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20.xml" ContentType="application/vnd.openxmlformats-officedocument.presentationml.tags+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61"/>
  </p:notesMasterIdLst>
  <p:sldIdLst>
    <p:sldId id="371" r:id="rId3"/>
    <p:sldId id="372" r:id="rId4"/>
    <p:sldId id="257" r:id="rId5"/>
    <p:sldId id="260" r:id="rId6"/>
    <p:sldId id="258" r:id="rId7"/>
    <p:sldId id="265" r:id="rId8"/>
    <p:sldId id="266" r:id="rId9"/>
    <p:sldId id="267" r:id="rId10"/>
    <p:sldId id="268" r:id="rId11"/>
    <p:sldId id="269" r:id="rId12"/>
    <p:sldId id="283" r:id="rId13"/>
    <p:sldId id="270" r:id="rId14"/>
    <p:sldId id="271" r:id="rId15"/>
    <p:sldId id="276" r:id="rId16"/>
    <p:sldId id="272" r:id="rId17"/>
    <p:sldId id="273" r:id="rId18"/>
    <p:sldId id="274" r:id="rId19"/>
    <p:sldId id="275" r:id="rId20"/>
    <p:sldId id="373" r:id="rId21"/>
    <p:sldId id="277" r:id="rId22"/>
    <p:sldId id="278" r:id="rId23"/>
    <p:sldId id="280" r:id="rId24"/>
    <p:sldId id="279" r:id="rId25"/>
    <p:sldId id="281" r:id="rId26"/>
    <p:sldId id="282" r:id="rId27"/>
    <p:sldId id="284" r:id="rId28"/>
    <p:sldId id="285" r:id="rId29"/>
    <p:sldId id="374" r:id="rId30"/>
    <p:sldId id="286" r:id="rId31"/>
    <p:sldId id="287" r:id="rId32"/>
    <p:sldId id="288" r:id="rId33"/>
    <p:sldId id="289" r:id="rId34"/>
    <p:sldId id="290" r:id="rId35"/>
    <p:sldId id="291" r:id="rId36"/>
    <p:sldId id="292" r:id="rId37"/>
    <p:sldId id="375" r:id="rId38"/>
    <p:sldId id="293" r:id="rId39"/>
    <p:sldId id="294" r:id="rId40"/>
    <p:sldId id="295" r:id="rId41"/>
    <p:sldId id="296" r:id="rId42"/>
    <p:sldId id="297" r:id="rId43"/>
    <p:sldId id="298" r:id="rId44"/>
    <p:sldId id="299" r:id="rId45"/>
    <p:sldId id="376" r:id="rId46"/>
    <p:sldId id="300" r:id="rId47"/>
    <p:sldId id="304" r:id="rId48"/>
    <p:sldId id="305" r:id="rId49"/>
    <p:sldId id="306" r:id="rId50"/>
    <p:sldId id="307" r:id="rId51"/>
    <p:sldId id="308" r:id="rId52"/>
    <p:sldId id="309" r:id="rId53"/>
    <p:sldId id="301" r:id="rId54"/>
    <p:sldId id="302" r:id="rId55"/>
    <p:sldId id="303" r:id="rId56"/>
    <p:sldId id="310" r:id="rId57"/>
    <p:sldId id="311" r:id="rId58"/>
    <p:sldId id="315" r:id="rId59"/>
    <p:sldId id="377" r:id="rId60"/>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7" autoAdjust="0"/>
    <p:restoredTop sz="82834" autoAdjust="0"/>
  </p:normalViewPr>
  <p:slideViewPr>
    <p:cSldViewPr snapToGrid="0">
      <p:cViewPr varScale="1">
        <p:scale>
          <a:sx n="61" d="100"/>
          <a:sy n="61" d="100"/>
        </p:scale>
        <p:origin x="462" y="6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40AD0-381B-4F80-AD58-15E90EA2D649}"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3B8ADE-B9A5-4BC7-A4AF-9167C5367D41}" type="slidenum">
              <a:rPr lang="zh-CN" altLang="en-US" smtClean="0"/>
              <a:t>‹#›</a:t>
            </a:fld>
            <a:endParaRPr lang="zh-CN" altLang="en-US"/>
          </a:p>
        </p:txBody>
      </p:sp>
    </p:spTree>
    <p:extLst>
      <p:ext uri="{BB962C8B-B14F-4D97-AF65-F5344CB8AC3E}">
        <p14:creationId xmlns:p14="http://schemas.microsoft.com/office/powerpoint/2010/main" val="1946086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a:t>
            </a:fld>
            <a:endParaRPr lang="zh-CN" altLang="en-US"/>
          </a:p>
        </p:txBody>
      </p:sp>
    </p:spTree>
    <p:extLst>
      <p:ext uri="{BB962C8B-B14F-4D97-AF65-F5344CB8AC3E}">
        <p14:creationId xmlns:p14="http://schemas.microsoft.com/office/powerpoint/2010/main" val="35573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10</a:t>
            </a:fld>
            <a:endParaRPr lang="zh-CN" altLang="en-US"/>
          </a:p>
        </p:txBody>
      </p:sp>
    </p:spTree>
    <p:extLst>
      <p:ext uri="{BB962C8B-B14F-4D97-AF65-F5344CB8AC3E}">
        <p14:creationId xmlns:p14="http://schemas.microsoft.com/office/powerpoint/2010/main" val="147693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11</a:t>
            </a:fld>
            <a:endParaRPr lang="zh-CN" altLang="en-US"/>
          </a:p>
        </p:txBody>
      </p:sp>
    </p:spTree>
    <p:extLst>
      <p:ext uri="{BB962C8B-B14F-4D97-AF65-F5344CB8AC3E}">
        <p14:creationId xmlns:p14="http://schemas.microsoft.com/office/powerpoint/2010/main" val="3248071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12</a:t>
            </a:fld>
            <a:endParaRPr lang="zh-CN" altLang="en-US"/>
          </a:p>
        </p:txBody>
      </p:sp>
    </p:spTree>
    <p:extLst>
      <p:ext uri="{BB962C8B-B14F-4D97-AF65-F5344CB8AC3E}">
        <p14:creationId xmlns:p14="http://schemas.microsoft.com/office/powerpoint/2010/main" val="2228371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13</a:t>
            </a:fld>
            <a:endParaRPr lang="zh-CN" altLang="en-US"/>
          </a:p>
        </p:txBody>
      </p:sp>
    </p:spTree>
    <p:extLst>
      <p:ext uri="{BB962C8B-B14F-4D97-AF65-F5344CB8AC3E}">
        <p14:creationId xmlns:p14="http://schemas.microsoft.com/office/powerpoint/2010/main" val="1543103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14</a:t>
            </a:fld>
            <a:endParaRPr lang="zh-CN" altLang="en-US"/>
          </a:p>
        </p:txBody>
      </p:sp>
    </p:spTree>
    <p:extLst>
      <p:ext uri="{BB962C8B-B14F-4D97-AF65-F5344CB8AC3E}">
        <p14:creationId xmlns:p14="http://schemas.microsoft.com/office/powerpoint/2010/main" val="4094295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15</a:t>
            </a:fld>
            <a:endParaRPr lang="zh-CN" altLang="en-US"/>
          </a:p>
        </p:txBody>
      </p:sp>
    </p:spTree>
    <p:extLst>
      <p:ext uri="{BB962C8B-B14F-4D97-AF65-F5344CB8AC3E}">
        <p14:creationId xmlns:p14="http://schemas.microsoft.com/office/powerpoint/2010/main" val="2360235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16</a:t>
            </a:fld>
            <a:endParaRPr lang="zh-CN" altLang="en-US"/>
          </a:p>
        </p:txBody>
      </p:sp>
    </p:spTree>
    <p:extLst>
      <p:ext uri="{BB962C8B-B14F-4D97-AF65-F5344CB8AC3E}">
        <p14:creationId xmlns:p14="http://schemas.microsoft.com/office/powerpoint/2010/main" val="2983773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17</a:t>
            </a:fld>
            <a:endParaRPr lang="zh-CN" altLang="en-US"/>
          </a:p>
        </p:txBody>
      </p:sp>
    </p:spTree>
    <p:extLst>
      <p:ext uri="{BB962C8B-B14F-4D97-AF65-F5344CB8AC3E}">
        <p14:creationId xmlns:p14="http://schemas.microsoft.com/office/powerpoint/2010/main" val="545282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18</a:t>
            </a:fld>
            <a:endParaRPr lang="zh-CN" altLang="en-US"/>
          </a:p>
        </p:txBody>
      </p:sp>
    </p:spTree>
    <p:extLst>
      <p:ext uri="{BB962C8B-B14F-4D97-AF65-F5344CB8AC3E}">
        <p14:creationId xmlns:p14="http://schemas.microsoft.com/office/powerpoint/2010/main" val="1993243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19</a:t>
            </a:fld>
            <a:endParaRPr lang="zh-CN" altLang="en-US"/>
          </a:p>
        </p:txBody>
      </p:sp>
    </p:spTree>
    <p:extLst>
      <p:ext uri="{BB962C8B-B14F-4D97-AF65-F5344CB8AC3E}">
        <p14:creationId xmlns:p14="http://schemas.microsoft.com/office/powerpoint/2010/main" val="1005841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a:t>
            </a:fld>
            <a:endParaRPr lang="zh-CN" altLang="en-US"/>
          </a:p>
        </p:txBody>
      </p:sp>
    </p:spTree>
    <p:extLst>
      <p:ext uri="{BB962C8B-B14F-4D97-AF65-F5344CB8AC3E}">
        <p14:creationId xmlns:p14="http://schemas.microsoft.com/office/powerpoint/2010/main" val="1210171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20</a:t>
            </a:fld>
            <a:endParaRPr lang="zh-CN" altLang="en-US"/>
          </a:p>
        </p:txBody>
      </p:sp>
    </p:spTree>
    <p:extLst>
      <p:ext uri="{BB962C8B-B14F-4D97-AF65-F5344CB8AC3E}">
        <p14:creationId xmlns:p14="http://schemas.microsoft.com/office/powerpoint/2010/main" val="1625200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21</a:t>
            </a:fld>
            <a:endParaRPr lang="zh-CN" altLang="en-US"/>
          </a:p>
        </p:txBody>
      </p:sp>
    </p:spTree>
    <p:extLst>
      <p:ext uri="{BB962C8B-B14F-4D97-AF65-F5344CB8AC3E}">
        <p14:creationId xmlns:p14="http://schemas.microsoft.com/office/powerpoint/2010/main" val="2725830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22</a:t>
            </a:fld>
            <a:endParaRPr lang="zh-CN" altLang="en-US"/>
          </a:p>
        </p:txBody>
      </p:sp>
    </p:spTree>
    <p:extLst>
      <p:ext uri="{BB962C8B-B14F-4D97-AF65-F5344CB8AC3E}">
        <p14:creationId xmlns:p14="http://schemas.microsoft.com/office/powerpoint/2010/main" val="1472754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23</a:t>
            </a:fld>
            <a:endParaRPr lang="zh-CN" altLang="en-US"/>
          </a:p>
        </p:txBody>
      </p:sp>
    </p:spTree>
    <p:extLst>
      <p:ext uri="{BB962C8B-B14F-4D97-AF65-F5344CB8AC3E}">
        <p14:creationId xmlns:p14="http://schemas.microsoft.com/office/powerpoint/2010/main" val="24561477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24</a:t>
            </a:fld>
            <a:endParaRPr lang="zh-CN" altLang="en-US"/>
          </a:p>
        </p:txBody>
      </p:sp>
    </p:spTree>
    <p:extLst>
      <p:ext uri="{BB962C8B-B14F-4D97-AF65-F5344CB8AC3E}">
        <p14:creationId xmlns:p14="http://schemas.microsoft.com/office/powerpoint/2010/main" val="2249672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25</a:t>
            </a:fld>
            <a:endParaRPr lang="zh-CN" altLang="en-US"/>
          </a:p>
        </p:txBody>
      </p:sp>
    </p:spTree>
    <p:extLst>
      <p:ext uri="{BB962C8B-B14F-4D97-AF65-F5344CB8AC3E}">
        <p14:creationId xmlns:p14="http://schemas.microsoft.com/office/powerpoint/2010/main" val="640749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26</a:t>
            </a:fld>
            <a:endParaRPr lang="zh-CN" altLang="en-US"/>
          </a:p>
        </p:txBody>
      </p:sp>
    </p:spTree>
    <p:extLst>
      <p:ext uri="{BB962C8B-B14F-4D97-AF65-F5344CB8AC3E}">
        <p14:creationId xmlns:p14="http://schemas.microsoft.com/office/powerpoint/2010/main" val="576487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27</a:t>
            </a:fld>
            <a:endParaRPr lang="zh-CN" altLang="en-US"/>
          </a:p>
        </p:txBody>
      </p:sp>
    </p:spTree>
    <p:extLst>
      <p:ext uri="{BB962C8B-B14F-4D97-AF65-F5344CB8AC3E}">
        <p14:creationId xmlns:p14="http://schemas.microsoft.com/office/powerpoint/2010/main" val="44567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28</a:t>
            </a:fld>
            <a:endParaRPr lang="zh-CN" altLang="en-US"/>
          </a:p>
        </p:txBody>
      </p:sp>
    </p:spTree>
    <p:extLst>
      <p:ext uri="{BB962C8B-B14F-4D97-AF65-F5344CB8AC3E}">
        <p14:creationId xmlns:p14="http://schemas.microsoft.com/office/powerpoint/2010/main" val="799715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29</a:t>
            </a:fld>
            <a:endParaRPr lang="zh-CN" altLang="en-US"/>
          </a:p>
        </p:txBody>
      </p:sp>
    </p:spTree>
    <p:extLst>
      <p:ext uri="{BB962C8B-B14F-4D97-AF65-F5344CB8AC3E}">
        <p14:creationId xmlns:p14="http://schemas.microsoft.com/office/powerpoint/2010/main" val="1621070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a:t>
            </a:fld>
            <a:endParaRPr lang="zh-CN" altLang="en-US"/>
          </a:p>
        </p:txBody>
      </p:sp>
    </p:spTree>
    <p:extLst>
      <p:ext uri="{BB962C8B-B14F-4D97-AF65-F5344CB8AC3E}">
        <p14:creationId xmlns:p14="http://schemas.microsoft.com/office/powerpoint/2010/main" val="3041597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30</a:t>
            </a:fld>
            <a:endParaRPr lang="zh-CN" altLang="en-US"/>
          </a:p>
        </p:txBody>
      </p:sp>
    </p:spTree>
    <p:extLst>
      <p:ext uri="{BB962C8B-B14F-4D97-AF65-F5344CB8AC3E}">
        <p14:creationId xmlns:p14="http://schemas.microsoft.com/office/powerpoint/2010/main" val="1260070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31</a:t>
            </a:fld>
            <a:endParaRPr lang="zh-CN" altLang="en-US"/>
          </a:p>
        </p:txBody>
      </p:sp>
    </p:spTree>
    <p:extLst>
      <p:ext uri="{BB962C8B-B14F-4D97-AF65-F5344CB8AC3E}">
        <p14:creationId xmlns:p14="http://schemas.microsoft.com/office/powerpoint/2010/main" val="3363166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32</a:t>
            </a:fld>
            <a:endParaRPr lang="zh-CN" altLang="en-US"/>
          </a:p>
        </p:txBody>
      </p:sp>
    </p:spTree>
    <p:extLst>
      <p:ext uri="{BB962C8B-B14F-4D97-AF65-F5344CB8AC3E}">
        <p14:creationId xmlns:p14="http://schemas.microsoft.com/office/powerpoint/2010/main" val="24261851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33</a:t>
            </a:fld>
            <a:endParaRPr lang="zh-CN" altLang="en-US"/>
          </a:p>
        </p:txBody>
      </p:sp>
    </p:spTree>
    <p:extLst>
      <p:ext uri="{BB962C8B-B14F-4D97-AF65-F5344CB8AC3E}">
        <p14:creationId xmlns:p14="http://schemas.microsoft.com/office/powerpoint/2010/main" val="36365000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34</a:t>
            </a:fld>
            <a:endParaRPr lang="zh-CN" altLang="en-US"/>
          </a:p>
        </p:txBody>
      </p:sp>
    </p:spTree>
    <p:extLst>
      <p:ext uri="{BB962C8B-B14F-4D97-AF65-F5344CB8AC3E}">
        <p14:creationId xmlns:p14="http://schemas.microsoft.com/office/powerpoint/2010/main" val="35269272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35</a:t>
            </a:fld>
            <a:endParaRPr lang="zh-CN" altLang="en-US"/>
          </a:p>
        </p:txBody>
      </p:sp>
    </p:spTree>
    <p:extLst>
      <p:ext uri="{BB962C8B-B14F-4D97-AF65-F5344CB8AC3E}">
        <p14:creationId xmlns:p14="http://schemas.microsoft.com/office/powerpoint/2010/main" val="41584356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36</a:t>
            </a:fld>
            <a:endParaRPr lang="zh-CN" altLang="en-US"/>
          </a:p>
        </p:txBody>
      </p:sp>
    </p:spTree>
    <p:extLst>
      <p:ext uri="{BB962C8B-B14F-4D97-AF65-F5344CB8AC3E}">
        <p14:creationId xmlns:p14="http://schemas.microsoft.com/office/powerpoint/2010/main" val="31700135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37</a:t>
            </a:fld>
            <a:endParaRPr lang="zh-CN" altLang="en-US"/>
          </a:p>
        </p:txBody>
      </p:sp>
    </p:spTree>
    <p:extLst>
      <p:ext uri="{BB962C8B-B14F-4D97-AF65-F5344CB8AC3E}">
        <p14:creationId xmlns:p14="http://schemas.microsoft.com/office/powerpoint/2010/main" val="1531967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38</a:t>
            </a:fld>
            <a:endParaRPr lang="zh-CN" altLang="en-US"/>
          </a:p>
        </p:txBody>
      </p:sp>
    </p:spTree>
    <p:extLst>
      <p:ext uri="{BB962C8B-B14F-4D97-AF65-F5344CB8AC3E}">
        <p14:creationId xmlns:p14="http://schemas.microsoft.com/office/powerpoint/2010/main" val="23158479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39</a:t>
            </a:fld>
            <a:endParaRPr lang="zh-CN" altLang="en-US"/>
          </a:p>
        </p:txBody>
      </p:sp>
    </p:spTree>
    <p:extLst>
      <p:ext uri="{BB962C8B-B14F-4D97-AF65-F5344CB8AC3E}">
        <p14:creationId xmlns:p14="http://schemas.microsoft.com/office/powerpoint/2010/main" val="1228439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a:t>
            </a:fld>
            <a:endParaRPr lang="zh-CN" altLang="en-US"/>
          </a:p>
        </p:txBody>
      </p:sp>
    </p:spTree>
    <p:extLst>
      <p:ext uri="{BB962C8B-B14F-4D97-AF65-F5344CB8AC3E}">
        <p14:creationId xmlns:p14="http://schemas.microsoft.com/office/powerpoint/2010/main" val="40236476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40</a:t>
            </a:fld>
            <a:endParaRPr lang="zh-CN" altLang="en-US"/>
          </a:p>
        </p:txBody>
      </p:sp>
    </p:spTree>
    <p:extLst>
      <p:ext uri="{BB962C8B-B14F-4D97-AF65-F5344CB8AC3E}">
        <p14:creationId xmlns:p14="http://schemas.microsoft.com/office/powerpoint/2010/main" val="42836089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41</a:t>
            </a:fld>
            <a:endParaRPr lang="zh-CN" altLang="en-US"/>
          </a:p>
        </p:txBody>
      </p:sp>
    </p:spTree>
    <p:extLst>
      <p:ext uri="{BB962C8B-B14F-4D97-AF65-F5344CB8AC3E}">
        <p14:creationId xmlns:p14="http://schemas.microsoft.com/office/powerpoint/2010/main" val="4286030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42</a:t>
            </a:fld>
            <a:endParaRPr lang="zh-CN" altLang="en-US"/>
          </a:p>
        </p:txBody>
      </p:sp>
    </p:spTree>
    <p:extLst>
      <p:ext uri="{BB962C8B-B14F-4D97-AF65-F5344CB8AC3E}">
        <p14:creationId xmlns:p14="http://schemas.microsoft.com/office/powerpoint/2010/main" val="5673564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43</a:t>
            </a:fld>
            <a:endParaRPr lang="zh-CN" altLang="en-US"/>
          </a:p>
        </p:txBody>
      </p:sp>
    </p:spTree>
    <p:extLst>
      <p:ext uri="{BB962C8B-B14F-4D97-AF65-F5344CB8AC3E}">
        <p14:creationId xmlns:p14="http://schemas.microsoft.com/office/powerpoint/2010/main" val="10603550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44</a:t>
            </a:fld>
            <a:endParaRPr lang="zh-CN" altLang="en-US"/>
          </a:p>
        </p:txBody>
      </p:sp>
    </p:spTree>
    <p:extLst>
      <p:ext uri="{BB962C8B-B14F-4D97-AF65-F5344CB8AC3E}">
        <p14:creationId xmlns:p14="http://schemas.microsoft.com/office/powerpoint/2010/main" val="11646819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45</a:t>
            </a:fld>
            <a:endParaRPr lang="zh-CN" altLang="en-US"/>
          </a:p>
        </p:txBody>
      </p:sp>
    </p:spTree>
    <p:extLst>
      <p:ext uri="{BB962C8B-B14F-4D97-AF65-F5344CB8AC3E}">
        <p14:creationId xmlns:p14="http://schemas.microsoft.com/office/powerpoint/2010/main" val="13475160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46</a:t>
            </a:fld>
            <a:endParaRPr lang="zh-CN" altLang="en-US"/>
          </a:p>
        </p:txBody>
      </p:sp>
    </p:spTree>
    <p:extLst>
      <p:ext uri="{BB962C8B-B14F-4D97-AF65-F5344CB8AC3E}">
        <p14:creationId xmlns:p14="http://schemas.microsoft.com/office/powerpoint/2010/main" val="17208373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47</a:t>
            </a:fld>
            <a:endParaRPr lang="zh-CN" altLang="en-US"/>
          </a:p>
        </p:txBody>
      </p:sp>
    </p:spTree>
    <p:extLst>
      <p:ext uri="{BB962C8B-B14F-4D97-AF65-F5344CB8AC3E}">
        <p14:creationId xmlns:p14="http://schemas.microsoft.com/office/powerpoint/2010/main" val="25851100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48</a:t>
            </a:fld>
            <a:endParaRPr lang="zh-CN" altLang="en-US"/>
          </a:p>
        </p:txBody>
      </p:sp>
    </p:spTree>
    <p:extLst>
      <p:ext uri="{BB962C8B-B14F-4D97-AF65-F5344CB8AC3E}">
        <p14:creationId xmlns:p14="http://schemas.microsoft.com/office/powerpoint/2010/main" val="14186475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49</a:t>
            </a:fld>
            <a:endParaRPr lang="zh-CN" altLang="en-US"/>
          </a:p>
        </p:txBody>
      </p:sp>
    </p:spTree>
    <p:extLst>
      <p:ext uri="{BB962C8B-B14F-4D97-AF65-F5344CB8AC3E}">
        <p14:creationId xmlns:p14="http://schemas.microsoft.com/office/powerpoint/2010/main" val="694723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a:t>
            </a:fld>
            <a:endParaRPr lang="zh-CN" altLang="en-US"/>
          </a:p>
        </p:txBody>
      </p:sp>
    </p:spTree>
    <p:extLst>
      <p:ext uri="{BB962C8B-B14F-4D97-AF65-F5344CB8AC3E}">
        <p14:creationId xmlns:p14="http://schemas.microsoft.com/office/powerpoint/2010/main" val="19390645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50</a:t>
            </a:fld>
            <a:endParaRPr lang="zh-CN" altLang="en-US"/>
          </a:p>
        </p:txBody>
      </p:sp>
    </p:spTree>
    <p:extLst>
      <p:ext uri="{BB962C8B-B14F-4D97-AF65-F5344CB8AC3E}">
        <p14:creationId xmlns:p14="http://schemas.microsoft.com/office/powerpoint/2010/main" val="30457043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51</a:t>
            </a:fld>
            <a:endParaRPr lang="zh-CN" altLang="en-US"/>
          </a:p>
        </p:txBody>
      </p:sp>
    </p:spTree>
    <p:extLst>
      <p:ext uri="{BB962C8B-B14F-4D97-AF65-F5344CB8AC3E}">
        <p14:creationId xmlns:p14="http://schemas.microsoft.com/office/powerpoint/2010/main" val="269874449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52</a:t>
            </a:fld>
            <a:endParaRPr lang="zh-CN" altLang="en-US"/>
          </a:p>
        </p:txBody>
      </p:sp>
    </p:spTree>
    <p:extLst>
      <p:ext uri="{BB962C8B-B14F-4D97-AF65-F5344CB8AC3E}">
        <p14:creationId xmlns:p14="http://schemas.microsoft.com/office/powerpoint/2010/main" val="14754844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53</a:t>
            </a:fld>
            <a:endParaRPr lang="zh-CN" altLang="en-US"/>
          </a:p>
        </p:txBody>
      </p:sp>
    </p:spTree>
    <p:extLst>
      <p:ext uri="{BB962C8B-B14F-4D97-AF65-F5344CB8AC3E}">
        <p14:creationId xmlns:p14="http://schemas.microsoft.com/office/powerpoint/2010/main" val="15172420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54</a:t>
            </a:fld>
            <a:endParaRPr lang="zh-CN" altLang="en-US"/>
          </a:p>
        </p:txBody>
      </p:sp>
    </p:spTree>
    <p:extLst>
      <p:ext uri="{BB962C8B-B14F-4D97-AF65-F5344CB8AC3E}">
        <p14:creationId xmlns:p14="http://schemas.microsoft.com/office/powerpoint/2010/main" val="41750602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55</a:t>
            </a:fld>
            <a:endParaRPr lang="zh-CN" altLang="en-US"/>
          </a:p>
        </p:txBody>
      </p:sp>
    </p:spTree>
    <p:extLst>
      <p:ext uri="{BB962C8B-B14F-4D97-AF65-F5344CB8AC3E}">
        <p14:creationId xmlns:p14="http://schemas.microsoft.com/office/powerpoint/2010/main" val="24490986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56</a:t>
            </a:fld>
            <a:endParaRPr lang="zh-CN" altLang="en-US"/>
          </a:p>
        </p:txBody>
      </p:sp>
    </p:spTree>
    <p:extLst>
      <p:ext uri="{BB962C8B-B14F-4D97-AF65-F5344CB8AC3E}">
        <p14:creationId xmlns:p14="http://schemas.microsoft.com/office/powerpoint/2010/main" val="1055111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57</a:t>
            </a:fld>
            <a:endParaRPr lang="zh-CN" altLang="en-US"/>
          </a:p>
        </p:txBody>
      </p:sp>
    </p:spTree>
    <p:extLst>
      <p:ext uri="{BB962C8B-B14F-4D97-AF65-F5344CB8AC3E}">
        <p14:creationId xmlns:p14="http://schemas.microsoft.com/office/powerpoint/2010/main" val="23407610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58</a:t>
            </a:fld>
            <a:endParaRPr lang="zh-CN" altLang="en-US"/>
          </a:p>
        </p:txBody>
      </p:sp>
    </p:spTree>
    <p:extLst>
      <p:ext uri="{BB962C8B-B14F-4D97-AF65-F5344CB8AC3E}">
        <p14:creationId xmlns:p14="http://schemas.microsoft.com/office/powerpoint/2010/main" val="475925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6</a:t>
            </a:fld>
            <a:endParaRPr lang="zh-CN" altLang="en-US"/>
          </a:p>
        </p:txBody>
      </p:sp>
    </p:spTree>
    <p:extLst>
      <p:ext uri="{BB962C8B-B14F-4D97-AF65-F5344CB8AC3E}">
        <p14:creationId xmlns:p14="http://schemas.microsoft.com/office/powerpoint/2010/main" val="2452221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7</a:t>
            </a:fld>
            <a:endParaRPr lang="zh-CN" altLang="en-US"/>
          </a:p>
        </p:txBody>
      </p:sp>
    </p:spTree>
    <p:extLst>
      <p:ext uri="{BB962C8B-B14F-4D97-AF65-F5344CB8AC3E}">
        <p14:creationId xmlns:p14="http://schemas.microsoft.com/office/powerpoint/2010/main" val="2090766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8</a:t>
            </a:fld>
            <a:endParaRPr lang="zh-CN" altLang="en-US"/>
          </a:p>
        </p:txBody>
      </p:sp>
    </p:spTree>
    <p:extLst>
      <p:ext uri="{BB962C8B-B14F-4D97-AF65-F5344CB8AC3E}">
        <p14:creationId xmlns:p14="http://schemas.microsoft.com/office/powerpoint/2010/main" val="3599795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3B8ADE-B9A5-4BC7-A4AF-9167C5367D41}" type="slidenum">
              <a:rPr lang="zh-CN" altLang="en-US" smtClean="0"/>
              <a:t>9</a:t>
            </a:fld>
            <a:endParaRPr lang="zh-CN" altLang="en-US"/>
          </a:p>
        </p:txBody>
      </p:sp>
    </p:spTree>
    <p:extLst>
      <p:ext uri="{BB962C8B-B14F-4D97-AF65-F5344CB8AC3E}">
        <p14:creationId xmlns:p14="http://schemas.microsoft.com/office/powerpoint/2010/main" val="1179408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2018-07-08</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2018-07-08</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2018-07-08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2018-07-08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3570973" y="772079"/>
            <a:ext cx="8617852" cy="0"/>
          </a:xfrm>
          <a:prstGeom prst="line">
            <a:avLst/>
          </a:prstGeom>
          <a:ln>
            <a:solidFill>
              <a:srgbClr val="B82E24"/>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descr="857a161eaab6a1739dd3d38507fdd911"/>
          <p:cNvPicPr>
            <a:picLocks noChangeAspect="1"/>
          </p:cNvPicPr>
          <p:nvPr userDrawn="1"/>
        </p:nvPicPr>
        <p:blipFill>
          <a:blip r:embed="rId2"/>
          <a:stretch>
            <a:fillRect/>
          </a:stretch>
        </p:blipFill>
        <p:spPr>
          <a:xfrm>
            <a:off x="9647555" y="-354330"/>
            <a:ext cx="2059940" cy="2059940"/>
          </a:xfrm>
          <a:prstGeom prst="rect">
            <a:avLst/>
          </a:prstGeom>
        </p:spPr>
      </p:pic>
      <p:pic>
        <p:nvPicPr>
          <p:cNvPr id="18" name="图片 17" descr="723f0f6c39ad39cdd85b562407c22078"/>
          <p:cNvPicPr>
            <a:picLocks noChangeAspect="1"/>
          </p:cNvPicPr>
          <p:nvPr userDrawn="1"/>
        </p:nvPicPr>
        <p:blipFill>
          <a:blip r:embed="rId3"/>
          <a:stretch>
            <a:fillRect/>
          </a:stretch>
        </p:blipFill>
        <p:spPr>
          <a:xfrm>
            <a:off x="-13335" y="0"/>
            <a:ext cx="3820795" cy="2149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CCC086-96ED-4FAB-B7D1-212F7972100C}"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B26538-B53E-468A-B3E5-8F98F83C219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ags" Target="../tags/tag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CCC086-96ED-4FAB-B7D1-212F7972100C}" type="datetimeFigureOut">
              <a:rPr lang="zh-CN" altLang="en-US" smtClean="0"/>
              <a:t>2018-07-08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B26538-B53E-468A-B3E5-8F98F83C219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fld id="{D997B5FA-0921-464F-AAE1-844C04324D75}" type="datetimeFigureOut">
              <a:rPr lang="zh-CN" altLang="en-US" smtClean="0"/>
              <a:t>2018-07-08</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charset="-122"/>
                <a:ea typeface="黑体" panose="02010609060101010101"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notesSlide" Target="../notesSlides/notesSlide1.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2.xml"/><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13.png"/><Relationship Id="rId11" Type="http://schemas.openxmlformats.org/officeDocument/2006/relationships/image" Target="../media/image11.png"/><Relationship Id="rId5" Type="http://schemas.openxmlformats.org/officeDocument/2006/relationships/image" Target="../media/image12.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notesSlide" Target="../notesSlides/notesSlide3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tags" Target="../tags/tag10.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68.jpe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73.png"/><Relationship Id="rId5" Type="http://schemas.openxmlformats.org/officeDocument/2006/relationships/tags" Target="../tags/tag16.xml"/><Relationship Id="rId10" Type="http://schemas.openxmlformats.org/officeDocument/2006/relationships/notesSlide" Target="../notesSlides/notesSlide37.xml"/><Relationship Id="rId4" Type="http://schemas.openxmlformats.org/officeDocument/2006/relationships/tags" Target="../tags/tag15.xml"/><Relationship Id="rId9"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4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jpeg"/></Relationships>
</file>

<file path=ppt/slides/_rels/slide4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7.jpeg"/></Relationships>
</file>

<file path=ppt/slides/_rels/slide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8.jpeg"/></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9.jpeg"/></Relationships>
</file>

<file path=ppt/slides/_rels/slide4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90.jpe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2.xml"/><Relationship Id="rId7" Type="http://schemas.openxmlformats.org/officeDocument/2006/relationships/image" Target="../media/image2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91.jpeg"/></Relationships>
</file>

<file path=ppt/slides/_rels/slide5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92.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5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5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notesSlide" Target="../notesSlides/notesSlide58.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slideLayout" Target="../slideLayouts/slideLayout13.xml"/><Relationship Id="rId1" Type="http://schemas.openxmlformats.org/officeDocument/2006/relationships/tags" Target="../tags/tag20.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4.GIF"/><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13" name="图片 12" descr="天安门"/>
          <p:cNvPicPr>
            <a:picLocks noChangeAspect="1"/>
          </p:cNvPicPr>
          <p:nvPr/>
        </p:nvPicPr>
        <p:blipFill>
          <a:blip r:embed="rId5"/>
          <a:stretch>
            <a:fillRect/>
          </a:stretch>
        </p:blipFill>
        <p:spPr>
          <a:xfrm>
            <a:off x="1401445" y="5055235"/>
            <a:ext cx="10429240" cy="1626235"/>
          </a:xfrm>
          <a:prstGeom prst="rect">
            <a:avLst/>
          </a:prstGeom>
        </p:spPr>
      </p:pic>
      <p:pic>
        <p:nvPicPr>
          <p:cNvPr id="10" name="图片 9" descr="红色记忆主标题"/>
          <p:cNvPicPr>
            <a:picLocks noChangeAspect="1"/>
          </p:cNvPicPr>
          <p:nvPr/>
        </p:nvPicPr>
        <p:blipFill>
          <a:blip r:embed="rId6"/>
          <a:stretch>
            <a:fillRect/>
          </a:stretch>
        </p:blipFill>
        <p:spPr>
          <a:xfrm>
            <a:off x="2460625" y="908685"/>
            <a:ext cx="8066405" cy="2599690"/>
          </a:xfrm>
          <a:prstGeom prst="rect">
            <a:avLst/>
          </a:prstGeom>
        </p:spPr>
      </p:pic>
      <p:pic>
        <p:nvPicPr>
          <p:cNvPr id="11" name="图片 10" descr="红色记忆"/>
          <p:cNvPicPr>
            <a:picLocks noChangeAspect="1"/>
          </p:cNvPicPr>
          <p:nvPr/>
        </p:nvPicPr>
        <p:blipFill>
          <a:blip r:embed="rId7"/>
          <a:srcRect t="67877" r="39072" b="20113"/>
          <a:stretch>
            <a:fillRect/>
          </a:stretch>
        </p:blipFill>
        <p:spPr>
          <a:xfrm>
            <a:off x="3364865" y="3314700"/>
            <a:ext cx="6128385" cy="497840"/>
          </a:xfrm>
          <a:prstGeom prst="rect">
            <a:avLst/>
          </a:prstGeom>
        </p:spPr>
      </p:pic>
      <p:pic>
        <p:nvPicPr>
          <p:cNvPr id="12" name="图片 11" descr="白色鸽子"/>
          <p:cNvPicPr>
            <a:picLocks noChangeAspect="1"/>
          </p:cNvPicPr>
          <p:nvPr/>
        </p:nvPicPr>
        <p:blipFill>
          <a:blip r:embed="rId8"/>
          <a:stretch>
            <a:fillRect/>
          </a:stretch>
        </p:blipFill>
        <p:spPr>
          <a:xfrm>
            <a:off x="10527030" y="2038350"/>
            <a:ext cx="542925" cy="561975"/>
          </a:xfrm>
          <a:prstGeom prst="rect">
            <a:avLst/>
          </a:prstGeom>
        </p:spPr>
      </p:pic>
      <p:pic>
        <p:nvPicPr>
          <p:cNvPr id="15" name="图片 14" descr="白色鸽子"/>
          <p:cNvPicPr>
            <a:picLocks noChangeAspect="1"/>
          </p:cNvPicPr>
          <p:nvPr/>
        </p:nvPicPr>
        <p:blipFill>
          <a:blip r:embed="rId8"/>
          <a:stretch>
            <a:fillRect/>
          </a:stretch>
        </p:blipFill>
        <p:spPr>
          <a:xfrm>
            <a:off x="11069955" y="2600325"/>
            <a:ext cx="542925" cy="561975"/>
          </a:xfrm>
          <a:prstGeom prst="rect">
            <a:avLst/>
          </a:prstGeom>
        </p:spPr>
      </p:pic>
      <p:pic>
        <p:nvPicPr>
          <p:cNvPr id="16" name="图片 15" descr="红色记忆"/>
          <p:cNvPicPr>
            <a:picLocks noChangeAspect="1"/>
          </p:cNvPicPr>
          <p:nvPr/>
        </p:nvPicPr>
        <p:blipFill>
          <a:blip r:embed="rId7"/>
          <a:srcRect t="79902" r="38687"/>
          <a:stretch>
            <a:fillRect/>
          </a:stretch>
        </p:blipFill>
        <p:spPr>
          <a:xfrm>
            <a:off x="3326130" y="3812540"/>
            <a:ext cx="6167120" cy="833120"/>
          </a:xfrm>
          <a:prstGeom prst="rect">
            <a:avLst/>
          </a:prstGeom>
        </p:spPr>
      </p:pic>
      <p:pic>
        <p:nvPicPr>
          <p:cNvPr id="17" name="图片 16" descr="光1"/>
          <p:cNvPicPr>
            <a:picLocks noChangeAspect="1"/>
          </p:cNvPicPr>
          <p:nvPr/>
        </p:nvPicPr>
        <p:blipFill>
          <a:blip r:embed="rId9"/>
          <a:stretch>
            <a:fillRect/>
          </a:stretch>
        </p:blipFill>
        <p:spPr>
          <a:xfrm>
            <a:off x="9525" y="4723765"/>
            <a:ext cx="5933440" cy="2143125"/>
          </a:xfrm>
          <a:prstGeom prst="rect">
            <a:avLst/>
          </a:prstGeom>
        </p:spPr>
      </p:pic>
      <p:pic>
        <p:nvPicPr>
          <p:cNvPr id="18" name="图片 17" descr="光2"/>
          <p:cNvPicPr>
            <a:picLocks noChangeAspect="1"/>
          </p:cNvPicPr>
          <p:nvPr/>
        </p:nvPicPr>
        <p:blipFill>
          <a:blip r:embed="rId10"/>
          <a:stretch>
            <a:fillRect/>
          </a:stretch>
        </p:blipFill>
        <p:spPr>
          <a:xfrm>
            <a:off x="9525" y="10160"/>
            <a:ext cx="8704580" cy="1657350"/>
          </a:xfrm>
          <a:prstGeom prst="rect">
            <a:avLst/>
          </a:prstGeom>
        </p:spPr>
      </p:pic>
      <p:pic>
        <p:nvPicPr>
          <p:cNvPr id="21" name="图片 20" descr="4a9d90b546efb89dd417af178a942f20"/>
          <p:cNvPicPr>
            <a:picLocks noChangeAspect="1"/>
          </p:cNvPicPr>
          <p:nvPr/>
        </p:nvPicPr>
        <p:blipFill>
          <a:blip r:embed="rId11"/>
          <a:stretch>
            <a:fillRect/>
          </a:stretch>
        </p:blipFill>
        <p:spPr>
          <a:xfrm>
            <a:off x="8809355" y="3902075"/>
            <a:ext cx="3430270" cy="3054350"/>
          </a:xfrm>
          <a:prstGeom prst="rect">
            <a:avLst/>
          </a:prstGeom>
        </p:spPr>
      </p:pic>
      <p:pic>
        <p:nvPicPr>
          <p:cNvPr id="14" name="图片 13" descr="tianan"/>
          <p:cNvPicPr>
            <a:picLocks noChangeAspect="1"/>
          </p:cNvPicPr>
          <p:nvPr/>
        </p:nvPicPr>
        <p:blipFill>
          <a:blip r:embed="rId12"/>
          <a:stretch>
            <a:fillRect/>
          </a:stretch>
        </p:blipFill>
        <p:spPr>
          <a:xfrm>
            <a:off x="9525" y="2600325"/>
            <a:ext cx="6809740" cy="4266565"/>
          </a:xfrm>
          <a:prstGeom prst="rect">
            <a:avLst/>
          </a:prstGeom>
        </p:spPr>
      </p:pic>
      <p:pic>
        <p:nvPicPr>
          <p:cNvPr id="9" name="图片 8" descr="华表"/>
          <p:cNvPicPr>
            <a:picLocks noChangeAspect="1"/>
          </p:cNvPicPr>
          <p:nvPr/>
        </p:nvPicPr>
        <p:blipFill>
          <a:blip r:embed="rId13"/>
          <a:stretch>
            <a:fillRect/>
          </a:stretch>
        </p:blipFill>
        <p:spPr>
          <a:xfrm>
            <a:off x="-3810" y="737235"/>
            <a:ext cx="12170410" cy="6219190"/>
          </a:xfrm>
          <a:prstGeom prst="rect">
            <a:avLst/>
          </a:prstGeom>
        </p:spPr>
      </p:pic>
      <p:pic>
        <p:nvPicPr>
          <p:cNvPr id="19" name="图片 18" descr="光1"/>
          <p:cNvPicPr>
            <a:picLocks noChangeAspect="1"/>
          </p:cNvPicPr>
          <p:nvPr/>
        </p:nvPicPr>
        <p:blipFill>
          <a:blip r:embed="rId9"/>
          <a:stretch>
            <a:fillRect/>
          </a:stretch>
        </p:blipFill>
        <p:spPr>
          <a:xfrm>
            <a:off x="46038" y="4789487"/>
            <a:ext cx="5933440" cy="214312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2000"/>
                                        <p:tgtEl>
                                          <p:spTgt spid="21"/>
                                        </p:tgtEl>
                                      </p:cBhvr>
                                    </p:animEffect>
                                    <p:anim calcmode="lin" valueType="num">
                                      <p:cBhvr>
                                        <p:cTn id="24" dur="2000" fill="hold"/>
                                        <p:tgtEl>
                                          <p:spTgt spid="21"/>
                                        </p:tgtEl>
                                        <p:attrNameLst>
                                          <p:attrName>ppt_w</p:attrName>
                                        </p:attrNameLst>
                                      </p:cBhvr>
                                      <p:tavLst>
                                        <p:tav tm="0" fmla="#ppt_w*sin(2.5*pi*$)">
                                          <p:val>
                                            <p:fltVal val="0"/>
                                          </p:val>
                                        </p:tav>
                                        <p:tav tm="100000">
                                          <p:val>
                                            <p:fltVal val="1"/>
                                          </p:val>
                                        </p:tav>
                                      </p:tavLst>
                                    </p:anim>
                                    <p:anim calcmode="lin" valueType="num">
                                      <p:cBhvr>
                                        <p:cTn id="25"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ircle(in)">
                                      <p:cBhvr>
                                        <p:cTn id="30" dur="2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ppt_w</p:attrName>
                                        </p:attrNameLst>
                                      </p:cBhvr>
                                      <p:tavLst>
                                        <p:tav tm="0">
                                          <p:val>
                                            <p:fltVal val="0"/>
                                          </p:val>
                                        </p:tav>
                                        <p:tav tm="100000">
                                          <p:val>
                                            <p:strVal val="#ppt_w"/>
                                          </p:val>
                                        </p:tav>
                                      </p:tavLst>
                                    </p:anim>
                                    <p:anim calcmode="lin" valueType="num">
                                      <p:cBhvr>
                                        <p:cTn id="46" dur="1000" fill="hold"/>
                                        <p:tgtEl>
                                          <p:spTgt spid="12"/>
                                        </p:tgtEl>
                                        <p:attrNameLst>
                                          <p:attrName>ppt_h</p:attrName>
                                        </p:attrNameLst>
                                      </p:cBhvr>
                                      <p:tavLst>
                                        <p:tav tm="0">
                                          <p:val>
                                            <p:fltVal val="0"/>
                                          </p:val>
                                        </p:tav>
                                        <p:tav tm="100000">
                                          <p:val>
                                            <p:strVal val="#ppt_h"/>
                                          </p:val>
                                        </p:tav>
                                      </p:tavLst>
                                    </p:anim>
                                    <p:anim calcmode="lin" valueType="num">
                                      <p:cBhvr>
                                        <p:cTn id="47" dur="1000" fill="hold"/>
                                        <p:tgtEl>
                                          <p:spTgt spid="12"/>
                                        </p:tgtEl>
                                        <p:attrNameLst>
                                          <p:attrName>style.rotation</p:attrName>
                                        </p:attrNameLst>
                                      </p:cBhvr>
                                      <p:tavLst>
                                        <p:tav tm="0">
                                          <p:val>
                                            <p:fltVal val="90"/>
                                          </p:val>
                                        </p:tav>
                                        <p:tav tm="100000">
                                          <p:val>
                                            <p:fltVal val="0"/>
                                          </p:val>
                                        </p:tav>
                                      </p:tavLst>
                                    </p:anim>
                                    <p:animEffect transition="in" filter="fade">
                                      <p:cBhvr>
                                        <p:cTn id="48" dur="10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heel(1)">
                                      <p:cBhvr>
                                        <p:cTn id="5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秋收起义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39" y="2019300"/>
            <a:ext cx="4677992" cy="2921000"/>
          </a:xfrm>
          <a:prstGeom prst="rect">
            <a:avLst/>
          </a:prstGeom>
          <a:ln>
            <a:solidFill>
              <a:schemeClr val="tx1"/>
            </a:solidFill>
          </a:ln>
        </p:spPr>
      </p:pic>
      <p:sp>
        <p:nvSpPr>
          <p:cNvPr id="4" name="矩形 3"/>
          <p:cNvSpPr/>
          <p:nvPr/>
        </p:nvSpPr>
        <p:spPr>
          <a:xfrm>
            <a:off x="6348412" y="1625710"/>
            <a:ext cx="5589588" cy="3454279"/>
          </a:xfrm>
          <a:prstGeom prst="rect">
            <a:avLst/>
          </a:prstGeom>
        </p:spPr>
        <p:txBody>
          <a:bodyPr wrap="square">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1927</a:t>
            </a:r>
            <a:r>
              <a:rPr lang="zh-CN" altLang="en-US" sz="2800">
                <a:solidFill>
                  <a:srgbClr val="C00000"/>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9</a:t>
            </a:r>
            <a:r>
              <a:rPr lang="zh-CN" altLang="en-US" sz="2000">
                <a:solidFill>
                  <a:srgbClr val="574343"/>
                </a:solidFill>
                <a:latin typeface="微软雅黑" panose="020B0503020204020204" pitchFamily="34" charset="-122"/>
                <a:ea typeface="微软雅黑" panose="020B0503020204020204" pitchFamily="34" charset="-122"/>
              </a:rPr>
              <a:t>月 </a:t>
            </a:r>
            <a:r>
              <a:rPr lang="en-US" altLang="zh-CN" sz="2000">
                <a:solidFill>
                  <a:srgbClr val="574343"/>
                </a:solidFill>
                <a:latin typeface="微软雅黑" panose="020B0503020204020204" pitchFamily="34" charset="-122"/>
                <a:ea typeface="微软雅黑" panose="020B0503020204020204" pitchFamily="34" charset="-122"/>
              </a:rPr>
              <a:t>11</a:t>
            </a:r>
            <a:r>
              <a:rPr lang="zh-CN" altLang="en-US" sz="2000">
                <a:solidFill>
                  <a:srgbClr val="574343"/>
                </a:solidFill>
                <a:latin typeface="微软雅黑" panose="020B0503020204020204" pitchFamily="34" charset="-122"/>
                <a:ea typeface="微软雅黑" panose="020B0503020204020204" pitchFamily="34" charset="-122"/>
              </a:rPr>
              <a:t>日，毛泽东等领导的农民、工人和革命官兵组成工农革命军第一军第 </a:t>
            </a:r>
            <a:r>
              <a:rPr lang="en-US" altLang="zh-CN" sz="2000">
                <a:solidFill>
                  <a:srgbClr val="574343"/>
                </a:solidFill>
                <a:latin typeface="微软雅黑" panose="020B0503020204020204" pitchFamily="34" charset="-122"/>
                <a:ea typeface="微软雅黑" panose="020B0503020204020204" pitchFamily="34" charset="-122"/>
              </a:rPr>
              <a:t>1 </a:t>
            </a:r>
            <a:r>
              <a:rPr lang="zh-CN" altLang="en-US" sz="2000">
                <a:solidFill>
                  <a:srgbClr val="574343"/>
                </a:solidFill>
                <a:latin typeface="微软雅黑" panose="020B0503020204020204" pitchFamily="34" charset="-122"/>
                <a:ea typeface="微软雅黑" panose="020B0503020204020204" pitchFamily="34" charset="-122"/>
              </a:rPr>
              <a:t>师，在湖南、江西边界地区举行秋收起义。开辟了中国第一块红色根据地</a:t>
            </a:r>
            <a:r>
              <a:rPr lang="en-US" altLang="zh-CN" sz="2000">
                <a:solidFill>
                  <a:srgbClr val="574343"/>
                </a:solidFill>
                <a:latin typeface="微软雅黑" panose="020B0503020204020204" pitchFamily="34" charset="-122"/>
                <a:ea typeface="微软雅黑" panose="020B0503020204020204" pitchFamily="34" charset="-122"/>
              </a:rPr>
              <a:t>——</a:t>
            </a:r>
            <a:r>
              <a:rPr lang="zh-CN" altLang="en-US" sz="2000" b="1">
                <a:solidFill>
                  <a:srgbClr val="B50F0C"/>
                </a:solidFill>
                <a:latin typeface="微软雅黑" panose="020B0503020204020204" pitchFamily="34" charset="-122"/>
                <a:ea typeface="微软雅黑" panose="020B0503020204020204" pitchFamily="34" charset="-122"/>
              </a:rPr>
              <a:t>井冈山革命根据地</a:t>
            </a:r>
            <a:r>
              <a:rPr lang="zh-CN" altLang="en-US" sz="2000">
                <a:solidFill>
                  <a:srgbClr val="574343"/>
                </a:solidFill>
                <a:latin typeface="微软雅黑" panose="020B0503020204020204" pitchFamily="34" charset="-122"/>
                <a:ea typeface="微软雅黑" panose="020B0503020204020204" pitchFamily="34" charset="-122"/>
              </a:rPr>
              <a:t>，中国革命从此走上了“</a:t>
            </a:r>
            <a:r>
              <a:rPr lang="zh-CN" altLang="en-US" sz="2000" b="1">
                <a:solidFill>
                  <a:srgbClr val="B50F0C"/>
                </a:solidFill>
                <a:latin typeface="微软雅黑" panose="020B0503020204020204" pitchFamily="34" charset="-122"/>
                <a:ea typeface="微软雅黑" panose="020B0503020204020204" pitchFamily="34" charset="-122"/>
              </a:rPr>
              <a:t>以农村包围城市，最后夺取全国胜利</a:t>
            </a:r>
            <a:r>
              <a:rPr lang="zh-CN" altLang="en-US" sz="2000">
                <a:solidFill>
                  <a:srgbClr val="574343"/>
                </a:solidFill>
                <a:latin typeface="微软雅黑" panose="020B0503020204020204" pitchFamily="34" charset="-122"/>
                <a:ea typeface="微软雅黑" panose="020B0503020204020204" pitchFamily="34" charset="-122"/>
              </a:rPr>
              <a:t>”的道路，革命的星星之火，就从井冈山开始，势不可挡地发展成了燎原之势。</a:t>
            </a:r>
          </a:p>
        </p:txBody>
      </p:sp>
      <p:sp>
        <p:nvSpPr>
          <p:cNvPr id="5" name="文本框 4"/>
          <p:cNvSpPr txBox="1"/>
          <p:nvPr/>
        </p:nvSpPr>
        <p:spPr>
          <a:xfrm>
            <a:off x="2711839" y="5401211"/>
            <a:ext cx="7273145" cy="923330"/>
          </a:xfrm>
          <a:prstGeom prst="rect">
            <a:avLst/>
          </a:prstGeom>
          <a:noFill/>
        </p:spPr>
        <p:txBody>
          <a:bodyPr wrap="none" rtlCol="0">
            <a:spAutoFit/>
          </a:bodyPr>
          <a:lstStyle/>
          <a:p>
            <a:r>
              <a:rPr lang="zh-CN" altLang="en-US" sz="5400" smtClean="0">
                <a:solidFill>
                  <a:srgbClr val="B50F0C"/>
                </a:solidFill>
                <a:latin typeface="叶根友古刻体" panose="03000509000000000000" pitchFamily="65" charset="-122"/>
                <a:ea typeface="叶根友古刻体" panose="03000509000000000000" pitchFamily="65" charset="-122"/>
              </a:rPr>
              <a:t>秋收起义：农村包围城市</a:t>
            </a:r>
            <a:endParaRPr lang="zh-CN" altLang="en-US" sz="5400">
              <a:solidFill>
                <a:srgbClr val="B50F0C"/>
              </a:solidFill>
              <a:latin typeface="叶根友古刻体" panose="03000509000000000000" pitchFamily="65" charset="-122"/>
              <a:ea typeface="叶根友古刻体" panose="03000509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8" presetClass="entr" presetSubtype="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Right)">
                                      <p:cBhvr>
                                        <p:cTn id="2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广州起义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430" y="2019300"/>
            <a:ext cx="5343292" cy="2921000"/>
          </a:xfrm>
          <a:prstGeom prst="rect">
            <a:avLst/>
          </a:prstGeom>
          <a:ln>
            <a:solidFill>
              <a:schemeClr val="tx1"/>
            </a:solidFill>
          </a:ln>
        </p:spPr>
      </p:pic>
      <p:sp>
        <p:nvSpPr>
          <p:cNvPr id="4" name="矩形 3"/>
          <p:cNvSpPr/>
          <p:nvPr/>
        </p:nvSpPr>
        <p:spPr>
          <a:xfrm>
            <a:off x="6348412" y="1349938"/>
            <a:ext cx="5589588" cy="4893647"/>
          </a:xfrm>
          <a:prstGeom prst="rect">
            <a:avLst/>
          </a:prstGeom>
        </p:spPr>
        <p:txBody>
          <a:bodyPr wrap="square">
            <a:spAutoFit/>
          </a:bodyPr>
          <a:lstStyle/>
          <a:p>
            <a:pPr>
              <a:lnSpc>
                <a:spcPct val="150000"/>
              </a:lnSpc>
            </a:pPr>
            <a:r>
              <a:rPr lang="en-US" altLang="zh-CN" sz="2800" b="1" smtClean="0">
                <a:solidFill>
                  <a:srgbClr val="C00000"/>
                </a:solidFill>
                <a:latin typeface="微软雅黑" panose="020B0503020204020204" pitchFamily="34" charset="-122"/>
                <a:ea typeface="微软雅黑" panose="020B0503020204020204" pitchFamily="34" charset="-122"/>
              </a:rPr>
              <a:t>1927</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12</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smtClean="0">
                <a:solidFill>
                  <a:srgbClr val="C00000"/>
                </a:solidFill>
                <a:latin typeface="微软雅黑" panose="020B0503020204020204" pitchFamily="34" charset="-122"/>
                <a:ea typeface="微软雅黑" panose="020B0503020204020204" pitchFamily="34" charset="-122"/>
              </a:rPr>
              <a:t>11</a:t>
            </a:r>
            <a:r>
              <a:rPr lang="zh-CN" altLang="en-US" sz="2800" b="1" smtClean="0">
                <a:solidFill>
                  <a:srgbClr val="C00000"/>
                </a:solidFill>
                <a:latin typeface="微软雅黑" panose="020B0503020204020204" pitchFamily="34" charset="-122"/>
                <a:ea typeface="微软雅黑" panose="020B0503020204020204" pitchFamily="34" charset="-122"/>
              </a:rPr>
              <a:t>，</a:t>
            </a:r>
            <a:r>
              <a:rPr lang="zh-CN" altLang="en-US" sz="2000" smtClean="0">
                <a:solidFill>
                  <a:srgbClr val="574343"/>
                </a:solidFill>
                <a:latin typeface="微软雅黑" panose="020B0503020204020204" pitchFamily="34" charset="-122"/>
                <a:ea typeface="微软雅黑" panose="020B0503020204020204" pitchFamily="34" charset="-122"/>
              </a:rPr>
              <a:t>中共</a:t>
            </a:r>
            <a:r>
              <a:rPr lang="zh-CN" altLang="en-US" sz="2000">
                <a:solidFill>
                  <a:srgbClr val="574343"/>
                </a:solidFill>
                <a:latin typeface="微软雅黑" panose="020B0503020204020204" pitchFamily="34" charset="-122"/>
                <a:ea typeface="微软雅黑" panose="020B0503020204020204" pitchFamily="34" charset="-122"/>
              </a:rPr>
              <a:t>党人</a:t>
            </a:r>
            <a:r>
              <a:rPr lang="zh-CN" altLang="en-US" sz="2000" smtClean="0">
                <a:solidFill>
                  <a:srgbClr val="574343"/>
                </a:solidFill>
                <a:latin typeface="微软雅黑" panose="020B0503020204020204" pitchFamily="34" charset="-122"/>
                <a:ea typeface="微软雅黑" panose="020B0503020204020204" pitchFamily="34" charset="-122"/>
              </a:rPr>
              <a:t>发动了反抗</a:t>
            </a:r>
            <a:r>
              <a:rPr lang="zh-CN" altLang="en-US" sz="2000">
                <a:solidFill>
                  <a:srgbClr val="574343"/>
                </a:solidFill>
                <a:latin typeface="微软雅黑" panose="020B0503020204020204" pitchFamily="34" charset="-122"/>
                <a:ea typeface="微软雅黑" panose="020B0503020204020204" pitchFamily="34" charset="-122"/>
              </a:rPr>
              <a:t>国民党右派的起义</a:t>
            </a:r>
            <a:r>
              <a:rPr lang="zh-CN" altLang="en-US" sz="2000" smtClean="0">
                <a:solidFill>
                  <a:srgbClr val="574343"/>
                </a:solidFill>
                <a:latin typeface="微软雅黑" panose="020B0503020204020204" pitchFamily="34" charset="-122"/>
                <a:ea typeface="微软雅黑" panose="020B0503020204020204" pitchFamily="34" charset="-122"/>
              </a:rPr>
              <a:t>，即</a:t>
            </a:r>
            <a:r>
              <a:rPr lang="zh-CN" altLang="en-US" sz="2000">
                <a:solidFill>
                  <a:srgbClr val="574343"/>
                </a:solidFill>
                <a:latin typeface="微软雅黑" panose="020B0503020204020204" pitchFamily="34" charset="-122"/>
                <a:ea typeface="微软雅黑" panose="020B0503020204020204" pitchFamily="34" charset="-122"/>
              </a:rPr>
              <a:t>广州</a:t>
            </a:r>
            <a:r>
              <a:rPr lang="zh-CN" altLang="en-US" sz="2000" smtClean="0">
                <a:solidFill>
                  <a:srgbClr val="574343"/>
                </a:solidFill>
                <a:latin typeface="微软雅黑" panose="020B0503020204020204" pitchFamily="34" charset="-122"/>
                <a:ea typeface="微软雅黑" panose="020B0503020204020204" pitchFamily="34" charset="-122"/>
              </a:rPr>
              <a:t>起义，是</a:t>
            </a:r>
            <a:r>
              <a:rPr lang="zh-CN" altLang="en-US" sz="2000">
                <a:solidFill>
                  <a:srgbClr val="574343"/>
                </a:solidFill>
                <a:latin typeface="微软雅黑" panose="020B0503020204020204" pitchFamily="34" charset="-122"/>
                <a:ea typeface="微软雅黑" panose="020B0503020204020204" pitchFamily="34" charset="-122"/>
              </a:rPr>
              <a:t>中国共产党和中国人民继南昌起义、湘赣边界秋收起义之后，对国民党反动派的又一次英勇反击，是在城市建立苏维埃政权的大胆尝试，在国内外都引起了很大的震动</a:t>
            </a:r>
            <a:r>
              <a:rPr lang="zh-CN" altLang="en-US" sz="2000" smtClean="0">
                <a:solidFill>
                  <a:srgbClr val="574343"/>
                </a:solidFill>
                <a:latin typeface="微软雅黑" panose="020B0503020204020204" pitchFamily="34" charset="-122"/>
                <a:ea typeface="微软雅黑" panose="020B0503020204020204" pitchFamily="34" charset="-122"/>
              </a:rPr>
              <a:t>。这</a:t>
            </a:r>
            <a:r>
              <a:rPr lang="zh-CN" altLang="en-US" sz="2000">
                <a:solidFill>
                  <a:srgbClr val="574343"/>
                </a:solidFill>
                <a:latin typeface="微软雅黑" panose="020B0503020204020204" pitchFamily="34" charset="-122"/>
                <a:ea typeface="微软雅黑" panose="020B0503020204020204" pitchFamily="34" charset="-122"/>
              </a:rPr>
              <a:t>次起义虽然失败了，但起义军民无比英勇的战斗精神，给了中国人民以新的鼓舞。起义的许多领导人和保留下来的武装力量，继续为中国革命事业而顽强战斗，成为中国人民解放军的重要组成部分和革命火种。</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三湾改编</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983" y="1835916"/>
            <a:ext cx="4849227" cy="3570795"/>
          </a:xfrm>
          <a:prstGeom prst="rect">
            <a:avLst/>
          </a:prstGeom>
          <a:ln w="12700">
            <a:solidFill>
              <a:schemeClr val="tx1"/>
            </a:solidFill>
          </a:ln>
        </p:spPr>
      </p:pic>
      <p:sp>
        <p:nvSpPr>
          <p:cNvPr id="24" name="矩形 23"/>
          <p:cNvSpPr/>
          <p:nvPr/>
        </p:nvSpPr>
        <p:spPr>
          <a:xfrm>
            <a:off x="6704012" y="1371600"/>
            <a:ext cx="5181600" cy="4893647"/>
          </a:xfrm>
          <a:prstGeom prst="rect">
            <a:avLst/>
          </a:prstGeom>
        </p:spPr>
        <p:txBody>
          <a:bodyPr wrap="square">
            <a:spAutoFit/>
          </a:bodyPr>
          <a:lstStyle/>
          <a:p>
            <a:pPr>
              <a:lnSpc>
                <a:spcPct val="150000"/>
              </a:lnSpc>
            </a:pPr>
            <a:r>
              <a:rPr lang="en-US" altLang="zh-CN" sz="2800">
                <a:solidFill>
                  <a:srgbClr val="C00000"/>
                </a:solidFill>
                <a:latin typeface="微软雅黑" panose="020B0503020204020204" pitchFamily="34" charset="-122"/>
                <a:ea typeface="微软雅黑" panose="020B0503020204020204" pitchFamily="34" charset="-122"/>
              </a:rPr>
              <a:t>1927</a:t>
            </a:r>
            <a:r>
              <a:rPr lang="zh-CN" altLang="en-US" sz="2800">
                <a:solidFill>
                  <a:srgbClr val="C00000"/>
                </a:solidFill>
                <a:latin typeface="微软雅黑" panose="020B0503020204020204" pitchFamily="34" charset="-122"/>
                <a:ea typeface="微软雅黑" panose="020B0503020204020204" pitchFamily="34" charset="-122"/>
              </a:rPr>
              <a:t>年</a:t>
            </a:r>
            <a:r>
              <a:rPr lang="en-US" altLang="zh-CN" sz="2800">
                <a:solidFill>
                  <a:srgbClr val="C00000"/>
                </a:solidFill>
                <a:latin typeface="微软雅黑" panose="020B0503020204020204" pitchFamily="34" charset="-122"/>
                <a:ea typeface="微软雅黑" panose="020B0503020204020204" pitchFamily="34" charset="-122"/>
              </a:rPr>
              <a:t>9</a:t>
            </a:r>
            <a:r>
              <a:rPr lang="zh-CN" altLang="en-US" sz="2800">
                <a:solidFill>
                  <a:srgbClr val="C00000"/>
                </a:solidFill>
                <a:latin typeface="微软雅黑" panose="020B0503020204020204" pitchFamily="34" charset="-122"/>
                <a:ea typeface="微软雅黑" panose="020B0503020204020204" pitchFamily="34" charset="-122"/>
              </a:rPr>
              <a:t>月</a:t>
            </a:r>
            <a:r>
              <a:rPr lang="en-US" altLang="zh-CN" sz="2800">
                <a:solidFill>
                  <a:srgbClr val="C00000"/>
                </a:solidFill>
                <a:latin typeface="微软雅黑" panose="020B0503020204020204" pitchFamily="34" charset="-122"/>
                <a:ea typeface="微软雅黑" panose="020B0503020204020204" pitchFamily="34" charset="-122"/>
              </a:rPr>
              <a:t>29</a:t>
            </a:r>
            <a:r>
              <a:rPr lang="zh-CN" altLang="en-US" sz="2800">
                <a:solidFill>
                  <a:srgbClr val="C00000"/>
                </a:solidFill>
                <a:latin typeface="微软雅黑" panose="020B0503020204020204" pitchFamily="34" charset="-122"/>
                <a:ea typeface="微软雅黑" panose="020B0503020204020204" pitchFamily="34" charset="-122"/>
              </a:rPr>
              <a:t>日至</a:t>
            </a:r>
            <a:r>
              <a:rPr lang="en-US" altLang="zh-CN" sz="2800">
                <a:solidFill>
                  <a:srgbClr val="C00000"/>
                </a:solidFill>
                <a:latin typeface="微软雅黑" panose="020B0503020204020204" pitchFamily="34" charset="-122"/>
                <a:ea typeface="微软雅黑" panose="020B0503020204020204" pitchFamily="34" charset="-122"/>
              </a:rPr>
              <a:t>10</a:t>
            </a:r>
            <a:r>
              <a:rPr lang="zh-CN" altLang="en-US" sz="2800">
                <a:solidFill>
                  <a:srgbClr val="C00000"/>
                </a:solidFill>
                <a:latin typeface="微软雅黑" panose="020B0503020204020204" pitchFamily="34" charset="-122"/>
                <a:ea typeface="微软雅黑" panose="020B0503020204020204" pitchFamily="34" charset="-122"/>
              </a:rPr>
              <a:t>月</a:t>
            </a:r>
            <a:r>
              <a:rPr lang="en-US" altLang="zh-CN" sz="2800">
                <a:solidFill>
                  <a:srgbClr val="C00000"/>
                </a:solidFill>
                <a:latin typeface="微软雅黑" panose="020B0503020204020204" pitchFamily="34" charset="-122"/>
                <a:ea typeface="微软雅黑" panose="020B0503020204020204" pitchFamily="34" charset="-122"/>
              </a:rPr>
              <a:t>3</a:t>
            </a:r>
            <a:r>
              <a:rPr lang="zh-CN" altLang="en-US" sz="2800">
                <a:solidFill>
                  <a:srgbClr val="C00000"/>
                </a:solidFill>
                <a:latin typeface="微软雅黑" panose="020B0503020204020204" pitchFamily="34" charset="-122"/>
                <a:ea typeface="微软雅黑" panose="020B0503020204020204" pitchFamily="34" charset="-122"/>
              </a:rPr>
              <a:t>日</a:t>
            </a:r>
            <a:r>
              <a:rPr lang="zh-CN" altLang="en-US" sz="2000">
                <a:solidFill>
                  <a:srgbClr val="574343"/>
                </a:solidFill>
                <a:latin typeface="微软雅黑" panose="020B0503020204020204" pitchFamily="34" charset="-122"/>
                <a:ea typeface="微软雅黑" panose="020B0503020204020204" pitchFamily="34" charset="-122"/>
              </a:rPr>
              <a:t>，毛泽东在江西永新县三湾村，领导了举世闻名的</a:t>
            </a:r>
            <a:r>
              <a:rPr lang="zh-CN" altLang="en-US" sz="2000" b="1">
                <a:solidFill>
                  <a:srgbClr val="574343"/>
                </a:solidFill>
                <a:latin typeface="微软雅黑" panose="020B0503020204020204" pitchFamily="34" charset="-122"/>
                <a:ea typeface="微软雅黑" panose="020B0503020204020204" pitchFamily="34" charset="-122"/>
              </a:rPr>
              <a:t>“三湾改编”</a:t>
            </a:r>
            <a:r>
              <a:rPr lang="zh-CN" altLang="en-US" sz="2000">
                <a:solidFill>
                  <a:srgbClr val="574343"/>
                </a:solidFill>
                <a:latin typeface="微软雅黑" panose="020B0503020204020204" pitchFamily="34" charset="-122"/>
                <a:ea typeface="微软雅黑" panose="020B0503020204020204" pitchFamily="34" charset="-122"/>
              </a:rPr>
              <a:t>。从政治上组织上保证了党对军队的绝对领导，是我党建设新型人民军队最早的一次成功探索和实践，标志着毛泽东建设人民军队思想的开始形成。三湾改编初步解决了如何把以农民及旧军人为主要成份的革命军队建设成为一支无产阶级新型人民军队的问题，保证了党对军队的绝对领导，奠定了政治建军的基础。</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044" y="108091"/>
            <a:ext cx="5234125"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革命根据地的建立及井冈山会师</a:t>
            </a:r>
          </a:p>
        </p:txBody>
      </p:sp>
      <p:sp>
        <p:nvSpPr>
          <p:cNvPr id="3" name="矩形 2"/>
          <p:cNvSpPr/>
          <p:nvPr/>
        </p:nvSpPr>
        <p:spPr>
          <a:xfrm>
            <a:off x="0" y="1454448"/>
            <a:ext cx="1015999" cy="4844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TextBox 19"/>
          <p:cNvSpPr txBox="1"/>
          <p:nvPr/>
        </p:nvSpPr>
        <p:spPr>
          <a:xfrm>
            <a:off x="210481" y="1860887"/>
            <a:ext cx="595035" cy="4031873"/>
          </a:xfrm>
          <a:prstGeom prst="rect">
            <a:avLst/>
          </a:prstGeom>
          <a:noFill/>
        </p:spPr>
        <p:txBody>
          <a:bodyPr wrap="none" rtlCol="0">
            <a:spAutoFit/>
          </a:bodyPr>
          <a:lstStyle/>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革</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命</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根</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据</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地</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的</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建</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立</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403706" y="1508653"/>
            <a:ext cx="5670541" cy="4736339"/>
            <a:chOff x="1222454" y="1400400"/>
            <a:chExt cx="5670541" cy="4736339"/>
          </a:xfrm>
        </p:grpSpPr>
        <p:sp>
          <p:nvSpPr>
            <p:cNvPr id="6" name="矩形 83"/>
            <p:cNvSpPr>
              <a:spLocks noChangeArrowheads="1"/>
            </p:cNvSpPr>
            <p:nvPr/>
          </p:nvSpPr>
          <p:spPr bwMode="auto">
            <a:xfrm>
              <a:off x="1222454" y="1400400"/>
              <a:ext cx="5670541" cy="4736339"/>
            </a:xfrm>
            <a:prstGeom prst="rect">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454" y="1575561"/>
              <a:ext cx="5270500" cy="4245761"/>
            </a:xfrm>
            <a:prstGeom prst="rect">
              <a:avLst/>
            </a:prstGeom>
            <a:ln>
              <a:solidFill>
                <a:schemeClr val="tx1"/>
              </a:solidFill>
            </a:ln>
          </p:spPr>
        </p:pic>
      </p:grpSp>
      <p:sp>
        <p:nvSpPr>
          <p:cNvPr id="8" name="矩形 7"/>
          <p:cNvSpPr/>
          <p:nvPr/>
        </p:nvSpPr>
        <p:spPr>
          <a:xfrm>
            <a:off x="7328247" y="1842174"/>
            <a:ext cx="4552950" cy="2400657"/>
          </a:xfrm>
          <a:prstGeom prst="rect">
            <a:avLst/>
          </a:prstGeom>
        </p:spPr>
        <p:txBody>
          <a:bodyPr wrap="square">
            <a:spAutoFit/>
          </a:bodyPr>
          <a:lstStyle/>
          <a:p>
            <a:pPr>
              <a:lnSpc>
                <a:spcPct val="150000"/>
              </a:lnSpc>
            </a:pPr>
            <a:r>
              <a:rPr lang="zh-CN" altLang="en-US" sz="2000" dirty="0" smtClean="0">
                <a:solidFill>
                  <a:srgbClr val="574343"/>
                </a:solidFill>
                <a:latin typeface="微软雅黑" panose="020B0503020204020204" pitchFamily="34" charset="-122"/>
                <a:ea typeface="微软雅黑" panose="020B0503020204020204" pitchFamily="34" charset="-122"/>
              </a:rPr>
              <a:t>毛泽东</a:t>
            </a:r>
            <a:r>
              <a:rPr lang="zh-CN" altLang="en-US" sz="2000" dirty="0">
                <a:solidFill>
                  <a:srgbClr val="574343"/>
                </a:solidFill>
                <a:latin typeface="微软雅黑" panose="020B0503020204020204" pitchFamily="34" charset="-122"/>
                <a:ea typeface="微软雅黑" panose="020B0503020204020204" pitchFamily="34" charset="-122"/>
              </a:rPr>
              <a:t>领导工农革命军到达井冈山，开展游击战争</a:t>
            </a:r>
            <a:r>
              <a:rPr lang="zh-CN" altLang="en-US" sz="2000" dirty="0" smtClean="0">
                <a:solidFill>
                  <a:srgbClr val="574343"/>
                </a:solidFill>
                <a:latin typeface="微软雅黑" panose="020B0503020204020204" pitchFamily="34" charset="-122"/>
                <a:ea typeface="微软雅黑" panose="020B0503020204020204" pitchFamily="34" charset="-122"/>
              </a:rPr>
              <a:t>， </a:t>
            </a:r>
            <a:r>
              <a:rPr lang="en-US" altLang="zh-CN" sz="2000" dirty="0">
                <a:solidFill>
                  <a:srgbClr val="574343"/>
                </a:solidFill>
                <a:latin typeface="微软雅黑" panose="020B0503020204020204" pitchFamily="34" charset="-122"/>
                <a:ea typeface="微软雅黑" panose="020B0503020204020204" pitchFamily="34" charset="-122"/>
              </a:rPr>
              <a:t>1928 </a:t>
            </a:r>
            <a:r>
              <a:rPr lang="zh-CN" altLang="en-US" sz="2000" dirty="0">
                <a:solidFill>
                  <a:srgbClr val="574343"/>
                </a:solidFill>
                <a:latin typeface="微软雅黑" panose="020B0503020204020204" pitchFamily="34" charset="-122"/>
                <a:ea typeface="微软雅黑" panose="020B0503020204020204" pitchFamily="34" charset="-122"/>
              </a:rPr>
              <a:t>年</a:t>
            </a:r>
            <a:r>
              <a:rPr lang="en-US" altLang="zh-CN" sz="2000" dirty="0">
                <a:solidFill>
                  <a:srgbClr val="574343"/>
                </a:solidFill>
                <a:latin typeface="微软雅黑" panose="020B0503020204020204" pitchFamily="34" charset="-122"/>
                <a:ea typeface="微软雅黑" panose="020B0503020204020204" pitchFamily="34" charset="-122"/>
              </a:rPr>
              <a:t>2</a:t>
            </a:r>
            <a:r>
              <a:rPr lang="zh-CN" altLang="en-US" sz="2000" dirty="0">
                <a:solidFill>
                  <a:srgbClr val="574343"/>
                </a:solidFill>
                <a:latin typeface="微软雅黑" panose="020B0503020204020204" pitchFamily="34" charset="-122"/>
                <a:ea typeface="微软雅黑" panose="020B0503020204020204" pitchFamily="34" charset="-122"/>
              </a:rPr>
              <a:t>月，在井冈山创立了第一个农村革命</a:t>
            </a:r>
            <a:r>
              <a:rPr lang="zh-CN" altLang="en-US" sz="2000" dirty="0" smtClean="0">
                <a:solidFill>
                  <a:srgbClr val="574343"/>
                </a:solidFill>
                <a:latin typeface="微软雅黑" panose="020B0503020204020204" pitchFamily="34" charset="-122"/>
                <a:ea typeface="微软雅黑" panose="020B0503020204020204" pitchFamily="34" charset="-122"/>
              </a:rPr>
              <a:t>根据地</a:t>
            </a:r>
            <a:r>
              <a:rPr lang="en-US" altLang="zh-CN" sz="2000" dirty="0" smtClean="0">
                <a:solidFill>
                  <a:srgbClr val="574343"/>
                </a:solidFill>
                <a:latin typeface="微软雅黑" panose="020B0503020204020204" pitchFamily="34" charset="-122"/>
                <a:ea typeface="微软雅黑" panose="020B0503020204020204" pitchFamily="34" charset="-122"/>
              </a:rPr>
              <a:t>——</a:t>
            </a:r>
          </a:p>
          <a:p>
            <a:pPr>
              <a:lnSpc>
                <a:spcPct val="150000"/>
              </a:lnSpc>
            </a:pPr>
            <a:r>
              <a:rPr lang="zh-CN" altLang="en-US" sz="4000" b="1" dirty="0" smtClean="0">
                <a:solidFill>
                  <a:srgbClr val="B50F0C"/>
                </a:solidFill>
                <a:latin typeface="微软雅黑" panose="020B0503020204020204" pitchFamily="34" charset="-122"/>
                <a:ea typeface="微软雅黑" panose="020B0503020204020204" pitchFamily="34" charset="-122"/>
              </a:rPr>
              <a:t>井冈山</a:t>
            </a:r>
            <a:r>
              <a:rPr lang="zh-CN" altLang="en-US" sz="4000" b="1" dirty="0">
                <a:solidFill>
                  <a:srgbClr val="B50F0C"/>
                </a:solidFill>
                <a:latin typeface="微软雅黑" panose="020B0503020204020204" pitchFamily="34" charset="-122"/>
                <a:ea typeface="微软雅黑" panose="020B0503020204020204" pitchFamily="34" charset="-122"/>
              </a:rPr>
              <a:t>革命</a:t>
            </a:r>
            <a:r>
              <a:rPr lang="zh-CN" altLang="en-US" sz="4000" b="1" dirty="0" smtClean="0">
                <a:solidFill>
                  <a:srgbClr val="B50F0C"/>
                </a:solidFill>
                <a:latin typeface="微软雅黑" panose="020B0503020204020204" pitchFamily="34" charset="-122"/>
                <a:ea typeface="微软雅黑" panose="020B0503020204020204" pitchFamily="34" charset="-122"/>
              </a:rPr>
              <a:t>根据地</a:t>
            </a:r>
            <a:endParaRPr lang="zh-CN" altLang="en-US" sz="4000" b="1" dirty="0">
              <a:solidFill>
                <a:srgbClr val="B50F0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2200"/>
                                </p:stCondLst>
                                <p:childTnLst>
                                  <p:par>
                                    <p:cTn id="23" presetID="2" presetClass="entr" presetSubtype="2" fill="hold" nodeType="afterEffect" p14:presetBounceEnd="44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4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220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044" y="108091"/>
            <a:ext cx="5234125"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革命根据地的建立及井冈山会师</a:t>
            </a:r>
          </a:p>
        </p:txBody>
      </p:sp>
      <p:sp>
        <p:nvSpPr>
          <p:cNvPr id="3" name="矩形 2"/>
          <p:cNvSpPr/>
          <p:nvPr/>
        </p:nvSpPr>
        <p:spPr>
          <a:xfrm>
            <a:off x="0" y="1454448"/>
            <a:ext cx="1015999" cy="4844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TextBox 19"/>
          <p:cNvSpPr txBox="1"/>
          <p:nvPr/>
        </p:nvSpPr>
        <p:spPr>
          <a:xfrm>
            <a:off x="210481" y="2529421"/>
            <a:ext cx="595035" cy="2554545"/>
          </a:xfrm>
          <a:prstGeom prst="rect">
            <a:avLst/>
          </a:prstGeom>
          <a:noFill/>
        </p:spPr>
        <p:txBody>
          <a:bodyPr wrap="none" rtlCol="0">
            <a:spAutoFit/>
          </a:bodyPr>
          <a:lstStyle/>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井</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冈</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山</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会</a:t>
            </a:r>
            <a:endParaRPr lang="en-US" altLang="zh-CN" sz="3200" b="1" kern="300" smtClean="0">
              <a:solidFill>
                <a:schemeClr val="bg1"/>
              </a:solidFill>
              <a:latin typeface="微软雅黑" panose="020B0503020204020204" pitchFamily="34" charset="-122"/>
              <a:ea typeface="微软雅黑" panose="020B0503020204020204" pitchFamily="34" charset="-122"/>
              <a:cs typeface="明兰_UI_TC" pitchFamily="2" charset="-122"/>
            </a:endParaRPr>
          </a:p>
          <a:p>
            <a:r>
              <a:rPr lang="zh-CN" altLang="en-US" sz="3200" b="1" kern="300" smtClean="0">
                <a:solidFill>
                  <a:schemeClr val="bg1"/>
                </a:solidFill>
                <a:latin typeface="微软雅黑" panose="020B0503020204020204" pitchFamily="34" charset="-122"/>
                <a:ea typeface="微软雅黑" panose="020B0503020204020204" pitchFamily="34" charset="-122"/>
                <a:cs typeface="明兰_UI_TC" pitchFamily="2" charset="-122"/>
              </a:rPr>
              <a:t>师</a:t>
            </a:r>
            <a:endParaRPr lang="zh-CN" altLang="en-US" sz="3200" b="1" kern="300">
              <a:solidFill>
                <a:schemeClr val="bg1"/>
              </a:solidFill>
              <a:latin typeface="微软雅黑" panose="020B0503020204020204" pitchFamily="34" charset="-122"/>
              <a:ea typeface="微软雅黑" panose="020B0503020204020204" pitchFamily="34" charset="-122"/>
              <a:cs typeface="明兰_UI_TC" pitchFamily="2" charset="-122"/>
            </a:endParaRPr>
          </a:p>
        </p:txBody>
      </p:sp>
      <p:grpSp>
        <p:nvGrpSpPr>
          <p:cNvPr id="5" name="组合 4"/>
          <p:cNvGrpSpPr/>
          <p:nvPr/>
        </p:nvGrpSpPr>
        <p:grpSpPr>
          <a:xfrm>
            <a:off x="1403706" y="1508653"/>
            <a:ext cx="5670541" cy="4736339"/>
            <a:chOff x="1222454" y="1400400"/>
            <a:chExt cx="5670541" cy="4736339"/>
          </a:xfrm>
        </p:grpSpPr>
        <p:sp>
          <p:nvSpPr>
            <p:cNvPr id="6" name="矩形 83"/>
            <p:cNvSpPr>
              <a:spLocks noChangeArrowheads="1"/>
            </p:cNvSpPr>
            <p:nvPr/>
          </p:nvSpPr>
          <p:spPr bwMode="auto">
            <a:xfrm>
              <a:off x="1222454" y="1400400"/>
              <a:ext cx="5670541" cy="4736339"/>
            </a:xfrm>
            <a:prstGeom prst="rect">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497" y="1750364"/>
              <a:ext cx="5416826" cy="4114800"/>
            </a:xfrm>
            <a:prstGeom prst="rect">
              <a:avLst/>
            </a:prstGeom>
            <a:ln>
              <a:solidFill>
                <a:schemeClr val="tx1"/>
              </a:solidFill>
            </a:ln>
          </p:spPr>
        </p:pic>
      </p:grpSp>
      <p:sp>
        <p:nvSpPr>
          <p:cNvPr id="9" name="矩形 8"/>
          <p:cNvSpPr/>
          <p:nvPr/>
        </p:nvSpPr>
        <p:spPr>
          <a:xfrm>
            <a:off x="7379046" y="1731012"/>
            <a:ext cx="4355754" cy="3901068"/>
          </a:xfrm>
          <a:prstGeom prst="rect">
            <a:avLst/>
          </a:prstGeom>
        </p:spPr>
        <p:txBody>
          <a:bodyPr wrap="square">
            <a:spAutoFit/>
          </a:bodyPr>
          <a:lstStyle/>
          <a:p>
            <a:pPr>
              <a:lnSpc>
                <a:spcPts val="3300"/>
              </a:lnSpc>
            </a:pPr>
            <a:r>
              <a:rPr lang="en-US" altLang="zh-CN" sz="2400" b="1" smtClean="0">
                <a:solidFill>
                  <a:srgbClr val="C00000"/>
                </a:solidFill>
                <a:latin typeface="微软雅黑" panose="020B0503020204020204" pitchFamily="34" charset="-122"/>
                <a:ea typeface="微软雅黑" panose="020B0503020204020204" pitchFamily="34" charset="-122"/>
              </a:rPr>
              <a:t>1928</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4</a:t>
            </a:r>
            <a:r>
              <a:rPr lang="zh-CN" altLang="en-US" sz="2400" b="1">
                <a:solidFill>
                  <a:srgbClr val="C00000"/>
                </a:solidFill>
                <a:latin typeface="微软雅黑" panose="020B0503020204020204" pitchFamily="34" charset="-122"/>
                <a:ea typeface="微软雅黑" panose="020B0503020204020204" pitchFamily="34" charset="-122"/>
              </a:rPr>
              <a:t>月，</a:t>
            </a:r>
            <a:r>
              <a:rPr lang="zh-CN" altLang="en-US">
                <a:solidFill>
                  <a:srgbClr val="574343"/>
                </a:solidFill>
                <a:latin typeface="微软雅黑" panose="020B0503020204020204" pitchFamily="34" charset="-122"/>
                <a:ea typeface="微软雅黑" panose="020B0503020204020204" pitchFamily="34" charset="-122"/>
              </a:rPr>
              <a:t>朱德、陈毅率领南昌起义军余部和湘南农军编成的工农革命军到达宁冈县砻市同毛泽东率领的部队会师。两支部队合编为工农革命军第四军，朱德任军长，毛泽东任党代表。 “</a:t>
            </a:r>
            <a:r>
              <a:rPr lang="zh-CN" altLang="en-US" b="1" smtClean="0">
                <a:solidFill>
                  <a:srgbClr val="B50F0C"/>
                </a:solidFill>
                <a:latin typeface="微软雅黑" panose="020B0503020204020204" pitchFamily="34" charset="-122"/>
                <a:ea typeface="微软雅黑" panose="020B0503020204020204" pitchFamily="34" charset="-122"/>
              </a:rPr>
              <a:t>革命雄师会井冈，集中力量更坚强</a:t>
            </a:r>
            <a:r>
              <a:rPr lang="zh-CN" altLang="en-US" smtClean="0">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a:t>
            </a:r>
            <a:r>
              <a:rPr lang="en-US" altLang="zh-CN">
                <a:solidFill>
                  <a:srgbClr val="574343"/>
                </a:solidFill>
                <a:latin typeface="微软雅黑" panose="020B0503020204020204" pitchFamily="34" charset="-122"/>
                <a:ea typeface="微软雅黑" panose="020B0503020204020204" pitchFamily="34" charset="-122"/>
              </a:rPr>
              <a:t>1929</a:t>
            </a:r>
            <a:r>
              <a:rPr lang="zh-CN" altLang="en-US">
                <a:solidFill>
                  <a:srgbClr val="574343"/>
                </a:solidFill>
                <a:latin typeface="微软雅黑" panose="020B0503020204020204" pitchFamily="34" charset="-122"/>
                <a:ea typeface="微软雅黑" panose="020B0503020204020204" pitchFamily="34" charset="-122"/>
              </a:rPr>
              <a:t>年初，趁着军阀间的混战，红军先后在赣南以及福建的永定、长汀、龙岩、上杭等地建立了红色政权</a:t>
            </a:r>
            <a:r>
              <a:rPr lang="zh-CN" altLang="en-US" smtClean="0">
                <a:solidFill>
                  <a:srgbClr val="574343"/>
                </a:solidFill>
                <a:latin typeface="微软雅黑" panose="020B0503020204020204" pitchFamily="34" charset="-122"/>
                <a:ea typeface="微软雅黑" panose="020B0503020204020204" pitchFamily="34" charset="-122"/>
              </a:rPr>
              <a:t>。</a:t>
            </a:r>
            <a:endParaRPr lang="zh-CN" altLang="en-US" b="1">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1899"/>
                                </p:stCondLst>
                                <p:childTnLst>
                                  <p:par>
                                    <p:cTn id="23" presetID="2" presetClass="entr" presetSubtype="2" fill="hold" nodeType="afterEffect" p14:presetBounceEnd="44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4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44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399"/>
                                </p:stCondLst>
                                <p:childTnLst>
                                  <p:par>
                                    <p:cTn id="28" presetID="5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Scale>
                                          <p:cBhvr>
                                            <p:cTn id="3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9"/>
                                            </p:tgtEl>
                                            <p:attrNameLst>
                                              <p:attrName>ppt_x</p:attrName>
                                              <p:attrName>ppt_y</p:attrName>
                                            </p:attrNameLst>
                                          </p:cBhvr>
                                        </p:animMotion>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par>
                              <p:cTn id="22" fill="hold">
                                <p:stCondLst>
                                  <p:cond delay="1899"/>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399"/>
                                </p:stCondLst>
                                <p:childTnLst>
                                  <p:par>
                                    <p:cTn id="28" presetID="5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Scale>
                                          <p:cBhvr>
                                            <p:cTn id="3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9"/>
                                            </p:tgtEl>
                                            <p:attrNameLst>
                                              <p:attrName>ppt_x</p:attrName>
                                              <p:attrName>ppt_y</p:attrName>
                                            </p:attrNameLst>
                                          </p:cBhvr>
                                        </p:animMotion>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1544" y="108091"/>
            <a:ext cx="4512774"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第五次反围剿的失败和长征</a:t>
            </a:r>
          </a:p>
        </p:txBody>
      </p:sp>
      <p:sp>
        <p:nvSpPr>
          <p:cNvPr id="3" name="矩形 2"/>
          <p:cNvSpPr/>
          <p:nvPr/>
        </p:nvSpPr>
        <p:spPr>
          <a:xfrm>
            <a:off x="947863" y="1993690"/>
            <a:ext cx="10350522" cy="1323439"/>
          </a:xfrm>
          <a:prstGeom prst="rect">
            <a:avLst/>
          </a:prstGeom>
        </p:spPr>
        <p:txBody>
          <a:bodyPr wrap="square">
            <a:spAutoFit/>
          </a:bodyPr>
          <a:lstStyle/>
          <a:p>
            <a:r>
              <a:rPr lang="en-US" altLang="zh-CN" sz="1600">
                <a:solidFill>
                  <a:srgbClr val="574343"/>
                </a:solidFill>
                <a:latin typeface="微软雅黑" panose="020B0503020204020204" pitchFamily="34" charset="-122"/>
                <a:ea typeface="微软雅黑" panose="020B0503020204020204" pitchFamily="34" charset="-122"/>
              </a:rPr>
              <a:t>1933</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9</a:t>
            </a:r>
            <a:r>
              <a:rPr lang="zh-CN" altLang="en-US" sz="1600">
                <a:solidFill>
                  <a:srgbClr val="574343"/>
                </a:solidFill>
                <a:latin typeface="微软雅黑" panose="020B0503020204020204" pitchFamily="34" charset="-122"/>
                <a:ea typeface="微软雅黑" panose="020B0503020204020204" pitchFamily="34" charset="-122"/>
              </a:rPr>
              <a:t>月，蒋介石亲临南昌，拥兵百万对红色革命根据地发动</a:t>
            </a:r>
            <a:r>
              <a:rPr lang="zh-CN" altLang="en-US" sz="1600" b="1">
                <a:solidFill>
                  <a:srgbClr val="574343"/>
                </a:solidFill>
                <a:latin typeface="微软雅黑" panose="020B0503020204020204" pitchFamily="34" charset="-122"/>
                <a:ea typeface="微软雅黑" panose="020B0503020204020204" pitchFamily="34" charset="-122"/>
              </a:rPr>
              <a:t>第五次“围剿”</a:t>
            </a:r>
            <a:r>
              <a:rPr lang="zh-CN" altLang="en-US" sz="1600">
                <a:solidFill>
                  <a:srgbClr val="574343"/>
                </a:solidFill>
                <a:latin typeface="微软雅黑" panose="020B0503020204020204" pitchFamily="34" charset="-122"/>
                <a:ea typeface="微软雅黑" panose="020B0503020204020204" pitchFamily="34" charset="-122"/>
              </a:rPr>
              <a:t>。失去了毛泽东正确领导的工农红军不顾敌强我弱的实际情况，全线出击，与敌人优势兵力展开血战。一年下来，红军和根据地损失了</a:t>
            </a:r>
            <a:r>
              <a:rPr lang="en-US" altLang="zh-CN" sz="1600">
                <a:solidFill>
                  <a:srgbClr val="574343"/>
                </a:solidFill>
                <a:latin typeface="微软雅黑" panose="020B0503020204020204" pitchFamily="34" charset="-122"/>
                <a:ea typeface="微软雅黑" panose="020B0503020204020204" pitchFamily="34" charset="-122"/>
              </a:rPr>
              <a:t>90%</a:t>
            </a:r>
            <a:r>
              <a:rPr lang="zh-CN" altLang="en-US" sz="1600">
                <a:solidFill>
                  <a:srgbClr val="574343"/>
                </a:solidFill>
                <a:latin typeface="微软雅黑" panose="020B0503020204020204" pitchFamily="34" charset="-122"/>
                <a:ea typeface="微软雅黑" panose="020B0503020204020204" pitchFamily="34" charset="-122"/>
              </a:rPr>
              <a:t>，国民党统治区党的力量几乎损失了</a:t>
            </a:r>
            <a:r>
              <a:rPr lang="en-US" altLang="zh-CN" sz="1600">
                <a:solidFill>
                  <a:srgbClr val="574343"/>
                </a:solidFill>
                <a:latin typeface="微软雅黑" panose="020B0503020204020204" pitchFamily="34" charset="-122"/>
                <a:ea typeface="微软雅黑" panose="020B0503020204020204" pitchFamily="34" charset="-122"/>
              </a:rPr>
              <a:t>100%</a:t>
            </a:r>
            <a:r>
              <a:rPr lang="zh-CN" altLang="en-US" sz="1600">
                <a:solidFill>
                  <a:srgbClr val="574343"/>
                </a:solidFill>
                <a:latin typeface="微软雅黑" panose="020B0503020204020204" pitchFamily="34" charset="-122"/>
                <a:ea typeface="微软雅黑" panose="020B0503020204020204" pitchFamily="34" charset="-122"/>
              </a:rPr>
              <a:t>。不得不进行战略转移来保存剩余的革命力量</a:t>
            </a:r>
            <a:r>
              <a:rPr lang="zh-CN" altLang="en-US" sz="1600" smtClean="0">
                <a:solidFill>
                  <a:srgbClr val="574343"/>
                </a:solidFill>
                <a:latin typeface="微软雅黑" panose="020B0503020204020204" pitchFamily="34" charset="-122"/>
                <a:ea typeface="微软雅黑" panose="020B0503020204020204" pitchFamily="34" charset="-122"/>
              </a:rPr>
              <a:t>。</a:t>
            </a:r>
            <a:r>
              <a:rPr lang="en-US" altLang="zh-CN" sz="1600">
                <a:solidFill>
                  <a:srgbClr val="574343"/>
                </a:solidFill>
                <a:latin typeface="微软雅黑" panose="020B0503020204020204" pitchFamily="34" charset="-122"/>
                <a:ea typeface="微软雅黑" panose="020B0503020204020204" pitchFamily="34" charset="-122"/>
              </a:rPr>
              <a:t>1934</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21</a:t>
            </a:r>
            <a:r>
              <a:rPr lang="zh-CN" altLang="en-US" sz="1600">
                <a:solidFill>
                  <a:srgbClr val="574343"/>
                </a:solidFill>
                <a:latin typeface="微软雅黑" panose="020B0503020204020204" pitchFamily="34" charset="-122"/>
                <a:ea typeface="微软雅黑" panose="020B0503020204020204" pitchFamily="34" charset="-122"/>
              </a:rPr>
              <a:t>日到</a:t>
            </a:r>
            <a:r>
              <a:rPr lang="en-US" altLang="zh-CN" sz="1600">
                <a:solidFill>
                  <a:srgbClr val="574343"/>
                </a:solidFill>
                <a:latin typeface="微软雅黑" panose="020B0503020204020204" pitchFamily="34" charset="-122"/>
                <a:ea typeface="微软雅黑" panose="020B0503020204020204" pitchFamily="34" charset="-122"/>
              </a:rPr>
              <a:t>12</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日的一个多月间，中央红军接连突破敌人四道封锁线，队伍从出征时的八万多锐减到三万。</a:t>
            </a:r>
          </a:p>
          <a:p>
            <a:endParaRPr lang="zh-CN" altLang="en-US" sz="1600">
              <a:solidFill>
                <a:srgbClr val="574343"/>
              </a:solidFill>
              <a:latin typeface="微软雅黑" panose="020B0503020204020204" pitchFamily="34" charset="-122"/>
              <a:ea typeface="微软雅黑" panose="020B0503020204020204" pitchFamily="34" charset="-122"/>
            </a:endParaRPr>
          </a:p>
        </p:txBody>
      </p:sp>
      <p:sp>
        <p:nvSpPr>
          <p:cNvPr id="4" name="矩形 3"/>
          <p:cNvSpPr/>
          <p:nvPr/>
        </p:nvSpPr>
        <p:spPr>
          <a:xfrm>
            <a:off x="947863" y="1296776"/>
            <a:ext cx="10279270" cy="553998"/>
          </a:xfrm>
          <a:prstGeom prst="rect">
            <a:avLst/>
          </a:prstGeom>
        </p:spPr>
        <p:txBody>
          <a:bodyPr wrap="square">
            <a:spAutoFit/>
          </a:bodyPr>
          <a:lstStyle/>
          <a:p>
            <a:pPr algn="ctr"/>
            <a:r>
              <a:rPr lang="zh-CN" altLang="en-US" sz="3000" b="1">
                <a:solidFill>
                  <a:srgbClr val="B50F0C"/>
                </a:solidFill>
                <a:latin typeface="微软雅黑" panose="020B0503020204020204" pitchFamily="34" charset="-122"/>
                <a:ea typeface="微软雅黑" panose="020B0503020204020204" pitchFamily="34" charset="-122"/>
              </a:rPr>
              <a:t>蒋介石发动第五次“围剿”</a:t>
            </a:r>
          </a:p>
        </p:txBody>
      </p:sp>
      <p:pic>
        <p:nvPicPr>
          <p:cNvPr id="5" name="图片 4"/>
          <p:cNvPicPr>
            <a:picLocks noChangeAspect="1"/>
          </p:cNvPicPr>
          <p:nvPr/>
        </p:nvPicPr>
        <p:blipFill>
          <a:blip r:embed="rId3"/>
          <a:stretch>
            <a:fillRect/>
          </a:stretch>
        </p:blipFill>
        <p:spPr>
          <a:xfrm>
            <a:off x="4652339" y="3268952"/>
            <a:ext cx="3385788" cy="2434632"/>
          </a:xfrm>
          <a:prstGeom prst="rect">
            <a:avLst/>
          </a:prstGeom>
          <a:ln>
            <a:solidFill>
              <a:srgbClr val="574343"/>
            </a:solidFill>
          </a:ln>
        </p:spPr>
      </p:pic>
      <p:pic>
        <p:nvPicPr>
          <p:cNvPr id="6" name="图片 5"/>
          <p:cNvPicPr>
            <a:picLocks noChangeAspect="1"/>
          </p:cNvPicPr>
          <p:nvPr/>
        </p:nvPicPr>
        <p:blipFill rotWithShape="1">
          <a:blip r:embed="rId4"/>
          <a:srcRect l="12770" r="12947"/>
          <a:stretch>
            <a:fillRect/>
          </a:stretch>
        </p:blipFill>
        <p:spPr>
          <a:xfrm>
            <a:off x="1085604" y="3262209"/>
            <a:ext cx="3405136" cy="2462027"/>
          </a:xfrm>
          <a:prstGeom prst="rect">
            <a:avLst/>
          </a:prstGeom>
          <a:ln>
            <a:solidFill>
              <a:srgbClr val="574343"/>
            </a:solidFill>
          </a:ln>
        </p:spPr>
      </p:pic>
      <p:pic>
        <p:nvPicPr>
          <p:cNvPr id="7" name="图片 6"/>
          <p:cNvPicPr>
            <a:picLocks noChangeAspect="1"/>
          </p:cNvPicPr>
          <p:nvPr/>
        </p:nvPicPr>
        <p:blipFill>
          <a:blip r:embed="rId5"/>
          <a:stretch>
            <a:fillRect/>
          </a:stretch>
        </p:blipFill>
        <p:spPr>
          <a:xfrm>
            <a:off x="8219488" y="3262781"/>
            <a:ext cx="3220036" cy="2472998"/>
          </a:xfrm>
          <a:prstGeom prst="rect">
            <a:avLst/>
          </a:prstGeom>
          <a:ln>
            <a:solidFill>
              <a:srgbClr val="574343"/>
            </a:solidFill>
          </a:ln>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500"/>
                            </p:stCondLst>
                            <p:childTnLst>
                              <p:par>
                                <p:cTn id="15" presetID="18" presetClass="entr" presetSubtype="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Right)">
                                      <p:cBhvr>
                                        <p:cTn id="17" dur="1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Effect transition="in" filter="fade">
                                      <p:cBhvr>
                                        <p:cTn id="22" dur="1000"/>
                                        <p:tgtEl>
                                          <p:spTgt spid="6"/>
                                        </p:tgtEl>
                                      </p:cBhvr>
                                    </p:animEffect>
                                  </p:childTnLst>
                                </p:cTn>
                              </p:par>
                              <p:par>
                                <p:cTn id="23" presetID="53" presetClass="entr" presetSubtype="16"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38" y="1538490"/>
            <a:ext cx="5371862" cy="4579512"/>
          </a:xfrm>
          <a:prstGeom prst="rect">
            <a:avLst/>
          </a:prstGeom>
        </p:spPr>
      </p:pic>
      <p:sp>
        <p:nvSpPr>
          <p:cNvPr id="3" name="矩形 2"/>
          <p:cNvSpPr/>
          <p:nvPr/>
        </p:nvSpPr>
        <p:spPr>
          <a:xfrm>
            <a:off x="3701544" y="108091"/>
            <a:ext cx="4512774"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第五次反围剿的失败和长征</a:t>
            </a:r>
          </a:p>
        </p:txBody>
      </p:sp>
      <p:sp>
        <p:nvSpPr>
          <p:cNvPr id="4" name="矩形 3"/>
          <p:cNvSpPr/>
          <p:nvPr/>
        </p:nvSpPr>
        <p:spPr>
          <a:xfrm>
            <a:off x="5063924" y="1240869"/>
            <a:ext cx="6300788" cy="3046988"/>
          </a:xfrm>
          <a:prstGeom prst="rect">
            <a:avLst/>
          </a:prstGeom>
        </p:spPr>
        <p:txBody>
          <a:bodyPr wrap="square">
            <a:spAutoFit/>
          </a:bodyPr>
          <a:lstStyle/>
          <a:p>
            <a:pPr algn="just">
              <a:lnSpc>
                <a:spcPct val="150000"/>
              </a:lnSpc>
            </a:pPr>
            <a:r>
              <a:rPr lang="zh-CN" altLang="en-US" sz="1600">
                <a:solidFill>
                  <a:srgbClr val="5F0F05"/>
                </a:solidFill>
                <a:latin typeface="微软雅黑" panose="020B0503020204020204" pitchFamily="34" charset="-122"/>
                <a:ea typeface="微软雅黑" panose="020B0503020204020204" pitchFamily="34" charset="-122"/>
              </a:rPr>
              <a:t>从</a:t>
            </a:r>
            <a:r>
              <a:rPr lang="en-US" altLang="zh-CN" sz="1600">
                <a:solidFill>
                  <a:srgbClr val="5F0F05"/>
                </a:solidFill>
                <a:latin typeface="微软雅黑" panose="020B0503020204020204" pitchFamily="34" charset="-122"/>
                <a:ea typeface="微软雅黑" panose="020B0503020204020204" pitchFamily="34" charset="-122"/>
              </a:rPr>
              <a:t>1930</a:t>
            </a:r>
            <a:r>
              <a:rPr lang="zh-CN" altLang="en-US" sz="1600">
                <a:solidFill>
                  <a:srgbClr val="5F0F05"/>
                </a:solidFill>
                <a:latin typeface="微软雅黑" panose="020B0503020204020204" pitchFamily="34" charset="-122"/>
                <a:ea typeface="微软雅黑" panose="020B0503020204020204" pitchFamily="34" charset="-122"/>
              </a:rPr>
              <a:t>年底到</a:t>
            </a:r>
            <a:r>
              <a:rPr lang="en-US" altLang="zh-CN" sz="1600">
                <a:solidFill>
                  <a:srgbClr val="5F0F05"/>
                </a:solidFill>
                <a:latin typeface="微软雅黑" panose="020B0503020204020204" pitchFamily="34" charset="-122"/>
                <a:ea typeface="微软雅黑" panose="020B0503020204020204" pitchFamily="34" charset="-122"/>
              </a:rPr>
              <a:t>1932</a:t>
            </a:r>
            <a:r>
              <a:rPr lang="zh-CN" altLang="en-US" sz="1600">
                <a:solidFill>
                  <a:srgbClr val="5F0F05"/>
                </a:solidFill>
                <a:latin typeface="微软雅黑" panose="020B0503020204020204" pitchFamily="34" charset="-122"/>
                <a:ea typeface="微软雅黑" panose="020B0503020204020204" pitchFamily="34" charset="-122"/>
              </a:rPr>
              <a:t>年冬，毛泽东、朱德、陈诚以灵活的作战方针粉碎了国民党的四次围剿 。</a:t>
            </a:r>
            <a:endParaRPr lang="en-US" altLang="zh-CN" sz="1600">
              <a:solidFill>
                <a:srgbClr val="5F0F05"/>
              </a:solidFill>
              <a:latin typeface="微软雅黑" panose="020B0503020204020204" pitchFamily="34" charset="-122"/>
              <a:ea typeface="微软雅黑" panose="020B0503020204020204" pitchFamily="34" charset="-122"/>
            </a:endParaRPr>
          </a:p>
          <a:p>
            <a:pPr algn="just">
              <a:lnSpc>
                <a:spcPct val="150000"/>
              </a:lnSpc>
            </a:pPr>
            <a:r>
              <a:rPr lang="en-US" altLang="zh-CN" sz="1600">
                <a:solidFill>
                  <a:srgbClr val="5F0F05"/>
                </a:solidFill>
                <a:latin typeface="微软雅黑" panose="020B0503020204020204" pitchFamily="34" charset="-122"/>
                <a:ea typeface="微软雅黑" panose="020B0503020204020204" pitchFamily="34" charset="-122"/>
              </a:rPr>
              <a:t>1933</a:t>
            </a:r>
            <a:r>
              <a:rPr lang="zh-CN" altLang="en-US" sz="1600">
                <a:solidFill>
                  <a:srgbClr val="5F0F05"/>
                </a:solidFill>
                <a:latin typeface="微软雅黑" panose="020B0503020204020204" pitchFamily="34" charset="-122"/>
                <a:ea typeface="微软雅黑" panose="020B0503020204020204" pitchFamily="34" charset="-122"/>
              </a:rPr>
              <a:t>年</a:t>
            </a:r>
            <a:r>
              <a:rPr lang="en-US" altLang="zh-CN" sz="1600">
                <a:solidFill>
                  <a:srgbClr val="5F0F05"/>
                </a:solidFill>
                <a:latin typeface="微软雅黑" panose="020B0503020204020204" pitchFamily="34" charset="-122"/>
                <a:ea typeface="微软雅黑" panose="020B0503020204020204" pitchFamily="34" charset="-122"/>
              </a:rPr>
              <a:t>9</a:t>
            </a:r>
            <a:r>
              <a:rPr lang="zh-CN" altLang="en-US" sz="1600">
                <a:solidFill>
                  <a:srgbClr val="5F0F05"/>
                </a:solidFill>
                <a:latin typeface="微软雅黑" panose="020B0503020204020204" pitchFamily="34" charset="-122"/>
                <a:ea typeface="微软雅黑" panose="020B0503020204020204" pitchFamily="34" charset="-122"/>
              </a:rPr>
              <a:t>月，蒋介石对革命根据地发动了</a:t>
            </a:r>
            <a:r>
              <a:rPr lang="zh-CN" altLang="en-US" sz="1600" b="1">
                <a:solidFill>
                  <a:srgbClr val="C00000"/>
                </a:solidFill>
                <a:latin typeface="微软雅黑" panose="020B0503020204020204" pitchFamily="34" charset="-122"/>
                <a:ea typeface="微软雅黑" panose="020B0503020204020204" pitchFamily="34" charset="-122"/>
              </a:rPr>
              <a:t>第五次军事围剿</a:t>
            </a:r>
            <a:r>
              <a:rPr lang="zh-CN" altLang="en-US" sz="1600">
                <a:solidFill>
                  <a:srgbClr val="5F0F05"/>
                </a:solidFill>
                <a:latin typeface="微软雅黑" panose="020B0503020204020204" pitchFamily="34" charset="-122"/>
                <a:ea typeface="微软雅黑" panose="020B0503020204020204" pitchFamily="34" charset="-122"/>
              </a:rPr>
              <a:t>。这时，王明“左”倾机会主义在红军中占据了统治地位，拒不接受毛泽东的正确建议，用阵地战代替游击战和运动战，用所谓“正规”战争代替人民战争，使红军完全陷于被动地位。经过一年苦战，终未取得反“围剿”的胜利。最后于</a:t>
            </a:r>
            <a:r>
              <a:rPr lang="zh-CN" altLang="en-US" sz="1600" b="1">
                <a:solidFill>
                  <a:srgbClr val="C00000"/>
                </a:solidFill>
                <a:latin typeface="微软雅黑" panose="020B0503020204020204" pitchFamily="34" charset="-122"/>
                <a:ea typeface="微软雅黑" panose="020B0503020204020204" pitchFamily="34" charset="-122"/>
              </a:rPr>
              <a:t>1934年10月</a:t>
            </a:r>
            <a:r>
              <a:rPr lang="zh-CN" altLang="en-US" sz="1600">
                <a:solidFill>
                  <a:srgbClr val="5F0F05"/>
                </a:solidFill>
                <a:latin typeface="微软雅黑" panose="020B0503020204020204" pitchFamily="34" charset="-122"/>
                <a:ea typeface="微软雅黑" panose="020B0503020204020204" pitchFamily="34" charset="-122"/>
              </a:rPr>
              <a:t>仓促命令中央领导机关和红军主力退出根据地，</a:t>
            </a:r>
            <a:r>
              <a:rPr lang="zh-CN" altLang="en-US" sz="1600" b="1">
                <a:solidFill>
                  <a:srgbClr val="C00000"/>
                </a:solidFill>
                <a:latin typeface="微软雅黑" panose="020B0503020204020204" pitchFamily="34" charset="-122"/>
                <a:ea typeface="微软雅黑" panose="020B0503020204020204" pitchFamily="34" charset="-122"/>
              </a:rPr>
              <a:t>开始长征</a:t>
            </a:r>
            <a:r>
              <a:rPr lang="zh-CN" altLang="en-US" sz="1600">
                <a:solidFill>
                  <a:srgbClr val="5F0F05"/>
                </a:solidFill>
                <a:latin typeface="微软雅黑" panose="020B0503020204020204" pitchFamily="34" charset="-122"/>
                <a:ea typeface="微软雅黑" panose="020B0503020204020204" pitchFamily="34" charset="-122"/>
              </a:rPr>
              <a:t>。</a:t>
            </a:r>
            <a:endParaRPr lang="zh-CN" altLang="en-US" sz="1600" dirty="0">
              <a:solidFill>
                <a:srgbClr val="5F0F0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040289" y="5904589"/>
            <a:ext cx="2690989" cy="426825"/>
            <a:chOff x="841063" y="1218189"/>
            <a:chExt cx="3888432" cy="616755"/>
          </a:xfrm>
        </p:grpSpPr>
        <p:sp>
          <p:nvSpPr>
            <p:cNvPr id="6"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7" name="矩形 6"/>
            <p:cNvSpPr/>
            <p:nvPr/>
          </p:nvSpPr>
          <p:spPr>
            <a:xfrm>
              <a:off x="1580807" y="1218189"/>
              <a:ext cx="2968965" cy="604279"/>
            </a:xfrm>
            <a:prstGeom prst="rect">
              <a:avLst/>
            </a:prstGeom>
            <a:ln>
              <a:noFill/>
            </a:ln>
          </p:spPr>
          <p:txBody>
            <a:bodyPr wrap="square">
              <a:spAutoFit/>
            </a:bodyPr>
            <a:lstStyle/>
            <a:p>
              <a:pPr>
                <a:lnSpc>
                  <a:spcPct val="150000"/>
                </a:lnSpc>
              </a:pPr>
              <a:r>
                <a:rPr lang="zh-CN" altLang="en-US" sz="1600" b="1" smtClean="0">
                  <a:solidFill>
                    <a:srgbClr val="B50F0C"/>
                  </a:solidFill>
                  <a:latin typeface="微软雅黑" panose="020B0503020204020204" pitchFamily="34" charset="-122"/>
                  <a:ea typeface="微软雅黑" panose="020B0503020204020204" pitchFamily="34" charset="-122"/>
                </a:rPr>
                <a:t>红军长征示意图</a:t>
              </a:r>
              <a:endParaRPr lang="zh-CN" altLang="en-US" sz="1600" b="1">
                <a:solidFill>
                  <a:srgbClr val="B50F0C"/>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t="10023"/>
          <a:stretch>
            <a:fillRect/>
          </a:stretch>
        </p:blipFill>
        <p:spPr>
          <a:xfrm>
            <a:off x="5232400" y="4585478"/>
            <a:ext cx="6132312" cy="2002904"/>
          </a:xfrm>
          <a:prstGeom prst="rect">
            <a:avLst/>
          </a:prstGeom>
          <a:ln>
            <a:solidFill>
              <a:schemeClr val="tx1"/>
            </a:solidFill>
          </a:ln>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500"/>
                                </p:stCondLst>
                                <p:childTnLst>
                                  <p:par>
                                    <p:cTn id="15" presetID="2" presetClass="entr" presetSubtype="8" fill="hold" nodeType="afterEffect" p14:presetBounceEnd="48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48000">
                                          <p:cBhvr additive="base">
                                            <p:cTn id="17" dur="500" fill="hold"/>
                                            <p:tgtEl>
                                              <p:spTgt spid="5"/>
                                            </p:tgtEl>
                                            <p:attrNameLst>
                                              <p:attrName>ppt_x</p:attrName>
                                            </p:attrNameLst>
                                          </p:cBhvr>
                                          <p:tavLst>
                                            <p:tav tm="0">
                                              <p:val>
                                                <p:strVal val="0-#ppt_w/2"/>
                                              </p:val>
                                            </p:tav>
                                            <p:tav tm="100000">
                                              <p:val>
                                                <p:strVal val="#ppt_x"/>
                                              </p:val>
                                            </p:tav>
                                          </p:tavLst>
                                        </p:anim>
                                        <p:anim calcmode="lin" valueType="num" p14:bounceEnd="48000">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000"/>
                                            <p:tgtEl>
                                              <p:spTgt spid="8"/>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6" presetClass="entr" presetSubtype="2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000"/>
                                            <p:tgtEl>
                                              <p:spTgt spid="8"/>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遵义会议</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551" y="1484860"/>
            <a:ext cx="6046586" cy="4534940"/>
          </a:xfrm>
          <a:prstGeom prst="rect">
            <a:avLst/>
          </a:prstGeom>
          <a:ln>
            <a:solidFill>
              <a:schemeClr val="bg1">
                <a:lumMod val="75000"/>
              </a:schemeClr>
            </a:solidFill>
          </a:ln>
        </p:spPr>
      </p:pic>
      <p:grpSp>
        <p:nvGrpSpPr>
          <p:cNvPr id="4" name="组合 3"/>
          <p:cNvGrpSpPr/>
          <p:nvPr/>
        </p:nvGrpSpPr>
        <p:grpSpPr>
          <a:xfrm>
            <a:off x="7753432" y="1648094"/>
            <a:ext cx="3467595" cy="3839849"/>
            <a:chOff x="7588332" y="1648094"/>
            <a:chExt cx="3467595" cy="3839849"/>
          </a:xfrm>
        </p:grpSpPr>
        <p:sp>
          <p:nvSpPr>
            <p:cNvPr id="5" name="矩形 4"/>
            <p:cNvSpPr/>
            <p:nvPr/>
          </p:nvSpPr>
          <p:spPr>
            <a:xfrm>
              <a:off x="7588332" y="2440955"/>
              <a:ext cx="3467595" cy="3046988"/>
            </a:xfrm>
            <a:prstGeom prst="rect">
              <a:avLst/>
            </a:prstGeom>
          </p:spPr>
          <p:txBody>
            <a:bodyPr wrap="square">
              <a:spAutoFit/>
            </a:bodyPr>
            <a:lstStyle/>
            <a:p>
              <a:pPr>
                <a:lnSpc>
                  <a:spcPct val="150000"/>
                </a:lnSpc>
              </a:pPr>
              <a:r>
                <a:rPr lang="en-US" altLang="zh-CN" sz="1600">
                  <a:solidFill>
                    <a:srgbClr val="574343"/>
                  </a:solidFill>
                  <a:latin typeface="微软雅黑" panose="020B0503020204020204" pitchFamily="34" charset="-122"/>
                  <a:ea typeface="微软雅黑" panose="020B0503020204020204" pitchFamily="34" charset="-122"/>
                </a:rPr>
                <a:t>1935</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7</a:t>
              </a:r>
              <a:r>
                <a:rPr lang="zh-CN" altLang="en-US" sz="1600">
                  <a:solidFill>
                    <a:srgbClr val="574343"/>
                  </a:solidFill>
                  <a:latin typeface="微软雅黑" panose="020B0503020204020204" pitchFamily="34" charset="-122"/>
                  <a:ea typeface="微软雅黑" panose="020B0503020204020204" pitchFamily="34" charset="-122"/>
                </a:rPr>
                <a:t>日，红军占领了遵义城。中国革命的命运在这里发生了转变。</a:t>
              </a:r>
              <a:r>
                <a:rPr lang="en-US" altLang="zh-CN" sz="1600">
                  <a:solidFill>
                    <a:srgbClr val="574343"/>
                  </a:solidFill>
                  <a:latin typeface="微软雅黑" panose="020B0503020204020204" pitchFamily="34" charset="-122"/>
                  <a:ea typeface="微软雅黑" panose="020B0503020204020204" pitchFamily="34" charset="-122"/>
                </a:rPr>
                <a:t>1</a:t>
              </a:r>
              <a:r>
                <a:rPr lang="zh-CN" altLang="en-US" sz="1600">
                  <a:solidFill>
                    <a:srgbClr val="574343"/>
                  </a:solidFill>
                  <a:latin typeface="微软雅黑" panose="020B0503020204020204" pitchFamily="34" charset="-122"/>
                  <a:ea typeface="微软雅黑" panose="020B0503020204020204" pitchFamily="34" charset="-122"/>
                </a:rPr>
                <a:t>月</a:t>
              </a:r>
              <a:r>
                <a:rPr lang="en-US" altLang="zh-CN" sz="1600">
                  <a:solidFill>
                    <a:srgbClr val="574343"/>
                  </a:solidFill>
                  <a:latin typeface="微软雅黑" panose="020B0503020204020204" pitchFamily="34" charset="-122"/>
                  <a:ea typeface="微软雅黑" panose="020B0503020204020204" pitchFamily="34" charset="-122"/>
                </a:rPr>
                <a:t>15</a:t>
              </a:r>
              <a:r>
                <a:rPr lang="zh-CN" altLang="en-US" sz="1600">
                  <a:solidFill>
                    <a:srgbClr val="574343"/>
                  </a:solidFill>
                  <a:latin typeface="微软雅黑" panose="020B0503020204020204" pitchFamily="34" charset="-122"/>
                  <a:ea typeface="微软雅黑" panose="020B0503020204020204" pitchFamily="34" charset="-122"/>
                </a:rPr>
                <a:t>日，中共中央政治局在遵义举行了扩大会议，</a:t>
              </a:r>
              <a:r>
                <a:rPr lang="zh-CN" altLang="en-US" sz="1600" b="1">
                  <a:solidFill>
                    <a:srgbClr val="B50F0C"/>
                  </a:solidFill>
                  <a:latin typeface="微软雅黑" panose="020B0503020204020204" pitchFamily="34" charset="-122"/>
                  <a:ea typeface="微软雅黑" panose="020B0503020204020204" pitchFamily="34" charset="-122"/>
                </a:rPr>
                <a:t>纠正了王明“左”倾冒险主义在军事上的错误，确立了以毛泽东为代表的中共中央的正确领导</a:t>
              </a:r>
              <a:r>
                <a:rPr lang="zh-CN" altLang="en-US" sz="1600">
                  <a:solidFill>
                    <a:srgbClr val="574343"/>
                  </a:solidFill>
                  <a:latin typeface="微软雅黑" panose="020B0503020204020204" pitchFamily="34" charset="-122"/>
                  <a:ea typeface="微软雅黑" panose="020B0503020204020204" pitchFamily="34" charset="-122"/>
                </a:rPr>
                <a:t>，在最危急的关头挽救了红军，挽救了中国共产党。</a:t>
              </a:r>
            </a:p>
          </p:txBody>
        </p:sp>
        <p:sp>
          <p:nvSpPr>
            <p:cNvPr id="6" name="矩形 5"/>
            <p:cNvSpPr/>
            <p:nvPr/>
          </p:nvSpPr>
          <p:spPr>
            <a:xfrm>
              <a:off x="7588332" y="1648094"/>
              <a:ext cx="3203929" cy="707886"/>
            </a:xfrm>
            <a:prstGeom prst="rect">
              <a:avLst/>
            </a:prstGeom>
          </p:spPr>
          <p:txBody>
            <a:bodyPr wrap="square">
              <a:spAutoFit/>
            </a:bodyPr>
            <a:lstStyle/>
            <a:p>
              <a:r>
                <a:rPr lang="zh-CN" altLang="en-US" sz="4000" b="1">
                  <a:solidFill>
                    <a:srgbClr val="B50F0C"/>
                  </a:solidFill>
                  <a:latin typeface="微软雅黑" panose="020B0503020204020204" pitchFamily="34" charset="-122"/>
                  <a:ea typeface="微软雅黑" panose="020B0503020204020204" pitchFamily="34" charset="-122"/>
                </a:rPr>
                <a:t>遵义会议</a:t>
              </a: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8" presetClass="entr" presetSubtype="1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1500"/>
                                        <p:tgtEl>
                                          <p:spTgt spid="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2709396"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红军长征的胜利</a:t>
            </a:r>
          </a:p>
        </p:txBody>
      </p:sp>
      <p:grpSp>
        <p:nvGrpSpPr>
          <p:cNvPr id="4" name="组合 3"/>
          <p:cNvGrpSpPr/>
          <p:nvPr/>
        </p:nvGrpSpPr>
        <p:grpSpPr>
          <a:xfrm>
            <a:off x="866775" y="1892300"/>
            <a:ext cx="3200400" cy="3568700"/>
            <a:chOff x="723900" y="1727200"/>
            <a:chExt cx="3200400" cy="3568700"/>
          </a:xfrm>
        </p:grpSpPr>
        <p:sp>
          <p:nvSpPr>
            <p:cNvPr id="5" name="矩形 4"/>
            <p:cNvSpPr/>
            <p:nvPr/>
          </p:nvSpPr>
          <p:spPr>
            <a:xfrm>
              <a:off x="723900" y="1727200"/>
              <a:ext cx="3200400" cy="35687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90600" y="2357388"/>
              <a:ext cx="2667000" cy="2308324"/>
            </a:xfrm>
            <a:prstGeom prst="rect">
              <a:avLst/>
            </a:prstGeom>
          </p:spPr>
          <p:txBody>
            <a:bodyPr wrap="square">
              <a:spAutoFit/>
            </a:bodyPr>
            <a:lstStyle/>
            <a:p>
              <a:pPr>
                <a:lnSpc>
                  <a:spcPct val="150000"/>
                </a:lnSpc>
              </a:pPr>
              <a:r>
                <a:rPr lang="en-US" altLang="zh-CN" sz="2400" b="1">
                  <a:solidFill>
                    <a:srgbClr val="FFF5D2"/>
                  </a:solidFill>
                  <a:latin typeface="微软雅黑" panose="020B0503020204020204" pitchFamily="34" charset="-122"/>
                  <a:ea typeface="微软雅黑" panose="020B0503020204020204" pitchFamily="34" charset="-122"/>
                </a:rPr>
                <a:t>1936</a:t>
              </a:r>
              <a:r>
                <a:rPr lang="zh-CN" altLang="en-US" sz="2400" b="1">
                  <a:solidFill>
                    <a:srgbClr val="FFF5D2"/>
                  </a:solidFill>
                  <a:latin typeface="微软雅黑" panose="020B0503020204020204" pitchFamily="34" charset="-122"/>
                  <a:ea typeface="微软雅黑" panose="020B0503020204020204" pitchFamily="34" charset="-122"/>
                </a:rPr>
                <a:t>年</a:t>
              </a:r>
              <a:r>
                <a:rPr lang="en-US" altLang="zh-CN" sz="2400" b="1">
                  <a:solidFill>
                    <a:srgbClr val="FFF5D2"/>
                  </a:solidFill>
                  <a:latin typeface="微软雅黑" panose="020B0503020204020204" pitchFamily="34" charset="-122"/>
                  <a:ea typeface="微软雅黑" panose="020B0503020204020204" pitchFamily="34" charset="-122"/>
                </a:rPr>
                <a:t>10</a:t>
              </a:r>
              <a:r>
                <a:rPr lang="zh-CN" altLang="en-US" sz="2400" b="1">
                  <a:solidFill>
                    <a:srgbClr val="FFF5D2"/>
                  </a:solidFill>
                  <a:latin typeface="微软雅黑" panose="020B0503020204020204" pitchFamily="34" charset="-122"/>
                  <a:ea typeface="微软雅黑" panose="020B0503020204020204" pitchFamily="34" charset="-122"/>
                </a:rPr>
                <a:t>月，红四、红二方面军与红一方面军会师</a:t>
              </a:r>
              <a:r>
                <a:rPr lang="zh-CN" altLang="en-US" sz="2400" b="1" smtClean="0">
                  <a:solidFill>
                    <a:srgbClr val="FFF5D2"/>
                  </a:solidFill>
                  <a:latin typeface="微软雅黑" panose="020B0503020204020204" pitchFamily="34" charset="-122"/>
                  <a:ea typeface="微软雅黑" panose="020B0503020204020204" pitchFamily="34" charset="-122"/>
                </a:rPr>
                <a:t>，长征</a:t>
              </a:r>
              <a:r>
                <a:rPr lang="zh-CN" altLang="en-US" sz="2400" b="1">
                  <a:solidFill>
                    <a:srgbClr val="FFF5D2"/>
                  </a:solidFill>
                  <a:latin typeface="微软雅黑" panose="020B0503020204020204" pitchFamily="34" charset="-122"/>
                  <a:ea typeface="微软雅黑" panose="020B0503020204020204" pitchFamily="34" charset="-122"/>
                </a:rPr>
                <a:t>至此胜利</a:t>
              </a:r>
              <a:r>
                <a:rPr lang="zh-CN" altLang="en-US" sz="2400" b="1" smtClean="0">
                  <a:solidFill>
                    <a:srgbClr val="FFF5D2"/>
                  </a:solidFill>
                  <a:latin typeface="微软雅黑" panose="020B0503020204020204" pitchFamily="34" charset="-122"/>
                  <a:ea typeface="微软雅黑" panose="020B0503020204020204" pitchFamily="34" charset="-122"/>
                </a:rPr>
                <a:t>结束</a:t>
              </a:r>
              <a:endParaRPr lang="zh-CN" altLang="en-US" sz="2400" b="1">
                <a:solidFill>
                  <a:srgbClr val="FFF5D2"/>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b="5755"/>
          <a:stretch>
            <a:fillRect/>
          </a:stretch>
        </p:blipFill>
        <p:spPr>
          <a:xfrm>
            <a:off x="4333874" y="1905000"/>
            <a:ext cx="6905625" cy="3556000"/>
          </a:xfrm>
          <a:prstGeom prst="rect">
            <a:avLst/>
          </a:prstGeom>
        </p:spPr>
      </p:pic>
      <p:sp>
        <p:nvSpPr>
          <p:cNvPr id="8" name="矩形 7"/>
          <p:cNvSpPr/>
          <p:nvPr/>
        </p:nvSpPr>
        <p:spPr>
          <a:xfrm>
            <a:off x="455612" y="4830812"/>
            <a:ext cx="11439524" cy="1384995"/>
          </a:xfrm>
          <a:prstGeom prst="rect">
            <a:avLst/>
          </a:prstGeom>
        </p:spPr>
        <p:txBody>
          <a:bodyPr wrap="square">
            <a:spAutoFit/>
          </a:bodyPr>
          <a:lstStyle/>
          <a:p>
            <a:pPr algn="just">
              <a:lnSpc>
                <a:spcPct val="150000"/>
              </a:lnSpc>
            </a:pPr>
            <a:r>
              <a:rPr lang="en-US" altLang="zh-CN" sz="2400" b="1" smtClean="0">
                <a:solidFill>
                  <a:srgbClr val="C00000"/>
                </a:solidFill>
                <a:latin typeface="微软雅黑" panose="020B0503020204020204" pitchFamily="34" charset="-122"/>
                <a:ea typeface="微软雅黑" panose="020B0503020204020204" pitchFamily="34" charset="-122"/>
              </a:rPr>
              <a:t>1935</a:t>
            </a:r>
            <a:r>
              <a:rPr lang="zh-CN" altLang="en-US" sz="2400" b="1" smtClean="0">
                <a:solidFill>
                  <a:srgbClr val="C00000"/>
                </a:solidFill>
                <a:latin typeface="微软雅黑" panose="020B0503020204020204" pitchFamily="34" charset="-122"/>
                <a:ea typeface="微软雅黑" panose="020B0503020204020204" pitchFamily="34" charset="-122"/>
              </a:rPr>
              <a:t>年</a:t>
            </a:r>
            <a:r>
              <a:rPr lang="en-US" altLang="zh-CN" sz="2400" b="1" smtClean="0">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月</a:t>
            </a:r>
            <a:r>
              <a:rPr lang="zh-CN" altLang="en-US" sz="1600">
                <a:solidFill>
                  <a:srgbClr val="5F0F05"/>
                </a:solidFill>
                <a:latin typeface="微软雅黑" panose="020B0503020204020204" pitchFamily="34" charset="-122"/>
                <a:ea typeface="微软雅黑" panose="020B0503020204020204" pitchFamily="34" charset="-122"/>
              </a:rPr>
              <a:t>遵义会议后，红军在党中央和毛泽东的正确领导下，战胜了国民党数十万军队的追击堵截</a:t>
            </a:r>
            <a:r>
              <a:rPr lang="zh-CN" altLang="en-US" sz="1600" smtClean="0">
                <a:solidFill>
                  <a:srgbClr val="5F0F05"/>
                </a:solidFill>
                <a:latin typeface="微软雅黑" panose="020B0503020204020204" pitchFamily="34" charset="-122"/>
                <a:ea typeface="微软雅黑" panose="020B0503020204020204" pitchFamily="34" charset="-122"/>
              </a:rPr>
              <a:t>，</a:t>
            </a:r>
            <a:r>
              <a:rPr lang="en-US" altLang="zh-CN" sz="1600">
                <a:solidFill>
                  <a:srgbClr val="5F0F05"/>
                </a:solidFill>
                <a:latin typeface="微软雅黑" panose="020B0503020204020204" pitchFamily="34" charset="-122"/>
                <a:ea typeface="微软雅黑" panose="020B0503020204020204" pitchFamily="34" charset="-122"/>
              </a:rPr>
              <a:t>1936</a:t>
            </a:r>
            <a:r>
              <a:rPr lang="zh-CN" altLang="en-US" sz="1600">
                <a:solidFill>
                  <a:srgbClr val="5F0F05"/>
                </a:solidFill>
                <a:latin typeface="微软雅黑" panose="020B0503020204020204" pitchFamily="34" charset="-122"/>
                <a:ea typeface="微软雅黑" panose="020B0503020204020204" pitchFamily="34" charset="-122"/>
              </a:rPr>
              <a:t>年</a:t>
            </a:r>
            <a:r>
              <a:rPr lang="en-US" altLang="zh-CN" sz="1600">
                <a:solidFill>
                  <a:srgbClr val="5F0F05"/>
                </a:solidFill>
                <a:latin typeface="微软雅黑" panose="020B0503020204020204" pitchFamily="34" charset="-122"/>
                <a:ea typeface="微软雅黑" panose="020B0503020204020204" pitchFamily="34" charset="-122"/>
              </a:rPr>
              <a:t>10</a:t>
            </a:r>
            <a:r>
              <a:rPr lang="zh-CN" altLang="en-US" sz="1600" smtClean="0">
                <a:solidFill>
                  <a:srgbClr val="5F0F05"/>
                </a:solidFill>
                <a:latin typeface="微软雅黑" panose="020B0503020204020204" pitchFamily="34" charset="-122"/>
                <a:ea typeface="微软雅黑" panose="020B0503020204020204" pitchFamily="34" charset="-122"/>
              </a:rPr>
              <a:t>月</a:t>
            </a:r>
            <a:r>
              <a:rPr lang="en-US" altLang="zh-CN" sz="1600" smtClean="0">
                <a:solidFill>
                  <a:srgbClr val="5F0F05"/>
                </a:solidFill>
                <a:latin typeface="微软雅黑" panose="020B0503020204020204" pitchFamily="34" charset="-122"/>
                <a:ea typeface="微软雅黑" panose="020B0503020204020204" pitchFamily="34" charset="-122"/>
              </a:rPr>
              <a:t>,</a:t>
            </a:r>
            <a:r>
              <a:rPr lang="zh-CN" altLang="en-US" sz="1600" smtClean="0">
                <a:solidFill>
                  <a:srgbClr val="5F0F05"/>
                </a:solidFill>
                <a:latin typeface="微软雅黑" panose="020B0503020204020204" pitchFamily="34" charset="-122"/>
                <a:ea typeface="微软雅黑" panose="020B0503020204020204" pitchFamily="34" charset="-122"/>
              </a:rPr>
              <a:t>三</a:t>
            </a:r>
            <a:r>
              <a:rPr lang="zh-CN" altLang="en-US" sz="1600">
                <a:solidFill>
                  <a:srgbClr val="5F0F05"/>
                </a:solidFill>
                <a:latin typeface="微软雅黑" panose="020B0503020204020204" pitchFamily="34" charset="-122"/>
                <a:ea typeface="微软雅黑" panose="020B0503020204020204" pitchFamily="34" charset="-122"/>
              </a:rPr>
              <a:t>大主力红军第一、第二、第四方面军分别在甘肃省会宁和静宁将台堡地区会师，完成了举世闻名的二万五千里长征，到达陕北。红军主力长征后，南方八省各苏区留下的部分红军游击队，坚持了艰苦卓绝的三年游击战争，在战略上配合了红军主力的行动。</a:t>
            </a:r>
            <a:endParaRPr lang="zh-CN" altLang="en-US" sz="1600" dirty="0">
              <a:solidFill>
                <a:srgbClr val="5F0F0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0-#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1+#ppt_w/2"/>
                                          </p:val>
                                        </p:tav>
                                        <p:tav tm="100000">
                                          <p:val>
                                            <p:strVal val="#ppt_x"/>
                                          </p:val>
                                        </p:tav>
                                      </p:tavLst>
                                    </p:anim>
                                    <p:anim calcmode="lin" valueType="num">
                                      <p:cBhvr additive="base">
                                        <p:cTn id="18" dur="1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64" presetClass="path" presetSubtype="0" accel="50000" decel="50000" fill="hold" nodeType="afterEffect">
                                  <p:stCondLst>
                                    <p:cond delay="0"/>
                                  </p:stCondLst>
                                  <p:childTnLst>
                                    <p:animMotion origin="layout" path="M -3.75E-6 -1.11111E-6 L -3.75E-6 -0.12546 " pathEditMode="relative" rAng="0" ptsTypes="AA">
                                      <p:cBhvr>
                                        <p:cTn id="21" dur="2000" fill="hold"/>
                                        <p:tgtEl>
                                          <p:spTgt spid="4"/>
                                        </p:tgtEl>
                                        <p:attrNameLst>
                                          <p:attrName>ppt_x</p:attrName>
                                          <p:attrName>ppt_y</p:attrName>
                                        </p:attrNameLst>
                                      </p:cBhvr>
                                      <p:rCtr x="0" y="-6273"/>
                                    </p:animMotion>
                                  </p:childTnLst>
                                </p:cTn>
                              </p:par>
                              <p:par>
                                <p:cTn id="22" presetID="64" presetClass="path" presetSubtype="0" accel="50000" decel="50000" fill="hold" nodeType="withEffect">
                                  <p:stCondLst>
                                    <p:cond delay="0"/>
                                  </p:stCondLst>
                                  <p:childTnLst>
                                    <p:animMotion origin="layout" path="M -1.875E-6 2.96296E-6 L -1.875E-6 -0.13079 " pathEditMode="relative" rAng="0" ptsTypes="AA">
                                      <p:cBhvr>
                                        <p:cTn id="23" dur="2000" fill="hold"/>
                                        <p:tgtEl>
                                          <p:spTgt spid="7"/>
                                        </p:tgtEl>
                                        <p:attrNameLst>
                                          <p:attrName>ppt_x</p:attrName>
                                          <p:attrName>ppt_y</p:attrName>
                                        </p:attrNameLst>
                                      </p:cBhvr>
                                      <p:rCtr x="0" y="-6551"/>
                                    </p:animMotion>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天安门"/>
          <p:cNvPicPr>
            <a:picLocks noChangeAspect="1"/>
          </p:cNvPicPr>
          <p:nvPr/>
        </p:nvPicPr>
        <p:blipFill>
          <a:blip r:embed="rId4"/>
          <a:stretch>
            <a:fillRect/>
          </a:stretch>
        </p:blipFill>
        <p:spPr>
          <a:xfrm>
            <a:off x="1401445" y="5055235"/>
            <a:ext cx="10429240" cy="1626235"/>
          </a:xfrm>
          <a:prstGeom prst="rect">
            <a:avLst/>
          </a:prstGeom>
        </p:spPr>
      </p:pic>
      <p:pic>
        <p:nvPicPr>
          <p:cNvPr id="12" name="图片 11" descr="华表"/>
          <p:cNvPicPr>
            <a:picLocks noChangeAspect="1"/>
          </p:cNvPicPr>
          <p:nvPr/>
        </p:nvPicPr>
        <p:blipFill>
          <a:blip r:embed="rId5"/>
          <a:stretch>
            <a:fillRect/>
          </a:stretch>
        </p:blipFill>
        <p:spPr>
          <a:xfrm>
            <a:off x="-3810" y="737235"/>
            <a:ext cx="12170410" cy="6219190"/>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277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smtClean="0">
                <a:solidFill>
                  <a:srgbClr val="C00000"/>
                </a:solidFill>
                <a:latin typeface="苏新诗毛糙体简" panose="040B0509000000000000" pitchFamily="81" charset="-122"/>
                <a:ea typeface="苏新诗毛糙体简" panose="040B0509000000000000" pitchFamily="81" charset="-122"/>
              </a:rPr>
              <a:t>第二部分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673498" y="3471574"/>
            <a:ext cx="5324893" cy="922020"/>
          </a:xfrm>
          <a:prstGeom prst="rect">
            <a:avLst/>
          </a:prstGeom>
          <a:noFill/>
        </p:spPr>
        <p:txBody>
          <a:bodyPr wrap="square">
            <a:spAutoFit/>
          </a:bodyPr>
          <a:lstStyle/>
          <a:p>
            <a:pPr>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抗日战争时期</a:t>
            </a:r>
          </a:p>
        </p:txBody>
      </p:sp>
      <p:pic>
        <p:nvPicPr>
          <p:cNvPr id="21" name="图片 20" descr="4a9d90b546efb89dd417af178a942f20"/>
          <p:cNvPicPr>
            <a:picLocks noChangeAspect="1"/>
          </p:cNvPicPr>
          <p:nvPr/>
        </p:nvPicPr>
        <p:blipFill>
          <a:blip r:embed="rId7"/>
          <a:stretch>
            <a:fillRect/>
          </a:stretch>
        </p:blipFill>
        <p:spPr>
          <a:xfrm>
            <a:off x="8809355" y="3902075"/>
            <a:ext cx="3430270" cy="3054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500" fill="hold"/>
                                        <p:tgtEl>
                                          <p:spTgt spid="7"/>
                                        </p:tgtEl>
                                        <p:attrNameLst>
                                          <p:attrName>ppt_w</p:attrName>
                                        </p:attrNameLst>
                                      </p:cBhvr>
                                      <p:tavLst>
                                        <p:tav tm="0">
                                          <p:val>
                                            <p:fltVal val="0"/>
                                          </p:val>
                                        </p:tav>
                                        <p:tav tm="100000">
                                          <p:val>
                                            <p:strVal val="#ppt_w"/>
                                          </p:val>
                                        </p:tav>
                                      </p:tavLst>
                                    </p:anim>
                                    <p:anim calcmode="lin" valueType="num">
                                      <p:cBhvr>
                                        <p:cTn id="13" dur="1500" fill="hold"/>
                                        <p:tgtEl>
                                          <p:spTgt spid="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500" fill="hold"/>
                                        <p:tgtEl>
                                          <p:spTgt spid="6"/>
                                        </p:tgtEl>
                                        <p:attrNameLst>
                                          <p:attrName>ppt_w</p:attrName>
                                        </p:attrNameLst>
                                      </p:cBhvr>
                                      <p:tavLst>
                                        <p:tav tm="0">
                                          <p:val>
                                            <p:fltVal val="0"/>
                                          </p:val>
                                        </p:tav>
                                        <p:tav tm="100000">
                                          <p:val>
                                            <p:strVal val="#ppt_w"/>
                                          </p:val>
                                        </p:tav>
                                      </p:tavLst>
                                    </p:anim>
                                    <p:anim calcmode="lin" valueType="num">
                                      <p:cBhvr>
                                        <p:cTn id="17" dur="1500" fill="hold"/>
                                        <p:tgtEl>
                                          <p:spTgt spid="6"/>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1500" fill="hold"/>
                                        <p:tgtEl>
                                          <p:spTgt spid="5"/>
                                        </p:tgtEl>
                                        <p:attrNameLst>
                                          <p:attrName>ppt_w</p:attrName>
                                        </p:attrNameLst>
                                      </p:cBhvr>
                                      <p:tavLst>
                                        <p:tav tm="0">
                                          <p:val>
                                            <p:fltVal val="0"/>
                                          </p:val>
                                        </p:tav>
                                        <p:tav tm="100000">
                                          <p:val>
                                            <p:strVal val="#ppt_w"/>
                                          </p:val>
                                        </p:tav>
                                      </p:tavLst>
                                    </p:anim>
                                    <p:anim calcmode="lin" valueType="num">
                                      <p:cBhvr>
                                        <p:cTn id="21" dur="1500" fill="hold"/>
                                        <p:tgtEl>
                                          <p:spTgt spid="5"/>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p:cTn id="24" dur="1500" fill="hold"/>
                                        <p:tgtEl>
                                          <p:spTgt spid="4"/>
                                        </p:tgtEl>
                                        <p:attrNameLst>
                                          <p:attrName>ppt_w</p:attrName>
                                        </p:attrNameLst>
                                      </p:cBhvr>
                                      <p:tavLst>
                                        <p:tav tm="0">
                                          <p:val>
                                            <p:fltVal val="0"/>
                                          </p:val>
                                        </p:tav>
                                        <p:tav tm="100000">
                                          <p:val>
                                            <p:strVal val="#ppt_w"/>
                                          </p:val>
                                        </p:tav>
                                      </p:tavLst>
                                    </p:anim>
                                    <p:anim calcmode="lin" valueType="num">
                                      <p:cBhvr>
                                        <p:cTn id="25" dur="1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3"/>
                                        </p:tgtEl>
                                        <p:attrNameLst>
                                          <p:attrName>style.visibility</p:attrName>
                                        </p:attrNameLst>
                                      </p:cBhvr>
                                      <p:to>
                                        <p:strVal val="visible"/>
                                      </p:to>
                                    </p:set>
                                    <p:anim calcmode="lin" valueType="num">
                                      <p:cBhvr>
                                        <p:cTn id="28" dur="1500" fill="hold"/>
                                        <p:tgtEl>
                                          <p:spTgt spid="3"/>
                                        </p:tgtEl>
                                        <p:attrNameLst>
                                          <p:attrName>ppt_w</p:attrName>
                                        </p:attrNameLst>
                                      </p:cBhvr>
                                      <p:tavLst>
                                        <p:tav tm="0">
                                          <p:val>
                                            <p:fltVal val="0"/>
                                          </p:val>
                                        </p:tav>
                                        <p:tav tm="100000">
                                          <p:val>
                                            <p:strVal val="#ppt_w"/>
                                          </p:val>
                                        </p:tav>
                                      </p:tavLst>
                                    </p:anim>
                                    <p:anim calcmode="lin" valueType="num">
                                      <p:cBhvr>
                                        <p:cTn id="29" dur="1500" fill="hold"/>
                                        <p:tgtEl>
                                          <p:spTgt spid="3"/>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
                                        </p:tgtEl>
                                        <p:attrNameLst>
                                          <p:attrName>style.visibility</p:attrName>
                                        </p:attrNameLst>
                                      </p:cBhvr>
                                      <p:to>
                                        <p:strVal val="visible"/>
                                      </p:to>
                                    </p:set>
                                    <p:anim calcmode="lin" valueType="num">
                                      <p:cBhvr>
                                        <p:cTn id="32" dur="1500" fill="hold"/>
                                        <p:tgtEl>
                                          <p:spTgt spid="2"/>
                                        </p:tgtEl>
                                        <p:attrNameLst>
                                          <p:attrName>ppt_w</p:attrName>
                                        </p:attrNameLst>
                                      </p:cBhvr>
                                      <p:tavLst>
                                        <p:tav tm="0">
                                          <p:val>
                                            <p:fltVal val="0"/>
                                          </p:val>
                                        </p:tav>
                                        <p:tav tm="100000">
                                          <p:val>
                                            <p:strVal val="#ppt_w"/>
                                          </p:val>
                                        </p:tav>
                                      </p:tavLst>
                                    </p:anim>
                                    <p:anim calcmode="lin" valueType="num">
                                      <p:cBhvr>
                                        <p:cTn id="33" dur="1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64" presetClass="path" presetSubtype="0" accel="50000" decel="50000" fill="hold" nodeType="afterEffect">
                                  <p:stCondLst>
                                    <p:cond delay="0"/>
                                  </p:stCondLst>
                                  <p:childTnLst>
                                    <p:animMotion origin="layout" path="M -2.70833E-6 7.40741E-7 L -2.70833E-6 -0.06667 " pathEditMode="relative" rAng="0" ptsTypes="AA">
                                      <p:cBhvr>
                                        <p:cTn id="36" dur="2000" fill="hold"/>
                                        <p:tgtEl>
                                          <p:spTgt spid="13"/>
                                        </p:tgtEl>
                                        <p:attrNameLst>
                                          <p:attrName>ppt_x</p:attrName>
                                          <p:attrName>ppt_y</p:attrName>
                                        </p:attrNameLst>
                                      </p:cBhvr>
                                      <p:rCtr x="0" y="-3333"/>
                                    </p:animMotion>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anim calcmode="lin" valueType="num">
                                      <p:cBhvr>
                                        <p:cTn id="40" dur="2000" fill="hold"/>
                                        <p:tgtEl>
                                          <p:spTgt spid="14"/>
                                        </p:tgtEl>
                                        <p:attrNameLst>
                                          <p:attrName>ppt_x</p:attrName>
                                        </p:attrNameLst>
                                      </p:cBhvr>
                                      <p:tavLst>
                                        <p:tav tm="0">
                                          <p:val>
                                            <p:strVal val="#ppt_x"/>
                                          </p:val>
                                        </p:tav>
                                        <p:tav tm="100000">
                                          <p:val>
                                            <p:strVal val="#ppt_x"/>
                                          </p:val>
                                        </p:tav>
                                      </p:tavLst>
                                    </p:anim>
                                    <p:anim calcmode="lin" valueType="num">
                                      <p:cBhvr>
                                        <p:cTn id="41" dur="2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14" name="图片 13" descr="tianan"/>
          <p:cNvPicPr>
            <a:picLocks noChangeAspect="1"/>
          </p:cNvPicPr>
          <p:nvPr/>
        </p:nvPicPr>
        <p:blipFill>
          <a:blip r:embed="rId5"/>
          <a:stretch>
            <a:fillRect/>
          </a:stretch>
        </p:blipFill>
        <p:spPr>
          <a:xfrm>
            <a:off x="9525" y="2600325"/>
            <a:ext cx="6809740" cy="4266565"/>
          </a:xfrm>
          <a:prstGeom prst="rect">
            <a:avLst/>
          </a:prstGeom>
        </p:spPr>
      </p:pic>
      <p:pic>
        <p:nvPicPr>
          <p:cNvPr id="9" name="图片 8" descr="华表"/>
          <p:cNvPicPr>
            <a:picLocks noChangeAspect="1"/>
          </p:cNvPicPr>
          <p:nvPr/>
        </p:nvPicPr>
        <p:blipFill>
          <a:blip r:embed="rId6"/>
          <a:stretch>
            <a:fillRect/>
          </a:stretch>
        </p:blipFill>
        <p:spPr>
          <a:xfrm>
            <a:off x="-3810" y="737235"/>
            <a:ext cx="12170410" cy="6219190"/>
          </a:xfrm>
          <a:prstGeom prst="rect">
            <a:avLst/>
          </a:prstGeom>
        </p:spPr>
      </p:pic>
      <p:pic>
        <p:nvPicPr>
          <p:cNvPr id="13" name="图片 12" descr="天安门"/>
          <p:cNvPicPr>
            <a:picLocks noChangeAspect="1"/>
          </p:cNvPicPr>
          <p:nvPr/>
        </p:nvPicPr>
        <p:blipFill>
          <a:blip r:embed="rId7"/>
          <a:stretch>
            <a:fillRect/>
          </a:stretch>
        </p:blipFill>
        <p:spPr>
          <a:xfrm>
            <a:off x="1401445" y="5055235"/>
            <a:ext cx="10429240" cy="1626235"/>
          </a:xfrm>
          <a:prstGeom prst="rect">
            <a:avLst/>
          </a:prstGeom>
        </p:spPr>
      </p:pic>
      <p:pic>
        <p:nvPicPr>
          <p:cNvPr id="12" name="图片 11" descr="白色鸽子"/>
          <p:cNvPicPr>
            <a:picLocks noChangeAspect="1"/>
          </p:cNvPicPr>
          <p:nvPr/>
        </p:nvPicPr>
        <p:blipFill>
          <a:blip r:embed="rId8"/>
          <a:stretch>
            <a:fillRect/>
          </a:stretch>
        </p:blipFill>
        <p:spPr>
          <a:xfrm>
            <a:off x="10527030" y="2038350"/>
            <a:ext cx="542925" cy="561975"/>
          </a:xfrm>
          <a:prstGeom prst="rect">
            <a:avLst/>
          </a:prstGeom>
        </p:spPr>
      </p:pic>
      <p:pic>
        <p:nvPicPr>
          <p:cNvPr id="15" name="图片 14" descr="白色鸽子"/>
          <p:cNvPicPr>
            <a:picLocks noChangeAspect="1"/>
          </p:cNvPicPr>
          <p:nvPr/>
        </p:nvPicPr>
        <p:blipFill>
          <a:blip r:embed="rId8"/>
          <a:stretch>
            <a:fillRect/>
          </a:stretch>
        </p:blipFill>
        <p:spPr>
          <a:xfrm>
            <a:off x="11069955" y="2600325"/>
            <a:ext cx="542925" cy="561975"/>
          </a:xfrm>
          <a:prstGeom prst="rect">
            <a:avLst/>
          </a:prstGeom>
        </p:spPr>
      </p:pic>
      <p:pic>
        <p:nvPicPr>
          <p:cNvPr id="17" name="图片 16" descr="光1"/>
          <p:cNvPicPr>
            <a:picLocks noChangeAspect="1"/>
          </p:cNvPicPr>
          <p:nvPr/>
        </p:nvPicPr>
        <p:blipFill>
          <a:blip r:embed="rId9"/>
          <a:stretch>
            <a:fillRect/>
          </a:stretch>
        </p:blipFill>
        <p:spPr>
          <a:xfrm>
            <a:off x="9525" y="4723765"/>
            <a:ext cx="5933440" cy="2143125"/>
          </a:xfrm>
          <a:prstGeom prst="rect">
            <a:avLst/>
          </a:prstGeom>
        </p:spPr>
      </p:pic>
      <p:pic>
        <p:nvPicPr>
          <p:cNvPr id="18" name="图片 17" descr="光2"/>
          <p:cNvPicPr>
            <a:picLocks noChangeAspect="1"/>
          </p:cNvPicPr>
          <p:nvPr/>
        </p:nvPicPr>
        <p:blipFill>
          <a:blip r:embed="rId10"/>
          <a:stretch>
            <a:fillRect/>
          </a:stretch>
        </p:blipFill>
        <p:spPr>
          <a:xfrm>
            <a:off x="9525" y="10160"/>
            <a:ext cx="8704580" cy="1657350"/>
          </a:xfrm>
          <a:prstGeom prst="rect">
            <a:avLst/>
          </a:prstGeom>
        </p:spPr>
      </p:pic>
      <p:pic>
        <p:nvPicPr>
          <p:cNvPr id="21" name="图片 20" descr="4a9d90b546efb89dd417af178a942f20"/>
          <p:cNvPicPr>
            <a:picLocks noChangeAspect="1"/>
          </p:cNvPicPr>
          <p:nvPr/>
        </p:nvPicPr>
        <p:blipFill>
          <a:blip r:embed="rId11"/>
          <a:stretch>
            <a:fillRect/>
          </a:stretch>
        </p:blipFill>
        <p:spPr>
          <a:xfrm>
            <a:off x="8809355" y="3902075"/>
            <a:ext cx="3430270" cy="3054350"/>
          </a:xfrm>
          <a:prstGeom prst="rect">
            <a:avLst/>
          </a:prstGeom>
        </p:spPr>
      </p:pic>
      <p:sp>
        <p:nvSpPr>
          <p:cNvPr id="5" name="TextBox 27"/>
          <p:cNvSpPr txBox="1">
            <a:spLocks noChangeArrowheads="1"/>
          </p:cNvSpPr>
          <p:nvPr/>
        </p:nvSpPr>
        <p:spPr bwMode="auto">
          <a:xfrm>
            <a:off x="2122170" y="2038350"/>
            <a:ext cx="8672830" cy="270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43" tIns="60921" rIns="121843" bIns="6092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defRPr/>
            </a:pPr>
            <a:r>
              <a:rPr lang="zh-CN" altLang="en-US" sz="1600" kern="0" dirty="0">
                <a:gradFill>
                  <a:gsLst>
                    <a:gs pos="0">
                      <a:srgbClr val="000000">
                        <a:lumMod val="75000"/>
                        <a:lumOff val="25000"/>
                      </a:srgbClr>
                    </a:gs>
                    <a:gs pos="100000">
                      <a:srgbClr val="000000">
                        <a:lumMod val="85000"/>
                        <a:lumOff val="15000"/>
                      </a:srgbClr>
                    </a:gs>
                  </a:gsLst>
                  <a:lin ang="18900000" scaled="1"/>
                </a:gra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 中国人民解放军是在中国共产党的领导下，以马克思列宁主义、毛泽东思想为指导，紧密依靠人民群众，进行了，历经艰难曲折，由小到大，由弱到强，战胜了国内外的强大敌人，为中国人民的</a:t>
            </a:r>
            <a:r>
              <a:rPr lang="zh-CN" altLang="en-US" sz="1600" b="1" kern="0" dirty="0">
                <a:gradFill>
                  <a:gsLst>
                    <a:gs pos="0">
                      <a:srgbClr val="000000">
                        <a:lumMod val="75000"/>
                        <a:lumOff val="25000"/>
                      </a:srgbClr>
                    </a:gs>
                    <a:gs pos="100000">
                      <a:srgbClr val="000000">
                        <a:lumMod val="85000"/>
                        <a:lumOff val="15000"/>
                      </a:srgbClr>
                    </a:gs>
                  </a:gsLst>
                  <a:lin ang="18900000" scaled="1"/>
                </a:gra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土地革命战争、抗日战争和解放战争</a:t>
            </a:r>
            <a:r>
              <a:rPr lang="zh-CN" altLang="en-US" sz="1600" kern="0" dirty="0">
                <a:gradFill>
                  <a:gsLst>
                    <a:gs pos="0">
                      <a:srgbClr val="000000">
                        <a:lumMod val="75000"/>
                        <a:lumOff val="25000"/>
                      </a:srgbClr>
                    </a:gs>
                    <a:gs pos="100000">
                      <a:srgbClr val="000000">
                        <a:lumMod val="85000"/>
                        <a:lumOff val="15000"/>
                      </a:srgbClr>
                    </a:gs>
                  </a:gsLst>
                  <a:lin ang="18900000" scaled="1"/>
                </a:gra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解放事业立下不朽功勋，赢得全国各族人民的爱戴与拥护。</a:t>
            </a:r>
          </a:p>
          <a:p>
            <a:pPr algn="just">
              <a:lnSpc>
                <a:spcPct val="150000"/>
              </a:lnSpc>
              <a:defRPr/>
            </a:pPr>
            <a:r>
              <a:rPr lang="zh-CN" altLang="en-US" sz="1600" kern="0" dirty="0">
                <a:gradFill>
                  <a:gsLst>
                    <a:gs pos="0">
                      <a:srgbClr val="000000">
                        <a:lumMod val="75000"/>
                        <a:lumOff val="25000"/>
                      </a:srgbClr>
                    </a:gs>
                    <a:gs pos="100000">
                      <a:srgbClr val="000000">
                        <a:lumMod val="85000"/>
                        <a:lumOff val="15000"/>
                      </a:srgbClr>
                    </a:gs>
                  </a:gsLst>
                  <a:lin ang="18900000" scaled="1"/>
                </a:gra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       中华人民共和国建立后，人民解放军抵御外来侵略，参加抗美援朝战争，维护国家独立与安全，参加和支援社会主义建设，同时，在加强自身革命化、现代化和正规化建设方面取得了巨大成就，成为</a:t>
            </a:r>
            <a:r>
              <a:rPr lang="zh-CN" altLang="en-US" sz="1600" b="1" kern="0" dirty="0">
                <a:solidFill>
                  <a:srgbClr val="C00000"/>
                </a:soli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巩固国防、保卫社会主义革命和社会主义建设</a:t>
            </a:r>
            <a:r>
              <a:rPr lang="zh-CN" altLang="en-US" sz="1600" kern="0" dirty="0">
                <a:gradFill>
                  <a:gsLst>
                    <a:gs pos="0">
                      <a:srgbClr val="000000">
                        <a:lumMod val="75000"/>
                        <a:lumOff val="25000"/>
                      </a:srgbClr>
                    </a:gs>
                    <a:gs pos="100000">
                      <a:srgbClr val="000000">
                        <a:lumMod val="85000"/>
                        <a:lumOff val="15000"/>
                      </a:srgbClr>
                    </a:gs>
                  </a:gsLst>
                  <a:lin ang="18900000" scaled="1"/>
                </a:gradFill>
                <a:latin typeface="微软雅黑" panose="020B0503020204020204" pitchFamily="34" charset="-122"/>
                <a:ea typeface="微软雅黑" panose="020B0503020204020204" pitchFamily="34" charset="-122"/>
                <a:cs typeface="宋体" panose="02010600030101010101" pitchFamily="2" charset="-122"/>
                <a:sym typeface="Calibri" panose="020F0502020204030204"/>
              </a:rPr>
              <a:t>的坚强柱石。</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2122170" y="681355"/>
            <a:ext cx="5915660" cy="1224280"/>
          </a:xfrm>
          <a:prstGeom prst="rect">
            <a:avLst/>
          </a:prstGeom>
        </p:spPr>
        <p:txBody>
          <a:bodyPr wrap="square" lIns="117191" tIns="58595" rIns="117191" bIns="58595">
            <a:spAutoFit/>
          </a:bodyPr>
          <a:lstStyle/>
          <a:p>
            <a:pPr algn="r">
              <a:defRPr/>
            </a:pPr>
            <a:r>
              <a:rPr lang="zh-CN" altLang="en-US" sz="7200" b="1" kern="300">
                <a:solidFill>
                  <a:srgbClr val="C00000"/>
                </a:solidFill>
                <a:latin typeface="方正细珊瑚简体" panose="03000509000000000000" pitchFamily="65" charset="-122"/>
                <a:ea typeface="方正细珊瑚简体" panose="03000509000000000000" pitchFamily="65" charset="-122"/>
                <a:cs typeface="明兰_UI_TC" pitchFamily="2" charset="-122"/>
              </a:rPr>
              <a:t>前   </a:t>
            </a:r>
            <a:r>
              <a:rPr lang="zh-CN" altLang="en-US" sz="7200" b="1" kern="300" smtClean="0">
                <a:solidFill>
                  <a:srgbClr val="C00000"/>
                </a:solidFill>
                <a:latin typeface="方正细珊瑚简体" panose="03000509000000000000" pitchFamily="65" charset="-122"/>
                <a:ea typeface="方正细珊瑚简体" panose="03000509000000000000" pitchFamily="65" charset="-122"/>
                <a:cs typeface="明兰_UI_TC" pitchFamily="2" charset="-122"/>
              </a:rPr>
              <a:t>言</a:t>
            </a:r>
            <a:endParaRPr lang="en-GB" altLang="zh-CN" sz="7200" b="1" dirty="0">
              <a:solidFill>
                <a:srgbClr val="C00000"/>
              </a:solidFill>
              <a:latin typeface="微软雅黑" panose="020B0503020204020204" pitchFamily="34" charset="-122"/>
              <a:ea typeface="微软雅黑" panose="020B0503020204020204" pitchFamily="34" charset="-122"/>
            </a:endParaRPr>
          </a:p>
        </p:txBody>
      </p:sp>
      <p:pic>
        <p:nvPicPr>
          <p:cNvPr id="6" name="Picture 3"/>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3340226" y="860548"/>
            <a:ext cx="954198" cy="86652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heel(1)">
                                      <p:cBhvr>
                                        <p:cTn id="33" dur="20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par>
                                <p:cTn id="39" presetID="21" presetClass="entr" presetSubtype="1"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9"/>
          <p:cNvSpPr txBox="1">
            <a:spLocks noChangeArrowheads="1"/>
          </p:cNvSpPr>
          <p:nvPr/>
        </p:nvSpPr>
        <p:spPr bwMode="auto">
          <a:xfrm flipH="1">
            <a:off x="2436812" y="1379611"/>
            <a:ext cx="6812094" cy="52322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zh-CN" altLang="en-US" sz="2800" b="1" kern="0" smtClean="0">
                <a:solidFill>
                  <a:srgbClr val="C00000"/>
                </a:solidFill>
                <a:latin typeface="微软雅黑" panose="020B0503020204020204" pitchFamily="34" charset="-122"/>
                <a:ea typeface="微软雅黑" panose="020B0503020204020204" pitchFamily="34" charset="-122"/>
                <a:sym typeface="方正大黑简体" pitchFamily="65" charset="-122"/>
              </a:rPr>
              <a:t>抗日</a:t>
            </a:r>
            <a:r>
              <a:rPr lang="zh-CN" altLang="en-US" sz="2800" b="1" kern="0">
                <a:solidFill>
                  <a:srgbClr val="C00000"/>
                </a:solidFill>
                <a:latin typeface="微软雅黑" panose="020B0503020204020204" pitchFamily="34" charset="-122"/>
                <a:ea typeface="微软雅黑" panose="020B0503020204020204" pitchFamily="34" charset="-122"/>
                <a:sym typeface="方正大黑简体" pitchFamily="65" charset="-122"/>
              </a:rPr>
              <a:t>民族统一战线政策</a:t>
            </a:r>
          </a:p>
        </p:txBody>
      </p:sp>
      <p:cxnSp>
        <p:nvCxnSpPr>
          <p:cNvPr id="3" name="直接连接符 2"/>
          <p:cNvCxnSpPr/>
          <p:nvPr/>
        </p:nvCxnSpPr>
        <p:spPr>
          <a:xfrm>
            <a:off x="2870200" y="1944584"/>
            <a:ext cx="6184411"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81" r="3398"/>
          <a:stretch>
            <a:fillRect/>
          </a:stretch>
        </p:blipFill>
        <p:spPr bwMode="auto">
          <a:xfrm>
            <a:off x="989012" y="2506637"/>
            <a:ext cx="2829210" cy="1835946"/>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5"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76938" y="2516057"/>
            <a:ext cx="3001517" cy="1835946"/>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6"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8779"/>
          <a:stretch>
            <a:fillRect/>
          </a:stretch>
        </p:blipFill>
        <p:spPr bwMode="auto">
          <a:xfrm>
            <a:off x="8532812" y="2516223"/>
            <a:ext cx="2867656" cy="1826360"/>
          </a:xfrm>
          <a:prstGeom prst="rect">
            <a:avLst/>
          </a:prstGeom>
          <a:noFill/>
          <a:ln w="38100">
            <a:solidFill>
              <a:schemeClr val="bg1">
                <a:lumMod val="50000"/>
              </a:schemeClr>
            </a:solidFill>
          </a:ln>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030346" y="4441892"/>
            <a:ext cx="2712002" cy="387735"/>
            <a:chOff x="841063" y="1274673"/>
            <a:chExt cx="3918795" cy="560271"/>
          </a:xfrm>
        </p:grpSpPr>
        <p:sp>
          <p:nvSpPr>
            <p:cNvPr id="8"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9" name="矩形 8"/>
            <p:cNvSpPr/>
            <p:nvPr/>
          </p:nvSpPr>
          <p:spPr>
            <a:xfrm>
              <a:off x="1790893" y="1274673"/>
              <a:ext cx="2968965" cy="560271"/>
            </a:xfrm>
            <a:prstGeom prst="rect">
              <a:avLst/>
            </a:prstGeom>
            <a:ln>
              <a:noFill/>
            </a:ln>
          </p:spPr>
          <p:txBody>
            <a:bodyPr wrap="square">
              <a:spAutoFit/>
            </a:bodyPr>
            <a:lstStyle/>
            <a:p>
              <a:pPr>
                <a:lnSpc>
                  <a:spcPts val="2540"/>
                </a:lnSpc>
                <a:spcBef>
                  <a:spcPts val="415"/>
                </a:spcBef>
                <a:spcAft>
                  <a:spcPts val="415"/>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九一八事变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832203" y="4441891"/>
            <a:ext cx="2690989" cy="387738"/>
            <a:chOff x="841063" y="1274669"/>
            <a:chExt cx="3888432" cy="560275"/>
          </a:xfrm>
        </p:grpSpPr>
        <p:sp>
          <p:nvSpPr>
            <p:cNvPr id="11"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12" name="矩形 11"/>
            <p:cNvSpPr/>
            <p:nvPr/>
          </p:nvSpPr>
          <p:spPr>
            <a:xfrm>
              <a:off x="1760530" y="1274669"/>
              <a:ext cx="2968965" cy="560271"/>
            </a:xfrm>
            <a:prstGeom prst="rect">
              <a:avLst/>
            </a:prstGeom>
            <a:ln>
              <a:noFill/>
            </a:ln>
          </p:spPr>
          <p:txBody>
            <a:bodyPr wrap="square">
              <a:spAutoFit/>
            </a:bodyPr>
            <a:lstStyle/>
            <a:p>
              <a:pPr>
                <a:lnSpc>
                  <a:spcPts val="2540"/>
                </a:lnSpc>
                <a:spcBef>
                  <a:spcPts val="415"/>
                </a:spcBef>
                <a:spcAft>
                  <a:spcPts val="415"/>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一二八事变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621146" y="4441890"/>
            <a:ext cx="2866635" cy="387735"/>
            <a:chOff x="841063" y="1287146"/>
            <a:chExt cx="4142236" cy="560271"/>
          </a:xfrm>
        </p:grpSpPr>
        <p:sp>
          <p:nvSpPr>
            <p:cNvPr id="14"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chemeClr val="tx1"/>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15" name="矩形 14"/>
            <p:cNvSpPr/>
            <p:nvPr/>
          </p:nvSpPr>
          <p:spPr>
            <a:xfrm>
              <a:off x="2014334" y="1287146"/>
              <a:ext cx="2968965" cy="560271"/>
            </a:xfrm>
            <a:prstGeom prst="rect">
              <a:avLst/>
            </a:prstGeom>
            <a:ln>
              <a:noFill/>
            </a:ln>
          </p:spPr>
          <p:txBody>
            <a:bodyPr wrap="square">
              <a:spAutoFit/>
            </a:bodyPr>
            <a:lstStyle/>
            <a:p>
              <a:pPr>
                <a:lnSpc>
                  <a:spcPts val="2540"/>
                </a:lnSpc>
                <a:spcBef>
                  <a:spcPts val="415"/>
                </a:spcBef>
                <a:spcAft>
                  <a:spcPts val="415"/>
                </a:spcAft>
              </a:pPr>
              <a:r>
                <a:rPr lang="zh-CN" altLang="en-US" sz="1600" b="1" kern="0">
                  <a:solidFill>
                    <a:schemeClr val="tx1">
                      <a:lumMod val="65000"/>
                      <a:lumOff val="35000"/>
                    </a:schemeClr>
                  </a:solidFill>
                  <a:latin typeface="微软雅黑" panose="020B0503020204020204" pitchFamily="34" charset="-122"/>
                  <a:ea typeface="微软雅黑" panose="020B0503020204020204" pitchFamily="34" charset="-122"/>
                </a:rPr>
                <a:t>华北事变</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89012" y="5182424"/>
            <a:ext cx="10439401" cy="792156"/>
            <a:chOff x="6357089" y="3795178"/>
            <a:chExt cx="6505713" cy="714381"/>
          </a:xfrm>
        </p:grpSpPr>
        <p:sp>
          <p:nvSpPr>
            <p:cNvPr id="17" name="文本框 16"/>
            <p:cNvSpPr txBox="1"/>
            <p:nvPr/>
          </p:nvSpPr>
          <p:spPr>
            <a:xfrm>
              <a:off x="7901664" y="3856908"/>
              <a:ext cx="3602895" cy="582873"/>
            </a:xfrm>
            <a:prstGeom prst="rect">
              <a:avLst/>
            </a:prstGeom>
            <a:noFill/>
          </p:spPr>
          <p:txBody>
            <a:bodyPr wrap="square" rtlCol="0">
              <a:spAutoFit/>
            </a:bodyPr>
            <a:lstStyle/>
            <a:p>
              <a:pPr>
                <a:lnSpc>
                  <a:spcPct val="150000"/>
                </a:lnSpc>
                <a:spcAft>
                  <a:spcPts val="500"/>
                </a:spcAft>
              </a:pPr>
              <a:r>
                <a:rPr lang="zh-CN" altLang="en-US" sz="2400">
                  <a:solidFill>
                    <a:srgbClr val="591300"/>
                  </a:solidFill>
                  <a:latin typeface="微软雅黑" panose="020B0503020204020204" pitchFamily="34" charset="-122"/>
                  <a:ea typeface="微软雅黑" panose="020B0503020204020204" pitchFamily="34" charset="-122"/>
                </a:rPr>
                <a:t>日本帝国主义蓄谋侵略中国，由来已久 </a:t>
              </a:r>
            </a:p>
          </p:txBody>
        </p:sp>
        <p:sp>
          <p:nvSpPr>
            <p:cNvPr id="18" name="矩形 17"/>
            <p:cNvSpPr/>
            <p:nvPr/>
          </p:nvSpPr>
          <p:spPr>
            <a:xfrm>
              <a:off x="6357089" y="3795178"/>
              <a:ext cx="6505713" cy="71438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3942844" y="108091"/>
            <a:ext cx="4873450" cy="738664"/>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统一战线的</a:t>
            </a: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初步</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建立</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Effect transition="in" filter="fade">
                                          <p:cBhvr>
                                            <p:cTn id="22" dur="1000"/>
                                            <p:tgtEl>
                                              <p:spTgt spid="4"/>
                                            </p:tgtEl>
                                          </p:cBhvr>
                                        </p:animEffect>
                                      </p:childTnLst>
                                    </p:cTn>
                                  </p:par>
                                  <p:par>
                                    <p:cTn id="23" presetID="53" presetClass="entr" presetSubtype="16" fill="hold" nodeType="withEffect">
                                      <p:stCondLst>
                                        <p:cond delay="17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par>
                              <p:cTn id="33" fill="hold">
                                <p:stCondLst>
                                  <p:cond delay="1500"/>
                                </p:stCondLst>
                                <p:childTnLst>
                                  <p:par>
                                    <p:cTn id="34" presetID="2" presetClass="entr" presetSubtype="8" fill="hold" nodeType="afterEffect" p14:presetBounceEnd="48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48000">
                                          <p:cBhvr additive="base">
                                            <p:cTn id="36" dur="500" fill="hold"/>
                                            <p:tgtEl>
                                              <p:spTgt spid="7"/>
                                            </p:tgtEl>
                                            <p:attrNameLst>
                                              <p:attrName>ppt_x</p:attrName>
                                            </p:attrNameLst>
                                          </p:cBhvr>
                                          <p:tavLst>
                                            <p:tav tm="0">
                                              <p:val>
                                                <p:strVal val="0-#ppt_w/2"/>
                                              </p:val>
                                            </p:tav>
                                            <p:tav tm="100000">
                                              <p:val>
                                                <p:strVal val="#ppt_x"/>
                                              </p:val>
                                            </p:tav>
                                          </p:tavLst>
                                        </p:anim>
                                        <p:anim calcmode="lin" valueType="num" p14:bounceEnd="48000">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14:presetBounceEnd="48000">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14:bounceEnd="48000">
                                          <p:cBhvr additive="base">
                                            <p:cTn id="40" dur="5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14:presetBounceEnd="48000">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14:bounceEnd="48000">
                                          <p:cBhvr additive="base">
                                            <p:cTn id="44" dur="500" fill="hold"/>
                                            <p:tgtEl>
                                              <p:spTgt spid="13"/>
                                            </p:tgtEl>
                                            <p:attrNameLst>
                                              <p:attrName>ppt_x</p:attrName>
                                            </p:attrNameLst>
                                          </p:cBhvr>
                                          <p:tavLst>
                                            <p:tav tm="0">
                                              <p:val>
                                                <p:strVal val="0-#ppt_w/2"/>
                                              </p:val>
                                            </p:tav>
                                            <p:tav tm="100000">
                                              <p:val>
                                                <p:strVal val="#ppt_x"/>
                                              </p:val>
                                            </p:tav>
                                          </p:tavLst>
                                        </p:anim>
                                        <p:anim calcmode="lin" valueType="num" p14:bounceEnd="48000">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3000" fill="hold"/>
                                            <p:tgtEl>
                                              <p:spTgt spid="16"/>
                                            </p:tgtEl>
                                            <p:attrNameLst>
                                              <p:attrName>ppt_w</p:attrName>
                                            </p:attrNameLst>
                                          </p:cBhvr>
                                          <p:tavLst>
                                            <p:tav tm="0">
                                              <p:val>
                                                <p:fltVal val="0"/>
                                              </p:val>
                                            </p:tav>
                                            <p:tav tm="100000">
                                              <p:val>
                                                <p:strVal val="#ppt_w"/>
                                              </p:val>
                                            </p:tav>
                                          </p:tavLst>
                                        </p:anim>
                                        <p:anim calcmode="lin" valueType="num">
                                          <p:cBhvr>
                                            <p:cTn id="49" dur="3000" fill="hold"/>
                                            <p:tgtEl>
                                              <p:spTgt spid="16"/>
                                            </p:tgtEl>
                                            <p:attrNameLst>
                                              <p:attrName>ppt_h</p:attrName>
                                            </p:attrNameLst>
                                          </p:cBhvr>
                                          <p:tavLst>
                                            <p:tav tm="0">
                                              <p:val>
                                                <p:fltVal val="0"/>
                                              </p:val>
                                            </p:tav>
                                            <p:tav tm="100000">
                                              <p:val>
                                                <p:strVal val="#ppt_h"/>
                                              </p:val>
                                            </p:tav>
                                          </p:tavLst>
                                        </p:anim>
                                        <p:animEffect transition="in" filter="fade">
                                          <p:cBhvr>
                                            <p:cTn id="50"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Effect transition="in" filter="fade">
                                          <p:cBhvr>
                                            <p:cTn id="22" dur="1000"/>
                                            <p:tgtEl>
                                              <p:spTgt spid="4"/>
                                            </p:tgtEl>
                                          </p:cBhvr>
                                        </p:animEffect>
                                      </p:childTnLst>
                                    </p:cTn>
                                  </p:par>
                                  <p:par>
                                    <p:cTn id="23" presetID="53" presetClass="entr" presetSubtype="16" fill="hold" nodeType="withEffect">
                                      <p:stCondLst>
                                        <p:cond delay="17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Effect transition="in" filter="fade">
                                          <p:cBhvr>
                                            <p:cTn id="32" dur="1000"/>
                                            <p:tgtEl>
                                              <p:spTgt spid="6"/>
                                            </p:tgtEl>
                                          </p:cBhvr>
                                        </p:animEffect>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4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3000" fill="hold"/>
                                            <p:tgtEl>
                                              <p:spTgt spid="16"/>
                                            </p:tgtEl>
                                            <p:attrNameLst>
                                              <p:attrName>ppt_w</p:attrName>
                                            </p:attrNameLst>
                                          </p:cBhvr>
                                          <p:tavLst>
                                            <p:tav tm="0">
                                              <p:val>
                                                <p:fltVal val="0"/>
                                              </p:val>
                                            </p:tav>
                                            <p:tav tm="100000">
                                              <p:val>
                                                <p:strVal val="#ppt_w"/>
                                              </p:val>
                                            </p:tav>
                                          </p:tavLst>
                                        </p:anim>
                                        <p:anim calcmode="lin" valueType="num">
                                          <p:cBhvr>
                                            <p:cTn id="49" dur="3000" fill="hold"/>
                                            <p:tgtEl>
                                              <p:spTgt spid="16"/>
                                            </p:tgtEl>
                                            <p:attrNameLst>
                                              <p:attrName>ppt_h</p:attrName>
                                            </p:attrNameLst>
                                          </p:cBhvr>
                                          <p:tavLst>
                                            <p:tav tm="0">
                                              <p:val>
                                                <p:fltVal val="0"/>
                                              </p:val>
                                            </p:tav>
                                            <p:tav tm="100000">
                                              <p:val>
                                                <p:strVal val="#ppt_h"/>
                                              </p:val>
                                            </p:tav>
                                          </p:tavLst>
                                        </p:anim>
                                        <p:animEffect transition="in" filter="fade">
                                          <p:cBhvr>
                                            <p:cTn id="50"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a:spLocks noChangeArrowheads="1"/>
          </p:cNvSpPr>
          <p:nvPr/>
        </p:nvSpPr>
        <p:spPr bwMode="auto">
          <a:xfrm>
            <a:off x="2132693" y="1619519"/>
            <a:ext cx="7532559" cy="400110"/>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570101"/>
                </a:solidFill>
                <a:latin typeface="微软雅黑" panose="020B0503020204020204" pitchFamily="34" charset="-122"/>
                <a:ea typeface="微软雅黑" panose="020B0503020204020204" pitchFamily="34" charset="-122"/>
              </a:rPr>
              <a:t>抗日民族统一战线的初步形成</a:t>
            </a:r>
          </a:p>
        </p:txBody>
      </p:sp>
      <p:sp>
        <p:nvSpPr>
          <p:cNvPr id="4" name="矩形 3"/>
          <p:cNvSpPr/>
          <p:nvPr/>
        </p:nvSpPr>
        <p:spPr>
          <a:xfrm>
            <a:off x="733123" y="2409297"/>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0" cap="none" spc="0" normalizeH="0" baseline="0" noProof="0" smtClean="0">
              <a:ln>
                <a:noFill/>
              </a:ln>
              <a:solidFill>
                <a:srgbClr val="535258"/>
              </a:solidFill>
              <a:effectLst/>
              <a:uLnTx/>
              <a:uFillTx/>
              <a:latin typeface="Arial" panose="020B0604020202020204"/>
              <a:ea typeface="微软雅黑" panose="020B0503020204020204" pitchFamily="34" charset="-122"/>
            </a:endParaRPr>
          </a:p>
        </p:txBody>
      </p:sp>
      <p:grpSp>
        <p:nvGrpSpPr>
          <p:cNvPr id="5" name="组合 4"/>
          <p:cNvGrpSpPr/>
          <p:nvPr/>
        </p:nvGrpSpPr>
        <p:grpSpPr>
          <a:xfrm>
            <a:off x="624233" y="2749355"/>
            <a:ext cx="2792091" cy="453583"/>
            <a:chOff x="4068684" y="1970935"/>
            <a:chExt cx="3083711" cy="648586"/>
          </a:xfrm>
        </p:grpSpPr>
        <p:sp>
          <p:nvSpPr>
            <p:cNvPr id="6" name="矩形 5"/>
            <p:cNvSpPr/>
            <p:nvPr/>
          </p:nvSpPr>
          <p:spPr>
            <a:xfrm>
              <a:off x="4630581" y="1970936"/>
              <a:ext cx="2521814" cy="528114"/>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八一宣言</a:t>
              </a:r>
            </a:p>
          </p:txBody>
        </p:sp>
        <p:sp>
          <p:nvSpPr>
            <p:cNvPr id="7" name="矩形 6"/>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1</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8012" y="3330651"/>
            <a:ext cx="4608512" cy="510726"/>
            <a:chOff x="4068684" y="1889227"/>
            <a:chExt cx="5089848" cy="730294"/>
          </a:xfrm>
        </p:grpSpPr>
        <p:sp>
          <p:nvSpPr>
            <p:cNvPr id="9" name="矩形 8"/>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瓦窑堡会议</a:t>
              </a:r>
            </a:p>
          </p:txBody>
        </p:sp>
        <p:sp>
          <p:nvSpPr>
            <p:cNvPr id="10" name="矩形 9"/>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smtClean="0">
                  <a:solidFill>
                    <a:srgbClr val="C00000"/>
                  </a:solidFill>
                  <a:latin typeface="微软雅黑" panose="020B0503020204020204" pitchFamily="34" charset="-122"/>
                  <a:ea typeface="微软雅黑" panose="020B0503020204020204" pitchFamily="34" charset="-122"/>
                </a:rPr>
                <a:t>2</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012" y="3987581"/>
            <a:ext cx="5201145" cy="507831"/>
            <a:chOff x="4068684" y="1893366"/>
            <a:chExt cx="5744379" cy="726155"/>
          </a:xfrm>
        </p:grpSpPr>
        <p:sp>
          <p:nvSpPr>
            <p:cNvPr id="12" name="矩形 11"/>
            <p:cNvSpPr/>
            <p:nvPr/>
          </p:nvSpPr>
          <p:spPr>
            <a:xfrm>
              <a:off x="4630580" y="1893366"/>
              <a:ext cx="5182483" cy="726155"/>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毛泽东作的</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论反对日本帝国主义的策略</a:t>
              </a:r>
              <a:r>
                <a:rPr lang="en-US" altLang="zh-CN" b="1">
                  <a:solidFill>
                    <a:srgbClr val="C00000"/>
                  </a:solidFill>
                  <a:latin typeface="微软雅黑" panose="020B0503020204020204" pitchFamily="34" charset="-122"/>
                  <a:ea typeface="微软雅黑" panose="020B0503020204020204" pitchFamily="34" charset="-122"/>
                </a:rPr>
                <a:t>》 </a:t>
              </a:r>
            </a:p>
          </p:txBody>
        </p:sp>
        <p:sp>
          <p:nvSpPr>
            <p:cNvPr id="13" name="矩形 12"/>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smtClean="0">
                  <a:solidFill>
                    <a:srgbClr val="C00000"/>
                  </a:solidFill>
                  <a:latin typeface="微软雅黑" panose="020B0503020204020204" pitchFamily="34" charset="-122"/>
                  <a:ea typeface="微软雅黑" panose="020B0503020204020204" pitchFamily="34" charset="-122"/>
                </a:rPr>
                <a:t>3</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8012" y="4647680"/>
            <a:ext cx="4985123" cy="728982"/>
            <a:chOff x="4068684" y="1800459"/>
            <a:chExt cx="5505794" cy="1042382"/>
          </a:xfrm>
        </p:grpSpPr>
        <p:sp>
          <p:nvSpPr>
            <p:cNvPr id="15" name="矩形 14"/>
            <p:cNvSpPr/>
            <p:nvPr/>
          </p:nvSpPr>
          <p:spPr>
            <a:xfrm>
              <a:off x="4630580" y="1800459"/>
              <a:ext cx="4943898" cy="1042382"/>
            </a:xfrm>
            <a:prstGeom prst="rect">
              <a:avLst/>
            </a:prstGeom>
            <a:noFill/>
          </p:spPr>
          <p:txBody>
            <a:bodyPr wrap="square">
              <a:spAutoFit/>
            </a:bodyPr>
            <a:lstStyle/>
            <a:p>
              <a:pPr>
                <a:lnSpc>
                  <a:spcPct val="12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发出了</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关于逼蒋抗日问题的指示</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，明确地提出逼蒋抗日的方针 </a:t>
              </a:r>
            </a:p>
          </p:txBody>
        </p:sp>
        <p:sp>
          <p:nvSpPr>
            <p:cNvPr id="16" name="矩形 15"/>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smtClean="0">
                  <a:solidFill>
                    <a:srgbClr val="C00000"/>
                  </a:solidFill>
                  <a:latin typeface="微软雅黑" panose="020B0503020204020204" pitchFamily="34" charset="-122"/>
                  <a:ea typeface="微软雅黑" panose="020B0503020204020204" pitchFamily="34" charset="-122"/>
                </a:rPr>
                <a:t>4</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6524323" y="2409297"/>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0" cap="none" spc="0" normalizeH="0" baseline="0" noProof="0" smtClean="0">
              <a:ln>
                <a:noFill/>
              </a:ln>
              <a:solidFill>
                <a:srgbClr val="535258"/>
              </a:solidFill>
              <a:effectLst/>
              <a:uLnTx/>
              <a:uFillTx/>
              <a:latin typeface="Arial" panose="020B0604020202020204"/>
              <a:ea typeface="微软雅黑" panose="020B0503020204020204" pitchFamily="34" charset="-122"/>
            </a:endParaRPr>
          </a:p>
        </p:txBody>
      </p:sp>
      <p:grpSp>
        <p:nvGrpSpPr>
          <p:cNvPr id="18" name="组合 17"/>
          <p:cNvGrpSpPr/>
          <p:nvPr/>
        </p:nvGrpSpPr>
        <p:grpSpPr>
          <a:xfrm>
            <a:off x="6415433" y="2749354"/>
            <a:ext cx="4880125" cy="646333"/>
            <a:chOff x="4068684" y="1970935"/>
            <a:chExt cx="5389830" cy="924203"/>
          </a:xfrm>
        </p:grpSpPr>
        <p:sp>
          <p:nvSpPr>
            <p:cNvPr id="19" name="矩形 18"/>
            <p:cNvSpPr/>
            <p:nvPr/>
          </p:nvSpPr>
          <p:spPr>
            <a:xfrm>
              <a:off x="4630581" y="1970938"/>
              <a:ext cx="4827933" cy="924200"/>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与东北军、西北军实际上达成联合抗日的协议 </a:t>
              </a:r>
            </a:p>
          </p:txBody>
        </p:sp>
        <p:sp>
          <p:nvSpPr>
            <p:cNvPr id="20" name="矩形 19"/>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smtClean="0">
                  <a:solidFill>
                    <a:srgbClr val="C00000"/>
                  </a:solidFill>
                  <a:latin typeface="微软雅黑" panose="020B0503020204020204" pitchFamily="34" charset="-122"/>
                  <a:ea typeface="微软雅黑" panose="020B0503020204020204" pitchFamily="34" charset="-122"/>
                </a:rPr>
                <a:t>5</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399212" y="3752845"/>
            <a:ext cx="4608512" cy="510726"/>
            <a:chOff x="4068684" y="1889227"/>
            <a:chExt cx="5089848" cy="730294"/>
          </a:xfrm>
        </p:grpSpPr>
        <p:sp>
          <p:nvSpPr>
            <p:cNvPr id="22" name="矩形 21"/>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西安事变</a:t>
              </a:r>
            </a:p>
          </p:txBody>
        </p:sp>
        <p:sp>
          <p:nvSpPr>
            <p:cNvPr id="23" name="矩形 22"/>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smtClean="0">
                  <a:solidFill>
                    <a:srgbClr val="C00000"/>
                  </a:solidFill>
                  <a:latin typeface="微软雅黑" panose="020B0503020204020204" pitchFamily="34" charset="-122"/>
                  <a:ea typeface="微软雅黑" panose="020B0503020204020204" pitchFamily="34" charset="-122"/>
                </a:rPr>
                <a:t>6</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99212" y="4559441"/>
            <a:ext cx="4896346" cy="923330"/>
            <a:chOff x="4068684" y="1785365"/>
            <a:chExt cx="5407745" cy="1320283"/>
          </a:xfrm>
        </p:grpSpPr>
        <p:sp>
          <p:nvSpPr>
            <p:cNvPr id="25" name="矩形 24"/>
            <p:cNvSpPr/>
            <p:nvPr/>
          </p:nvSpPr>
          <p:spPr>
            <a:xfrm>
              <a:off x="4630580" y="1785365"/>
              <a:ext cx="4845849" cy="1320283"/>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致电国民党五届三中全会，提出了五项要求，四项保证 </a:t>
              </a:r>
            </a:p>
          </p:txBody>
        </p:sp>
        <p:sp>
          <p:nvSpPr>
            <p:cNvPr id="26" name="矩形 25"/>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smtClean="0">
                  <a:solidFill>
                    <a:srgbClr val="C00000"/>
                  </a:solidFill>
                  <a:latin typeface="微软雅黑" panose="020B0503020204020204" pitchFamily="34" charset="-122"/>
                  <a:ea typeface="微软雅黑" panose="020B0503020204020204" pitchFamily="34" charset="-122"/>
                </a:rPr>
                <a:t>7</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cxnSp>
        <p:nvCxnSpPr>
          <p:cNvPr id="27" name="直接连接符 26"/>
          <p:cNvCxnSpPr>
            <a:cxnSpLocks noChangeShapeType="1"/>
          </p:cNvCxnSpPr>
          <p:nvPr/>
        </p:nvCxnSpPr>
        <p:spPr bwMode="auto">
          <a:xfrm>
            <a:off x="3122612" y="1825171"/>
            <a:ext cx="762000" cy="0"/>
          </a:xfrm>
          <a:prstGeom prst="line">
            <a:avLst/>
          </a:prstGeom>
          <a:noFill/>
          <a:ln w="6350" algn="ctr">
            <a:solidFill>
              <a:srgbClr val="9B0D13"/>
            </a:solidFill>
            <a:prstDash val="dash"/>
            <a:round/>
            <a:tailEnd type="none" w="sm" len="sm"/>
          </a:ln>
          <a:extLst>
            <a:ext uri="{909E8E84-426E-40DD-AFC4-6F175D3DCCD1}">
              <a14:hiddenFill xmlns:a14="http://schemas.microsoft.com/office/drawing/2010/main">
                <a:noFill/>
              </a14:hiddenFill>
            </a:ext>
          </a:extLst>
        </p:spPr>
      </p:cxnSp>
      <p:cxnSp>
        <p:nvCxnSpPr>
          <p:cNvPr id="28" name="直接连接符 27"/>
          <p:cNvCxnSpPr>
            <a:cxnSpLocks noChangeShapeType="1"/>
          </p:cNvCxnSpPr>
          <p:nvPr/>
        </p:nvCxnSpPr>
        <p:spPr bwMode="auto">
          <a:xfrm flipH="1">
            <a:off x="7923212" y="1825171"/>
            <a:ext cx="812970" cy="0"/>
          </a:xfrm>
          <a:prstGeom prst="line">
            <a:avLst/>
          </a:prstGeom>
          <a:noFill/>
          <a:ln w="6350" algn="ctr">
            <a:solidFill>
              <a:srgbClr val="9B0D13"/>
            </a:solidFill>
            <a:prstDash val="dash"/>
            <a:round/>
            <a:tailEnd type="none" w="sm" len="sm"/>
          </a:ln>
          <a:extLst>
            <a:ext uri="{909E8E84-426E-40DD-AFC4-6F175D3DCCD1}">
              <a14:hiddenFill xmlns:a14="http://schemas.microsoft.com/office/drawing/2010/main">
                <a:noFill/>
              </a14:hiddenFill>
            </a:ext>
          </a:extLst>
        </p:spPr>
      </p:cxnSp>
      <p:sp>
        <p:nvSpPr>
          <p:cNvPr id="29" name="矩形 28"/>
          <p:cNvSpPr/>
          <p:nvPr/>
        </p:nvSpPr>
        <p:spPr>
          <a:xfrm>
            <a:off x="3942844" y="108091"/>
            <a:ext cx="4873450" cy="738664"/>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统一战线的</a:t>
            </a: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初步</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建立</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1000"/>
                                </p:stCondLst>
                                <p:childTnLst>
                                  <p:par>
                                    <p:cTn id="24" presetID="2" presetClass="entr" presetSubtype="2" fill="hold" grpId="0" nodeType="afterEffect" p14:presetBounceEnd="34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34000">
                                          <p:cBhvr additive="base">
                                            <p:cTn id="26" dur="50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2" presetClass="entr" presetSubtype="2" fill="hold" grpId="0" nodeType="afterEffect" p14:presetBounceEnd="34000">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14:bounceEnd="34000">
                                          <p:cBhvr additive="base">
                                            <p:cTn id="55" dur="500" fill="hold"/>
                                            <p:tgtEl>
                                              <p:spTgt spid="17"/>
                                            </p:tgtEl>
                                            <p:attrNameLst>
                                              <p:attrName>ppt_x</p:attrName>
                                            </p:attrNameLst>
                                          </p:cBhvr>
                                          <p:tavLst>
                                            <p:tav tm="0">
                                              <p:val>
                                                <p:strVal val="1+#ppt_w/2"/>
                                              </p:val>
                                            </p:tav>
                                            <p:tav tm="100000">
                                              <p:val>
                                                <p:strVal val="#ppt_x"/>
                                              </p:val>
                                            </p:tav>
                                          </p:tavLst>
                                        </p:anim>
                                        <p:anim calcmode="lin" valueType="num" p14:bounceEnd="34000">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42"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42"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42"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42"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7000"/>
                                </p:stCondLst>
                                <p:childTnLst>
                                  <p:par>
                                    <p:cTn id="64" presetID="42"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42"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17" grpId="0" animBg="1"/>
          <p:bldP spid="2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988045"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卢沟桥事变</a:t>
            </a:r>
          </a:p>
        </p:txBody>
      </p:sp>
      <p:grpSp>
        <p:nvGrpSpPr>
          <p:cNvPr id="3" name="组合 2"/>
          <p:cNvGrpSpPr/>
          <p:nvPr/>
        </p:nvGrpSpPr>
        <p:grpSpPr>
          <a:xfrm>
            <a:off x="495300" y="1286329"/>
            <a:ext cx="5956299" cy="4343400"/>
            <a:chOff x="495300" y="1460501"/>
            <a:chExt cx="5956299" cy="4343400"/>
          </a:xfrm>
        </p:grpSpPr>
        <p:sp>
          <p:nvSpPr>
            <p:cNvPr id="4" name="矩形 83"/>
            <p:cNvSpPr>
              <a:spLocks noChangeArrowheads="1"/>
            </p:cNvSpPr>
            <p:nvPr/>
          </p:nvSpPr>
          <p:spPr bwMode="auto">
            <a:xfrm>
              <a:off x="495300" y="1460501"/>
              <a:ext cx="5956299" cy="4343400"/>
            </a:xfrm>
            <a:prstGeom prst="rect">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5" name="图片 4"/>
            <p:cNvPicPr>
              <a:picLocks noChangeAspect="1"/>
            </p:cNvPicPr>
            <p:nvPr/>
          </p:nvPicPr>
          <p:blipFill>
            <a:blip r:embed="rId3"/>
            <a:stretch>
              <a:fillRect/>
            </a:stretch>
          </p:blipFill>
          <p:spPr>
            <a:xfrm>
              <a:off x="754747" y="1704741"/>
              <a:ext cx="5417453" cy="3854920"/>
            </a:xfrm>
            <a:prstGeom prst="rect">
              <a:avLst/>
            </a:prstGeom>
            <a:ln w="12700">
              <a:solidFill>
                <a:srgbClr val="574343"/>
              </a:solidFill>
            </a:ln>
          </p:spPr>
        </p:pic>
      </p:grpSp>
      <p:grpSp>
        <p:nvGrpSpPr>
          <p:cNvPr id="6" name="组合 5"/>
          <p:cNvGrpSpPr/>
          <p:nvPr/>
        </p:nvGrpSpPr>
        <p:grpSpPr>
          <a:xfrm>
            <a:off x="7143878" y="1362528"/>
            <a:ext cx="4114799" cy="4267201"/>
            <a:chOff x="6357089" y="3702494"/>
            <a:chExt cx="2564295" cy="3848239"/>
          </a:xfrm>
        </p:grpSpPr>
        <p:sp>
          <p:nvSpPr>
            <p:cNvPr id="7" name="文本框 6"/>
            <p:cNvSpPr txBox="1"/>
            <p:nvPr/>
          </p:nvSpPr>
          <p:spPr>
            <a:xfrm>
              <a:off x="6420407" y="3844869"/>
              <a:ext cx="2469320" cy="3411483"/>
            </a:xfrm>
            <a:prstGeom prst="rect">
              <a:avLst/>
            </a:prstGeom>
            <a:noFill/>
          </p:spPr>
          <p:txBody>
            <a:bodyPr wrap="square" rtlCol="0">
              <a:spAutoFit/>
            </a:bodyPr>
            <a:lstStyle/>
            <a:p>
              <a:pPr>
                <a:lnSpc>
                  <a:spcPct val="150000"/>
                </a:lnSpc>
              </a:pPr>
              <a:r>
                <a:rPr lang="en-US" altLang="zh-CN">
                  <a:solidFill>
                    <a:srgbClr val="574343"/>
                  </a:solidFill>
                  <a:latin typeface="微软雅黑" panose="020B0503020204020204" pitchFamily="34" charset="-122"/>
                  <a:ea typeface="微软雅黑" panose="020B0503020204020204" pitchFamily="34" charset="-122"/>
                </a:rPr>
                <a:t>1937</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7</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7</a:t>
              </a:r>
              <a:r>
                <a:rPr lang="zh-CN" altLang="en-US">
                  <a:solidFill>
                    <a:srgbClr val="574343"/>
                  </a:solidFill>
                  <a:latin typeface="微软雅黑" panose="020B0503020204020204" pitchFamily="34" charset="-122"/>
                  <a:ea typeface="微软雅黑" panose="020B0503020204020204" pitchFamily="34" charset="-122"/>
                </a:rPr>
                <a:t>日，日军挑起</a:t>
              </a:r>
              <a:r>
                <a:rPr lang="zh-CN" altLang="en-US" b="1">
                  <a:solidFill>
                    <a:srgbClr val="B50F0C"/>
                  </a:solidFill>
                  <a:latin typeface="微软雅黑" panose="020B0503020204020204" pitchFamily="34" charset="-122"/>
                  <a:ea typeface="微软雅黑" panose="020B0503020204020204" pitchFamily="34" charset="-122"/>
                </a:rPr>
                <a:t>卢沟桥事变</a:t>
              </a:r>
              <a:r>
                <a:rPr lang="zh-CN" altLang="en-US">
                  <a:solidFill>
                    <a:srgbClr val="574343"/>
                  </a:solidFill>
                  <a:latin typeface="微软雅黑" panose="020B0503020204020204" pitchFamily="34" charset="-122"/>
                  <a:ea typeface="微软雅黑" panose="020B0503020204020204" pitchFamily="34" charset="-122"/>
                </a:rPr>
                <a:t>，全面抗战爆发。事变第二天，中国共产党就向全国发出通电，呼吁全国人民团结起来，筑成民族统一战线的新长城。随后，红军主力改编为八路军，南方多省区的红军游击队改编为新四军，中国共产党领导的抗日武装首战平型关告捷，打出了中国抗日战场的新局面。</a:t>
              </a:r>
            </a:p>
          </p:txBody>
        </p:sp>
        <p:sp>
          <p:nvSpPr>
            <p:cNvPr id="8" name="矩形 7"/>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428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西安事变</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a:blip r:embed="rId3"/>
          <a:stretch>
            <a:fillRect/>
          </a:stretch>
        </p:blipFill>
        <p:spPr>
          <a:xfrm>
            <a:off x="6767287" y="952795"/>
            <a:ext cx="5117814" cy="5092405"/>
          </a:xfrm>
          <a:prstGeom prst="rect">
            <a:avLst/>
          </a:prstGeom>
          <a:ln>
            <a:solidFill>
              <a:schemeClr val="tx1"/>
            </a:solidFill>
          </a:ln>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81336" y="3548743"/>
            <a:ext cx="4444858" cy="27701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517297" y="1415143"/>
            <a:ext cx="4114799" cy="4267201"/>
            <a:chOff x="6357089" y="3702494"/>
            <a:chExt cx="2564295" cy="3848239"/>
          </a:xfrm>
        </p:grpSpPr>
        <p:sp>
          <p:nvSpPr>
            <p:cNvPr id="6" name="文本框 5"/>
            <p:cNvSpPr txBox="1"/>
            <p:nvPr/>
          </p:nvSpPr>
          <p:spPr>
            <a:xfrm>
              <a:off x="6420407" y="3844869"/>
              <a:ext cx="2469320" cy="2955997"/>
            </a:xfrm>
            <a:prstGeom prst="rect">
              <a:avLst/>
            </a:prstGeom>
            <a:noFill/>
          </p:spPr>
          <p:txBody>
            <a:bodyPr wrap="square" rtlCol="0">
              <a:spAutoFit/>
            </a:bodyPr>
            <a:lstStyle/>
            <a:p>
              <a:pPr>
                <a:lnSpc>
                  <a:spcPct val="150000"/>
                </a:lnSpc>
              </a:pPr>
              <a:r>
                <a:rPr lang="en-US" altLang="zh-CN">
                  <a:solidFill>
                    <a:srgbClr val="574343"/>
                  </a:solidFill>
                  <a:latin typeface="微软雅黑" panose="020B0503020204020204" pitchFamily="34" charset="-122"/>
                  <a:ea typeface="微软雅黑" panose="020B0503020204020204" pitchFamily="34" charset="-122"/>
                </a:rPr>
                <a:t>1936</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12</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12</a:t>
              </a:r>
              <a:r>
                <a:rPr lang="zh-CN" altLang="en-US">
                  <a:solidFill>
                    <a:srgbClr val="574343"/>
                  </a:solidFill>
                  <a:latin typeface="微软雅黑" panose="020B0503020204020204" pitchFamily="34" charset="-122"/>
                  <a:ea typeface="微软雅黑" panose="020B0503020204020204" pitchFamily="34" charset="-122"/>
                </a:rPr>
                <a:t>日，爱国将领</a:t>
              </a:r>
              <a:r>
                <a:rPr lang="zh-CN" altLang="en-US" b="1">
                  <a:solidFill>
                    <a:srgbClr val="B50F0C"/>
                  </a:solidFill>
                  <a:latin typeface="微软雅黑" panose="020B0503020204020204" pitchFamily="34" charset="-122"/>
                  <a:ea typeface="微软雅黑" panose="020B0503020204020204" pitchFamily="34" charset="-122"/>
                </a:rPr>
                <a:t>张学良</a:t>
              </a:r>
              <a:r>
                <a:rPr lang="zh-CN" altLang="en-US">
                  <a:solidFill>
                    <a:srgbClr val="B50F0C"/>
                  </a:solidFill>
                  <a:latin typeface="微软雅黑" panose="020B0503020204020204" pitchFamily="34" charset="-122"/>
                  <a:ea typeface="微软雅黑" panose="020B0503020204020204" pitchFamily="34" charset="-122"/>
                </a:rPr>
                <a:t>、</a:t>
              </a:r>
              <a:r>
                <a:rPr lang="zh-CN" altLang="en-US" b="1">
                  <a:solidFill>
                    <a:srgbClr val="B50F0C"/>
                  </a:solidFill>
                  <a:latin typeface="微软雅黑" panose="020B0503020204020204" pitchFamily="34" charset="-122"/>
                  <a:ea typeface="微软雅黑" panose="020B0503020204020204" pitchFamily="34" charset="-122"/>
                </a:rPr>
                <a:t>杨虎城</a:t>
              </a:r>
              <a:r>
                <a:rPr lang="zh-CN" altLang="en-US">
                  <a:solidFill>
                    <a:srgbClr val="574343"/>
                  </a:solidFill>
                  <a:latin typeface="微软雅黑" panose="020B0503020204020204" pitchFamily="34" charset="-122"/>
                  <a:ea typeface="微软雅黑" panose="020B0503020204020204" pitchFamily="34" charset="-122"/>
                </a:rPr>
                <a:t>发动“兵谏”，扣留了蒋介石，史称西安事变。在民族危亡关头，共产党人不计前嫌，以大局为重，力促和平解决西安事变。</a:t>
              </a:r>
              <a:endParaRPr lang="en-US" altLang="zh-CN">
                <a:solidFill>
                  <a:srgbClr val="574343"/>
                </a:solidFill>
                <a:latin typeface="微软雅黑" panose="020B0503020204020204" pitchFamily="34" charset="-122"/>
                <a:ea typeface="微软雅黑" panose="020B0503020204020204" pitchFamily="34" charset="-122"/>
              </a:endParaRPr>
            </a:p>
            <a:p>
              <a:endParaRPr lang="zh-CN" altLang="en-US">
                <a:solidFill>
                  <a:srgbClr val="574343"/>
                </a:solidFill>
                <a:latin typeface="微软雅黑" panose="020B0503020204020204" pitchFamily="34" charset="-122"/>
                <a:ea typeface="微软雅黑" panose="020B0503020204020204" pitchFamily="34" charset="-122"/>
              </a:endParaRPr>
            </a:p>
            <a:p>
              <a:r>
                <a:rPr lang="zh-CN" altLang="en-US">
                  <a:solidFill>
                    <a:srgbClr val="574343"/>
                  </a:solidFill>
                  <a:latin typeface="微软雅黑" panose="020B0503020204020204" pitchFamily="34" charset="-122"/>
                  <a:ea typeface="微软雅黑" panose="020B0503020204020204" pitchFamily="34" charset="-122"/>
                </a:rPr>
                <a:t>西安事变和平解决后，共产党的方针政策也从“逼蒋抗日”转向了“联蒋抗日”。</a:t>
              </a:r>
            </a:p>
          </p:txBody>
        </p:sp>
        <p:sp>
          <p:nvSpPr>
            <p:cNvPr id="7" name="矩形 6"/>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1000"/>
                                </p:stCondLst>
                                <p:childTnLst>
                                  <p:par>
                                    <p:cTn id="17" presetID="2" presetClass="entr" presetSubtype="2" fill="hold" nodeType="afterEffect" p14:presetBounceEnd="42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42000">
                                          <p:cBhvr additive="base">
                                            <p:cTn id="19" dur="1000" fill="hold"/>
                                            <p:tgtEl>
                                              <p:spTgt spid="4"/>
                                            </p:tgtEl>
                                            <p:attrNameLst>
                                              <p:attrName>ppt_x</p:attrName>
                                            </p:attrNameLst>
                                          </p:cBhvr>
                                          <p:tavLst>
                                            <p:tav tm="0">
                                              <p:val>
                                                <p:strVal val="1+#ppt_w/2"/>
                                              </p:val>
                                            </p:tav>
                                            <p:tav tm="100000">
                                              <p:val>
                                                <p:strVal val="#ppt_x"/>
                                              </p:val>
                                            </p:tav>
                                          </p:tavLst>
                                        </p:anim>
                                        <p:anim calcmode="lin" valueType="num" p14:bounceEnd="42000">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873450" cy="666657"/>
          </a:xfrm>
          <a:prstGeom prst="rect">
            <a:avLst/>
          </a:prstGeom>
        </p:spPr>
        <p:txBody>
          <a:bodyPr wrap="non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抗日民族统一战线的正式形成</a:t>
            </a:r>
          </a:p>
        </p:txBody>
      </p:sp>
      <p:pic>
        <p:nvPicPr>
          <p:cNvPr id="17" name="Picture 4" descr="C:\Users\Administrator\Desktop\q\u=1971557095,2035066599&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341" y="1498600"/>
            <a:ext cx="3540318" cy="2240885"/>
          </a:xfrm>
          <a:prstGeom prst="rect">
            <a:avLst/>
          </a:prstGeom>
          <a:noFill/>
          <a:ln>
            <a:solidFill>
              <a:srgbClr val="C00000"/>
            </a:solidFill>
          </a:ln>
          <a:effectLst/>
          <a:extLst>
            <a:ext uri="{909E8E84-426E-40DD-AFC4-6F175D3DCCD1}">
              <a14:hiddenFill xmlns:a14="http://schemas.microsoft.com/office/drawing/2010/main">
                <a:solidFill>
                  <a:srgbClr val="FFFFFF"/>
                </a:solidFill>
              </a14:hiddenFill>
            </a:ext>
          </a:extLst>
        </p:spPr>
      </p:pic>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36341" y="4026633"/>
            <a:ext cx="3540318" cy="2240885"/>
          </a:xfrm>
          <a:prstGeom prst="rect">
            <a:avLst/>
          </a:prstGeom>
          <a:noFill/>
          <a:ln>
            <a:solidFill>
              <a:srgbClr val="C00000"/>
            </a:solidFill>
          </a:ln>
          <a:effectLst/>
          <a:extLst>
            <a:ext uri="{909E8E84-426E-40DD-AFC4-6F175D3DCCD1}">
              <a14:hiddenFill xmlns:a14="http://schemas.microsoft.com/office/drawing/2010/main">
                <a:solidFill>
                  <a:srgbClr val="FFFFFF"/>
                </a:solidFill>
              </a14:hiddenFill>
            </a:ext>
          </a:extLst>
        </p:spPr>
      </p:pic>
      <p:sp>
        <p:nvSpPr>
          <p:cNvPr id="19" name="TextBox 7"/>
          <p:cNvSpPr txBox="1">
            <a:spLocks noChangeArrowheads="1"/>
          </p:cNvSpPr>
          <p:nvPr/>
        </p:nvSpPr>
        <p:spPr bwMode="auto">
          <a:xfrm>
            <a:off x="4400678" y="1524000"/>
            <a:ext cx="7532559" cy="461665"/>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C00000"/>
                </a:solidFill>
                <a:latin typeface="微软雅黑" panose="020B0503020204020204" pitchFamily="34" charset="-122"/>
                <a:ea typeface="微软雅黑" panose="020B0503020204020204" pitchFamily="34" charset="-122"/>
              </a:rPr>
              <a:t>抗日民族统一战线的正式形成</a:t>
            </a:r>
          </a:p>
        </p:txBody>
      </p:sp>
      <p:cxnSp>
        <p:nvCxnSpPr>
          <p:cNvPr id="20" name="直接连接符 19"/>
          <p:cNvCxnSpPr>
            <a:cxnSpLocks noChangeShapeType="1"/>
          </p:cNvCxnSpPr>
          <p:nvPr/>
        </p:nvCxnSpPr>
        <p:spPr bwMode="auto">
          <a:xfrm>
            <a:off x="4997198" y="1729652"/>
            <a:ext cx="762000" cy="0"/>
          </a:xfrm>
          <a:prstGeom prst="line">
            <a:avLst/>
          </a:prstGeom>
          <a:noFill/>
          <a:ln w="6350" algn="ctr">
            <a:solidFill>
              <a:srgbClr val="9B0D13"/>
            </a:solidFill>
            <a:prstDash val="dash"/>
            <a:round/>
            <a:tailEnd type="none" w="sm" len="sm"/>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flipH="1">
            <a:off x="10445197" y="1729652"/>
            <a:ext cx="812970" cy="0"/>
          </a:xfrm>
          <a:prstGeom prst="line">
            <a:avLst/>
          </a:prstGeom>
          <a:noFill/>
          <a:ln w="6350" algn="ctr">
            <a:solidFill>
              <a:srgbClr val="9B0D13"/>
            </a:solidFill>
            <a:prstDash val="dash"/>
            <a:round/>
            <a:tailEnd type="none" w="sm" len="sm"/>
          </a:ln>
          <a:extLst>
            <a:ext uri="{909E8E84-426E-40DD-AFC4-6F175D3DCCD1}">
              <a14:hiddenFill xmlns:a14="http://schemas.microsoft.com/office/drawing/2010/main">
                <a:noFill/>
              </a14:hiddenFill>
            </a:ext>
          </a:extLst>
        </p:spPr>
      </p:cxnSp>
      <p:sp>
        <p:nvSpPr>
          <p:cNvPr id="22" name="矩形 21"/>
          <p:cNvSpPr/>
          <p:nvPr/>
        </p:nvSpPr>
        <p:spPr>
          <a:xfrm>
            <a:off x="5637212" y="2438400"/>
            <a:ext cx="5076036" cy="322587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0" cap="none" spc="0" normalizeH="0" baseline="0" noProof="0" smtClean="0">
              <a:ln>
                <a:noFill/>
              </a:ln>
              <a:solidFill>
                <a:srgbClr val="535258"/>
              </a:solidFill>
              <a:effectLst/>
              <a:uLnTx/>
              <a:uFillTx/>
              <a:latin typeface="Arial" panose="020B0604020202020204"/>
              <a:ea typeface="微软雅黑" panose="020B0503020204020204" pitchFamily="34" charset="-122"/>
            </a:endParaRPr>
          </a:p>
        </p:txBody>
      </p:sp>
      <p:grpSp>
        <p:nvGrpSpPr>
          <p:cNvPr id="23" name="组合 22"/>
          <p:cNvGrpSpPr/>
          <p:nvPr/>
        </p:nvGrpSpPr>
        <p:grpSpPr>
          <a:xfrm>
            <a:off x="5528322" y="2778458"/>
            <a:ext cx="2792091" cy="453583"/>
            <a:chOff x="4068684" y="1970935"/>
            <a:chExt cx="3083711" cy="648586"/>
          </a:xfrm>
        </p:grpSpPr>
        <p:sp>
          <p:nvSpPr>
            <p:cNvPr id="24" name="矩形 23"/>
            <p:cNvSpPr/>
            <p:nvPr/>
          </p:nvSpPr>
          <p:spPr>
            <a:xfrm>
              <a:off x="4630581" y="2007256"/>
              <a:ext cx="2521814" cy="528114"/>
            </a:xfrm>
            <a:prstGeom prst="rect">
              <a:avLst/>
            </a:prstGeom>
            <a:noFill/>
          </p:spPr>
          <p:txBody>
            <a:bodyPr wrap="square">
              <a:spAutoFit/>
            </a:bodyPr>
            <a:lstStyle/>
            <a:p>
              <a:pPr>
                <a:spcAft>
                  <a:spcPts val="500"/>
                </a:spcAft>
              </a:pPr>
              <a:r>
                <a:rPr lang="zh-CN" altLang="en-US" b="1">
                  <a:solidFill>
                    <a:srgbClr val="C00000"/>
                  </a:solidFill>
                  <a:latin typeface="微软雅黑" panose="020B0503020204020204" pitchFamily="34" charset="-122"/>
                  <a:ea typeface="微软雅黑" panose="020B0503020204020204" pitchFamily="34" charset="-122"/>
                </a:rPr>
                <a:t>七七事变</a:t>
              </a:r>
            </a:p>
          </p:txBody>
        </p:sp>
        <p:sp>
          <p:nvSpPr>
            <p:cNvPr id="25" name="矩形 24"/>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a:solidFill>
                    <a:srgbClr val="C00000"/>
                  </a:solidFill>
                  <a:latin typeface="微软雅黑" panose="020B0503020204020204" pitchFamily="34" charset="-122"/>
                  <a:ea typeface="微软雅黑" panose="020B0503020204020204" pitchFamily="34" charset="-122"/>
                </a:rPr>
                <a:t>1</a:t>
              </a:r>
              <a:endParaRPr lang="zh-CN" altLang="en-US" sz="200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512101" y="3680274"/>
            <a:ext cx="4608512" cy="510726"/>
            <a:chOff x="4068684" y="1889227"/>
            <a:chExt cx="5089848" cy="730294"/>
          </a:xfrm>
        </p:grpSpPr>
        <p:sp>
          <p:nvSpPr>
            <p:cNvPr id="27" name="矩形 26"/>
            <p:cNvSpPr/>
            <p:nvPr/>
          </p:nvSpPr>
          <p:spPr>
            <a:xfrm>
              <a:off x="4630581" y="1889227"/>
              <a:ext cx="4527951" cy="656199"/>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八一三事变</a:t>
              </a:r>
            </a:p>
          </p:txBody>
        </p:sp>
        <p:sp>
          <p:nvSpPr>
            <p:cNvPr id="28" name="矩形 27"/>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smtClean="0">
                  <a:solidFill>
                    <a:srgbClr val="C00000"/>
                  </a:solidFill>
                  <a:latin typeface="微软雅黑" panose="020B0503020204020204" pitchFamily="34" charset="-122"/>
                  <a:ea typeface="微软雅黑" panose="020B0503020204020204" pitchFamily="34" charset="-122"/>
                </a:rPr>
                <a:t>2</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512101" y="4563070"/>
            <a:ext cx="4679096" cy="923330"/>
            <a:chOff x="4068684" y="1893367"/>
            <a:chExt cx="5167804" cy="1320283"/>
          </a:xfrm>
        </p:grpSpPr>
        <p:sp>
          <p:nvSpPr>
            <p:cNvPr id="30" name="矩形 29"/>
            <p:cNvSpPr/>
            <p:nvPr/>
          </p:nvSpPr>
          <p:spPr>
            <a:xfrm>
              <a:off x="4630580" y="1893367"/>
              <a:ext cx="4605908" cy="1320283"/>
            </a:xfrm>
            <a:prstGeom prst="rect">
              <a:avLst/>
            </a:prstGeom>
            <a:noFill/>
          </p:spPr>
          <p:txBody>
            <a:bodyPr wrap="square">
              <a:spAutoFit/>
            </a:bodyPr>
            <a:lstStyle/>
            <a:p>
              <a:pPr>
                <a:lnSpc>
                  <a:spcPct val="150000"/>
                </a:lnSpc>
                <a:spcAft>
                  <a:spcPts val="500"/>
                </a:spcAft>
              </a:pPr>
              <a:r>
                <a:rPr lang="zh-CN" altLang="en-US" b="1">
                  <a:solidFill>
                    <a:srgbClr val="C00000"/>
                  </a:solidFill>
                  <a:latin typeface="微软雅黑" panose="020B0503020204020204" pitchFamily="34" charset="-122"/>
                  <a:ea typeface="微软雅黑" panose="020B0503020204020204" pitchFamily="34" charset="-122"/>
                </a:rPr>
                <a:t>国民党公布了</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中共中央为公布国共合作宣言</a:t>
              </a:r>
              <a:r>
                <a:rPr lang="en-US" altLang="zh-CN" b="1">
                  <a:solidFill>
                    <a:srgbClr val="C00000"/>
                  </a:solidFill>
                  <a:latin typeface="微软雅黑" panose="020B0503020204020204" pitchFamily="34" charset="-122"/>
                  <a:ea typeface="微软雅黑" panose="020B0503020204020204" pitchFamily="34" charset="-122"/>
                </a:rPr>
                <a:t>》 </a:t>
              </a:r>
            </a:p>
          </p:txBody>
        </p:sp>
        <p:sp>
          <p:nvSpPr>
            <p:cNvPr id="31" name="矩形 30"/>
            <p:cNvSpPr/>
            <p:nvPr/>
          </p:nvSpPr>
          <p:spPr>
            <a:xfrm>
              <a:off x="4068684" y="1970935"/>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000" dirty="0" smtClean="0">
                  <a:solidFill>
                    <a:srgbClr val="C00000"/>
                  </a:solidFill>
                  <a:latin typeface="微软雅黑" panose="020B0503020204020204" pitchFamily="34" charset="-122"/>
                  <a:ea typeface="微软雅黑" panose="020B0503020204020204" pitchFamily="34" charset="-122"/>
                </a:rPr>
                <a:t>3</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14:presetBounceEnd="36000">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14:bounceEnd="36000">
                                          <p:cBhvr additive="base">
                                            <p:cTn id="13" dur="1000" fill="hold"/>
                                            <p:tgtEl>
                                              <p:spTgt spid="17"/>
                                            </p:tgtEl>
                                            <p:attrNameLst>
                                              <p:attrName>ppt_x</p:attrName>
                                            </p:attrNameLst>
                                          </p:cBhvr>
                                          <p:tavLst>
                                            <p:tav tm="0">
                                              <p:val>
                                                <p:strVal val="0-#ppt_w/2"/>
                                              </p:val>
                                            </p:tav>
                                            <p:tav tm="100000">
                                              <p:val>
                                                <p:strVal val="#ppt_x"/>
                                              </p:val>
                                            </p:tav>
                                          </p:tavLst>
                                        </p:anim>
                                        <p:anim calcmode="lin" valueType="num" p14:bounceEnd="36000">
                                          <p:cBhvr additive="base">
                                            <p:cTn id="14" dur="10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14:presetBounceEnd="36000">
                                      <p:stCondLst>
                                        <p:cond delay="300"/>
                                      </p:stCondLst>
                                      <p:childTnLst>
                                        <p:set>
                                          <p:cBhvr>
                                            <p:cTn id="16" dur="1" fill="hold">
                                              <p:stCondLst>
                                                <p:cond delay="0"/>
                                              </p:stCondLst>
                                            </p:cTn>
                                            <p:tgtEl>
                                              <p:spTgt spid="18"/>
                                            </p:tgtEl>
                                            <p:attrNameLst>
                                              <p:attrName>style.visibility</p:attrName>
                                            </p:attrNameLst>
                                          </p:cBhvr>
                                          <p:to>
                                            <p:strVal val="visible"/>
                                          </p:to>
                                        </p:set>
                                        <p:anim calcmode="lin" valueType="num" p14:bounceEnd="36000">
                                          <p:cBhvr additive="base">
                                            <p:cTn id="17" dur="1000" fill="hold"/>
                                            <p:tgtEl>
                                              <p:spTgt spid="18"/>
                                            </p:tgtEl>
                                            <p:attrNameLst>
                                              <p:attrName>ppt_x</p:attrName>
                                            </p:attrNameLst>
                                          </p:cBhvr>
                                          <p:tavLst>
                                            <p:tav tm="0">
                                              <p:val>
                                                <p:strVal val="0-#ppt_w/2"/>
                                              </p:val>
                                            </p:tav>
                                            <p:tav tm="100000">
                                              <p:val>
                                                <p:strVal val="#ppt_x"/>
                                              </p:val>
                                            </p:tav>
                                          </p:tavLst>
                                        </p:anim>
                                        <p:anim calcmode="lin" valueType="num" p14:bounceEnd="36000">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2000"/>
                                </p:stCondLst>
                                <p:childTnLst>
                                  <p:par>
                                    <p:cTn id="33" presetID="2" presetClass="entr" presetSubtype="2" fill="hold" grpId="0" nodeType="afterEffect" p14:presetBounceEnd="34000">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14:bounceEnd="34000">
                                          <p:cBhvr additive="base">
                                            <p:cTn id="35" dur="500" fill="hold"/>
                                            <p:tgtEl>
                                              <p:spTgt spid="22"/>
                                            </p:tgtEl>
                                            <p:attrNameLst>
                                              <p:attrName>ppt_x</p:attrName>
                                            </p:attrNameLst>
                                          </p:cBhvr>
                                          <p:tavLst>
                                            <p:tav tm="0">
                                              <p:val>
                                                <p:strVal val="1+#ppt_w/2"/>
                                              </p:val>
                                            </p:tav>
                                            <p:tav tm="100000">
                                              <p:val>
                                                <p:strVal val="#ppt_x"/>
                                              </p:val>
                                            </p:tav>
                                          </p:tavLst>
                                        </p:anim>
                                        <p:anim calcmode="lin" valueType="num" p14:bounceEnd="34000">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2"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3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0-#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1+#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2" presetClass="entr" presetSubtype="0"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7937500" y="3562696"/>
            <a:ext cx="3238500" cy="2507056"/>
          </a:xfrm>
          <a:prstGeom prst="rect">
            <a:avLst/>
          </a:prstGeom>
          <a:ln>
            <a:solidFill>
              <a:srgbClr val="574343"/>
            </a:solidFill>
          </a:ln>
        </p:spPr>
      </p:pic>
      <p:sp>
        <p:nvSpPr>
          <p:cNvPr id="3" name="矩形 2"/>
          <p:cNvSpPr/>
          <p:nvPr/>
        </p:nvSpPr>
        <p:spPr>
          <a:xfrm>
            <a:off x="4711275" y="1193800"/>
            <a:ext cx="3098929" cy="2209993"/>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solidFill>
                  <a:srgbClr val="FFF5D2"/>
                </a:solidFill>
                <a:latin typeface="微软雅黑" panose="020B0503020204020204" pitchFamily="34" charset="-122"/>
                <a:ea typeface="微软雅黑" panose="020B0503020204020204" pitchFamily="34" charset="-122"/>
              </a:rPr>
              <a:t>毛泽东</a:t>
            </a:r>
            <a:endParaRPr lang="en-US" altLang="zh-CN" sz="4000" b="1" smtClean="0">
              <a:solidFill>
                <a:srgbClr val="FFF5D2"/>
              </a:solidFill>
              <a:latin typeface="微软雅黑" panose="020B0503020204020204" pitchFamily="34" charset="-122"/>
              <a:ea typeface="微软雅黑" panose="020B0503020204020204" pitchFamily="34" charset="-122"/>
            </a:endParaRPr>
          </a:p>
          <a:p>
            <a:pPr algn="ctr"/>
            <a:r>
              <a:rPr lang="en-US" altLang="zh-CN" sz="4000" b="1" smtClean="0">
                <a:solidFill>
                  <a:srgbClr val="FFF5D2"/>
                </a:solidFill>
                <a:latin typeface="微软雅黑" panose="020B0503020204020204" pitchFamily="34" charset="-122"/>
                <a:ea typeface="微软雅黑" panose="020B0503020204020204" pitchFamily="34" charset="-122"/>
              </a:rPr>
              <a:t>《</a:t>
            </a:r>
            <a:r>
              <a:rPr lang="zh-CN" altLang="en-US" sz="4000" b="1" smtClean="0">
                <a:solidFill>
                  <a:srgbClr val="FFF5D2"/>
                </a:solidFill>
                <a:latin typeface="微软雅黑" panose="020B0503020204020204" pitchFamily="34" charset="-122"/>
                <a:ea typeface="微软雅黑" panose="020B0503020204020204" pitchFamily="34" charset="-122"/>
              </a:rPr>
              <a:t>论持久战</a:t>
            </a:r>
            <a:r>
              <a:rPr lang="en-US" altLang="zh-CN" sz="4000" b="1" smtClean="0">
                <a:solidFill>
                  <a:srgbClr val="FFF5D2"/>
                </a:solidFill>
                <a:latin typeface="微软雅黑" panose="020B0503020204020204" pitchFamily="34" charset="-122"/>
                <a:ea typeface="微软雅黑" panose="020B0503020204020204" pitchFamily="34" charset="-122"/>
              </a:rPr>
              <a:t>》</a:t>
            </a:r>
            <a:endParaRPr lang="zh-CN" altLang="en-US" sz="4000" b="1">
              <a:solidFill>
                <a:srgbClr val="FFF5D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698929" y="3539603"/>
            <a:ext cx="3123621" cy="2530997"/>
            <a:chOff x="4546529" y="3539603"/>
            <a:chExt cx="3123621" cy="2530997"/>
          </a:xfrm>
        </p:grpSpPr>
        <p:sp>
          <p:nvSpPr>
            <p:cNvPr id="5" name="矩形 4"/>
            <p:cNvSpPr/>
            <p:nvPr/>
          </p:nvSpPr>
          <p:spPr>
            <a:xfrm>
              <a:off x="4546529" y="3539603"/>
              <a:ext cx="3123621" cy="2530997"/>
            </a:xfrm>
            <a:prstGeom prst="rect">
              <a:avLst/>
            </a:prstGeom>
            <a:solidFill>
              <a:srgbClr val="57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4343"/>
                </a:solidFill>
              </a:endParaRPr>
            </a:p>
          </p:txBody>
        </p:sp>
        <p:sp>
          <p:nvSpPr>
            <p:cNvPr id="6" name="矩形 5"/>
            <p:cNvSpPr/>
            <p:nvPr/>
          </p:nvSpPr>
          <p:spPr>
            <a:xfrm>
              <a:off x="4645300" y="3773344"/>
              <a:ext cx="2814963" cy="2131840"/>
            </a:xfrm>
            <a:prstGeom prst="rect">
              <a:avLst/>
            </a:prstGeom>
          </p:spPr>
          <p:txBody>
            <a:bodyPr wrap="square">
              <a:spAutoFit/>
            </a:bodyPr>
            <a:lstStyle/>
            <a:p>
              <a:pPr>
                <a:lnSpc>
                  <a:spcPct val="150000"/>
                </a:lnSpc>
              </a:pPr>
              <a:r>
                <a:rPr lang="en-US" altLang="zh-CN" sz="1300" smtClean="0">
                  <a:solidFill>
                    <a:srgbClr val="FFF5D2"/>
                  </a:solidFill>
                  <a:latin typeface="微软雅黑" panose="020B0503020204020204" pitchFamily="34" charset="-122"/>
                  <a:ea typeface="微软雅黑" panose="020B0503020204020204" pitchFamily="34" charset="-122"/>
                </a:rPr>
                <a:t>1938</a:t>
              </a:r>
              <a:r>
                <a:rPr lang="zh-CN" altLang="en-US" sz="1300">
                  <a:solidFill>
                    <a:srgbClr val="FFF5D2"/>
                  </a:solidFill>
                  <a:latin typeface="微软雅黑" panose="020B0503020204020204" pitchFamily="34" charset="-122"/>
                  <a:ea typeface="微软雅黑" panose="020B0503020204020204" pitchFamily="34" charset="-122"/>
                </a:rPr>
                <a:t>年</a:t>
              </a:r>
              <a:r>
                <a:rPr lang="en-US" altLang="zh-CN" sz="1300">
                  <a:solidFill>
                    <a:srgbClr val="FFF5D2"/>
                  </a:solidFill>
                  <a:latin typeface="微软雅黑" panose="020B0503020204020204" pitchFamily="34" charset="-122"/>
                  <a:ea typeface="微软雅黑" panose="020B0503020204020204" pitchFamily="34" charset="-122"/>
                </a:rPr>
                <a:t>7</a:t>
              </a:r>
              <a:r>
                <a:rPr lang="zh-CN" altLang="en-US" sz="1300">
                  <a:solidFill>
                    <a:srgbClr val="FFF5D2"/>
                  </a:solidFill>
                  <a:latin typeface="微软雅黑" panose="020B0503020204020204" pitchFamily="34" charset="-122"/>
                  <a:ea typeface="微软雅黑" panose="020B0503020204020204" pitchFamily="34" charset="-122"/>
                </a:rPr>
                <a:t>月，</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论持久战</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出版。在延安解放社出版的最早单行本扉页上，有毛泽东的题词：“坚持抗战，坚持统一战线，坚持持久战，最后胜利必然是中国的。”简明扼要的</a:t>
              </a:r>
              <a:r>
                <a:rPr lang="en-US" altLang="zh-CN" sz="1300">
                  <a:solidFill>
                    <a:srgbClr val="FFF5D2"/>
                  </a:solidFill>
                  <a:latin typeface="微软雅黑" panose="020B0503020204020204" pitchFamily="34" charset="-122"/>
                  <a:ea typeface="微软雅黑" panose="020B0503020204020204" pitchFamily="34" charset="-122"/>
                </a:rPr>
                <a:t>25</a:t>
              </a:r>
              <a:r>
                <a:rPr lang="zh-CN" altLang="en-US" sz="1300">
                  <a:solidFill>
                    <a:srgbClr val="FFF5D2"/>
                  </a:solidFill>
                  <a:latin typeface="微软雅黑" panose="020B0503020204020204" pitchFamily="34" charset="-122"/>
                  <a:ea typeface="微软雅黑" panose="020B0503020204020204" pitchFamily="34" charset="-122"/>
                </a:rPr>
                <a:t>个字，为中国抗战指明了道路。</a:t>
              </a:r>
            </a:p>
            <a:p>
              <a:pPr>
                <a:lnSpc>
                  <a:spcPct val="150000"/>
                </a:lnSpc>
              </a:pPr>
              <a:endParaRPr lang="zh-CN" altLang="en-US" sz="1300">
                <a:solidFill>
                  <a:srgbClr val="FFF5D2"/>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nvPicPr>
        <p:blipFill>
          <a:blip r:embed="rId4"/>
          <a:stretch>
            <a:fillRect/>
          </a:stretch>
        </p:blipFill>
        <p:spPr>
          <a:xfrm>
            <a:off x="1149649" y="1193800"/>
            <a:ext cx="3401124" cy="4863606"/>
          </a:xfrm>
          <a:prstGeom prst="rect">
            <a:avLst/>
          </a:prstGeom>
          <a:ln>
            <a:solidFill>
              <a:srgbClr val="574343"/>
            </a:solidFill>
          </a:ln>
        </p:spPr>
      </p:pic>
      <p:grpSp>
        <p:nvGrpSpPr>
          <p:cNvPr id="8" name="组合 7"/>
          <p:cNvGrpSpPr/>
          <p:nvPr/>
        </p:nvGrpSpPr>
        <p:grpSpPr>
          <a:xfrm>
            <a:off x="7921321" y="1193800"/>
            <a:ext cx="3271777" cy="2209993"/>
            <a:chOff x="7768921" y="1193800"/>
            <a:chExt cx="3271777" cy="2209993"/>
          </a:xfrm>
        </p:grpSpPr>
        <p:sp>
          <p:nvSpPr>
            <p:cNvPr id="9" name="矩形 8"/>
            <p:cNvSpPr/>
            <p:nvPr/>
          </p:nvSpPr>
          <p:spPr>
            <a:xfrm>
              <a:off x="7768921" y="1193800"/>
              <a:ext cx="3271777" cy="2209993"/>
            </a:xfrm>
            <a:prstGeom prst="rect">
              <a:avLst/>
            </a:prstGeom>
            <a:solidFill>
              <a:srgbClr val="57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4343"/>
                </a:solidFill>
              </a:endParaRPr>
            </a:p>
          </p:txBody>
        </p:sp>
        <p:sp>
          <p:nvSpPr>
            <p:cNvPr id="10" name="矩形 9"/>
            <p:cNvSpPr/>
            <p:nvPr/>
          </p:nvSpPr>
          <p:spPr>
            <a:xfrm>
              <a:off x="7954116" y="1526312"/>
              <a:ext cx="2864348" cy="1645631"/>
            </a:xfrm>
            <a:prstGeom prst="rect">
              <a:avLst/>
            </a:prstGeom>
          </p:spPr>
          <p:txBody>
            <a:bodyPr wrap="square">
              <a:spAutoFit/>
            </a:bodyPr>
            <a:lstStyle/>
            <a:p>
              <a:r>
                <a:rPr lang="en-US" altLang="zh-CN" sz="1300">
                  <a:solidFill>
                    <a:srgbClr val="FFF5D2"/>
                  </a:solidFill>
                  <a:latin typeface="微软雅黑" panose="020B0503020204020204" pitchFamily="34" charset="-122"/>
                  <a:ea typeface="微软雅黑" panose="020B0503020204020204" pitchFamily="34" charset="-122"/>
                </a:rPr>
                <a:t>1938</a:t>
              </a:r>
              <a:r>
                <a:rPr lang="zh-CN" altLang="en-US" sz="1300">
                  <a:solidFill>
                    <a:srgbClr val="FFF5D2"/>
                  </a:solidFill>
                  <a:latin typeface="微软雅黑" panose="020B0503020204020204" pitchFamily="34" charset="-122"/>
                  <a:ea typeface="微软雅黑" panose="020B0503020204020204" pitchFamily="34" charset="-122"/>
                </a:rPr>
                <a:t>年</a:t>
              </a:r>
              <a:r>
                <a:rPr lang="en-US" altLang="zh-CN" sz="1300">
                  <a:solidFill>
                    <a:srgbClr val="FFF5D2"/>
                  </a:solidFill>
                  <a:latin typeface="微软雅黑" panose="020B0503020204020204" pitchFamily="34" charset="-122"/>
                  <a:ea typeface="微软雅黑" panose="020B0503020204020204" pitchFamily="34" charset="-122"/>
                </a:rPr>
                <a:t>5</a:t>
              </a:r>
              <a:r>
                <a:rPr lang="zh-CN" altLang="en-US" sz="1300">
                  <a:solidFill>
                    <a:srgbClr val="FFF5D2"/>
                  </a:solidFill>
                  <a:latin typeface="微软雅黑" panose="020B0503020204020204" pitchFamily="34" charset="-122"/>
                  <a:ea typeface="微软雅黑" panose="020B0503020204020204" pitchFamily="34" charset="-122"/>
                </a:rPr>
                <a:t>月</a:t>
              </a:r>
              <a:r>
                <a:rPr lang="en-US" altLang="zh-CN" sz="1300">
                  <a:solidFill>
                    <a:srgbClr val="FFF5D2"/>
                  </a:solidFill>
                  <a:latin typeface="微软雅黑" panose="020B0503020204020204" pitchFamily="34" charset="-122"/>
                  <a:ea typeface="微软雅黑" panose="020B0503020204020204" pitchFamily="34" charset="-122"/>
                </a:rPr>
                <a:t>26</a:t>
              </a:r>
              <a:r>
                <a:rPr lang="zh-CN" altLang="en-US" sz="1300">
                  <a:solidFill>
                    <a:srgbClr val="FFF5D2"/>
                  </a:solidFill>
                  <a:latin typeface="微软雅黑" panose="020B0503020204020204" pitchFamily="34" charset="-122"/>
                  <a:ea typeface="微软雅黑" panose="020B0503020204020204" pitchFamily="34" charset="-122"/>
                </a:rPr>
                <a:t>日，延安的抗日战争研究会上，操着浓浓湖南口音的毛泽东，正在发表演讲。他告诉听众：“中国会亡吗？答复：不会亡，最后胜利是中国的。中国能够速胜吗？答复：不能速胜，抗日战争是持久战”。也是在延安的简陋窑洞里，毛泽东废寝忘食，写成了</a:t>
              </a:r>
              <a:r>
                <a:rPr lang="en-US" altLang="zh-CN" sz="1300">
                  <a:solidFill>
                    <a:srgbClr val="FFF5D2"/>
                  </a:solidFill>
                  <a:latin typeface="微软雅黑" panose="020B0503020204020204" pitchFamily="34" charset="-122"/>
                  <a:ea typeface="微软雅黑" panose="020B0503020204020204" pitchFamily="34" charset="-122"/>
                </a:rPr>
                <a:t>5</a:t>
              </a:r>
              <a:r>
                <a:rPr lang="zh-CN" altLang="en-US" sz="1300">
                  <a:solidFill>
                    <a:srgbClr val="FFF5D2"/>
                  </a:solidFill>
                  <a:latin typeface="微软雅黑" panose="020B0503020204020204" pitchFamily="34" charset="-122"/>
                  <a:ea typeface="微软雅黑" panose="020B0503020204020204" pitchFamily="34" charset="-122"/>
                </a:rPr>
                <a:t>万余字的</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论持久战</a:t>
              </a:r>
              <a:r>
                <a:rPr lang="en-US" altLang="zh-CN" sz="1300">
                  <a:solidFill>
                    <a:srgbClr val="FFF5D2"/>
                  </a:solidFill>
                  <a:latin typeface="微软雅黑" panose="020B0503020204020204" pitchFamily="34" charset="-122"/>
                  <a:ea typeface="微软雅黑" panose="020B0503020204020204" pitchFamily="34" charset="-122"/>
                </a:rPr>
                <a:t>》</a:t>
              </a:r>
              <a:r>
                <a:rPr lang="zh-CN" altLang="en-US" sz="1300">
                  <a:solidFill>
                    <a:srgbClr val="FFF5D2"/>
                  </a:solidFill>
                  <a:latin typeface="微软雅黑" panose="020B0503020204020204" pitchFamily="34" charset="-122"/>
                  <a:ea typeface="微软雅黑" panose="020B0503020204020204" pitchFamily="34" charset="-122"/>
                </a:rPr>
                <a:t>。</a:t>
              </a:r>
              <a:endParaRPr lang="en-US" altLang="zh-CN" sz="1300">
                <a:solidFill>
                  <a:srgbClr val="FFF5D2"/>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毛泽东</a:t>
            </a:r>
            <a:r>
              <a:rPr lang="en-US" altLang="zh-CN"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a:t>
            </a: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论</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持久战</a:t>
            </a:r>
            <a:r>
              <a:rPr lang="en-US" altLang="zh-CN"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899"/>
                            </p:stCondLst>
                            <p:childTnLst>
                              <p:par>
                                <p:cTn id="11" presetID="5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strVal val="#ppt_w*0.7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animEffect transition="in" filter="fade">
                                      <p:cBhvr>
                                        <p:cTn id="15" dur="500"/>
                                        <p:tgtEl>
                                          <p:spTgt spid="7"/>
                                        </p:tgtEl>
                                      </p:cBhvr>
                                    </p:animEffect>
                                  </p:childTnLst>
                                </p:cTn>
                              </p:par>
                            </p:childTnLst>
                          </p:cTn>
                        </p:par>
                        <p:par>
                          <p:cTn id="16" fill="hold">
                            <p:stCondLst>
                              <p:cond delay="1399"/>
                            </p:stCondLst>
                            <p:childTnLst>
                              <p:par>
                                <p:cTn id="17" presetID="55"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strVal val="#ppt_w*0.7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animEffect transition="in" filter="fade">
                                      <p:cBhvr>
                                        <p:cTn id="21" dur="500"/>
                                        <p:tgtEl>
                                          <p:spTgt spid="3"/>
                                        </p:tgtEl>
                                      </p:cBhvr>
                                    </p:animEffect>
                                  </p:childTnLst>
                                </p:cTn>
                              </p:par>
                            </p:childTnLst>
                          </p:cTn>
                        </p:par>
                        <p:par>
                          <p:cTn id="22" fill="hold">
                            <p:stCondLst>
                              <p:cond delay="1899"/>
                            </p:stCondLst>
                            <p:childTnLst>
                              <p:par>
                                <p:cTn id="23" presetID="55"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70"/>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Effect transition="in" filter="fade">
                                      <p:cBhvr>
                                        <p:cTn id="27" dur="500"/>
                                        <p:tgtEl>
                                          <p:spTgt spid="8"/>
                                        </p:tgtEl>
                                      </p:cBhvr>
                                    </p:animEffect>
                                  </p:childTnLst>
                                </p:cTn>
                              </p:par>
                            </p:childTnLst>
                          </p:cTn>
                        </p:par>
                        <p:par>
                          <p:cTn id="28" fill="hold">
                            <p:stCondLst>
                              <p:cond delay="2399"/>
                            </p:stCondLst>
                            <p:childTnLst>
                              <p:par>
                                <p:cTn id="29" presetID="55"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ppt_w*0.70"/>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animEffect transition="in" filter="fade">
                                      <p:cBhvr>
                                        <p:cTn id="33" dur="500"/>
                                        <p:tgtEl>
                                          <p:spTgt spid="4"/>
                                        </p:tgtEl>
                                      </p:cBhvr>
                                    </p:animEffect>
                                  </p:childTnLst>
                                </p:cTn>
                              </p:par>
                            </p:childTnLst>
                          </p:cTn>
                        </p:par>
                        <p:par>
                          <p:cTn id="34" fill="hold">
                            <p:stCondLst>
                              <p:cond delay="2899"/>
                            </p:stCondLst>
                            <p:childTnLst>
                              <p:par>
                                <p:cTn id="35" presetID="55"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strVal val="#ppt_w*0.70"/>
                                          </p:val>
                                        </p:tav>
                                        <p:tav tm="100000">
                                          <p:val>
                                            <p:strVal val="#ppt_w"/>
                                          </p:val>
                                        </p:tav>
                                      </p:tavLst>
                                    </p:anim>
                                    <p:anim calcmode="lin" valueType="num">
                                      <p:cBhvr>
                                        <p:cTn id="38" dur="500" fill="hold"/>
                                        <p:tgtEl>
                                          <p:spTgt spid="2"/>
                                        </p:tgtEl>
                                        <p:attrNameLst>
                                          <p:attrName>ppt_h</p:attrName>
                                        </p:attrNameLst>
                                      </p:cBhvr>
                                      <p:tavLst>
                                        <p:tav tm="0">
                                          <p:val>
                                            <p:strVal val="#ppt_h"/>
                                          </p:val>
                                        </p:tav>
                                        <p:tav tm="100000">
                                          <p:val>
                                            <p:strVal val="#ppt_h"/>
                                          </p:val>
                                        </p:tav>
                                      </p:tavLst>
                                    </p:anim>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600" y="3515836"/>
            <a:ext cx="6896100" cy="2308324"/>
          </a:xfrm>
          <a:prstGeom prst="rect">
            <a:avLst/>
          </a:prstGeom>
        </p:spPr>
        <p:txBody>
          <a:bodyPr wrap="square">
            <a:spAutoFit/>
          </a:bodyPr>
          <a:lstStyle/>
          <a:p>
            <a:r>
              <a:rPr lang="en-US" altLang="zh-CN" sz="1600">
                <a:solidFill>
                  <a:srgbClr val="574343"/>
                </a:solidFill>
                <a:latin typeface="微软雅黑" panose="020B0503020204020204" pitchFamily="34" charset="-122"/>
                <a:ea typeface="微软雅黑" panose="020B0503020204020204" pitchFamily="34" charset="-122"/>
              </a:rPr>
              <a:t>1938</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战争进入了战略相持阶段。打开此时的地图，日军对华占领区的统治中心附近，出现了共产党武装创建的敌后根据地。日军情报机构满铁调查部报告，中国抗战力的据点在农村，对日作战的战力中心是中国共产党组织的民众力量</a:t>
            </a:r>
            <a:r>
              <a:rPr lang="zh-CN" altLang="en-US" sz="1600" smtClean="0">
                <a:solidFill>
                  <a:srgbClr val="574343"/>
                </a:solidFill>
                <a:latin typeface="微软雅黑" panose="020B0503020204020204" pitchFamily="34" charset="-122"/>
                <a:ea typeface="微软雅黑" panose="020B0503020204020204" pitchFamily="34" charset="-122"/>
              </a:rPr>
              <a:t>。</a:t>
            </a:r>
            <a:endParaRPr lang="en-US" altLang="zh-CN" sz="1600" smtClean="0">
              <a:solidFill>
                <a:srgbClr val="574343"/>
              </a:solidFill>
              <a:latin typeface="微软雅黑" panose="020B0503020204020204" pitchFamily="34" charset="-122"/>
              <a:ea typeface="微软雅黑" panose="020B0503020204020204" pitchFamily="34" charset="-122"/>
            </a:endParaRPr>
          </a:p>
          <a:p>
            <a:endParaRPr lang="en-US" altLang="zh-CN" sz="1600" smtClean="0">
              <a:solidFill>
                <a:srgbClr val="574343"/>
              </a:solidFill>
              <a:latin typeface="微软雅黑" panose="020B0503020204020204" pitchFamily="34" charset="-122"/>
              <a:ea typeface="微软雅黑" panose="020B0503020204020204" pitchFamily="34" charset="-122"/>
            </a:endParaRPr>
          </a:p>
          <a:p>
            <a:r>
              <a:rPr lang="zh-CN" altLang="en-US" sz="1600">
                <a:solidFill>
                  <a:srgbClr val="574343"/>
                </a:solidFill>
                <a:latin typeface="微软雅黑" panose="020B0503020204020204" pitchFamily="34" charset="-122"/>
                <a:ea typeface="微软雅黑" panose="020B0503020204020204" pitchFamily="34" charset="-122"/>
              </a:rPr>
              <a:t>面对敌人的“</a:t>
            </a:r>
            <a:r>
              <a:rPr lang="zh-CN" altLang="en-US" sz="1600" b="1">
                <a:solidFill>
                  <a:srgbClr val="B50F0C"/>
                </a:solidFill>
                <a:latin typeface="微软雅黑" panose="020B0503020204020204" pitchFamily="34" charset="-122"/>
                <a:ea typeface="微软雅黑" panose="020B0503020204020204" pitchFamily="34" charset="-122"/>
              </a:rPr>
              <a:t>杀光、烧光、抢光</a:t>
            </a:r>
            <a:r>
              <a:rPr lang="zh-CN" altLang="en-US" sz="1600">
                <a:solidFill>
                  <a:srgbClr val="574343"/>
                </a:solidFill>
                <a:latin typeface="微软雅黑" panose="020B0503020204020204" pitchFamily="34" charset="-122"/>
                <a:ea typeface="微软雅黑" panose="020B0503020204020204" pitchFamily="34" charset="-122"/>
              </a:rPr>
              <a:t>”的疯狂大扫荡，中国共产党领导的</a:t>
            </a:r>
            <a:r>
              <a:rPr lang="zh-CN" altLang="en-US" sz="1600" smtClean="0">
                <a:solidFill>
                  <a:srgbClr val="574343"/>
                </a:solidFill>
                <a:latin typeface="微软雅黑" panose="020B0503020204020204" pitchFamily="34" charset="-122"/>
                <a:ea typeface="微软雅黑" panose="020B0503020204020204" pitchFamily="34" charset="-122"/>
              </a:rPr>
              <a:t>抗日军民展开</a:t>
            </a:r>
            <a:r>
              <a:rPr lang="zh-CN" altLang="en-US" sz="1600">
                <a:solidFill>
                  <a:srgbClr val="574343"/>
                </a:solidFill>
                <a:latin typeface="微软雅黑" panose="020B0503020204020204" pitchFamily="34" charset="-122"/>
                <a:ea typeface="微软雅黑" panose="020B0503020204020204" pitchFamily="34" charset="-122"/>
              </a:rPr>
              <a:t>了</a:t>
            </a:r>
            <a:r>
              <a:rPr lang="zh-CN" altLang="en-US" sz="1600" b="1">
                <a:solidFill>
                  <a:srgbClr val="B50F0C"/>
                </a:solidFill>
                <a:latin typeface="微软雅黑" panose="020B0503020204020204" pitchFamily="34" charset="-122"/>
                <a:ea typeface="微软雅黑" panose="020B0503020204020204" pitchFamily="34" charset="-122"/>
              </a:rPr>
              <a:t>地道战、地雷战、游击战</a:t>
            </a:r>
            <a:r>
              <a:rPr lang="zh-CN" altLang="en-US" sz="1600">
                <a:solidFill>
                  <a:srgbClr val="574343"/>
                </a:solidFill>
                <a:latin typeface="微软雅黑" panose="020B0503020204020204" pitchFamily="34" charset="-122"/>
                <a:ea typeface="微软雅黑" panose="020B0503020204020204" pitchFamily="34" charset="-122"/>
              </a:rPr>
              <a:t>，困不死、压不垮，把侵略者拖入人民战争的汪洋大海中。</a:t>
            </a:r>
          </a:p>
          <a:p>
            <a:endParaRPr lang="zh-CN" altLang="en-US" sz="1600">
              <a:solidFill>
                <a:srgbClr val="574343"/>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 y="825500"/>
            <a:ext cx="13093700" cy="6083300"/>
            <a:chOff x="-50800" y="825500"/>
            <a:chExt cx="13093700" cy="6083300"/>
          </a:xfrm>
        </p:grpSpPr>
        <p:sp>
          <p:nvSpPr>
            <p:cNvPr id="4" name="任意多边形 3"/>
            <p:cNvSpPr/>
            <p:nvPr/>
          </p:nvSpPr>
          <p:spPr>
            <a:xfrm>
              <a:off x="-50800" y="1540824"/>
              <a:ext cx="13093700" cy="5367976"/>
            </a:xfrm>
            <a:custGeom>
              <a:avLst/>
              <a:gdLst>
                <a:gd name="connsiteX0" fmla="*/ 0 w 13093700"/>
                <a:gd name="connsiteY0" fmla="*/ 5367976 h 5367976"/>
                <a:gd name="connsiteX1" fmla="*/ 2197100 w 13093700"/>
                <a:gd name="connsiteY1" fmla="*/ 2523176 h 5367976"/>
                <a:gd name="connsiteX2" fmla="*/ 5207000 w 13093700"/>
                <a:gd name="connsiteY2" fmla="*/ 503876 h 5367976"/>
                <a:gd name="connsiteX3" fmla="*/ 9398000 w 13093700"/>
                <a:gd name="connsiteY3" fmla="*/ 84776 h 5367976"/>
                <a:gd name="connsiteX4" fmla="*/ 13093700 w 13093700"/>
                <a:gd name="connsiteY4" fmla="*/ 1824676 h 536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700" h="5367976">
                  <a:moveTo>
                    <a:pt x="0" y="5367976"/>
                  </a:moveTo>
                  <a:cubicBezTo>
                    <a:pt x="664633" y="4350917"/>
                    <a:pt x="1329267" y="3333859"/>
                    <a:pt x="2197100" y="2523176"/>
                  </a:cubicBezTo>
                  <a:cubicBezTo>
                    <a:pt x="3064933" y="1712493"/>
                    <a:pt x="4006850" y="910276"/>
                    <a:pt x="5207000" y="503876"/>
                  </a:cubicBezTo>
                  <a:cubicBezTo>
                    <a:pt x="6407150" y="97476"/>
                    <a:pt x="8083550" y="-135357"/>
                    <a:pt x="9398000" y="84776"/>
                  </a:cubicBezTo>
                  <a:cubicBezTo>
                    <a:pt x="10712450" y="304909"/>
                    <a:pt x="11903075" y="1064792"/>
                    <a:pt x="13093700" y="1824676"/>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74700" y="2616200"/>
              <a:ext cx="2844800" cy="2844800"/>
            </a:xfrm>
            <a:prstGeom prst="ellipse">
              <a:avLst/>
            </a:prstGeom>
            <a:blipFill>
              <a:blip r:embed="rId3"/>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343400" y="1193800"/>
              <a:ext cx="1828800" cy="1828800"/>
            </a:xfrm>
            <a:prstGeom prst="ellipse">
              <a:avLst/>
            </a:prstGeom>
            <a:blipFill>
              <a:blip r:embed="rId4"/>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937500" y="825500"/>
              <a:ext cx="2565400" cy="2565400"/>
            </a:xfrm>
            <a:prstGeom prst="ellipse">
              <a:avLst/>
            </a:prstGeom>
            <a:blipFill>
              <a:blip r:embed="rId5"/>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9418" y="5530334"/>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地道战</a:t>
              </a:r>
              <a:endParaRPr lang="zh-CN" altLang="en-US" sz="3000" b="1">
                <a:solidFill>
                  <a:srgbClr val="B50F0C"/>
                </a:solidFill>
              </a:endParaRPr>
            </a:p>
          </p:txBody>
        </p:sp>
        <p:sp>
          <p:nvSpPr>
            <p:cNvPr id="9" name="矩形 8"/>
            <p:cNvSpPr/>
            <p:nvPr/>
          </p:nvSpPr>
          <p:spPr>
            <a:xfrm>
              <a:off x="2914218" y="1631434"/>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地雷战</a:t>
              </a:r>
              <a:endParaRPr lang="zh-CN" altLang="en-US" sz="3000" b="1">
                <a:solidFill>
                  <a:srgbClr val="B50F0C"/>
                </a:solidFill>
              </a:endParaRPr>
            </a:p>
          </p:txBody>
        </p:sp>
        <p:sp>
          <p:nvSpPr>
            <p:cNvPr id="10" name="矩形 9"/>
            <p:cNvSpPr/>
            <p:nvPr/>
          </p:nvSpPr>
          <p:spPr>
            <a:xfrm>
              <a:off x="6622618" y="885226"/>
              <a:ext cx="1338828" cy="553998"/>
            </a:xfrm>
            <a:prstGeom prst="rect">
              <a:avLst/>
            </a:prstGeom>
          </p:spPr>
          <p:txBody>
            <a:bodyPr wrap="none">
              <a:spAutoFit/>
            </a:bodyPr>
            <a:lstStyle/>
            <a:p>
              <a:r>
                <a:rPr lang="zh-CN" altLang="en-US" sz="3000" b="1">
                  <a:solidFill>
                    <a:srgbClr val="B50F0C"/>
                  </a:solidFill>
                  <a:latin typeface="微软雅黑" panose="020B0503020204020204" pitchFamily="34" charset="-122"/>
                  <a:ea typeface="微软雅黑" panose="020B0503020204020204" pitchFamily="34" charset="-122"/>
                </a:rPr>
                <a:t>游击战</a:t>
              </a:r>
              <a:endParaRPr lang="zh-CN" altLang="en-US" sz="3000" b="1">
                <a:solidFill>
                  <a:srgbClr val="B50F0C"/>
                </a:solidFill>
              </a:endParaRPr>
            </a:p>
          </p:txBody>
        </p:sp>
      </p:grpSp>
      <p:sp>
        <p:nvSpPr>
          <p:cNvPr id="11" name="D"/>
          <p:cNvSpPr/>
          <p:nvPr/>
        </p:nvSpPr>
        <p:spPr>
          <a:xfrm>
            <a:off x="12446000" y="7010400"/>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抗日战争的胜利</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18" presetClass="entr" presetSubtype="3"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upRight)">
                                      <p:cBhvr>
                                        <p:cTn id="13" dur="2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2000"/>
                                        <p:tgtEl>
                                          <p:spTgt spid="2"/>
                                        </p:tgtEl>
                                      </p:cBhvr>
                                    </p:animEffect>
                                  </p:childTnLst>
                                </p:cTn>
                              </p:par>
                            </p:childTnLst>
                          </p:cTn>
                        </p:par>
                        <p:par>
                          <p:cTn id="17" fill="hold">
                            <p:stCondLst>
                              <p:cond delay="28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510971" y="1399827"/>
            <a:ext cx="8476343" cy="2477326"/>
          </a:xfrm>
          <a:custGeom>
            <a:avLst/>
            <a:gdLst>
              <a:gd name="connsiteX0" fmla="*/ 0 w 8795657"/>
              <a:gd name="connsiteY0" fmla="*/ 2473843 h 2502872"/>
              <a:gd name="connsiteX1" fmla="*/ 3701143 w 8795657"/>
              <a:gd name="connsiteY1" fmla="*/ 412815 h 2502872"/>
              <a:gd name="connsiteX2" fmla="*/ 7053943 w 8795657"/>
              <a:gd name="connsiteY2" fmla="*/ 180586 h 2502872"/>
              <a:gd name="connsiteX3" fmla="*/ 8795657 w 8795657"/>
              <a:gd name="connsiteY3" fmla="*/ 2502872 h 2502872"/>
              <a:gd name="connsiteX0-1" fmla="*/ 0 w 8476343"/>
              <a:gd name="connsiteY0-2" fmla="*/ 2519216 h 2519216"/>
              <a:gd name="connsiteX1-3" fmla="*/ 3381829 w 8476343"/>
              <a:gd name="connsiteY1-4" fmla="*/ 414646 h 2519216"/>
              <a:gd name="connsiteX2-5" fmla="*/ 6734629 w 8476343"/>
              <a:gd name="connsiteY2-6" fmla="*/ 182417 h 2519216"/>
              <a:gd name="connsiteX3-7" fmla="*/ 8476343 w 8476343"/>
              <a:gd name="connsiteY3-8" fmla="*/ 2504703 h 2519216"/>
              <a:gd name="connsiteX0-9" fmla="*/ 0 w 8476343"/>
              <a:gd name="connsiteY0-10" fmla="*/ 2519216 h 2519216"/>
              <a:gd name="connsiteX1-11" fmla="*/ 3381829 w 8476343"/>
              <a:gd name="connsiteY1-12" fmla="*/ 414646 h 2519216"/>
              <a:gd name="connsiteX2-13" fmla="*/ 6734629 w 8476343"/>
              <a:gd name="connsiteY2-14" fmla="*/ 182417 h 2519216"/>
              <a:gd name="connsiteX3-15" fmla="*/ 8476343 w 8476343"/>
              <a:gd name="connsiteY3-16" fmla="*/ 2504703 h 2519216"/>
              <a:gd name="connsiteX0-17" fmla="*/ 0 w 8476343"/>
              <a:gd name="connsiteY0-18" fmla="*/ 2477326 h 2477326"/>
              <a:gd name="connsiteX1-19" fmla="*/ 3381829 w 8476343"/>
              <a:gd name="connsiteY1-20" fmla="*/ 372756 h 2477326"/>
              <a:gd name="connsiteX2-21" fmla="*/ 6734629 w 8476343"/>
              <a:gd name="connsiteY2-22" fmla="*/ 198584 h 2477326"/>
              <a:gd name="connsiteX3-23" fmla="*/ 8476343 w 8476343"/>
              <a:gd name="connsiteY3-24" fmla="*/ 2462813 h 2477326"/>
              <a:gd name="connsiteX0-25" fmla="*/ 0 w 8476343"/>
              <a:gd name="connsiteY0-26" fmla="*/ 2477326 h 2477326"/>
              <a:gd name="connsiteX1-27" fmla="*/ 3381829 w 8476343"/>
              <a:gd name="connsiteY1-28" fmla="*/ 372756 h 2477326"/>
              <a:gd name="connsiteX2-29" fmla="*/ 6734629 w 8476343"/>
              <a:gd name="connsiteY2-30" fmla="*/ 198584 h 2477326"/>
              <a:gd name="connsiteX3-31" fmla="*/ 8476343 w 8476343"/>
              <a:gd name="connsiteY3-32" fmla="*/ 2462813 h 2477326"/>
            </a:gdLst>
            <a:ahLst/>
            <a:cxnLst>
              <a:cxn ang="0">
                <a:pos x="connsiteX0-1" y="connsiteY0-2"/>
              </a:cxn>
              <a:cxn ang="0">
                <a:pos x="connsiteX1-3" y="connsiteY1-4"/>
              </a:cxn>
              <a:cxn ang="0">
                <a:pos x="connsiteX2-5" y="connsiteY2-6"/>
              </a:cxn>
              <a:cxn ang="0">
                <a:pos x="connsiteX3-7" y="connsiteY3-8"/>
              </a:cxn>
            </a:cxnLst>
            <a:rect l="l" t="t" r="r" b="b"/>
            <a:pathLst>
              <a:path w="8476343" h="2477326">
                <a:moveTo>
                  <a:pt x="0" y="2477326"/>
                </a:moveTo>
                <a:cubicBezTo>
                  <a:pt x="928914" y="1434716"/>
                  <a:pt x="2259391" y="752546"/>
                  <a:pt x="3381829" y="372756"/>
                </a:cubicBezTo>
                <a:cubicBezTo>
                  <a:pt x="4504267" y="-7034"/>
                  <a:pt x="5885543" y="-149759"/>
                  <a:pt x="6734629" y="198584"/>
                </a:cubicBezTo>
                <a:cubicBezTo>
                  <a:pt x="7583715" y="546927"/>
                  <a:pt x="8189686" y="1548412"/>
                  <a:pt x="8476343" y="2462813"/>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2873829" y="3993270"/>
            <a:ext cx="7968342" cy="1982714"/>
          </a:xfrm>
          <a:custGeom>
            <a:avLst/>
            <a:gdLst>
              <a:gd name="connsiteX0" fmla="*/ 8374742 w 8374742"/>
              <a:gd name="connsiteY0" fmla="*/ 0 h 2084033"/>
              <a:gd name="connsiteX1" fmla="*/ 6168571 w 8374742"/>
              <a:gd name="connsiteY1" fmla="*/ 1567543 h 2084033"/>
              <a:gd name="connsiteX2" fmla="*/ 2627085 w 8374742"/>
              <a:gd name="connsiteY2" fmla="*/ 2032000 h 2084033"/>
              <a:gd name="connsiteX3" fmla="*/ 0 w 8374742"/>
              <a:gd name="connsiteY3" fmla="*/ 508000 h 2084033"/>
              <a:gd name="connsiteX0-1" fmla="*/ 8374742 w 8374742"/>
              <a:gd name="connsiteY0-2" fmla="*/ 0 h 1995543"/>
              <a:gd name="connsiteX1-3" fmla="*/ 6168571 w 8374742"/>
              <a:gd name="connsiteY1-4" fmla="*/ 1480457 h 1995543"/>
              <a:gd name="connsiteX2-5" fmla="*/ 2627085 w 8374742"/>
              <a:gd name="connsiteY2-6" fmla="*/ 1944914 h 1995543"/>
              <a:gd name="connsiteX3-7" fmla="*/ 0 w 8374742"/>
              <a:gd name="connsiteY3-8" fmla="*/ 420914 h 1995543"/>
              <a:gd name="connsiteX0-9" fmla="*/ 8374742 w 8374742"/>
              <a:gd name="connsiteY0-10" fmla="*/ 0 h 1995543"/>
              <a:gd name="connsiteX1-11" fmla="*/ 6168571 w 8374742"/>
              <a:gd name="connsiteY1-12" fmla="*/ 1480457 h 1995543"/>
              <a:gd name="connsiteX2-13" fmla="*/ 2627085 w 8374742"/>
              <a:gd name="connsiteY2-14" fmla="*/ 1944914 h 1995543"/>
              <a:gd name="connsiteX3-15" fmla="*/ 0 w 8374742"/>
              <a:gd name="connsiteY3-16" fmla="*/ 420914 h 1995543"/>
              <a:gd name="connsiteX0-17" fmla="*/ 8374742 w 8374742"/>
              <a:gd name="connsiteY0-18" fmla="*/ 0 h 2009092"/>
              <a:gd name="connsiteX1-19" fmla="*/ 6154057 w 8374742"/>
              <a:gd name="connsiteY1-20" fmla="*/ 1553029 h 2009092"/>
              <a:gd name="connsiteX2-21" fmla="*/ 2627085 w 8374742"/>
              <a:gd name="connsiteY2-22" fmla="*/ 1944914 h 2009092"/>
              <a:gd name="connsiteX3-23" fmla="*/ 0 w 8374742"/>
              <a:gd name="connsiteY3-24" fmla="*/ 420914 h 2009092"/>
              <a:gd name="connsiteX0-25" fmla="*/ 8374742 w 8374742"/>
              <a:gd name="connsiteY0-26" fmla="*/ 0 h 2009092"/>
              <a:gd name="connsiteX1-27" fmla="*/ 6154057 w 8374742"/>
              <a:gd name="connsiteY1-28" fmla="*/ 1553029 h 2009092"/>
              <a:gd name="connsiteX2-29" fmla="*/ 2627085 w 8374742"/>
              <a:gd name="connsiteY2-30" fmla="*/ 1944914 h 2009092"/>
              <a:gd name="connsiteX3-31" fmla="*/ 0 w 8374742"/>
              <a:gd name="connsiteY3-32" fmla="*/ 420914 h 2009092"/>
              <a:gd name="connsiteX0-33" fmla="*/ 8374742 w 8374742"/>
              <a:gd name="connsiteY0-34" fmla="*/ 0 h 2009092"/>
              <a:gd name="connsiteX1-35" fmla="*/ 6154057 w 8374742"/>
              <a:gd name="connsiteY1-36" fmla="*/ 1553029 h 2009092"/>
              <a:gd name="connsiteX2-37" fmla="*/ 2627085 w 8374742"/>
              <a:gd name="connsiteY2-38" fmla="*/ 1944914 h 2009092"/>
              <a:gd name="connsiteX3-39" fmla="*/ 0 w 8374742"/>
              <a:gd name="connsiteY3-40" fmla="*/ 420914 h 2009092"/>
              <a:gd name="connsiteX0-41" fmla="*/ 7968342 w 7968342"/>
              <a:gd name="connsiteY0-42" fmla="*/ 0 h 1982714"/>
              <a:gd name="connsiteX1-43" fmla="*/ 5747657 w 7968342"/>
              <a:gd name="connsiteY1-44" fmla="*/ 1553029 h 1982714"/>
              <a:gd name="connsiteX2-45" fmla="*/ 2220685 w 7968342"/>
              <a:gd name="connsiteY2-46" fmla="*/ 1944914 h 1982714"/>
              <a:gd name="connsiteX3-47" fmla="*/ 0 w 7968342"/>
              <a:gd name="connsiteY3-48" fmla="*/ 812800 h 1982714"/>
              <a:gd name="connsiteX0-49" fmla="*/ 7968342 w 7968342"/>
              <a:gd name="connsiteY0-50" fmla="*/ 0 h 1982714"/>
              <a:gd name="connsiteX1-51" fmla="*/ 5747657 w 7968342"/>
              <a:gd name="connsiteY1-52" fmla="*/ 1553029 h 1982714"/>
              <a:gd name="connsiteX2-53" fmla="*/ 2220685 w 7968342"/>
              <a:gd name="connsiteY2-54" fmla="*/ 1944914 h 1982714"/>
              <a:gd name="connsiteX3-55" fmla="*/ 0 w 7968342"/>
              <a:gd name="connsiteY3-56" fmla="*/ 812800 h 1982714"/>
            </a:gdLst>
            <a:ahLst/>
            <a:cxnLst>
              <a:cxn ang="0">
                <a:pos x="connsiteX0-1" y="connsiteY0-2"/>
              </a:cxn>
              <a:cxn ang="0">
                <a:pos x="connsiteX1-3" y="connsiteY1-4"/>
              </a:cxn>
              <a:cxn ang="0">
                <a:pos x="connsiteX2-5" y="connsiteY2-6"/>
              </a:cxn>
              <a:cxn ang="0">
                <a:pos x="connsiteX3-7" y="connsiteY3-8"/>
              </a:cxn>
            </a:cxnLst>
            <a:rect l="l" t="t" r="r" b="b"/>
            <a:pathLst>
              <a:path w="7968342" h="1982714">
                <a:moveTo>
                  <a:pt x="7968342" y="0"/>
                </a:moveTo>
                <a:cubicBezTo>
                  <a:pt x="7431314" y="657981"/>
                  <a:pt x="6705600" y="1228877"/>
                  <a:pt x="5747657" y="1553029"/>
                </a:cubicBezTo>
                <a:cubicBezTo>
                  <a:pt x="4789714" y="1877181"/>
                  <a:pt x="3178628" y="2068286"/>
                  <a:pt x="2220685" y="1944914"/>
                </a:cubicBezTo>
                <a:cubicBezTo>
                  <a:pt x="1262742" y="1821543"/>
                  <a:pt x="712409" y="1457476"/>
                  <a:pt x="0" y="812800"/>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80114" y="3126284"/>
            <a:ext cx="5138058" cy="1384995"/>
          </a:xfrm>
          <a:prstGeom prst="rect">
            <a:avLst/>
          </a:prstGeom>
        </p:spPr>
        <p:txBody>
          <a:bodyPr wrap="square">
            <a:spAutoFit/>
          </a:bodyPr>
          <a:lstStyle/>
          <a:p>
            <a:pPr>
              <a:lnSpc>
                <a:spcPct val="150000"/>
              </a:lnSpc>
            </a:pPr>
            <a:r>
              <a:rPr lang="zh-CN" altLang="en-US" sz="1400">
                <a:solidFill>
                  <a:srgbClr val="574343"/>
                </a:solidFill>
                <a:latin typeface="微软雅黑" panose="020B0503020204020204" pitchFamily="34" charset="-122"/>
                <a:ea typeface="微软雅黑" panose="020B0503020204020204" pitchFamily="34" charset="-122"/>
              </a:rPr>
              <a:t>整个抗日战争中，敌后战场抗击了约</a:t>
            </a:r>
            <a:r>
              <a:rPr lang="en-US" altLang="zh-CN" sz="1400">
                <a:solidFill>
                  <a:srgbClr val="574343"/>
                </a:solidFill>
                <a:latin typeface="微软雅黑" panose="020B0503020204020204" pitchFamily="34" charset="-122"/>
                <a:ea typeface="微软雅黑" panose="020B0503020204020204" pitchFamily="34" charset="-122"/>
              </a:rPr>
              <a:t>60%</a:t>
            </a:r>
            <a:r>
              <a:rPr lang="zh-CN" altLang="en-US" sz="1400">
                <a:solidFill>
                  <a:srgbClr val="574343"/>
                </a:solidFill>
                <a:latin typeface="微软雅黑" panose="020B0503020204020204" pitchFamily="34" charset="-122"/>
                <a:ea typeface="微软雅黑" panose="020B0503020204020204" pitchFamily="34" charset="-122"/>
              </a:rPr>
              <a:t>的侵华日军和</a:t>
            </a:r>
            <a:r>
              <a:rPr lang="en-US" altLang="zh-CN" sz="1400">
                <a:solidFill>
                  <a:srgbClr val="574343"/>
                </a:solidFill>
                <a:latin typeface="微软雅黑" panose="020B0503020204020204" pitchFamily="34" charset="-122"/>
                <a:ea typeface="微软雅黑" panose="020B0503020204020204" pitchFamily="34" charset="-122"/>
              </a:rPr>
              <a:t>95%</a:t>
            </a:r>
            <a:r>
              <a:rPr lang="zh-CN" altLang="en-US" sz="1400">
                <a:solidFill>
                  <a:srgbClr val="574343"/>
                </a:solidFill>
                <a:latin typeface="微软雅黑" panose="020B0503020204020204" pitchFamily="34" charset="-122"/>
                <a:ea typeface="微软雅黑" panose="020B0503020204020204" pitchFamily="34" charset="-122"/>
              </a:rPr>
              <a:t>的伪军。中国共产党领导抗日军民对敌作战</a:t>
            </a:r>
            <a:r>
              <a:rPr lang="en-US" altLang="zh-CN" sz="1400">
                <a:solidFill>
                  <a:srgbClr val="574343"/>
                </a:solidFill>
                <a:latin typeface="微软雅黑" panose="020B0503020204020204" pitchFamily="34" charset="-122"/>
                <a:ea typeface="微软雅黑" panose="020B0503020204020204" pitchFamily="34" charset="-122"/>
              </a:rPr>
              <a:t>12.5</a:t>
            </a:r>
            <a:r>
              <a:rPr lang="zh-CN" altLang="en-US" sz="1400">
                <a:solidFill>
                  <a:srgbClr val="574343"/>
                </a:solidFill>
                <a:latin typeface="微软雅黑" panose="020B0503020204020204" pitchFamily="34" charset="-122"/>
                <a:ea typeface="微软雅黑" panose="020B0503020204020204" pitchFamily="34" charset="-122"/>
              </a:rPr>
              <a:t>万次，歼敌</a:t>
            </a:r>
            <a:r>
              <a:rPr lang="en-US" altLang="zh-CN" sz="1400">
                <a:solidFill>
                  <a:srgbClr val="574343"/>
                </a:solidFill>
                <a:latin typeface="微软雅黑" panose="020B0503020204020204" pitchFamily="34" charset="-122"/>
                <a:ea typeface="微软雅黑" panose="020B0503020204020204" pitchFamily="34" charset="-122"/>
              </a:rPr>
              <a:t>171.4</a:t>
            </a:r>
            <a:r>
              <a:rPr lang="zh-CN" altLang="en-US" sz="1400">
                <a:solidFill>
                  <a:srgbClr val="574343"/>
                </a:solidFill>
                <a:latin typeface="微软雅黑" panose="020B0503020204020204" pitchFamily="34" charset="-122"/>
                <a:ea typeface="微软雅黑" panose="020B0503020204020204" pitchFamily="34" charset="-122"/>
              </a:rPr>
              <a:t>万人，成为抗战的中流砥柱。</a:t>
            </a:r>
            <a:r>
              <a:rPr lang="en-US" altLang="zh-CN" sz="1400">
                <a:solidFill>
                  <a:srgbClr val="574343"/>
                </a:solidFill>
                <a:latin typeface="微软雅黑" panose="020B0503020204020204" pitchFamily="34" charset="-122"/>
                <a:ea typeface="微软雅黑" panose="020B0503020204020204" pitchFamily="34" charset="-122"/>
              </a:rPr>
              <a:t>1945</a:t>
            </a:r>
            <a:r>
              <a:rPr lang="zh-CN" altLang="en-US" sz="1400">
                <a:solidFill>
                  <a:srgbClr val="574343"/>
                </a:solidFill>
                <a:latin typeface="微软雅黑" panose="020B0503020204020204" pitchFamily="34" charset="-122"/>
                <a:ea typeface="微软雅黑" panose="020B0503020204020204" pitchFamily="34" charset="-122"/>
              </a:rPr>
              <a:t>年</a:t>
            </a:r>
            <a:r>
              <a:rPr lang="en-US" altLang="zh-CN" sz="1400">
                <a:solidFill>
                  <a:srgbClr val="574343"/>
                </a:solidFill>
                <a:latin typeface="微软雅黑" panose="020B0503020204020204" pitchFamily="34" charset="-122"/>
                <a:ea typeface="微软雅黑" panose="020B0503020204020204" pitchFamily="34" charset="-122"/>
              </a:rPr>
              <a:t>8</a:t>
            </a:r>
            <a:r>
              <a:rPr lang="zh-CN" altLang="en-US" sz="1400">
                <a:solidFill>
                  <a:srgbClr val="574343"/>
                </a:solidFill>
                <a:latin typeface="微软雅黑" panose="020B0503020204020204" pitchFamily="34" charset="-122"/>
                <a:ea typeface="微软雅黑" panose="020B0503020204020204" pitchFamily="34" charset="-122"/>
              </a:rPr>
              <a:t>月</a:t>
            </a:r>
            <a:r>
              <a:rPr lang="en-US" altLang="zh-CN" sz="1400">
                <a:solidFill>
                  <a:srgbClr val="574343"/>
                </a:solidFill>
                <a:latin typeface="微软雅黑" panose="020B0503020204020204" pitchFamily="34" charset="-122"/>
                <a:ea typeface="微软雅黑" panose="020B0503020204020204" pitchFamily="34" charset="-122"/>
              </a:rPr>
              <a:t>15</a:t>
            </a:r>
            <a:r>
              <a:rPr lang="zh-CN" altLang="en-US" sz="1400">
                <a:solidFill>
                  <a:srgbClr val="574343"/>
                </a:solidFill>
                <a:latin typeface="微软雅黑" panose="020B0503020204020204" pitchFamily="34" charset="-122"/>
                <a:ea typeface="微软雅黑" panose="020B0503020204020204" pitchFamily="34" charset="-122"/>
              </a:rPr>
              <a:t>日，中国人民终于取得全民族抗战的最终胜利，迎来了走向民族复兴的新起点。</a:t>
            </a:r>
          </a:p>
        </p:txBody>
      </p:sp>
      <p:grpSp>
        <p:nvGrpSpPr>
          <p:cNvPr id="5" name="组合 4"/>
          <p:cNvGrpSpPr/>
          <p:nvPr/>
        </p:nvGrpSpPr>
        <p:grpSpPr>
          <a:xfrm>
            <a:off x="7700491" y="4612104"/>
            <a:ext cx="1781298" cy="1781298"/>
            <a:chOff x="7700491" y="4203864"/>
            <a:chExt cx="1781298" cy="1781298"/>
          </a:xfrm>
        </p:grpSpPr>
        <p:sp>
          <p:nvSpPr>
            <p:cNvPr id="6" name="椭圆 5"/>
            <p:cNvSpPr/>
            <p:nvPr/>
          </p:nvSpPr>
          <p:spPr>
            <a:xfrm>
              <a:off x="7700491" y="4203864"/>
              <a:ext cx="1781298" cy="1781298"/>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7" name="矩形 6"/>
            <p:cNvSpPr/>
            <p:nvPr/>
          </p:nvSpPr>
          <p:spPr>
            <a:xfrm>
              <a:off x="7774054" y="4345413"/>
              <a:ext cx="1593705" cy="1446550"/>
            </a:xfrm>
            <a:prstGeom prst="rect">
              <a:avLst/>
            </a:prstGeom>
          </p:spPr>
          <p:txBody>
            <a:bodyPr wrap="none">
              <a:spAutoFit/>
            </a:bodyPr>
            <a:lstStyle/>
            <a:p>
              <a:pPr algn="ctr"/>
              <a:r>
                <a:rPr lang="zh-CN" altLang="en-US" sz="2400" smtClean="0">
                  <a:solidFill>
                    <a:srgbClr val="B50F0C"/>
                  </a:solidFill>
                  <a:latin typeface="微软雅黑" panose="020B0503020204020204" pitchFamily="34" charset="-122"/>
                  <a:ea typeface="微软雅黑" panose="020B0503020204020204" pitchFamily="34" charset="-122"/>
                </a:rPr>
                <a:t>歼敌</a:t>
              </a:r>
              <a:endParaRPr lang="en-US" altLang="zh-CN" sz="2400" smtClean="0">
                <a:solidFill>
                  <a:srgbClr val="B50F0C"/>
                </a:solidFill>
                <a:latin typeface="微软雅黑" panose="020B0503020204020204" pitchFamily="34" charset="-122"/>
                <a:ea typeface="微软雅黑" panose="020B0503020204020204" pitchFamily="34" charset="-122"/>
              </a:endParaRPr>
            </a:p>
            <a:p>
              <a:pPr algn="ctr"/>
              <a:r>
                <a:rPr lang="en-US" altLang="zh-CN" sz="4000" b="1" smtClean="0">
                  <a:solidFill>
                    <a:srgbClr val="B50F0C"/>
                  </a:solidFill>
                  <a:latin typeface="微软雅黑" panose="020B0503020204020204" pitchFamily="34" charset="-122"/>
                  <a:ea typeface="微软雅黑" panose="020B0503020204020204" pitchFamily="34" charset="-122"/>
                </a:rPr>
                <a:t>171.4</a:t>
              </a:r>
            </a:p>
            <a:p>
              <a:pPr algn="ctr"/>
              <a:r>
                <a:rPr lang="zh-CN" altLang="en-US" sz="2400" smtClean="0">
                  <a:solidFill>
                    <a:srgbClr val="B50F0C"/>
                  </a:solidFill>
                  <a:latin typeface="微软雅黑" panose="020B0503020204020204" pitchFamily="34" charset="-122"/>
                  <a:ea typeface="微软雅黑" panose="020B0503020204020204" pitchFamily="34" charset="-122"/>
                </a:rPr>
                <a:t>万</a:t>
              </a:r>
              <a:r>
                <a:rPr lang="zh-CN" altLang="en-US" sz="2400">
                  <a:solidFill>
                    <a:srgbClr val="B50F0C"/>
                  </a:solidFill>
                  <a:latin typeface="微软雅黑" panose="020B0503020204020204" pitchFamily="34" charset="-122"/>
                  <a:ea typeface="微软雅黑" panose="020B0503020204020204" pitchFamily="34" charset="-122"/>
                </a:rPr>
                <a:t>人</a:t>
              </a:r>
              <a:endParaRPr lang="zh-CN" altLang="en-US" sz="2400">
                <a:solidFill>
                  <a:srgbClr val="B50F0C"/>
                </a:solidFill>
              </a:endParaRPr>
            </a:p>
          </p:txBody>
        </p:sp>
      </p:grpSp>
      <p:grpSp>
        <p:nvGrpSpPr>
          <p:cNvPr id="8" name="组合 7"/>
          <p:cNvGrpSpPr/>
          <p:nvPr/>
        </p:nvGrpSpPr>
        <p:grpSpPr>
          <a:xfrm>
            <a:off x="4828116" y="917474"/>
            <a:ext cx="2208810" cy="2208810"/>
            <a:chOff x="4818744" y="358900"/>
            <a:chExt cx="2208810" cy="2208810"/>
          </a:xfrm>
        </p:grpSpPr>
        <p:sp>
          <p:nvSpPr>
            <p:cNvPr id="9" name="椭圆 8"/>
            <p:cNvSpPr/>
            <p:nvPr/>
          </p:nvSpPr>
          <p:spPr>
            <a:xfrm>
              <a:off x="4818744" y="358900"/>
              <a:ext cx="2208810" cy="2208810"/>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0" name="矩形 9"/>
            <p:cNvSpPr/>
            <p:nvPr/>
          </p:nvSpPr>
          <p:spPr>
            <a:xfrm>
              <a:off x="5174357" y="715886"/>
              <a:ext cx="1518364" cy="1569660"/>
            </a:xfrm>
            <a:prstGeom prst="rect">
              <a:avLst/>
            </a:prstGeom>
          </p:spPr>
          <p:txBody>
            <a:bodyPr wrap="none">
              <a:spAutoFit/>
            </a:bodyPr>
            <a:lstStyle/>
            <a:p>
              <a:pPr algn="ctr"/>
              <a:r>
                <a:rPr lang="zh-CN" altLang="en-US" sz="2400">
                  <a:solidFill>
                    <a:srgbClr val="B50F0C"/>
                  </a:solidFill>
                  <a:latin typeface="微软雅黑" panose="020B0503020204020204" pitchFamily="34" charset="-122"/>
                  <a:ea typeface="微软雅黑" panose="020B0503020204020204" pitchFamily="34" charset="-122"/>
                </a:rPr>
                <a:t>抗击了</a:t>
              </a:r>
              <a:r>
                <a:rPr lang="zh-CN" altLang="en-US" sz="2400" smtClean="0">
                  <a:solidFill>
                    <a:srgbClr val="B50F0C"/>
                  </a:solidFill>
                  <a:latin typeface="微软雅黑" panose="020B0503020204020204" pitchFamily="34" charset="-122"/>
                  <a:ea typeface="微软雅黑" panose="020B0503020204020204" pitchFamily="34" charset="-122"/>
                </a:rPr>
                <a:t>约</a:t>
              </a:r>
              <a:endParaRPr lang="en-US" altLang="zh-CN" sz="2400" smtClean="0">
                <a:solidFill>
                  <a:srgbClr val="B50F0C"/>
                </a:solidFill>
                <a:latin typeface="微软雅黑" panose="020B0503020204020204" pitchFamily="34" charset="-122"/>
                <a:ea typeface="微软雅黑" panose="020B0503020204020204" pitchFamily="34" charset="-122"/>
              </a:endParaRPr>
            </a:p>
            <a:p>
              <a:pPr algn="ctr"/>
              <a:r>
                <a:rPr lang="en-US" altLang="zh-CN" sz="4800" b="1" smtClean="0">
                  <a:solidFill>
                    <a:srgbClr val="B50F0C"/>
                  </a:solidFill>
                  <a:latin typeface="微软雅黑" panose="020B0503020204020204" pitchFamily="34" charset="-122"/>
                  <a:ea typeface="微软雅黑" panose="020B0503020204020204" pitchFamily="34" charset="-122"/>
                </a:rPr>
                <a:t>60%</a:t>
              </a:r>
            </a:p>
            <a:p>
              <a:pPr algn="ctr"/>
              <a:r>
                <a:rPr lang="zh-CN" altLang="en-US" sz="2400" smtClean="0">
                  <a:solidFill>
                    <a:srgbClr val="B50F0C"/>
                  </a:solidFill>
                  <a:latin typeface="微软雅黑" panose="020B0503020204020204" pitchFamily="34" charset="-122"/>
                  <a:ea typeface="微软雅黑" panose="020B0503020204020204" pitchFamily="34" charset="-122"/>
                </a:rPr>
                <a:t>侵华</a:t>
              </a:r>
              <a:r>
                <a:rPr lang="zh-CN" altLang="en-US" sz="2400">
                  <a:solidFill>
                    <a:srgbClr val="B50F0C"/>
                  </a:solidFill>
                  <a:latin typeface="微软雅黑" panose="020B0503020204020204" pitchFamily="34" charset="-122"/>
                  <a:ea typeface="微软雅黑" panose="020B0503020204020204" pitchFamily="34" charset="-122"/>
                </a:rPr>
                <a:t>日军</a:t>
              </a:r>
              <a:endParaRPr lang="zh-CN" altLang="en-US" sz="2400">
                <a:solidFill>
                  <a:srgbClr val="B50F0C"/>
                </a:solidFill>
              </a:endParaRPr>
            </a:p>
          </p:txBody>
        </p:sp>
      </p:grpSp>
      <p:grpSp>
        <p:nvGrpSpPr>
          <p:cNvPr id="11" name="组合 10"/>
          <p:cNvGrpSpPr/>
          <p:nvPr/>
        </p:nvGrpSpPr>
        <p:grpSpPr>
          <a:xfrm>
            <a:off x="8271676" y="1035569"/>
            <a:ext cx="1781298" cy="1781298"/>
            <a:chOff x="8274134" y="311068"/>
            <a:chExt cx="1781298" cy="1781298"/>
          </a:xfrm>
        </p:grpSpPr>
        <p:sp>
          <p:nvSpPr>
            <p:cNvPr id="12" name="椭圆 11"/>
            <p:cNvSpPr/>
            <p:nvPr/>
          </p:nvSpPr>
          <p:spPr>
            <a:xfrm>
              <a:off x="8274134" y="311068"/>
              <a:ext cx="1781298" cy="1781298"/>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3" name="矩形 12"/>
            <p:cNvSpPr/>
            <p:nvPr/>
          </p:nvSpPr>
          <p:spPr>
            <a:xfrm>
              <a:off x="8405659" y="646338"/>
              <a:ext cx="1518364" cy="1200329"/>
            </a:xfrm>
            <a:prstGeom prst="rect">
              <a:avLst/>
            </a:prstGeom>
          </p:spPr>
          <p:txBody>
            <a:bodyPr wrap="none">
              <a:spAutoFit/>
            </a:bodyPr>
            <a:lstStyle/>
            <a:p>
              <a:pPr algn="ctr"/>
              <a:r>
                <a:rPr lang="en-US" altLang="zh-CN" sz="4800" b="1">
                  <a:solidFill>
                    <a:srgbClr val="B50F0C"/>
                  </a:solidFill>
                  <a:latin typeface="微软雅黑" panose="020B0503020204020204" pitchFamily="34" charset="-122"/>
                  <a:ea typeface="微软雅黑" panose="020B0503020204020204" pitchFamily="34" charset="-122"/>
                </a:rPr>
                <a:t>95</a:t>
              </a:r>
              <a:r>
                <a:rPr lang="en-US" altLang="zh-CN" sz="4800" b="1" smtClean="0">
                  <a:solidFill>
                    <a:srgbClr val="B50F0C"/>
                  </a:solidFill>
                  <a:latin typeface="微软雅黑" panose="020B0503020204020204" pitchFamily="34" charset="-122"/>
                  <a:ea typeface="微软雅黑" panose="020B0503020204020204" pitchFamily="34" charset="-122"/>
                </a:rPr>
                <a:t>%</a:t>
              </a:r>
            </a:p>
            <a:p>
              <a:pPr algn="ctr"/>
              <a:r>
                <a:rPr lang="zh-CN" altLang="en-US" sz="2400" smtClean="0">
                  <a:solidFill>
                    <a:srgbClr val="B50F0C"/>
                  </a:solidFill>
                  <a:latin typeface="微软雅黑" panose="020B0503020204020204" pitchFamily="34" charset="-122"/>
                  <a:ea typeface="微软雅黑" panose="020B0503020204020204" pitchFamily="34" charset="-122"/>
                </a:rPr>
                <a:t>伪军</a:t>
              </a:r>
              <a:endParaRPr lang="zh-CN" altLang="en-US" sz="2400">
                <a:solidFill>
                  <a:srgbClr val="B50F0C"/>
                </a:solidFill>
              </a:endParaRPr>
            </a:p>
          </p:txBody>
        </p:sp>
      </p:grpSp>
      <p:grpSp>
        <p:nvGrpSpPr>
          <p:cNvPr id="14" name="组合 13"/>
          <p:cNvGrpSpPr/>
          <p:nvPr/>
        </p:nvGrpSpPr>
        <p:grpSpPr>
          <a:xfrm>
            <a:off x="9919853" y="2846639"/>
            <a:ext cx="1943101" cy="1943101"/>
            <a:chOff x="9919853" y="2438399"/>
            <a:chExt cx="1943101" cy="1943101"/>
          </a:xfrm>
        </p:grpSpPr>
        <p:sp>
          <p:nvSpPr>
            <p:cNvPr id="15" name="椭圆 14"/>
            <p:cNvSpPr/>
            <p:nvPr/>
          </p:nvSpPr>
          <p:spPr>
            <a:xfrm>
              <a:off x="9919853" y="2438399"/>
              <a:ext cx="1943101" cy="1943101"/>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50F0C"/>
                </a:solidFill>
              </a:endParaRPr>
            </a:p>
          </p:txBody>
        </p:sp>
        <p:sp>
          <p:nvSpPr>
            <p:cNvPr id="16" name="矩形 15"/>
            <p:cNvSpPr/>
            <p:nvPr/>
          </p:nvSpPr>
          <p:spPr>
            <a:xfrm>
              <a:off x="10141037" y="2697689"/>
              <a:ext cx="1500732" cy="1569660"/>
            </a:xfrm>
            <a:prstGeom prst="rect">
              <a:avLst/>
            </a:prstGeom>
          </p:spPr>
          <p:txBody>
            <a:bodyPr wrap="none">
              <a:spAutoFit/>
            </a:bodyPr>
            <a:lstStyle/>
            <a:p>
              <a:pPr algn="ctr"/>
              <a:r>
                <a:rPr lang="zh-CN" altLang="en-US" sz="2400">
                  <a:solidFill>
                    <a:srgbClr val="B50F0C"/>
                  </a:solidFill>
                  <a:latin typeface="微软雅黑" panose="020B0503020204020204" pitchFamily="34" charset="-122"/>
                  <a:ea typeface="微软雅黑" panose="020B0503020204020204" pitchFamily="34" charset="-122"/>
                </a:rPr>
                <a:t>对敌</a:t>
              </a:r>
              <a:r>
                <a:rPr lang="zh-CN" altLang="en-US" sz="2400" smtClean="0">
                  <a:solidFill>
                    <a:srgbClr val="B50F0C"/>
                  </a:solidFill>
                  <a:latin typeface="微软雅黑" panose="020B0503020204020204" pitchFamily="34" charset="-122"/>
                  <a:ea typeface="微软雅黑" panose="020B0503020204020204" pitchFamily="34" charset="-122"/>
                </a:rPr>
                <a:t>作战</a:t>
              </a:r>
              <a:endParaRPr lang="en-US" altLang="zh-CN" sz="2400" smtClean="0">
                <a:solidFill>
                  <a:srgbClr val="B50F0C"/>
                </a:solidFill>
                <a:latin typeface="微软雅黑" panose="020B0503020204020204" pitchFamily="34" charset="-122"/>
                <a:ea typeface="微软雅黑" panose="020B0503020204020204" pitchFamily="34" charset="-122"/>
              </a:endParaRPr>
            </a:p>
            <a:p>
              <a:pPr algn="ctr"/>
              <a:r>
                <a:rPr lang="en-US" altLang="zh-CN" sz="4800" b="1" smtClean="0">
                  <a:solidFill>
                    <a:srgbClr val="B50F0C"/>
                  </a:solidFill>
                  <a:latin typeface="微软雅黑" panose="020B0503020204020204" pitchFamily="34" charset="-122"/>
                  <a:ea typeface="微软雅黑" panose="020B0503020204020204" pitchFamily="34" charset="-122"/>
                </a:rPr>
                <a:t>12.5</a:t>
              </a:r>
            </a:p>
            <a:p>
              <a:pPr algn="ctr"/>
              <a:r>
                <a:rPr lang="zh-CN" altLang="en-US" sz="2400" smtClean="0">
                  <a:solidFill>
                    <a:srgbClr val="B50F0C"/>
                  </a:solidFill>
                  <a:latin typeface="微软雅黑" panose="020B0503020204020204" pitchFamily="34" charset="-122"/>
                  <a:ea typeface="微软雅黑" panose="020B0503020204020204" pitchFamily="34" charset="-122"/>
                </a:rPr>
                <a:t>万</a:t>
              </a:r>
              <a:r>
                <a:rPr lang="zh-CN" altLang="en-US" sz="2400">
                  <a:solidFill>
                    <a:srgbClr val="B50F0C"/>
                  </a:solidFill>
                  <a:latin typeface="微软雅黑" panose="020B0503020204020204" pitchFamily="34" charset="-122"/>
                  <a:ea typeface="微软雅黑" panose="020B0503020204020204" pitchFamily="34" charset="-122"/>
                </a:rPr>
                <a:t>次</a:t>
              </a:r>
              <a:endParaRPr lang="zh-CN" altLang="en-US" sz="2400">
                <a:solidFill>
                  <a:srgbClr val="B50F0C"/>
                </a:solidFill>
              </a:endParaRPr>
            </a:p>
          </p:txBody>
        </p:sp>
      </p:grpSp>
      <p:grpSp>
        <p:nvGrpSpPr>
          <p:cNvPr id="17" name="组合 16"/>
          <p:cNvGrpSpPr/>
          <p:nvPr/>
        </p:nvGrpSpPr>
        <p:grpSpPr>
          <a:xfrm>
            <a:off x="4265385" y="5139897"/>
            <a:ext cx="1600200" cy="1600200"/>
            <a:chOff x="4265385" y="4731657"/>
            <a:chExt cx="1600200" cy="1600200"/>
          </a:xfrm>
        </p:grpSpPr>
        <p:sp>
          <p:nvSpPr>
            <p:cNvPr id="18" name="椭圆 17"/>
            <p:cNvSpPr/>
            <p:nvPr/>
          </p:nvSpPr>
          <p:spPr>
            <a:xfrm>
              <a:off x="4265385" y="4731657"/>
              <a:ext cx="1600200" cy="1600200"/>
            </a:xfrm>
            <a:prstGeom prst="ellipse">
              <a:avLst/>
            </a:prstGeom>
            <a:solidFill>
              <a:srgbClr val="FFF5D2"/>
            </a:solidFill>
            <a:ln w="28575">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96071" y="5100870"/>
              <a:ext cx="1338828" cy="861774"/>
            </a:xfrm>
            <a:prstGeom prst="rect">
              <a:avLst/>
            </a:prstGeom>
          </p:spPr>
          <p:txBody>
            <a:bodyPr wrap="none">
              <a:spAutoFit/>
            </a:bodyPr>
            <a:lstStyle/>
            <a:p>
              <a:pPr algn="ctr"/>
              <a:r>
                <a:rPr lang="zh-CN" altLang="en-US" sz="3000" b="1">
                  <a:solidFill>
                    <a:srgbClr val="B50F0C"/>
                  </a:solidFill>
                  <a:latin typeface="微软雅黑" panose="020B0503020204020204" pitchFamily="34" charset="-122"/>
                  <a:ea typeface="微软雅黑" panose="020B0503020204020204" pitchFamily="34" charset="-122"/>
                </a:rPr>
                <a:t>抗战</a:t>
              </a:r>
              <a:r>
                <a:rPr lang="zh-CN" altLang="en-US" sz="3000" b="1" smtClean="0">
                  <a:solidFill>
                    <a:srgbClr val="B50F0C"/>
                  </a:solidFill>
                  <a:latin typeface="微软雅黑" panose="020B0503020204020204" pitchFamily="34" charset="-122"/>
                  <a:ea typeface="微软雅黑" panose="020B0503020204020204" pitchFamily="34" charset="-122"/>
                </a:rPr>
                <a:t>的</a:t>
              </a:r>
              <a:endParaRPr lang="en-US" altLang="zh-CN" sz="3000" b="1" smtClean="0">
                <a:solidFill>
                  <a:srgbClr val="B50F0C"/>
                </a:solidFill>
                <a:latin typeface="微软雅黑" panose="020B0503020204020204" pitchFamily="34" charset="-122"/>
                <a:ea typeface="微软雅黑" panose="020B0503020204020204" pitchFamily="34" charset="-122"/>
              </a:endParaRPr>
            </a:p>
            <a:p>
              <a:pPr algn="ctr"/>
              <a:r>
                <a:rPr lang="zh-CN" altLang="en-US" sz="2000" b="1" smtClean="0">
                  <a:solidFill>
                    <a:srgbClr val="B50F0C"/>
                  </a:solidFill>
                  <a:latin typeface="微软雅黑" panose="020B0503020204020204" pitchFamily="34" charset="-122"/>
                  <a:ea typeface="微软雅黑" panose="020B0503020204020204" pitchFamily="34" charset="-122"/>
                </a:rPr>
                <a:t>中流砥柱</a:t>
              </a:r>
              <a:endParaRPr lang="zh-CN" altLang="en-US" sz="2000" b="1">
                <a:solidFill>
                  <a:srgbClr val="B50F0C"/>
                </a:solidFill>
              </a:endParaRPr>
            </a:p>
          </p:txBody>
        </p:sp>
      </p:grpSp>
      <p:sp>
        <p:nvSpPr>
          <p:cNvPr id="20" name="D"/>
          <p:cNvSpPr/>
          <p:nvPr/>
        </p:nvSpPr>
        <p:spPr>
          <a:xfrm>
            <a:off x="12446000" y="7418640"/>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711200" y="2552395"/>
            <a:ext cx="2861954" cy="2861954"/>
            <a:chOff x="711200" y="2552395"/>
            <a:chExt cx="2861954" cy="2861954"/>
          </a:xfrm>
        </p:grpSpPr>
        <p:grpSp>
          <p:nvGrpSpPr>
            <p:cNvPr id="22" name="组合 21"/>
            <p:cNvGrpSpPr/>
            <p:nvPr/>
          </p:nvGrpSpPr>
          <p:grpSpPr>
            <a:xfrm>
              <a:off x="711200" y="2552395"/>
              <a:ext cx="2861954" cy="2861954"/>
              <a:chOff x="711200" y="2144155"/>
              <a:chExt cx="2861954" cy="2861954"/>
            </a:xfrm>
          </p:grpSpPr>
          <p:sp>
            <p:nvSpPr>
              <p:cNvPr id="24" name="椭圆 23"/>
              <p:cNvSpPr/>
              <p:nvPr/>
            </p:nvSpPr>
            <p:spPr>
              <a:xfrm>
                <a:off x="711200" y="2144155"/>
                <a:ext cx="2861954" cy="2861954"/>
              </a:xfrm>
              <a:prstGeom prst="ellipse">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57347" y="4040408"/>
                <a:ext cx="1569660" cy="646331"/>
              </a:xfrm>
              <a:prstGeom prst="rect">
                <a:avLst/>
              </a:prstGeom>
            </p:spPr>
            <p:txBody>
              <a:bodyPr wrap="none">
                <a:spAutoFit/>
              </a:bodyPr>
              <a:lstStyle/>
              <a:p>
                <a:pPr algn="ctr"/>
                <a:r>
                  <a:rPr lang="zh-CN" altLang="en-US" b="1" dirty="0" smtClean="0">
                    <a:solidFill>
                      <a:srgbClr val="FFF5D2"/>
                    </a:solidFill>
                    <a:latin typeface="微软雅黑" panose="020B0503020204020204" pitchFamily="34" charset="-122"/>
                    <a:ea typeface="微软雅黑" panose="020B0503020204020204" pitchFamily="34" charset="-122"/>
                  </a:rPr>
                  <a:t>中国共产党</a:t>
                </a:r>
                <a:endParaRPr lang="en-US" altLang="zh-CN" b="1" dirty="0" smtClean="0">
                  <a:solidFill>
                    <a:srgbClr val="FFF5D2"/>
                  </a:solidFill>
                  <a:latin typeface="微软雅黑" panose="020B0503020204020204" pitchFamily="34" charset="-122"/>
                  <a:ea typeface="微软雅黑" panose="020B0503020204020204" pitchFamily="34" charset="-122"/>
                </a:endParaRPr>
              </a:p>
              <a:p>
                <a:pPr algn="ctr"/>
                <a:r>
                  <a:rPr lang="zh-CN" altLang="en-US" b="1" dirty="0">
                    <a:solidFill>
                      <a:srgbClr val="FFF5D2"/>
                    </a:solidFill>
                    <a:latin typeface="微软雅黑" panose="020B0503020204020204" pitchFamily="34" charset="-122"/>
                    <a:ea typeface="微软雅黑" panose="020B0503020204020204" pitchFamily="34" charset="-122"/>
                  </a:rPr>
                  <a:t>领导抗日军民</a:t>
                </a:r>
                <a:endParaRPr lang="zh-CN" altLang="en-US" b="1" dirty="0">
                  <a:solidFill>
                    <a:srgbClr val="FFF5D2"/>
                  </a:solidFill>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1185" y="2813179"/>
              <a:ext cx="1790959" cy="1626410"/>
            </a:xfrm>
            <a:prstGeom prst="rect">
              <a:avLst/>
            </a:prstGeom>
          </p:spPr>
        </p:pic>
      </p:grpSp>
      <p:sp>
        <p:nvSpPr>
          <p:cNvPr id="26" name="矩形 25"/>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抗日战争的胜利</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3000"/>
                                        <p:tgtEl>
                                          <p:spTgt spid="2"/>
                                        </p:tgtEl>
                                      </p:cBhvr>
                                    </p:animEffect>
                                  </p:childTnLst>
                                </p:cTn>
                              </p:par>
                              <p:par>
                                <p:cTn id="20" presetID="53" presetClass="entr" presetSubtype="16"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750" fill="hold"/>
                                        <p:tgtEl>
                                          <p:spTgt spid="8"/>
                                        </p:tgtEl>
                                        <p:attrNameLst>
                                          <p:attrName>ppt_w</p:attrName>
                                        </p:attrNameLst>
                                      </p:cBhvr>
                                      <p:tavLst>
                                        <p:tav tm="0">
                                          <p:val>
                                            <p:fltVal val="0"/>
                                          </p:val>
                                        </p:tav>
                                        <p:tav tm="100000">
                                          <p:val>
                                            <p:strVal val="#ppt_w"/>
                                          </p:val>
                                        </p:tav>
                                      </p:tavLst>
                                    </p:anim>
                                    <p:anim calcmode="lin" valueType="num">
                                      <p:cBhvr>
                                        <p:cTn id="23" dur="750" fill="hold"/>
                                        <p:tgtEl>
                                          <p:spTgt spid="8"/>
                                        </p:tgtEl>
                                        <p:attrNameLst>
                                          <p:attrName>ppt_h</p:attrName>
                                        </p:attrNameLst>
                                      </p:cBhvr>
                                      <p:tavLst>
                                        <p:tav tm="0">
                                          <p:val>
                                            <p:fltVal val="0"/>
                                          </p:val>
                                        </p:tav>
                                        <p:tav tm="100000">
                                          <p:val>
                                            <p:strVal val="#ppt_h"/>
                                          </p:val>
                                        </p:tav>
                                      </p:tavLst>
                                    </p:anim>
                                    <p:animEffect transition="in" filter="fade">
                                      <p:cBhvr>
                                        <p:cTn id="24" dur="750"/>
                                        <p:tgtEl>
                                          <p:spTgt spid="8"/>
                                        </p:tgtEl>
                                      </p:cBhvr>
                                    </p:animEffect>
                                  </p:childTnLst>
                                </p:cTn>
                              </p:par>
                              <p:par>
                                <p:cTn id="25" presetID="53" presetClass="entr" presetSubtype="16" fill="hold" nodeType="withEffect">
                                  <p:stCondLst>
                                    <p:cond delay="1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ppt_w</p:attrName>
                                        </p:attrNameLst>
                                      </p:cBhvr>
                                      <p:tavLst>
                                        <p:tav tm="0">
                                          <p:val>
                                            <p:fltVal val="0"/>
                                          </p:val>
                                        </p:tav>
                                        <p:tav tm="100000">
                                          <p:val>
                                            <p:strVal val="#ppt_w"/>
                                          </p:val>
                                        </p:tav>
                                      </p:tavLst>
                                    </p:anim>
                                    <p:anim calcmode="lin" valueType="num">
                                      <p:cBhvr>
                                        <p:cTn id="28" dur="750" fill="hold"/>
                                        <p:tgtEl>
                                          <p:spTgt spid="11"/>
                                        </p:tgtEl>
                                        <p:attrNameLst>
                                          <p:attrName>ppt_h</p:attrName>
                                        </p:attrNameLst>
                                      </p:cBhvr>
                                      <p:tavLst>
                                        <p:tav tm="0">
                                          <p:val>
                                            <p:fltVal val="0"/>
                                          </p:val>
                                        </p:tav>
                                        <p:tav tm="100000">
                                          <p:val>
                                            <p:strVal val="#ppt_h"/>
                                          </p:val>
                                        </p:tav>
                                      </p:tavLst>
                                    </p:anim>
                                    <p:animEffect transition="in" filter="fade">
                                      <p:cBhvr>
                                        <p:cTn id="29" dur="750"/>
                                        <p:tgtEl>
                                          <p:spTgt spid="11"/>
                                        </p:tgtEl>
                                      </p:cBhvr>
                                    </p:animEffect>
                                  </p:childTnLst>
                                </p:cTn>
                              </p:par>
                              <p:par>
                                <p:cTn id="30" presetID="53" presetClass="entr" presetSubtype="16" fill="hold" nodeType="withEffect">
                                  <p:stCondLst>
                                    <p:cond delay="25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cTn>
                              </p:par>
                            </p:childTnLst>
                          </p:cTn>
                        </p:par>
                        <p:par>
                          <p:cTn id="35" fill="hold">
                            <p:stCondLst>
                              <p:cond delay="4300"/>
                            </p:stCondLst>
                            <p:childTnLst>
                              <p:par>
                                <p:cTn id="36" presetID="2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3000"/>
                                        <p:tgtEl>
                                          <p:spTgt spid="3"/>
                                        </p:tgtEl>
                                      </p:cBhvr>
                                    </p:animEffect>
                                  </p:childTnLst>
                                </p:cTn>
                              </p:par>
                              <p:par>
                                <p:cTn id="39" presetID="53" presetClass="entr" presetSubtype="16" fill="hold" nodeType="withEffect">
                                  <p:stCondLst>
                                    <p:cond delay="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750" fill="hold"/>
                                        <p:tgtEl>
                                          <p:spTgt spid="5"/>
                                        </p:tgtEl>
                                        <p:attrNameLst>
                                          <p:attrName>ppt_w</p:attrName>
                                        </p:attrNameLst>
                                      </p:cBhvr>
                                      <p:tavLst>
                                        <p:tav tm="0">
                                          <p:val>
                                            <p:fltVal val="0"/>
                                          </p:val>
                                        </p:tav>
                                        <p:tav tm="100000">
                                          <p:val>
                                            <p:strVal val="#ppt_w"/>
                                          </p:val>
                                        </p:tav>
                                      </p:tavLst>
                                    </p:anim>
                                    <p:anim calcmode="lin" valueType="num">
                                      <p:cBhvr>
                                        <p:cTn id="42" dur="750" fill="hold"/>
                                        <p:tgtEl>
                                          <p:spTgt spid="5"/>
                                        </p:tgtEl>
                                        <p:attrNameLst>
                                          <p:attrName>ppt_h</p:attrName>
                                        </p:attrNameLst>
                                      </p:cBhvr>
                                      <p:tavLst>
                                        <p:tav tm="0">
                                          <p:val>
                                            <p:fltVal val="0"/>
                                          </p:val>
                                        </p:tav>
                                        <p:tav tm="100000">
                                          <p:val>
                                            <p:strVal val="#ppt_h"/>
                                          </p:val>
                                        </p:tav>
                                      </p:tavLst>
                                    </p:anim>
                                    <p:animEffect transition="in" filter="fade">
                                      <p:cBhvr>
                                        <p:cTn id="43" dur="750"/>
                                        <p:tgtEl>
                                          <p:spTgt spid="5"/>
                                        </p:tgtEl>
                                      </p:cBhvr>
                                    </p:animEffect>
                                  </p:childTnLst>
                                </p:cTn>
                              </p:par>
                              <p:par>
                                <p:cTn id="44" presetID="53" presetClass="entr" presetSubtype="16" fill="hold"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750" fill="hold"/>
                                        <p:tgtEl>
                                          <p:spTgt spid="17"/>
                                        </p:tgtEl>
                                        <p:attrNameLst>
                                          <p:attrName>ppt_w</p:attrName>
                                        </p:attrNameLst>
                                      </p:cBhvr>
                                      <p:tavLst>
                                        <p:tav tm="0">
                                          <p:val>
                                            <p:fltVal val="0"/>
                                          </p:val>
                                        </p:tav>
                                        <p:tav tm="100000">
                                          <p:val>
                                            <p:strVal val="#ppt_w"/>
                                          </p:val>
                                        </p:tav>
                                      </p:tavLst>
                                    </p:anim>
                                    <p:anim calcmode="lin" valueType="num">
                                      <p:cBhvr>
                                        <p:cTn id="47" dur="750" fill="hold"/>
                                        <p:tgtEl>
                                          <p:spTgt spid="17"/>
                                        </p:tgtEl>
                                        <p:attrNameLst>
                                          <p:attrName>ppt_h</p:attrName>
                                        </p:attrNameLst>
                                      </p:cBhvr>
                                      <p:tavLst>
                                        <p:tav tm="0">
                                          <p:val>
                                            <p:fltVal val="0"/>
                                          </p:val>
                                        </p:tav>
                                        <p:tav tm="100000">
                                          <p:val>
                                            <p:strVal val="#ppt_h"/>
                                          </p:val>
                                        </p:tav>
                                      </p:tavLst>
                                    </p:anim>
                                    <p:animEffect transition="in" filter="fade">
                                      <p:cBhvr>
                                        <p:cTn id="48" dur="750"/>
                                        <p:tgtEl>
                                          <p:spTgt spid="17"/>
                                        </p:tgtEl>
                                      </p:cBhvr>
                                    </p:animEffect>
                                  </p:childTnLst>
                                </p:cTn>
                              </p:par>
                              <p:par>
                                <p:cTn id="49" presetID="22" presetClass="entr" presetSubtype="1" fill="hold" grpId="0" nodeType="withEffect">
                                  <p:stCondLst>
                                    <p:cond delay="2750"/>
                                  </p:stCondLst>
                                  <p:childTnLst>
                                    <p:set>
                                      <p:cBhvr>
                                        <p:cTn id="50" dur="1" fill="hold">
                                          <p:stCondLst>
                                            <p:cond delay="0"/>
                                          </p:stCondLst>
                                        </p:cTn>
                                        <p:tgtEl>
                                          <p:spTgt spid="4"/>
                                        </p:tgtEl>
                                        <p:attrNameLst>
                                          <p:attrName>style.visibility</p:attrName>
                                        </p:attrNameLst>
                                      </p:cBhvr>
                                      <p:to>
                                        <p:strVal val="visible"/>
                                      </p:to>
                                    </p:set>
                                    <p:animEffect transition="in" filter="wipe(up)">
                                      <p:cBhvr>
                                        <p:cTn id="51" dur="1250"/>
                                        <p:tgtEl>
                                          <p:spTgt spid="4"/>
                                        </p:tgtEl>
                                      </p:cBhvr>
                                    </p:animEffect>
                                  </p:childTnLst>
                                </p:cTn>
                              </p:par>
                            </p:childTnLst>
                          </p:cTn>
                        </p:par>
                        <p:par>
                          <p:cTn id="52" fill="hold">
                            <p:stCondLst>
                              <p:cond delay="73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20"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天安门"/>
          <p:cNvPicPr>
            <a:picLocks noChangeAspect="1"/>
          </p:cNvPicPr>
          <p:nvPr/>
        </p:nvPicPr>
        <p:blipFill>
          <a:blip r:embed="rId4"/>
          <a:stretch>
            <a:fillRect/>
          </a:stretch>
        </p:blipFill>
        <p:spPr>
          <a:xfrm>
            <a:off x="1401445" y="5055235"/>
            <a:ext cx="10429240" cy="1626235"/>
          </a:xfrm>
          <a:prstGeom prst="rect">
            <a:avLst/>
          </a:prstGeom>
        </p:spPr>
      </p:pic>
      <p:pic>
        <p:nvPicPr>
          <p:cNvPr id="12" name="图片 11" descr="华表"/>
          <p:cNvPicPr>
            <a:picLocks noChangeAspect="1"/>
          </p:cNvPicPr>
          <p:nvPr/>
        </p:nvPicPr>
        <p:blipFill>
          <a:blip r:embed="rId5"/>
          <a:stretch>
            <a:fillRect/>
          </a:stretch>
        </p:blipFill>
        <p:spPr>
          <a:xfrm>
            <a:off x="-3810" y="737235"/>
            <a:ext cx="12170410" cy="6219190"/>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277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smtClean="0">
                <a:solidFill>
                  <a:srgbClr val="C00000"/>
                </a:solidFill>
                <a:latin typeface="苏新诗毛糙体简" panose="040B0509000000000000" pitchFamily="81" charset="-122"/>
                <a:ea typeface="苏新诗毛糙体简" panose="040B0509000000000000" pitchFamily="81" charset="-122"/>
              </a:rPr>
              <a:t>第三部分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673498" y="3471574"/>
            <a:ext cx="5324893" cy="922020"/>
          </a:xfrm>
          <a:prstGeom prst="rect">
            <a:avLst/>
          </a:prstGeom>
          <a:noFill/>
        </p:spPr>
        <p:txBody>
          <a:bodyPr wrap="square">
            <a:spAutoFit/>
          </a:bodyPr>
          <a:lstStyle/>
          <a:p>
            <a:pPr>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解放革命时期</a:t>
            </a:r>
          </a:p>
        </p:txBody>
      </p:sp>
      <p:pic>
        <p:nvPicPr>
          <p:cNvPr id="21" name="图片 20" descr="4a9d90b546efb89dd417af178a942f20"/>
          <p:cNvPicPr>
            <a:picLocks noChangeAspect="1"/>
          </p:cNvPicPr>
          <p:nvPr/>
        </p:nvPicPr>
        <p:blipFill>
          <a:blip r:embed="rId7"/>
          <a:stretch>
            <a:fillRect/>
          </a:stretch>
        </p:blipFill>
        <p:spPr>
          <a:xfrm>
            <a:off x="8809355" y="3902075"/>
            <a:ext cx="3430270" cy="3054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500" fill="hold"/>
                                        <p:tgtEl>
                                          <p:spTgt spid="7"/>
                                        </p:tgtEl>
                                        <p:attrNameLst>
                                          <p:attrName>ppt_w</p:attrName>
                                        </p:attrNameLst>
                                      </p:cBhvr>
                                      <p:tavLst>
                                        <p:tav tm="0">
                                          <p:val>
                                            <p:fltVal val="0"/>
                                          </p:val>
                                        </p:tav>
                                        <p:tav tm="100000">
                                          <p:val>
                                            <p:strVal val="#ppt_w"/>
                                          </p:val>
                                        </p:tav>
                                      </p:tavLst>
                                    </p:anim>
                                    <p:anim calcmode="lin" valueType="num">
                                      <p:cBhvr>
                                        <p:cTn id="13" dur="1500" fill="hold"/>
                                        <p:tgtEl>
                                          <p:spTgt spid="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500" fill="hold"/>
                                        <p:tgtEl>
                                          <p:spTgt spid="6"/>
                                        </p:tgtEl>
                                        <p:attrNameLst>
                                          <p:attrName>ppt_w</p:attrName>
                                        </p:attrNameLst>
                                      </p:cBhvr>
                                      <p:tavLst>
                                        <p:tav tm="0">
                                          <p:val>
                                            <p:fltVal val="0"/>
                                          </p:val>
                                        </p:tav>
                                        <p:tav tm="100000">
                                          <p:val>
                                            <p:strVal val="#ppt_w"/>
                                          </p:val>
                                        </p:tav>
                                      </p:tavLst>
                                    </p:anim>
                                    <p:anim calcmode="lin" valueType="num">
                                      <p:cBhvr>
                                        <p:cTn id="17" dur="1500" fill="hold"/>
                                        <p:tgtEl>
                                          <p:spTgt spid="6"/>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1500" fill="hold"/>
                                        <p:tgtEl>
                                          <p:spTgt spid="5"/>
                                        </p:tgtEl>
                                        <p:attrNameLst>
                                          <p:attrName>ppt_w</p:attrName>
                                        </p:attrNameLst>
                                      </p:cBhvr>
                                      <p:tavLst>
                                        <p:tav tm="0">
                                          <p:val>
                                            <p:fltVal val="0"/>
                                          </p:val>
                                        </p:tav>
                                        <p:tav tm="100000">
                                          <p:val>
                                            <p:strVal val="#ppt_w"/>
                                          </p:val>
                                        </p:tav>
                                      </p:tavLst>
                                    </p:anim>
                                    <p:anim calcmode="lin" valueType="num">
                                      <p:cBhvr>
                                        <p:cTn id="21" dur="1500" fill="hold"/>
                                        <p:tgtEl>
                                          <p:spTgt spid="5"/>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p:cTn id="24" dur="1500" fill="hold"/>
                                        <p:tgtEl>
                                          <p:spTgt spid="4"/>
                                        </p:tgtEl>
                                        <p:attrNameLst>
                                          <p:attrName>ppt_w</p:attrName>
                                        </p:attrNameLst>
                                      </p:cBhvr>
                                      <p:tavLst>
                                        <p:tav tm="0">
                                          <p:val>
                                            <p:fltVal val="0"/>
                                          </p:val>
                                        </p:tav>
                                        <p:tav tm="100000">
                                          <p:val>
                                            <p:strVal val="#ppt_w"/>
                                          </p:val>
                                        </p:tav>
                                      </p:tavLst>
                                    </p:anim>
                                    <p:anim calcmode="lin" valueType="num">
                                      <p:cBhvr>
                                        <p:cTn id="25" dur="1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3"/>
                                        </p:tgtEl>
                                        <p:attrNameLst>
                                          <p:attrName>style.visibility</p:attrName>
                                        </p:attrNameLst>
                                      </p:cBhvr>
                                      <p:to>
                                        <p:strVal val="visible"/>
                                      </p:to>
                                    </p:set>
                                    <p:anim calcmode="lin" valueType="num">
                                      <p:cBhvr>
                                        <p:cTn id="28" dur="1500" fill="hold"/>
                                        <p:tgtEl>
                                          <p:spTgt spid="3"/>
                                        </p:tgtEl>
                                        <p:attrNameLst>
                                          <p:attrName>ppt_w</p:attrName>
                                        </p:attrNameLst>
                                      </p:cBhvr>
                                      <p:tavLst>
                                        <p:tav tm="0">
                                          <p:val>
                                            <p:fltVal val="0"/>
                                          </p:val>
                                        </p:tav>
                                        <p:tav tm="100000">
                                          <p:val>
                                            <p:strVal val="#ppt_w"/>
                                          </p:val>
                                        </p:tav>
                                      </p:tavLst>
                                    </p:anim>
                                    <p:anim calcmode="lin" valueType="num">
                                      <p:cBhvr>
                                        <p:cTn id="29" dur="1500" fill="hold"/>
                                        <p:tgtEl>
                                          <p:spTgt spid="3"/>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
                                        </p:tgtEl>
                                        <p:attrNameLst>
                                          <p:attrName>style.visibility</p:attrName>
                                        </p:attrNameLst>
                                      </p:cBhvr>
                                      <p:to>
                                        <p:strVal val="visible"/>
                                      </p:to>
                                    </p:set>
                                    <p:anim calcmode="lin" valueType="num">
                                      <p:cBhvr>
                                        <p:cTn id="32" dur="1500" fill="hold"/>
                                        <p:tgtEl>
                                          <p:spTgt spid="2"/>
                                        </p:tgtEl>
                                        <p:attrNameLst>
                                          <p:attrName>ppt_w</p:attrName>
                                        </p:attrNameLst>
                                      </p:cBhvr>
                                      <p:tavLst>
                                        <p:tav tm="0">
                                          <p:val>
                                            <p:fltVal val="0"/>
                                          </p:val>
                                        </p:tav>
                                        <p:tav tm="100000">
                                          <p:val>
                                            <p:strVal val="#ppt_w"/>
                                          </p:val>
                                        </p:tav>
                                      </p:tavLst>
                                    </p:anim>
                                    <p:anim calcmode="lin" valueType="num">
                                      <p:cBhvr>
                                        <p:cTn id="33" dur="1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64" presetClass="path" presetSubtype="0" accel="50000" decel="50000" fill="hold" nodeType="afterEffect">
                                  <p:stCondLst>
                                    <p:cond delay="0"/>
                                  </p:stCondLst>
                                  <p:childTnLst>
                                    <p:animMotion origin="layout" path="M -2.70833E-6 7.40741E-7 L -2.70833E-6 -0.06667 " pathEditMode="relative" rAng="0" ptsTypes="AA">
                                      <p:cBhvr>
                                        <p:cTn id="36" dur="2000" fill="hold"/>
                                        <p:tgtEl>
                                          <p:spTgt spid="13"/>
                                        </p:tgtEl>
                                        <p:attrNameLst>
                                          <p:attrName>ppt_x</p:attrName>
                                          <p:attrName>ppt_y</p:attrName>
                                        </p:attrNameLst>
                                      </p:cBhvr>
                                      <p:rCtr x="0" y="-3333"/>
                                    </p:animMotion>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anim calcmode="lin" valueType="num">
                                      <p:cBhvr>
                                        <p:cTn id="40" dur="2000" fill="hold"/>
                                        <p:tgtEl>
                                          <p:spTgt spid="14"/>
                                        </p:tgtEl>
                                        <p:attrNameLst>
                                          <p:attrName>ppt_x</p:attrName>
                                        </p:attrNameLst>
                                      </p:cBhvr>
                                      <p:tavLst>
                                        <p:tav tm="0">
                                          <p:val>
                                            <p:strVal val="#ppt_x"/>
                                          </p:val>
                                        </p:tav>
                                        <p:tav tm="100000">
                                          <p:val>
                                            <p:strVal val="#ppt_x"/>
                                          </p:val>
                                        </p:tav>
                                      </p:tavLst>
                                    </p:anim>
                                    <p:anim calcmode="lin" valueType="num">
                                      <p:cBhvr>
                                        <p:cTn id="41" dur="2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14"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全面内战的爆发</a:t>
            </a:r>
          </a:p>
        </p:txBody>
      </p:sp>
      <p:grpSp>
        <p:nvGrpSpPr>
          <p:cNvPr id="3" name="组合 2"/>
          <p:cNvGrpSpPr/>
          <p:nvPr/>
        </p:nvGrpSpPr>
        <p:grpSpPr>
          <a:xfrm>
            <a:off x="6369148" y="956351"/>
            <a:ext cx="5551727" cy="523220"/>
            <a:chOff x="855557" y="1495501"/>
            <a:chExt cx="5192084" cy="523220"/>
          </a:xfrm>
        </p:grpSpPr>
        <p:sp>
          <p:nvSpPr>
            <p:cNvPr id="4" name="圆角矩形 3"/>
            <p:cNvSpPr>
              <a:spLocks noChangeArrowheads="1"/>
            </p:cNvSpPr>
            <p:nvPr/>
          </p:nvSpPr>
          <p:spPr bwMode="auto">
            <a:xfrm>
              <a:off x="855557" y="1503129"/>
              <a:ext cx="5192084" cy="496522"/>
            </a:xfrm>
            <a:prstGeom prst="roundRect">
              <a:avLst>
                <a:gd name="adj" fmla="val 7162"/>
              </a:avLst>
            </a:prstGeom>
            <a:gradFill flip="none" rotWithShape="1">
              <a:gsLst>
                <a:gs pos="0">
                  <a:srgbClr val="BB1717"/>
                </a:gs>
                <a:gs pos="100000">
                  <a:srgbClr val="F11B1B"/>
                </a:gs>
              </a:gsLst>
              <a:lin ang="18600000" scaled="0"/>
              <a:tileRect/>
            </a:gradFill>
            <a:ln w="12700" cap="flat" cmpd="sng" algn="ctr">
              <a:gradFill>
                <a:gsLst>
                  <a:gs pos="0">
                    <a:srgbClr val="6C6A69"/>
                  </a:gs>
                  <a:gs pos="50000">
                    <a:srgbClr val="C00000"/>
                  </a:gs>
                  <a:gs pos="100000">
                    <a:srgbClr val="FF0000"/>
                  </a:gs>
                </a:gsLst>
                <a:lin ang="5400000" scaled="0"/>
              </a:gradFill>
              <a:prstDash val="solid"/>
            </a:ln>
            <a:effectLst>
              <a:outerShdw blurRad="50800" dist="38100" dir="5400000" algn="t" rotWithShape="0">
                <a:prstClr val="black">
                  <a:alpha val="40000"/>
                </a:prstClr>
              </a:outerShdw>
            </a:effectLst>
          </p:spPr>
          <p:txBody>
            <a:bodyPr lIns="91426" tIns="45713" rIns="91426" bIns="45713" anchor="ctr"/>
            <a:lstStyle/>
            <a:p>
              <a:pPr marL="0" marR="0" lvl="0" indent="0" defTabSz="913765"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0" cap="none" spc="0" normalizeH="0" baseline="0" noProof="0">
                <a:ln>
                  <a:noFill/>
                </a:ln>
                <a:solidFill>
                  <a:srgbClr val="4D4D4D"/>
                </a:solidFill>
                <a:effectLst/>
                <a:uLnTx/>
                <a:uFillTx/>
                <a:latin typeface="DIN Mittelschrift Std" pitchFamily="50" charset="0"/>
                <a:ea typeface="微软雅黑" panose="020B0503020204020204" pitchFamily="34" charset="-122"/>
              </a:endParaRPr>
            </a:p>
          </p:txBody>
        </p:sp>
        <p:sp>
          <p:nvSpPr>
            <p:cNvPr id="5" name="TextBox 11"/>
            <p:cNvSpPr txBox="1">
              <a:spLocks noChangeArrowheads="1"/>
            </p:cNvSpPr>
            <p:nvPr/>
          </p:nvSpPr>
          <p:spPr bwMode="auto">
            <a:xfrm>
              <a:off x="1462486" y="1495501"/>
              <a:ext cx="40148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chemeClr val="bg1"/>
                  </a:solidFill>
                  <a:latin typeface="方正大黑简体" pitchFamily="65" charset="-122"/>
                  <a:ea typeface="方正大黑简体" pitchFamily="65" charset="-122"/>
                </a:rPr>
                <a:t>重庆谈判</a:t>
              </a:r>
              <a:r>
                <a:rPr lang="zh-CN" altLang="en-US">
                  <a:solidFill>
                    <a:schemeClr val="bg1"/>
                  </a:solidFill>
                  <a:latin typeface="方正大黑简体" pitchFamily="65" charset="-122"/>
                  <a:ea typeface="方正大黑简体" pitchFamily="65" charset="-122"/>
                </a:rPr>
                <a:t>和</a:t>
              </a:r>
              <a:r>
                <a:rPr lang="zh-CN" altLang="en-US" sz="2800">
                  <a:solidFill>
                    <a:schemeClr val="bg1"/>
                  </a:solidFill>
                  <a:latin typeface="方正大黑简体" pitchFamily="65" charset="-122"/>
                  <a:ea typeface="方正大黑简体" pitchFamily="65" charset="-122"/>
                </a:rPr>
                <a:t>内战爆发</a:t>
              </a:r>
            </a:p>
          </p:txBody>
        </p:sp>
      </p:grpSp>
      <p:cxnSp>
        <p:nvCxnSpPr>
          <p:cNvPr id="6" name="直接连接符 5"/>
          <p:cNvCxnSpPr/>
          <p:nvPr/>
        </p:nvCxnSpPr>
        <p:spPr>
          <a:xfrm>
            <a:off x="6464300" y="1644277"/>
            <a:ext cx="5346700" cy="0"/>
          </a:xfrm>
          <a:prstGeom prst="line">
            <a:avLst/>
          </a:prstGeom>
          <a:ln>
            <a:solidFill>
              <a:srgbClr val="C00000"/>
            </a:solidFill>
            <a:prstDash val="dashDot"/>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69888" y="1644277"/>
            <a:ext cx="5497512" cy="4441825"/>
            <a:chOff x="661988" y="1587499"/>
            <a:chExt cx="5497512" cy="4441825"/>
          </a:xfrm>
        </p:grpSpPr>
        <p:sp>
          <p:nvSpPr>
            <p:cNvPr id="8" name="矩形 83"/>
            <p:cNvSpPr>
              <a:spLocks noChangeArrowheads="1"/>
            </p:cNvSpPr>
            <p:nvPr/>
          </p:nvSpPr>
          <p:spPr bwMode="auto">
            <a:xfrm>
              <a:off x="661988" y="1587499"/>
              <a:ext cx="5497512" cy="4441825"/>
            </a:xfrm>
            <a:prstGeom prst="rect">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290" y="1969368"/>
              <a:ext cx="5146719" cy="3314487"/>
            </a:xfrm>
            <a:prstGeom prst="rect">
              <a:avLst/>
            </a:prstGeom>
            <a:ln>
              <a:solidFill>
                <a:schemeClr val="tx1"/>
              </a:solidFill>
            </a:ln>
          </p:spPr>
        </p:pic>
      </p:grpSp>
      <p:grpSp>
        <p:nvGrpSpPr>
          <p:cNvPr id="10" name="组合 9"/>
          <p:cNvGrpSpPr/>
          <p:nvPr/>
        </p:nvGrpSpPr>
        <p:grpSpPr>
          <a:xfrm>
            <a:off x="1717768" y="5501589"/>
            <a:ext cx="2690990" cy="461665"/>
            <a:chOff x="841063" y="1218189"/>
            <a:chExt cx="3888432" cy="667098"/>
          </a:xfrm>
        </p:grpSpPr>
        <p:sp>
          <p:nvSpPr>
            <p:cNvPr id="11"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12" name="矩形 11"/>
            <p:cNvSpPr/>
            <p:nvPr/>
          </p:nvSpPr>
          <p:spPr>
            <a:xfrm>
              <a:off x="1001502" y="1218189"/>
              <a:ext cx="3658378" cy="667098"/>
            </a:xfrm>
            <a:prstGeom prst="rect">
              <a:avLst/>
            </a:prstGeom>
            <a:ln>
              <a:noFill/>
            </a:ln>
          </p:spPr>
          <p:txBody>
            <a:bodyPr wrap="square">
              <a:spAutoFit/>
            </a:bodyPr>
            <a:lstStyle/>
            <a:p>
              <a:pPr>
                <a:lnSpc>
                  <a:spcPct val="150000"/>
                </a:lnSpc>
                <a:spcAft>
                  <a:spcPts val="300"/>
                </a:spcAft>
              </a:pPr>
              <a:r>
                <a:rPr lang="en-US" altLang="zh-CN" sz="1600" b="1" smtClean="0">
                  <a:solidFill>
                    <a:srgbClr val="C00000"/>
                  </a:solidFill>
                  <a:latin typeface="微软雅黑" panose="020B0503020204020204" pitchFamily="34" charset="-122"/>
                  <a:ea typeface="微软雅黑" panose="020B0503020204020204" pitchFamily="34" charset="-122"/>
                </a:rPr>
                <a:t>1945</a:t>
              </a:r>
              <a:r>
                <a:rPr lang="zh-CN" altLang="en-US" sz="1600" b="1" smtClean="0">
                  <a:solidFill>
                    <a:srgbClr val="C00000"/>
                  </a:solidFill>
                  <a:latin typeface="微软雅黑" panose="020B0503020204020204" pitchFamily="34" charset="-122"/>
                  <a:ea typeface="微软雅黑" panose="020B0503020204020204" pitchFamily="34" charset="-122"/>
                </a:rPr>
                <a:t>年  蒋、毛重庆谈判</a:t>
              </a:r>
              <a:endParaRPr lang="zh-CN" altLang="en-US" sz="1600" b="1">
                <a:solidFill>
                  <a:srgbClr val="C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14822" y="1910978"/>
            <a:ext cx="5606053" cy="4267201"/>
            <a:chOff x="6357089" y="3702494"/>
            <a:chExt cx="2564295" cy="3848239"/>
          </a:xfrm>
        </p:grpSpPr>
        <p:sp>
          <p:nvSpPr>
            <p:cNvPr id="14" name="文本框 13"/>
            <p:cNvSpPr txBox="1"/>
            <p:nvPr/>
          </p:nvSpPr>
          <p:spPr>
            <a:xfrm>
              <a:off x="6420407" y="3844869"/>
              <a:ext cx="2469320" cy="3321450"/>
            </a:xfrm>
            <a:prstGeom prst="rect">
              <a:avLst/>
            </a:prstGeom>
            <a:noFill/>
          </p:spPr>
          <p:txBody>
            <a:bodyPr wrap="square" rtlCol="0">
              <a:spAutoFit/>
            </a:bodyPr>
            <a:lstStyle/>
            <a:p>
              <a:pPr>
                <a:lnSpc>
                  <a:spcPts val="4000"/>
                </a:lnSpc>
              </a:pPr>
              <a:r>
                <a:rPr lang="en-US" altLang="zh-CN" sz="2400" smtClean="0">
                  <a:solidFill>
                    <a:srgbClr val="C00000"/>
                  </a:solidFill>
                  <a:latin typeface="微软雅黑" panose="020B0503020204020204" pitchFamily="34" charset="-122"/>
                  <a:ea typeface="微软雅黑" panose="020B0503020204020204" pitchFamily="34" charset="-122"/>
                </a:rPr>
                <a:t>1945</a:t>
              </a:r>
              <a:r>
                <a:rPr lang="zh-CN" altLang="en-US" sz="2400" smtClean="0">
                  <a:solidFill>
                    <a:srgbClr val="C00000"/>
                  </a:solidFill>
                  <a:latin typeface="微软雅黑" panose="020B0503020204020204" pitchFamily="34" charset="-122"/>
                  <a:ea typeface="微软雅黑" panose="020B0503020204020204" pitchFamily="34" charset="-122"/>
                </a:rPr>
                <a:t>年</a:t>
              </a:r>
              <a:r>
                <a:rPr lang="en-US" altLang="zh-CN" sz="2400">
                  <a:solidFill>
                    <a:srgbClr val="C00000"/>
                  </a:solidFill>
                  <a:latin typeface="微软雅黑" panose="020B0503020204020204" pitchFamily="34" charset="-122"/>
                  <a:ea typeface="微软雅黑" panose="020B0503020204020204" pitchFamily="34" charset="-122"/>
                </a:rPr>
                <a:t>8</a:t>
              </a:r>
              <a:r>
                <a:rPr lang="zh-CN" altLang="en-US" sz="2400">
                  <a:solidFill>
                    <a:srgbClr val="C00000"/>
                  </a:solidFill>
                  <a:latin typeface="微软雅黑" panose="020B0503020204020204" pitchFamily="34" charset="-122"/>
                  <a:ea typeface="微软雅黑" panose="020B0503020204020204" pitchFamily="34" charset="-122"/>
                </a:rPr>
                <a:t>月</a:t>
              </a:r>
              <a:r>
                <a:rPr lang="en-US" altLang="zh-CN" sz="2400">
                  <a:solidFill>
                    <a:srgbClr val="C00000"/>
                  </a:solidFill>
                  <a:latin typeface="微软雅黑" panose="020B0503020204020204" pitchFamily="34" charset="-122"/>
                  <a:ea typeface="微软雅黑" panose="020B0503020204020204" pitchFamily="34" charset="-122"/>
                </a:rPr>
                <a:t>29</a:t>
              </a:r>
              <a:r>
                <a:rPr lang="zh-CN" altLang="en-US" sz="2400">
                  <a:solidFill>
                    <a:srgbClr val="C00000"/>
                  </a:solidFill>
                  <a:latin typeface="微软雅黑" panose="020B0503020204020204" pitchFamily="34" charset="-122"/>
                  <a:ea typeface="微软雅黑" panose="020B0503020204020204" pitchFamily="34" charset="-122"/>
                </a:rPr>
                <a:t>日至</a:t>
              </a:r>
              <a:r>
                <a:rPr lang="en-US" altLang="zh-CN" sz="2400">
                  <a:solidFill>
                    <a:srgbClr val="C00000"/>
                  </a:solidFill>
                  <a:latin typeface="微软雅黑" panose="020B0503020204020204" pitchFamily="34" charset="-122"/>
                  <a:ea typeface="微软雅黑" panose="020B0503020204020204" pitchFamily="34" charset="-122"/>
                </a:rPr>
                <a:t>10</a:t>
              </a:r>
              <a:r>
                <a:rPr lang="zh-CN" altLang="en-US" sz="2400">
                  <a:solidFill>
                    <a:srgbClr val="C00000"/>
                  </a:solidFill>
                  <a:latin typeface="微软雅黑" panose="020B0503020204020204" pitchFamily="34" charset="-122"/>
                  <a:ea typeface="微软雅黑" panose="020B0503020204020204" pitchFamily="34" charset="-122"/>
                </a:rPr>
                <a:t>月</a:t>
              </a:r>
              <a:r>
                <a:rPr lang="en-US" altLang="zh-CN" sz="2400">
                  <a:solidFill>
                    <a:srgbClr val="C00000"/>
                  </a:solidFill>
                  <a:latin typeface="微软雅黑" panose="020B0503020204020204" pitchFamily="34" charset="-122"/>
                  <a:ea typeface="微软雅黑" panose="020B0503020204020204" pitchFamily="34" charset="-122"/>
                </a:rPr>
                <a:t>10</a:t>
              </a:r>
              <a:r>
                <a:rPr lang="zh-CN" altLang="en-US" sz="2400">
                  <a:solidFill>
                    <a:srgbClr val="C00000"/>
                  </a:solidFill>
                  <a:latin typeface="微软雅黑" panose="020B0503020204020204" pitchFamily="34" charset="-122"/>
                  <a:ea typeface="微软雅黑" panose="020B0503020204020204" pitchFamily="34" charset="-122"/>
                </a:rPr>
                <a:t>日</a:t>
              </a:r>
              <a:r>
                <a:rPr lang="zh-CN" altLang="en-US" smtClean="0">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为了最大限度地争取和平，毛泽东不顾个人安危，决定冒险赴重庆谈判。经过</a:t>
              </a:r>
              <a:r>
                <a:rPr lang="en-US" altLang="zh-CN">
                  <a:solidFill>
                    <a:srgbClr val="574343"/>
                  </a:solidFill>
                  <a:latin typeface="微软雅黑" panose="020B0503020204020204" pitchFamily="34" charset="-122"/>
                  <a:ea typeface="微软雅黑" panose="020B0503020204020204" pitchFamily="34" charset="-122"/>
                </a:rPr>
                <a:t>43</a:t>
              </a:r>
              <a:r>
                <a:rPr lang="zh-CN" altLang="en-US">
                  <a:solidFill>
                    <a:srgbClr val="574343"/>
                  </a:solidFill>
                  <a:latin typeface="微软雅黑" panose="020B0503020204020204" pitchFamily="34" charset="-122"/>
                  <a:ea typeface="微软雅黑" panose="020B0503020204020204" pitchFamily="34" charset="-122"/>
                </a:rPr>
                <a:t>天的艰难谈判，</a:t>
              </a:r>
              <a:r>
                <a:rPr lang="en-US" altLang="zh-CN">
                  <a:solidFill>
                    <a:srgbClr val="574343"/>
                  </a:solidFill>
                  <a:latin typeface="微软雅黑" panose="020B0503020204020204" pitchFamily="34" charset="-122"/>
                  <a:ea typeface="微软雅黑" panose="020B0503020204020204" pitchFamily="34" charset="-122"/>
                </a:rPr>
                <a:t>1945</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日，双方签订了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双十协定</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，确定了和平建国的基本方针。但是，蒋介石却借助军事上的巨大优势，撕毁和平协议，</a:t>
              </a:r>
              <a:r>
                <a:rPr lang="en-US" altLang="zh-CN">
                  <a:solidFill>
                    <a:srgbClr val="574343"/>
                  </a:solidFill>
                  <a:latin typeface="微软雅黑" panose="020B0503020204020204" pitchFamily="34" charset="-122"/>
                  <a:ea typeface="微软雅黑" panose="020B0503020204020204" pitchFamily="34" charset="-122"/>
                </a:rPr>
                <a:t>1946</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6</a:t>
              </a:r>
              <a:r>
                <a:rPr lang="zh-CN" altLang="en-US">
                  <a:solidFill>
                    <a:srgbClr val="574343"/>
                  </a:solidFill>
                  <a:latin typeface="微软雅黑" panose="020B0503020204020204" pitchFamily="34" charset="-122"/>
                  <a:ea typeface="微软雅黑" panose="020B0503020204020204" pitchFamily="34" charset="-122"/>
                </a:rPr>
                <a:t>月，以进攻中原解放区为起点，全面内战爆发。</a:t>
              </a:r>
            </a:p>
          </p:txBody>
        </p:sp>
        <p:sp>
          <p:nvSpPr>
            <p:cNvPr id="15" name="矩形 14"/>
            <p:cNvSpPr/>
            <p:nvPr/>
          </p:nvSpPr>
          <p:spPr>
            <a:xfrm>
              <a:off x="6357089" y="3702494"/>
              <a:ext cx="2564295" cy="384823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1+#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47"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300"/>
                                </p:stCondLst>
                                <p:childTnLst>
                                  <p:par>
                                    <p:cTn id="24" presetID="2" presetClass="entr" presetSubtype="8" fill="hold" nodeType="afterEffect" p14:presetBounceEnd="48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48000">
                                          <p:cBhvr additive="base">
                                            <p:cTn id="26" dur="5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47"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300"/>
                                </p:stCondLst>
                                <p:childTnLst>
                                  <p:par>
                                    <p:cTn id="24" presetID="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descr="华表"/>
          <p:cNvPicPr>
            <a:picLocks noChangeAspect="1"/>
          </p:cNvPicPr>
          <p:nvPr/>
        </p:nvPicPr>
        <p:blipFill>
          <a:blip r:embed="rId4"/>
          <a:stretch>
            <a:fillRect/>
          </a:stretch>
        </p:blipFill>
        <p:spPr>
          <a:xfrm>
            <a:off x="-3810" y="737235"/>
            <a:ext cx="12170410" cy="6219190"/>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74455" y="1843405"/>
            <a:ext cx="3376295" cy="5014595"/>
          </a:xfrm>
          <a:prstGeom prst="rect">
            <a:avLst/>
          </a:prstGeom>
        </p:spPr>
      </p:pic>
      <p:sp>
        <p:nvSpPr>
          <p:cNvPr id="3" name="TextBox 59"/>
          <p:cNvSpPr txBox="1">
            <a:spLocks noChangeArrowheads="1"/>
          </p:cNvSpPr>
          <p:nvPr/>
        </p:nvSpPr>
        <p:spPr bwMode="auto">
          <a:xfrm flipH="1">
            <a:off x="4323080" y="1074841"/>
            <a:ext cx="3545747" cy="76835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a:defRPr/>
            </a:pPr>
            <a:r>
              <a:rPr lang="zh-CN" altLang="en-US" sz="4400" b="1" kern="0" dirty="0" smtClean="0">
                <a:solidFill>
                  <a:srgbClr val="C00000"/>
                </a:solidFill>
                <a:latin typeface="微软雅黑" panose="020B0503020204020204" pitchFamily="34" charset="-122"/>
                <a:ea typeface="微软雅黑" panose="020B0503020204020204" pitchFamily="34" charset="-122"/>
                <a:sym typeface="方正大黑简体" pitchFamily="65" charset="-122"/>
              </a:rPr>
              <a:t>目  录 </a:t>
            </a:r>
            <a:r>
              <a:rPr lang="en-US" altLang="zh-CN" sz="4400" b="1" kern="0" dirty="0" smtClean="0">
                <a:solidFill>
                  <a:srgbClr val="C00000"/>
                </a:solidFill>
                <a:latin typeface="微软雅黑" panose="020B0503020204020204" pitchFamily="34" charset="-122"/>
                <a:ea typeface="微软雅黑" panose="020B0503020204020204" pitchFamily="34" charset="-122"/>
              </a:rPr>
              <a:t>| </a:t>
            </a:r>
            <a:r>
              <a:rPr lang="en-US" altLang="zh-CN" sz="2400" dirty="0">
                <a:solidFill>
                  <a:srgbClr val="C00000"/>
                </a:solidFill>
                <a:latin typeface="Impact" panose="020B0806030902050204" pitchFamily="34" charset="0"/>
                <a:sym typeface="Impact" panose="020B0806030902050204" pitchFamily="34" charset="0"/>
              </a:rPr>
              <a:t>CONTENTS </a:t>
            </a:r>
          </a:p>
        </p:txBody>
      </p:sp>
      <p:grpSp>
        <p:nvGrpSpPr>
          <p:cNvPr id="11" name="组合 10"/>
          <p:cNvGrpSpPr/>
          <p:nvPr/>
        </p:nvGrpSpPr>
        <p:grpSpPr>
          <a:xfrm>
            <a:off x="3126740" y="2273935"/>
            <a:ext cx="5274310" cy="651510"/>
            <a:chOff x="1934" y="2270"/>
            <a:chExt cx="8306" cy="1026"/>
          </a:xfrm>
        </p:grpSpPr>
        <p:sp>
          <p:nvSpPr>
            <p:cNvPr id="20" name="五角星 19"/>
            <p:cNvSpPr/>
            <p:nvPr/>
          </p:nvSpPr>
          <p:spPr>
            <a:xfrm>
              <a:off x="1934" y="2270"/>
              <a:ext cx="966" cy="966"/>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panose="020F0502020204030204"/>
                <a:ea typeface="宋体" panose="02010600030101010101" pitchFamily="2" charset="-122"/>
              </a:endParaRPr>
            </a:p>
          </p:txBody>
        </p:sp>
        <p:grpSp>
          <p:nvGrpSpPr>
            <p:cNvPr id="5" name="组合 4"/>
            <p:cNvGrpSpPr/>
            <p:nvPr/>
          </p:nvGrpSpPr>
          <p:grpSpPr>
            <a:xfrm>
              <a:off x="2278" y="2472"/>
              <a:ext cx="7962" cy="824"/>
              <a:chOff x="2278" y="2472"/>
              <a:chExt cx="7962" cy="824"/>
            </a:xfrm>
          </p:grpSpPr>
          <p:sp>
            <p:nvSpPr>
              <p:cNvPr id="21" name="TextBox 6"/>
              <p:cNvSpPr txBox="1"/>
              <p:nvPr/>
            </p:nvSpPr>
            <p:spPr>
              <a:xfrm>
                <a:off x="2278" y="2492"/>
                <a:ext cx="251" cy="58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1</a:t>
                </a:r>
                <a:endParaRPr lang="zh-CN" altLang="en-US" dirty="0">
                  <a:solidFill>
                    <a:prstClr val="white"/>
                  </a:solidFill>
                  <a:latin typeface="Impact" panose="020B0806030902050204" pitchFamily="34" charset="0"/>
                </a:endParaRPr>
              </a:p>
            </p:txBody>
          </p:sp>
          <p:sp>
            <p:nvSpPr>
              <p:cNvPr id="28" name="矩形 27"/>
              <p:cNvSpPr/>
              <p:nvPr/>
            </p:nvSpPr>
            <p:spPr>
              <a:xfrm>
                <a:off x="3494" y="2472"/>
                <a:ext cx="6746" cy="824"/>
              </a:xfrm>
              <a:prstGeom prst="rect">
                <a:avLst/>
              </a:prstGeom>
            </p:spPr>
            <p:txBody>
              <a:bodyPr wrap="square" lIns="0">
                <a:spAutoFit/>
              </a:bodyPr>
              <a:lstStyle/>
              <a:p>
                <a:pPr fontAlgn="auto">
                  <a:spcBef>
                    <a:spcPts val="0"/>
                  </a:spcBef>
                  <a:spcAft>
                    <a:spcPts val="0"/>
                  </a:spcAft>
                  <a:defRPr/>
                </a:pPr>
                <a:r>
                  <a:rPr lang="zh-CN" altLang="en-US" sz="2800" spc="600" dirty="0">
                    <a:latin typeface="叶根友古刻体" panose="03000509000000000000" pitchFamily="65" charset="-122"/>
                    <a:ea typeface="叶根友古刻体" panose="03000509000000000000" pitchFamily="65" charset="-122"/>
                    <a:cs typeface="+mn-ea"/>
                    <a:sym typeface="+mn-lt"/>
                  </a:rPr>
                  <a:t>土地革命时期</a:t>
                </a:r>
              </a:p>
            </p:txBody>
          </p:sp>
        </p:grpSp>
      </p:grpSp>
      <p:grpSp>
        <p:nvGrpSpPr>
          <p:cNvPr id="9" name="组合 8"/>
          <p:cNvGrpSpPr/>
          <p:nvPr/>
        </p:nvGrpSpPr>
        <p:grpSpPr>
          <a:xfrm>
            <a:off x="3072765" y="3736975"/>
            <a:ext cx="5300345" cy="662940"/>
            <a:chOff x="1872" y="4827"/>
            <a:chExt cx="8347" cy="1044"/>
          </a:xfrm>
        </p:grpSpPr>
        <p:sp>
          <p:nvSpPr>
            <p:cNvPr id="24" name="五角星 23"/>
            <p:cNvSpPr/>
            <p:nvPr/>
          </p:nvSpPr>
          <p:spPr>
            <a:xfrm>
              <a:off x="1872" y="4827"/>
              <a:ext cx="1008" cy="98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panose="020F0502020204030204"/>
                <a:ea typeface="宋体" panose="02010600030101010101" pitchFamily="2" charset="-122"/>
              </a:endParaRPr>
            </a:p>
          </p:txBody>
        </p:sp>
        <p:sp>
          <p:nvSpPr>
            <p:cNvPr id="25" name="TextBox 25"/>
            <p:cNvSpPr txBox="1"/>
            <p:nvPr/>
          </p:nvSpPr>
          <p:spPr>
            <a:xfrm>
              <a:off x="2264" y="5064"/>
              <a:ext cx="251" cy="58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3</a:t>
              </a:r>
              <a:endParaRPr lang="zh-CN" altLang="en-US" dirty="0">
                <a:solidFill>
                  <a:prstClr val="white"/>
                </a:solidFill>
                <a:latin typeface="Impact" panose="020B0806030902050204" pitchFamily="34" charset="0"/>
              </a:endParaRPr>
            </a:p>
          </p:txBody>
        </p:sp>
        <p:sp>
          <p:nvSpPr>
            <p:cNvPr id="30" name="矩形 29"/>
            <p:cNvSpPr/>
            <p:nvPr/>
          </p:nvSpPr>
          <p:spPr>
            <a:xfrm>
              <a:off x="3473" y="5047"/>
              <a:ext cx="6746" cy="824"/>
            </a:xfrm>
            <a:prstGeom prst="rect">
              <a:avLst/>
            </a:prstGeom>
          </p:spPr>
          <p:txBody>
            <a:bodyPr wrap="square" lIns="0">
              <a:spAutoFit/>
            </a:bodyPr>
            <a:lstStyle/>
            <a:p>
              <a:pPr>
                <a:defRPr/>
              </a:pPr>
              <a:r>
                <a:rPr lang="zh-CN" altLang="en-US" sz="2800" spc="600" dirty="0">
                  <a:latin typeface="叶根友古刻体" panose="03000509000000000000" pitchFamily="65" charset="-122"/>
                  <a:ea typeface="叶根友古刻体" panose="03000509000000000000" pitchFamily="65" charset="-122"/>
                  <a:cs typeface="+mn-ea"/>
                  <a:sym typeface="+mn-lt"/>
                </a:rPr>
                <a:t>解放战争时期</a:t>
              </a:r>
            </a:p>
          </p:txBody>
        </p:sp>
      </p:grpSp>
      <p:grpSp>
        <p:nvGrpSpPr>
          <p:cNvPr id="8" name="组合 7"/>
          <p:cNvGrpSpPr/>
          <p:nvPr/>
        </p:nvGrpSpPr>
        <p:grpSpPr>
          <a:xfrm>
            <a:off x="3058093" y="4436734"/>
            <a:ext cx="5285817" cy="635626"/>
            <a:chOff x="1872" y="6021"/>
            <a:chExt cx="8324" cy="1001"/>
          </a:xfrm>
        </p:grpSpPr>
        <p:sp>
          <p:nvSpPr>
            <p:cNvPr id="26" name="五角星 25"/>
            <p:cNvSpPr/>
            <p:nvPr/>
          </p:nvSpPr>
          <p:spPr>
            <a:xfrm>
              <a:off x="1872" y="6021"/>
              <a:ext cx="1008" cy="98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panose="020F0502020204030204"/>
                <a:ea typeface="宋体" panose="02010600030101010101" pitchFamily="2" charset="-122"/>
              </a:endParaRPr>
            </a:p>
          </p:txBody>
        </p:sp>
        <p:sp>
          <p:nvSpPr>
            <p:cNvPr id="27" name="TextBox 28"/>
            <p:cNvSpPr txBox="1"/>
            <p:nvPr/>
          </p:nvSpPr>
          <p:spPr>
            <a:xfrm>
              <a:off x="2244" y="6246"/>
              <a:ext cx="251" cy="58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4</a:t>
              </a:r>
              <a:endParaRPr lang="zh-CN" altLang="en-US" dirty="0">
                <a:solidFill>
                  <a:prstClr val="white"/>
                </a:solidFill>
                <a:latin typeface="Impact" panose="020B0806030902050204" pitchFamily="34" charset="0"/>
              </a:endParaRPr>
            </a:p>
          </p:txBody>
        </p:sp>
        <p:sp>
          <p:nvSpPr>
            <p:cNvPr id="31" name="矩形 30"/>
            <p:cNvSpPr/>
            <p:nvPr/>
          </p:nvSpPr>
          <p:spPr>
            <a:xfrm>
              <a:off x="3450" y="6198"/>
              <a:ext cx="6746" cy="824"/>
            </a:xfrm>
            <a:prstGeom prst="rect">
              <a:avLst/>
            </a:prstGeom>
          </p:spPr>
          <p:txBody>
            <a:bodyPr wrap="square" lIns="0">
              <a:spAutoFit/>
            </a:bodyPr>
            <a:lstStyle/>
            <a:p>
              <a:pPr fontAlgn="base">
                <a:spcBef>
                  <a:spcPct val="0"/>
                </a:spcBef>
                <a:spcAft>
                  <a:spcPct val="0"/>
                </a:spcAft>
                <a:defRPr/>
              </a:pPr>
              <a:r>
                <a:rPr lang="zh-CN" altLang="en-US" sz="2800" spc="600" dirty="0">
                  <a:latin typeface="叶根友古刻体" panose="03000509000000000000" pitchFamily="65" charset="-122"/>
                  <a:ea typeface="叶根友古刻体" panose="03000509000000000000" pitchFamily="65" charset="-122"/>
                  <a:cs typeface="+mn-ea"/>
                </a:rPr>
                <a:t>社会主义建设时期</a:t>
              </a:r>
            </a:p>
          </p:txBody>
        </p:sp>
      </p:grpSp>
      <p:grpSp>
        <p:nvGrpSpPr>
          <p:cNvPr id="6" name="组合 5"/>
          <p:cNvGrpSpPr/>
          <p:nvPr/>
        </p:nvGrpSpPr>
        <p:grpSpPr>
          <a:xfrm>
            <a:off x="3043488" y="5238683"/>
            <a:ext cx="8193528" cy="623943"/>
            <a:chOff x="1872" y="7330"/>
            <a:chExt cx="12903" cy="983"/>
          </a:xfrm>
        </p:grpSpPr>
        <p:sp>
          <p:nvSpPr>
            <p:cNvPr id="32" name="五角星 31"/>
            <p:cNvSpPr/>
            <p:nvPr/>
          </p:nvSpPr>
          <p:spPr>
            <a:xfrm>
              <a:off x="1872" y="7330"/>
              <a:ext cx="1008" cy="983"/>
            </a:xfrm>
            <a:prstGeom prst="star5">
              <a:avLst/>
            </a:prstGeom>
            <a:solidFill>
              <a:srgbClr val="C00000"/>
            </a:solidFill>
            <a:ln w="25400" cap="flat" cmpd="sng" algn="ctr">
              <a:solidFill>
                <a:srgbClr val="FF0000"/>
              </a:soli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panose="020F0502020204030204"/>
                <a:ea typeface="宋体" panose="02010600030101010101" pitchFamily="2" charset="-122"/>
              </a:endParaRPr>
            </a:p>
          </p:txBody>
        </p:sp>
        <p:sp>
          <p:nvSpPr>
            <p:cNvPr id="33" name="TextBox 28"/>
            <p:cNvSpPr txBox="1"/>
            <p:nvPr/>
          </p:nvSpPr>
          <p:spPr>
            <a:xfrm>
              <a:off x="2264" y="7575"/>
              <a:ext cx="251" cy="582"/>
            </a:xfrm>
            <a:prstGeom prst="rect">
              <a:avLst/>
            </a:prstGeom>
            <a:noFill/>
          </p:spPr>
          <p:txBody>
            <a:bodyPr wrap="square" rtlCol="0">
              <a:spAutoFit/>
            </a:bodyPr>
            <a:lstStyle/>
            <a:p>
              <a:pPr algn="ctr"/>
              <a:r>
                <a:rPr lang="en-US" altLang="zh-CN" smtClean="0">
                  <a:solidFill>
                    <a:prstClr val="white"/>
                  </a:solidFill>
                  <a:latin typeface="Impact" panose="020B0806030902050204" pitchFamily="34" charset="0"/>
                </a:rPr>
                <a:t>5</a:t>
              </a:r>
              <a:endParaRPr lang="zh-CN" altLang="en-US" dirty="0">
                <a:solidFill>
                  <a:prstClr val="white"/>
                </a:solidFill>
                <a:latin typeface="Impact" panose="020B0806030902050204" pitchFamily="34" charset="0"/>
              </a:endParaRPr>
            </a:p>
          </p:txBody>
        </p:sp>
        <p:sp>
          <p:nvSpPr>
            <p:cNvPr id="34" name="矩形 33"/>
            <p:cNvSpPr/>
            <p:nvPr/>
          </p:nvSpPr>
          <p:spPr>
            <a:xfrm>
              <a:off x="3308" y="7414"/>
              <a:ext cx="11467" cy="824"/>
            </a:xfrm>
            <a:prstGeom prst="rect">
              <a:avLst/>
            </a:prstGeom>
          </p:spPr>
          <p:txBody>
            <a:bodyPr wrap="square" lIns="0">
              <a:spAutoFit/>
            </a:bodyPr>
            <a:lstStyle/>
            <a:p>
              <a:pPr>
                <a:defRPr/>
              </a:pPr>
              <a:r>
                <a:rPr lang="zh-CN" altLang="en-US" sz="2800" spc="600" dirty="0">
                  <a:latin typeface="叶根友古刻体" panose="03000509000000000000" pitchFamily="65" charset="-122"/>
                  <a:ea typeface="叶根友古刻体" panose="03000509000000000000" pitchFamily="65" charset="-122"/>
                  <a:cs typeface="+mn-ea"/>
                  <a:sym typeface="+mn-lt"/>
                </a:rPr>
                <a:t>改革强军与中国特色强军之路</a:t>
              </a:r>
            </a:p>
          </p:txBody>
        </p:sp>
      </p:grpSp>
      <p:grpSp>
        <p:nvGrpSpPr>
          <p:cNvPr id="13" name="组合 12"/>
          <p:cNvGrpSpPr/>
          <p:nvPr/>
        </p:nvGrpSpPr>
        <p:grpSpPr>
          <a:xfrm>
            <a:off x="3087370" y="2961005"/>
            <a:ext cx="4335780" cy="702310"/>
            <a:chOff x="4862" y="4663"/>
            <a:chExt cx="6828" cy="1106"/>
          </a:xfrm>
        </p:grpSpPr>
        <p:grpSp>
          <p:nvGrpSpPr>
            <p:cNvPr id="10" name="组合 9"/>
            <p:cNvGrpSpPr/>
            <p:nvPr/>
          </p:nvGrpSpPr>
          <p:grpSpPr>
            <a:xfrm>
              <a:off x="4862" y="4663"/>
              <a:ext cx="6828" cy="1107"/>
              <a:chOff x="1872" y="3513"/>
              <a:chExt cx="6828" cy="1107"/>
            </a:xfrm>
          </p:grpSpPr>
          <p:sp>
            <p:nvSpPr>
              <p:cNvPr id="22" name="五角星 21"/>
              <p:cNvSpPr/>
              <p:nvPr/>
            </p:nvSpPr>
            <p:spPr>
              <a:xfrm>
                <a:off x="1872" y="3513"/>
                <a:ext cx="1008" cy="1008"/>
              </a:xfrm>
              <a:prstGeom prst="star5">
                <a:avLst/>
              </a:prstGeom>
              <a:solidFill>
                <a:srgbClr val="C00000"/>
              </a:solidFill>
              <a:ln w="25400" cap="flat" cmpd="sng" algn="ctr">
                <a:gradFill>
                  <a:gsLst>
                    <a:gs pos="0">
                      <a:srgbClr val="E33F24"/>
                    </a:gs>
                    <a:gs pos="100000">
                      <a:srgbClr val="F26434"/>
                    </a:gs>
                  </a:gsLst>
                  <a:lin ang="5400000" scaled="0"/>
                </a:gradFill>
                <a:prstDash val="solid"/>
              </a:ln>
              <a:effectLst>
                <a:outerShdw blurRad="254000" dist="190500" dir="3540000" sx="105000" sy="105000" algn="tl" rotWithShape="0">
                  <a:sysClr val="windowText" lastClr="000000">
                    <a:lumMod val="95000"/>
                    <a:lumOff val="5000"/>
                    <a:alpha val="2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gradFill flip="none" rotWithShape="1">
                    <a:gsLst>
                      <a:gs pos="0">
                        <a:prstClr val="white">
                          <a:shade val="30000"/>
                          <a:satMod val="115000"/>
                        </a:prstClr>
                      </a:gs>
                      <a:gs pos="50000">
                        <a:prstClr val="white">
                          <a:shade val="67500"/>
                          <a:satMod val="115000"/>
                        </a:prstClr>
                      </a:gs>
                      <a:gs pos="100000">
                        <a:prstClr val="white">
                          <a:shade val="100000"/>
                          <a:satMod val="115000"/>
                        </a:prstClr>
                      </a:gs>
                    </a:gsLst>
                    <a:lin ang="2700000" scaled="1"/>
                    <a:tileRect/>
                  </a:gradFill>
                  <a:effectLst/>
                  <a:uLnTx/>
                  <a:uFillTx/>
                  <a:latin typeface="Calibri" panose="020F0502020204030204"/>
                  <a:ea typeface="宋体" panose="02010600030101010101" pitchFamily="2" charset="-122"/>
                </a:endParaRPr>
              </a:p>
            </p:txBody>
          </p:sp>
          <p:sp>
            <p:nvSpPr>
              <p:cNvPr id="29" name="矩形 28"/>
              <p:cNvSpPr/>
              <p:nvPr/>
            </p:nvSpPr>
            <p:spPr>
              <a:xfrm>
                <a:off x="3494" y="3796"/>
                <a:ext cx="5206" cy="824"/>
              </a:xfrm>
              <a:prstGeom prst="rect">
                <a:avLst/>
              </a:prstGeom>
            </p:spPr>
            <p:txBody>
              <a:bodyPr wrap="square" lIns="0">
                <a:spAutoFit/>
              </a:bodyPr>
              <a:lstStyle/>
              <a:p>
                <a:pPr>
                  <a:defRPr/>
                </a:pPr>
                <a:r>
                  <a:rPr lang="zh-CN" altLang="en-US" sz="2800" spc="600" dirty="0">
                    <a:latin typeface="叶根友古刻体" panose="03000509000000000000" pitchFamily="65" charset="-122"/>
                    <a:ea typeface="叶根友古刻体" panose="03000509000000000000" pitchFamily="65" charset="-122"/>
                    <a:cs typeface="+mn-ea"/>
                    <a:sym typeface="+mn-lt"/>
                  </a:rPr>
                  <a:t>抗日战争</a:t>
                </a:r>
                <a:r>
                  <a:rPr lang="zh-CN" altLang="en-US" sz="2800" spc="600" dirty="0" smtClean="0">
                    <a:latin typeface="叶根友古刻体" panose="03000509000000000000" pitchFamily="65" charset="-122"/>
                    <a:ea typeface="叶根友古刻体" panose="03000509000000000000" pitchFamily="65" charset="-122"/>
                    <a:cs typeface="+mn-ea"/>
                    <a:sym typeface="+mn-lt"/>
                  </a:rPr>
                  <a:t>时期</a:t>
                </a:r>
                <a:endParaRPr lang="zh-CN" altLang="en-US" sz="2800" spc="600" dirty="0">
                  <a:latin typeface="叶根友古刻体" panose="03000509000000000000" pitchFamily="65" charset="-122"/>
                  <a:ea typeface="叶根友古刻体" panose="03000509000000000000" pitchFamily="65" charset="-122"/>
                  <a:cs typeface="+mn-ea"/>
                  <a:sym typeface="+mn-lt"/>
                </a:endParaRPr>
              </a:p>
            </p:txBody>
          </p:sp>
        </p:grpSp>
        <p:sp>
          <p:nvSpPr>
            <p:cNvPr id="23" name="TextBox 22"/>
            <p:cNvSpPr txBox="1"/>
            <p:nvPr/>
          </p:nvSpPr>
          <p:spPr>
            <a:xfrm>
              <a:off x="5240" y="4946"/>
              <a:ext cx="251" cy="58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2</a:t>
              </a:r>
              <a:endParaRPr lang="zh-CN" altLang="en-US" dirty="0">
                <a:solidFill>
                  <a:prstClr val="white"/>
                </a:solidFill>
                <a:latin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inVertic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inVertical)">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4" name="矩形 3"/>
          <p:cNvSpPr/>
          <p:nvPr/>
        </p:nvSpPr>
        <p:spPr>
          <a:xfrm>
            <a:off x="379412" y="1066800"/>
            <a:ext cx="11439524" cy="1156855"/>
          </a:xfrm>
          <a:prstGeom prst="rect">
            <a:avLst/>
          </a:prstGeom>
        </p:spPr>
        <p:txBody>
          <a:bodyPr wrap="square">
            <a:spAutoFit/>
          </a:bodyPr>
          <a:lstStyle/>
          <a:p>
            <a:pPr algn="just">
              <a:lnSpc>
                <a:spcPct val="150000"/>
              </a:lnSpc>
            </a:pPr>
            <a:r>
              <a:rPr lang="zh-CN" altLang="en-US" sz="1600" smtClean="0">
                <a:solidFill>
                  <a:srgbClr val="5F0F05"/>
                </a:solidFill>
                <a:latin typeface="微软雅黑" panose="020B0503020204020204" pitchFamily="34" charset="-122"/>
                <a:ea typeface="微软雅黑" panose="020B0503020204020204" pitchFamily="34" charset="-122"/>
              </a:rPr>
              <a:t>       抗日战争</a:t>
            </a:r>
            <a:r>
              <a:rPr lang="zh-CN" altLang="en-US" sz="1600">
                <a:solidFill>
                  <a:srgbClr val="5F0F05"/>
                </a:solidFill>
                <a:latin typeface="微软雅黑" panose="020B0503020204020204" pitchFamily="34" charset="-122"/>
                <a:ea typeface="微软雅黑" panose="020B0503020204020204" pitchFamily="34" charset="-122"/>
              </a:rPr>
              <a:t>胜利后，以蒋介石为首的国民党反动派在美帝国主义的支持下，为独占胜利果实，消灭中国共产党及其领导的武装力量，蓄谋发动内战。中国共产党竭力争取和平民主，同时调整了战略部署，对部队进行整编，划分战略区，编组野战兵团，至 </a:t>
            </a:r>
            <a:r>
              <a:rPr lang="en-US" altLang="zh-CN" sz="1600">
                <a:solidFill>
                  <a:srgbClr val="5F0F05"/>
                </a:solidFill>
                <a:latin typeface="微软雅黑" panose="020B0503020204020204" pitchFamily="34" charset="-122"/>
                <a:ea typeface="微软雅黑" panose="020B0503020204020204" pitchFamily="34" charset="-122"/>
              </a:rPr>
              <a:t>1946 </a:t>
            </a:r>
            <a:r>
              <a:rPr lang="zh-CN" altLang="en-US" sz="1600">
                <a:solidFill>
                  <a:srgbClr val="5F0F05"/>
                </a:solidFill>
                <a:latin typeface="微软雅黑" panose="020B0503020204020204" pitchFamily="34" charset="-122"/>
                <a:ea typeface="微软雅黑" panose="020B0503020204020204" pitchFamily="34" charset="-122"/>
              </a:rPr>
              <a:t>年 </a:t>
            </a:r>
            <a:r>
              <a:rPr lang="en-US" altLang="zh-CN" sz="1600">
                <a:solidFill>
                  <a:srgbClr val="5F0F05"/>
                </a:solidFill>
                <a:latin typeface="微软雅黑" panose="020B0503020204020204" pitchFamily="34" charset="-122"/>
                <a:ea typeface="微软雅黑" panose="020B0503020204020204" pitchFamily="34" charset="-122"/>
              </a:rPr>
              <a:t>6 </a:t>
            </a:r>
            <a:r>
              <a:rPr lang="zh-CN" altLang="en-US" sz="1600">
                <a:solidFill>
                  <a:srgbClr val="5F0F05"/>
                </a:solidFill>
                <a:latin typeface="微软雅黑" panose="020B0503020204020204" pitchFamily="34" charset="-122"/>
                <a:ea typeface="微软雅黑" panose="020B0503020204020204" pitchFamily="34" charset="-122"/>
              </a:rPr>
              <a:t>月，全军共</a:t>
            </a:r>
            <a:r>
              <a:rPr lang="zh-CN" altLang="en-US" sz="1600" smtClean="0">
                <a:solidFill>
                  <a:srgbClr val="5F0F05"/>
                </a:solidFill>
                <a:latin typeface="微软雅黑" panose="020B0503020204020204" pitchFamily="34" charset="-122"/>
                <a:ea typeface="微软雅黑" panose="020B0503020204020204" pitchFamily="34" charset="-122"/>
              </a:rPr>
              <a:t>编成</a:t>
            </a:r>
            <a:r>
              <a:rPr lang="en-US" altLang="zh-CN" sz="1600" smtClean="0">
                <a:solidFill>
                  <a:srgbClr val="5F0F05"/>
                </a:solidFill>
                <a:latin typeface="微软雅黑" panose="020B0503020204020204" pitchFamily="34" charset="-122"/>
                <a:ea typeface="微软雅黑" panose="020B0503020204020204" pitchFamily="34" charset="-122"/>
              </a:rPr>
              <a:t>:</a:t>
            </a:r>
            <a:endParaRPr lang="zh-CN" altLang="en-US" sz="1600" dirty="0">
              <a:solidFill>
                <a:srgbClr val="5F0F05"/>
              </a:solidFill>
              <a:latin typeface="微软雅黑" panose="020B0503020204020204" pitchFamily="34" charset="-122"/>
              <a:ea typeface="微软雅黑" panose="020B0503020204020204" pitchFamily="34" charset="-122"/>
            </a:endParaRPr>
          </a:p>
        </p:txBody>
      </p:sp>
      <p:sp>
        <p:nvSpPr>
          <p:cNvPr id="5" name="弧形 4"/>
          <p:cNvSpPr>
            <a:spLocks noChangeAspect="1"/>
          </p:cNvSpPr>
          <p:nvPr/>
        </p:nvSpPr>
        <p:spPr>
          <a:xfrm>
            <a:off x="440585" y="2209800"/>
            <a:ext cx="4080000" cy="4080000"/>
          </a:xfrm>
          <a:prstGeom prst="arc">
            <a:avLst>
              <a:gd name="adj1" fmla="val 17204711"/>
              <a:gd name="adj2" fmla="val 4458108"/>
            </a:avLst>
          </a:prstGeom>
          <a:ln>
            <a:gradFill>
              <a:gsLst>
                <a:gs pos="30000">
                  <a:srgbClr val="C00000"/>
                </a:gs>
                <a:gs pos="90000">
                  <a:srgbClr val="FF330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MH_Other_1"/>
          <p:cNvSpPr>
            <a:spLocks noChangeAspect="1"/>
          </p:cNvSpPr>
          <p:nvPr>
            <p:custDataLst>
              <p:tags r:id="rId1"/>
            </p:custDataLst>
          </p:nvPr>
        </p:nvSpPr>
        <p:spPr>
          <a:xfrm>
            <a:off x="3642754" y="2503208"/>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1</a:t>
            </a:r>
            <a:endParaRPr lang="zh-CN" altLang="en-US" sz="2400" dirty="0">
              <a:solidFill>
                <a:srgbClr val="F8EDDB"/>
              </a:solidFill>
              <a:latin typeface="微软雅黑" panose="020B0503020204020204" pitchFamily="34" charset="-122"/>
              <a:ea typeface="微软雅黑" panose="020B0503020204020204" pitchFamily="34" charset="-122"/>
            </a:endParaRPr>
          </a:p>
        </p:txBody>
      </p:sp>
      <p:sp>
        <p:nvSpPr>
          <p:cNvPr id="7" name="MH_Other_1"/>
          <p:cNvSpPr>
            <a:spLocks noChangeAspect="1"/>
          </p:cNvSpPr>
          <p:nvPr>
            <p:custDataLst>
              <p:tags r:id="rId2"/>
            </p:custDataLst>
          </p:nvPr>
        </p:nvSpPr>
        <p:spPr>
          <a:xfrm>
            <a:off x="4226774" y="3402192"/>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2</a:t>
            </a:r>
            <a:endParaRPr lang="zh-CN" altLang="en-US" sz="2400" dirty="0">
              <a:solidFill>
                <a:srgbClr val="F8EDDB"/>
              </a:solidFill>
              <a:latin typeface="微软雅黑" panose="020B0503020204020204" pitchFamily="34" charset="-122"/>
              <a:ea typeface="微软雅黑" panose="020B0503020204020204" pitchFamily="34" charset="-122"/>
            </a:endParaRPr>
          </a:p>
        </p:txBody>
      </p:sp>
      <p:sp>
        <p:nvSpPr>
          <p:cNvPr id="8" name="MH_Other_1"/>
          <p:cNvSpPr>
            <a:spLocks noChangeAspect="1"/>
          </p:cNvSpPr>
          <p:nvPr>
            <p:custDataLst>
              <p:tags r:id="rId3"/>
            </p:custDataLst>
          </p:nvPr>
        </p:nvSpPr>
        <p:spPr>
          <a:xfrm>
            <a:off x="4178946" y="4419600"/>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8EDDB"/>
                </a:solidFill>
                <a:latin typeface="微软雅黑" panose="020B0503020204020204" pitchFamily="34" charset="-122"/>
                <a:ea typeface="微软雅黑" panose="020B0503020204020204" pitchFamily="34" charset="-122"/>
              </a:rPr>
              <a:t>3</a:t>
            </a:r>
            <a:endParaRPr lang="zh-CN" altLang="en-US" sz="2400" dirty="0">
              <a:solidFill>
                <a:srgbClr val="F8EDDB"/>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05308" y="2809800"/>
            <a:ext cx="2950556" cy="2880000"/>
            <a:chOff x="410735" y="3038400"/>
            <a:chExt cx="2950556" cy="2880000"/>
          </a:xfrm>
        </p:grpSpPr>
        <p:grpSp>
          <p:nvGrpSpPr>
            <p:cNvPr id="10" name="组合 9"/>
            <p:cNvGrpSpPr/>
            <p:nvPr/>
          </p:nvGrpSpPr>
          <p:grpSpPr>
            <a:xfrm>
              <a:off x="410735" y="3038400"/>
              <a:ext cx="2950556" cy="2880000"/>
              <a:chOff x="801126" y="1543993"/>
              <a:chExt cx="2212917" cy="2160000"/>
            </a:xfrm>
          </p:grpSpPr>
          <p:sp>
            <p:nvSpPr>
              <p:cNvPr id="14" name="MH_Title_1"/>
              <p:cNvSpPr>
                <a:spLocks noChangeAspect="1"/>
              </p:cNvSpPr>
              <p:nvPr>
                <p:custDataLst>
                  <p:tags r:id="rId5"/>
                </p:custDataLst>
              </p:nvPr>
            </p:nvSpPr>
            <p:spPr>
              <a:xfrm>
                <a:off x="827584" y="1543993"/>
                <a:ext cx="2160000" cy="216000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endParaRPr lang="zh-CN" altLang="en-US" sz="3735" b="1" dirty="0">
                  <a:solidFill>
                    <a:srgbClr val="FFF8E6"/>
                  </a:solidFill>
                  <a:latin typeface="微软雅黑" panose="020B0503020204020204" pitchFamily="34" charset="-122"/>
                  <a:ea typeface="微软雅黑" panose="020B0503020204020204" pitchFamily="34" charset="-122"/>
                </a:endParaRPr>
              </a:p>
            </p:txBody>
          </p:sp>
          <p:sp>
            <p:nvSpPr>
              <p:cNvPr id="15" name="矩形 14"/>
              <p:cNvSpPr/>
              <p:nvPr/>
            </p:nvSpPr>
            <p:spPr>
              <a:xfrm>
                <a:off x="801126" y="2722624"/>
                <a:ext cx="2212917" cy="500090"/>
              </a:xfrm>
              <a:prstGeom prst="rect">
                <a:avLst/>
              </a:prstGeom>
            </p:spPr>
            <p:txBody>
              <a:bodyPr wrap="square">
                <a:spAutoFit/>
              </a:bodyPr>
              <a:lstStyle/>
              <a:p>
                <a:pPr algn="ctr"/>
                <a:r>
                  <a:rPr lang="zh-CN" altLang="en-US" sz="3735" b="1">
                    <a:solidFill>
                      <a:srgbClr val="FFF8E6"/>
                    </a:solidFill>
                    <a:latin typeface="微软雅黑" panose="020B0503020204020204" pitchFamily="34" charset="-122"/>
                    <a:ea typeface="微软雅黑" panose="020B0503020204020204" pitchFamily="34" charset="-122"/>
                  </a:rPr>
                  <a:t>全军共编成</a:t>
                </a:r>
                <a:endParaRPr lang="zh-CN" altLang="en-US" sz="3735" b="1" dirty="0">
                  <a:solidFill>
                    <a:srgbClr val="FFF8E6"/>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217612" y="3704405"/>
              <a:ext cx="1676400" cy="638995"/>
              <a:chOff x="1255794" y="3670913"/>
              <a:chExt cx="1676400" cy="638995"/>
            </a:xfrm>
          </p:grpSpPr>
          <p:sp>
            <p:nvSpPr>
              <p:cNvPr id="12" name="文本框 11"/>
              <p:cNvSpPr txBox="1"/>
              <p:nvPr/>
            </p:nvSpPr>
            <p:spPr>
              <a:xfrm>
                <a:off x="1747818" y="3717824"/>
                <a:ext cx="1184376" cy="592084"/>
              </a:xfrm>
              <a:prstGeom prst="rect">
                <a:avLst/>
              </a:prstGeom>
              <a:noFill/>
            </p:spPr>
            <p:txBody>
              <a:bodyPr wrap="square" rtlCol="0">
                <a:spAutoFit/>
              </a:bodyPr>
              <a:lstStyle/>
              <a:p>
                <a:r>
                  <a:rPr lang="zh-CN" altLang="en-US" sz="3200" spc="-300" dirty="0" smtClean="0">
                    <a:solidFill>
                      <a:schemeClr val="bg1"/>
                    </a:solidFill>
                    <a:latin typeface="方正大黑简体" pitchFamily="65" charset="-122"/>
                    <a:ea typeface="方正大黑简体" pitchFamily="65" charset="-122"/>
                  </a:rPr>
                  <a:t>八一</a:t>
                </a:r>
                <a:endParaRPr lang="zh-CN" altLang="en-US" sz="3200" spc="-300" dirty="0">
                  <a:solidFill>
                    <a:schemeClr val="bg1"/>
                  </a:solidFill>
                  <a:latin typeface="方正大黑简体" pitchFamily="65" charset="-122"/>
                  <a:ea typeface="方正大黑简体" pitchFamily="65" charset="-122"/>
                </a:endParaRPr>
              </a:p>
            </p:txBody>
          </p:sp>
          <p:sp>
            <p:nvSpPr>
              <p:cNvPr id="13" name="五角星 12"/>
              <p:cNvSpPr/>
              <p:nvPr/>
            </p:nvSpPr>
            <p:spPr>
              <a:xfrm>
                <a:off x="1255794" y="3670913"/>
                <a:ext cx="494419" cy="510029"/>
              </a:xfrm>
              <a:prstGeom prst="star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MH_Other_1"/>
          <p:cNvSpPr>
            <a:spLocks noChangeAspect="1"/>
          </p:cNvSpPr>
          <p:nvPr>
            <p:custDataLst>
              <p:tags r:id="rId4"/>
            </p:custDataLst>
          </p:nvPr>
        </p:nvSpPr>
        <p:spPr>
          <a:xfrm>
            <a:off x="3640985" y="5395800"/>
            <a:ext cx="624000" cy="624000"/>
          </a:xfrm>
          <a:prstGeom prst="ellipse">
            <a:avLst/>
          </a:prstGeom>
          <a:solidFill>
            <a:srgbClr val="C00000"/>
          </a:solidFill>
          <a:ln w="25400">
            <a:noFill/>
          </a:ln>
          <a:effectLst>
            <a:outerShdw blurRad="50800" dist="12700" dir="2700000" algn="tl" rotWithShape="0">
              <a:schemeClr val="tx1">
                <a:lumMod val="20000"/>
                <a:lumOff val="80000"/>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smtClean="0">
                <a:solidFill>
                  <a:srgbClr val="F8EDDB"/>
                </a:solidFill>
                <a:latin typeface="微软雅黑" panose="020B0503020204020204" pitchFamily="34" charset="-122"/>
                <a:ea typeface="微软雅黑" panose="020B0503020204020204" pitchFamily="34" charset="-122"/>
              </a:rPr>
              <a:t>4</a:t>
            </a:r>
            <a:endParaRPr lang="zh-CN" altLang="en-US" sz="2400" dirty="0">
              <a:solidFill>
                <a:srgbClr val="F8EDDB"/>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66059" y="2514600"/>
            <a:ext cx="6256726" cy="461665"/>
            <a:chOff x="3571486" y="2743200"/>
            <a:chExt cx="6256726" cy="461665"/>
          </a:xfrm>
        </p:grpSpPr>
        <p:cxnSp>
          <p:nvCxnSpPr>
            <p:cNvPr id="18" name="直接连接符 17"/>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665105" y="2743200"/>
              <a:ext cx="4163107" cy="461665"/>
              <a:chOff x="841063" y="1240366"/>
              <a:chExt cx="6015616" cy="667098"/>
            </a:xfrm>
          </p:grpSpPr>
          <p:sp>
            <p:nvSpPr>
              <p:cNvPr id="20"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21" name="矩形 20"/>
              <p:cNvSpPr/>
              <p:nvPr/>
            </p:nvSpPr>
            <p:spPr>
              <a:xfrm>
                <a:off x="1571512" y="1240366"/>
                <a:ext cx="4976558" cy="667098"/>
              </a:xfrm>
              <a:prstGeom prst="rect">
                <a:avLst/>
              </a:prstGeom>
              <a:ln>
                <a:noFill/>
              </a:ln>
            </p:spPr>
            <p:txBody>
              <a:bodyPr wrap="square">
                <a:spAutoFit/>
              </a:bodyPr>
              <a:lstStyle/>
              <a:p>
                <a:pPr>
                  <a:lnSpc>
                    <a:spcPct val="150000"/>
                  </a:lnSpc>
                  <a:spcAft>
                    <a:spcPts val="300"/>
                  </a:spcAft>
                </a:pPr>
                <a:r>
                  <a:rPr lang="en-US" altLang="zh-CN" sz="1600" b="1">
                    <a:solidFill>
                      <a:srgbClr val="C00000"/>
                    </a:solidFill>
                    <a:latin typeface="微软雅黑" panose="020B0503020204020204" pitchFamily="34" charset="-122"/>
                    <a:ea typeface="微软雅黑" panose="020B0503020204020204" pitchFamily="34" charset="-122"/>
                  </a:rPr>
                  <a:t>27</a:t>
                </a:r>
                <a:r>
                  <a:rPr lang="zh-CN" altLang="en-US" sz="1600" b="1">
                    <a:solidFill>
                      <a:srgbClr val="C00000"/>
                    </a:solidFill>
                    <a:latin typeface="微软雅黑" panose="020B0503020204020204" pitchFamily="34" charset="-122"/>
                    <a:ea typeface="微软雅黑" panose="020B0503020204020204" pitchFamily="34" charset="-122"/>
                  </a:rPr>
                  <a:t>个野战纵队（师）及 </a:t>
                </a:r>
                <a:r>
                  <a:rPr lang="en-US" altLang="zh-CN" sz="1600" b="1">
                    <a:solidFill>
                      <a:srgbClr val="C00000"/>
                    </a:solidFill>
                    <a:latin typeface="微软雅黑" panose="020B0503020204020204" pitchFamily="34" charset="-122"/>
                    <a:ea typeface="微软雅黑" panose="020B0503020204020204" pitchFamily="34" charset="-122"/>
                  </a:rPr>
                  <a:t>6</a:t>
                </a:r>
                <a:r>
                  <a:rPr lang="zh-CN" altLang="en-US" sz="1600" b="1">
                    <a:solidFill>
                      <a:srgbClr val="C00000"/>
                    </a:solidFill>
                    <a:latin typeface="微软雅黑" panose="020B0503020204020204" pitchFamily="34" charset="-122"/>
                    <a:ea typeface="微软雅黑" panose="020B0503020204020204" pitchFamily="34" charset="-122"/>
                  </a:rPr>
                  <a:t>个野战旅</a:t>
                </a:r>
              </a:p>
            </p:txBody>
          </p:sp>
        </p:grpSp>
      </p:grpSp>
      <p:grpSp>
        <p:nvGrpSpPr>
          <p:cNvPr id="22" name="组合 21"/>
          <p:cNvGrpSpPr/>
          <p:nvPr/>
        </p:nvGrpSpPr>
        <p:grpSpPr>
          <a:xfrm>
            <a:off x="4536055" y="3468176"/>
            <a:ext cx="6816157" cy="436264"/>
            <a:chOff x="3571486" y="2743199"/>
            <a:chExt cx="6816157" cy="436264"/>
          </a:xfrm>
        </p:grpSpPr>
        <p:cxnSp>
          <p:nvCxnSpPr>
            <p:cNvPr id="23" name="直接连接符 22"/>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665105" y="2743199"/>
              <a:ext cx="4722538" cy="436264"/>
              <a:chOff x="841063" y="1240367"/>
              <a:chExt cx="6823984" cy="630395"/>
            </a:xfrm>
          </p:grpSpPr>
          <p:sp>
            <p:nvSpPr>
              <p:cNvPr id="25"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26" name="矩形 25"/>
              <p:cNvSpPr/>
              <p:nvPr/>
            </p:nvSpPr>
            <p:spPr>
              <a:xfrm>
                <a:off x="2688489"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 </a:t>
                </a:r>
                <a:r>
                  <a:rPr lang="en-US" altLang="zh-CN" sz="1600" b="1">
                    <a:solidFill>
                      <a:srgbClr val="C00000"/>
                    </a:solidFill>
                    <a:latin typeface="微软雅黑" panose="020B0503020204020204" pitchFamily="34" charset="-122"/>
                    <a:ea typeface="微软雅黑" panose="020B0503020204020204" pitchFamily="34" charset="-122"/>
                  </a:rPr>
                  <a:t>14 </a:t>
                </a:r>
                <a:r>
                  <a:rPr lang="zh-CN" altLang="en-US" sz="1600" b="1">
                    <a:solidFill>
                      <a:srgbClr val="C00000"/>
                    </a:solidFill>
                    <a:latin typeface="微软雅黑" panose="020B0503020204020204" pitchFamily="34" charset="-122"/>
                    <a:ea typeface="微软雅黑" panose="020B0503020204020204" pitchFamily="34" charset="-122"/>
                  </a:rPr>
                  <a:t>个炮兵团</a:t>
                </a:r>
              </a:p>
            </p:txBody>
          </p:sp>
        </p:grpSp>
      </p:grpSp>
      <p:grpSp>
        <p:nvGrpSpPr>
          <p:cNvPr id="27" name="组合 26"/>
          <p:cNvGrpSpPr/>
          <p:nvPr/>
        </p:nvGrpSpPr>
        <p:grpSpPr>
          <a:xfrm>
            <a:off x="4490946" y="4490039"/>
            <a:ext cx="6480266" cy="436264"/>
            <a:chOff x="3571486" y="2743199"/>
            <a:chExt cx="6480266" cy="436264"/>
          </a:xfrm>
        </p:grpSpPr>
        <p:cxnSp>
          <p:nvCxnSpPr>
            <p:cNvPr id="28" name="直接连接符 27"/>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5665105" y="2743199"/>
              <a:ext cx="4386647" cy="436264"/>
              <a:chOff x="841063" y="1240367"/>
              <a:chExt cx="6338627" cy="630395"/>
            </a:xfrm>
          </p:grpSpPr>
          <p:sp>
            <p:nvSpPr>
              <p:cNvPr id="30"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31" name="矩形 30"/>
              <p:cNvSpPr/>
              <p:nvPr/>
            </p:nvSpPr>
            <p:spPr>
              <a:xfrm>
                <a:off x="2203132"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全部野战军约 </a:t>
                </a:r>
                <a:r>
                  <a:rPr lang="en-US" altLang="zh-CN" sz="1600" b="1">
                    <a:solidFill>
                      <a:srgbClr val="C00000"/>
                    </a:solidFill>
                    <a:latin typeface="微软雅黑" panose="020B0503020204020204" pitchFamily="34" charset="-122"/>
                    <a:ea typeface="微软雅黑" panose="020B0503020204020204" pitchFamily="34" charset="-122"/>
                  </a:rPr>
                  <a:t>60 </a:t>
                </a:r>
                <a:r>
                  <a:rPr lang="zh-CN" altLang="en-US" sz="1600" b="1">
                    <a:solidFill>
                      <a:srgbClr val="C00000"/>
                    </a:solidFill>
                    <a:latin typeface="微软雅黑" panose="020B0503020204020204" pitchFamily="34" charset="-122"/>
                    <a:ea typeface="微软雅黑" panose="020B0503020204020204" pitchFamily="34" charset="-122"/>
                  </a:rPr>
                  <a:t>万人</a:t>
                </a:r>
              </a:p>
            </p:txBody>
          </p:sp>
        </p:grpSp>
      </p:grpSp>
      <p:grpSp>
        <p:nvGrpSpPr>
          <p:cNvPr id="32" name="组合 31"/>
          <p:cNvGrpSpPr/>
          <p:nvPr/>
        </p:nvGrpSpPr>
        <p:grpSpPr>
          <a:xfrm>
            <a:off x="4139213" y="5489668"/>
            <a:ext cx="6256726" cy="436264"/>
            <a:chOff x="3571486" y="2743199"/>
            <a:chExt cx="6256726" cy="436264"/>
          </a:xfrm>
        </p:grpSpPr>
        <p:cxnSp>
          <p:nvCxnSpPr>
            <p:cNvPr id="33" name="直接连接符 32"/>
            <p:cNvCxnSpPr/>
            <p:nvPr/>
          </p:nvCxnSpPr>
          <p:spPr>
            <a:xfrm>
              <a:off x="3571486" y="2971800"/>
              <a:ext cx="2193631"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665105" y="2743199"/>
              <a:ext cx="4163107" cy="436264"/>
              <a:chOff x="841063" y="1240367"/>
              <a:chExt cx="6015616" cy="630395"/>
            </a:xfrm>
          </p:grpSpPr>
          <p:sp>
            <p:nvSpPr>
              <p:cNvPr id="35" name="Round Same Side Corner Rectangle 21"/>
              <p:cNvSpPr/>
              <p:nvPr/>
            </p:nvSpPr>
            <p:spPr>
              <a:xfrm rot="16200000" flipH="1">
                <a:off x="3579625" y="-1406292"/>
                <a:ext cx="538492" cy="6015616"/>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36" name="矩形 35"/>
              <p:cNvSpPr/>
              <p:nvPr/>
            </p:nvSpPr>
            <p:spPr>
              <a:xfrm>
                <a:off x="1518172" y="1240367"/>
                <a:ext cx="4976558" cy="604280"/>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地方军 </a:t>
                </a:r>
                <a:r>
                  <a:rPr lang="en-US" altLang="zh-CN" sz="1600" b="1">
                    <a:solidFill>
                      <a:srgbClr val="C00000"/>
                    </a:solidFill>
                    <a:latin typeface="微软雅黑" panose="020B0503020204020204" pitchFamily="34" charset="-122"/>
                    <a:ea typeface="微软雅黑" panose="020B0503020204020204" pitchFamily="34" charset="-122"/>
                  </a:rPr>
                  <a:t>60 </a:t>
                </a:r>
                <a:r>
                  <a:rPr lang="zh-CN" altLang="en-US" sz="1600" b="1">
                    <a:solidFill>
                      <a:srgbClr val="C00000"/>
                    </a:solidFill>
                    <a:latin typeface="微软雅黑" panose="020B0503020204020204" pitchFamily="34" charset="-122"/>
                    <a:ea typeface="微软雅黑" panose="020B0503020204020204" pitchFamily="34" charset="-122"/>
                  </a:rPr>
                  <a:t>余万人，民兵 </a:t>
                </a:r>
                <a:r>
                  <a:rPr lang="en-US" altLang="zh-CN" sz="1600" b="1">
                    <a:solidFill>
                      <a:srgbClr val="C00000"/>
                    </a:solidFill>
                    <a:latin typeface="微软雅黑" panose="020B0503020204020204" pitchFamily="34" charset="-122"/>
                    <a:ea typeface="微软雅黑" panose="020B0503020204020204" pitchFamily="34" charset="-122"/>
                  </a:rPr>
                  <a:t>220</a:t>
                </a:r>
                <a:r>
                  <a:rPr lang="zh-CN" altLang="en-US" sz="1600" b="1">
                    <a:solidFill>
                      <a:srgbClr val="C00000"/>
                    </a:solidFill>
                    <a:latin typeface="微软雅黑" panose="020B0503020204020204" pitchFamily="34" charset="-122"/>
                    <a:ea typeface="微软雅黑" panose="020B0503020204020204" pitchFamily="34" charset="-122"/>
                  </a:rPr>
                  <a:t>余万人</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949"/>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42" presetClass="path" presetSubtype="0" decel="100000" fill="hold" grpId="1" nodeType="withEffect">
                                  <p:stCondLst>
                                    <p:cond delay="750"/>
                                  </p:stCondLst>
                                  <p:childTnLst>
                                    <p:animMotion origin="layout" path="M -3.44621E-6 3.33333E-6 L 0.14522 -0.00023 " pathEditMode="relative" rAng="0" ptsTypes="AA">
                                      <p:cBhvr>
                                        <p:cTn id="29" dur="1000" spd="-100000" fill="hold"/>
                                        <p:tgtEl>
                                          <p:spTgt spid="6"/>
                                        </p:tgtEl>
                                        <p:attrNameLst>
                                          <p:attrName>ppt_x</p:attrName>
                                          <p:attrName>ppt_y</p:attrName>
                                        </p:attrNameLst>
                                      </p:cBhvr>
                                      <p:rCtr x="7254" y="-23"/>
                                    </p:animMotion>
                                  </p:childTnLst>
                                </p:cTn>
                              </p:par>
                              <p:par>
                                <p:cTn id="30" presetID="10" presetClass="entr" presetSubtype="0" fill="hold" grpId="0" nodeType="withEffect">
                                  <p:stCondLst>
                                    <p:cond delay="8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42" presetClass="path" presetSubtype="0" decel="100000" fill="hold" grpId="1" nodeType="withEffect">
                                  <p:stCondLst>
                                    <p:cond delay="850"/>
                                  </p:stCondLst>
                                  <p:childTnLst>
                                    <p:animMotion origin="layout" path="M -2.59443E-6 4.81481E-6 L 0.14522 -0.00024 " pathEditMode="relative" rAng="0" ptsTypes="AA">
                                      <p:cBhvr>
                                        <p:cTn id="34" dur="1000" spd="-100000" fill="hold"/>
                                        <p:tgtEl>
                                          <p:spTgt spid="7"/>
                                        </p:tgtEl>
                                        <p:attrNameLst>
                                          <p:attrName>ppt_x</p:attrName>
                                          <p:attrName>ppt_y</p:attrName>
                                        </p:attrNameLst>
                                      </p:cBhvr>
                                      <p:rCtr x="7254" y="-23"/>
                                    </p:animMotion>
                                  </p:childTnLst>
                                </p:cTn>
                              </p:par>
                              <p:par>
                                <p:cTn id="35" presetID="10" presetClass="entr" presetSubtype="0" fill="hold" grpId="0" nodeType="withEffect">
                                  <p:stCondLst>
                                    <p:cond delay="9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42" presetClass="path" presetSubtype="0" decel="100000" fill="hold" grpId="1" nodeType="withEffect">
                                  <p:stCondLst>
                                    <p:cond delay="950"/>
                                  </p:stCondLst>
                                  <p:childTnLst>
                                    <p:animMotion origin="layout" path="M 4.91534E-6 -4.81481E-6 L 0.14522 -0.00023 " pathEditMode="relative" rAng="0" ptsTypes="AA">
                                      <p:cBhvr>
                                        <p:cTn id="39" dur="1000" spd="-100000" fill="hold"/>
                                        <p:tgtEl>
                                          <p:spTgt spid="8"/>
                                        </p:tgtEl>
                                        <p:attrNameLst>
                                          <p:attrName>ppt_x</p:attrName>
                                          <p:attrName>ppt_y</p:attrName>
                                        </p:attrNameLst>
                                      </p:cBhvr>
                                      <p:rCtr x="7254" y="-23"/>
                                    </p:animMotion>
                                  </p:childTnLst>
                                </p:cTn>
                              </p:par>
                              <p:par>
                                <p:cTn id="40" presetID="10" presetClass="entr" presetSubtype="0" fill="hold" grpId="0" nodeType="withEffect">
                                  <p:stCondLst>
                                    <p:cond delay="1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42" presetClass="path" presetSubtype="0" decel="100000" fill="hold" grpId="1" nodeType="withEffect">
                                  <p:stCondLst>
                                    <p:cond delay="950"/>
                                  </p:stCondLst>
                                  <p:childTnLst>
                                    <p:animMotion origin="layout" path="M -3.20396E-6 4.07407E-6 L 0.14522 -0.00024 " pathEditMode="relative" rAng="0" ptsTypes="AA">
                                      <p:cBhvr>
                                        <p:cTn id="44" dur="1000" spd="-100000" fill="hold"/>
                                        <p:tgtEl>
                                          <p:spTgt spid="16"/>
                                        </p:tgtEl>
                                        <p:attrNameLst>
                                          <p:attrName>ppt_x</p:attrName>
                                          <p:attrName>ppt_y</p:attrName>
                                        </p:attrNameLst>
                                      </p:cBhvr>
                                      <p:rCtr x="7254" y="-23"/>
                                    </p:animMotion>
                                  </p:childTnLst>
                                </p:cTn>
                              </p:par>
                            </p:childTnLst>
                          </p:cTn>
                        </p:par>
                        <p:par>
                          <p:cTn id="45" fill="hold">
                            <p:stCondLst>
                              <p:cond delay="2449"/>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2949"/>
                            </p:stCondLst>
                            <p:childTnLst>
                              <p:par>
                                <p:cTn id="50" presetID="22" presetClass="entr" presetSubtype="8"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par>
                          <p:cTn id="53" fill="hold">
                            <p:stCondLst>
                              <p:cond delay="3449"/>
                            </p:stCondLst>
                            <p:childTnLst>
                              <p:par>
                                <p:cTn id="54" presetID="22" presetClass="entr" presetSubtype="8"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par>
                          <p:cTn id="57" fill="hold">
                            <p:stCondLst>
                              <p:cond delay="3949"/>
                            </p:stCondLst>
                            <p:childTnLst>
                              <p:par>
                                <p:cTn id="58" presetID="22" presetClass="entr" presetSubtype="8"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6" grpId="1" animBg="1"/>
      <p:bldP spid="7" grpId="0" animBg="1"/>
      <p:bldP spid="7" grpId="1" animBg="1"/>
      <p:bldP spid="8" grpId="0" animBg="1"/>
      <p:bldP spid="8" grpId="1" animBg="1"/>
      <p:bldP spid="16" grpId="0" animBg="1"/>
      <p:bldP spid="1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7" name="圆角矩形 6"/>
          <p:cNvSpPr/>
          <p:nvPr/>
        </p:nvSpPr>
        <p:spPr>
          <a:xfrm>
            <a:off x="1005079" y="1928397"/>
            <a:ext cx="3326907" cy="3367238"/>
          </a:xfrm>
          <a:prstGeom prst="roundRect">
            <a:avLst>
              <a:gd name="adj" fmla="val 24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9192" tIns="39596" rIns="79192" bIns="39596" spcCol="0" rtlCol="0" anchor="ctr"/>
          <a:lstStyle/>
          <a:p>
            <a:pPr algn="ctr"/>
            <a:endParaRPr lang="zh-CN" altLang="en-US" sz="2285"/>
          </a:p>
        </p:txBody>
      </p:sp>
      <p:sp>
        <p:nvSpPr>
          <p:cNvPr id="8" name="圆角矩形 7"/>
          <p:cNvSpPr/>
          <p:nvPr/>
        </p:nvSpPr>
        <p:spPr>
          <a:xfrm>
            <a:off x="1088230" y="1845246"/>
            <a:ext cx="3410058" cy="3367238"/>
          </a:xfrm>
          <a:prstGeom prst="roundRect">
            <a:avLst>
              <a:gd name="adj" fmla="val 3468"/>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9192" tIns="39596" rIns="79192" bIns="39596" spcCol="0" rtlCol="0" anchor="ctr"/>
          <a:lstStyle/>
          <a:p>
            <a:pPr algn="ctr"/>
            <a:endParaRPr lang="zh-CN" altLang="en-US" sz="2285"/>
          </a:p>
        </p:txBody>
      </p:sp>
      <p:sp>
        <p:nvSpPr>
          <p:cNvPr id="9" name="文本框 7"/>
          <p:cNvSpPr txBox="1">
            <a:spLocks noChangeArrowheads="1"/>
          </p:cNvSpPr>
          <p:nvPr/>
        </p:nvSpPr>
        <p:spPr bwMode="auto">
          <a:xfrm>
            <a:off x="1813622" y="5351473"/>
            <a:ext cx="1998654" cy="4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30000"/>
              </a:lnSpc>
            </a:pPr>
            <a:r>
              <a:rPr lang="zh-CN" altLang="en-US" sz="1850" b="1" smtClean="0">
                <a:solidFill>
                  <a:srgbClr val="C00000"/>
                </a:solidFill>
                <a:latin typeface="Arial" panose="020B0604020202020204" pitchFamily="34" charset="0"/>
              </a:rPr>
              <a:t>人民解放军</a:t>
            </a:r>
            <a:endParaRPr lang="zh-CN" altLang="en-US" sz="1850" b="1" dirty="0">
              <a:solidFill>
                <a:srgbClr val="C00000"/>
              </a:solidFill>
              <a:latin typeface="Arial" panose="020B0604020202020204" pitchFamily="34" charset="0"/>
            </a:endParaRPr>
          </a:p>
        </p:txBody>
      </p:sp>
      <p:sp>
        <p:nvSpPr>
          <p:cNvPr id="11" name="圆角矩形 10"/>
          <p:cNvSpPr/>
          <p:nvPr/>
        </p:nvSpPr>
        <p:spPr>
          <a:xfrm>
            <a:off x="5059545" y="1887196"/>
            <a:ext cx="5530777" cy="3450389"/>
          </a:xfrm>
          <a:prstGeom prst="roundRect">
            <a:avLst>
              <a:gd name="adj" fmla="val 3955"/>
            </a:avLst>
          </a:prstGeom>
          <a:noFill/>
          <a:ln w="31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85"/>
          </a:p>
        </p:txBody>
      </p:sp>
      <p:sp>
        <p:nvSpPr>
          <p:cNvPr id="12" name="矩形 11"/>
          <p:cNvSpPr/>
          <p:nvPr/>
        </p:nvSpPr>
        <p:spPr>
          <a:xfrm>
            <a:off x="5225847" y="2094704"/>
            <a:ext cx="5115888" cy="1907092"/>
          </a:xfrm>
          <a:prstGeom prst="rect">
            <a:avLst/>
          </a:prstGeom>
        </p:spPr>
        <p:txBody>
          <a:bodyPr wrap="square" lIns="105571" tIns="52784" rIns="105571" bIns="52784">
            <a:spAutoFit/>
          </a:bodyPr>
          <a:lstStyle/>
          <a:p>
            <a:pPr>
              <a:lnSpc>
                <a:spcPct val="150000"/>
              </a:lnSpc>
            </a:pPr>
            <a:r>
              <a:rPr lang="zh-CN" altLang="en-US">
                <a:solidFill>
                  <a:srgbClr val="574343"/>
                </a:solidFill>
                <a:latin typeface="微软雅黑" panose="020B0503020204020204" pitchFamily="34" charset="-122"/>
                <a:ea typeface="微软雅黑" panose="020B0503020204020204" pitchFamily="34" charset="-122"/>
              </a:rPr>
              <a:t>在此期间，各解放区军民对国民党军的挑衅和进攻进行了坚决自卫还击。同年全面内战爆发后，各解放区军民奋起自卫，人民解放战争全面展开。此后各解放区部队陆续改称</a:t>
            </a:r>
            <a:r>
              <a:rPr lang="zh-CN" altLang="en-US" sz="2400" b="1" i="1">
                <a:solidFill>
                  <a:srgbClr val="C00000"/>
                </a:solidFill>
                <a:latin typeface="微软雅黑" panose="020B0503020204020204" pitchFamily="34" charset="-122"/>
                <a:ea typeface="微软雅黑" panose="020B0503020204020204" pitchFamily="34" charset="-122"/>
              </a:rPr>
              <a:t>人民解放军</a:t>
            </a:r>
            <a:r>
              <a:rPr lang="zh-CN" altLang="en-US" sz="1600" i="1">
                <a:solidFill>
                  <a:srgbClr val="574343"/>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childTnLst>
                                </p:cTn>
                              </p:par>
                              <p:par>
                                <p:cTn id="14" presetID="42" presetClass="path" presetSubtype="0" accel="50000" decel="50000" fill="hold" grpId="1" nodeType="withEffect">
                                  <p:stCondLst>
                                    <p:cond delay="0"/>
                                  </p:stCondLst>
                                  <p:childTnLst>
                                    <p:animMotion origin="layout" path="M -2.08333E-7 -3.7037E-7 L -0.1224 0.28357 " pathEditMode="relative" rAng="0" ptsTypes="AA">
                                      <p:cBhvr>
                                        <p:cTn id="15" dur="1000" spd="-100000" fill="hold"/>
                                        <p:tgtEl>
                                          <p:spTgt spid="7"/>
                                        </p:tgtEl>
                                        <p:attrNameLst>
                                          <p:attrName>ppt_x</p:attrName>
                                          <p:attrName>ppt_y</p:attrName>
                                        </p:attrNameLst>
                                      </p:cBhvr>
                                      <p:rCtr x="-6120" y="14167"/>
                                    </p:animMotion>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par>
                                <p:cTn id="19" presetID="42" presetClass="path" presetSubtype="0" accel="50000" decel="50000" fill="hold" grpId="1" nodeType="withEffect">
                                  <p:stCondLst>
                                    <p:cond delay="0"/>
                                  </p:stCondLst>
                                  <p:childTnLst>
                                    <p:animMotion origin="layout" path="M 3.54167E-6 -1.85185E-6 L 0.11979 -0.29629 " pathEditMode="relative" rAng="0" ptsTypes="AA">
                                      <p:cBhvr>
                                        <p:cTn id="20" dur="1000" spd="-100000" fill="hold"/>
                                        <p:tgtEl>
                                          <p:spTgt spid="8"/>
                                        </p:tgtEl>
                                        <p:attrNameLst>
                                          <p:attrName>ppt_x</p:attrName>
                                          <p:attrName>ppt_y</p:attrName>
                                        </p:attrNameLst>
                                      </p:cBhvr>
                                      <p:rCtr x="5990" y="-14815"/>
                                    </p:animMotion>
                                  </p:childTnLst>
                                </p:cTn>
                              </p:par>
                            </p:childTnLst>
                          </p:cTn>
                        </p:par>
                        <p:par>
                          <p:cTn id="21" fill="hold">
                            <p:stCondLst>
                              <p:cond delay="1449"/>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1949"/>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949"/>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P spid="8" grpId="0" animBg="1"/>
      <p:bldP spid="8" grpId="1" animBg="1"/>
      <p:bldP spid="9" grpId="0"/>
      <p:bldP spid="11" grpId="0" bldLvl="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sp>
        <p:nvSpPr>
          <p:cNvPr id="3" name="矩形 2"/>
          <p:cNvSpPr/>
          <p:nvPr/>
        </p:nvSpPr>
        <p:spPr>
          <a:xfrm>
            <a:off x="3884612" y="4038600"/>
            <a:ext cx="6896100" cy="2400657"/>
          </a:xfrm>
          <a:prstGeom prst="rect">
            <a:avLst/>
          </a:prstGeom>
        </p:spPr>
        <p:txBody>
          <a:bodyPr wrap="square">
            <a:spAutoFit/>
          </a:bodyPr>
          <a:lstStyle/>
          <a:p>
            <a:pPr>
              <a:lnSpc>
                <a:spcPts val="3000"/>
              </a:lnSpc>
            </a:pPr>
            <a:r>
              <a:rPr lang="zh-CN" altLang="en-US" sz="2000" b="1">
                <a:solidFill>
                  <a:srgbClr val="C00000"/>
                </a:solidFill>
                <a:latin typeface="微软雅黑" panose="020B0503020204020204" pitchFamily="34" charset="-122"/>
                <a:ea typeface="微软雅黑" panose="020B0503020204020204" pitchFamily="34" charset="-122"/>
              </a:rPr>
              <a:t>至 </a:t>
            </a:r>
            <a:r>
              <a:rPr lang="en-US" altLang="zh-CN" sz="2000" b="1">
                <a:solidFill>
                  <a:srgbClr val="C00000"/>
                </a:solidFill>
                <a:latin typeface="微软雅黑" panose="020B0503020204020204" pitchFamily="34" charset="-122"/>
                <a:ea typeface="微软雅黑" panose="020B0503020204020204" pitchFamily="34" charset="-122"/>
              </a:rPr>
              <a:t>1947 </a:t>
            </a:r>
            <a:r>
              <a:rPr lang="zh-CN" altLang="en-US" sz="2000" b="1">
                <a:solidFill>
                  <a:srgbClr val="C00000"/>
                </a:solidFill>
                <a:latin typeface="微软雅黑" panose="020B0503020204020204" pitchFamily="34" charset="-122"/>
                <a:ea typeface="微软雅黑" panose="020B0503020204020204" pitchFamily="34" charset="-122"/>
              </a:rPr>
              <a:t>年 </a:t>
            </a:r>
            <a:r>
              <a:rPr lang="en-US" altLang="zh-CN" sz="2000" b="1">
                <a:solidFill>
                  <a:srgbClr val="C00000"/>
                </a:solidFill>
                <a:latin typeface="微软雅黑" panose="020B0503020204020204" pitchFamily="34" charset="-122"/>
                <a:ea typeface="微软雅黑" panose="020B0503020204020204" pitchFamily="34" charset="-122"/>
              </a:rPr>
              <a:t>6</a:t>
            </a:r>
            <a:r>
              <a:rPr lang="zh-CN" altLang="en-US" sz="2000" b="1">
                <a:solidFill>
                  <a:srgbClr val="C00000"/>
                </a:solidFill>
                <a:latin typeface="微软雅黑" panose="020B0503020204020204" pitchFamily="34" charset="-122"/>
                <a:ea typeface="微软雅黑" panose="020B0503020204020204" pitchFamily="34" charset="-122"/>
              </a:rPr>
              <a:t>月</a:t>
            </a:r>
            <a:r>
              <a:rPr lang="zh-CN" altLang="en-US" sz="1600">
                <a:solidFill>
                  <a:srgbClr val="574343"/>
                </a:solidFill>
                <a:latin typeface="微软雅黑" panose="020B0503020204020204" pitchFamily="34" charset="-122"/>
                <a:ea typeface="微软雅黑" panose="020B0503020204020204" pitchFamily="34" charset="-122"/>
              </a:rPr>
              <a:t>，人民解放军在一年的作战中，相继粉碎了国民党军的全面进攻和对陕北、山东的重点进攻，共歼灭国民党军 </a:t>
            </a: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112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r>
              <a:rPr lang="zh-CN" altLang="en-US" sz="16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毙俘其旅（将）级以上军官</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1202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名</a:t>
            </a:r>
            <a:r>
              <a:rPr lang="zh-CN" altLang="en-US" sz="1600">
                <a:solidFill>
                  <a:srgbClr val="574343"/>
                </a:solidFill>
                <a:latin typeface="微软雅黑" panose="020B0503020204020204" pitchFamily="34" charset="-122"/>
                <a:ea typeface="微软雅黑" panose="020B0503020204020204" pitchFamily="34" charset="-122"/>
              </a:rPr>
              <a:t>。人民解放军的总兵力增加到 </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195 </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万人</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在此前后，人民解放军各部队遵照中共中央、中央军委指示，普遍恢复和建立了党委会。</a:t>
            </a:r>
            <a:r>
              <a:rPr lang="en-US" altLang="zh-CN" sz="1600">
                <a:solidFill>
                  <a:srgbClr val="574343"/>
                </a:solidFill>
                <a:latin typeface="微软雅黑" panose="020B0503020204020204" pitchFamily="34" charset="-122"/>
                <a:ea typeface="微软雅黑" panose="020B0503020204020204" pitchFamily="34" charset="-122"/>
              </a:rPr>
              <a:t>1947</a:t>
            </a:r>
            <a:r>
              <a:rPr lang="zh-CN" altLang="en-US" sz="1600">
                <a:solidFill>
                  <a:srgbClr val="574343"/>
                </a:solidFill>
                <a:latin typeface="微软雅黑" panose="020B0503020204020204" pitchFamily="34" charset="-122"/>
                <a:ea typeface="微软雅黑" panose="020B0503020204020204" pitchFamily="34" charset="-122"/>
              </a:rPr>
              <a:t>年后，人民解放军以主力打到外线去，转入全国规模的反攻和进攻，与国民党军进行战略决战。</a:t>
            </a:r>
          </a:p>
        </p:txBody>
      </p:sp>
      <p:grpSp>
        <p:nvGrpSpPr>
          <p:cNvPr id="4" name="组合 3"/>
          <p:cNvGrpSpPr/>
          <p:nvPr/>
        </p:nvGrpSpPr>
        <p:grpSpPr>
          <a:xfrm>
            <a:off x="-331788" y="1043464"/>
            <a:ext cx="13093700" cy="6388100"/>
            <a:chOff x="-50800" y="520700"/>
            <a:chExt cx="13093700" cy="6388100"/>
          </a:xfrm>
        </p:grpSpPr>
        <p:sp>
          <p:nvSpPr>
            <p:cNvPr id="5" name="任意多边形 4"/>
            <p:cNvSpPr/>
            <p:nvPr/>
          </p:nvSpPr>
          <p:spPr>
            <a:xfrm>
              <a:off x="-50800" y="1540824"/>
              <a:ext cx="13093700" cy="5367976"/>
            </a:xfrm>
            <a:custGeom>
              <a:avLst/>
              <a:gdLst>
                <a:gd name="connsiteX0" fmla="*/ 0 w 13093700"/>
                <a:gd name="connsiteY0" fmla="*/ 5367976 h 5367976"/>
                <a:gd name="connsiteX1" fmla="*/ 2197100 w 13093700"/>
                <a:gd name="connsiteY1" fmla="*/ 2523176 h 5367976"/>
                <a:gd name="connsiteX2" fmla="*/ 5207000 w 13093700"/>
                <a:gd name="connsiteY2" fmla="*/ 503876 h 5367976"/>
                <a:gd name="connsiteX3" fmla="*/ 9398000 w 13093700"/>
                <a:gd name="connsiteY3" fmla="*/ 84776 h 5367976"/>
                <a:gd name="connsiteX4" fmla="*/ 13093700 w 13093700"/>
                <a:gd name="connsiteY4" fmla="*/ 1824676 h 536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3700" h="5367976">
                  <a:moveTo>
                    <a:pt x="0" y="5367976"/>
                  </a:moveTo>
                  <a:cubicBezTo>
                    <a:pt x="664633" y="4350917"/>
                    <a:pt x="1329267" y="3333859"/>
                    <a:pt x="2197100" y="2523176"/>
                  </a:cubicBezTo>
                  <a:cubicBezTo>
                    <a:pt x="3064933" y="1712493"/>
                    <a:pt x="4006850" y="910276"/>
                    <a:pt x="5207000" y="503876"/>
                  </a:cubicBezTo>
                  <a:cubicBezTo>
                    <a:pt x="6407150" y="97476"/>
                    <a:pt x="8083550" y="-135357"/>
                    <a:pt x="9398000" y="84776"/>
                  </a:cubicBezTo>
                  <a:cubicBezTo>
                    <a:pt x="10712450" y="304909"/>
                    <a:pt x="11903075" y="1064792"/>
                    <a:pt x="13093700" y="1824676"/>
                  </a:cubicBez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77900" y="2411994"/>
              <a:ext cx="2844800" cy="28448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343400" y="1193800"/>
              <a:ext cx="1828800" cy="18288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937500" y="520700"/>
              <a:ext cx="2565400" cy="2565400"/>
            </a:xfrm>
            <a:prstGeom prst="ellipse">
              <a:avLst/>
            </a:prstGeom>
            <a:blipFill>
              <a:blip r:embed="rId5"/>
              <a:stretch>
                <a:fillRect/>
              </a:stretch>
            </a:blipFill>
            <a:ln w="19050">
              <a:solidFill>
                <a:srgbClr val="B50F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9418" y="5268436"/>
              <a:ext cx="2056973"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共歼灭国民党军 </a:t>
              </a:r>
              <a:endParaRPr lang="zh-CN" altLang="en-US" sz="2000" b="1">
                <a:solidFill>
                  <a:srgbClr val="B50F0C"/>
                </a:solidFill>
              </a:endParaRPr>
            </a:p>
          </p:txBody>
        </p:sp>
        <p:sp>
          <p:nvSpPr>
            <p:cNvPr id="10" name="矩形 9"/>
            <p:cNvSpPr/>
            <p:nvPr/>
          </p:nvSpPr>
          <p:spPr>
            <a:xfrm>
              <a:off x="1092080" y="1269759"/>
              <a:ext cx="3262432"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毙俘其旅（将）级以上军官</a:t>
              </a:r>
              <a:endParaRPr lang="zh-CN" altLang="en-US" sz="2000" b="1">
                <a:solidFill>
                  <a:srgbClr val="B50F0C"/>
                </a:solidFill>
              </a:endParaRPr>
            </a:p>
          </p:txBody>
        </p:sp>
        <p:sp>
          <p:nvSpPr>
            <p:cNvPr id="11" name="矩形 10"/>
            <p:cNvSpPr/>
            <p:nvPr/>
          </p:nvSpPr>
          <p:spPr>
            <a:xfrm>
              <a:off x="6496050" y="543568"/>
              <a:ext cx="1723549" cy="400110"/>
            </a:xfrm>
            <a:prstGeom prst="rect">
              <a:avLst/>
            </a:prstGeom>
          </p:spPr>
          <p:txBody>
            <a:bodyPr wrap="none">
              <a:spAutoFit/>
            </a:bodyPr>
            <a:lstStyle/>
            <a:p>
              <a:r>
                <a:rPr lang="zh-CN" altLang="en-US" sz="2000" b="1">
                  <a:solidFill>
                    <a:srgbClr val="B50F0C"/>
                  </a:solidFill>
                  <a:latin typeface="微软雅黑" panose="020B0503020204020204" pitchFamily="34" charset="-122"/>
                  <a:ea typeface="微软雅黑" panose="020B0503020204020204" pitchFamily="34" charset="-122"/>
                </a:rPr>
                <a:t>总兵力</a:t>
              </a:r>
              <a:r>
                <a:rPr lang="zh-CN" altLang="en-US" sz="2000" b="1" smtClean="0">
                  <a:solidFill>
                    <a:srgbClr val="B50F0C"/>
                  </a:solidFill>
                  <a:latin typeface="微软雅黑" panose="020B0503020204020204" pitchFamily="34" charset="-122"/>
                  <a:ea typeface="微软雅黑" panose="020B0503020204020204" pitchFamily="34" charset="-122"/>
                </a:rPr>
                <a:t>增加到</a:t>
              </a:r>
              <a:endParaRPr lang="zh-CN" altLang="en-US" sz="2000" b="1">
                <a:solidFill>
                  <a:srgbClr val="B50F0C"/>
                </a:solidFill>
              </a:endParaRPr>
            </a:p>
          </p:txBody>
        </p:sp>
      </p:grpSp>
      <p:sp>
        <p:nvSpPr>
          <p:cNvPr id="12" name="D"/>
          <p:cNvSpPr/>
          <p:nvPr/>
        </p:nvSpPr>
        <p:spPr>
          <a:xfrm>
            <a:off x="12165012" y="7533164"/>
            <a:ext cx="1016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662478" y="2265831"/>
            <a:ext cx="1452925" cy="415980"/>
            <a:chOff x="1538639" y="1248385"/>
            <a:chExt cx="3307964" cy="947088"/>
          </a:xfrm>
        </p:grpSpPr>
        <p:sp>
          <p:nvSpPr>
            <p:cNvPr id="14"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panose="020B0806030902050204"/>
                <a:ea typeface="微软雅黑" panose="020B0503020204020204" pitchFamily="34" charset="-122"/>
              </a:endParaRPr>
            </a:p>
          </p:txBody>
        </p:sp>
        <p:sp>
          <p:nvSpPr>
            <p:cNvPr id="15" name="矩形 14"/>
            <p:cNvSpPr/>
            <p:nvPr/>
          </p:nvSpPr>
          <p:spPr>
            <a:xfrm>
              <a:off x="1877640" y="1248385"/>
              <a:ext cx="2968963" cy="896648"/>
            </a:xfrm>
            <a:prstGeom prst="rect">
              <a:avLst/>
            </a:prstGeom>
            <a:ln>
              <a:noFill/>
            </a:ln>
          </p:spPr>
          <p:txBody>
            <a:bodyPr wrap="square">
              <a:spAutoFit/>
            </a:bodyPr>
            <a:lstStyle/>
            <a:p>
              <a:pPr>
                <a:lnSpc>
                  <a:spcPts val="2540"/>
                </a:lnSpc>
                <a:spcBef>
                  <a:spcPts val="415"/>
                </a:spcBef>
                <a:spcAft>
                  <a:spcPts val="415"/>
                </a:spcAft>
              </a:pPr>
              <a:r>
                <a:rPr lang="en-US" altLang="zh-CN" sz="2000" b="1" kern="0">
                  <a:solidFill>
                    <a:schemeClr val="tx1">
                      <a:lumMod val="65000"/>
                      <a:lumOff val="35000"/>
                    </a:schemeClr>
                  </a:solidFill>
                  <a:latin typeface="微软雅黑" panose="020B0503020204020204" pitchFamily="34" charset="-122"/>
                  <a:ea typeface="微软雅黑" panose="020B0503020204020204" pitchFamily="34" charset="-122"/>
                </a:rPr>
                <a:t>1202 </a:t>
              </a:r>
              <a:r>
                <a:rPr lang="zh-CN" altLang="en-US" sz="2000" b="1" kern="0">
                  <a:solidFill>
                    <a:schemeClr val="tx1">
                      <a:lumMod val="65000"/>
                      <a:lumOff val="35000"/>
                    </a:schemeClr>
                  </a:solidFill>
                  <a:latin typeface="微软雅黑" panose="020B0503020204020204" pitchFamily="34" charset="-122"/>
                  <a:ea typeface="微软雅黑" panose="020B0503020204020204" pitchFamily="34" charset="-122"/>
                </a:rPr>
                <a:t>名</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311187" y="6172200"/>
            <a:ext cx="1427525" cy="415980"/>
            <a:chOff x="1538639" y="1248385"/>
            <a:chExt cx="3250134" cy="947088"/>
          </a:xfrm>
        </p:grpSpPr>
        <p:sp>
          <p:nvSpPr>
            <p:cNvPr id="17"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panose="020B0806030902050204"/>
                <a:ea typeface="微软雅黑" panose="020B0503020204020204" pitchFamily="34" charset="-122"/>
              </a:endParaRPr>
            </a:p>
          </p:txBody>
        </p:sp>
        <p:sp>
          <p:nvSpPr>
            <p:cNvPr id="18" name="矩形 17"/>
            <p:cNvSpPr/>
            <p:nvPr/>
          </p:nvSpPr>
          <p:spPr>
            <a:xfrm>
              <a:off x="1819810" y="1248385"/>
              <a:ext cx="2968963" cy="896649"/>
            </a:xfrm>
            <a:prstGeom prst="rect">
              <a:avLst/>
            </a:prstGeom>
            <a:ln>
              <a:noFill/>
            </a:ln>
          </p:spPr>
          <p:txBody>
            <a:bodyPr wrap="square">
              <a:spAutoFit/>
            </a:bodyPr>
            <a:lstStyle/>
            <a:p>
              <a:pPr>
                <a:lnSpc>
                  <a:spcPts val="2540"/>
                </a:lnSpc>
                <a:spcBef>
                  <a:spcPts val="415"/>
                </a:spcBef>
                <a:spcAft>
                  <a:spcPts val="415"/>
                </a:spcAft>
              </a:pP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112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50373" y="1489310"/>
            <a:ext cx="1452925" cy="415980"/>
            <a:chOff x="1538639" y="1248385"/>
            <a:chExt cx="3307964" cy="947088"/>
          </a:xfrm>
        </p:grpSpPr>
        <p:sp>
          <p:nvSpPr>
            <p:cNvPr id="20" name="Round Same Side Corner Rectangle 21"/>
            <p:cNvSpPr/>
            <p:nvPr/>
          </p:nvSpPr>
          <p:spPr>
            <a:xfrm rot="16200000" flipH="1">
              <a:off x="2672987" y="138965"/>
              <a:ext cx="922160" cy="3190855"/>
            </a:xfrm>
            <a:prstGeom prst="round2SameRect">
              <a:avLst>
                <a:gd name="adj1" fmla="val 50000"/>
                <a:gd name="adj2" fmla="val 50000"/>
              </a:avLst>
            </a:prstGeom>
            <a:solidFill>
              <a:schemeClr val="bg1">
                <a:lumMod val="95000"/>
              </a:schemeClr>
            </a:solidFill>
            <a:ln w="19050" cap="flat" cmpd="sng" algn="ctr">
              <a:solidFill>
                <a:srgbClr val="C00000"/>
              </a:solidFill>
              <a:prstDash val="solid"/>
            </a:ln>
            <a:effectLst/>
          </p:spPr>
          <p:txBody>
            <a:bodyPr lIns="121873" tIns="60936" rIns="121873" bIns="60936" anchor="ctr"/>
            <a:lstStyle/>
            <a:p>
              <a:pPr algn="ctr">
                <a:defRPr/>
              </a:pPr>
              <a:endParaRPr lang="bg-BG" kern="0">
                <a:solidFill>
                  <a:srgbClr val="C00000"/>
                </a:solidFill>
                <a:latin typeface="Impact" panose="020B0806030902050204"/>
                <a:ea typeface="微软雅黑" panose="020B0503020204020204" pitchFamily="34" charset="-122"/>
              </a:endParaRPr>
            </a:p>
          </p:txBody>
        </p:sp>
        <p:sp>
          <p:nvSpPr>
            <p:cNvPr id="21" name="矩形 20"/>
            <p:cNvSpPr/>
            <p:nvPr/>
          </p:nvSpPr>
          <p:spPr>
            <a:xfrm>
              <a:off x="1877640" y="1248385"/>
              <a:ext cx="2968963" cy="896648"/>
            </a:xfrm>
            <a:prstGeom prst="rect">
              <a:avLst/>
            </a:prstGeom>
            <a:ln>
              <a:noFill/>
            </a:ln>
          </p:spPr>
          <p:txBody>
            <a:bodyPr wrap="square">
              <a:spAutoFit/>
            </a:bodyPr>
            <a:lstStyle/>
            <a:p>
              <a:pPr>
                <a:lnSpc>
                  <a:spcPts val="2540"/>
                </a:lnSpc>
                <a:spcBef>
                  <a:spcPts val="415"/>
                </a:spcBef>
                <a:spcAft>
                  <a:spcPts val="415"/>
                </a:spcAft>
              </a:pP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195 </a:t>
              </a: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rPr>
                <a:t>万人</a:t>
              </a:r>
              <a:endParaRPr lang="zh-CN" altLang="en-US" sz="20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18" presetClass="entr" presetSubtype="3"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upRight)">
                                          <p:cBhvr>
                                            <p:cTn id="13" dur="2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2000"/>
                                            <p:tgtEl>
                                              <p:spTgt spid="3"/>
                                            </p:tgtEl>
                                          </p:cBhvr>
                                        </p:animEffect>
                                      </p:childTnLst>
                                    </p:cTn>
                                  </p:par>
                                </p:childTnLst>
                              </p:cTn>
                            </p:par>
                            <p:par>
                              <p:cTn id="17" fill="hold">
                                <p:stCondLst>
                                  <p:cond delay="2949"/>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p:stCondLst>
                                  <p:cond delay="3949"/>
                                </p:stCondLst>
                                <p:childTnLst>
                                  <p:par>
                                    <p:cTn id="22" presetID="2" presetClass="entr" presetSubtype="8" fill="hold" nodeType="afterEffect" p14:presetBounceEnd="48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48000">
                                          <p:cBhvr additive="base">
                                            <p:cTn id="24" dur="500" fill="hold"/>
                                            <p:tgtEl>
                                              <p:spTgt spid="16"/>
                                            </p:tgtEl>
                                            <p:attrNameLst>
                                              <p:attrName>ppt_x</p:attrName>
                                            </p:attrNameLst>
                                          </p:cBhvr>
                                          <p:tavLst>
                                            <p:tav tm="0">
                                              <p:val>
                                                <p:strVal val="0-#ppt_w/2"/>
                                              </p:val>
                                            </p:tav>
                                            <p:tav tm="100000">
                                              <p:val>
                                                <p:strVal val="#ppt_x"/>
                                              </p:val>
                                            </p:tav>
                                          </p:tavLst>
                                        </p:anim>
                                        <p:anim calcmode="lin" valueType="num" p14:bounceEnd="48000">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4449"/>
                                </p:stCondLst>
                                <p:childTnLst>
                                  <p:par>
                                    <p:cTn id="27" presetID="2" presetClass="entr" presetSubtype="8" fill="hold" nodeType="afterEffect" p14:presetBounceEnd="48000">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14:bounceEnd="48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48000">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949"/>
                                </p:stCondLst>
                                <p:childTnLst>
                                  <p:par>
                                    <p:cTn id="32" presetID="2" presetClass="entr" presetSubtype="8" fill="hold" nodeType="afterEffect" p14:presetBounceEnd="48000">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14:bounceEnd="48000">
                                          <p:cBhvr additive="base">
                                            <p:cTn id="34" dur="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18" presetClass="entr" presetSubtype="3"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upRight)">
                                          <p:cBhvr>
                                            <p:cTn id="13" dur="2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2000"/>
                                            <p:tgtEl>
                                              <p:spTgt spid="3"/>
                                            </p:tgtEl>
                                          </p:cBhvr>
                                        </p:animEffect>
                                      </p:childTnLst>
                                    </p:cTn>
                                  </p:par>
                                </p:childTnLst>
                              </p:cTn>
                            </p:par>
                            <p:par>
                              <p:cTn id="17" fill="hold">
                                <p:stCondLst>
                                  <p:cond delay="2949"/>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p:stCondLst>
                                  <p:cond delay="3949"/>
                                </p:stCondLst>
                                <p:childTnLst>
                                  <p:par>
                                    <p:cTn id="22" presetID="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4449"/>
                                </p:stCondLst>
                                <p:childTnLst>
                                  <p:par>
                                    <p:cTn id="27" presetID="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949"/>
                                </p:stCondLst>
                                <p:childTnLst>
                                  <p:par>
                                    <p:cTn id="32" presetID="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0-#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2" descr="C:\Users\Administrator\Desktop\2013110610214417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1720" y="3908909"/>
            <a:ext cx="4200280" cy="2949091"/>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165" y="3268841"/>
            <a:ext cx="5460493" cy="2603626"/>
          </a:xfrm>
          <a:prstGeom prst="rect">
            <a:avLst/>
          </a:prstGeom>
          <a:ln w="12700">
            <a:solidFill>
              <a:schemeClr val="tx1"/>
            </a:solidFill>
          </a:ln>
        </p:spPr>
      </p:pic>
      <p:pic>
        <p:nvPicPr>
          <p:cNvPr id="5" name="Picture 3" descr="C:\Users\Administrator\Desktop\w\002511f57ff916fc345d0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165" y="1447801"/>
            <a:ext cx="2026309" cy="170934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6170612" y="1473201"/>
            <a:ext cx="5638799" cy="3124200"/>
            <a:chOff x="5929706" y="3273005"/>
            <a:chExt cx="3514034" cy="2817459"/>
          </a:xfrm>
        </p:grpSpPr>
        <p:sp>
          <p:nvSpPr>
            <p:cNvPr id="7" name="文本框 6"/>
            <p:cNvSpPr txBox="1"/>
            <p:nvPr/>
          </p:nvSpPr>
          <p:spPr>
            <a:xfrm>
              <a:off x="5977192" y="3315550"/>
              <a:ext cx="3466547" cy="2706195"/>
            </a:xfrm>
            <a:prstGeom prst="rect">
              <a:avLst/>
            </a:prstGeom>
            <a:noFill/>
          </p:spPr>
          <p:txBody>
            <a:bodyPr wrap="square" rtlCol="0">
              <a:spAutoFit/>
            </a:bodyPr>
            <a:lstStyle/>
            <a:p>
              <a:pPr>
                <a:lnSpc>
                  <a:spcPct val="150000"/>
                </a:lnSpc>
                <a:spcAft>
                  <a:spcPts val="500"/>
                </a:spcAft>
              </a:pPr>
              <a:r>
                <a:rPr lang="zh-CN" altLang="en-US">
                  <a:solidFill>
                    <a:srgbClr val="591300"/>
                  </a:solidFill>
                  <a:latin typeface="微软雅黑" panose="020B0503020204020204" pitchFamily="34" charset="-122"/>
                  <a:ea typeface="微软雅黑" panose="020B0503020204020204" pitchFamily="34" charset="-122"/>
                </a:rPr>
                <a:t> 晋冀鲁豫野战军在刘伯承、邓小平率领下在鲁西南强渡黄河，挺进大别山地区，揭开了我军战略进攻的序幕，并逐步开辟了鄂豫皖解放区。晋冀鲁豫野战军的太岳兵团在陈赓、谢富治率领下自晋南强渡黄河，挺进豫西，并建立了豫陕鄂、陕南等根据地。华东野战军在陈毅、粟裕率领下挺进鲁西南，恢复并发展了豫皖苏解放区。</a:t>
              </a:r>
            </a:p>
          </p:txBody>
        </p:sp>
        <p:sp>
          <p:nvSpPr>
            <p:cNvPr id="8" name="矩形 7"/>
            <p:cNvSpPr/>
            <p:nvPr/>
          </p:nvSpPr>
          <p:spPr>
            <a:xfrm>
              <a:off x="5929706" y="3273005"/>
              <a:ext cx="3514034" cy="281745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8672" y="1438497"/>
            <a:ext cx="3357986" cy="1718651"/>
          </a:xfrm>
          <a:prstGeom prst="rect">
            <a:avLst/>
          </a:prstGeom>
          <a:ln w="12700">
            <a:solidFill>
              <a:schemeClr val="tx1"/>
            </a:solidFill>
          </a:ln>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
                                            <p:tgtEl>
                                              <p:spTgt spid="4"/>
                                            </p:tgtEl>
                                          </p:cBhvr>
                                        </p:animEffect>
                                        <p:anim calcmode="lin" valueType="num">
                                          <p:cBhvr>
                                            <p:cTn id="19" dur="200" fill="hold"/>
                                            <p:tgtEl>
                                              <p:spTgt spid="4"/>
                                            </p:tgtEl>
                                            <p:attrNameLst>
                                              <p:attrName>ppt_x</p:attrName>
                                            </p:attrNameLst>
                                          </p:cBhvr>
                                          <p:tavLst>
                                            <p:tav tm="0">
                                              <p:val>
                                                <p:strVal val="#ppt_x"/>
                                              </p:val>
                                            </p:tav>
                                            <p:tav tm="100000">
                                              <p:val>
                                                <p:strVal val="#ppt_x"/>
                                              </p:val>
                                            </p:tav>
                                          </p:tavLst>
                                        </p:anim>
                                        <p:anim calcmode="lin" valueType="num">
                                          <p:cBhvr>
                                            <p:cTn id="20" dur="2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14:presetBounceEnd="36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36000">
                                          <p:cBhvr additive="base">
                                            <p:cTn id="23" dur="1000" fill="hold"/>
                                            <p:tgtEl>
                                              <p:spTgt spid="9"/>
                                            </p:tgtEl>
                                            <p:attrNameLst>
                                              <p:attrName>ppt_x</p:attrName>
                                            </p:attrNameLst>
                                          </p:cBhvr>
                                          <p:tavLst>
                                            <p:tav tm="0">
                                              <p:val>
                                                <p:strVal val="1+#ppt_w/2"/>
                                              </p:val>
                                            </p:tav>
                                            <p:tav tm="100000">
                                              <p:val>
                                                <p:strVal val="#ppt_x"/>
                                              </p:val>
                                            </p:tav>
                                          </p:tavLst>
                                        </p:anim>
                                        <p:anim calcmode="lin" valueType="num" p14:bounceEnd="36000">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449"/>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
                                            <p:tgtEl>
                                              <p:spTgt spid="4"/>
                                            </p:tgtEl>
                                          </p:cBhvr>
                                        </p:animEffect>
                                        <p:anim calcmode="lin" valueType="num">
                                          <p:cBhvr>
                                            <p:cTn id="19" dur="200" fill="hold"/>
                                            <p:tgtEl>
                                              <p:spTgt spid="4"/>
                                            </p:tgtEl>
                                            <p:attrNameLst>
                                              <p:attrName>ppt_x</p:attrName>
                                            </p:attrNameLst>
                                          </p:cBhvr>
                                          <p:tavLst>
                                            <p:tav tm="0">
                                              <p:val>
                                                <p:strVal val="#ppt_x"/>
                                              </p:val>
                                            </p:tav>
                                            <p:tav tm="100000">
                                              <p:val>
                                                <p:strVal val="#ppt_x"/>
                                              </p:val>
                                            </p:tav>
                                          </p:tavLst>
                                        </p:anim>
                                        <p:anim calcmode="lin" valueType="num">
                                          <p:cBhvr>
                                            <p:cTn id="20" dur="2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449"/>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41984" y="2024862"/>
            <a:ext cx="2760822" cy="1800317"/>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4"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52913" y="2006882"/>
            <a:ext cx="2744769" cy="1835946"/>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5" name="Picture 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285235" y="2006882"/>
            <a:ext cx="2812671" cy="1773902"/>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086417" y="3893628"/>
            <a:ext cx="2926152" cy="426825"/>
            <a:chOff x="841063" y="1218189"/>
            <a:chExt cx="4228238" cy="616755"/>
          </a:xfrm>
        </p:grpSpPr>
        <p:sp>
          <p:nvSpPr>
            <p:cNvPr id="7"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8" name="矩形 7"/>
            <p:cNvSpPr/>
            <p:nvPr/>
          </p:nvSpPr>
          <p:spPr>
            <a:xfrm>
              <a:off x="2100336" y="1218189"/>
              <a:ext cx="2968965" cy="604279"/>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辽沈战役</a:t>
              </a:r>
            </a:p>
          </p:txBody>
        </p:sp>
      </p:grpSp>
      <p:grpSp>
        <p:nvGrpSpPr>
          <p:cNvPr id="9" name="组合 8"/>
          <p:cNvGrpSpPr/>
          <p:nvPr/>
        </p:nvGrpSpPr>
        <p:grpSpPr>
          <a:xfrm>
            <a:off x="4679803" y="3893629"/>
            <a:ext cx="2690989" cy="461665"/>
            <a:chOff x="841063" y="1218189"/>
            <a:chExt cx="3888432" cy="667098"/>
          </a:xfrm>
        </p:grpSpPr>
        <p:sp>
          <p:nvSpPr>
            <p:cNvPr id="10"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11" name="矩形 10"/>
            <p:cNvSpPr/>
            <p:nvPr/>
          </p:nvSpPr>
          <p:spPr>
            <a:xfrm>
              <a:off x="2114395" y="1218189"/>
              <a:ext cx="2267823"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淮海战役</a:t>
              </a:r>
            </a:p>
          </p:txBody>
        </p:sp>
      </p:grpSp>
      <p:grpSp>
        <p:nvGrpSpPr>
          <p:cNvPr id="12" name="组合 11"/>
          <p:cNvGrpSpPr/>
          <p:nvPr/>
        </p:nvGrpSpPr>
        <p:grpSpPr>
          <a:xfrm>
            <a:off x="8346077" y="3884994"/>
            <a:ext cx="2690989" cy="461665"/>
            <a:chOff x="841063" y="1218189"/>
            <a:chExt cx="3888432" cy="667098"/>
          </a:xfrm>
        </p:grpSpPr>
        <p:sp>
          <p:nvSpPr>
            <p:cNvPr id="13" name="Round Same Side Corner Rectangle 21"/>
            <p:cNvSpPr/>
            <p:nvPr/>
          </p:nvSpPr>
          <p:spPr>
            <a:xfrm rot="16200000" flipH="1">
              <a:off x="2533942" y="-360609"/>
              <a:ext cx="502674" cy="3888432"/>
            </a:xfrm>
            <a:prstGeom prst="round2SameRect">
              <a:avLst>
                <a:gd name="adj1" fmla="val 50000"/>
                <a:gd name="adj2" fmla="val 50000"/>
              </a:avLst>
            </a:prstGeom>
            <a:solidFill>
              <a:schemeClr val="bg1">
                <a:lumMod val="95000"/>
              </a:schemeClr>
            </a:solid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panose="020B0806030902050204"/>
                <a:ea typeface="微软雅黑" panose="020B0503020204020204" pitchFamily="34" charset="-122"/>
              </a:endParaRPr>
            </a:p>
          </p:txBody>
        </p:sp>
        <p:sp>
          <p:nvSpPr>
            <p:cNvPr id="14" name="矩形 13"/>
            <p:cNvSpPr/>
            <p:nvPr/>
          </p:nvSpPr>
          <p:spPr>
            <a:xfrm>
              <a:off x="2045774" y="1218189"/>
              <a:ext cx="2483254"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平津战役</a:t>
              </a:r>
            </a:p>
          </p:txBody>
        </p:sp>
      </p:grpSp>
      <p:grpSp>
        <p:nvGrpSpPr>
          <p:cNvPr id="15" name="组合 14"/>
          <p:cNvGrpSpPr/>
          <p:nvPr/>
        </p:nvGrpSpPr>
        <p:grpSpPr>
          <a:xfrm>
            <a:off x="836612" y="4507865"/>
            <a:ext cx="10439401" cy="2159633"/>
            <a:chOff x="6357089" y="3015052"/>
            <a:chExt cx="6505713" cy="1947597"/>
          </a:xfrm>
        </p:grpSpPr>
        <p:sp>
          <p:nvSpPr>
            <p:cNvPr id="16" name="文本框 15"/>
            <p:cNvSpPr txBox="1"/>
            <p:nvPr/>
          </p:nvSpPr>
          <p:spPr>
            <a:xfrm>
              <a:off x="6607740" y="3045745"/>
              <a:ext cx="6065114" cy="1748619"/>
            </a:xfrm>
            <a:prstGeom prst="rect">
              <a:avLst/>
            </a:prstGeom>
            <a:noFill/>
          </p:spPr>
          <p:txBody>
            <a:bodyPr wrap="square" rtlCol="0">
              <a:spAutoFit/>
            </a:bodyPr>
            <a:lstStyle/>
            <a:p>
              <a:pPr>
                <a:lnSpc>
                  <a:spcPct val="150000"/>
                </a:lnSpc>
                <a:spcAft>
                  <a:spcPts val="500"/>
                </a:spcAft>
              </a:pPr>
              <a:r>
                <a:rPr lang="zh-CN" altLang="en-US" sz="2000">
                  <a:solidFill>
                    <a:srgbClr val="591300"/>
                  </a:solidFill>
                  <a:latin typeface="微软雅黑" panose="020B0503020204020204" pitchFamily="34" charset="-122"/>
                  <a:ea typeface="微软雅黑" panose="020B0503020204020204" pitchFamily="34" charset="-122"/>
                </a:rPr>
                <a:t> 辽沈、淮海、平津三大战役，历时</a:t>
              </a:r>
              <a:r>
                <a:rPr lang="en-US" altLang="zh-CN" sz="2000">
                  <a:solidFill>
                    <a:srgbClr val="591300"/>
                  </a:solidFill>
                  <a:latin typeface="微软雅黑" panose="020B0503020204020204" pitchFamily="34" charset="-122"/>
                  <a:ea typeface="微软雅黑" panose="020B0503020204020204" pitchFamily="34" charset="-122"/>
                </a:rPr>
                <a:t>142</a:t>
              </a:r>
              <a:r>
                <a:rPr lang="zh-CN" altLang="en-US" sz="2000">
                  <a:solidFill>
                    <a:srgbClr val="591300"/>
                  </a:solidFill>
                  <a:latin typeface="微软雅黑" panose="020B0503020204020204" pitchFamily="34" charset="-122"/>
                  <a:ea typeface="微软雅黑" panose="020B0503020204020204" pitchFamily="34" charset="-122"/>
                </a:rPr>
                <a:t>天，共争取起义、投诚、接受和平改编与歼灭国民党正规军</a:t>
              </a:r>
              <a:r>
                <a:rPr lang="en-US" altLang="zh-CN" sz="2000">
                  <a:solidFill>
                    <a:srgbClr val="591300"/>
                  </a:solidFill>
                  <a:latin typeface="微软雅黑" panose="020B0503020204020204" pitchFamily="34" charset="-122"/>
                  <a:ea typeface="微软雅黑" panose="020B0503020204020204" pitchFamily="34" charset="-122"/>
                </a:rPr>
                <a:t>144</a:t>
              </a:r>
              <a:r>
                <a:rPr lang="zh-CN" altLang="en-US" sz="2000">
                  <a:solidFill>
                    <a:srgbClr val="591300"/>
                  </a:solidFill>
                  <a:latin typeface="微软雅黑" panose="020B0503020204020204" pitchFamily="34" charset="-122"/>
                  <a:ea typeface="微软雅黑" panose="020B0503020204020204" pitchFamily="34" charset="-122"/>
                </a:rPr>
                <a:t>个师，非正规军</a:t>
              </a:r>
              <a:r>
                <a:rPr lang="en-US" altLang="zh-CN" sz="2000">
                  <a:solidFill>
                    <a:srgbClr val="591300"/>
                  </a:solidFill>
                  <a:latin typeface="微软雅黑" panose="020B0503020204020204" pitchFamily="34" charset="-122"/>
                  <a:ea typeface="微软雅黑" panose="020B0503020204020204" pitchFamily="34" charset="-122"/>
                </a:rPr>
                <a:t>29</a:t>
              </a:r>
              <a:r>
                <a:rPr lang="zh-CN" altLang="en-US" sz="2000">
                  <a:solidFill>
                    <a:srgbClr val="591300"/>
                  </a:solidFill>
                  <a:latin typeface="微软雅黑" panose="020B0503020204020204" pitchFamily="34" charset="-122"/>
                  <a:ea typeface="微软雅黑" panose="020B0503020204020204" pitchFamily="34" charset="-122"/>
                </a:rPr>
                <a:t>个师，合计共</a:t>
              </a:r>
              <a:r>
                <a:rPr lang="en-US" altLang="zh-CN" sz="2000">
                  <a:solidFill>
                    <a:srgbClr val="591300"/>
                  </a:solidFill>
                  <a:latin typeface="微软雅黑" panose="020B0503020204020204" pitchFamily="34" charset="-122"/>
                  <a:ea typeface="微软雅黑" panose="020B0503020204020204" pitchFamily="34" charset="-122"/>
                </a:rPr>
                <a:t>154</a:t>
              </a:r>
              <a:r>
                <a:rPr lang="zh-CN" altLang="en-US" sz="2000">
                  <a:solidFill>
                    <a:srgbClr val="591300"/>
                  </a:solidFill>
                  <a:latin typeface="微软雅黑" panose="020B0503020204020204" pitchFamily="34" charset="-122"/>
                  <a:ea typeface="微软雅黑" panose="020B0503020204020204" pitchFamily="34" charset="-122"/>
                </a:rPr>
                <a:t>万余人。国民党赖以维持其反动统治的主要军事力量基本上被消灭。三大战役的胜利，奠定了人民解放战争在全国胜利的基础。</a:t>
              </a:r>
            </a:p>
          </p:txBody>
        </p:sp>
        <p:sp>
          <p:nvSpPr>
            <p:cNvPr id="17" name="矩形 16"/>
            <p:cNvSpPr/>
            <p:nvPr/>
          </p:nvSpPr>
          <p:spPr>
            <a:xfrm>
              <a:off x="6357089" y="3015052"/>
              <a:ext cx="6505713" cy="194759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4754592" y="850287"/>
            <a:ext cx="3919508" cy="825419"/>
          </a:xfrm>
          <a:prstGeom prst="rect">
            <a:avLst/>
          </a:prstGeom>
        </p:spPr>
        <p:txBody>
          <a:bodyPr wrap="square">
            <a:spAutoFit/>
          </a:bodyPr>
          <a:lstStyle/>
          <a:p>
            <a:pPr>
              <a:lnSpc>
                <a:spcPct val="150000"/>
              </a:lnSpc>
            </a:pPr>
            <a:r>
              <a:rPr lang="zh-CN" altLang="en-US" sz="3600" b="1" smtClean="0">
                <a:solidFill>
                  <a:srgbClr val="B50F0C"/>
                </a:solidFill>
                <a:latin typeface="微软雅黑" panose="020B0503020204020204" pitchFamily="34" charset="-122"/>
                <a:ea typeface="微软雅黑" panose="020B0503020204020204" pitchFamily="34" charset="-122"/>
              </a:rPr>
              <a:t>三 大 战 役</a:t>
            </a:r>
            <a:endParaRPr lang="en-US" altLang="zh-CN" sz="3600" b="1">
              <a:solidFill>
                <a:srgbClr val="B50F0C"/>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1238819" y="1758577"/>
            <a:ext cx="9798247" cy="0"/>
          </a:xfrm>
          <a:prstGeom prst="line">
            <a:avLst/>
          </a:prstGeom>
          <a:ln>
            <a:solidFill>
              <a:srgbClr val="C00000"/>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949"/>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53" presetClass="entr" presetSubtype="16" fill="hold" nodeType="withEffect">
                                      <p:stCondLst>
                                        <p:cond delay="1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53" presetClass="entr" presetSubtype="16" fill="hold" nodeType="withEffect">
                                      <p:stCondLst>
                                        <p:cond delay="170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53" presetClass="entr" presetSubtype="16"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childTnLst>
                              </p:cTn>
                            </p:par>
                            <p:par>
                              <p:cTn id="34" fill="hold">
                                <p:stCondLst>
                                  <p:cond delay="1449"/>
                                </p:stCondLst>
                                <p:childTnLst>
                                  <p:par>
                                    <p:cTn id="35" presetID="2" presetClass="entr" presetSubtype="8" fill="hold" nodeType="afterEffect" p14:presetBounceEnd="48000">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14:bounceEnd="48000">
                                          <p:cBhvr additive="base">
                                            <p:cTn id="37"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14:presetBounceEnd="48000">
                                      <p:stCondLst>
                                        <p:cond delay="200"/>
                                      </p:stCondLst>
                                      <p:childTnLst>
                                        <p:set>
                                          <p:cBhvr>
                                            <p:cTn id="40" dur="1" fill="hold">
                                              <p:stCondLst>
                                                <p:cond delay="0"/>
                                              </p:stCondLst>
                                            </p:cTn>
                                            <p:tgtEl>
                                              <p:spTgt spid="9"/>
                                            </p:tgtEl>
                                            <p:attrNameLst>
                                              <p:attrName>style.visibility</p:attrName>
                                            </p:attrNameLst>
                                          </p:cBhvr>
                                          <p:to>
                                            <p:strVal val="visible"/>
                                          </p:to>
                                        </p:set>
                                        <p:anim calcmode="lin" valueType="num" p14:bounceEnd="48000">
                                          <p:cBhvr additive="base">
                                            <p:cTn id="41" dur="5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48000">
                                      <p:stCondLst>
                                        <p:cond delay="400"/>
                                      </p:stCondLst>
                                      <p:childTnLst>
                                        <p:set>
                                          <p:cBhvr>
                                            <p:cTn id="44" dur="1" fill="hold">
                                              <p:stCondLst>
                                                <p:cond delay="0"/>
                                              </p:stCondLst>
                                            </p:cTn>
                                            <p:tgtEl>
                                              <p:spTgt spid="12"/>
                                            </p:tgtEl>
                                            <p:attrNameLst>
                                              <p:attrName>style.visibility</p:attrName>
                                            </p:attrNameLst>
                                          </p:cBhvr>
                                          <p:to>
                                            <p:strVal val="visible"/>
                                          </p:to>
                                        </p:set>
                                        <p:anim calcmode="lin" valueType="num" p14:bounceEnd="48000">
                                          <p:cBhvr additive="base">
                                            <p:cTn id="45" dur="500" fill="hold"/>
                                            <p:tgtEl>
                                              <p:spTgt spid="12"/>
                                            </p:tgtEl>
                                            <p:attrNameLst>
                                              <p:attrName>ppt_x</p:attrName>
                                            </p:attrNameLst>
                                          </p:cBhvr>
                                          <p:tavLst>
                                            <p:tav tm="0">
                                              <p:val>
                                                <p:strVal val="0-#ppt_w/2"/>
                                              </p:val>
                                            </p:tav>
                                            <p:tav tm="100000">
                                              <p:val>
                                                <p:strVal val="#ppt_x"/>
                                              </p:val>
                                            </p:tav>
                                          </p:tavLst>
                                        </p:anim>
                                        <p:anim calcmode="lin" valueType="num" p14:bounceEnd="48000">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0" fill="hold"/>
                                            <p:tgtEl>
                                              <p:spTgt spid="15"/>
                                            </p:tgtEl>
                                            <p:attrNameLst>
                                              <p:attrName>ppt_w</p:attrName>
                                            </p:attrNameLst>
                                          </p:cBhvr>
                                          <p:tavLst>
                                            <p:tav tm="0">
                                              <p:val>
                                                <p:fltVal val="0"/>
                                              </p:val>
                                            </p:tav>
                                            <p:tav tm="100000">
                                              <p:val>
                                                <p:strVal val="#ppt_w"/>
                                              </p:val>
                                            </p:tav>
                                          </p:tavLst>
                                        </p:anim>
                                        <p:anim calcmode="lin" valueType="num">
                                          <p:cBhvr>
                                            <p:cTn id="50" dur="3000" fill="hold"/>
                                            <p:tgtEl>
                                              <p:spTgt spid="15"/>
                                            </p:tgtEl>
                                            <p:attrNameLst>
                                              <p:attrName>ppt_h</p:attrName>
                                            </p:attrNameLst>
                                          </p:cBhvr>
                                          <p:tavLst>
                                            <p:tav tm="0">
                                              <p:val>
                                                <p:fltVal val="0"/>
                                              </p:val>
                                            </p:tav>
                                            <p:tav tm="100000">
                                              <p:val>
                                                <p:strVal val="#ppt_h"/>
                                              </p:val>
                                            </p:tav>
                                          </p:tavLst>
                                        </p:anim>
                                        <p:animEffect transition="in" filter="fade">
                                          <p:cBhvr>
                                            <p:cTn id="51"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949"/>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53" presetClass="entr" presetSubtype="16" fill="hold" nodeType="withEffect">
                                      <p:stCondLst>
                                        <p:cond delay="15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53" presetClass="entr" presetSubtype="16" fill="hold" nodeType="withEffect">
                                      <p:stCondLst>
                                        <p:cond delay="170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53" presetClass="entr" presetSubtype="16" fill="hold" nodeType="withEffect">
                                      <p:stCondLst>
                                        <p:cond delay="20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childTnLst>
                              </p:cTn>
                            </p:par>
                            <p:par>
                              <p:cTn id="34" fill="hold">
                                <p:stCondLst>
                                  <p:cond delay="1449"/>
                                </p:stCondLst>
                                <p:childTnLst>
                                  <p:par>
                                    <p:cTn id="35" presetID="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par>
                                    <p:cTn id="47" presetID="53" presetClass="entr" presetSubtype="16"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0" fill="hold"/>
                                            <p:tgtEl>
                                              <p:spTgt spid="15"/>
                                            </p:tgtEl>
                                            <p:attrNameLst>
                                              <p:attrName>ppt_w</p:attrName>
                                            </p:attrNameLst>
                                          </p:cBhvr>
                                          <p:tavLst>
                                            <p:tav tm="0">
                                              <p:val>
                                                <p:fltVal val="0"/>
                                              </p:val>
                                            </p:tav>
                                            <p:tav tm="100000">
                                              <p:val>
                                                <p:strVal val="#ppt_w"/>
                                              </p:val>
                                            </p:tav>
                                          </p:tavLst>
                                        </p:anim>
                                        <p:anim calcmode="lin" valueType="num">
                                          <p:cBhvr>
                                            <p:cTn id="50" dur="3000" fill="hold"/>
                                            <p:tgtEl>
                                              <p:spTgt spid="15"/>
                                            </p:tgtEl>
                                            <p:attrNameLst>
                                              <p:attrName>ppt_h</p:attrName>
                                            </p:attrNameLst>
                                          </p:cBhvr>
                                          <p:tavLst>
                                            <p:tav tm="0">
                                              <p:val>
                                                <p:fltVal val="0"/>
                                              </p:val>
                                            </p:tav>
                                            <p:tav tm="100000">
                                              <p:val>
                                                <p:strVal val="#ppt_h"/>
                                              </p:val>
                                            </p:tav>
                                          </p:tavLst>
                                        </p:anim>
                                        <p:animEffect transition="in" filter="fade">
                                          <p:cBhvr>
                                            <p:cTn id="51"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人民解放军的战略进攻</a:t>
            </a:r>
          </a:p>
        </p:txBody>
      </p:sp>
      <p:pic>
        <p:nvPicPr>
          <p:cNvPr id="3" name="Picture 2" descr="C:\Users\Administrator\Desktop\20131106102144170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3882" y="2387690"/>
            <a:ext cx="6366893" cy="44703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Administrator\Desktop\w\0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560" y="1422445"/>
            <a:ext cx="4546176" cy="299715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8612" y="3759905"/>
            <a:ext cx="5410198" cy="2831337"/>
          </a:xfrm>
          <a:prstGeom prst="rect">
            <a:avLst/>
          </a:prstGeom>
          <a:noFill/>
          <a:ln>
            <a:solidFill>
              <a:schemeClr val="tx1"/>
            </a:solidFill>
          </a:ln>
        </p:spPr>
      </p:pic>
      <p:sp>
        <p:nvSpPr>
          <p:cNvPr id="6" name="矩形 5"/>
          <p:cNvSpPr/>
          <p:nvPr/>
        </p:nvSpPr>
        <p:spPr>
          <a:xfrm>
            <a:off x="6527800" y="1822059"/>
            <a:ext cx="5016500" cy="1289905"/>
          </a:xfrm>
          <a:prstGeom prst="rect">
            <a:avLst/>
          </a:prstGeom>
        </p:spPr>
        <p:txBody>
          <a:bodyPr wrap="square">
            <a:spAutoFit/>
          </a:bodyPr>
          <a:lstStyle/>
          <a:p>
            <a:pPr>
              <a:lnSpc>
                <a:spcPct val="150000"/>
              </a:lnSpc>
              <a:spcAft>
                <a:spcPts val="500"/>
              </a:spcAft>
            </a:pPr>
            <a:r>
              <a:rPr lang="zh-CN" altLang="en-US">
                <a:solidFill>
                  <a:srgbClr val="591300"/>
                </a:solidFill>
                <a:latin typeface="微软雅黑" panose="020B0503020204020204" pitchFamily="34" charset="-122"/>
                <a:ea typeface="微软雅黑" panose="020B0503020204020204" pitchFamily="34" charset="-122"/>
              </a:rPr>
              <a:t> 人民解放军继</a:t>
            </a:r>
            <a:r>
              <a:rPr lang="en-US" altLang="zh-CN">
                <a:solidFill>
                  <a:srgbClr val="591300"/>
                </a:solidFill>
                <a:latin typeface="微软雅黑" panose="020B0503020204020204" pitchFamily="34" charset="-122"/>
                <a:ea typeface="微软雅黑" panose="020B0503020204020204" pitchFamily="34" charset="-122"/>
              </a:rPr>
              <a:t>1949</a:t>
            </a:r>
            <a:r>
              <a:rPr lang="zh-CN" altLang="en-US">
                <a:solidFill>
                  <a:srgbClr val="591300"/>
                </a:solidFill>
                <a:latin typeface="微软雅黑" panose="020B0503020204020204" pitchFamily="34" charset="-122"/>
                <a:ea typeface="微软雅黑" panose="020B0503020204020204" pitchFamily="34" charset="-122"/>
              </a:rPr>
              <a:t>年</a:t>
            </a:r>
            <a:r>
              <a:rPr lang="en-US" altLang="zh-CN">
                <a:solidFill>
                  <a:srgbClr val="591300"/>
                </a:solidFill>
                <a:latin typeface="微软雅黑" panose="020B0503020204020204" pitchFamily="34" charset="-122"/>
                <a:ea typeface="微软雅黑" panose="020B0503020204020204" pitchFamily="34" charset="-122"/>
              </a:rPr>
              <a:t>4</a:t>
            </a:r>
            <a:r>
              <a:rPr lang="zh-CN" altLang="en-US">
                <a:solidFill>
                  <a:srgbClr val="591300"/>
                </a:solidFill>
                <a:latin typeface="微软雅黑" panose="020B0503020204020204" pitchFamily="34" charset="-122"/>
                <a:ea typeface="微软雅黑" panose="020B0503020204020204" pitchFamily="34" charset="-122"/>
              </a:rPr>
              <a:t>月发起渡江战役、占领南京之后，</a:t>
            </a:r>
            <a:r>
              <a:rPr lang="en-US" altLang="zh-CN">
                <a:solidFill>
                  <a:srgbClr val="591300"/>
                </a:solidFill>
                <a:latin typeface="微软雅黑" panose="020B0503020204020204" pitchFamily="34" charset="-122"/>
                <a:ea typeface="微软雅黑" panose="020B0503020204020204" pitchFamily="34" charset="-122"/>
              </a:rPr>
              <a:t>6</a:t>
            </a:r>
            <a:r>
              <a:rPr lang="zh-CN" altLang="en-US">
                <a:solidFill>
                  <a:srgbClr val="591300"/>
                </a:solidFill>
                <a:latin typeface="微软雅黑" panose="020B0503020204020204" pitchFamily="34" charset="-122"/>
                <a:ea typeface="微软雅黑" panose="020B0503020204020204" pitchFamily="34" charset="-122"/>
              </a:rPr>
              <a:t>月起以秋风扫落叶之势对国民党军进行战略大追击</a:t>
            </a:r>
            <a:r>
              <a:rPr lang="en-US" altLang="zh-CN">
                <a:solidFill>
                  <a:srgbClr val="591300"/>
                </a:solidFill>
                <a:latin typeface="微软雅黑" panose="020B0503020204020204" pitchFamily="34" charset="-122"/>
                <a:ea typeface="微软雅黑" panose="020B0503020204020204" pitchFamily="34" charset="-122"/>
              </a:rPr>
              <a:t>,</a:t>
            </a:r>
            <a:r>
              <a:rPr lang="zh-CN" altLang="en-US">
                <a:solidFill>
                  <a:srgbClr val="591300"/>
                </a:solidFill>
                <a:latin typeface="微软雅黑" panose="020B0503020204020204" pitchFamily="34" charset="-122"/>
                <a:ea typeface="微软雅黑" panose="020B0503020204020204" pitchFamily="34" charset="-122"/>
              </a:rPr>
              <a:t>至此，解放战争宣告胜利。</a:t>
            </a:r>
          </a:p>
        </p:txBody>
      </p:sp>
      <p:sp>
        <p:nvSpPr>
          <p:cNvPr id="7" name="矩形 6"/>
          <p:cNvSpPr/>
          <p:nvPr/>
        </p:nvSpPr>
        <p:spPr>
          <a:xfrm>
            <a:off x="6932612" y="1050452"/>
            <a:ext cx="4185761" cy="743986"/>
          </a:xfrm>
          <a:prstGeom prst="rect">
            <a:avLst/>
          </a:prstGeom>
        </p:spPr>
        <p:txBody>
          <a:bodyPr wrap="none">
            <a:spAutoFit/>
          </a:bodyPr>
          <a:lstStyle/>
          <a:p>
            <a:pPr>
              <a:lnSpc>
                <a:spcPct val="150000"/>
              </a:lnSpc>
            </a:pPr>
            <a:r>
              <a:rPr lang="zh-CN" altLang="en-US" sz="3200" b="1" smtClean="0">
                <a:solidFill>
                  <a:srgbClr val="B50F0C"/>
                </a:solidFill>
                <a:latin typeface="微软雅黑" panose="020B0503020204020204" pitchFamily="34" charset="-122"/>
                <a:ea typeface="微软雅黑" panose="020B0503020204020204" pitchFamily="34" charset="-122"/>
              </a:rPr>
              <a:t>渡江战役</a:t>
            </a:r>
            <a:r>
              <a:rPr lang="zh-CN" altLang="en-US" sz="2400" smtClean="0">
                <a:solidFill>
                  <a:srgbClr val="B50F0C"/>
                </a:solidFill>
                <a:latin typeface="微软雅黑" panose="020B0503020204020204" pitchFamily="34" charset="-122"/>
                <a:ea typeface="微软雅黑" panose="020B0503020204020204" pitchFamily="34" charset="-122"/>
              </a:rPr>
              <a:t>和</a:t>
            </a:r>
            <a:r>
              <a:rPr lang="zh-CN" altLang="en-US" sz="3200" b="1">
                <a:solidFill>
                  <a:srgbClr val="B50F0C"/>
                </a:solidFill>
                <a:latin typeface="微软雅黑" panose="020B0503020204020204" pitchFamily="34" charset="-122"/>
                <a:ea typeface="微软雅黑" panose="020B0503020204020204" pitchFamily="34" charset="-122"/>
              </a:rPr>
              <a:t>解放全中国</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14:presetBounceEnd="48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8000">
                                          <p:cBhvr additive="base">
                                            <p:cTn id="12" dur="1000" fill="hold"/>
                                            <p:tgtEl>
                                              <p:spTgt spid="4"/>
                                            </p:tgtEl>
                                            <p:attrNameLst>
                                              <p:attrName>ppt_x</p:attrName>
                                            </p:attrNameLst>
                                          </p:cBhvr>
                                          <p:tavLst>
                                            <p:tav tm="0">
                                              <p:val>
                                                <p:strVal val="1+#ppt_w/2"/>
                                              </p:val>
                                            </p:tav>
                                            <p:tav tm="100000">
                                              <p:val>
                                                <p:strVal val="#ppt_x"/>
                                              </p:val>
                                            </p:tav>
                                          </p:tavLst>
                                        </p:anim>
                                        <p:anim calcmode="lin" valueType="num" p14:bounceEnd="48000">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16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16000">
                                          <p:cBhvr additive="base">
                                            <p:cTn id="16" dur="500" fill="hold"/>
                                            <p:tgtEl>
                                              <p:spTgt spid="5"/>
                                            </p:tgtEl>
                                            <p:attrNameLst>
                                              <p:attrName>ppt_x</p:attrName>
                                            </p:attrNameLst>
                                          </p:cBhvr>
                                          <p:tavLst>
                                            <p:tav tm="0">
                                              <p:val>
                                                <p:strVal val="0-#ppt_w/2"/>
                                              </p:val>
                                            </p:tav>
                                            <p:tav tm="100000">
                                              <p:val>
                                                <p:strVal val="#ppt_x"/>
                                              </p:val>
                                            </p:tav>
                                          </p:tavLst>
                                        </p:anim>
                                        <p:anim calcmode="lin" valueType="num" p14:bounceEnd="16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天安门"/>
          <p:cNvPicPr>
            <a:picLocks noChangeAspect="1"/>
          </p:cNvPicPr>
          <p:nvPr/>
        </p:nvPicPr>
        <p:blipFill>
          <a:blip r:embed="rId4"/>
          <a:stretch>
            <a:fillRect/>
          </a:stretch>
        </p:blipFill>
        <p:spPr>
          <a:xfrm>
            <a:off x="1431925" y="5070475"/>
            <a:ext cx="10429240" cy="1626235"/>
          </a:xfrm>
          <a:prstGeom prst="rect">
            <a:avLst/>
          </a:prstGeom>
        </p:spPr>
      </p:pic>
      <p:pic>
        <p:nvPicPr>
          <p:cNvPr id="12" name="图片 11" descr="华表"/>
          <p:cNvPicPr>
            <a:picLocks noChangeAspect="1"/>
          </p:cNvPicPr>
          <p:nvPr/>
        </p:nvPicPr>
        <p:blipFill>
          <a:blip r:embed="rId5"/>
          <a:stretch>
            <a:fillRect/>
          </a:stretch>
        </p:blipFill>
        <p:spPr>
          <a:xfrm>
            <a:off x="-3810" y="737235"/>
            <a:ext cx="12170410" cy="6219190"/>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277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smtClean="0">
                <a:solidFill>
                  <a:srgbClr val="C00000"/>
                </a:solidFill>
                <a:latin typeface="苏新诗毛糙体简" panose="040B0509000000000000" pitchFamily="81" charset="-122"/>
                <a:ea typeface="苏新诗毛糙体简" panose="040B0509000000000000" pitchFamily="81" charset="-122"/>
              </a:rPr>
              <a:t>第四部分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073400" y="3471545"/>
            <a:ext cx="6559550" cy="922020"/>
          </a:xfrm>
          <a:prstGeom prst="rect">
            <a:avLst/>
          </a:prstGeom>
          <a:noFill/>
        </p:spPr>
        <p:txBody>
          <a:bodyPr wrap="square">
            <a:spAutoFit/>
          </a:bodyPr>
          <a:lstStyle/>
          <a:p>
            <a:pPr>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社会主义建设时期</a:t>
            </a:r>
          </a:p>
        </p:txBody>
      </p:sp>
      <p:pic>
        <p:nvPicPr>
          <p:cNvPr id="21" name="图片 20" descr="4a9d90b546efb89dd417af178a942f20"/>
          <p:cNvPicPr>
            <a:picLocks noChangeAspect="1"/>
          </p:cNvPicPr>
          <p:nvPr/>
        </p:nvPicPr>
        <p:blipFill>
          <a:blip r:embed="rId7"/>
          <a:stretch>
            <a:fillRect/>
          </a:stretch>
        </p:blipFill>
        <p:spPr>
          <a:xfrm>
            <a:off x="8809355" y="3902075"/>
            <a:ext cx="3430270" cy="3054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500" fill="hold"/>
                                        <p:tgtEl>
                                          <p:spTgt spid="7"/>
                                        </p:tgtEl>
                                        <p:attrNameLst>
                                          <p:attrName>ppt_w</p:attrName>
                                        </p:attrNameLst>
                                      </p:cBhvr>
                                      <p:tavLst>
                                        <p:tav tm="0">
                                          <p:val>
                                            <p:fltVal val="0"/>
                                          </p:val>
                                        </p:tav>
                                        <p:tav tm="100000">
                                          <p:val>
                                            <p:strVal val="#ppt_w"/>
                                          </p:val>
                                        </p:tav>
                                      </p:tavLst>
                                    </p:anim>
                                    <p:anim calcmode="lin" valueType="num">
                                      <p:cBhvr>
                                        <p:cTn id="13" dur="1500" fill="hold"/>
                                        <p:tgtEl>
                                          <p:spTgt spid="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500" fill="hold"/>
                                        <p:tgtEl>
                                          <p:spTgt spid="6"/>
                                        </p:tgtEl>
                                        <p:attrNameLst>
                                          <p:attrName>ppt_w</p:attrName>
                                        </p:attrNameLst>
                                      </p:cBhvr>
                                      <p:tavLst>
                                        <p:tav tm="0">
                                          <p:val>
                                            <p:fltVal val="0"/>
                                          </p:val>
                                        </p:tav>
                                        <p:tav tm="100000">
                                          <p:val>
                                            <p:strVal val="#ppt_w"/>
                                          </p:val>
                                        </p:tav>
                                      </p:tavLst>
                                    </p:anim>
                                    <p:anim calcmode="lin" valueType="num">
                                      <p:cBhvr>
                                        <p:cTn id="17" dur="1500" fill="hold"/>
                                        <p:tgtEl>
                                          <p:spTgt spid="6"/>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1500" fill="hold"/>
                                        <p:tgtEl>
                                          <p:spTgt spid="5"/>
                                        </p:tgtEl>
                                        <p:attrNameLst>
                                          <p:attrName>ppt_w</p:attrName>
                                        </p:attrNameLst>
                                      </p:cBhvr>
                                      <p:tavLst>
                                        <p:tav tm="0">
                                          <p:val>
                                            <p:fltVal val="0"/>
                                          </p:val>
                                        </p:tav>
                                        <p:tav tm="100000">
                                          <p:val>
                                            <p:strVal val="#ppt_w"/>
                                          </p:val>
                                        </p:tav>
                                      </p:tavLst>
                                    </p:anim>
                                    <p:anim calcmode="lin" valueType="num">
                                      <p:cBhvr>
                                        <p:cTn id="21" dur="1500" fill="hold"/>
                                        <p:tgtEl>
                                          <p:spTgt spid="5"/>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p:cTn id="24" dur="1500" fill="hold"/>
                                        <p:tgtEl>
                                          <p:spTgt spid="4"/>
                                        </p:tgtEl>
                                        <p:attrNameLst>
                                          <p:attrName>ppt_w</p:attrName>
                                        </p:attrNameLst>
                                      </p:cBhvr>
                                      <p:tavLst>
                                        <p:tav tm="0">
                                          <p:val>
                                            <p:fltVal val="0"/>
                                          </p:val>
                                        </p:tav>
                                        <p:tav tm="100000">
                                          <p:val>
                                            <p:strVal val="#ppt_w"/>
                                          </p:val>
                                        </p:tav>
                                      </p:tavLst>
                                    </p:anim>
                                    <p:anim calcmode="lin" valueType="num">
                                      <p:cBhvr>
                                        <p:cTn id="25" dur="1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3"/>
                                        </p:tgtEl>
                                        <p:attrNameLst>
                                          <p:attrName>style.visibility</p:attrName>
                                        </p:attrNameLst>
                                      </p:cBhvr>
                                      <p:to>
                                        <p:strVal val="visible"/>
                                      </p:to>
                                    </p:set>
                                    <p:anim calcmode="lin" valueType="num">
                                      <p:cBhvr>
                                        <p:cTn id="28" dur="1500" fill="hold"/>
                                        <p:tgtEl>
                                          <p:spTgt spid="3"/>
                                        </p:tgtEl>
                                        <p:attrNameLst>
                                          <p:attrName>ppt_w</p:attrName>
                                        </p:attrNameLst>
                                      </p:cBhvr>
                                      <p:tavLst>
                                        <p:tav tm="0">
                                          <p:val>
                                            <p:fltVal val="0"/>
                                          </p:val>
                                        </p:tav>
                                        <p:tav tm="100000">
                                          <p:val>
                                            <p:strVal val="#ppt_w"/>
                                          </p:val>
                                        </p:tav>
                                      </p:tavLst>
                                    </p:anim>
                                    <p:anim calcmode="lin" valueType="num">
                                      <p:cBhvr>
                                        <p:cTn id="29" dur="1500" fill="hold"/>
                                        <p:tgtEl>
                                          <p:spTgt spid="3"/>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
                                        </p:tgtEl>
                                        <p:attrNameLst>
                                          <p:attrName>style.visibility</p:attrName>
                                        </p:attrNameLst>
                                      </p:cBhvr>
                                      <p:to>
                                        <p:strVal val="visible"/>
                                      </p:to>
                                    </p:set>
                                    <p:anim calcmode="lin" valueType="num">
                                      <p:cBhvr>
                                        <p:cTn id="32" dur="1500" fill="hold"/>
                                        <p:tgtEl>
                                          <p:spTgt spid="2"/>
                                        </p:tgtEl>
                                        <p:attrNameLst>
                                          <p:attrName>ppt_w</p:attrName>
                                        </p:attrNameLst>
                                      </p:cBhvr>
                                      <p:tavLst>
                                        <p:tav tm="0">
                                          <p:val>
                                            <p:fltVal val="0"/>
                                          </p:val>
                                        </p:tav>
                                        <p:tav tm="100000">
                                          <p:val>
                                            <p:strVal val="#ppt_w"/>
                                          </p:val>
                                        </p:tav>
                                      </p:tavLst>
                                    </p:anim>
                                    <p:anim calcmode="lin" valueType="num">
                                      <p:cBhvr>
                                        <p:cTn id="33" dur="1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64" presetClass="path" presetSubtype="0" accel="50000" decel="50000" fill="hold" nodeType="afterEffect">
                                  <p:stCondLst>
                                    <p:cond delay="0"/>
                                  </p:stCondLst>
                                  <p:childTnLst>
                                    <p:animMotion origin="layout" path="M -2.70833E-6 7.40741E-7 L -2.70833E-6 -0.06667 " pathEditMode="relative" rAng="0" ptsTypes="AA">
                                      <p:cBhvr>
                                        <p:cTn id="36" dur="2000" fill="hold"/>
                                        <p:tgtEl>
                                          <p:spTgt spid="13"/>
                                        </p:tgtEl>
                                        <p:attrNameLst>
                                          <p:attrName>ppt_x</p:attrName>
                                          <p:attrName>ppt_y</p:attrName>
                                        </p:attrNameLst>
                                      </p:cBhvr>
                                      <p:rCtr x="0" y="-3333"/>
                                    </p:animMotion>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anim calcmode="lin" valueType="num">
                                      <p:cBhvr>
                                        <p:cTn id="40" dur="2000" fill="hold"/>
                                        <p:tgtEl>
                                          <p:spTgt spid="14"/>
                                        </p:tgtEl>
                                        <p:attrNameLst>
                                          <p:attrName>ppt_x</p:attrName>
                                        </p:attrNameLst>
                                      </p:cBhvr>
                                      <p:tavLst>
                                        <p:tav tm="0">
                                          <p:val>
                                            <p:strVal val="#ppt_x"/>
                                          </p:val>
                                        </p:tav>
                                        <p:tav tm="100000">
                                          <p:val>
                                            <p:strVal val="#ppt_x"/>
                                          </p:val>
                                        </p:tav>
                                      </p:tavLst>
                                    </p:anim>
                                    <p:anim calcmode="lin" valueType="num">
                                      <p:cBhvr>
                                        <p:cTn id="41" dur="2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革命军事委员会的成立</a:t>
            </a:r>
          </a:p>
        </p:txBody>
      </p:sp>
      <p:sp>
        <p:nvSpPr>
          <p:cNvPr id="6" name="MH_Other_4"/>
          <p:cNvSpPr/>
          <p:nvPr>
            <p:custDataLst>
              <p:tags r:id="rId1"/>
            </p:custDataLst>
          </p:nvPr>
        </p:nvSpPr>
        <p:spPr>
          <a:xfrm>
            <a:off x="4314101" y="2138500"/>
            <a:ext cx="392113" cy="392112"/>
          </a:xfrm>
          <a:prstGeom prst="ellipse">
            <a:avLst/>
          </a:prstGeom>
          <a:noFill/>
          <a:ln w="38100" cmpd="sng">
            <a:solidFill>
              <a:srgbClr val="C00000">
                <a:alpha val="25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5"/>
          <p:cNvSpPr/>
          <p:nvPr>
            <p:custDataLst>
              <p:tags r:id="rId2"/>
            </p:custDataLst>
          </p:nvPr>
        </p:nvSpPr>
        <p:spPr>
          <a:xfrm>
            <a:off x="4721108" y="3092858"/>
            <a:ext cx="279400" cy="279400"/>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6"/>
          <p:cNvSpPr/>
          <p:nvPr>
            <p:custDataLst>
              <p:tags r:id="rId3"/>
            </p:custDataLst>
          </p:nvPr>
        </p:nvSpPr>
        <p:spPr>
          <a:xfrm>
            <a:off x="2004685" y="4895989"/>
            <a:ext cx="250825" cy="250825"/>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8"/>
          <p:cNvSpPr/>
          <p:nvPr>
            <p:custDataLst>
              <p:tags r:id="rId4"/>
            </p:custDataLst>
          </p:nvPr>
        </p:nvSpPr>
        <p:spPr>
          <a:xfrm>
            <a:off x="367543" y="2816633"/>
            <a:ext cx="250825" cy="250825"/>
          </a:xfrm>
          <a:prstGeom prst="ellipse">
            <a:avLst/>
          </a:prstGeom>
          <a:noFill/>
          <a:ln w="38100" cmpd="sng">
            <a:solidFill>
              <a:srgbClr val="C00000">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10"/>
          <p:cNvSpPr/>
          <p:nvPr>
            <p:custDataLst>
              <p:tags r:id="rId5"/>
            </p:custDataLst>
          </p:nvPr>
        </p:nvSpPr>
        <p:spPr>
          <a:xfrm>
            <a:off x="3650524" y="3467237"/>
            <a:ext cx="280988" cy="280988"/>
          </a:xfrm>
          <a:prstGeom prst="ellipse">
            <a:avLst/>
          </a:prstGeom>
          <a:noFill/>
          <a:ln w="38100" cmpd="sng">
            <a:solidFill>
              <a:srgbClr val="C00000">
                <a:alpha val="63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11"/>
          <p:cNvSpPr/>
          <p:nvPr>
            <p:custDataLst>
              <p:tags r:id="rId6"/>
            </p:custDataLst>
          </p:nvPr>
        </p:nvSpPr>
        <p:spPr>
          <a:xfrm>
            <a:off x="3429863" y="1490803"/>
            <a:ext cx="261937" cy="261937"/>
          </a:xfrm>
          <a:prstGeom prst="ellipse">
            <a:avLst/>
          </a:prstGeom>
          <a:noFill/>
          <a:ln w="38100" cmpd="sng">
            <a:gradFill>
              <a:gsLst>
                <a:gs pos="30000">
                  <a:srgbClr val="C00000"/>
                </a:gs>
                <a:gs pos="90000">
                  <a:srgbClr val="FF3300"/>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 name="组合 11"/>
          <p:cNvGrpSpPr/>
          <p:nvPr/>
        </p:nvGrpSpPr>
        <p:grpSpPr>
          <a:xfrm>
            <a:off x="807922" y="1272338"/>
            <a:ext cx="2880000" cy="2880000"/>
            <a:chOff x="807922" y="1272338"/>
            <a:chExt cx="2880000" cy="2880000"/>
          </a:xfrm>
        </p:grpSpPr>
        <p:grpSp>
          <p:nvGrpSpPr>
            <p:cNvPr id="13" name="组合 12"/>
            <p:cNvGrpSpPr>
              <a:grpSpLocks noChangeAspect="1"/>
            </p:cNvGrpSpPr>
            <p:nvPr/>
          </p:nvGrpSpPr>
          <p:grpSpPr>
            <a:xfrm>
              <a:off x="807922" y="1272338"/>
              <a:ext cx="2880000" cy="2880000"/>
              <a:chOff x="1618087" y="2033753"/>
              <a:chExt cx="2478087" cy="2478087"/>
            </a:xfrm>
          </p:grpSpPr>
          <p:sp>
            <p:nvSpPr>
              <p:cNvPr id="17" name="MH_Other_7"/>
              <p:cNvSpPr/>
              <p:nvPr>
                <p:custDataLst>
                  <p:tags r:id="rId7"/>
                </p:custDataLst>
              </p:nvPr>
            </p:nvSpPr>
            <p:spPr>
              <a:xfrm>
                <a:off x="1618087" y="2033753"/>
                <a:ext cx="2478087" cy="2478087"/>
              </a:xfrm>
              <a:prstGeom prst="ellipse">
                <a:avLst/>
              </a:prstGeom>
              <a:solidFill>
                <a:srgbClr val="C00000"/>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p>
            </p:txBody>
          </p:sp>
          <p:sp>
            <p:nvSpPr>
              <p:cNvPr id="18" name="MH_Title_1"/>
              <p:cNvSpPr/>
              <p:nvPr>
                <p:custDataLst>
                  <p:tags r:id="rId8"/>
                </p:custDataLst>
              </p:nvPr>
            </p:nvSpPr>
            <p:spPr>
              <a:xfrm>
                <a:off x="1855942" y="2271111"/>
                <a:ext cx="2002604" cy="2002604"/>
              </a:xfrm>
              <a:prstGeom prst="ellipse">
                <a:avLst/>
              </a:prstGeom>
              <a:solidFill>
                <a:srgbClr val="FFC000"/>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1600" dirty="0">
                  <a:solidFill>
                    <a:srgbClr val="C00000"/>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280552" y="2576866"/>
              <a:ext cx="1949915" cy="830997"/>
            </a:xfrm>
            <a:prstGeom prst="rect">
              <a:avLst/>
            </a:prstGeom>
          </p:spPr>
          <p:txBody>
            <a:bodyPr wrap="square">
              <a:spAutoFit/>
            </a:bodyPr>
            <a:lstStyle/>
            <a:p>
              <a:pPr algn="ctr"/>
              <a:r>
                <a:rPr lang="zh-CN" altLang="en-US" sz="2400" b="1">
                  <a:solidFill>
                    <a:srgbClr val="C00000"/>
                  </a:solidFill>
                  <a:latin typeface="微软雅黑" panose="020B0503020204020204" pitchFamily="34" charset="-122"/>
                  <a:ea typeface="微软雅黑" panose="020B0503020204020204" pitchFamily="34" charset="-122"/>
                </a:rPr>
                <a:t>革命军事委员会的成立</a:t>
              </a:r>
            </a:p>
          </p:txBody>
        </p:sp>
        <p:sp>
          <p:nvSpPr>
            <p:cNvPr id="15" name="文本框 14"/>
            <p:cNvSpPr txBox="1"/>
            <p:nvPr/>
          </p:nvSpPr>
          <p:spPr>
            <a:xfrm>
              <a:off x="2166798" y="1870754"/>
              <a:ext cx="1184376" cy="592084"/>
            </a:xfrm>
            <a:prstGeom prst="rect">
              <a:avLst/>
            </a:prstGeom>
            <a:noFill/>
          </p:spPr>
          <p:txBody>
            <a:bodyPr wrap="square" rtlCol="0">
              <a:spAutoFit/>
            </a:bodyPr>
            <a:lstStyle/>
            <a:p>
              <a:r>
                <a:rPr lang="zh-CN" altLang="en-US" sz="3200" spc="-300" dirty="0" smtClean="0">
                  <a:solidFill>
                    <a:srgbClr val="FF0000"/>
                  </a:solidFill>
                  <a:latin typeface="方正大黑简体" pitchFamily="65" charset="-122"/>
                  <a:ea typeface="方正大黑简体" pitchFamily="65" charset="-122"/>
                </a:rPr>
                <a:t>八一</a:t>
              </a:r>
              <a:endParaRPr lang="zh-CN" altLang="en-US" sz="3200" spc="-300" dirty="0">
                <a:solidFill>
                  <a:srgbClr val="FF0000"/>
                </a:solidFill>
                <a:latin typeface="方正大黑简体" pitchFamily="65" charset="-122"/>
                <a:ea typeface="方正大黑简体" pitchFamily="65" charset="-122"/>
              </a:endParaRPr>
            </a:p>
          </p:txBody>
        </p:sp>
        <p:sp>
          <p:nvSpPr>
            <p:cNvPr id="16" name="五角星 15"/>
            <p:cNvSpPr/>
            <p:nvPr/>
          </p:nvSpPr>
          <p:spPr>
            <a:xfrm>
              <a:off x="1674774" y="1823843"/>
              <a:ext cx="494419" cy="51002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
        <p:nvSpPr>
          <p:cNvPr id="19" name="矩形 18"/>
          <p:cNvSpPr/>
          <p:nvPr/>
        </p:nvSpPr>
        <p:spPr>
          <a:xfrm>
            <a:off x="5332393" y="1316649"/>
            <a:ext cx="5874536" cy="3416320"/>
          </a:xfrm>
          <a:prstGeom prst="rect">
            <a:avLst/>
          </a:prstGeom>
        </p:spPr>
        <p:txBody>
          <a:bodyPr wrap="square">
            <a:spAutoFit/>
          </a:bodyPr>
          <a:lstStyle/>
          <a:p>
            <a:pPr>
              <a:lnSpc>
                <a:spcPct val="150000"/>
              </a:lnSpc>
            </a:pPr>
            <a:r>
              <a:rPr lang="zh-CN" altLang="en-US" smtClean="0">
                <a:solidFill>
                  <a:srgbClr val="574343"/>
                </a:solidFill>
                <a:latin typeface="微软雅黑" panose="020B0503020204020204" pitchFamily="34" charset="-122"/>
                <a:ea typeface="微软雅黑" panose="020B0503020204020204" pitchFamily="34" charset="-122"/>
              </a:rPr>
              <a:t>中华人民共和国</a:t>
            </a:r>
            <a:r>
              <a:rPr lang="zh-CN" altLang="en-US">
                <a:solidFill>
                  <a:srgbClr val="574343"/>
                </a:solidFill>
                <a:latin typeface="微软雅黑" panose="020B0503020204020204" pitchFamily="34" charset="-122"/>
                <a:ea typeface="微软雅黑" panose="020B0503020204020204" pitchFamily="34" charset="-122"/>
              </a:rPr>
              <a:t>建立后，人民解放军肩负着完成统一大陆，抵御外来侵略，捍卫国家领土主权完整，维护国家安全，保卫和参加社会主义革命和社会主义建设的任务</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同时</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不断加强自身革命化、现代化和正规化建设。 </a:t>
            </a:r>
            <a:r>
              <a:rPr lang="en-US" altLang="zh-CN">
                <a:solidFill>
                  <a:srgbClr val="574343"/>
                </a:solidFill>
                <a:latin typeface="微软雅黑" panose="020B0503020204020204" pitchFamily="34" charset="-122"/>
                <a:ea typeface="微软雅黑" panose="020B0503020204020204" pitchFamily="34" charset="-122"/>
              </a:rPr>
              <a:t>1949</a:t>
            </a:r>
            <a:r>
              <a:rPr lang="zh-CN" altLang="en-US">
                <a:solidFill>
                  <a:srgbClr val="574343"/>
                </a:solidFill>
                <a:latin typeface="微软雅黑" panose="020B0503020204020204" pitchFamily="34" charset="-122"/>
                <a:ea typeface="微软雅黑" panose="020B0503020204020204" pitchFamily="34" charset="-122"/>
              </a:rPr>
              <a:t>年 </a:t>
            </a:r>
            <a:r>
              <a:rPr lang="en-US" altLang="zh-CN">
                <a:solidFill>
                  <a:srgbClr val="574343"/>
                </a:solidFill>
                <a:latin typeface="微软雅黑" panose="020B0503020204020204" pitchFamily="34" charset="-122"/>
                <a:ea typeface="微软雅黑" panose="020B0503020204020204" pitchFamily="34" charset="-122"/>
              </a:rPr>
              <a:t>10</a:t>
            </a:r>
            <a:r>
              <a:rPr lang="zh-CN" altLang="en-US">
                <a:solidFill>
                  <a:srgbClr val="574343"/>
                </a:solidFill>
                <a:latin typeface="微软雅黑" panose="020B0503020204020204" pitchFamily="34" charset="-122"/>
                <a:ea typeface="微软雅黑" panose="020B0503020204020204" pitchFamily="34" charset="-122"/>
              </a:rPr>
              <a:t>月，中央人民政府人民革命</a:t>
            </a:r>
            <a:r>
              <a:rPr lang="zh-CN" altLang="en-US" smtClean="0">
                <a:solidFill>
                  <a:srgbClr val="574343"/>
                </a:solidFill>
                <a:latin typeface="微软雅黑" panose="020B0503020204020204" pitchFamily="34" charset="-122"/>
                <a:ea typeface="微软雅黑" panose="020B0503020204020204" pitchFamily="34" charset="-122"/>
              </a:rPr>
              <a:t>军事委员会成立</a:t>
            </a:r>
            <a:r>
              <a:rPr lang="zh-CN" altLang="en-US">
                <a:solidFill>
                  <a:srgbClr val="574343"/>
                </a:solidFill>
                <a:latin typeface="微软雅黑" panose="020B0503020204020204" pitchFamily="34" charset="-122"/>
                <a:ea typeface="微软雅黑" panose="020B0503020204020204" pitchFamily="34" charset="-122"/>
              </a:rPr>
              <a:t>，毛泽东任主席，朱德、刘少奇、周恩来、彭德怀、程潜任副主席。朱德任中国人民解放军总司令。不久，全国统一划分为 </a:t>
            </a:r>
            <a:r>
              <a:rPr lang="en-US" altLang="zh-CN">
                <a:solidFill>
                  <a:srgbClr val="574343"/>
                </a:solidFill>
                <a:latin typeface="微软雅黑" panose="020B0503020204020204" pitchFamily="34" charset="-122"/>
                <a:ea typeface="微软雅黑" panose="020B0503020204020204" pitchFamily="34" charset="-122"/>
              </a:rPr>
              <a:t>6 </a:t>
            </a:r>
            <a:r>
              <a:rPr lang="zh-CN" altLang="en-US">
                <a:solidFill>
                  <a:srgbClr val="574343"/>
                </a:solidFill>
                <a:latin typeface="微软雅黑" panose="020B0503020204020204" pitchFamily="34" charset="-122"/>
                <a:ea typeface="微软雅黑" panose="020B0503020204020204" pitchFamily="34" charset="-122"/>
              </a:rPr>
              <a:t>个战略区</a:t>
            </a:r>
            <a:r>
              <a:rPr lang="zh-CN" altLang="en-US" smtClean="0">
                <a:solidFill>
                  <a:srgbClr val="574343"/>
                </a:solidFill>
                <a:latin typeface="微软雅黑" panose="020B0503020204020204" pitchFamily="34" charset="-122"/>
                <a:ea typeface="微软雅黑" panose="020B0503020204020204" pitchFamily="34" charset="-122"/>
              </a:rPr>
              <a:t>：</a:t>
            </a:r>
            <a:endParaRPr lang="zh-CN" altLang="en-US" sz="1600" i="1">
              <a:solidFill>
                <a:srgbClr val="574343"/>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833698" y="4895992"/>
            <a:ext cx="997390" cy="943057"/>
            <a:chOff x="4011462" y="5486400"/>
            <a:chExt cx="997390" cy="943057"/>
          </a:xfrm>
        </p:grpSpPr>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2" name="矩形 21"/>
            <p:cNvSpPr/>
            <p:nvPr/>
          </p:nvSpPr>
          <p:spPr>
            <a:xfrm>
              <a:off x="4120706" y="5745808"/>
              <a:ext cx="778902" cy="584775"/>
            </a:xfrm>
            <a:prstGeom prst="rect">
              <a:avLst/>
            </a:prstGeom>
          </p:spPr>
          <p:txBody>
            <a:bodyPr wrap="square">
              <a:spAutoFit/>
            </a:bodyPr>
            <a:lstStyle/>
            <a:p>
              <a:pPr algn="ctr"/>
              <a:r>
                <a:rPr lang="zh-CN" altLang="en-US" sz="1600" b="1" smtClean="0">
                  <a:solidFill>
                    <a:schemeClr val="bg1"/>
                  </a:solidFill>
                  <a:latin typeface="微软雅黑" panose="020B0503020204020204" pitchFamily="34" charset="-122"/>
                  <a:ea typeface="微软雅黑" panose="020B0503020204020204" pitchFamily="34" charset="-122"/>
                </a:rPr>
                <a:t>西北</a:t>
              </a:r>
              <a:endParaRPr lang="en-US" altLang="zh-CN" sz="1600" b="1" smtClean="0">
                <a:solidFill>
                  <a:schemeClr val="bg1"/>
                </a:solidFill>
                <a:latin typeface="微软雅黑" panose="020B0503020204020204" pitchFamily="34" charset="-122"/>
                <a:ea typeface="微软雅黑" panose="020B0503020204020204" pitchFamily="34" charset="-122"/>
              </a:endParaRPr>
            </a:p>
            <a:p>
              <a:pPr algn="ctr"/>
              <a:r>
                <a:rPr lang="zh-CN" altLang="en-US" sz="1600" b="1" smtClean="0">
                  <a:solidFill>
                    <a:schemeClr val="bg1"/>
                  </a:solidFill>
                  <a:latin typeface="微软雅黑" panose="020B0503020204020204" pitchFamily="34" charset="-122"/>
                  <a:ea typeface="微软雅黑" panose="020B0503020204020204" pitchFamily="34" charset="-122"/>
                </a:rPr>
                <a:t>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968029" y="4917035"/>
            <a:ext cx="997390" cy="943057"/>
            <a:chOff x="4011462" y="5486400"/>
            <a:chExt cx="997390" cy="943057"/>
          </a:xfrm>
        </p:grpSpPr>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5" name="矩形 24"/>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西南</a:t>
              </a:r>
              <a:endParaRPr lang="en-US" altLang="zh-CN" sz="1600" b="1" smtClean="0">
                <a:solidFill>
                  <a:schemeClr val="bg1"/>
                </a:solidFill>
                <a:latin typeface="微软雅黑" panose="020B0503020204020204" pitchFamily="34" charset="-122"/>
                <a:ea typeface="微软雅黑" panose="020B0503020204020204" pitchFamily="34" charset="-122"/>
              </a:endParaRPr>
            </a:p>
            <a:p>
              <a:pPr algn="ctr"/>
              <a:r>
                <a:rPr lang="zh-CN" altLang="en-US" sz="1600" b="1" smtClean="0">
                  <a:solidFill>
                    <a:schemeClr val="bg1"/>
                  </a:solidFill>
                  <a:latin typeface="微软雅黑" panose="020B0503020204020204" pitchFamily="34" charset="-122"/>
                  <a:ea typeface="微软雅黑" panose="020B0503020204020204" pitchFamily="34" charset="-122"/>
                </a:rPr>
                <a:t>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133334" y="4895991"/>
            <a:ext cx="997390" cy="943057"/>
            <a:chOff x="4011462" y="5486400"/>
            <a:chExt cx="997390" cy="943057"/>
          </a:xfrm>
        </p:grpSpPr>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28" name="矩形 27"/>
            <p:cNvSpPr/>
            <p:nvPr/>
          </p:nvSpPr>
          <p:spPr>
            <a:xfrm>
              <a:off x="4120706" y="5745808"/>
              <a:ext cx="778902" cy="584775"/>
            </a:xfrm>
            <a:prstGeom prst="rect">
              <a:avLst/>
            </a:prstGeom>
          </p:spPr>
          <p:txBody>
            <a:bodyPr wrap="square">
              <a:spAutoFit/>
            </a:bodyPr>
            <a:lstStyle/>
            <a:p>
              <a:pPr algn="ctr"/>
              <a:r>
                <a:rPr lang="zh-CN" altLang="en-US" sz="1600" b="1" smtClean="0">
                  <a:solidFill>
                    <a:schemeClr val="bg1"/>
                  </a:solidFill>
                  <a:latin typeface="微软雅黑" panose="020B0503020204020204" pitchFamily="34" charset="-122"/>
                  <a:ea typeface="微软雅黑" panose="020B0503020204020204" pitchFamily="34" charset="-122"/>
                </a:rPr>
                <a:t>华东军区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298639" y="4917035"/>
            <a:ext cx="997390" cy="943057"/>
            <a:chOff x="4011462" y="5486400"/>
            <a:chExt cx="997390" cy="943057"/>
          </a:xfrm>
        </p:grpSpPr>
        <p:pic>
          <p:nvPicPr>
            <p:cNvPr id="30" name="图片 2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1" name="矩形 30"/>
            <p:cNvSpPr/>
            <p:nvPr/>
          </p:nvSpPr>
          <p:spPr>
            <a:xfrm>
              <a:off x="4120706" y="5745808"/>
              <a:ext cx="778902" cy="584775"/>
            </a:xfrm>
            <a:prstGeom prst="rect">
              <a:avLst/>
            </a:prstGeom>
          </p:spPr>
          <p:txBody>
            <a:bodyPr wrap="square">
              <a:spAutoFit/>
            </a:bodyPr>
            <a:lstStyle/>
            <a:p>
              <a:pPr algn="ctr"/>
              <a:r>
                <a:rPr lang="zh-CN" altLang="en-US" sz="1600" b="1" smtClean="0">
                  <a:solidFill>
                    <a:schemeClr val="bg1"/>
                  </a:solidFill>
                  <a:latin typeface="微软雅黑" panose="020B0503020204020204" pitchFamily="34" charset="-122"/>
                  <a:ea typeface="微软雅黑" panose="020B0503020204020204" pitchFamily="34" charset="-122"/>
                </a:rPr>
                <a:t>中南军区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9463944" y="4895990"/>
            <a:ext cx="997390" cy="943057"/>
            <a:chOff x="4011462" y="5486400"/>
            <a:chExt cx="997390" cy="943057"/>
          </a:xfrm>
        </p:grpSpPr>
        <p:pic>
          <p:nvPicPr>
            <p:cNvPr id="33" name="图片 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4" name="矩形 33"/>
            <p:cNvSpPr/>
            <p:nvPr/>
          </p:nvSpPr>
          <p:spPr>
            <a:xfrm>
              <a:off x="4120706" y="5745808"/>
              <a:ext cx="778902" cy="584775"/>
            </a:xfrm>
            <a:prstGeom prst="rect">
              <a:avLst/>
            </a:prstGeom>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华北</a:t>
              </a:r>
              <a:r>
                <a:rPr lang="zh-CN" altLang="en-US" sz="1600" b="1" smtClean="0">
                  <a:solidFill>
                    <a:schemeClr val="bg1"/>
                  </a:solidFill>
                  <a:latin typeface="微软雅黑" panose="020B0503020204020204" pitchFamily="34" charset="-122"/>
                  <a:ea typeface="微软雅黑" panose="020B0503020204020204" pitchFamily="34" charset="-122"/>
                </a:rPr>
                <a:t>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570578" y="4895989"/>
            <a:ext cx="997390" cy="943057"/>
            <a:chOff x="4011462" y="5486400"/>
            <a:chExt cx="997390" cy="943057"/>
          </a:xfrm>
        </p:grpSpPr>
        <p:pic>
          <p:nvPicPr>
            <p:cNvPr id="36" name="图片 3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011462" y="5486400"/>
              <a:ext cx="997390" cy="943057"/>
            </a:xfrm>
            <a:prstGeom prst="rect">
              <a:avLst/>
            </a:prstGeom>
          </p:spPr>
        </p:pic>
        <p:sp>
          <p:nvSpPr>
            <p:cNvPr id="37" name="矩形 36"/>
            <p:cNvSpPr/>
            <p:nvPr/>
          </p:nvSpPr>
          <p:spPr>
            <a:xfrm>
              <a:off x="4120706" y="5745808"/>
              <a:ext cx="778902" cy="584775"/>
            </a:xfrm>
            <a:prstGeom prst="rect">
              <a:avLst/>
            </a:prstGeom>
          </p:spPr>
          <p:txBody>
            <a:bodyPr wrap="square">
              <a:spAutoFit/>
            </a:bodyPr>
            <a:lstStyle/>
            <a:p>
              <a:pPr algn="ctr"/>
              <a:r>
                <a:rPr lang="zh-CN" altLang="en-US" sz="1600" b="1" smtClean="0">
                  <a:solidFill>
                    <a:schemeClr val="bg1"/>
                  </a:solidFill>
                  <a:latin typeface="微软雅黑" panose="020B0503020204020204" pitchFamily="34" charset="-122"/>
                  <a:ea typeface="微软雅黑" panose="020B0503020204020204" pitchFamily="34" charset="-122"/>
                </a:rPr>
                <a:t>东北军区</a:t>
              </a:r>
              <a:endParaRPr lang="zh-CN" altLang="en-US" sz="1600"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949"/>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11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1449"/>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1750"/>
                                        <p:tgtEl>
                                          <p:spTgt spid="19"/>
                                        </p:tgtEl>
                                      </p:cBhvr>
                                    </p:animEffect>
                                  </p:childTnLst>
                                </p:cTn>
                              </p:par>
                            </p:childTnLst>
                          </p:cTn>
                        </p:par>
                        <p:par>
                          <p:cTn id="38" fill="hold">
                            <p:stCondLst>
                              <p:cond delay="3449"/>
                            </p:stCondLst>
                            <p:childTnLst>
                              <p:par>
                                <p:cTn id="39" presetID="53" presetClass="entr" presetSubtype="16"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nodeType="withEffect">
                                  <p:stCondLst>
                                    <p:cond delay="50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nodeType="withEffect">
                                  <p:stCondLst>
                                    <p:cond delay="70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53" presetClass="entr" presetSubtype="16" fill="hold" nodeType="withEffect">
                                  <p:stCondLst>
                                    <p:cond delay="10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53" presetClass="entr" presetSubtype="16" fill="hold" nodeType="withEffect">
                                  <p:stCondLst>
                                    <p:cond delay="10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animEffect transition="in" filter="fade">
                                      <p:cBhvr>
                                        <p:cTn id="6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animBg="1"/>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剿匪行动和反袭扰</a:t>
            </a:r>
          </a:p>
        </p:txBody>
      </p:sp>
      <p:sp>
        <p:nvSpPr>
          <p:cNvPr id="3" name="矩形 2"/>
          <p:cNvSpPr/>
          <p:nvPr/>
        </p:nvSpPr>
        <p:spPr>
          <a:xfrm>
            <a:off x="6527800" y="2741136"/>
            <a:ext cx="5016500" cy="2536400"/>
          </a:xfrm>
          <a:prstGeom prst="rect">
            <a:avLst/>
          </a:prstGeom>
        </p:spPr>
        <p:txBody>
          <a:bodyPr wrap="square">
            <a:spAutoFit/>
          </a:bodyPr>
          <a:lstStyle/>
          <a:p>
            <a:pPr>
              <a:lnSpc>
                <a:spcPct val="150000"/>
              </a:lnSpc>
            </a:pPr>
            <a:r>
              <a:rPr lang="zh-CN" altLang="en-US">
                <a:solidFill>
                  <a:srgbClr val="574343"/>
                </a:solidFill>
                <a:latin typeface="微软雅黑" panose="020B0503020204020204" pitchFamily="34" charset="-122"/>
                <a:ea typeface="微软雅黑" panose="020B0503020204020204" pitchFamily="34" charset="-122"/>
              </a:rPr>
              <a:t>建国初期，为了巩固新生的革命政权，人民解放军在完成肃清国民党军残余部队作战任务的同时，对盘踞各地的土匪、特务等反动武装进行清剿，至 </a:t>
            </a:r>
            <a:r>
              <a:rPr lang="en-US" altLang="zh-CN">
                <a:solidFill>
                  <a:srgbClr val="574343"/>
                </a:solidFill>
                <a:latin typeface="微软雅黑" panose="020B0503020204020204" pitchFamily="34" charset="-122"/>
                <a:ea typeface="微软雅黑" panose="020B0503020204020204" pitchFamily="34" charset="-122"/>
              </a:rPr>
              <a:t>1953 </a:t>
            </a:r>
            <a:r>
              <a:rPr lang="zh-CN" altLang="en-US">
                <a:solidFill>
                  <a:srgbClr val="574343"/>
                </a:solidFill>
                <a:latin typeface="微软雅黑" panose="020B0503020204020204" pitchFamily="34" charset="-122"/>
                <a:ea typeface="微软雅黑" panose="020B0503020204020204" pitchFamily="34" charset="-122"/>
              </a:rPr>
              <a:t>年，共歼灭土匪、特务武装 </a:t>
            </a:r>
            <a:r>
              <a:rPr lang="en-US" altLang="zh-CN">
                <a:solidFill>
                  <a:srgbClr val="574343"/>
                </a:solidFill>
                <a:latin typeface="微软雅黑" panose="020B0503020204020204" pitchFamily="34" charset="-122"/>
                <a:ea typeface="微软雅黑" panose="020B0503020204020204" pitchFamily="34" charset="-122"/>
              </a:rPr>
              <a:t>240</a:t>
            </a:r>
            <a:r>
              <a:rPr lang="zh-CN" altLang="en-US">
                <a:solidFill>
                  <a:srgbClr val="574343"/>
                </a:solidFill>
                <a:latin typeface="微软雅黑" panose="020B0503020204020204" pitchFamily="34" charset="-122"/>
                <a:ea typeface="微软雅黑" panose="020B0503020204020204" pitchFamily="34" charset="-122"/>
              </a:rPr>
              <a:t>余万人。在此期间，还对袭扰海防、空防和边防的国民党海军、空军和武装特务给予了沉重打击。</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12" y="1868149"/>
            <a:ext cx="5274910" cy="3770009"/>
          </a:xfrm>
          <a:prstGeom prst="rect">
            <a:avLst/>
          </a:prstGeom>
          <a:ln w="19050">
            <a:solidFill>
              <a:srgbClr val="574343"/>
            </a:solidFill>
          </a:ln>
        </p:spPr>
      </p:pic>
      <p:sp>
        <p:nvSpPr>
          <p:cNvPr id="5" name="矩形 4"/>
          <p:cNvSpPr/>
          <p:nvPr/>
        </p:nvSpPr>
        <p:spPr>
          <a:xfrm>
            <a:off x="6565900" y="1651085"/>
            <a:ext cx="4288353" cy="1015663"/>
          </a:xfrm>
          <a:prstGeom prst="rect">
            <a:avLst/>
          </a:prstGeom>
        </p:spPr>
        <p:txBody>
          <a:bodyPr wrap="none">
            <a:spAutoFit/>
          </a:bodyPr>
          <a:lstStyle/>
          <a:p>
            <a:pPr>
              <a:lnSpc>
                <a:spcPct val="150000"/>
              </a:lnSpc>
            </a:pPr>
            <a:r>
              <a:rPr lang="zh-CN" altLang="en-US" sz="4000" b="1" dirty="0" smtClean="0">
                <a:solidFill>
                  <a:srgbClr val="B50F0C"/>
                </a:solidFill>
                <a:latin typeface="微软雅黑" panose="020B0503020204020204" pitchFamily="34" charset="-122"/>
                <a:ea typeface="微软雅黑" panose="020B0503020204020204" pitchFamily="34" charset="-122"/>
              </a:rPr>
              <a:t>剿匪行动</a:t>
            </a:r>
            <a:r>
              <a:rPr lang="zh-CN" altLang="en-US" sz="3200" dirty="0" smtClean="0">
                <a:solidFill>
                  <a:srgbClr val="B50F0C"/>
                </a:solidFill>
                <a:latin typeface="微软雅黑" panose="020B0503020204020204" pitchFamily="34" charset="-122"/>
                <a:ea typeface="微软雅黑" panose="020B0503020204020204" pitchFamily="34" charset="-122"/>
              </a:rPr>
              <a:t>和</a:t>
            </a:r>
            <a:r>
              <a:rPr lang="zh-CN" altLang="en-US" sz="4000" b="1" dirty="0" smtClean="0">
                <a:solidFill>
                  <a:srgbClr val="B50F0C"/>
                </a:solidFill>
                <a:latin typeface="微软雅黑" panose="020B0503020204020204" pitchFamily="34" charset="-122"/>
                <a:ea typeface="微软雅黑" panose="020B0503020204020204" pitchFamily="34" charset="-122"/>
              </a:rPr>
              <a:t>反袭扰</a:t>
            </a:r>
            <a:endParaRPr lang="en-US" altLang="zh-CN" sz="4000" b="1" dirty="0">
              <a:solidFill>
                <a:srgbClr val="B50F0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85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1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抗美援朝战争</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171" y="1192396"/>
            <a:ext cx="4376057" cy="271243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5228" y="1199470"/>
            <a:ext cx="3779201" cy="2699429"/>
          </a:xfrm>
          <a:prstGeom prst="rect">
            <a:avLst/>
          </a:prstGeom>
        </p:spPr>
      </p:pic>
      <p:sp>
        <p:nvSpPr>
          <p:cNvPr id="9" name="矩形 8"/>
          <p:cNvSpPr/>
          <p:nvPr/>
        </p:nvSpPr>
        <p:spPr>
          <a:xfrm>
            <a:off x="5045528" y="1168400"/>
            <a:ext cx="2679700" cy="27305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mtClean="0">
                <a:solidFill>
                  <a:srgbClr val="FFF5D2"/>
                </a:solidFill>
                <a:latin typeface="微软雅黑" panose="020B0503020204020204" pitchFamily="34" charset="-122"/>
                <a:ea typeface="微软雅黑" panose="020B0503020204020204" pitchFamily="34" charset="-122"/>
              </a:rPr>
              <a:t>抗美援朝</a:t>
            </a:r>
            <a:endParaRPr lang="zh-CN" altLang="en-US" sz="3600" b="1">
              <a:solidFill>
                <a:srgbClr val="FFF5D2"/>
              </a:solidFill>
            </a:endParaRPr>
          </a:p>
        </p:txBody>
      </p:sp>
      <p:sp>
        <p:nvSpPr>
          <p:cNvPr id="10" name="矩形 9"/>
          <p:cNvSpPr/>
          <p:nvPr/>
        </p:nvSpPr>
        <p:spPr>
          <a:xfrm>
            <a:off x="912812" y="4323621"/>
            <a:ext cx="10375900" cy="1477328"/>
          </a:xfrm>
          <a:prstGeom prst="rect">
            <a:avLst/>
          </a:prstGeom>
        </p:spPr>
        <p:txBody>
          <a:bodyPr wrap="square">
            <a:spAutoFit/>
          </a:bodyPr>
          <a:lstStyle/>
          <a:p>
            <a:pPr>
              <a:lnSpc>
                <a:spcPts val="2700"/>
              </a:lnSpc>
            </a:pPr>
            <a:r>
              <a:rPr lang="en-US" altLang="zh-CN" sz="2400" b="1" smtClean="0">
                <a:solidFill>
                  <a:srgbClr val="C00000"/>
                </a:solidFill>
                <a:latin typeface="微软雅黑" panose="020B0503020204020204" pitchFamily="34" charset="-122"/>
                <a:ea typeface="微软雅黑" panose="020B0503020204020204" pitchFamily="34" charset="-122"/>
              </a:rPr>
              <a:t>1950</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7</a:t>
            </a:r>
            <a:r>
              <a:rPr lang="zh-CN" altLang="en-US" sz="2400" b="1">
                <a:solidFill>
                  <a:srgbClr val="C00000"/>
                </a:solidFill>
                <a:latin typeface="微软雅黑" panose="020B0503020204020204" pitchFamily="34" charset="-122"/>
                <a:ea typeface="微软雅黑" panose="020B0503020204020204" pitchFamily="34" charset="-122"/>
              </a:rPr>
              <a:t>月</a:t>
            </a:r>
            <a:r>
              <a:rPr lang="en-US" altLang="zh-CN" sz="2400" b="1">
                <a:solidFill>
                  <a:srgbClr val="C00000"/>
                </a:solidFill>
                <a:latin typeface="微软雅黑" panose="020B0503020204020204" pitchFamily="34" charset="-122"/>
                <a:ea typeface="微软雅黑" panose="020B0503020204020204" pitchFamily="34" charset="-122"/>
              </a:rPr>
              <a:t>10</a:t>
            </a:r>
            <a:r>
              <a:rPr lang="zh-CN" altLang="en-US" sz="2400" b="1">
                <a:solidFill>
                  <a:srgbClr val="C00000"/>
                </a:solidFill>
                <a:latin typeface="微软雅黑" panose="020B0503020204020204" pitchFamily="34" charset="-122"/>
                <a:ea typeface="微软雅黑" panose="020B0503020204020204" pitchFamily="34" charset="-122"/>
              </a:rPr>
              <a:t>日</a:t>
            </a:r>
            <a:r>
              <a:rPr lang="zh-CN" altLang="en-US" sz="1600">
                <a:solidFill>
                  <a:srgbClr val="574343"/>
                </a:solidFill>
                <a:latin typeface="微软雅黑" panose="020B0503020204020204" pitchFamily="34" charset="-122"/>
                <a:ea typeface="微软雅黑" panose="020B0503020204020204" pitchFamily="34" charset="-122"/>
              </a:rPr>
              <a:t>，</a:t>
            </a:r>
            <a:r>
              <a:rPr lang="zh-CN" altLang="en-US" sz="1600">
                <a:solidFill>
                  <a:srgbClr val="C00000"/>
                </a:solidFill>
                <a:latin typeface="微软雅黑" panose="020B0503020204020204" pitchFamily="34" charset="-122"/>
                <a:ea typeface="微软雅黑" panose="020B0503020204020204" pitchFamily="34" charset="-122"/>
              </a:rPr>
              <a:t>“中国人民反对美国侵略台湾朝鲜运动委员会”</a:t>
            </a:r>
            <a:r>
              <a:rPr lang="zh-CN" altLang="en-US" sz="1600">
                <a:solidFill>
                  <a:srgbClr val="574343"/>
                </a:solidFill>
                <a:latin typeface="微软雅黑" panose="020B0503020204020204" pitchFamily="34" charset="-122"/>
                <a:ea typeface="微软雅黑" panose="020B0503020204020204" pitchFamily="34" charset="-122"/>
              </a:rPr>
              <a:t>成立，抗美援朝运动自此开始。</a:t>
            </a:r>
            <a:r>
              <a:rPr lang="en-US" altLang="zh-CN" sz="1600">
                <a:solidFill>
                  <a:srgbClr val="574343"/>
                </a:solidFill>
                <a:latin typeface="微软雅黑" panose="020B0503020204020204" pitchFamily="34" charset="-122"/>
                <a:ea typeface="微软雅黑" panose="020B0503020204020204" pitchFamily="34" charset="-122"/>
              </a:rPr>
              <a:t>10</a:t>
            </a:r>
            <a:r>
              <a:rPr lang="zh-CN" altLang="en-US" sz="1600">
                <a:solidFill>
                  <a:srgbClr val="574343"/>
                </a:solidFill>
                <a:latin typeface="微软雅黑" panose="020B0503020204020204" pitchFamily="34" charset="-122"/>
                <a:ea typeface="微软雅黑" panose="020B0503020204020204" pitchFamily="34" charset="-122"/>
              </a:rPr>
              <a:t>月，中国人民解放军部分志愿人员组成</a:t>
            </a:r>
            <a:r>
              <a:rPr lang="zh-CN" altLang="en-US" sz="1600" smtClean="0">
                <a:solidFill>
                  <a:srgbClr val="574343"/>
                </a:solidFill>
                <a:latin typeface="微软雅黑" panose="020B0503020204020204" pitchFamily="34" charset="-122"/>
                <a:ea typeface="微软雅黑" panose="020B0503020204020204" pitchFamily="34" charset="-122"/>
              </a:rPr>
              <a:t>中国人民志愿军，</a:t>
            </a:r>
            <a:r>
              <a:rPr lang="zh-CN" altLang="en-US" sz="1600">
                <a:solidFill>
                  <a:srgbClr val="574343"/>
                </a:solidFill>
                <a:latin typeface="微软雅黑" panose="020B0503020204020204" pitchFamily="34" charset="-122"/>
                <a:ea typeface="微软雅黑" panose="020B0503020204020204" pitchFamily="34" charset="-122"/>
              </a:rPr>
              <a:t>拉开了抗美援朝战争的序幕。在抗美援朝战争中，志愿军得到了解放军全军和中国全国人民的全力支持，得到了以苏联为首的社会主义阵营的配合。</a:t>
            </a:r>
            <a:r>
              <a:rPr lang="en-US" altLang="zh-CN" sz="1600">
                <a:solidFill>
                  <a:srgbClr val="574343"/>
                </a:solidFill>
                <a:latin typeface="微软雅黑" panose="020B0503020204020204" pitchFamily="34" charset="-122"/>
                <a:ea typeface="微软雅黑" panose="020B0503020204020204" pitchFamily="34" charset="-122"/>
              </a:rPr>
              <a:t>1953</a:t>
            </a:r>
            <a:r>
              <a:rPr lang="zh-CN" altLang="en-US" sz="1600">
                <a:solidFill>
                  <a:srgbClr val="574343"/>
                </a:solidFill>
                <a:latin typeface="微软雅黑" panose="020B0503020204020204" pitchFamily="34" charset="-122"/>
                <a:ea typeface="微软雅黑" panose="020B0503020204020204" pitchFamily="34" charset="-122"/>
              </a:rPr>
              <a:t>年</a:t>
            </a:r>
            <a:r>
              <a:rPr lang="en-US" altLang="zh-CN" sz="1600">
                <a:solidFill>
                  <a:srgbClr val="574343"/>
                </a:solidFill>
                <a:latin typeface="微软雅黑" panose="020B0503020204020204" pitchFamily="34" charset="-122"/>
                <a:ea typeface="微软雅黑" panose="020B0503020204020204" pitchFamily="34" charset="-122"/>
              </a:rPr>
              <a:t>7</a:t>
            </a:r>
            <a:r>
              <a:rPr lang="zh-CN" altLang="en-US" sz="1600">
                <a:solidFill>
                  <a:srgbClr val="574343"/>
                </a:solidFill>
                <a:latin typeface="微软雅黑" panose="020B0503020204020204" pitchFamily="34" charset="-122"/>
                <a:ea typeface="微软雅黑" panose="020B0503020204020204" pitchFamily="34" charset="-122"/>
              </a:rPr>
              <a:t>月，双方签订</a:t>
            </a:r>
            <a:r>
              <a:rPr lang="en-US" altLang="zh-CN" sz="1600">
                <a:solidFill>
                  <a:srgbClr val="574343"/>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朝鲜停战协定</a:t>
            </a:r>
            <a:r>
              <a:rPr lang="en-US" altLang="zh-CN" sz="1600">
                <a:solidFill>
                  <a:srgbClr val="574343"/>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，从此抗美援朝胜利结束。</a:t>
            </a:r>
            <a:r>
              <a:rPr lang="en-US" altLang="zh-CN" sz="1600">
                <a:solidFill>
                  <a:srgbClr val="574343"/>
                </a:solidFill>
                <a:latin typeface="微软雅黑" panose="020B0503020204020204" pitchFamily="34" charset="-122"/>
                <a:ea typeface="微软雅黑" panose="020B0503020204020204" pitchFamily="34" charset="-122"/>
              </a:rPr>
              <a:t>1958</a:t>
            </a:r>
            <a:r>
              <a:rPr lang="zh-CN" altLang="en-US" sz="1600">
                <a:solidFill>
                  <a:srgbClr val="574343"/>
                </a:solidFill>
                <a:latin typeface="微软雅黑" panose="020B0503020204020204" pitchFamily="34" charset="-122"/>
                <a:ea typeface="微软雅黑" panose="020B0503020204020204" pitchFamily="34" charset="-122"/>
              </a:rPr>
              <a:t>年，志愿军全部撤回中国。</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5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Scale>
                                      <p:cBhvr>
                                        <p:cTn id="2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
                                        </p:tgtEl>
                                        <p:attrNameLst>
                                          <p:attrName>ppt_x</p:attrName>
                                          <p:attrName>ppt_y</p:attrName>
                                        </p:attrNameLst>
                                      </p:cBhvr>
                                    </p:animMotion>
                                    <p:animEffect transition="in" filter="fade">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descr="华表"/>
          <p:cNvPicPr>
            <a:picLocks noChangeAspect="1"/>
          </p:cNvPicPr>
          <p:nvPr/>
        </p:nvPicPr>
        <p:blipFill>
          <a:blip r:embed="rId4"/>
          <a:stretch>
            <a:fillRect/>
          </a:stretch>
        </p:blipFill>
        <p:spPr>
          <a:xfrm>
            <a:off x="-3810" y="737235"/>
            <a:ext cx="12170410" cy="6219190"/>
          </a:xfrm>
          <a:prstGeom prst="rect">
            <a:avLst/>
          </a:prstGeom>
        </p:spPr>
      </p:pic>
      <p:pic>
        <p:nvPicPr>
          <p:cNvPr id="8" name="图片 7" descr="天安门"/>
          <p:cNvPicPr>
            <a:picLocks noChangeAspect="1"/>
          </p:cNvPicPr>
          <p:nvPr/>
        </p:nvPicPr>
        <p:blipFill>
          <a:blip r:embed="rId5"/>
          <a:stretch>
            <a:fillRect/>
          </a:stretch>
        </p:blipFill>
        <p:spPr>
          <a:xfrm>
            <a:off x="1401445" y="5055235"/>
            <a:ext cx="10429240" cy="1626235"/>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550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dirty="0" smtClean="0">
                <a:solidFill>
                  <a:srgbClr val="C00000"/>
                </a:solidFill>
                <a:latin typeface="苏新诗毛糙体简" panose="040B0509000000000000" pitchFamily="81" charset="-122"/>
                <a:ea typeface="苏新诗毛糙体简" panose="040B0509000000000000" pitchFamily="81" charset="-122"/>
              </a:rPr>
              <a:t>第一部分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673498" y="3471574"/>
            <a:ext cx="5324893" cy="923330"/>
          </a:xfrm>
          <a:prstGeom prst="rect">
            <a:avLst/>
          </a:prstGeom>
          <a:noFill/>
        </p:spPr>
        <p:txBody>
          <a:bodyPr wrap="square">
            <a:spAutoFit/>
          </a:bodyPr>
          <a:lstStyle/>
          <a:p>
            <a:pPr>
              <a:defRPr/>
            </a:pPr>
            <a:r>
              <a:rPr lang="zh-CN" altLang="en-US" sz="5400" spc="600" dirty="0">
                <a:solidFill>
                  <a:schemeClr val="tx1">
                    <a:lumMod val="75000"/>
                    <a:lumOff val="25000"/>
                  </a:schemeClr>
                </a:solidFill>
                <a:latin typeface="TypeLand 康熙字典體試用版" pitchFamily="50" charset="-120"/>
                <a:ea typeface="TypeLand 康熙字典體試用版" pitchFamily="50" charset="-120"/>
                <a:cs typeface="+mn-ea"/>
                <a:sym typeface="+mn-lt"/>
              </a:rPr>
              <a:t>土地革命时期</a:t>
            </a:r>
          </a:p>
        </p:txBody>
      </p:sp>
      <p:pic>
        <p:nvPicPr>
          <p:cNvPr id="21" name="图片 20" descr="4a9d90b546efb89dd417af178a942f20"/>
          <p:cNvPicPr>
            <a:picLocks noChangeAspect="1"/>
          </p:cNvPicPr>
          <p:nvPr/>
        </p:nvPicPr>
        <p:blipFill>
          <a:blip r:embed="rId7"/>
          <a:stretch>
            <a:fillRect/>
          </a:stretch>
        </p:blipFill>
        <p:spPr>
          <a:xfrm>
            <a:off x="8809355" y="3902075"/>
            <a:ext cx="3430270" cy="3054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p:cTn id="15" dur="1500" fill="hold"/>
                                        <p:tgtEl>
                                          <p:spTgt spid="6"/>
                                        </p:tgtEl>
                                        <p:attrNameLst>
                                          <p:attrName>ppt_w</p:attrName>
                                        </p:attrNameLst>
                                      </p:cBhvr>
                                      <p:tavLst>
                                        <p:tav tm="0">
                                          <p:val>
                                            <p:fltVal val="0"/>
                                          </p:val>
                                        </p:tav>
                                        <p:tav tm="100000">
                                          <p:val>
                                            <p:strVal val="#ppt_w"/>
                                          </p:val>
                                        </p:tav>
                                      </p:tavLst>
                                    </p:anim>
                                    <p:anim calcmode="lin" valueType="num">
                                      <p:cBhvr>
                                        <p:cTn id="16" dur="1500" fill="hold"/>
                                        <p:tgtEl>
                                          <p:spTgt spid="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500" fill="hold"/>
                                        <p:tgtEl>
                                          <p:spTgt spid="5"/>
                                        </p:tgtEl>
                                        <p:attrNameLst>
                                          <p:attrName>ppt_w</p:attrName>
                                        </p:attrNameLst>
                                      </p:cBhvr>
                                      <p:tavLst>
                                        <p:tav tm="0">
                                          <p:val>
                                            <p:fltVal val="0"/>
                                          </p:val>
                                        </p:tav>
                                        <p:tav tm="100000">
                                          <p:val>
                                            <p:strVal val="#ppt_w"/>
                                          </p:val>
                                        </p:tav>
                                      </p:tavLst>
                                    </p:anim>
                                    <p:anim calcmode="lin" valueType="num">
                                      <p:cBhvr>
                                        <p:cTn id="20" dur="1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500" fill="hold"/>
                                        <p:tgtEl>
                                          <p:spTgt spid="4"/>
                                        </p:tgtEl>
                                        <p:attrNameLst>
                                          <p:attrName>ppt_w</p:attrName>
                                        </p:attrNameLst>
                                      </p:cBhvr>
                                      <p:tavLst>
                                        <p:tav tm="0">
                                          <p:val>
                                            <p:fltVal val="0"/>
                                          </p:val>
                                        </p:tav>
                                        <p:tav tm="100000">
                                          <p:val>
                                            <p:strVal val="#ppt_w"/>
                                          </p:val>
                                        </p:tav>
                                      </p:tavLst>
                                    </p:anim>
                                    <p:anim calcmode="lin" valueType="num">
                                      <p:cBhvr>
                                        <p:cTn id="24" dur="1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1500" fill="hold"/>
                                        <p:tgtEl>
                                          <p:spTgt spid="3"/>
                                        </p:tgtEl>
                                        <p:attrNameLst>
                                          <p:attrName>ppt_w</p:attrName>
                                        </p:attrNameLst>
                                      </p:cBhvr>
                                      <p:tavLst>
                                        <p:tav tm="0">
                                          <p:val>
                                            <p:fltVal val="0"/>
                                          </p:val>
                                        </p:tav>
                                        <p:tav tm="100000">
                                          <p:val>
                                            <p:strVal val="#ppt_w"/>
                                          </p:val>
                                        </p:tav>
                                      </p:tavLst>
                                    </p:anim>
                                    <p:anim calcmode="lin" valueType="num">
                                      <p:cBhvr>
                                        <p:cTn id="28" dur="1500" fill="hold"/>
                                        <p:tgtEl>
                                          <p:spTgt spid="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2"/>
                                        </p:tgtEl>
                                        <p:attrNameLst>
                                          <p:attrName>style.visibility</p:attrName>
                                        </p:attrNameLst>
                                      </p:cBhvr>
                                      <p:to>
                                        <p:strVal val="visible"/>
                                      </p:to>
                                    </p:set>
                                    <p:anim calcmode="lin" valueType="num">
                                      <p:cBhvr>
                                        <p:cTn id="31" dur="1500" fill="hold"/>
                                        <p:tgtEl>
                                          <p:spTgt spid="2"/>
                                        </p:tgtEl>
                                        <p:attrNameLst>
                                          <p:attrName>ppt_w</p:attrName>
                                        </p:attrNameLst>
                                      </p:cBhvr>
                                      <p:tavLst>
                                        <p:tav tm="0">
                                          <p:val>
                                            <p:fltVal val="0"/>
                                          </p:val>
                                        </p:tav>
                                        <p:tav tm="100000">
                                          <p:val>
                                            <p:strVal val="#ppt_w"/>
                                          </p:val>
                                        </p:tav>
                                      </p:tavLst>
                                    </p:anim>
                                    <p:anim calcmode="lin" valueType="num">
                                      <p:cBhvr>
                                        <p:cTn id="32" dur="1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heel(1)">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heel(1)">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1571269" y="1511432"/>
            <a:ext cx="4746898" cy="4750414"/>
          </a:xfrm>
          <a:prstGeom prst="ellipse">
            <a:avLst/>
          </a:prstGeom>
          <a:noFill/>
          <a:ln w="9">
            <a:solidFill>
              <a:schemeClr val="tx1">
                <a:lumMod val="75000"/>
                <a:lumOff val="25000"/>
              </a:schemeClr>
            </a:solidFill>
            <a:prstDash val="dash"/>
            <a:round/>
          </a:ln>
          <a:extLst>
            <a:ext uri="{909E8E84-426E-40DD-AFC4-6F175D3DCCD1}">
              <a14:hiddenFill xmlns:a14="http://schemas.microsoft.com/office/drawing/2010/main">
                <a:solidFill>
                  <a:srgbClr val="FFFFFF"/>
                </a:solidFill>
              </a14:hiddenFill>
            </a:ext>
          </a:extLst>
        </p:spPr>
        <p:txBody>
          <a:bodyPr lIns="86369" tIns="43184" rIns="86369" bIns="4318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40" b="1">
              <a:solidFill>
                <a:schemeClr val="tx1"/>
              </a:solidFill>
              <a:ea typeface="宋体" panose="02010600030101010101" pitchFamily="2" charset="-122"/>
            </a:endParaRPr>
          </a:p>
        </p:txBody>
      </p:sp>
      <p:sp>
        <p:nvSpPr>
          <p:cNvPr id="3" name="Oval 10"/>
          <p:cNvSpPr>
            <a:spLocks noChangeArrowheads="1"/>
          </p:cNvSpPr>
          <p:nvPr/>
        </p:nvSpPr>
        <p:spPr bwMode="auto">
          <a:xfrm>
            <a:off x="5129195" y="1727425"/>
            <a:ext cx="553256" cy="553490"/>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70" dirty="0">
                <a:solidFill>
                  <a:schemeClr val="bg1"/>
                </a:solidFill>
                <a:latin typeface="+mn-lt"/>
              </a:rPr>
              <a:t>01</a:t>
            </a:r>
            <a:endParaRPr lang="zh-CN" altLang="en-US" sz="2270" dirty="0">
              <a:solidFill>
                <a:schemeClr val="bg1"/>
              </a:solidFill>
              <a:latin typeface="+mn-lt"/>
            </a:endParaRPr>
          </a:p>
        </p:txBody>
      </p:sp>
      <p:sp>
        <p:nvSpPr>
          <p:cNvPr id="4" name="Oval 11"/>
          <p:cNvSpPr>
            <a:spLocks noChangeArrowheads="1"/>
          </p:cNvSpPr>
          <p:nvPr/>
        </p:nvSpPr>
        <p:spPr bwMode="auto">
          <a:xfrm>
            <a:off x="5129195" y="5492357"/>
            <a:ext cx="553256" cy="553490"/>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70" dirty="0">
                <a:solidFill>
                  <a:schemeClr val="bg1"/>
                </a:solidFill>
                <a:latin typeface="+mn-lt"/>
              </a:rPr>
              <a:t>05</a:t>
            </a:r>
            <a:endParaRPr lang="zh-CN" altLang="en-US" sz="2270" dirty="0">
              <a:solidFill>
                <a:schemeClr val="bg1"/>
              </a:solidFill>
              <a:latin typeface="+mn-lt"/>
            </a:endParaRPr>
          </a:p>
        </p:txBody>
      </p:sp>
      <p:sp>
        <p:nvSpPr>
          <p:cNvPr id="5" name="Oval 12"/>
          <p:cNvSpPr>
            <a:spLocks noChangeArrowheads="1"/>
          </p:cNvSpPr>
          <p:nvPr/>
        </p:nvSpPr>
        <p:spPr bwMode="auto">
          <a:xfrm>
            <a:off x="5794901" y="4617874"/>
            <a:ext cx="554754"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70" dirty="0">
                <a:solidFill>
                  <a:schemeClr val="bg1"/>
                </a:solidFill>
                <a:latin typeface="+mn-lt"/>
              </a:rPr>
              <a:t>04</a:t>
            </a:r>
            <a:endParaRPr lang="zh-CN" altLang="en-US" sz="2270" dirty="0">
              <a:solidFill>
                <a:schemeClr val="bg1"/>
              </a:solidFill>
              <a:latin typeface="+mn-lt"/>
            </a:endParaRPr>
          </a:p>
        </p:txBody>
      </p:sp>
      <p:sp>
        <p:nvSpPr>
          <p:cNvPr id="6" name="Oval 13"/>
          <p:cNvSpPr>
            <a:spLocks noChangeArrowheads="1"/>
          </p:cNvSpPr>
          <p:nvPr/>
        </p:nvSpPr>
        <p:spPr bwMode="auto">
          <a:xfrm>
            <a:off x="5794901" y="2601912"/>
            <a:ext cx="554754"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70" dirty="0">
                <a:solidFill>
                  <a:schemeClr val="bg1"/>
                </a:solidFill>
                <a:latin typeface="+mn-lt"/>
              </a:rPr>
              <a:t>02</a:t>
            </a:r>
            <a:endParaRPr lang="zh-CN" altLang="en-US" sz="2270" dirty="0">
              <a:solidFill>
                <a:schemeClr val="bg1"/>
              </a:solidFill>
              <a:latin typeface="+mn-lt"/>
            </a:endParaRPr>
          </a:p>
        </p:txBody>
      </p:sp>
      <p:sp>
        <p:nvSpPr>
          <p:cNvPr id="7" name="Oval 14"/>
          <p:cNvSpPr>
            <a:spLocks noChangeArrowheads="1"/>
          </p:cNvSpPr>
          <p:nvPr/>
        </p:nvSpPr>
        <p:spPr bwMode="auto">
          <a:xfrm>
            <a:off x="6010806" y="3609894"/>
            <a:ext cx="553256" cy="553489"/>
          </a:xfrm>
          <a:prstGeom prst="ellipse">
            <a:avLst/>
          </a:prstGeom>
          <a:solidFill>
            <a:srgbClr val="C00000"/>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70" dirty="0">
                <a:solidFill>
                  <a:schemeClr val="bg1"/>
                </a:solidFill>
                <a:latin typeface="+mn-lt"/>
              </a:rPr>
              <a:t>03</a:t>
            </a:r>
            <a:endParaRPr lang="zh-CN" altLang="en-US" sz="2270" dirty="0">
              <a:solidFill>
                <a:schemeClr val="bg1"/>
              </a:solidFill>
              <a:latin typeface="+mn-lt"/>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72332" y="1860823"/>
            <a:ext cx="4051626" cy="4051626"/>
          </a:xfrm>
          <a:prstGeom prst="ellipse">
            <a:avLst/>
          </a:prstGeom>
          <a:noFill/>
          <a:extLst>
            <a:ext uri="{909E8E84-426E-40DD-AFC4-6F175D3DCCD1}">
              <a14:hiddenFill xmlns:a14="http://schemas.microsoft.com/office/drawing/2010/main">
                <a:solidFill>
                  <a:srgbClr val="FFFFFF"/>
                </a:solidFill>
              </a14:hiddenFill>
            </a:ext>
          </a:extLst>
        </p:spPr>
      </p:pic>
      <p:sp>
        <p:nvSpPr>
          <p:cNvPr id="9" name="Oval 9"/>
          <p:cNvSpPr>
            <a:spLocks noChangeArrowheads="1"/>
          </p:cNvSpPr>
          <p:nvPr/>
        </p:nvSpPr>
        <p:spPr bwMode="auto">
          <a:xfrm>
            <a:off x="1081392" y="4151788"/>
            <a:ext cx="1503428" cy="1504066"/>
          </a:xfrm>
          <a:prstGeom prst="ellipse">
            <a:avLst/>
          </a:prstGeom>
          <a:solidFill>
            <a:srgbClr val="C00000"/>
          </a:solidFill>
          <a:ln>
            <a:noFill/>
          </a:ln>
        </p:spPr>
        <p:txBody>
          <a:bodyPr lIns="86369" tIns="43184" rIns="86369" bIns="43184"/>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40" b="1">
              <a:solidFill>
                <a:schemeClr val="tx1"/>
              </a:solidFill>
              <a:ea typeface="宋体" panose="02010600030101010101" pitchFamily="2" charset="-122"/>
            </a:endParaRPr>
          </a:p>
        </p:txBody>
      </p:sp>
      <p:sp>
        <p:nvSpPr>
          <p:cNvPr id="10" name="TextBox 18"/>
          <p:cNvSpPr txBox="1">
            <a:spLocks noChangeArrowheads="1"/>
          </p:cNvSpPr>
          <p:nvPr/>
        </p:nvSpPr>
        <p:spPr bwMode="auto">
          <a:xfrm>
            <a:off x="1393803" y="4472500"/>
            <a:ext cx="878610" cy="8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4" rIns="86369" bIns="43184">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520" b="1" smtClean="0">
                <a:solidFill>
                  <a:schemeClr val="bg1"/>
                </a:solidFill>
                <a:latin typeface="微软雅黑" panose="020B0503020204020204" pitchFamily="34" charset="-122"/>
              </a:rPr>
              <a:t>重大意义</a:t>
            </a:r>
            <a:endParaRPr lang="en-US" altLang="zh-CN" sz="2520" b="1" dirty="0">
              <a:solidFill>
                <a:schemeClr val="bg1"/>
              </a:solidFill>
              <a:latin typeface="微软雅黑" panose="020B0503020204020204" pitchFamily="34" charset="-122"/>
            </a:endParaRPr>
          </a:p>
        </p:txBody>
      </p:sp>
      <p:sp>
        <p:nvSpPr>
          <p:cNvPr id="11" name="矩形 1"/>
          <p:cNvSpPr>
            <a:spLocks noChangeArrowheads="1"/>
          </p:cNvSpPr>
          <p:nvPr/>
        </p:nvSpPr>
        <p:spPr bwMode="auto">
          <a:xfrm>
            <a:off x="5963810" y="1547250"/>
            <a:ext cx="53718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抗美援朝不仅给予朝鲜人民以有力的支援，而且对于保卫新中国的安全具有十分重要的意义。</a:t>
            </a:r>
            <a:endParaRPr lang="en-US" altLang="zh-CN" sz="1600" dirty="0">
              <a:solidFill>
                <a:srgbClr val="2F2637"/>
              </a:solidFill>
              <a:latin typeface="微软雅黑" panose="020B0503020204020204" pitchFamily="34" charset="-122"/>
              <a:ea typeface="微软雅黑" panose="020B0503020204020204" pitchFamily="34" charset="-122"/>
              <a:sym typeface="华文宋体" panose="02010600040101010101" pitchFamily="2" charset="-122"/>
            </a:endParaRPr>
          </a:p>
        </p:txBody>
      </p:sp>
      <p:sp>
        <p:nvSpPr>
          <p:cNvPr id="12" name="矩形 1"/>
          <p:cNvSpPr>
            <a:spLocks noChangeArrowheads="1"/>
          </p:cNvSpPr>
          <p:nvPr/>
        </p:nvSpPr>
        <p:spPr bwMode="auto">
          <a:xfrm>
            <a:off x="6653625" y="2515677"/>
            <a:ext cx="49142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抗美援朝对于中国恢复国民经济和开展各项建设事业直接起到了保障的作用。</a:t>
            </a:r>
            <a:endParaRPr lang="en-US" altLang="zh-CN" sz="1600" dirty="0">
              <a:solidFill>
                <a:srgbClr val="2F2637"/>
              </a:solidFill>
              <a:latin typeface="微软雅黑" panose="020B0503020204020204" pitchFamily="34" charset="-122"/>
              <a:ea typeface="微软雅黑" panose="020B0503020204020204" pitchFamily="34" charset="-122"/>
              <a:sym typeface="华文宋体" panose="02010600040101010101" pitchFamily="2" charset="-122"/>
            </a:endParaRPr>
          </a:p>
        </p:txBody>
      </p:sp>
      <p:sp>
        <p:nvSpPr>
          <p:cNvPr id="13" name="矩形 1"/>
          <p:cNvSpPr>
            <a:spLocks noChangeArrowheads="1"/>
          </p:cNvSpPr>
          <p:nvPr/>
        </p:nvSpPr>
        <p:spPr bwMode="auto">
          <a:xfrm>
            <a:off x="6798246" y="3587572"/>
            <a:ext cx="53937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抗美援朝战争给予美国的干涉主义以有力的打击和严重的警告，为中国争取到了相当长时期的和平建设的环境。</a:t>
            </a:r>
            <a:endParaRPr lang="en-US" altLang="zh-CN" sz="1600" dirty="0">
              <a:solidFill>
                <a:srgbClr val="2F2637"/>
              </a:solidFill>
              <a:latin typeface="微软雅黑" panose="020B0503020204020204" pitchFamily="34" charset="-122"/>
              <a:ea typeface="微软雅黑" panose="020B0503020204020204" pitchFamily="34" charset="-122"/>
              <a:sym typeface="华文宋体" panose="02010600040101010101" pitchFamily="2" charset="-122"/>
            </a:endParaRPr>
          </a:p>
        </p:txBody>
      </p:sp>
      <p:sp>
        <p:nvSpPr>
          <p:cNvPr id="14" name="矩形 1"/>
          <p:cNvSpPr>
            <a:spLocks noChangeArrowheads="1"/>
          </p:cNvSpPr>
          <p:nvPr/>
        </p:nvSpPr>
        <p:spPr bwMode="auto">
          <a:xfrm>
            <a:off x="6643012" y="4672988"/>
            <a:ext cx="4914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抗美援朝战争提高了全国人民的政治觉悟。</a:t>
            </a:r>
            <a:endParaRPr lang="en-US" altLang="zh-CN" sz="1600" dirty="0">
              <a:solidFill>
                <a:srgbClr val="2F2637"/>
              </a:solidFill>
              <a:latin typeface="微软雅黑" panose="020B0503020204020204" pitchFamily="34" charset="-122"/>
              <a:ea typeface="微软雅黑" panose="020B0503020204020204" pitchFamily="34" charset="-122"/>
              <a:sym typeface="华文宋体" panose="02010600040101010101" pitchFamily="2" charset="-122"/>
            </a:endParaRPr>
          </a:p>
        </p:txBody>
      </p:sp>
      <p:sp>
        <p:nvSpPr>
          <p:cNvPr id="15" name="矩形 1"/>
          <p:cNvSpPr>
            <a:spLocks noChangeArrowheads="1"/>
          </p:cNvSpPr>
          <p:nvPr/>
        </p:nvSpPr>
        <p:spPr bwMode="auto">
          <a:xfrm>
            <a:off x="5963810" y="5466876"/>
            <a:ext cx="5734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rPr>
              <a:t>使中国军队取得了以劣势装备战胜现代化装备的敌人的宝贵经验，加速了人民军队的建设。</a:t>
            </a:r>
            <a:endParaRPr lang="en-US" altLang="zh-CN" sz="1600" dirty="0">
              <a:solidFill>
                <a:srgbClr val="2F2637"/>
              </a:solidFill>
              <a:latin typeface="微软雅黑" panose="020B0503020204020204" pitchFamily="34" charset="-122"/>
              <a:ea typeface="微软雅黑" panose="020B0503020204020204" pitchFamily="34" charset="-122"/>
              <a:sym typeface="华文宋体" panose="02010600040101010101" pitchFamily="2" charset="-122"/>
            </a:endParaRPr>
          </a:p>
        </p:txBody>
      </p:sp>
      <p:sp>
        <p:nvSpPr>
          <p:cNvPr id="16" name="矩形 15"/>
          <p:cNvSpPr/>
          <p:nvPr/>
        </p:nvSpPr>
        <p:spPr>
          <a:xfrm>
            <a:off x="3768672" y="108091"/>
            <a:ext cx="4751214" cy="738664"/>
          </a:xfrm>
          <a:prstGeom prst="rect">
            <a:avLst/>
          </a:prstGeom>
        </p:spPr>
        <p:txBody>
          <a:bodyPr wrap="squar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抗美援朝战争胜利的意义</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000"/>
                                        <p:tgtEl>
                                          <p:spTgt spid="8"/>
                                        </p:tgtEl>
                                      </p:cBhvr>
                                    </p:animEffect>
                                  </p:childTnLst>
                                </p:cTn>
                              </p:par>
                            </p:childTnLst>
                          </p:cTn>
                        </p:par>
                        <p:par>
                          <p:cTn id="13" fill="hold">
                            <p:stCondLst>
                              <p:cond delay="1000"/>
                            </p:stCondLst>
                            <p:childTnLst>
                              <p:par>
                                <p:cTn id="14" presetID="21"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2)">
                                      <p:cBhvr>
                                        <p:cTn id="16" dur="750"/>
                                        <p:tgtEl>
                                          <p:spTgt spid="2"/>
                                        </p:tgtEl>
                                      </p:cBhvr>
                                    </p:animEffect>
                                  </p:childTnLst>
                                </p:cTn>
                              </p:par>
                            </p:childTnLst>
                          </p:cTn>
                        </p:par>
                        <p:par>
                          <p:cTn id="17" fill="hold">
                            <p:stCondLst>
                              <p:cond delay="200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9"/>
                                        </p:tgtEl>
                                        <p:attrNameLst>
                                          <p:attrName>ppt_x</p:attrName>
                                          <p:attrName>ppt_y</p:attrName>
                                        </p:attrNameLst>
                                      </p:cBhvr>
                                      <p:rCtr x="0" y="0"/>
                                    </p:animMotion>
                                    <p:animEffect transition="in" filter="fade">
                                      <p:cBhvr>
                                        <p:cTn id="22" dur="1000"/>
                                        <p:tgtEl>
                                          <p:spTgt spid="9"/>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attrName>
                                          <p:attrName>ppt_y</p:attrName>
                                        </p:attrNameLst>
                                      </p:cBhvr>
                                      <p:rCtr x="0" y="0"/>
                                    </p:animMotion>
                                    <p:animEffect transition="in" filter="fade">
                                      <p:cBhvr>
                                        <p:cTn id="27" dur="1000"/>
                                        <p:tgtEl>
                                          <p:spTgt spid="10"/>
                                        </p:tgtEl>
                                      </p:cBhvr>
                                    </p:animEffect>
                                  </p:childTnLst>
                                </p:cTn>
                              </p:par>
                            </p:childTnLst>
                          </p:cTn>
                        </p:par>
                        <p:par>
                          <p:cTn id="28" fill="hold">
                            <p:stCondLst>
                              <p:cond delay="3000"/>
                            </p:stCondLst>
                            <p:childTnLst>
                              <p:par>
                                <p:cTn id="29" presetID="1"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6.25E-7 3.7037E-7 L -0.17357 0.29051 " pathEditMode="relative" rAng="0" ptsTypes="AA">
                                      <p:cBhvr>
                                        <p:cTn id="40" dur="500" spd="-99900" fill="hold"/>
                                        <p:tgtEl>
                                          <p:spTgt spid="3"/>
                                        </p:tgtEl>
                                        <p:attrNameLst>
                                          <p:attrName>ppt_x</p:attrName>
                                          <p:attrName>ppt_y</p:attrName>
                                        </p:attrNameLst>
                                      </p:cBhvr>
                                      <p:rCtr x="-8685" y="14514"/>
                                    </p:animMotion>
                                  </p:childTnLst>
                                </p:cTn>
                              </p:par>
                              <p:par>
                                <p:cTn id="41" presetID="35" presetClass="path" presetSubtype="0" accel="50000" decel="50000" fill="hold" grpId="1" nodeType="withEffect">
                                  <p:stCondLst>
                                    <p:cond delay="0"/>
                                  </p:stCondLst>
                                  <p:childTnLst>
                                    <p:animMotion origin="layout" path="M 3.125E-6 4.07407E-6 L -0.23138 0.15555 " pathEditMode="relative" rAng="0" ptsTypes="AA">
                                      <p:cBhvr>
                                        <p:cTn id="42" dur="500" spd="-99900" fill="hold"/>
                                        <p:tgtEl>
                                          <p:spTgt spid="6"/>
                                        </p:tgtEl>
                                        <p:attrNameLst>
                                          <p:attrName>ppt_x</p:attrName>
                                          <p:attrName>ppt_y</p:attrName>
                                        </p:attrNameLst>
                                      </p:cBhvr>
                                      <p:rCtr x="-11576" y="7778"/>
                                    </p:animMotion>
                                  </p:childTnLst>
                                </p:cTn>
                              </p:par>
                              <p:par>
                                <p:cTn id="43" presetID="35" presetClass="path" presetSubtype="0" accel="50000" decel="50000" fill="hold" grpId="1" nodeType="withEffect">
                                  <p:stCondLst>
                                    <p:cond delay="0"/>
                                  </p:stCondLst>
                                  <p:childTnLst>
                                    <p:animMotion origin="layout" path="M 5E-6 3.33333E-6 L -0.25 3.33333E-6 " pathEditMode="relative" rAng="0" ptsTypes="AA">
                                      <p:cBhvr>
                                        <p:cTn id="44" dur="500" spd="-99900" fill="hold"/>
                                        <p:tgtEl>
                                          <p:spTgt spid="7"/>
                                        </p:tgtEl>
                                        <p:attrNameLst>
                                          <p:attrName>ppt_x</p:attrName>
                                          <p:attrName>ppt_y</p:attrName>
                                        </p:attrNameLst>
                                      </p:cBhvr>
                                      <p:rCtr x="-12500" y="0"/>
                                    </p:animMotion>
                                  </p:childTnLst>
                                </p:cTn>
                              </p:par>
                              <p:par>
                                <p:cTn id="45" presetID="35" presetClass="path" presetSubtype="0" accel="50000" decel="50000" fill="hold" grpId="1" nodeType="withEffect">
                                  <p:stCondLst>
                                    <p:cond delay="0"/>
                                  </p:stCondLst>
                                  <p:childTnLst>
                                    <p:animMotion origin="layout" path="M 3.125E-6 2.59259E-6 L -0.23138 -0.15556 " pathEditMode="relative" rAng="0" ptsTypes="AA">
                                      <p:cBhvr>
                                        <p:cTn id="46" dur="500" spd="-99900" fill="hold"/>
                                        <p:tgtEl>
                                          <p:spTgt spid="5"/>
                                        </p:tgtEl>
                                        <p:attrNameLst>
                                          <p:attrName>ppt_x</p:attrName>
                                          <p:attrName>ppt_y</p:attrName>
                                        </p:attrNameLst>
                                      </p:cBhvr>
                                      <p:rCtr x="-11576" y="-7778"/>
                                    </p:animMotion>
                                  </p:childTnLst>
                                </p:cTn>
                              </p:par>
                              <p:par>
                                <p:cTn id="47" presetID="35" presetClass="path" presetSubtype="0" accel="50000" decel="50000" fill="hold" grpId="1" nodeType="withEffect">
                                  <p:stCondLst>
                                    <p:cond delay="0"/>
                                  </p:stCondLst>
                                  <p:childTnLst>
                                    <p:animMotion origin="layout" path="M 6.25E-7 -3.7037E-6 L -0.17357 -0.29051 " pathEditMode="relative" rAng="0" ptsTypes="AA">
                                      <p:cBhvr>
                                        <p:cTn id="48" dur="500" spd="-99900" fill="hold"/>
                                        <p:tgtEl>
                                          <p:spTgt spid="4"/>
                                        </p:tgtEl>
                                        <p:attrNameLst>
                                          <p:attrName>ppt_x</p:attrName>
                                          <p:attrName>ppt_y</p:attrName>
                                        </p:attrNameLst>
                                      </p:cBhvr>
                                      <p:rCtr x="-8685" y="-14537"/>
                                    </p:animMotion>
                                  </p:childTnLst>
                                </p:cTn>
                              </p:par>
                            </p:childTnLst>
                          </p:cTn>
                        </p:par>
                        <p:par>
                          <p:cTn id="49" fill="hold">
                            <p:stCondLst>
                              <p:cond delay="3000"/>
                            </p:stCondLst>
                            <p:childTnLst>
                              <p:par>
                                <p:cTn id="50" presetID="2" presetClass="entr" presetSubtype="2" decel="5330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decel="533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53300" fill="hold" grpId="0" nodeType="withEffect">
                                  <p:stCondLst>
                                    <p:cond delay="50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750" fill="hold"/>
                                        <p:tgtEl>
                                          <p:spTgt spid="13"/>
                                        </p:tgtEl>
                                        <p:attrNameLst>
                                          <p:attrName>ppt_x</p:attrName>
                                        </p:attrNameLst>
                                      </p:cBhvr>
                                      <p:tavLst>
                                        <p:tav tm="0">
                                          <p:val>
                                            <p:strVal val="1+#ppt_w/2"/>
                                          </p:val>
                                        </p:tav>
                                        <p:tav tm="100000">
                                          <p:val>
                                            <p:strVal val="#ppt_x"/>
                                          </p:val>
                                        </p:tav>
                                      </p:tavLst>
                                    </p:anim>
                                    <p:anim calcmode="lin" valueType="num">
                                      <p:cBhvr additive="base">
                                        <p:cTn id="61" dur="750" fill="hold"/>
                                        <p:tgtEl>
                                          <p:spTgt spid="13"/>
                                        </p:tgtEl>
                                        <p:attrNameLst>
                                          <p:attrName>ppt_y</p:attrName>
                                        </p:attrNameLst>
                                      </p:cBhvr>
                                      <p:tavLst>
                                        <p:tav tm="0">
                                          <p:val>
                                            <p:strVal val="#ppt_y"/>
                                          </p:val>
                                        </p:tav>
                                        <p:tav tm="100000">
                                          <p:val>
                                            <p:strVal val="#ppt_y"/>
                                          </p:val>
                                        </p:tav>
                                      </p:tavLst>
                                    </p:anim>
                                  </p:childTnLst>
                                </p:cTn>
                              </p:par>
                              <p:par>
                                <p:cTn id="62" presetID="2" presetClass="entr" presetSubtype="2" decel="53300" fill="hold" grpId="0" nodeType="withEffect">
                                  <p:stCondLst>
                                    <p:cond delay="75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750" fill="hold"/>
                                        <p:tgtEl>
                                          <p:spTgt spid="14"/>
                                        </p:tgtEl>
                                        <p:attrNameLst>
                                          <p:attrName>ppt_x</p:attrName>
                                        </p:attrNameLst>
                                      </p:cBhvr>
                                      <p:tavLst>
                                        <p:tav tm="0">
                                          <p:val>
                                            <p:strVal val="1+#ppt_w/2"/>
                                          </p:val>
                                        </p:tav>
                                        <p:tav tm="100000">
                                          <p:val>
                                            <p:strVal val="#ppt_x"/>
                                          </p:val>
                                        </p:tav>
                                      </p:tavLst>
                                    </p:anim>
                                    <p:anim calcmode="lin" valueType="num">
                                      <p:cBhvr additive="base">
                                        <p:cTn id="65" dur="750" fill="hold"/>
                                        <p:tgtEl>
                                          <p:spTgt spid="14"/>
                                        </p:tgtEl>
                                        <p:attrNameLst>
                                          <p:attrName>ppt_y</p:attrName>
                                        </p:attrNameLst>
                                      </p:cBhvr>
                                      <p:tavLst>
                                        <p:tav tm="0">
                                          <p:val>
                                            <p:strVal val="#ppt_y"/>
                                          </p:val>
                                        </p:tav>
                                        <p:tav tm="100000">
                                          <p:val>
                                            <p:strVal val="#ppt_y"/>
                                          </p:val>
                                        </p:tav>
                                      </p:tavLst>
                                    </p:anim>
                                  </p:childTnLst>
                                </p:cTn>
                              </p:par>
                              <p:par>
                                <p:cTn id="66" presetID="2" presetClass="entr" presetSubtype="2" decel="53300" fill="hold" grpId="0" nodeType="withEffect">
                                  <p:stCondLst>
                                    <p:cond delay="100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750" fill="hold"/>
                                        <p:tgtEl>
                                          <p:spTgt spid="15"/>
                                        </p:tgtEl>
                                        <p:attrNameLst>
                                          <p:attrName>ppt_x</p:attrName>
                                        </p:attrNameLst>
                                      </p:cBhvr>
                                      <p:tavLst>
                                        <p:tav tm="0">
                                          <p:val>
                                            <p:strVal val="1+#ppt_w/2"/>
                                          </p:val>
                                        </p:tav>
                                        <p:tav tm="100000">
                                          <p:val>
                                            <p:strVal val="#ppt_x"/>
                                          </p:val>
                                        </p:tav>
                                      </p:tavLst>
                                    </p:anim>
                                    <p:anim calcmode="lin" valueType="num">
                                      <p:cBhvr additive="base">
                                        <p:cTn id="69"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3" grpId="1" animBg="1" autoUpdateAnimBg="0"/>
      <p:bldP spid="4" grpId="0" animBg="1" autoUpdateAnimBg="0"/>
      <p:bldP spid="4" grpId="1" animBg="1" autoUpdateAnimBg="0"/>
      <p:bldP spid="5" grpId="0" animBg="1" autoUpdateAnimBg="0"/>
      <p:bldP spid="5" grpId="1" animBg="1" autoUpdateAnimBg="0"/>
      <p:bldP spid="6" grpId="0" animBg="1" autoUpdateAnimBg="0"/>
      <p:bldP spid="6" grpId="1" animBg="1" autoUpdateAnimBg="0"/>
      <p:bldP spid="7" grpId="0" animBg="1" autoUpdateAnimBg="0"/>
      <p:bldP spid="7" grpId="1" animBg="1" autoUpdateAnimBg="0"/>
      <p:bldP spid="9" grpId="0" animBg="1" autoUpdateAnimBg="0"/>
      <p:bldP spid="10" grpId="0" autoUpdateAnimBg="0"/>
      <p:bldP spid="11" grpId="0"/>
      <p:bldP spid="12" grpId="0"/>
      <p:bldP spid="13" grpId="0"/>
      <p:bldP spid="14" grpId="0"/>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中印边境战争</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3" name="组合 2"/>
          <p:cNvGrpSpPr/>
          <p:nvPr/>
        </p:nvGrpSpPr>
        <p:grpSpPr>
          <a:xfrm>
            <a:off x="457879" y="1143000"/>
            <a:ext cx="2298700" cy="3327400"/>
            <a:chOff x="647700" y="1498600"/>
            <a:chExt cx="2298700" cy="3327400"/>
          </a:xfrm>
        </p:grpSpPr>
        <p:sp>
          <p:nvSpPr>
            <p:cNvPr id="4" name="矩形 3"/>
            <p:cNvSpPr/>
            <p:nvPr/>
          </p:nvSpPr>
          <p:spPr>
            <a:xfrm>
              <a:off x="647700" y="1498600"/>
              <a:ext cx="2298700" cy="33274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678796" y="2500581"/>
              <a:ext cx="2236510" cy="1323439"/>
            </a:xfrm>
            <a:prstGeom prst="rect">
              <a:avLst/>
            </a:prstGeom>
          </p:spPr>
          <p:txBody>
            <a:bodyPr wrap="none">
              <a:spAutoFit/>
            </a:bodyPr>
            <a:lstStyle>
              <a:defPPr>
                <a:defRPr lang="zh-CN"/>
              </a:defPPr>
              <a:lvl1pPr algn="ctr">
                <a:defRPr sz="4000" b="1">
                  <a:solidFill>
                    <a:srgbClr val="FFF5D2"/>
                  </a:solidFill>
                  <a:latin typeface="微软雅黑" panose="020B0503020204020204" pitchFamily="34" charset="-122"/>
                  <a:ea typeface="微软雅黑" panose="020B0503020204020204" pitchFamily="34" charset="-122"/>
                </a:defRPr>
              </a:lvl1pPr>
            </a:lstStyle>
            <a:p>
              <a:r>
                <a:rPr lang="zh-CN" altLang="en-US"/>
                <a:t>中</a:t>
              </a:r>
              <a:r>
                <a:rPr lang="zh-CN" altLang="en-US" smtClean="0"/>
                <a:t>印边境</a:t>
              </a:r>
              <a:endParaRPr lang="en-US" altLang="zh-CN" smtClean="0"/>
            </a:p>
            <a:p>
              <a:r>
                <a:rPr lang="zh-CN" altLang="en-US" smtClean="0"/>
                <a:t>战争</a:t>
              </a:r>
              <a:endParaRPr lang="zh-CN" altLang="en-US"/>
            </a:p>
          </p:txBody>
        </p:sp>
      </p:grpSp>
      <p:grpSp>
        <p:nvGrpSpPr>
          <p:cNvPr id="6" name="组合 5"/>
          <p:cNvGrpSpPr/>
          <p:nvPr/>
        </p:nvGrpSpPr>
        <p:grpSpPr>
          <a:xfrm>
            <a:off x="2756579" y="1142998"/>
            <a:ext cx="9043534" cy="3327402"/>
            <a:chOff x="3349624" y="1498598"/>
            <a:chExt cx="9043534" cy="3327402"/>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1553" r="13812"/>
            <a:stretch>
              <a:fillRect/>
            </a:stretch>
          </p:blipFill>
          <p:spPr>
            <a:xfrm>
              <a:off x="3349624" y="1498599"/>
              <a:ext cx="3902590" cy="3327401"/>
            </a:xfrm>
            <a:prstGeom prst="rect">
              <a:avLst/>
            </a:prstGeom>
            <a:ln>
              <a:solidFill>
                <a:srgbClr val="C00000"/>
              </a:solidFill>
            </a:ln>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213" y="1498598"/>
              <a:ext cx="5140945" cy="3327401"/>
            </a:xfrm>
            <a:prstGeom prst="rect">
              <a:avLst/>
            </a:prstGeom>
            <a:ln>
              <a:solidFill>
                <a:srgbClr val="C00000"/>
              </a:solidFill>
            </a:ln>
          </p:spPr>
        </p:pic>
      </p:grpSp>
      <p:sp>
        <p:nvSpPr>
          <p:cNvPr id="9" name="矩形 8"/>
          <p:cNvSpPr/>
          <p:nvPr/>
        </p:nvSpPr>
        <p:spPr>
          <a:xfrm>
            <a:off x="912812" y="4838649"/>
            <a:ext cx="10375900" cy="1477328"/>
          </a:xfrm>
          <a:prstGeom prst="rect">
            <a:avLst/>
          </a:prstGeom>
        </p:spPr>
        <p:txBody>
          <a:bodyPr wrap="square">
            <a:spAutoFit/>
          </a:bodyPr>
          <a:lstStyle/>
          <a:p>
            <a:pPr>
              <a:lnSpc>
                <a:spcPts val="2700"/>
              </a:lnSpc>
            </a:pPr>
            <a:r>
              <a:rPr lang="en-US" altLang="zh-CN" sz="2000" b="1" smtClean="0">
                <a:solidFill>
                  <a:srgbClr val="C00000"/>
                </a:solidFill>
                <a:latin typeface="微软雅黑" panose="020B0503020204020204" pitchFamily="34" charset="-122"/>
                <a:ea typeface="微软雅黑" panose="020B0503020204020204" pitchFamily="34" charset="-122"/>
              </a:rPr>
              <a:t>1962</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6</a:t>
            </a:r>
            <a:r>
              <a:rPr lang="zh-CN" altLang="en-US" sz="2000" b="1">
                <a:solidFill>
                  <a:srgbClr val="C00000"/>
                </a:solidFill>
                <a:latin typeface="微软雅黑" panose="020B0503020204020204" pitchFamily="34" charset="-122"/>
                <a:ea typeface="微软雅黑" panose="020B0503020204020204" pitchFamily="34" charset="-122"/>
              </a:rPr>
              <a:t>月或</a:t>
            </a:r>
            <a:r>
              <a:rPr lang="en-US" altLang="zh-CN" sz="2000" b="1">
                <a:solidFill>
                  <a:srgbClr val="C00000"/>
                </a:solidFill>
                <a:latin typeface="微软雅黑" panose="020B0503020204020204" pitchFamily="34" charset="-122"/>
                <a:ea typeface="微软雅黑" panose="020B0503020204020204" pitchFamily="34" charset="-122"/>
              </a:rPr>
              <a:t>10</a:t>
            </a:r>
            <a:r>
              <a:rPr lang="zh-CN" altLang="en-US" sz="2000" b="1">
                <a:solidFill>
                  <a:srgbClr val="C00000"/>
                </a:solidFill>
                <a:latin typeface="微软雅黑" panose="020B0503020204020204" pitchFamily="34" charset="-122"/>
                <a:ea typeface="微软雅黑" panose="020B0503020204020204" pitchFamily="34" charset="-122"/>
              </a:rPr>
              <a:t>月至</a:t>
            </a:r>
            <a:r>
              <a:rPr lang="en-US" altLang="zh-CN" sz="2000" b="1">
                <a:solidFill>
                  <a:srgbClr val="C00000"/>
                </a:solidFill>
                <a:latin typeface="微软雅黑" panose="020B0503020204020204" pitchFamily="34" charset="-122"/>
                <a:ea typeface="微软雅黑" panose="020B0503020204020204" pitchFamily="34" charset="-122"/>
              </a:rPr>
              <a:t>11</a:t>
            </a:r>
            <a:r>
              <a:rPr lang="zh-CN" altLang="en-US" sz="2000" b="1" smtClean="0">
                <a:solidFill>
                  <a:srgbClr val="C00000"/>
                </a:solidFill>
                <a:latin typeface="微软雅黑" panose="020B0503020204020204" pitchFamily="34" charset="-122"/>
                <a:ea typeface="微软雅黑" panose="020B0503020204020204" pitchFamily="34" charset="-122"/>
              </a:rPr>
              <a:t>月</a:t>
            </a:r>
            <a:r>
              <a:rPr lang="zh-CN" altLang="en-US" sz="1600" smtClean="0">
                <a:solidFill>
                  <a:srgbClr val="574343"/>
                </a:solidFill>
                <a:latin typeface="微软雅黑" panose="020B0503020204020204" pitchFamily="34" charset="-122"/>
                <a:ea typeface="微软雅黑" panose="020B0503020204020204" pitchFamily="34" charset="-122"/>
              </a:rPr>
              <a:t>，</a:t>
            </a:r>
            <a:r>
              <a:rPr lang="zh-CN" altLang="en-US" sz="1600">
                <a:solidFill>
                  <a:srgbClr val="574343"/>
                </a:solidFill>
                <a:latin typeface="微软雅黑" panose="020B0503020204020204" pitchFamily="34" charset="-122"/>
                <a:ea typeface="微软雅黑" panose="020B0503020204020204" pitchFamily="34" charset="-122"/>
              </a:rPr>
              <a:t>中印边境</a:t>
            </a:r>
            <a:r>
              <a:rPr lang="zh-CN" altLang="en-US" sz="1600" smtClean="0">
                <a:solidFill>
                  <a:srgbClr val="574343"/>
                </a:solidFill>
                <a:latin typeface="微软雅黑" panose="020B0503020204020204" pitchFamily="34" charset="-122"/>
                <a:ea typeface="微软雅黑" panose="020B0503020204020204" pitchFamily="34" charset="-122"/>
              </a:rPr>
              <a:t>战争爆发。在</a:t>
            </a:r>
            <a:r>
              <a:rPr lang="zh-CN" altLang="en-US" sz="1600">
                <a:solidFill>
                  <a:srgbClr val="574343"/>
                </a:solidFill>
                <a:latin typeface="微软雅黑" panose="020B0503020204020204" pitchFamily="34" charset="-122"/>
                <a:ea typeface="微软雅黑" panose="020B0503020204020204" pitchFamily="34" charset="-122"/>
              </a:rPr>
              <a:t>中国被普遍称为中印边界自卫反击战，印度则称之为瓦弄之战（</a:t>
            </a:r>
            <a:r>
              <a:rPr lang="en-US" altLang="zh-CN" sz="1600">
                <a:solidFill>
                  <a:srgbClr val="574343"/>
                </a:solidFill>
                <a:latin typeface="微软雅黑" panose="020B0503020204020204" pitchFamily="34" charset="-122"/>
                <a:ea typeface="微软雅黑" panose="020B0503020204020204" pitchFamily="34" charset="-122"/>
              </a:rPr>
              <a:t>Battle of Walong</a:t>
            </a:r>
            <a:r>
              <a:rPr lang="zh-CN" altLang="en-US" sz="1600">
                <a:solidFill>
                  <a:srgbClr val="574343"/>
                </a:solidFill>
                <a:latin typeface="微软雅黑" panose="020B0503020204020204" pitchFamily="34" charset="-122"/>
                <a:ea typeface="微软雅黑" panose="020B0503020204020204" pitchFamily="34" charset="-122"/>
              </a:rPr>
              <a:t>）。因为解放军在进入西藏后，与印度领土接壤而产生一系列领土问题，在双方会谈破裂后，</a:t>
            </a:r>
            <a:r>
              <a:rPr lang="en-US" altLang="zh-CN" sz="1600">
                <a:solidFill>
                  <a:srgbClr val="574343"/>
                </a:solidFill>
                <a:latin typeface="微软雅黑" panose="020B0503020204020204" pitchFamily="34" charset="-122"/>
                <a:ea typeface="微软雅黑" panose="020B0503020204020204" pitchFamily="34" charset="-122"/>
              </a:rPr>
              <a:t>1959</a:t>
            </a:r>
            <a:r>
              <a:rPr lang="zh-CN" altLang="en-US" sz="1600">
                <a:solidFill>
                  <a:srgbClr val="574343"/>
                </a:solidFill>
                <a:latin typeface="微软雅黑" panose="020B0503020204020204" pitchFamily="34" charset="-122"/>
                <a:ea typeface="微软雅黑" panose="020B0503020204020204" pitchFamily="34" charset="-122"/>
              </a:rPr>
              <a:t>年的达赖喇嘛丹增嘉措逃往印度受庇护，中印两国开始交恶，后来一连串交火冲突更使印度开始进军藏南地区建立军事据点，并出兵造成此次战争。美国的古巴导弹危机和此次战争几乎于同一时间爆发。</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0-#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738664"/>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对</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越自卫反击战</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3" name="组合 2"/>
          <p:cNvGrpSpPr/>
          <p:nvPr/>
        </p:nvGrpSpPr>
        <p:grpSpPr>
          <a:xfrm>
            <a:off x="9501414" y="1143000"/>
            <a:ext cx="2298700" cy="3327400"/>
            <a:chOff x="647700" y="1498600"/>
            <a:chExt cx="2298700" cy="3327400"/>
          </a:xfrm>
        </p:grpSpPr>
        <p:sp>
          <p:nvSpPr>
            <p:cNvPr id="4" name="矩形 3"/>
            <p:cNvSpPr/>
            <p:nvPr/>
          </p:nvSpPr>
          <p:spPr>
            <a:xfrm>
              <a:off x="647700" y="1498600"/>
              <a:ext cx="2298700" cy="3327400"/>
            </a:xfrm>
            <a:prstGeom prst="rect">
              <a:avLst/>
            </a:prstGeom>
            <a:solidFill>
              <a:srgbClr val="B50F0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文本框 4"/>
            <p:cNvSpPr txBox="1"/>
            <p:nvPr/>
          </p:nvSpPr>
          <p:spPr>
            <a:xfrm>
              <a:off x="678795" y="2500581"/>
              <a:ext cx="2236510" cy="1323439"/>
            </a:xfrm>
            <a:prstGeom prst="rect">
              <a:avLst/>
            </a:prstGeom>
          </p:spPr>
          <p:txBody>
            <a:bodyPr wrap="none">
              <a:spAutoFit/>
            </a:bodyPr>
            <a:lstStyle>
              <a:defPPr>
                <a:defRPr lang="zh-CN"/>
              </a:defPPr>
              <a:lvl1pPr algn="ctr">
                <a:defRPr sz="4000" b="1">
                  <a:solidFill>
                    <a:srgbClr val="FFF5D2"/>
                  </a:solidFill>
                  <a:latin typeface="微软雅黑" panose="020B0503020204020204" pitchFamily="34" charset="-122"/>
                  <a:ea typeface="微软雅黑" panose="020B0503020204020204" pitchFamily="34" charset="-122"/>
                </a:defRPr>
              </a:lvl1pPr>
            </a:lstStyle>
            <a:p>
              <a:r>
                <a:rPr lang="zh-CN" altLang="en-US"/>
                <a:t>对</a:t>
              </a:r>
              <a:r>
                <a:rPr lang="zh-CN" altLang="en-US" smtClean="0"/>
                <a:t>越自卫</a:t>
              </a:r>
              <a:endParaRPr lang="en-US" altLang="zh-CN" smtClean="0"/>
            </a:p>
            <a:p>
              <a:r>
                <a:rPr lang="zh-CN" altLang="en-US"/>
                <a:t>反</a:t>
              </a:r>
              <a:r>
                <a:rPr lang="zh-CN" altLang="en-US" smtClean="0"/>
                <a:t>击战</a:t>
              </a:r>
              <a:endParaRPr lang="zh-CN" altLang="en-US"/>
            </a:p>
          </p:txBody>
        </p:sp>
      </p:grpSp>
      <p:grpSp>
        <p:nvGrpSpPr>
          <p:cNvPr id="6" name="组合 5"/>
          <p:cNvGrpSpPr/>
          <p:nvPr/>
        </p:nvGrpSpPr>
        <p:grpSpPr>
          <a:xfrm>
            <a:off x="625480" y="1142999"/>
            <a:ext cx="8844840" cy="3327401"/>
            <a:chOff x="3548318" y="1498599"/>
            <a:chExt cx="8844840" cy="3327401"/>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8318" y="1498599"/>
              <a:ext cx="3672800" cy="3327401"/>
            </a:xfrm>
            <a:prstGeom prst="rect">
              <a:avLst/>
            </a:prstGeom>
            <a:ln>
              <a:solidFill>
                <a:srgbClr val="C00000"/>
              </a:solidFill>
            </a:ln>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213" y="1498600"/>
              <a:ext cx="5140945" cy="3327400"/>
            </a:xfrm>
            <a:prstGeom prst="rect">
              <a:avLst/>
            </a:prstGeom>
            <a:ln>
              <a:solidFill>
                <a:srgbClr val="C00000"/>
              </a:solidFill>
            </a:ln>
          </p:spPr>
        </p:pic>
      </p:grpSp>
      <p:sp>
        <p:nvSpPr>
          <p:cNvPr id="9" name="矩形 8"/>
          <p:cNvSpPr/>
          <p:nvPr/>
        </p:nvSpPr>
        <p:spPr>
          <a:xfrm>
            <a:off x="912812" y="4838649"/>
            <a:ext cx="10375900" cy="1823576"/>
          </a:xfrm>
          <a:prstGeom prst="rect">
            <a:avLst/>
          </a:prstGeom>
        </p:spPr>
        <p:txBody>
          <a:bodyPr wrap="square">
            <a:spAutoFit/>
          </a:bodyPr>
          <a:lstStyle/>
          <a:p>
            <a:pPr>
              <a:lnSpc>
                <a:spcPts val="2700"/>
              </a:lnSpc>
            </a:pPr>
            <a:r>
              <a:rPr lang="en-US" altLang="zh-CN" sz="2000" b="1">
                <a:solidFill>
                  <a:srgbClr val="C00000"/>
                </a:solidFill>
                <a:latin typeface="微软雅黑" panose="020B0503020204020204" pitchFamily="34" charset="-122"/>
                <a:ea typeface="微软雅黑" panose="020B0503020204020204" pitchFamily="34" charset="-122"/>
              </a:rPr>
              <a:t>1979</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月</a:t>
            </a:r>
            <a:r>
              <a:rPr lang="en-US" altLang="zh-CN" sz="2000" b="1">
                <a:solidFill>
                  <a:srgbClr val="C00000"/>
                </a:solidFill>
                <a:latin typeface="微软雅黑" panose="020B0503020204020204" pitchFamily="34" charset="-122"/>
                <a:ea typeface="微软雅黑" panose="020B0503020204020204" pitchFamily="34" charset="-122"/>
              </a:rPr>
              <a:t>17</a:t>
            </a:r>
            <a:r>
              <a:rPr lang="zh-CN" altLang="en-US" sz="2000" b="1">
                <a:solidFill>
                  <a:srgbClr val="C00000"/>
                </a:solidFill>
                <a:latin typeface="微软雅黑" panose="020B0503020204020204" pitchFamily="34" charset="-122"/>
                <a:ea typeface="微软雅黑" panose="020B0503020204020204" pitchFamily="34" charset="-122"/>
              </a:rPr>
              <a:t>日至</a:t>
            </a:r>
            <a:r>
              <a:rPr lang="en-US" altLang="zh-CN" sz="2000" b="1">
                <a:solidFill>
                  <a:srgbClr val="C00000"/>
                </a:solidFill>
                <a:latin typeface="微软雅黑" panose="020B0503020204020204" pitchFamily="34" charset="-122"/>
                <a:ea typeface="微软雅黑" panose="020B0503020204020204" pitchFamily="34" charset="-122"/>
              </a:rPr>
              <a:t>3</a:t>
            </a:r>
            <a:r>
              <a:rPr lang="zh-CN" altLang="en-US" sz="2000" b="1">
                <a:solidFill>
                  <a:srgbClr val="C00000"/>
                </a:solidFill>
                <a:latin typeface="微软雅黑" panose="020B0503020204020204" pitchFamily="34" charset="-122"/>
                <a:ea typeface="微软雅黑" panose="020B0503020204020204" pitchFamily="34" charset="-122"/>
              </a:rPr>
              <a:t>月</a:t>
            </a:r>
            <a:r>
              <a:rPr lang="en-US" altLang="zh-CN" sz="2000" b="1">
                <a:solidFill>
                  <a:srgbClr val="C00000"/>
                </a:solidFill>
                <a:latin typeface="微软雅黑" panose="020B0503020204020204" pitchFamily="34" charset="-122"/>
                <a:ea typeface="微软雅黑" panose="020B0503020204020204" pitchFamily="34" charset="-122"/>
              </a:rPr>
              <a:t>16</a:t>
            </a:r>
            <a:r>
              <a:rPr lang="zh-CN" altLang="en-US" sz="2000" b="1" smtClean="0">
                <a:solidFill>
                  <a:srgbClr val="C00000"/>
                </a:solidFill>
                <a:latin typeface="微软雅黑" panose="020B0503020204020204" pitchFamily="34" charset="-122"/>
                <a:ea typeface="微软雅黑" panose="020B0503020204020204" pitchFamily="34" charset="-122"/>
              </a:rPr>
              <a:t>日</a:t>
            </a:r>
            <a:r>
              <a:rPr lang="zh-CN" altLang="en-US" sz="1600">
                <a:solidFill>
                  <a:srgbClr val="574343"/>
                </a:solidFill>
                <a:latin typeface="微软雅黑" panose="020B0503020204020204" pitchFamily="34" charset="-122"/>
                <a:ea typeface="微软雅黑" panose="020B0503020204020204" pitchFamily="34" charset="-122"/>
              </a:rPr>
              <a:t>中</a:t>
            </a:r>
            <a:r>
              <a:rPr lang="zh-CN" altLang="en-US" sz="1600" smtClean="0">
                <a:solidFill>
                  <a:srgbClr val="574343"/>
                </a:solidFill>
                <a:latin typeface="微软雅黑" panose="020B0503020204020204" pitchFamily="34" charset="-122"/>
                <a:ea typeface="微软雅黑" panose="020B0503020204020204" pitchFamily="34" charset="-122"/>
              </a:rPr>
              <a:t>越战争爆发。</a:t>
            </a:r>
            <a:r>
              <a:rPr lang="zh-CN" altLang="en-US" sz="1600">
                <a:solidFill>
                  <a:srgbClr val="574343"/>
                </a:solidFill>
                <a:latin typeface="微软雅黑" panose="020B0503020204020204" pitchFamily="34" charset="-122"/>
                <a:ea typeface="微软雅黑" panose="020B0503020204020204" pitchFamily="34" charset="-122"/>
              </a:rPr>
              <a:t>越南在苏联的支持下，对中国采取敌对行为。中国采取自卫措施，在短时间内占领了越南北部</a:t>
            </a:r>
            <a:r>
              <a:rPr lang="en-US" altLang="zh-CN" sz="1600">
                <a:solidFill>
                  <a:srgbClr val="574343"/>
                </a:solidFill>
                <a:latin typeface="微软雅黑" panose="020B0503020204020204" pitchFamily="34" charset="-122"/>
                <a:ea typeface="微软雅黑" panose="020B0503020204020204" pitchFamily="34" charset="-122"/>
              </a:rPr>
              <a:t>20</a:t>
            </a:r>
            <a:r>
              <a:rPr lang="zh-CN" altLang="en-US" sz="1600">
                <a:solidFill>
                  <a:srgbClr val="574343"/>
                </a:solidFill>
                <a:latin typeface="微软雅黑" panose="020B0503020204020204" pitchFamily="34" charset="-122"/>
                <a:ea typeface="微软雅黑" panose="020B0503020204020204" pitchFamily="34" charset="-122"/>
              </a:rPr>
              <a:t>余个重要城市和县镇，一个月之内宣布撤出越南。中国边防部队撤出越南之后，双方都宣布战争的胜利。这场战争令中越两国关系进一步恶化直至最低点。进入二十世纪八十年代，两国继续军事对抗，在罗家坪大山、法卡山、扣林山、老山、者阴山等地区又相继爆发了边界冲突，时间持续达十年。二十世纪九十年初，两国关系逐步恢复正常，陆地边界也最终划定。</a:t>
            </a:r>
            <a:endParaRPr lang="zh-CN" altLang="en-US" sz="1600" b="1">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14:presetBounceEnd="46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46000">
                                          <p:cBhvr additive="base">
                                            <p:cTn id="13" dur="500" fill="hold"/>
                                            <p:tgtEl>
                                              <p:spTgt spid="3"/>
                                            </p:tgtEl>
                                            <p:attrNameLst>
                                              <p:attrName>ppt_x</p:attrName>
                                            </p:attrNameLst>
                                          </p:cBhvr>
                                          <p:tavLst>
                                            <p:tav tm="0">
                                              <p:val>
                                                <p:strVal val="1+#ppt_w/2"/>
                                              </p:val>
                                            </p:tav>
                                            <p:tav tm="100000">
                                              <p:val>
                                                <p:strVal val="#ppt_x"/>
                                              </p:val>
                                            </p:tav>
                                          </p:tavLst>
                                        </p:anim>
                                        <p:anim calcmode="lin" valueType="num" p14:bounceEnd="46000">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14:presetBounceEnd="48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8000">
                                          <p:cBhvr additive="base">
                                            <p:cTn id="17"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5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人民解放军建设的新阶段</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9851"/>
          <a:stretch>
            <a:fillRect/>
          </a:stretch>
        </p:blipFill>
        <p:spPr>
          <a:xfrm>
            <a:off x="227012" y="1690914"/>
            <a:ext cx="3581400" cy="3421514"/>
          </a:xfrm>
          <a:prstGeom prst="rect">
            <a:avLst/>
          </a:prstGeom>
          <a:ln>
            <a:solidFill>
              <a:srgbClr val="C00000"/>
            </a:solid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4612" y="1690914"/>
            <a:ext cx="2443939" cy="3421514"/>
          </a:xfrm>
          <a:prstGeom prst="rect">
            <a:avLst/>
          </a:prstGeom>
          <a:ln>
            <a:solidFill>
              <a:srgbClr val="C00000"/>
            </a:solidFill>
          </a:ln>
        </p:spPr>
      </p:pic>
      <p:sp>
        <p:nvSpPr>
          <p:cNvPr id="5" name="矩形 4"/>
          <p:cNvSpPr/>
          <p:nvPr/>
        </p:nvSpPr>
        <p:spPr>
          <a:xfrm>
            <a:off x="6780212" y="1386114"/>
            <a:ext cx="5016500" cy="4385816"/>
          </a:xfrm>
          <a:prstGeom prst="rect">
            <a:avLst/>
          </a:prstGeom>
        </p:spPr>
        <p:txBody>
          <a:bodyPr wrap="square">
            <a:spAutoFit/>
          </a:bodyPr>
          <a:lstStyle/>
          <a:p>
            <a:pPr>
              <a:lnSpc>
                <a:spcPct val="150000"/>
              </a:lnSpc>
            </a:pPr>
            <a:r>
              <a:rPr lang="zh-CN" altLang="en-US" b="1" dirty="0">
                <a:solidFill>
                  <a:srgbClr val="574343"/>
                </a:solidFill>
                <a:latin typeface="微软雅黑" panose="020B0503020204020204" pitchFamily="34" charset="-122"/>
                <a:ea typeface="微软雅黑" panose="020B0503020204020204" pitchFamily="34" charset="-122"/>
              </a:rPr>
              <a:t>中国共产党十一届三中全会以后，人民解放军的建设进入一个新阶段。</a:t>
            </a:r>
            <a:r>
              <a:rPr lang="en-US" altLang="zh-CN" sz="2400" b="1" dirty="0">
                <a:solidFill>
                  <a:srgbClr val="C00000"/>
                </a:solidFill>
                <a:latin typeface="微软雅黑" panose="020B0503020204020204" pitchFamily="34" charset="-122"/>
                <a:ea typeface="微软雅黑" panose="020B0503020204020204" pitchFamily="34" charset="-122"/>
              </a:rPr>
              <a:t>1981 </a:t>
            </a:r>
            <a:r>
              <a:rPr lang="zh-CN" altLang="en-US" sz="2400" b="1" dirty="0">
                <a:solidFill>
                  <a:srgbClr val="C00000"/>
                </a:solidFill>
                <a:latin typeface="微软雅黑" panose="020B0503020204020204" pitchFamily="34" charset="-122"/>
                <a:ea typeface="微软雅黑" panose="020B0503020204020204" pitchFamily="34" charset="-122"/>
              </a:rPr>
              <a:t>年 </a:t>
            </a:r>
            <a:r>
              <a:rPr lang="en-US" altLang="zh-CN" sz="2400" b="1" dirty="0">
                <a:solidFill>
                  <a:srgbClr val="C00000"/>
                </a:solidFill>
                <a:latin typeface="微软雅黑" panose="020B0503020204020204" pitchFamily="34" charset="-122"/>
                <a:ea typeface="微软雅黑" panose="020B0503020204020204" pitchFamily="34" charset="-122"/>
              </a:rPr>
              <a:t>6</a:t>
            </a:r>
            <a:r>
              <a:rPr lang="zh-CN" altLang="en-US" sz="2400" b="1" dirty="0">
                <a:solidFill>
                  <a:srgbClr val="C00000"/>
                </a:solidFill>
                <a:latin typeface="微软雅黑" panose="020B0503020204020204" pitchFamily="34" charset="-122"/>
                <a:ea typeface="微软雅黑" panose="020B0503020204020204" pitchFamily="34" charset="-122"/>
              </a:rPr>
              <a:t>月，</a:t>
            </a:r>
            <a:r>
              <a:rPr lang="zh-CN" altLang="en-US" dirty="0">
                <a:solidFill>
                  <a:srgbClr val="574343"/>
                </a:solidFill>
                <a:latin typeface="微软雅黑" panose="020B0503020204020204" pitchFamily="34" charset="-122"/>
                <a:ea typeface="微软雅黑" panose="020B0503020204020204" pitchFamily="34" charset="-122"/>
              </a:rPr>
              <a:t>邓小平当选为中央军委主席。中央军委制定了一系列军队建设的方针，把军队的教育训练摆到战略地位。全军开展了适应现代化战争需要的、以干部训练为重点的、以合同战术为中心的军事训练；进行了坚持四项基本原则（</a:t>
            </a:r>
            <a:r>
              <a:rPr lang="zh-CN" altLang="en-US" b="1" dirty="0">
                <a:solidFill>
                  <a:srgbClr val="C00000"/>
                </a:solidFill>
                <a:latin typeface="微软雅黑" panose="020B0503020204020204" pitchFamily="34" charset="-122"/>
                <a:ea typeface="微软雅黑" panose="020B0503020204020204" pitchFamily="34" charset="-122"/>
              </a:rPr>
              <a:t>坚持社会主义道路，坚持人民民主专政，坚持共产党的领导，坚持马列主义、毛泽东思想</a:t>
            </a:r>
            <a:r>
              <a:rPr lang="zh-CN" altLang="en-US" dirty="0">
                <a:solidFill>
                  <a:srgbClr val="574343"/>
                </a:solidFill>
                <a:latin typeface="微软雅黑" panose="020B0503020204020204" pitchFamily="34" charset="-122"/>
                <a:ea typeface="微软雅黑" panose="020B0503020204020204" pitchFamily="34" charset="-122"/>
              </a:rPr>
              <a:t>）的教育，军队建设取得了大的进步。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downLeft)">
                                      <p:cBhvr>
                                        <p:cTn id="19" dur="2000"/>
                                        <p:tgtEl>
                                          <p:spTgt spid="4"/>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descr="天安门"/>
          <p:cNvPicPr>
            <a:picLocks noChangeAspect="1"/>
          </p:cNvPicPr>
          <p:nvPr/>
        </p:nvPicPr>
        <p:blipFill>
          <a:blip r:embed="rId4"/>
          <a:stretch>
            <a:fillRect/>
          </a:stretch>
        </p:blipFill>
        <p:spPr>
          <a:xfrm>
            <a:off x="1431925" y="5070475"/>
            <a:ext cx="10429240" cy="1626235"/>
          </a:xfrm>
          <a:prstGeom prst="rect">
            <a:avLst/>
          </a:prstGeom>
        </p:spPr>
      </p:pic>
      <p:pic>
        <p:nvPicPr>
          <p:cNvPr id="12" name="图片 11" descr="华表"/>
          <p:cNvPicPr>
            <a:picLocks noChangeAspect="1"/>
          </p:cNvPicPr>
          <p:nvPr/>
        </p:nvPicPr>
        <p:blipFill>
          <a:blip r:embed="rId5"/>
          <a:stretch>
            <a:fillRect/>
          </a:stretch>
        </p:blipFill>
        <p:spPr>
          <a:xfrm>
            <a:off x="-3810" y="737235"/>
            <a:ext cx="12170410" cy="6219190"/>
          </a:xfrm>
          <a:prstGeom prst="rect">
            <a:avLst/>
          </a:prstGeom>
        </p:spPr>
      </p:pic>
      <p:sp>
        <p:nvSpPr>
          <p:cNvPr id="2" name="Freeform 25"/>
          <p:cNvSpPr>
            <a:spLocks noEditPoints="1"/>
          </p:cNvSpPr>
          <p:nvPr/>
        </p:nvSpPr>
        <p:spPr bwMode="auto">
          <a:xfrm>
            <a:off x="4420386" y="128042"/>
            <a:ext cx="3177001" cy="3300676"/>
          </a:xfrm>
          <a:custGeom>
            <a:avLst/>
            <a:gdLst>
              <a:gd name="T0" fmla="*/ 2614 w 3520"/>
              <a:gd name="T1" fmla="*/ 0 h 3078"/>
              <a:gd name="T2" fmla="*/ 3520 w 3520"/>
              <a:gd name="T3" fmla="*/ 1539 h 3078"/>
              <a:gd name="T4" fmla="*/ 2614 w 3520"/>
              <a:gd name="T5" fmla="*/ 3078 h 3078"/>
              <a:gd name="T6" fmla="*/ 906 w 3520"/>
              <a:gd name="T7" fmla="*/ 3078 h 3078"/>
              <a:gd name="T8" fmla="*/ 0 w 3520"/>
              <a:gd name="T9" fmla="*/ 1539 h 3078"/>
              <a:gd name="T10" fmla="*/ 906 w 3520"/>
              <a:gd name="T11" fmla="*/ 0 h 3078"/>
            </a:gdLst>
            <a:ahLst/>
            <a:cxnLst>
              <a:cxn ang="0">
                <a:pos x="T0" y="T1"/>
              </a:cxn>
              <a:cxn ang="0">
                <a:pos x="T2" y="T3"/>
              </a:cxn>
              <a:cxn ang="0">
                <a:pos x="T4" y="T5"/>
              </a:cxn>
              <a:cxn ang="0">
                <a:pos x="T6" y="T7"/>
              </a:cxn>
              <a:cxn ang="0">
                <a:pos x="T8" y="T9"/>
              </a:cxn>
              <a:cxn ang="0">
                <a:pos x="T10" y="T11"/>
              </a:cxn>
            </a:cxnLst>
            <a:rect l="0" t="0" r="r" b="b"/>
            <a:pathLst>
              <a:path w="3520" h="3078">
                <a:moveTo>
                  <a:pt x="2614" y="0"/>
                </a:moveTo>
                <a:cubicBezTo>
                  <a:pt x="3154" y="300"/>
                  <a:pt x="3520" y="877"/>
                  <a:pt x="3520" y="1539"/>
                </a:cubicBezTo>
                <a:cubicBezTo>
                  <a:pt x="3520" y="2201"/>
                  <a:pt x="3154" y="2778"/>
                  <a:pt x="2614" y="3078"/>
                </a:cubicBezTo>
                <a:moveTo>
                  <a:pt x="906" y="3078"/>
                </a:moveTo>
                <a:cubicBezTo>
                  <a:pt x="365" y="2778"/>
                  <a:pt x="0" y="2201"/>
                  <a:pt x="0" y="1539"/>
                </a:cubicBezTo>
                <a:cubicBezTo>
                  <a:pt x="0" y="877"/>
                  <a:pt x="365" y="300"/>
                  <a:pt x="90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3" name="Freeform 26"/>
          <p:cNvSpPr>
            <a:spLocks noEditPoints="1"/>
          </p:cNvSpPr>
          <p:nvPr/>
        </p:nvSpPr>
        <p:spPr bwMode="auto">
          <a:xfrm>
            <a:off x="4125072" y="128042"/>
            <a:ext cx="3767628" cy="3300676"/>
          </a:xfrm>
          <a:custGeom>
            <a:avLst/>
            <a:gdLst>
              <a:gd name="T0" fmla="*/ 3496 w 4174"/>
              <a:gd name="T1" fmla="*/ 0 h 3078"/>
              <a:gd name="T2" fmla="*/ 4174 w 4174"/>
              <a:gd name="T3" fmla="*/ 1539 h 3078"/>
              <a:gd name="T4" fmla="*/ 3496 w 4174"/>
              <a:gd name="T5" fmla="*/ 3078 h 3078"/>
              <a:gd name="T6" fmla="*/ 677 w 4174"/>
              <a:gd name="T7" fmla="*/ 3078 h 3078"/>
              <a:gd name="T8" fmla="*/ 0 w 4174"/>
              <a:gd name="T9" fmla="*/ 1539 h 3078"/>
              <a:gd name="T10" fmla="*/ 677 w 4174"/>
              <a:gd name="T11" fmla="*/ 0 h 3078"/>
            </a:gdLst>
            <a:ahLst/>
            <a:cxnLst>
              <a:cxn ang="0">
                <a:pos x="T0" y="T1"/>
              </a:cxn>
              <a:cxn ang="0">
                <a:pos x="T2" y="T3"/>
              </a:cxn>
              <a:cxn ang="0">
                <a:pos x="T4" y="T5"/>
              </a:cxn>
              <a:cxn ang="0">
                <a:pos x="T6" y="T7"/>
              </a:cxn>
              <a:cxn ang="0">
                <a:pos x="T8" y="T9"/>
              </a:cxn>
              <a:cxn ang="0">
                <a:pos x="T10" y="T11"/>
              </a:cxn>
            </a:cxnLst>
            <a:rect l="0" t="0" r="r" b="b"/>
            <a:pathLst>
              <a:path w="4174" h="3078">
                <a:moveTo>
                  <a:pt x="3496" y="0"/>
                </a:moveTo>
                <a:cubicBezTo>
                  <a:pt x="3912" y="381"/>
                  <a:pt x="4174" y="930"/>
                  <a:pt x="4174" y="1539"/>
                </a:cubicBezTo>
                <a:cubicBezTo>
                  <a:pt x="4174" y="2148"/>
                  <a:pt x="3912" y="2697"/>
                  <a:pt x="3496" y="3078"/>
                </a:cubicBezTo>
                <a:moveTo>
                  <a:pt x="677" y="3078"/>
                </a:moveTo>
                <a:cubicBezTo>
                  <a:pt x="261" y="2697"/>
                  <a:pt x="0" y="2148"/>
                  <a:pt x="0" y="1539"/>
                </a:cubicBezTo>
                <a:cubicBezTo>
                  <a:pt x="0" y="930"/>
                  <a:pt x="261" y="381"/>
                  <a:pt x="67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4" name="Freeform 27"/>
          <p:cNvSpPr>
            <a:spLocks noEditPoints="1"/>
          </p:cNvSpPr>
          <p:nvPr/>
        </p:nvSpPr>
        <p:spPr bwMode="auto">
          <a:xfrm>
            <a:off x="3773792" y="128042"/>
            <a:ext cx="4467807" cy="3300676"/>
          </a:xfrm>
          <a:custGeom>
            <a:avLst/>
            <a:gdLst>
              <a:gd name="T0" fmla="*/ 4412 w 4949"/>
              <a:gd name="T1" fmla="*/ 0 h 3078"/>
              <a:gd name="T2" fmla="*/ 4949 w 4949"/>
              <a:gd name="T3" fmla="*/ 1539 h 3078"/>
              <a:gd name="T4" fmla="*/ 4412 w 4949"/>
              <a:gd name="T5" fmla="*/ 3078 h 3078"/>
              <a:gd name="T6" fmla="*/ 537 w 4949"/>
              <a:gd name="T7" fmla="*/ 3078 h 3078"/>
              <a:gd name="T8" fmla="*/ 0 w 4949"/>
              <a:gd name="T9" fmla="*/ 1539 h 3078"/>
              <a:gd name="T10" fmla="*/ 537 w 4949"/>
              <a:gd name="T11" fmla="*/ 0 h 3078"/>
            </a:gdLst>
            <a:ahLst/>
            <a:cxnLst>
              <a:cxn ang="0">
                <a:pos x="T0" y="T1"/>
              </a:cxn>
              <a:cxn ang="0">
                <a:pos x="T2" y="T3"/>
              </a:cxn>
              <a:cxn ang="0">
                <a:pos x="T4" y="T5"/>
              </a:cxn>
              <a:cxn ang="0">
                <a:pos x="T6" y="T7"/>
              </a:cxn>
              <a:cxn ang="0">
                <a:pos x="T8" y="T9"/>
              </a:cxn>
              <a:cxn ang="0">
                <a:pos x="T10" y="T11"/>
              </a:cxn>
            </a:cxnLst>
            <a:rect l="0" t="0" r="r" b="b"/>
            <a:pathLst>
              <a:path w="4949" h="3078">
                <a:moveTo>
                  <a:pt x="4412" y="0"/>
                </a:moveTo>
                <a:cubicBezTo>
                  <a:pt x="4748" y="422"/>
                  <a:pt x="4949" y="957"/>
                  <a:pt x="4949" y="1539"/>
                </a:cubicBezTo>
                <a:cubicBezTo>
                  <a:pt x="4949" y="2121"/>
                  <a:pt x="4748" y="2656"/>
                  <a:pt x="4412" y="3078"/>
                </a:cubicBezTo>
                <a:moveTo>
                  <a:pt x="537" y="3078"/>
                </a:moveTo>
                <a:cubicBezTo>
                  <a:pt x="201" y="2656"/>
                  <a:pt x="0" y="2121"/>
                  <a:pt x="0" y="1539"/>
                </a:cubicBezTo>
                <a:cubicBezTo>
                  <a:pt x="0" y="957"/>
                  <a:pt x="201" y="422"/>
                  <a:pt x="53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5" name="Freeform 28"/>
          <p:cNvSpPr>
            <a:spLocks noEditPoints="1"/>
          </p:cNvSpPr>
          <p:nvPr/>
        </p:nvSpPr>
        <p:spPr bwMode="auto">
          <a:xfrm>
            <a:off x="3359400" y="128042"/>
            <a:ext cx="5297781" cy="3300676"/>
          </a:xfrm>
          <a:custGeom>
            <a:avLst/>
            <a:gdLst>
              <a:gd name="T0" fmla="*/ 5433 w 5869"/>
              <a:gd name="T1" fmla="*/ 0 h 3078"/>
              <a:gd name="T2" fmla="*/ 5869 w 5869"/>
              <a:gd name="T3" fmla="*/ 1539 h 3078"/>
              <a:gd name="T4" fmla="*/ 5433 w 5869"/>
              <a:gd name="T5" fmla="*/ 3078 h 3078"/>
              <a:gd name="T6" fmla="*/ 436 w 5869"/>
              <a:gd name="T7" fmla="*/ 3078 h 3078"/>
              <a:gd name="T8" fmla="*/ 0 w 5869"/>
              <a:gd name="T9" fmla="*/ 1539 h 3078"/>
              <a:gd name="T10" fmla="*/ 436 w 5869"/>
              <a:gd name="T11" fmla="*/ 0 h 3078"/>
            </a:gdLst>
            <a:ahLst/>
            <a:cxnLst>
              <a:cxn ang="0">
                <a:pos x="T0" y="T1"/>
              </a:cxn>
              <a:cxn ang="0">
                <a:pos x="T2" y="T3"/>
              </a:cxn>
              <a:cxn ang="0">
                <a:pos x="T4" y="T5"/>
              </a:cxn>
              <a:cxn ang="0">
                <a:pos x="T6" y="T7"/>
              </a:cxn>
              <a:cxn ang="0">
                <a:pos x="T8" y="T9"/>
              </a:cxn>
              <a:cxn ang="0">
                <a:pos x="T10" y="T11"/>
              </a:cxn>
            </a:cxnLst>
            <a:rect l="0" t="0" r="r" b="b"/>
            <a:pathLst>
              <a:path w="5869" h="3078">
                <a:moveTo>
                  <a:pt x="5433" y="0"/>
                </a:moveTo>
                <a:cubicBezTo>
                  <a:pt x="5709" y="447"/>
                  <a:pt x="5869" y="974"/>
                  <a:pt x="5869" y="1539"/>
                </a:cubicBezTo>
                <a:cubicBezTo>
                  <a:pt x="5869" y="2103"/>
                  <a:pt x="5709" y="2631"/>
                  <a:pt x="5433" y="3078"/>
                </a:cubicBezTo>
                <a:moveTo>
                  <a:pt x="436" y="3078"/>
                </a:moveTo>
                <a:cubicBezTo>
                  <a:pt x="160" y="2631"/>
                  <a:pt x="0" y="2103"/>
                  <a:pt x="0" y="1539"/>
                </a:cubicBezTo>
                <a:cubicBezTo>
                  <a:pt x="0" y="974"/>
                  <a:pt x="160" y="447"/>
                  <a:pt x="436"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6" name="Freeform 29"/>
          <p:cNvSpPr>
            <a:spLocks noEditPoints="1"/>
          </p:cNvSpPr>
          <p:nvPr/>
        </p:nvSpPr>
        <p:spPr bwMode="auto">
          <a:xfrm>
            <a:off x="2867609" y="128042"/>
            <a:ext cx="6281365" cy="3300676"/>
          </a:xfrm>
          <a:custGeom>
            <a:avLst/>
            <a:gdLst>
              <a:gd name="T0" fmla="*/ 6600 w 6959"/>
              <a:gd name="T1" fmla="*/ 0 h 3078"/>
              <a:gd name="T2" fmla="*/ 6959 w 6959"/>
              <a:gd name="T3" fmla="*/ 1539 h 3078"/>
              <a:gd name="T4" fmla="*/ 6600 w 6959"/>
              <a:gd name="T5" fmla="*/ 3078 h 3078"/>
              <a:gd name="T6" fmla="*/ 359 w 6959"/>
              <a:gd name="T7" fmla="*/ 3078 h 3078"/>
              <a:gd name="T8" fmla="*/ 0 w 6959"/>
              <a:gd name="T9" fmla="*/ 1539 h 3078"/>
              <a:gd name="T10" fmla="*/ 359 w 6959"/>
              <a:gd name="T11" fmla="*/ 0 h 3078"/>
            </a:gdLst>
            <a:ahLst/>
            <a:cxnLst>
              <a:cxn ang="0">
                <a:pos x="T0" y="T1"/>
              </a:cxn>
              <a:cxn ang="0">
                <a:pos x="T2" y="T3"/>
              </a:cxn>
              <a:cxn ang="0">
                <a:pos x="T4" y="T5"/>
              </a:cxn>
              <a:cxn ang="0">
                <a:pos x="T6" y="T7"/>
              </a:cxn>
              <a:cxn ang="0">
                <a:pos x="T8" y="T9"/>
              </a:cxn>
              <a:cxn ang="0">
                <a:pos x="T10" y="T11"/>
              </a:cxn>
            </a:cxnLst>
            <a:rect l="0" t="0" r="r" b="b"/>
            <a:pathLst>
              <a:path w="6959" h="3078">
                <a:moveTo>
                  <a:pt x="6600" y="0"/>
                </a:moveTo>
                <a:cubicBezTo>
                  <a:pt x="6830" y="464"/>
                  <a:pt x="6959" y="986"/>
                  <a:pt x="6959" y="1539"/>
                </a:cubicBezTo>
                <a:cubicBezTo>
                  <a:pt x="6959" y="2092"/>
                  <a:pt x="6830" y="2614"/>
                  <a:pt x="6600" y="3078"/>
                </a:cubicBezTo>
                <a:moveTo>
                  <a:pt x="359" y="3078"/>
                </a:moveTo>
                <a:cubicBezTo>
                  <a:pt x="129" y="2614"/>
                  <a:pt x="0" y="2092"/>
                  <a:pt x="0" y="1539"/>
                </a:cubicBezTo>
                <a:cubicBezTo>
                  <a:pt x="0" y="986"/>
                  <a:pt x="129" y="464"/>
                  <a:pt x="359"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sp>
        <p:nvSpPr>
          <p:cNvPr id="7" name="Freeform 30"/>
          <p:cNvSpPr>
            <a:spLocks noEditPoints="1"/>
          </p:cNvSpPr>
          <p:nvPr/>
        </p:nvSpPr>
        <p:spPr bwMode="auto">
          <a:xfrm>
            <a:off x="2284127" y="128042"/>
            <a:ext cx="7448329" cy="3300676"/>
          </a:xfrm>
          <a:custGeom>
            <a:avLst/>
            <a:gdLst>
              <a:gd name="T0" fmla="*/ 7954 w 8251"/>
              <a:gd name="T1" fmla="*/ 0 h 3078"/>
              <a:gd name="T2" fmla="*/ 8251 w 8251"/>
              <a:gd name="T3" fmla="*/ 1539 h 3078"/>
              <a:gd name="T4" fmla="*/ 7954 w 8251"/>
              <a:gd name="T5" fmla="*/ 3078 h 3078"/>
              <a:gd name="T6" fmla="*/ 297 w 8251"/>
              <a:gd name="T7" fmla="*/ 3078 h 3078"/>
              <a:gd name="T8" fmla="*/ 0 w 8251"/>
              <a:gd name="T9" fmla="*/ 1539 h 3078"/>
              <a:gd name="T10" fmla="*/ 297 w 8251"/>
              <a:gd name="T11" fmla="*/ 0 h 3078"/>
            </a:gdLst>
            <a:ahLst/>
            <a:cxnLst>
              <a:cxn ang="0">
                <a:pos x="T0" y="T1"/>
              </a:cxn>
              <a:cxn ang="0">
                <a:pos x="T2" y="T3"/>
              </a:cxn>
              <a:cxn ang="0">
                <a:pos x="T4" y="T5"/>
              </a:cxn>
              <a:cxn ang="0">
                <a:pos x="T6" y="T7"/>
              </a:cxn>
              <a:cxn ang="0">
                <a:pos x="T8" y="T9"/>
              </a:cxn>
              <a:cxn ang="0">
                <a:pos x="T10" y="T11"/>
              </a:cxn>
            </a:cxnLst>
            <a:rect l="0" t="0" r="r" b="b"/>
            <a:pathLst>
              <a:path w="8251" h="3078">
                <a:moveTo>
                  <a:pt x="7954" y="0"/>
                </a:moveTo>
                <a:cubicBezTo>
                  <a:pt x="8146" y="475"/>
                  <a:pt x="8251" y="995"/>
                  <a:pt x="8251" y="1539"/>
                </a:cubicBezTo>
                <a:cubicBezTo>
                  <a:pt x="8251" y="2083"/>
                  <a:pt x="8146" y="2602"/>
                  <a:pt x="7954" y="3078"/>
                </a:cubicBezTo>
                <a:moveTo>
                  <a:pt x="297" y="3078"/>
                </a:moveTo>
                <a:cubicBezTo>
                  <a:pt x="106" y="2602"/>
                  <a:pt x="0" y="2083"/>
                  <a:pt x="0" y="1539"/>
                </a:cubicBezTo>
                <a:cubicBezTo>
                  <a:pt x="0" y="995"/>
                  <a:pt x="106" y="475"/>
                  <a:pt x="297" y="0"/>
                </a:cubicBezTo>
              </a:path>
            </a:pathLst>
          </a:custGeom>
          <a:noFill/>
          <a:ln w="9525" cap="flat">
            <a:gradFill>
              <a:gsLst>
                <a:gs pos="60000">
                  <a:srgbClr val="C00000"/>
                </a:gs>
                <a:gs pos="40000">
                  <a:srgbClr val="C00000"/>
                </a:gs>
                <a:gs pos="0">
                  <a:schemeClr val="bg1">
                    <a:alpha val="0"/>
                  </a:schemeClr>
                </a:gs>
                <a:gs pos="100000">
                  <a:schemeClr val="bg1">
                    <a:alpha val="0"/>
                  </a:schemeClr>
                </a:gs>
              </a:gsLst>
              <a:lin ang="5400000" scaled="0"/>
            </a:gra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defTabSz="685800"/>
            <a:endParaRPr lang="zh-CN" altLang="en-US" sz="1400">
              <a:solidFill>
                <a:prstClr val="black"/>
              </a:solidFill>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91994" y="825880"/>
            <a:ext cx="2097735" cy="1905000"/>
          </a:xfrm>
          <a:prstGeom prst="rect">
            <a:avLst/>
          </a:prstGeom>
        </p:spPr>
      </p:pic>
      <p:sp>
        <p:nvSpPr>
          <p:cNvPr id="14" name="文本框 8"/>
          <p:cNvSpPr txBox="1"/>
          <p:nvPr/>
        </p:nvSpPr>
        <p:spPr>
          <a:xfrm>
            <a:off x="4606034" y="2521959"/>
            <a:ext cx="2953253" cy="612775"/>
          </a:xfrm>
          <a:prstGeom prst="rect">
            <a:avLst/>
          </a:prstGeom>
          <a:noFill/>
        </p:spPr>
        <p:txBody>
          <a:bodyPr wrap="square" lIns="121873" tIns="60936" rIns="121873" bIns="60936">
            <a:spAutoFit/>
          </a:bodyPr>
          <a:lstStyle/>
          <a:p>
            <a:pPr algn="ctr" fontAlgn="auto">
              <a:spcBef>
                <a:spcPts val="0"/>
              </a:spcBef>
              <a:spcAft>
                <a:spcPts val="0"/>
              </a:spcAft>
              <a:buFontTx/>
              <a:buNone/>
              <a:defRPr/>
            </a:pPr>
            <a:r>
              <a:rPr lang="zh-CN" altLang="en-US" sz="3200" kern="0" spc="600" smtClean="0">
                <a:solidFill>
                  <a:srgbClr val="C00000"/>
                </a:solidFill>
                <a:latin typeface="苏新诗毛糙体简" panose="040B0509000000000000" pitchFamily="81" charset="-122"/>
                <a:ea typeface="苏新诗毛糙体简" panose="040B0509000000000000" pitchFamily="81" charset="-122"/>
              </a:rPr>
              <a:t>第五部分</a:t>
            </a:r>
            <a:endParaRPr lang="zh-CN" altLang="en-US" sz="3200" kern="0" spc="600" dirty="0">
              <a:solidFill>
                <a:srgbClr val="C00000"/>
              </a:solidFill>
              <a:latin typeface="苏新诗毛糙体简" panose="040B0509000000000000" pitchFamily="81" charset="-122"/>
              <a:ea typeface="苏新诗毛糙体简" panose="040B0509000000000000" pitchFamily="81" charset="-122"/>
            </a:endParaRPr>
          </a:p>
        </p:txBody>
      </p:sp>
      <p:sp>
        <p:nvSpPr>
          <p:cNvPr id="16" name="TextBox 124"/>
          <p:cNvSpPr txBox="1"/>
          <p:nvPr/>
        </p:nvSpPr>
        <p:spPr bwMode="auto">
          <a:xfrm>
            <a:off x="3073400" y="3471545"/>
            <a:ext cx="6559550" cy="1753235"/>
          </a:xfrm>
          <a:prstGeom prst="rect">
            <a:avLst/>
          </a:prstGeom>
          <a:noFill/>
        </p:spPr>
        <p:txBody>
          <a:bodyPr wrap="square">
            <a:spAutoFit/>
          </a:bodyPr>
          <a:lstStyle/>
          <a:p>
            <a:pPr>
              <a:defRPr/>
            </a:pPr>
            <a:r>
              <a:rPr lang="zh-CN" altLang="en-US" sz="5400" spc="600">
                <a:solidFill>
                  <a:schemeClr val="tx1">
                    <a:lumMod val="75000"/>
                    <a:lumOff val="25000"/>
                  </a:schemeClr>
                </a:solidFill>
                <a:latin typeface="TypeLand 康熙字典體試用版" pitchFamily="50" charset="-120"/>
                <a:ea typeface="TypeLand 康熙字典體試用版" pitchFamily="50" charset="-120"/>
                <a:cs typeface="+mn-ea"/>
                <a:sym typeface="+mn-lt"/>
              </a:rPr>
              <a:t>改革强军与中国特色强军之路</a:t>
            </a:r>
          </a:p>
        </p:txBody>
      </p:sp>
      <p:pic>
        <p:nvPicPr>
          <p:cNvPr id="21" name="图片 20" descr="4a9d90b546efb89dd417af178a942f20"/>
          <p:cNvPicPr>
            <a:picLocks noChangeAspect="1"/>
          </p:cNvPicPr>
          <p:nvPr/>
        </p:nvPicPr>
        <p:blipFill>
          <a:blip r:embed="rId7"/>
          <a:stretch>
            <a:fillRect/>
          </a:stretch>
        </p:blipFill>
        <p:spPr>
          <a:xfrm>
            <a:off x="8809355" y="3902075"/>
            <a:ext cx="3430270" cy="30543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500" fill="hold"/>
                                        <p:tgtEl>
                                          <p:spTgt spid="7"/>
                                        </p:tgtEl>
                                        <p:attrNameLst>
                                          <p:attrName>ppt_w</p:attrName>
                                        </p:attrNameLst>
                                      </p:cBhvr>
                                      <p:tavLst>
                                        <p:tav tm="0">
                                          <p:val>
                                            <p:fltVal val="0"/>
                                          </p:val>
                                        </p:tav>
                                        <p:tav tm="100000">
                                          <p:val>
                                            <p:strVal val="#ppt_w"/>
                                          </p:val>
                                        </p:tav>
                                      </p:tavLst>
                                    </p:anim>
                                    <p:anim calcmode="lin" valueType="num">
                                      <p:cBhvr>
                                        <p:cTn id="13" dur="1500" fill="hold"/>
                                        <p:tgtEl>
                                          <p:spTgt spid="7"/>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500" fill="hold"/>
                                        <p:tgtEl>
                                          <p:spTgt spid="6"/>
                                        </p:tgtEl>
                                        <p:attrNameLst>
                                          <p:attrName>ppt_w</p:attrName>
                                        </p:attrNameLst>
                                      </p:cBhvr>
                                      <p:tavLst>
                                        <p:tav tm="0">
                                          <p:val>
                                            <p:fltVal val="0"/>
                                          </p:val>
                                        </p:tav>
                                        <p:tav tm="100000">
                                          <p:val>
                                            <p:strVal val="#ppt_w"/>
                                          </p:val>
                                        </p:tav>
                                      </p:tavLst>
                                    </p:anim>
                                    <p:anim calcmode="lin" valueType="num">
                                      <p:cBhvr>
                                        <p:cTn id="17" dur="1500" fill="hold"/>
                                        <p:tgtEl>
                                          <p:spTgt spid="6"/>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5"/>
                                        </p:tgtEl>
                                        <p:attrNameLst>
                                          <p:attrName>style.visibility</p:attrName>
                                        </p:attrNameLst>
                                      </p:cBhvr>
                                      <p:to>
                                        <p:strVal val="visible"/>
                                      </p:to>
                                    </p:set>
                                    <p:anim calcmode="lin" valueType="num">
                                      <p:cBhvr>
                                        <p:cTn id="20" dur="1500" fill="hold"/>
                                        <p:tgtEl>
                                          <p:spTgt spid="5"/>
                                        </p:tgtEl>
                                        <p:attrNameLst>
                                          <p:attrName>ppt_w</p:attrName>
                                        </p:attrNameLst>
                                      </p:cBhvr>
                                      <p:tavLst>
                                        <p:tav tm="0">
                                          <p:val>
                                            <p:fltVal val="0"/>
                                          </p:val>
                                        </p:tav>
                                        <p:tav tm="100000">
                                          <p:val>
                                            <p:strVal val="#ppt_w"/>
                                          </p:val>
                                        </p:tav>
                                      </p:tavLst>
                                    </p:anim>
                                    <p:anim calcmode="lin" valueType="num">
                                      <p:cBhvr>
                                        <p:cTn id="21" dur="1500" fill="hold"/>
                                        <p:tgtEl>
                                          <p:spTgt spid="5"/>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p:cTn id="24" dur="1500" fill="hold"/>
                                        <p:tgtEl>
                                          <p:spTgt spid="4"/>
                                        </p:tgtEl>
                                        <p:attrNameLst>
                                          <p:attrName>ppt_w</p:attrName>
                                        </p:attrNameLst>
                                      </p:cBhvr>
                                      <p:tavLst>
                                        <p:tav tm="0">
                                          <p:val>
                                            <p:fltVal val="0"/>
                                          </p:val>
                                        </p:tav>
                                        <p:tav tm="100000">
                                          <p:val>
                                            <p:strVal val="#ppt_w"/>
                                          </p:val>
                                        </p:tav>
                                      </p:tavLst>
                                    </p:anim>
                                    <p:anim calcmode="lin" valueType="num">
                                      <p:cBhvr>
                                        <p:cTn id="25" dur="1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400"/>
                                  </p:stCondLst>
                                  <p:childTnLst>
                                    <p:set>
                                      <p:cBhvr>
                                        <p:cTn id="27" dur="1" fill="hold">
                                          <p:stCondLst>
                                            <p:cond delay="0"/>
                                          </p:stCondLst>
                                        </p:cTn>
                                        <p:tgtEl>
                                          <p:spTgt spid="3"/>
                                        </p:tgtEl>
                                        <p:attrNameLst>
                                          <p:attrName>style.visibility</p:attrName>
                                        </p:attrNameLst>
                                      </p:cBhvr>
                                      <p:to>
                                        <p:strVal val="visible"/>
                                      </p:to>
                                    </p:set>
                                    <p:anim calcmode="lin" valueType="num">
                                      <p:cBhvr>
                                        <p:cTn id="28" dur="1500" fill="hold"/>
                                        <p:tgtEl>
                                          <p:spTgt spid="3"/>
                                        </p:tgtEl>
                                        <p:attrNameLst>
                                          <p:attrName>ppt_w</p:attrName>
                                        </p:attrNameLst>
                                      </p:cBhvr>
                                      <p:tavLst>
                                        <p:tav tm="0">
                                          <p:val>
                                            <p:fltVal val="0"/>
                                          </p:val>
                                        </p:tav>
                                        <p:tav tm="100000">
                                          <p:val>
                                            <p:strVal val="#ppt_w"/>
                                          </p:val>
                                        </p:tav>
                                      </p:tavLst>
                                    </p:anim>
                                    <p:anim calcmode="lin" valueType="num">
                                      <p:cBhvr>
                                        <p:cTn id="29" dur="1500" fill="hold"/>
                                        <p:tgtEl>
                                          <p:spTgt spid="3"/>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500"/>
                                  </p:stCondLst>
                                  <p:childTnLst>
                                    <p:set>
                                      <p:cBhvr>
                                        <p:cTn id="31" dur="1" fill="hold">
                                          <p:stCondLst>
                                            <p:cond delay="0"/>
                                          </p:stCondLst>
                                        </p:cTn>
                                        <p:tgtEl>
                                          <p:spTgt spid="2"/>
                                        </p:tgtEl>
                                        <p:attrNameLst>
                                          <p:attrName>style.visibility</p:attrName>
                                        </p:attrNameLst>
                                      </p:cBhvr>
                                      <p:to>
                                        <p:strVal val="visible"/>
                                      </p:to>
                                    </p:set>
                                    <p:anim calcmode="lin" valueType="num">
                                      <p:cBhvr>
                                        <p:cTn id="32" dur="1500" fill="hold"/>
                                        <p:tgtEl>
                                          <p:spTgt spid="2"/>
                                        </p:tgtEl>
                                        <p:attrNameLst>
                                          <p:attrName>ppt_w</p:attrName>
                                        </p:attrNameLst>
                                      </p:cBhvr>
                                      <p:tavLst>
                                        <p:tav tm="0">
                                          <p:val>
                                            <p:fltVal val="0"/>
                                          </p:val>
                                        </p:tav>
                                        <p:tav tm="100000">
                                          <p:val>
                                            <p:strVal val="#ppt_w"/>
                                          </p:val>
                                        </p:tav>
                                      </p:tavLst>
                                    </p:anim>
                                    <p:anim calcmode="lin" valueType="num">
                                      <p:cBhvr>
                                        <p:cTn id="33" dur="1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64" presetClass="path" presetSubtype="0" accel="50000" decel="50000" fill="hold" nodeType="afterEffect">
                                  <p:stCondLst>
                                    <p:cond delay="0"/>
                                  </p:stCondLst>
                                  <p:childTnLst>
                                    <p:animMotion origin="layout" path="M -2.70833E-6 7.40741E-7 L -2.70833E-6 -0.06667 " pathEditMode="relative" rAng="0" ptsTypes="AA">
                                      <p:cBhvr>
                                        <p:cTn id="36" dur="2000" fill="hold"/>
                                        <p:tgtEl>
                                          <p:spTgt spid="13"/>
                                        </p:tgtEl>
                                        <p:attrNameLst>
                                          <p:attrName>ppt_x</p:attrName>
                                          <p:attrName>ppt_y</p:attrName>
                                        </p:attrNameLst>
                                      </p:cBhvr>
                                      <p:rCtr x="0" y="-3333"/>
                                    </p:animMotion>
                                  </p:childTnLst>
                                </p:cTn>
                              </p:par>
                              <p:par>
                                <p:cTn id="37" presetID="47"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anim calcmode="lin" valueType="num">
                                      <p:cBhvr>
                                        <p:cTn id="40" dur="2000" fill="hold"/>
                                        <p:tgtEl>
                                          <p:spTgt spid="14"/>
                                        </p:tgtEl>
                                        <p:attrNameLst>
                                          <p:attrName>ppt_x</p:attrName>
                                        </p:attrNameLst>
                                      </p:cBhvr>
                                      <p:tavLst>
                                        <p:tav tm="0">
                                          <p:val>
                                            <p:strVal val="#ppt_x"/>
                                          </p:val>
                                        </p:tav>
                                        <p:tav tm="100000">
                                          <p:val>
                                            <p:strVal val="#ppt_x"/>
                                          </p:val>
                                        </p:tav>
                                      </p:tavLst>
                                    </p:anim>
                                    <p:anim calcmode="lin" valueType="num">
                                      <p:cBhvr>
                                        <p:cTn id="41" dur="2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14"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6242"/>
            <a:stretch>
              <a:fillRect/>
            </a:stretch>
          </p:blipFill>
          <p:spPr>
            <a:xfrm>
              <a:off x="634492" y="2377891"/>
              <a:ext cx="2936022" cy="367741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dirty="0" smtClean="0">
                  <a:solidFill>
                    <a:schemeClr val="bg1"/>
                  </a:solidFill>
                  <a:latin typeface="方正平黑繁体" panose="02010601030101010101" pitchFamily="2" charset="-122"/>
                  <a:ea typeface="方正平黑繁体" panose="02010601030101010101" pitchFamily="2" charset="-122"/>
                </a:rPr>
                <a:t>陆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752600"/>
            <a:ext cx="6639206" cy="3683060"/>
          </a:xfrm>
          <a:prstGeom prst="rect">
            <a:avLst/>
          </a:prstGeom>
        </p:spPr>
        <p:txBody>
          <a:bodyPr wrap="square">
            <a:spAutoFit/>
          </a:bodyPr>
          <a:lstStyle/>
          <a:p>
            <a:pPr>
              <a:lnSpc>
                <a:spcPts val="3500"/>
              </a:lnSpc>
            </a:pPr>
            <a:r>
              <a:rPr lang="zh-CN" altLang="en-US" sz="2400" b="1" dirty="0">
                <a:solidFill>
                  <a:srgbClr val="00B050"/>
                </a:solidFill>
                <a:latin typeface="微软雅黑" panose="020B0503020204020204" pitchFamily="34" charset="-122"/>
                <a:ea typeface="微软雅黑" panose="020B0503020204020204" pitchFamily="34" charset="-122"/>
              </a:rPr>
              <a:t>中国人民解放军</a:t>
            </a:r>
            <a:r>
              <a:rPr lang="zh-CN" altLang="en-US" sz="2400" b="1" dirty="0" smtClean="0">
                <a:solidFill>
                  <a:srgbClr val="00B050"/>
                </a:solidFill>
                <a:latin typeface="微软雅黑" panose="020B0503020204020204" pitchFamily="34" charset="-122"/>
                <a:ea typeface="微软雅黑" panose="020B0503020204020204" pitchFamily="34" charset="-122"/>
              </a:rPr>
              <a:t>陆军</a:t>
            </a:r>
            <a:r>
              <a:rPr lang="zh-CN" altLang="en-US" dirty="0" smtClean="0">
                <a:solidFill>
                  <a:srgbClr val="00B050"/>
                </a:solidFill>
                <a:latin typeface="微软雅黑" panose="020B0503020204020204" pitchFamily="34" charset="-122"/>
                <a:ea typeface="微软雅黑" panose="020B0503020204020204" pitchFamily="34" charset="-122"/>
              </a:rPr>
              <a:t>（</a:t>
            </a:r>
            <a:r>
              <a:rPr lang="en-US" altLang="zh-CN" dirty="0">
                <a:solidFill>
                  <a:srgbClr val="00B050"/>
                </a:solidFill>
                <a:latin typeface="微软雅黑" panose="020B0503020204020204" pitchFamily="34" charset="-122"/>
                <a:ea typeface="微软雅黑" panose="020B0503020204020204" pitchFamily="34" charset="-122"/>
              </a:rPr>
              <a:t>The people's Liberation Army Chinese</a:t>
            </a:r>
            <a:r>
              <a:rPr lang="zh-CN" altLang="en-US" dirty="0" smtClean="0">
                <a:solidFill>
                  <a:srgbClr val="00B050"/>
                </a:solidFill>
                <a:latin typeface="微软雅黑" panose="020B0503020204020204" pitchFamily="34" charset="-122"/>
                <a:ea typeface="微软雅黑" panose="020B0503020204020204" pitchFamily="34" charset="-122"/>
              </a:rPr>
              <a:t>）</a:t>
            </a:r>
            <a:r>
              <a:rPr lang="zh-CN" altLang="en-US" dirty="0" smtClean="0">
                <a:solidFill>
                  <a:srgbClr val="574343"/>
                </a:solidFill>
                <a:latin typeface="微软雅黑" panose="020B0503020204020204" pitchFamily="34" charset="-122"/>
                <a:ea typeface="微软雅黑" panose="020B0503020204020204" pitchFamily="34" charset="-122"/>
              </a:rPr>
              <a:t>是</a:t>
            </a:r>
            <a:r>
              <a:rPr lang="zh-CN" altLang="en-US" dirty="0">
                <a:solidFill>
                  <a:srgbClr val="574343"/>
                </a:solidFill>
                <a:latin typeface="微软雅黑" panose="020B0503020204020204" pitchFamily="34" charset="-122"/>
                <a:ea typeface="微软雅黑" panose="020B0503020204020204" pitchFamily="34" charset="-122"/>
              </a:rPr>
              <a:t>人民解放军的主要军种，是陆地作战的主力，是</a:t>
            </a:r>
            <a:r>
              <a:rPr lang="zh-CN" altLang="en-US" dirty="0" smtClean="0">
                <a:solidFill>
                  <a:srgbClr val="574343"/>
                </a:solidFill>
                <a:latin typeface="微软雅黑" panose="020B0503020204020204" pitchFamily="34" charset="-122"/>
                <a:ea typeface="微软雅黑" panose="020B0503020204020204" pitchFamily="34" charset="-122"/>
              </a:rPr>
              <a:t>人民解放军各</a:t>
            </a:r>
            <a:r>
              <a:rPr lang="zh-CN" altLang="en-US" dirty="0">
                <a:solidFill>
                  <a:srgbClr val="574343"/>
                </a:solidFill>
                <a:latin typeface="微软雅黑" panose="020B0503020204020204" pitchFamily="34" charset="-122"/>
                <a:ea typeface="微软雅黑" panose="020B0503020204020204" pitchFamily="34" charset="-122"/>
              </a:rPr>
              <a:t>军兵种历史最久，在新中国建立后的历次作战中发挥最出色的，也是社会主义现代化建设和各种抢险救灾中的中间力量。中国人民解放军陆军主要由步兵（摩托化步兵、机械化步兵）、炮兵（地面炮兵、高射炮兵）、装甲兵、工程兵、通讯兵、防化兵和侦察兵</a:t>
            </a:r>
            <a:r>
              <a:rPr lang="zh-CN" altLang="en-US" dirty="0" smtClean="0">
                <a:solidFill>
                  <a:srgbClr val="574343"/>
                </a:solidFill>
                <a:latin typeface="微软雅黑" panose="020B0503020204020204" pitchFamily="34" charset="-122"/>
                <a:ea typeface="微软雅黑" panose="020B0503020204020204" pitchFamily="34" charset="-122"/>
              </a:rPr>
              <a:t>、电子对抗</a:t>
            </a:r>
            <a:r>
              <a:rPr lang="zh-CN" altLang="en-US" dirty="0">
                <a:solidFill>
                  <a:srgbClr val="574343"/>
                </a:solidFill>
                <a:latin typeface="微软雅黑" panose="020B0503020204020204" pitchFamily="34" charset="-122"/>
                <a:ea typeface="微软雅黑" panose="020B0503020204020204" pitchFamily="34" charset="-122"/>
              </a:rPr>
              <a:t>、汽车兵、测绘兵、气象兵等专业部队组成。</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8436"/>
            <a:stretch>
              <a:fillRect/>
            </a:stretch>
          </p:blipFill>
          <p:spPr>
            <a:xfrm>
              <a:off x="634491" y="2336800"/>
              <a:ext cx="2936023" cy="381488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海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3824573"/>
          </a:xfrm>
          <a:prstGeom prst="rect">
            <a:avLst/>
          </a:prstGeom>
        </p:spPr>
        <p:txBody>
          <a:bodyPr wrap="square">
            <a:spAutoFit/>
          </a:bodyPr>
          <a:lstStyle/>
          <a:p>
            <a:pPr>
              <a:lnSpc>
                <a:spcPts val="3700"/>
              </a:lnSpc>
            </a:pPr>
            <a:r>
              <a:rPr lang="zh-CN" altLang="en-US" sz="2400" b="1" dirty="0" smtClean="0">
                <a:solidFill>
                  <a:srgbClr val="002060"/>
                </a:solidFill>
                <a:latin typeface="微软雅黑" panose="020B0503020204020204" pitchFamily="34" charset="-122"/>
                <a:ea typeface="微软雅黑" panose="020B0503020204020204" pitchFamily="34" charset="-122"/>
              </a:rPr>
              <a:t>中国人民解放军海军</a:t>
            </a:r>
            <a:r>
              <a:rPr lang="zh-CN" altLang="en-US" dirty="0" smtClean="0">
                <a:solidFill>
                  <a:srgbClr val="002060"/>
                </a:solidFill>
                <a:latin typeface="微软雅黑" panose="020B0503020204020204" pitchFamily="34" charset="-122"/>
                <a:ea typeface="微软雅黑" panose="020B0503020204020204" pitchFamily="34" charset="-122"/>
              </a:rPr>
              <a:t>（</a:t>
            </a:r>
            <a:r>
              <a:rPr lang="en-US" altLang="zh-CN" dirty="0">
                <a:solidFill>
                  <a:srgbClr val="002060"/>
                </a:solidFill>
                <a:latin typeface="微软雅黑" panose="020B0503020204020204" pitchFamily="34" charset="-122"/>
                <a:ea typeface="微软雅黑" panose="020B0503020204020204" pitchFamily="34" charset="-122"/>
              </a:rPr>
              <a:t>The people's Liberation Army Navy China</a:t>
            </a:r>
            <a:r>
              <a:rPr lang="zh-CN" altLang="en-US" dirty="0" smtClean="0">
                <a:solidFill>
                  <a:srgbClr val="002060"/>
                </a:solidFill>
                <a:latin typeface="微软雅黑" panose="020B0503020204020204" pitchFamily="34" charset="-122"/>
                <a:ea typeface="微软雅黑" panose="020B0503020204020204" pitchFamily="34" charset="-122"/>
              </a:rPr>
              <a:t>）</a:t>
            </a:r>
            <a:r>
              <a:rPr lang="zh-CN" altLang="en-US" dirty="0" smtClean="0">
                <a:solidFill>
                  <a:srgbClr val="574343"/>
                </a:solidFill>
                <a:latin typeface="微软雅黑" panose="020B0503020204020204" pitchFamily="34" charset="-122"/>
                <a:ea typeface="微软雅黑" panose="020B0503020204020204" pitchFamily="34" charset="-122"/>
              </a:rPr>
              <a:t>是</a:t>
            </a:r>
            <a:r>
              <a:rPr lang="zh-CN" altLang="en-US" dirty="0">
                <a:solidFill>
                  <a:srgbClr val="574343"/>
                </a:solidFill>
                <a:latin typeface="微软雅黑" panose="020B0503020204020204" pitchFamily="34" charset="-122"/>
                <a:ea typeface="微软雅黑" panose="020B0503020204020204" pitchFamily="34" charset="-122"/>
              </a:rPr>
              <a:t>中华人民共和国的海上武装力量，中国人民解放军的海上分支。中国人民解放军海军是中国人民解放军中以舰艇部队和海军航空兵为主体，其主要任务是独立或协同陆军、空军防御敌人从海上的入侵，保卫领海主权，维护海洋权益。其作战部队</a:t>
            </a:r>
            <a:r>
              <a:rPr lang="en-US" altLang="zh-CN" dirty="0">
                <a:solidFill>
                  <a:srgbClr val="574343"/>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除了海军总部直辖外，分布于北海、东海、南海三支舰队中。海军是海上作战的主力，具有在水面、水中、空中作战的能力。</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1462" r="27860"/>
            <a:stretch>
              <a:fillRect/>
            </a:stretch>
          </p:blipFill>
          <p:spPr>
            <a:xfrm>
              <a:off x="647647" y="2359264"/>
              <a:ext cx="2922867" cy="383833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空 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676400"/>
            <a:ext cx="6639206" cy="3350084"/>
          </a:xfrm>
          <a:prstGeom prst="rect">
            <a:avLst/>
          </a:prstGeom>
        </p:spPr>
        <p:txBody>
          <a:bodyPr wrap="square">
            <a:spAutoFit/>
          </a:bodyPr>
          <a:lstStyle/>
          <a:p>
            <a:pPr>
              <a:lnSpc>
                <a:spcPts val="3700"/>
              </a:lnSpc>
            </a:pPr>
            <a:r>
              <a:rPr lang="zh-CN" altLang="en-US" sz="2400" b="1" dirty="0" smtClean="0">
                <a:solidFill>
                  <a:srgbClr val="0070C0"/>
                </a:solidFill>
                <a:latin typeface="微软雅黑" panose="020B0503020204020204" pitchFamily="34" charset="-122"/>
                <a:ea typeface="微软雅黑" panose="020B0503020204020204" pitchFamily="34" charset="-122"/>
              </a:rPr>
              <a:t>中国人民解放军空军</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Air Force of the CPLA</a:t>
            </a:r>
            <a:r>
              <a:rPr lang="zh-CN" altLang="en-US" dirty="0">
                <a:solidFill>
                  <a:srgbClr val="0070C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于</a:t>
            </a:r>
            <a:r>
              <a:rPr lang="en-US" altLang="zh-CN" dirty="0">
                <a:solidFill>
                  <a:srgbClr val="574343"/>
                </a:solidFill>
                <a:latin typeface="微软雅黑" panose="020B0503020204020204" pitchFamily="34" charset="-122"/>
                <a:ea typeface="微软雅黑" panose="020B0503020204020204" pitchFamily="34" charset="-122"/>
              </a:rPr>
              <a:t>1949</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11</a:t>
            </a:r>
            <a:r>
              <a:rPr lang="zh-CN" altLang="en-US" dirty="0">
                <a:solidFill>
                  <a:srgbClr val="574343"/>
                </a:solidFill>
                <a:latin typeface="微软雅黑" panose="020B0503020204020204" pitchFamily="34" charset="-122"/>
                <a:ea typeface="微软雅黑" panose="020B0503020204020204" pitchFamily="34" charset="-122"/>
              </a:rPr>
              <a:t>月</a:t>
            </a:r>
            <a:r>
              <a:rPr lang="en-US" altLang="zh-CN" dirty="0">
                <a:solidFill>
                  <a:srgbClr val="574343"/>
                </a:solidFill>
                <a:latin typeface="微软雅黑" panose="020B0503020204020204" pitchFamily="34" charset="-122"/>
                <a:ea typeface="微软雅黑" panose="020B0503020204020204" pitchFamily="34" charset="-122"/>
              </a:rPr>
              <a:t>11</a:t>
            </a:r>
            <a:r>
              <a:rPr lang="zh-CN" altLang="en-US" dirty="0">
                <a:solidFill>
                  <a:srgbClr val="574343"/>
                </a:solidFill>
                <a:latin typeface="微软雅黑" panose="020B0503020204020204" pitchFamily="34" charset="-122"/>
                <a:ea typeface="微软雅黑" panose="020B0503020204020204" pitchFamily="34" charset="-122"/>
              </a:rPr>
              <a:t>日正式成立，经过半个世纪的建设，人民空军已经发展成为一支由航空兵、地空导弹兵、高射炮兵、雷达兵、空降兵、电子对抗、气象等多兵种合成，由歼击机、强击机、轰炸机、运输机等多机种组成的现代化的高技术军种。主要任务是担负国土防空，支援陆、海军作战，对敌后方实施空袭，进行空运和航空侦察。</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18759" r="21664"/>
            <a:stretch>
              <a:fillRect/>
            </a:stretch>
          </p:blipFill>
          <p:spPr>
            <a:xfrm>
              <a:off x="634492" y="2375963"/>
              <a:ext cx="2921508" cy="367780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1261884"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火箭军</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4362733"/>
          </a:xfrm>
          <a:prstGeom prst="rect">
            <a:avLst/>
          </a:prstGeom>
        </p:spPr>
        <p:txBody>
          <a:bodyPr wrap="square">
            <a:spAutoFit/>
          </a:bodyPr>
          <a:lstStyle/>
          <a:p>
            <a:pPr>
              <a:lnSpc>
                <a:spcPts val="3700"/>
              </a:lnSpc>
            </a:pPr>
            <a:r>
              <a:rPr lang="zh-CN" altLang="en-US" sz="2400" b="1" dirty="0" smtClean="0">
                <a:solidFill>
                  <a:srgbClr val="FF0000"/>
                </a:solidFill>
                <a:latin typeface="微软雅黑" panose="020B0503020204020204" pitchFamily="34" charset="-122"/>
                <a:ea typeface="微软雅黑" panose="020B0503020204020204" pitchFamily="34" charset="-122"/>
              </a:rPr>
              <a:t>中国人民解放军火箭军</a:t>
            </a:r>
            <a:r>
              <a:rPr lang="zh-CN" altLang="en-US" dirty="0" smtClean="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 Chinese people's Liberation Army rocket Army </a:t>
            </a:r>
            <a:r>
              <a:rPr lang="zh-CN" altLang="en-US" dirty="0">
                <a:solidFill>
                  <a:srgbClr val="FF0000"/>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中国人民解放军火箭军前身第二炮兵，成立于 </a:t>
            </a:r>
            <a:r>
              <a:rPr lang="en-US" altLang="zh-CN" dirty="0">
                <a:solidFill>
                  <a:srgbClr val="574343"/>
                </a:solidFill>
                <a:latin typeface="微软雅黑" panose="020B0503020204020204" pitchFamily="34" charset="-122"/>
                <a:ea typeface="微软雅黑" panose="020B0503020204020204" pitchFamily="34" charset="-122"/>
              </a:rPr>
              <a:t>1966</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7</a:t>
            </a:r>
            <a:r>
              <a:rPr lang="zh-CN" altLang="en-US" dirty="0">
                <a:solidFill>
                  <a:srgbClr val="574343"/>
                </a:solidFill>
                <a:latin typeface="微软雅黑" panose="020B0503020204020204" pitchFamily="34" charset="-122"/>
                <a:ea typeface="微软雅黑" panose="020B0503020204020204" pitchFamily="34" charset="-122"/>
              </a:rPr>
              <a:t>月</a:t>
            </a:r>
            <a:r>
              <a:rPr lang="en-US" altLang="zh-CN" dirty="0">
                <a:solidFill>
                  <a:srgbClr val="574343"/>
                </a:solidFill>
                <a:latin typeface="微软雅黑" panose="020B0503020204020204" pitchFamily="34" charset="-122"/>
                <a:ea typeface="微软雅黑" panose="020B0503020204020204" pitchFamily="34" charset="-122"/>
              </a:rPr>
              <a:t>1</a:t>
            </a:r>
            <a:r>
              <a:rPr lang="zh-CN" altLang="en-US" dirty="0">
                <a:solidFill>
                  <a:srgbClr val="574343"/>
                </a:solidFill>
                <a:latin typeface="微软雅黑" panose="020B0503020204020204" pitchFamily="34" charset="-122"/>
                <a:ea typeface="微软雅黑" panose="020B0503020204020204" pitchFamily="34" charset="-122"/>
              </a:rPr>
              <a:t>日，由毛泽东主席批准，周恩来总理亲自命名，始终由中央军委直接掌握，是中国实施战略威慑的核心力量，主要担负遏制他国对中国使用核武 器、遂行核反击和常规导弹精确打击任务。这支掌握着“大国利剑”的神秘部队从诞生伊始便肩负着保障中华民族根本生存利益的重任，可以说，对于潜在的敌对势 力而言，“二炮”堪比古希腊神话中的“达摩克利斯”之剑，是震慑敌人的最有力撒手锏。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3841" r="23768"/>
            <a:stretch>
              <a:fillRect/>
            </a:stretch>
          </p:blipFill>
          <p:spPr>
            <a:xfrm>
              <a:off x="632692" y="2324217"/>
              <a:ext cx="2975429" cy="366877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02811"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武警</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11" name="矩形 10"/>
          <p:cNvSpPr/>
          <p:nvPr/>
        </p:nvSpPr>
        <p:spPr>
          <a:xfrm>
            <a:off x="4646612" y="1676400"/>
            <a:ext cx="6639206" cy="3413755"/>
          </a:xfrm>
          <a:prstGeom prst="rect">
            <a:avLst/>
          </a:prstGeom>
        </p:spPr>
        <p:txBody>
          <a:bodyPr wrap="square">
            <a:spAutoFit/>
          </a:bodyPr>
          <a:lstStyle/>
          <a:p>
            <a:pPr>
              <a:lnSpc>
                <a:spcPts val="37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中国人民武装警察部队 </a:t>
            </a:r>
            <a:r>
              <a:rPr lang="zh-CN" altLang="en-US" dirty="0" smtClean="0">
                <a:solidFill>
                  <a:schemeClr val="accent5">
                    <a:lumMod val="50000"/>
                  </a:schemeClr>
                </a:solidFill>
                <a:latin typeface="微软雅黑" panose="020B0503020204020204" pitchFamily="34" charset="-122"/>
                <a:ea typeface="微软雅黑" panose="020B0503020204020204" pitchFamily="34" charset="-122"/>
              </a:rPr>
              <a:t>（</a:t>
            </a:r>
            <a:r>
              <a:rPr lang="en-US" altLang="zh-CN" dirty="0" smtClean="0">
                <a:solidFill>
                  <a:schemeClr val="accent5">
                    <a:lumMod val="50000"/>
                  </a:schemeClr>
                </a:solidFill>
                <a:latin typeface="微软雅黑" panose="020B0503020204020204" pitchFamily="34" charset="-122"/>
                <a:ea typeface="微软雅黑" panose="020B0503020204020204" pitchFamily="34" charset="-122"/>
              </a:rPr>
              <a:t> </a:t>
            </a:r>
            <a:r>
              <a:rPr lang="en-US" altLang="zh-CN" dirty="0">
                <a:solidFill>
                  <a:schemeClr val="accent5">
                    <a:lumMod val="50000"/>
                  </a:schemeClr>
                </a:solidFill>
                <a:latin typeface="微软雅黑" panose="020B0503020204020204" pitchFamily="34" charset="-122"/>
                <a:ea typeface="微软雅黑" panose="020B0503020204020204" pitchFamily="34" charset="-122"/>
              </a:rPr>
              <a:t>Chinese People's Armed Police Force</a:t>
            </a:r>
            <a:r>
              <a:rPr lang="zh-CN" altLang="en-US" dirty="0" smtClean="0">
                <a:solidFill>
                  <a:schemeClr val="accent5">
                    <a:lumMod val="50000"/>
                  </a:schemeClr>
                </a:solidFill>
                <a:latin typeface="微软雅黑" panose="020B0503020204020204" pitchFamily="34" charset="-122"/>
                <a:ea typeface="微软雅黑" panose="020B0503020204020204" pitchFamily="34" charset="-122"/>
              </a:rPr>
              <a:t>）</a:t>
            </a:r>
            <a:r>
              <a:rPr lang="zh-CN" altLang="en-US" dirty="0">
                <a:solidFill>
                  <a:srgbClr val="574343"/>
                </a:solidFill>
                <a:latin typeface="微软雅黑" panose="020B0503020204020204" pitchFamily="34" charset="-122"/>
                <a:ea typeface="微软雅黑" panose="020B0503020204020204" pitchFamily="34" charset="-122"/>
              </a:rPr>
              <a:t>中国人民武装警察部队成立于</a:t>
            </a:r>
            <a:r>
              <a:rPr lang="en-US" altLang="zh-CN" dirty="0">
                <a:solidFill>
                  <a:srgbClr val="574343"/>
                </a:solidFill>
                <a:latin typeface="微软雅黑" panose="020B0503020204020204" pitchFamily="34" charset="-122"/>
                <a:ea typeface="微软雅黑" panose="020B0503020204020204" pitchFamily="34" charset="-122"/>
              </a:rPr>
              <a:t>1982</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6</a:t>
            </a:r>
            <a:r>
              <a:rPr lang="zh-CN" altLang="en-US" dirty="0">
                <a:solidFill>
                  <a:srgbClr val="574343"/>
                </a:solidFill>
                <a:latin typeface="微软雅黑" panose="020B0503020204020204" pitchFamily="34" charset="-122"/>
                <a:ea typeface="微软雅黑" panose="020B0503020204020204" pitchFamily="34" charset="-122"/>
              </a:rPr>
              <a:t>月（前身是中国人民公安中央纵队，建于</a:t>
            </a:r>
            <a:r>
              <a:rPr lang="en-US" altLang="zh-CN" dirty="0">
                <a:solidFill>
                  <a:srgbClr val="574343"/>
                </a:solidFill>
                <a:latin typeface="微软雅黑" panose="020B0503020204020204" pitchFamily="34" charset="-122"/>
                <a:ea typeface="微软雅黑" panose="020B0503020204020204" pitchFamily="34" charset="-122"/>
              </a:rPr>
              <a:t>1949</a:t>
            </a:r>
            <a:r>
              <a:rPr lang="zh-CN" altLang="en-US" dirty="0">
                <a:solidFill>
                  <a:srgbClr val="574343"/>
                </a:solidFill>
                <a:latin typeface="微软雅黑" panose="020B0503020204020204" pitchFamily="34" charset="-122"/>
                <a:ea typeface="微软雅黑" panose="020B0503020204020204" pitchFamily="34" charset="-122"/>
              </a:rPr>
              <a:t>年</a:t>
            </a:r>
            <a:r>
              <a:rPr lang="en-US" altLang="zh-CN" dirty="0">
                <a:solidFill>
                  <a:srgbClr val="574343"/>
                </a:solidFill>
                <a:latin typeface="微软雅黑" panose="020B0503020204020204" pitchFamily="34" charset="-122"/>
                <a:ea typeface="微软雅黑" panose="020B0503020204020204" pitchFamily="34" charset="-122"/>
              </a:rPr>
              <a:t>8</a:t>
            </a:r>
            <a:r>
              <a:rPr lang="zh-CN" altLang="en-US" dirty="0">
                <a:solidFill>
                  <a:srgbClr val="574343"/>
                </a:solidFill>
                <a:latin typeface="微软雅黑" panose="020B0503020204020204" pitchFamily="34" charset="-122"/>
                <a:ea typeface="微软雅黑" panose="020B0503020204020204" pitchFamily="34" charset="-122"/>
              </a:rPr>
              <a:t>月）。</a:t>
            </a:r>
          </a:p>
          <a:p>
            <a:pPr>
              <a:lnSpc>
                <a:spcPts val="3700"/>
              </a:lnSpc>
            </a:pPr>
            <a:r>
              <a:rPr lang="zh-CN" altLang="en-US" dirty="0">
                <a:solidFill>
                  <a:srgbClr val="574343"/>
                </a:solidFill>
                <a:latin typeface="微软雅黑" panose="020B0503020204020204" pitchFamily="34" charset="-122"/>
                <a:ea typeface="微软雅黑" panose="020B0503020204020204" pitchFamily="34" charset="-122"/>
              </a:rPr>
              <a:t>中国人民武装警察部队是担负国家赋予的国家内部安全保卫任务的部队，受中华人民共和国国务院、中国共产党中央军事委员会双重领导，由内卫、黄金、森林、水电、交通等部队和公安部领导的公安边防、消防、警卫部队组成。</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175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26944" y="108091"/>
            <a:ext cx="4964821"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 打响武装反抗第一枪</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10000" b="9555"/>
          <a:stretch>
            <a:fillRect/>
          </a:stretch>
        </p:blipFill>
        <p:spPr>
          <a:xfrm>
            <a:off x="503237" y="1447800"/>
            <a:ext cx="7019925" cy="2298700"/>
          </a:xfrm>
          <a:prstGeom prst="rect">
            <a:avLst/>
          </a:prstGeom>
          <a:ln>
            <a:solidFill>
              <a:schemeClr val="tx1"/>
            </a:solidFill>
          </a:ln>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96413" y="1447800"/>
            <a:ext cx="3987587" cy="5176614"/>
          </a:xfrm>
          <a:prstGeom prst="rect">
            <a:avLst/>
          </a:prstGeom>
          <a:ln>
            <a:solidFill>
              <a:schemeClr val="tx1"/>
            </a:solidFill>
          </a:ln>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91600" y="889993"/>
            <a:ext cx="3840162" cy="773530"/>
          </a:xfrm>
          <a:prstGeom prst="rect">
            <a:avLst/>
          </a:prstGeom>
        </p:spPr>
      </p:pic>
      <p:pic>
        <p:nvPicPr>
          <p:cNvPr id="15" name="629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927100"/>
            <a:ext cx="609600" cy="609600"/>
          </a:xfrm>
          <a:prstGeom prst="rect">
            <a:avLst/>
          </a:prstGeom>
        </p:spPr>
      </p:pic>
      <p:grpSp>
        <p:nvGrpSpPr>
          <p:cNvPr id="16" name="组合 15"/>
          <p:cNvGrpSpPr/>
          <p:nvPr/>
        </p:nvGrpSpPr>
        <p:grpSpPr>
          <a:xfrm>
            <a:off x="503236" y="4272421"/>
            <a:ext cx="7019926" cy="2351994"/>
            <a:chOff x="6357089" y="3702492"/>
            <a:chExt cx="5292060" cy="3702175"/>
          </a:xfrm>
        </p:grpSpPr>
        <p:sp>
          <p:nvSpPr>
            <p:cNvPr id="17" name="文本框 16"/>
            <p:cNvSpPr txBox="1"/>
            <p:nvPr/>
          </p:nvSpPr>
          <p:spPr>
            <a:xfrm>
              <a:off x="6457064" y="3759722"/>
              <a:ext cx="5092109" cy="3587717"/>
            </a:xfrm>
            <a:prstGeom prst="rect">
              <a:avLst/>
            </a:prstGeom>
            <a:noFill/>
          </p:spPr>
          <p:txBody>
            <a:bodyPr wrap="square" rtlCol="0">
              <a:spAutoFit/>
            </a:bodyPr>
            <a:lstStyle/>
            <a:p>
              <a:pPr>
                <a:lnSpc>
                  <a:spcPts val="3500"/>
                </a:lnSpc>
              </a:pPr>
              <a:r>
                <a:rPr lang="zh-CN" altLang="en-US">
                  <a:solidFill>
                    <a:srgbClr val="574343"/>
                  </a:solidFill>
                  <a:latin typeface="微软雅黑" panose="020B0503020204020204" pitchFamily="34" charset="-122"/>
                  <a:ea typeface="微软雅黑" panose="020B0503020204020204" pitchFamily="34" charset="-122"/>
                </a:rPr>
                <a:t> </a:t>
              </a:r>
              <a:r>
                <a:rPr lang="en-US" altLang="zh-CN">
                  <a:solidFill>
                    <a:srgbClr val="574343"/>
                  </a:solidFill>
                  <a:latin typeface="微软雅黑" panose="020B0503020204020204" pitchFamily="34" charset="-122"/>
                  <a:ea typeface="微软雅黑" panose="020B0503020204020204" pitchFamily="34" charset="-122"/>
                </a:rPr>
                <a:t>1927</a:t>
              </a:r>
              <a:r>
                <a:rPr lang="zh-CN" altLang="en-US">
                  <a:solidFill>
                    <a:srgbClr val="574343"/>
                  </a:solidFill>
                  <a:latin typeface="微软雅黑" panose="020B0503020204020204" pitchFamily="34" charset="-122"/>
                  <a:ea typeface="微软雅黑" panose="020B0503020204020204" pitchFamily="34" charset="-122"/>
                </a:rPr>
                <a:t>年 </a:t>
              </a:r>
              <a:r>
                <a:rPr lang="en-US" altLang="zh-CN">
                  <a:solidFill>
                    <a:srgbClr val="574343"/>
                  </a:solidFill>
                  <a:latin typeface="微软雅黑" panose="020B0503020204020204" pitchFamily="34" charset="-122"/>
                  <a:ea typeface="微软雅黑" panose="020B0503020204020204" pitchFamily="34" charset="-122"/>
                </a:rPr>
                <a:t>8 </a:t>
              </a:r>
              <a:r>
                <a:rPr lang="zh-CN" altLang="en-US">
                  <a:solidFill>
                    <a:srgbClr val="574343"/>
                  </a:solidFill>
                  <a:latin typeface="微软雅黑" panose="020B0503020204020204" pitchFamily="34" charset="-122"/>
                  <a:ea typeface="微软雅黑" panose="020B0503020204020204" pitchFamily="34" charset="-122"/>
                </a:rPr>
                <a:t>月 </a:t>
              </a:r>
              <a:r>
                <a:rPr lang="en-US" altLang="zh-CN">
                  <a:solidFill>
                    <a:srgbClr val="574343"/>
                  </a:solidFill>
                  <a:latin typeface="微软雅黑" panose="020B0503020204020204" pitchFamily="34" charset="-122"/>
                  <a:ea typeface="微软雅黑" panose="020B0503020204020204" pitchFamily="34" charset="-122"/>
                </a:rPr>
                <a:t>1</a:t>
              </a:r>
              <a:r>
                <a:rPr lang="zh-CN" altLang="en-US">
                  <a:solidFill>
                    <a:srgbClr val="574343"/>
                  </a:solidFill>
                  <a:latin typeface="微软雅黑" panose="020B0503020204020204" pitchFamily="34" charset="-122"/>
                  <a:ea typeface="微软雅黑" panose="020B0503020204020204" pitchFamily="34" charset="-122"/>
                </a:rPr>
                <a:t>日，周恩来、贺龙、叶挺、朱德、刘伯承等领导国民革命军第十一军第 </a:t>
              </a:r>
              <a:r>
                <a:rPr lang="en-US" altLang="zh-CN">
                  <a:solidFill>
                    <a:srgbClr val="574343"/>
                  </a:solidFill>
                  <a:latin typeface="微软雅黑" panose="020B0503020204020204" pitchFamily="34" charset="-122"/>
                  <a:ea typeface="微软雅黑" panose="020B0503020204020204" pitchFamily="34" charset="-122"/>
                </a:rPr>
                <a:t>24</a:t>
              </a:r>
              <a:r>
                <a:rPr lang="zh-CN" altLang="en-US">
                  <a:solidFill>
                    <a:srgbClr val="574343"/>
                  </a:solidFill>
                  <a:latin typeface="微软雅黑" panose="020B0503020204020204" pitchFamily="34" charset="-122"/>
                  <a:ea typeface="微软雅黑" panose="020B0503020204020204" pitchFamily="34" charset="-122"/>
                </a:rPr>
                <a:t>师、第 </a:t>
              </a:r>
              <a:r>
                <a:rPr lang="en-US" altLang="zh-CN">
                  <a:solidFill>
                    <a:srgbClr val="574343"/>
                  </a:solidFill>
                  <a:latin typeface="微软雅黑" panose="020B0503020204020204" pitchFamily="34" charset="-122"/>
                  <a:ea typeface="微软雅黑" panose="020B0503020204020204" pitchFamily="34" charset="-122"/>
                </a:rPr>
                <a:t>10 </a:t>
              </a:r>
              <a:r>
                <a:rPr lang="zh-CN" altLang="en-US">
                  <a:solidFill>
                    <a:srgbClr val="574343"/>
                  </a:solidFill>
                  <a:latin typeface="微软雅黑" panose="020B0503020204020204" pitchFamily="34" charset="-122"/>
                  <a:ea typeface="微软雅黑" panose="020B0503020204020204" pitchFamily="34" charset="-122"/>
                </a:rPr>
                <a:t>师一部、第四十一军第 </a:t>
              </a:r>
              <a:r>
                <a:rPr lang="en-US" altLang="zh-CN">
                  <a:solidFill>
                    <a:srgbClr val="574343"/>
                  </a:solidFill>
                  <a:latin typeface="微软雅黑" panose="020B0503020204020204" pitchFamily="34" charset="-122"/>
                  <a:ea typeface="微软雅黑" panose="020B0503020204020204" pitchFamily="34" charset="-122"/>
                </a:rPr>
                <a:t>25</a:t>
              </a:r>
              <a:r>
                <a:rPr lang="zh-CN" altLang="en-US">
                  <a:solidFill>
                    <a:srgbClr val="574343"/>
                  </a:solidFill>
                  <a:latin typeface="微软雅黑" panose="020B0503020204020204" pitchFamily="34" charset="-122"/>
                  <a:ea typeface="微软雅黑" panose="020B0503020204020204" pitchFamily="34" charset="-122"/>
                </a:rPr>
                <a:t>师（叶挺独立团扩编）、第二十军、第三军军官教育团等部，共 </a:t>
              </a:r>
              <a:r>
                <a:rPr lang="en-US" altLang="zh-CN">
                  <a:solidFill>
                    <a:srgbClr val="574343"/>
                  </a:solidFill>
                  <a:latin typeface="微软雅黑" panose="020B0503020204020204" pitchFamily="34" charset="-122"/>
                  <a:ea typeface="微软雅黑" panose="020B0503020204020204" pitchFamily="34" charset="-122"/>
                </a:rPr>
                <a:t>2</a:t>
              </a:r>
              <a:r>
                <a:rPr lang="zh-CN" altLang="en-US">
                  <a:solidFill>
                    <a:srgbClr val="574343"/>
                  </a:solidFill>
                  <a:latin typeface="微软雅黑" panose="020B0503020204020204" pitchFamily="34" charset="-122"/>
                  <a:ea typeface="微软雅黑" panose="020B0503020204020204" pitchFamily="34" charset="-122"/>
                </a:rPr>
                <a:t>万余人举行南昌起义，打响了武装反抗国民党反动派的第一枪，标志着中国共产党独立领导武装斗争的开始。 </a:t>
              </a:r>
            </a:p>
          </p:txBody>
        </p:sp>
        <p:sp>
          <p:nvSpPr>
            <p:cNvPr id="18" name="矩形 17"/>
            <p:cNvSpPr/>
            <p:nvPr/>
          </p:nvSpPr>
          <p:spPr>
            <a:xfrm>
              <a:off x="6357089" y="3702492"/>
              <a:ext cx="5292060" cy="370217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937071" y="3825244"/>
            <a:ext cx="3620980" cy="376458"/>
            <a:chOff x="296134" y="1669239"/>
            <a:chExt cx="2008424" cy="1659886"/>
          </a:xfrm>
        </p:grpSpPr>
        <p:sp>
          <p:nvSpPr>
            <p:cNvPr id="20" name="圆角矩形 7"/>
            <p:cNvSpPr>
              <a:spLocks noChangeArrowheads="1"/>
            </p:cNvSpPr>
            <p:nvPr/>
          </p:nvSpPr>
          <p:spPr bwMode="auto">
            <a:xfrm>
              <a:off x="567269" y="1669239"/>
              <a:ext cx="1472750" cy="1624498"/>
            </a:xfrm>
            <a:prstGeom prst="roundRect">
              <a:avLst>
                <a:gd name="adj" fmla="val 7162"/>
              </a:avLst>
            </a:prstGeom>
            <a:gradFill flip="none" rotWithShape="1">
              <a:gsLst>
                <a:gs pos="0">
                  <a:srgbClr val="BB1717"/>
                </a:gs>
                <a:gs pos="100000">
                  <a:srgbClr val="F11B1B"/>
                </a:gs>
              </a:gsLst>
              <a:lin ang="18600000" scaled="0"/>
              <a:tileRect/>
            </a:gradFill>
            <a:ln w="12700" cap="flat" cmpd="sng" algn="ctr">
              <a:gradFill>
                <a:gsLst>
                  <a:gs pos="0">
                    <a:srgbClr val="6C6A69"/>
                  </a:gs>
                  <a:gs pos="50000">
                    <a:srgbClr val="C00000"/>
                  </a:gs>
                  <a:gs pos="100000">
                    <a:srgbClr val="FF0000"/>
                  </a:gs>
                </a:gsLst>
                <a:lin ang="5400000" scaled="0"/>
              </a:gradFill>
              <a:prstDash val="solid"/>
            </a:ln>
            <a:effectLst>
              <a:outerShdw blurRad="50800" dist="38100" dir="5400000" algn="t" rotWithShape="0">
                <a:prstClr val="black">
                  <a:alpha val="40000"/>
                </a:prstClr>
              </a:outerShdw>
            </a:effectLst>
          </p:spPr>
          <p:txBody>
            <a:bodyPr lIns="91426" tIns="45713" rIns="91426" bIns="45713" anchor="ctr"/>
            <a:lstStyle/>
            <a:p>
              <a:pPr marL="0" marR="0" lvl="0" indent="0" defTabSz="913765"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0" cap="none" spc="0" normalizeH="0" baseline="0" noProof="0">
                <a:ln>
                  <a:noFill/>
                </a:ln>
                <a:solidFill>
                  <a:srgbClr val="4D4D4D"/>
                </a:solidFill>
                <a:effectLst/>
                <a:uLnTx/>
                <a:uFillTx/>
                <a:latin typeface="DIN Mittelschrift Std" pitchFamily="50" charset="0"/>
                <a:ea typeface="微软雅黑" panose="020B0503020204020204" pitchFamily="34" charset="-122"/>
              </a:endParaRPr>
            </a:p>
          </p:txBody>
        </p:sp>
        <p:sp>
          <p:nvSpPr>
            <p:cNvPr id="21" name="TextBox 11"/>
            <p:cNvSpPr txBox="1">
              <a:spLocks noChangeArrowheads="1"/>
            </p:cNvSpPr>
            <p:nvPr/>
          </p:nvSpPr>
          <p:spPr bwMode="auto">
            <a:xfrm>
              <a:off x="296134" y="1700659"/>
              <a:ext cx="2008424" cy="162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5D2"/>
                  </a:solidFill>
                  <a:latin typeface="微软雅黑" panose="020B0503020204020204" pitchFamily="34" charset="-122"/>
                  <a:ea typeface="微软雅黑" panose="020B0503020204020204" pitchFamily="34" charset="-122"/>
                </a:rPr>
                <a:t>南昌起义爆发</a:t>
              </a:r>
              <a:endParaRPr lang="zh-CN" altLang="en-US" b="1">
                <a:solidFill>
                  <a:srgbClr val="FFF5D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14:presetBounceEnd="36000">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14:bounceEnd="36000">
                                          <p:cBhvr additive="base">
                                            <p:cTn id="13"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2" presetClass="entr" presetSubtype="1"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down)">
                                          <p:cBhvr>
                                            <p:cTn id="19" dur="500"/>
                                            <p:tgtEl>
                                              <p:spTgt spid="19"/>
                                            </p:tgtEl>
                                          </p:cBhvr>
                                        </p:animEffect>
                                      </p:childTnLst>
                                    </p:cTn>
                                  </p:par>
                                </p:childTnLst>
                              </p:cTn>
                            </p:par>
                            <p:par>
                              <p:cTn id="20" fill="hold">
                                <p:stCondLst>
                                  <p:cond delay="1000"/>
                                </p:stCondLst>
                                <p:childTnLst>
                                  <p:par>
                                    <p:cTn id="21" presetID="2" presetClass="entr" presetSubtype="1" fill="hold" nodeType="afterEffect" p14:presetBounceEnd="36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36000">
                                          <p:cBhvr additive="base">
                                            <p:cTn id="23" dur="500" fill="hold"/>
                                            <p:tgtEl>
                                              <p:spTgt spid="13"/>
                                            </p:tgtEl>
                                            <p:attrNameLst>
                                              <p:attrName>ppt_x</p:attrName>
                                            </p:attrNameLst>
                                          </p:cBhvr>
                                          <p:tavLst>
                                            <p:tav tm="0">
                                              <p:val>
                                                <p:strVal val="#ppt_x"/>
                                              </p:val>
                                            </p:tav>
                                            <p:tav tm="100000">
                                              <p:val>
                                                <p:strVal val="#ppt_x"/>
                                              </p:val>
                                            </p:tav>
                                          </p:tavLst>
                                        </p:anim>
                                        <p:anim calcmode="lin" valueType="num" p14:bounceEnd="36000">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2" fill="hold" nodeType="afterEffect" p14:presetBounceEnd="36000">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8" presetClass="entr" presetSubtype="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Right)">
                                          <p:cBhvr>
                                            <p:cTn id="33" dur="750"/>
                                            <p:tgtEl>
                                              <p:spTgt spid="16"/>
                                            </p:tgtEl>
                                          </p:cBhvr>
                                        </p:animEffect>
                                      </p:childTnLst>
                                    </p:cTn>
                                  </p:par>
                                </p:childTnLst>
                              </p:cTn>
                            </p:par>
                            <p:par>
                              <p:cTn id="34" fill="hold">
                                <p:stCondLst>
                                  <p:cond delay="3000"/>
                                </p:stCondLst>
                                <p:childTnLst>
                                  <p:par>
                                    <p:cTn id="35" presetID="1" presetClass="mediacall" presetSubtype="0" fill="hold" nodeType="afterEffect">
                                      <p:stCondLst>
                                        <p:cond delay="0"/>
                                      </p:stCondLst>
                                      <p:childTnLst>
                                        <p:cmd type="call" cmd="playFrom(0.0)">
                                          <p:cBhvr>
                                            <p:cTn id="36" dur="344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15"/>
                    </p:tgtEl>
                  </p:cMediaNode>
                </p:audio>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2" presetClass="entr" presetSubtype="1"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down)">
                                          <p:cBhvr>
                                            <p:cTn id="19" dur="500"/>
                                            <p:tgtEl>
                                              <p:spTgt spid="19"/>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8" presetClass="entr" presetSubtype="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Right)">
                                          <p:cBhvr>
                                            <p:cTn id="33" dur="750"/>
                                            <p:tgtEl>
                                              <p:spTgt spid="16"/>
                                            </p:tgtEl>
                                          </p:cBhvr>
                                        </p:animEffect>
                                      </p:childTnLst>
                                    </p:cTn>
                                  </p:par>
                                </p:childTnLst>
                              </p:cTn>
                            </p:par>
                            <p:par>
                              <p:cTn id="34" fill="hold">
                                <p:stCondLst>
                                  <p:cond delay="3000"/>
                                </p:stCondLst>
                                <p:childTnLst>
                                  <p:par>
                                    <p:cTn id="35" presetID="1" presetClass="mediacall" presetSubtype="0" fill="hold" nodeType="afterEffect">
                                      <p:stCondLst>
                                        <p:cond delay="0"/>
                                      </p:stCondLst>
                                      <p:childTnLst>
                                        <p:cmd type="call" cmd="playFrom(0.0)">
                                          <p:cBhvr>
                                            <p:cTn id="36" dur="3448"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15"/>
                    </p:tgtEl>
                  </p:cMediaNode>
                </p:audio>
              </p:childTnLst>
            </p:cTn>
          </p:par>
        </p:tnLst>
        <p:bldLst>
          <p:bldP spid="5"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2442" r="23245"/>
            <a:stretch>
              <a:fillRect/>
            </a:stretch>
          </p:blipFill>
          <p:spPr>
            <a:xfrm>
              <a:off x="634491" y="2352355"/>
              <a:ext cx="2965051" cy="363945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1261884"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预备役</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3413755"/>
          </a:xfrm>
          <a:prstGeom prst="rect">
            <a:avLst/>
          </a:prstGeom>
        </p:spPr>
        <p:txBody>
          <a:bodyPr wrap="square">
            <a:spAutoFit/>
          </a:bodyPr>
          <a:lstStyle/>
          <a:p>
            <a:pPr>
              <a:lnSpc>
                <a:spcPts val="3700"/>
              </a:lnSpc>
            </a:pPr>
            <a:r>
              <a:rPr lang="zh-CN" altLang="en-US" sz="2400" b="1" smtClean="0">
                <a:solidFill>
                  <a:schemeClr val="accent6">
                    <a:lumMod val="75000"/>
                  </a:schemeClr>
                </a:solidFill>
                <a:latin typeface="微软雅黑" panose="020B0503020204020204" pitchFamily="34" charset="-122"/>
                <a:ea typeface="微软雅黑" panose="020B0503020204020204" pitchFamily="34" charset="-122"/>
              </a:rPr>
              <a:t>中国人民解放军</a:t>
            </a:r>
            <a:r>
              <a:rPr lang="zh-CN" altLang="en-US" sz="2400" b="1">
                <a:solidFill>
                  <a:schemeClr val="accent6">
                    <a:lumMod val="75000"/>
                  </a:schemeClr>
                </a:solidFill>
                <a:latin typeface="微软雅黑" panose="020B0503020204020204" pitchFamily="34" charset="-122"/>
                <a:ea typeface="微软雅黑" panose="020B0503020204020204" pitchFamily="34" charset="-122"/>
              </a:rPr>
              <a:t>预备役部队</a:t>
            </a:r>
            <a:r>
              <a:rPr lang="zh-CN" altLang="en-US" smtClean="0">
                <a:solidFill>
                  <a:schemeClr val="accent6">
                    <a:lumMod val="75000"/>
                  </a:schemeClr>
                </a:solidFill>
                <a:latin typeface="微软雅黑" panose="020B0503020204020204" pitchFamily="34" charset="-122"/>
                <a:ea typeface="微软雅黑" panose="020B0503020204020204" pitchFamily="34" charset="-122"/>
              </a:rPr>
              <a:t>（</a:t>
            </a:r>
            <a:r>
              <a:rPr lang="en-US" altLang="zh-CN" smtClean="0">
                <a:solidFill>
                  <a:schemeClr val="accent6">
                    <a:lumMod val="75000"/>
                  </a:schemeClr>
                </a:solidFill>
                <a:latin typeface="微软雅黑" panose="020B0503020204020204" pitchFamily="34" charset="-122"/>
                <a:ea typeface="微软雅黑" panose="020B0503020204020204" pitchFamily="34" charset="-122"/>
              </a:rPr>
              <a:t>The </a:t>
            </a:r>
            <a:r>
              <a:rPr lang="en-US" altLang="zh-CN">
                <a:solidFill>
                  <a:schemeClr val="accent6">
                    <a:lumMod val="75000"/>
                  </a:schemeClr>
                </a:solidFill>
                <a:latin typeface="微软雅黑" panose="020B0503020204020204" pitchFamily="34" charset="-122"/>
                <a:ea typeface="微软雅黑" panose="020B0503020204020204" pitchFamily="34" charset="-122"/>
              </a:rPr>
              <a:t>Chinese people's liberation army reserve force</a:t>
            </a:r>
            <a:r>
              <a:rPr lang="zh-CN" altLang="en-US" smtClean="0">
                <a:solidFill>
                  <a:schemeClr val="accent6">
                    <a:lumMod val="75000"/>
                  </a:schemeClr>
                </a:solidFill>
                <a:latin typeface="微软雅黑" panose="020B0503020204020204" pitchFamily="34" charset="-122"/>
                <a:ea typeface="微软雅黑" panose="020B0503020204020204" pitchFamily="34" charset="-122"/>
              </a:rPr>
              <a:t>）</a:t>
            </a:r>
            <a:r>
              <a:rPr lang="zh-CN" altLang="en-US" smtClean="0">
                <a:solidFill>
                  <a:srgbClr val="574343"/>
                </a:solidFill>
                <a:latin typeface="微软雅黑" panose="020B0503020204020204" pitchFamily="34" charset="-122"/>
                <a:ea typeface="微软雅黑" panose="020B0503020204020204" pitchFamily="34" charset="-122"/>
              </a:rPr>
              <a:t>， </a:t>
            </a:r>
            <a:r>
              <a:rPr lang="zh-CN" altLang="en-US">
                <a:solidFill>
                  <a:srgbClr val="574343"/>
                </a:solidFill>
                <a:latin typeface="微软雅黑" panose="020B0503020204020204" pitchFamily="34" charset="-122"/>
                <a:ea typeface="微软雅黑" panose="020B0503020204020204" pitchFamily="34" charset="-122"/>
              </a:rPr>
              <a:t>是中国人民解放军的组成部分，是建设祖国，保卫祖国的一 支重要力量。以现役军人为骨干，以预备役军官、士兵为基础，按统一编制为战时实施成建制快速动员而组建起来的部队。其师团已纳入军队建制序列，授有番号、军旗。预备役部队平时隶属省军区，战时根据国家发布的动员令转为现役部队，归指定的现役部队指挥。</a:t>
            </a:r>
            <a:endParaRPr lang="zh-CN" altLang="en-US" dirty="0">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武装力量</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主要构成</a:t>
            </a:r>
            <a:endPar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10" name="组合 9"/>
          <p:cNvGrpSpPr/>
          <p:nvPr/>
        </p:nvGrpSpPr>
        <p:grpSpPr>
          <a:xfrm>
            <a:off x="473049" y="1425463"/>
            <a:ext cx="3295623" cy="4895508"/>
            <a:chOff x="473049" y="1425463"/>
            <a:chExt cx="3295623" cy="4895508"/>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049" y="1425463"/>
              <a:ext cx="3294716" cy="4895508"/>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48861"/>
            <a:stretch>
              <a:fillRect/>
            </a:stretch>
          </p:blipFill>
          <p:spPr>
            <a:xfrm>
              <a:off x="632692" y="2337999"/>
              <a:ext cx="2894280" cy="375800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049" y="2104571"/>
              <a:ext cx="3295623" cy="4216400"/>
            </a:xfrm>
            <a:prstGeom prst="rect">
              <a:avLst/>
            </a:prstGeom>
          </p:spPr>
        </p:pic>
        <p:sp>
          <p:nvSpPr>
            <p:cNvPr id="6" name="矩形 5"/>
            <p:cNvSpPr/>
            <p:nvPr/>
          </p:nvSpPr>
          <p:spPr>
            <a:xfrm>
              <a:off x="634492" y="1425463"/>
              <a:ext cx="992579" cy="664477"/>
            </a:xfrm>
            <a:prstGeom prst="rect">
              <a:avLst/>
            </a:prstGeom>
          </p:spPr>
          <p:txBody>
            <a:bodyPr wrap="none">
              <a:spAutoFit/>
            </a:bodyPr>
            <a:lstStyle/>
            <a:p>
              <a:pPr>
                <a:lnSpc>
                  <a:spcPct val="150000"/>
                </a:lnSpc>
              </a:pPr>
              <a:r>
                <a:rPr lang="zh-CN" altLang="en-US" sz="2800" smtClean="0">
                  <a:solidFill>
                    <a:schemeClr val="bg1"/>
                  </a:solidFill>
                  <a:latin typeface="方正平黑繁体" panose="02010601030101010101" pitchFamily="2" charset="-122"/>
                  <a:ea typeface="方正平黑繁体" panose="02010601030101010101" pitchFamily="2" charset="-122"/>
                </a:rPr>
                <a:t>民 兵</a:t>
              </a:r>
              <a:endParaRPr lang="en-US" altLang="zh-CN" sz="2800" dirty="0">
                <a:solidFill>
                  <a:schemeClr val="bg1"/>
                </a:solidFill>
                <a:latin typeface="方正平黑繁体" panose="02010601030101010101" pitchFamily="2" charset="-122"/>
                <a:ea typeface="方正平黑繁体" panose="02010601030101010101" pitchFamily="2" charset="-122"/>
              </a:endParaRPr>
            </a:p>
          </p:txBody>
        </p:sp>
      </p:grpSp>
      <p:sp>
        <p:nvSpPr>
          <p:cNvPr id="9" name="矩形 8"/>
          <p:cNvSpPr/>
          <p:nvPr/>
        </p:nvSpPr>
        <p:spPr>
          <a:xfrm>
            <a:off x="4646612" y="1676400"/>
            <a:ext cx="6639206" cy="4837222"/>
          </a:xfrm>
          <a:prstGeom prst="rect">
            <a:avLst/>
          </a:prstGeom>
        </p:spPr>
        <p:txBody>
          <a:bodyPr wrap="square">
            <a:spAutoFit/>
          </a:bodyPr>
          <a:lstStyle/>
          <a:p>
            <a:pPr>
              <a:lnSpc>
                <a:spcPts val="3700"/>
              </a:lnSpc>
            </a:pPr>
            <a:r>
              <a:rPr lang="zh-CN" altLang="en-US" sz="2400" b="1">
                <a:solidFill>
                  <a:schemeClr val="accent2">
                    <a:lumMod val="50000"/>
                  </a:schemeClr>
                </a:solidFill>
                <a:latin typeface="微软雅黑" panose="020B0503020204020204" pitchFamily="34" charset="-122"/>
                <a:ea typeface="微软雅黑" panose="020B0503020204020204" pitchFamily="34" charset="-122"/>
              </a:rPr>
              <a:t>中国民兵</a:t>
            </a:r>
            <a:r>
              <a:rPr lang="zh-CN" altLang="en-US" smtClean="0">
                <a:solidFill>
                  <a:schemeClr val="accent2">
                    <a:lumMod val="50000"/>
                  </a:schemeClr>
                </a:solidFill>
                <a:latin typeface="微软雅黑" panose="020B0503020204020204" pitchFamily="34" charset="-122"/>
                <a:ea typeface="微软雅黑" panose="020B0503020204020204" pitchFamily="34" charset="-122"/>
              </a:rPr>
              <a:t>（</a:t>
            </a:r>
            <a:r>
              <a:rPr lang="en-US" altLang="zh-CN">
                <a:solidFill>
                  <a:schemeClr val="accent2">
                    <a:lumMod val="50000"/>
                  </a:schemeClr>
                </a:solidFill>
                <a:latin typeface="微软雅黑" panose="020B0503020204020204" pitchFamily="34" charset="-122"/>
                <a:ea typeface="微软雅黑" panose="020B0503020204020204" pitchFamily="34" charset="-122"/>
              </a:rPr>
              <a:t> China Militia</a:t>
            </a:r>
            <a:r>
              <a:rPr lang="zh-CN" altLang="en-US" smtClean="0">
                <a:solidFill>
                  <a:schemeClr val="accent2">
                    <a:lumMod val="50000"/>
                  </a:schemeClr>
                </a:solidFill>
                <a:latin typeface="微软雅黑" panose="020B0503020204020204" pitchFamily="34" charset="-122"/>
                <a:ea typeface="微软雅黑" panose="020B0503020204020204" pitchFamily="34" charset="-122"/>
              </a:rPr>
              <a:t>）</a:t>
            </a:r>
            <a:r>
              <a:rPr lang="zh-CN" altLang="en-US" smtClean="0">
                <a:solidFill>
                  <a:srgbClr val="574343"/>
                </a:solidFill>
                <a:latin typeface="微软雅黑" panose="020B0503020204020204" pitchFamily="34" charset="-122"/>
                <a:ea typeface="微软雅黑" panose="020B0503020204020204" pitchFamily="34" charset="-122"/>
              </a:rPr>
              <a:t>是</a:t>
            </a:r>
            <a:r>
              <a:rPr lang="zh-CN" altLang="en-US">
                <a:solidFill>
                  <a:srgbClr val="574343"/>
                </a:solidFill>
                <a:latin typeface="微软雅黑" panose="020B0503020204020204" pitchFamily="34" charset="-122"/>
                <a:ea typeface="微软雅黑" panose="020B0503020204020204" pitchFamily="34" charset="-122"/>
              </a:rPr>
              <a:t>中国共产党领导下的不脱离生产的群众武装，是中华人民共和国武装力量的组成部分，是中国人民解放军的助手和后备力量</a:t>
            </a:r>
            <a:r>
              <a:rPr lang="zh-CN" altLang="en-US" smtClean="0">
                <a:solidFill>
                  <a:srgbClr val="574343"/>
                </a:solidFill>
                <a:latin typeface="微软雅黑" panose="020B0503020204020204" pitchFamily="34" charset="-122"/>
                <a:ea typeface="微软雅黑" panose="020B0503020204020204" pitchFamily="34" charset="-122"/>
              </a:rPr>
              <a:t>。起初</a:t>
            </a:r>
            <a:r>
              <a:rPr lang="zh-CN" altLang="en-US">
                <a:solidFill>
                  <a:srgbClr val="574343"/>
                </a:solidFill>
                <a:latin typeface="微软雅黑" panose="020B0503020204020204" pitchFamily="34" charset="-122"/>
                <a:ea typeface="微软雅黑" panose="020B0503020204020204" pitchFamily="34" charset="-122"/>
              </a:rPr>
              <a:t>的中国民兵是北伐战争时期的工人纠察队、农民自卫军。</a:t>
            </a:r>
            <a:r>
              <a:rPr lang="en-US" altLang="zh-CN">
                <a:solidFill>
                  <a:srgbClr val="574343"/>
                </a:solidFill>
                <a:latin typeface="微软雅黑" panose="020B0503020204020204" pitchFamily="34" charset="-122"/>
                <a:ea typeface="微软雅黑" panose="020B0503020204020204" pitchFamily="34" charset="-122"/>
              </a:rPr>
              <a:t>1922</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1</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在香港海员大罢工中创建的工人纠察队是我国第一支由工人组成的民兵</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当时工人运动的领袖苏兆征就是这支民兵的领导者。</a:t>
            </a:r>
            <a:r>
              <a:rPr lang="en-US" altLang="zh-CN">
                <a:solidFill>
                  <a:srgbClr val="574343"/>
                </a:solidFill>
                <a:latin typeface="微软雅黑" panose="020B0503020204020204" pitchFamily="34" charset="-122"/>
                <a:ea typeface="微软雅黑" panose="020B0503020204020204" pitchFamily="34" charset="-122"/>
              </a:rPr>
              <a:t>1924</a:t>
            </a:r>
            <a:r>
              <a:rPr lang="zh-CN" altLang="en-US">
                <a:solidFill>
                  <a:srgbClr val="574343"/>
                </a:solidFill>
                <a:latin typeface="微软雅黑" panose="020B0503020204020204" pitchFamily="34" charset="-122"/>
                <a:ea typeface="微软雅黑" panose="020B0503020204020204" pitchFamily="34" charset="-122"/>
              </a:rPr>
              <a:t>年</a:t>
            </a:r>
            <a:r>
              <a:rPr lang="en-US" altLang="zh-CN">
                <a:solidFill>
                  <a:srgbClr val="574343"/>
                </a:solidFill>
                <a:latin typeface="微软雅黑" panose="020B0503020204020204" pitchFamily="34" charset="-122"/>
                <a:ea typeface="微软雅黑" panose="020B0503020204020204" pitchFamily="34" charset="-122"/>
              </a:rPr>
              <a:t>8</a:t>
            </a:r>
            <a:r>
              <a:rPr lang="zh-CN" altLang="en-US">
                <a:solidFill>
                  <a:srgbClr val="574343"/>
                </a:solidFill>
                <a:latin typeface="微软雅黑" panose="020B0503020204020204" pitchFamily="34" charset="-122"/>
                <a:ea typeface="微软雅黑" panose="020B0503020204020204" pitchFamily="34" charset="-122"/>
              </a:rPr>
              <a:t>月</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农民运动领袖彭湃在领导广东省广宁县的农民起义中</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建立的农民自卫军是我国第一支由农民组成的民兵。</a:t>
            </a:r>
            <a:r>
              <a:rPr lang="en-US" altLang="zh-CN">
                <a:solidFill>
                  <a:srgbClr val="574343"/>
                </a:solidFill>
                <a:latin typeface="微软雅黑" panose="020B0503020204020204" pitchFamily="34" charset="-122"/>
                <a:ea typeface="微软雅黑" panose="020B0503020204020204" pitchFamily="34" charset="-122"/>
              </a:rPr>
              <a:t>1926</a:t>
            </a:r>
            <a:r>
              <a:rPr lang="zh-CN" altLang="en-US">
                <a:solidFill>
                  <a:srgbClr val="574343"/>
                </a:solidFill>
                <a:latin typeface="微软雅黑" panose="020B0503020204020204" pitchFamily="34" charset="-122"/>
                <a:ea typeface="微软雅黑" panose="020B0503020204020204" pitchFamily="34" charset="-122"/>
              </a:rPr>
              <a:t>年，张勋建立中国民兵营，参加自卫反击战。</a:t>
            </a:r>
            <a:r>
              <a:rPr lang="en-US" altLang="zh-CN">
                <a:solidFill>
                  <a:srgbClr val="574343"/>
                </a:solidFill>
                <a:latin typeface="微软雅黑" panose="020B0503020204020204" pitchFamily="34" charset="-122"/>
                <a:ea typeface="微软雅黑" panose="020B0503020204020204" pitchFamily="34" charset="-122"/>
              </a:rPr>
              <a:t>2000</a:t>
            </a:r>
            <a:r>
              <a:rPr lang="zh-CN" altLang="en-US">
                <a:solidFill>
                  <a:srgbClr val="574343"/>
                </a:solidFill>
                <a:latin typeface="微软雅黑" panose="020B0503020204020204" pitchFamily="34" charset="-122"/>
                <a:ea typeface="微软雅黑" panose="020B0503020204020204" pitchFamily="34" charset="-122"/>
              </a:rPr>
              <a:t>年，中共中央批准中国民兵划入中国人民解放军。</a:t>
            </a:r>
            <a:endParaRPr lang="zh-CN" altLang="en-US" dirty="0">
              <a:solidFill>
                <a:srgbClr val="57434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50"/>
                            </p:stCondLst>
                            <p:childTnLst>
                              <p:par>
                                <p:cTn id="11" presetID="2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75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国防力量的主要组成</a:t>
            </a:r>
          </a:p>
        </p:txBody>
      </p:sp>
      <p:grpSp>
        <p:nvGrpSpPr>
          <p:cNvPr id="3" name="组合 2"/>
          <p:cNvGrpSpPr/>
          <p:nvPr/>
        </p:nvGrpSpPr>
        <p:grpSpPr>
          <a:xfrm>
            <a:off x="585488" y="3200401"/>
            <a:ext cx="10962982" cy="882962"/>
            <a:chOff x="687086" y="3200401"/>
            <a:chExt cx="10962982" cy="882962"/>
          </a:xfrm>
        </p:grpSpPr>
        <p:grpSp>
          <p:nvGrpSpPr>
            <p:cNvPr id="4" name="组合 3"/>
            <p:cNvGrpSpPr/>
            <p:nvPr/>
          </p:nvGrpSpPr>
          <p:grpSpPr>
            <a:xfrm>
              <a:off x="8542639" y="3302214"/>
              <a:ext cx="3107429" cy="676027"/>
              <a:chOff x="542035" y="3325253"/>
              <a:chExt cx="3107429" cy="676027"/>
            </a:xfrm>
          </p:grpSpPr>
          <p:grpSp>
            <p:nvGrpSpPr>
              <p:cNvPr id="22" name="组合 21"/>
              <p:cNvGrpSpPr/>
              <p:nvPr/>
            </p:nvGrpSpPr>
            <p:grpSpPr>
              <a:xfrm>
                <a:off x="542035" y="3325253"/>
                <a:ext cx="3107429" cy="676027"/>
                <a:chOff x="3379694" y="4630738"/>
                <a:chExt cx="3107429" cy="676027"/>
              </a:xfrm>
              <a:solidFill>
                <a:schemeClr val="tx1"/>
              </a:solidFill>
            </p:grpSpPr>
            <p:sp>
              <p:nvSpPr>
                <p:cNvPr id="24" name="Line 114"/>
                <p:cNvSpPr>
                  <a:spLocks noChangeShapeType="1"/>
                </p:cNvSpPr>
                <p:nvPr/>
              </p:nvSpPr>
              <p:spPr bwMode="auto">
                <a:xfrm>
                  <a:off x="5046663" y="4630738"/>
                  <a:ext cx="0" cy="676027"/>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20"/>
                <p:cNvSpPr>
                  <a:spLocks noChangeShapeType="1"/>
                </p:cNvSpPr>
                <p:nvPr/>
              </p:nvSpPr>
              <p:spPr bwMode="auto">
                <a:xfrm flipH="1">
                  <a:off x="3379694" y="4824413"/>
                  <a:ext cx="3107429" cy="0"/>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21"/>
                <p:cNvSpPr>
                  <a:spLocks noChangeShapeType="1"/>
                </p:cNvSpPr>
                <p:nvPr/>
              </p:nvSpPr>
              <p:spPr bwMode="auto">
                <a:xfrm>
                  <a:off x="3380584" y="4818063"/>
                  <a:ext cx="0" cy="367908"/>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22"/>
                <p:cNvSpPr>
                  <a:spLocks noChangeShapeType="1"/>
                </p:cNvSpPr>
                <p:nvPr/>
              </p:nvSpPr>
              <p:spPr bwMode="auto">
                <a:xfrm>
                  <a:off x="4192889" y="4818062"/>
                  <a:ext cx="0" cy="367909"/>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3"/>
                <p:cNvSpPr>
                  <a:spLocks noChangeShapeType="1"/>
                </p:cNvSpPr>
                <p:nvPr/>
              </p:nvSpPr>
              <p:spPr bwMode="auto">
                <a:xfrm>
                  <a:off x="6487123" y="4818062"/>
                  <a:ext cx="0" cy="367907"/>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3" name="Line 122"/>
              <p:cNvSpPr>
                <a:spLocks noChangeShapeType="1"/>
              </p:cNvSpPr>
              <p:nvPr/>
            </p:nvSpPr>
            <p:spPr bwMode="auto">
              <a:xfrm>
                <a:off x="2877931" y="3518928"/>
                <a:ext cx="0" cy="361557"/>
              </a:xfrm>
              <a:prstGeom prst="line">
                <a:avLst/>
              </a:prstGeom>
              <a:solidFill>
                <a:schemeClr val="tx1"/>
              </a:solid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395379" y="3200401"/>
              <a:ext cx="1833155" cy="882962"/>
              <a:chOff x="1299667" y="3184257"/>
              <a:chExt cx="1833155" cy="882962"/>
            </a:xfrm>
          </p:grpSpPr>
          <p:grpSp>
            <p:nvGrpSpPr>
              <p:cNvPr id="17" name="组合 16"/>
              <p:cNvGrpSpPr/>
              <p:nvPr/>
            </p:nvGrpSpPr>
            <p:grpSpPr>
              <a:xfrm>
                <a:off x="1299667" y="3184257"/>
                <a:ext cx="1833155" cy="817024"/>
                <a:chOff x="4137326" y="4489742"/>
                <a:chExt cx="1833155" cy="817024"/>
              </a:xfrm>
              <a:solidFill>
                <a:schemeClr val="tx1"/>
              </a:solidFill>
            </p:grpSpPr>
            <p:sp>
              <p:nvSpPr>
                <p:cNvPr id="19" name="Line 114"/>
                <p:cNvSpPr>
                  <a:spLocks noChangeShapeType="1"/>
                </p:cNvSpPr>
                <p:nvPr/>
              </p:nvSpPr>
              <p:spPr bwMode="auto">
                <a:xfrm>
                  <a:off x="5046663" y="4489742"/>
                  <a:ext cx="0" cy="817024"/>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20"/>
                <p:cNvSpPr>
                  <a:spLocks noChangeShapeType="1"/>
                </p:cNvSpPr>
                <p:nvPr/>
              </p:nvSpPr>
              <p:spPr bwMode="auto">
                <a:xfrm flipH="1">
                  <a:off x="4137326" y="4824413"/>
                  <a:ext cx="1823559" cy="0"/>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23"/>
                <p:cNvSpPr>
                  <a:spLocks noChangeShapeType="1"/>
                </p:cNvSpPr>
                <p:nvPr/>
              </p:nvSpPr>
              <p:spPr bwMode="auto">
                <a:xfrm>
                  <a:off x="5970481" y="4818062"/>
                  <a:ext cx="0" cy="488703"/>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8" name="Line 122"/>
              <p:cNvSpPr>
                <a:spLocks noChangeShapeType="1"/>
              </p:cNvSpPr>
              <p:nvPr/>
            </p:nvSpPr>
            <p:spPr bwMode="auto">
              <a:xfrm>
                <a:off x="1308537" y="3523130"/>
                <a:ext cx="0" cy="544089"/>
              </a:xfrm>
              <a:prstGeom prst="line">
                <a:avLst/>
              </a:prstGeom>
              <a:solidFill>
                <a:schemeClr val="tx1"/>
              </a:solid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87086" y="3325253"/>
              <a:ext cx="3104690" cy="676027"/>
              <a:chOff x="687086" y="3325253"/>
              <a:chExt cx="3104690" cy="676027"/>
            </a:xfrm>
          </p:grpSpPr>
          <p:grpSp>
            <p:nvGrpSpPr>
              <p:cNvPr id="7" name="组合 6"/>
              <p:cNvGrpSpPr/>
              <p:nvPr/>
            </p:nvGrpSpPr>
            <p:grpSpPr>
              <a:xfrm>
                <a:off x="687086" y="3325253"/>
                <a:ext cx="3104690" cy="676027"/>
                <a:chOff x="3524745" y="4630738"/>
                <a:chExt cx="3104690" cy="676027"/>
              </a:xfrm>
              <a:solidFill>
                <a:schemeClr val="tx1"/>
              </a:solidFill>
            </p:grpSpPr>
            <p:sp>
              <p:nvSpPr>
                <p:cNvPr id="11" name="Line 114"/>
                <p:cNvSpPr>
                  <a:spLocks noChangeShapeType="1"/>
                </p:cNvSpPr>
                <p:nvPr/>
              </p:nvSpPr>
              <p:spPr bwMode="auto">
                <a:xfrm>
                  <a:off x="5046663" y="4630738"/>
                  <a:ext cx="0" cy="676027"/>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20"/>
                <p:cNvSpPr>
                  <a:spLocks noChangeShapeType="1"/>
                </p:cNvSpPr>
                <p:nvPr/>
              </p:nvSpPr>
              <p:spPr bwMode="auto">
                <a:xfrm flipH="1">
                  <a:off x="3524745" y="4824413"/>
                  <a:ext cx="3104690" cy="0"/>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21"/>
                <p:cNvSpPr>
                  <a:spLocks noChangeShapeType="1"/>
                </p:cNvSpPr>
                <p:nvPr/>
              </p:nvSpPr>
              <p:spPr bwMode="auto">
                <a:xfrm>
                  <a:off x="3524745" y="4818063"/>
                  <a:ext cx="0" cy="367908"/>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Line 122"/>
                <p:cNvSpPr>
                  <a:spLocks noChangeShapeType="1"/>
                </p:cNvSpPr>
                <p:nvPr/>
              </p:nvSpPr>
              <p:spPr bwMode="auto">
                <a:xfrm>
                  <a:off x="4548188" y="4818062"/>
                  <a:ext cx="0" cy="367909"/>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23"/>
                <p:cNvSpPr>
                  <a:spLocks noChangeShapeType="1"/>
                </p:cNvSpPr>
                <p:nvPr/>
              </p:nvSpPr>
              <p:spPr bwMode="auto">
                <a:xfrm>
                  <a:off x="6123891" y="4818062"/>
                  <a:ext cx="0" cy="367907"/>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24"/>
                <p:cNvSpPr>
                  <a:spLocks noChangeShapeType="1"/>
                </p:cNvSpPr>
                <p:nvPr/>
              </p:nvSpPr>
              <p:spPr bwMode="auto">
                <a:xfrm>
                  <a:off x="6629435" y="4818063"/>
                  <a:ext cx="0" cy="488702"/>
                </a:xfrm>
                <a:prstGeom prst="line">
                  <a:avLst/>
                </a:prstGeom>
                <a:grp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8" name="Line 122"/>
              <p:cNvSpPr>
                <a:spLocks noChangeShapeType="1"/>
              </p:cNvSpPr>
              <p:nvPr/>
            </p:nvSpPr>
            <p:spPr bwMode="auto">
              <a:xfrm>
                <a:off x="1210089" y="3523131"/>
                <a:ext cx="0" cy="357356"/>
              </a:xfrm>
              <a:prstGeom prst="line">
                <a:avLst/>
              </a:prstGeom>
              <a:solidFill>
                <a:schemeClr val="tx1"/>
              </a:solid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Line 122"/>
              <p:cNvSpPr>
                <a:spLocks noChangeShapeType="1"/>
              </p:cNvSpPr>
              <p:nvPr/>
            </p:nvSpPr>
            <p:spPr bwMode="auto">
              <a:xfrm>
                <a:off x="2761447" y="3518928"/>
                <a:ext cx="0" cy="361557"/>
              </a:xfrm>
              <a:prstGeom prst="line">
                <a:avLst/>
              </a:prstGeom>
              <a:solidFill>
                <a:schemeClr val="tx1"/>
              </a:solid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Line 122"/>
              <p:cNvSpPr>
                <a:spLocks noChangeShapeType="1"/>
              </p:cNvSpPr>
              <p:nvPr/>
            </p:nvSpPr>
            <p:spPr bwMode="auto">
              <a:xfrm>
                <a:off x="1210089" y="3523131"/>
                <a:ext cx="0" cy="196850"/>
              </a:xfrm>
              <a:prstGeom prst="line">
                <a:avLst/>
              </a:prstGeom>
              <a:solidFill>
                <a:schemeClr val="tx1"/>
              </a:solidFill>
              <a:ln w="19050" cap="flat">
                <a:solidFill>
                  <a:srgbClr val="C00000"/>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2106613" y="1247664"/>
            <a:ext cx="8028061" cy="1822473"/>
            <a:chOff x="2624856" y="1617740"/>
            <a:chExt cx="8028061" cy="1822473"/>
          </a:xfrm>
        </p:grpSpPr>
        <p:sp>
          <p:nvSpPr>
            <p:cNvPr id="30" name="Line 105"/>
            <p:cNvSpPr>
              <a:spLocks noChangeShapeType="1"/>
            </p:cNvSpPr>
            <p:nvPr/>
          </p:nvSpPr>
          <p:spPr bwMode="auto">
            <a:xfrm>
              <a:off x="6726237" y="1617740"/>
              <a:ext cx="0" cy="1822473"/>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624856" y="2676625"/>
              <a:ext cx="8028061" cy="763588"/>
              <a:chOff x="2624856" y="2728913"/>
              <a:chExt cx="8028061" cy="763588"/>
            </a:xfrm>
          </p:grpSpPr>
          <p:sp>
            <p:nvSpPr>
              <p:cNvPr id="32" name="Line 106"/>
              <p:cNvSpPr>
                <a:spLocks noChangeShapeType="1"/>
              </p:cNvSpPr>
              <p:nvPr/>
            </p:nvSpPr>
            <p:spPr bwMode="auto">
              <a:xfrm flipH="1">
                <a:off x="2624856" y="2728913"/>
                <a:ext cx="8016949" cy="0"/>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07"/>
              <p:cNvSpPr>
                <a:spLocks noChangeShapeType="1"/>
              </p:cNvSpPr>
              <p:nvPr/>
            </p:nvSpPr>
            <p:spPr bwMode="auto">
              <a:xfrm>
                <a:off x="10652917" y="2728913"/>
                <a:ext cx="0" cy="611044"/>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08"/>
              <p:cNvSpPr>
                <a:spLocks noChangeShapeType="1"/>
              </p:cNvSpPr>
              <p:nvPr/>
            </p:nvSpPr>
            <p:spPr bwMode="auto">
              <a:xfrm>
                <a:off x="2624857" y="2728913"/>
                <a:ext cx="0" cy="763588"/>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4305375" y="1066800"/>
            <a:ext cx="3836988" cy="432048"/>
            <a:chOff x="4924424" y="1143000"/>
            <a:chExt cx="3836988" cy="432048"/>
          </a:xfrm>
        </p:grpSpPr>
        <p:sp>
          <p:nvSpPr>
            <p:cNvPr id="36" name="矩形 35"/>
            <p:cNvSpPr/>
            <p:nvPr/>
          </p:nvSpPr>
          <p:spPr>
            <a:xfrm>
              <a:off x="4924424" y="1143000"/>
              <a:ext cx="3836988" cy="432048"/>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37" name="标题 4"/>
            <p:cNvSpPr txBox="1"/>
            <p:nvPr/>
          </p:nvSpPr>
          <p:spPr>
            <a:xfrm>
              <a:off x="5174356" y="1143000"/>
              <a:ext cx="3434656"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中华人民共和国中央军事委员会</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38" name="组合 37"/>
          <p:cNvGrpSpPr/>
          <p:nvPr/>
        </p:nvGrpSpPr>
        <p:grpSpPr>
          <a:xfrm>
            <a:off x="446163" y="2898227"/>
            <a:ext cx="11102307" cy="432048"/>
            <a:chOff x="547761" y="2898227"/>
            <a:chExt cx="11102307" cy="432048"/>
          </a:xfrm>
        </p:grpSpPr>
        <p:grpSp>
          <p:nvGrpSpPr>
            <p:cNvPr id="39" name="组合 38"/>
            <p:cNvGrpSpPr/>
            <p:nvPr/>
          </p:nvGrpSpPr>
          <p:grpSpPr>
            <a:xfrm>
              <a:off x="4948658" y="2898227"/>
              <a:ext cx="2838103" cy="432048"/>
              <a:chOff x="4924424" y="1143000"/>
              <a:chExt cx="2838103" cy="432048"/>
            </a:xfrm>
          </p:grpSpPr>
          <p:sp>
            <p:nvSpPr>
              <p:cNvPr id="46" name="矩形 45"/>
              <p:cNvSpPr/>
              <p:nvPr/>
            </p:nvSpPr>
            <p:spPr>
              <a:xfrm>
                <a:off x="4924424" y="1143000"/>
                <a:ext cx="2721868" cy="432048"/>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47" name="标题 4"/>
              <p:cNvSpPr txBox="1"/>
              <p:nvPr/>
            </p:nvSpPr>
            <p:spPr>
              <a:xfrm>
                <a:off x="5193059" y="1143000"/>
                <a:ext cx="2569468"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中央军委三大委员会</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40" name="组合 39"/>
            <p:cNvGrpSpPr/>
            <p:nvPr/>
          </p:nvGrpSpPr>
          <p:grpSpPr>
            <a:xfrm>
              <a:off x="8487042" y="2898227"/>
              <a:ext cx="3163026" cy="432048"/>
              <a:chOff x="4605357" y="1143000"/>
              <a:chExt cx="3163026" cy="432048"/>
            </a:xfrm>
          </p:grpSpPr>
          <p:sp>
            <p:nvSpPr>
              <p:cNvPr id="44" name="矩形 43"/>
              <p:cNvSpPr/>
              <p:nvPr/>
            </p:nvSpPr>
            <p:spPr>
              <a:xfrm>
                <a:off x="4605357" y="1143000"/>
                <a:ext cx="3040935" cy="432048"/>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7030A0"/>
                  </a:solidFill>
                  <a:effectLst/>
                  <a:uLnTx/>
                  <a:uFillTx/>
                  <a:latin typeface="Impact MT Std" pitchFamily="34" charset="0"/>
                  <a:ea typeface="宋体" panose="02010600030101010101" pitchFamily="2" charset="-122"/>
                </a:endParaRPr>
              </a:p>
            </p:txBody>
          </p:sp>
          <p:sp>
            <p:nvSpPr>
              <p:cNvPr id="45" name="标题 4"/>
              <p:cNvSpPr txBox="1"/>
              <p:nvPr/>
            </p:nvSpPr>
            <p:spPr>
              <a:xfrm>
                <a:off x="5184527" y="1143000"/>
                <a:ext cx="2583856"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五大办公室</a:t>
                </a:r>
                <a:r>
                  <a:rPr lang="en-US" altLang="zh-CN" sz="1800" b="1" dirty="0" smtClean="0">
                    <a:solidFill>
                      <a:prstClr val="white"/>
                    </a:solidFill>
                    <a:latin typeface="Impact MT Std" pitchFamily="34" charset="0"/>
                    <a:ea typeface="微软雅黑" panose="020B0503020204020204" pitchFamily="34" charset="-122"/>
                  </a:rPr>
                  <a:t>(</a:t>
                </a:r>
                <a:r>
                  <a:rPr lang="zh-CN" altLang="en-US" sz="1800" b="1" dirty="0" smtClean="0">
                    <a:solidFill>
                      <a:prstClr val="white"/>
                    </a:solidFill>
                    <a:latin typeface="Impact MT Std" pitchFamily="34" charset="0"/>
                    <a:ea typeface="微软雅黑" panose="020B0503020204020204" pitchFamily="34" charset="-122"/>
                  </a:rPr>
                  <a:t>署、局）</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41" name="组合 40"/>
            <p:cNvGrpSpPr/>
            <p:nvPr/>
          </p:nvGrpSpPr>
          <p:grpSpPr>
            <a:xfrm>
              <a:off x="547761" y="2898227"/>
              <a:ext cx="3386659" cy="432048"/>
              <a:chOff x="4259633" y="1143000"/>
              <a:chExt cx="3386659" cy="432048"/>
            </a:xfrm>
          </p:grpSpPr>
          <p:sp>
            <p:nvSpPr>
              <p:cNvPr id="42" name="矩形 41"/>
              <p:cNvSpPr/>
              <p:nvPr/>
            </p:nvSpPr>
            <p:spPr>
              <a:xfrm>
                <a:off x="4259633" y="1143000"/>
                <a:ext cx="3386659" cy="432048"/>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43" name="标题 4"/>
              <p:cNvSpPr txBox="1"/>
              <p:nvPr/>
            </p:nvSpPr>
            <p:spPr>
              <a:xfrm>
                <a:off x="4683074" y="1143000"/>
                <a:ext cx="2569468"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中央军委七大部（厅）</a:t>
                </a:r>
                <a:endParaRPr lang="en-US" altLang="zh-CN" sz="1800" b="1" dirty="0" smtClean="0">
                  <a:solidFill>
                    <a:prstClr val="white"/>
                  </a:solidFill>
                  <a:latin typeface="Impact MT Std" pitchFamily="34" charset="0"/>
                  <a:ea typeface="微软雅黑" panose="020B0503020204020204" pitchFamily="34" charset="-122"/>
                </a:endParaRPr>
              </a:p>
            </p:txBody>
          </p:sp>
        </p:grpSp>
      </p:grpSp>
      <p:grpSp>
        <p:nvGrpSpPr>
          <p:cNvPr id="48" name="组合 47"/>
          <p:cNvGrpSpPr/>
          <p:nvPr/>
        </p:nvGrpSpPr>
        <p:grpSpPr>
          <a:xfrm>
            <a:off x="371624" y="3588577"/>
            <a:ext cx="11455562" cy="2927210"/>
            <a:chOff x="473222" y="3588577"/>
            <a:chExt cx="11455562" cy="2927210"/>
          </a:xfrm>
        </p:grpSpPr>
        <p:grpSp>
          <p:nvGrpSpPr>
            <p:cNvPr id="49" name="组合 48"/>
            <p:cNvGrpSpPr/>
            <p:nvPr/>
          </p:nvGrpSpPr>
          <p:grpSpPr>
            <a:xfrm>
              <a:off x="473222" y="3728277"/>
              <a:ext cx="3536738" cy="2787510"/>
              <a:chOff x="473222" y="3810000"/>
              <a:chExt cx="3536738" cy="2787510"/>
            </a:xfrm>
          </p:grpSpPr>
          <p:grpSp>
            <p:nvGrpSpPr>
              <p:cNvPr id="74" name="组合 73"/>
              <p:cNvGrpSpPr/>
              <p:nvPr/>
            </p:nvGrpSpPr>
            <p:grpSpPr>
              <a:xfrm>
                <a:off x="473222" y="3810000"/>
                <a:ext cx="432048" cy="2787510"/>
                <a:chOff x="5280908" y="-349109"/>
                <a:chExt cx="432048" cy="2787510"/>
              </a:xfrm>
              <a:solidFill>
                <a:srgbClr val="0070C0"/>
              </a:solidFill>
            </p:grpSpPr>
            <p:sp>
              <p:nvSpPr>
                <p:cNvPr id="93" name="矩形 92"/>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94" name="标题 4"/>
                <p:cNvSpPr txBox="1"/>
                <p:nvPr/>
              </p:nvSpPr>
              <p:spPr>
                <a:xfrm>
                  <a:off x="5297897" y="-349109"/>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中央军委办公厅</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75" name="组合 74"/>
              <p:cNvGrpSpPr/>
              <p:nvPr/>
            </p:nvGrpSpPr>
            <p:grpSpPr>
              <a:xfrm>
                <a:off x="990671" y="3962401"/>
                <a:ext cx="432048" cy="2635109"/>
                <a:chOff x="5280908" y="-196709"/>
                <a:chExt cx="432048" cy="2635109"/>
              </a:xfrm>
              <a:solidFill>
                <a:srgbClr val="0070C0"/>
              </a:solidFill>
            </p:grpSpPr>
            <p:sp>
              <p:nvSpPr>
                <p:cNvPr id="91" name="矩形 90"/>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92" name="标题 4"/>
                <p:cNvSpPr txBox="1"/>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中央军委联合参谋部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76" name="组合 75"/>
              <p:cNvGrpSpPr/>
              <p:nvPr/>
            </p:nvGrpSpPr>
            <p:grpSpPr>
              <a:xfrm>
                <a:off x="1508119" y="3962400"/>
                <a:ext cx="432048" cy="2635110"/>
                <a:chOff x="5280908" y="-196709"/>
                <a:chExt cx="432048" cy="2635110"/>
              </a:xfrm>
              <a:solidFill>
                <a:srgbClr val="0070C0"/>
              </a:solidFill>
            </p:grpSpPr>
            <p:sp>
              <p:nvSpPr>
                <p:cNvPr id="89" name="矩形 88"/>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90" name="标题 4"/>
                <p:cNvSpPr txBox="1"/>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中央军委政治工作部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77" name="组合 76"/>
              <p:cNvGrpSpPr/>
              <p:nvPr/>
            </p:nvGrpSpPr>
            <p:grpSpPr>
              <a:xfrm>
                <a:off x="2025568" y="3962401"/>
                <a:ext cx="432048" cy="2635109"/>
                <a:chOff x="5280908" y="-196709"/>
                <a:chExt cx="432048" cy="2635109"/>
              </a:xfrm>
              <a:solidFill>
                <a:srgbClr val="0070C0"/>
              </a:solidFill>
            </p:grpSpPr>
            <p:sp>
              <p:nvSpPr>
                <p:cNvPr id="87" name="矩形 86"/>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88" name="标题 4"/>
                <p:cNvSpPr txBox="1"/>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中央军委后勤保障部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78" name="组合 77"/>
              <p:cNvGrpSpPr/>
              <p:nvPr/>
            </p:nvGrpSpPr>
            <p:grpSpPr>
              <a:xfrm>
                <a:off x="2543015" y="3962400"/>
                <a:ext cx="432048" cy="2635110"/>
                <a:chOff x="5280908" y="-196709"/>
                <a:chExt cx="432048" cy="2635110"/>
              </a:xfrm>
              <a:solidFill>
                <a:srgbClr val="0070C0"/>
              </a:solidFill>
            </p:grpSpPr>
            <p:sp>
              <p:nvSpPr>
                <p:cNvPr id="85" name="矩形 84"/>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86" name="标题 4"/>
                <p:cNvSpPr txBox="1"/>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中央军委装备发展部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79" name="组合 78"/>
              <p:cNvGrpSpPr/>
              <p:nvPr/>
            </p:nvGrpSpPr>
            <p:grpSpPr>
              <a:xfrm>
                <a:off x="3060464" y="3962401"/>
                <a:ext cx="432048" cy="2635109"/>
                <a:chOff x="5280908" y="-196709"/>
                <a:chExt cx="432048" cy="2635109"/>
              </a:xfrm>
              <a:solidFill>
                <a:srgbClr val="0070C0"/>
              </a:solidFill>
            </p:grpSpPr>
            <p:sp>
              <p:nvSpPr>
                <p:cNvPr id="83" name="矩形 82"/>
                <p:cNvSpPr/>
                <p:nvPr/>
              </p:nvSpPr>
              <p:spPr>
                <a:xfrm rot="16200000">
                  <a:off x="4179377" y="904822"/>
                  <a:ext cx="2635109"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84" name="标题 4"/>
                <p:cNvSpPr txBox="1"/>
                <p:nvPr/>
              </p:nvSpPr>
              <p:spPr>
                <a:xfrm>
                  <a:off x="5297897"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中央军委训练管理部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80" name="组合 79"/>
              <p:cNvGrpSpPr/>
              <p:nvPr/>
            </p:nvGrpSpPr>
            <p:grpSpPr>
              <a:xfrm>
                <a:off x="3577912" y="3962400"/>
                <a:ext cx="432048" cy="2635110"/>
                <a:chOff x="5280908" y="-196709"/>
                <a:chExt cx="432048" cy="2635110"/>
              </a:xfrm>
              <a:solidFill>
                <a:srgbClr val="0070C0"/>
              </a:solidFill>
            </p:grpSpPr>
            <p:sp>
              <p:nvSpPr>
                <p:cNvPr id="81" name="矩形 80"/>
                <p:cNvSpPr/>
                <p:nvPr/>
              </p:nvSpPr>
              <p:spPr>
                <a:xfrm rot="16200000">
                  <a:off x="4179377" y="904822"/>
                  <a:ext cx="2635110" cy="432048"/>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82" name="标题 4"/>
                <p:cNvSpPr txBox="1"/>
                <p:nvPr/>
              </p:nvSpPr>
              <p:spPr>
                <a:xfrm>
                  <a:off x="5297897" y="-76106"/>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中央军委国防动员部</a:t>
                  </a:r>
                  <a:endParaRPr lang="en-US" altLang="zh-CN" sz="1800" b="1" dirty="0" smtClean="0">
                    <a:solidFill>
                      <a:prstClr val="white"/>
                    </a:solidFill>
                    <a:latin typeface="Impact MT Std" pitchFamily="34" charset="0"/>
                    <a:ea typeface="微软雅黑" panose="020B0503020204020204" pitchFamily="34" charset="-122"/>
                  </a:endParaRPr>
                </a:p>
              </p:txBody>
            </p:sp>
          </p:grpSp>
        </p:grpSp>
        <p:grpSp>
          <p:nvGrpSpPr>
            <p:cNvPr id="50" name="组合 49"/>
            <p:cNvGrpSpPr/>
            <p:nvPr/>
          </p:nvGrpSpPr>
          <p:grpSpPr>
            <a:xfrm>
              <a:off x="5019803" y="3696480"/>
              <a:ext cx="2582171" cy="2819306"/>
              <a:chOff x="473222" y="3778204"/>
              <a:chExt cx="2582171" cy="2819306"/>
            </a:xfrm>
          </p:grpSpPr>
          <p:grpSp>
            <p:nvGrpSpPr>
              <p:cNvPr id="65" name="组合 64"/>
              <p:cNvGrpSpPr/>
              <p:nvPr/>
            </p:nvGrpSpPr>
            <p:grpSpPr>
              <a:xfrm>
                <a:off x="473222" y="3886201"/>
                <a:ext cx="751154" cy="2711309"/>
                <a:chOff x="5280908" y="-272908"/>
                <a:chExt cx="751154" cy="2711309"/>
              </a:xfrm>
              <a:solidFill>
                <a:srgbClr val="0070C0"/>
              </a:solidFill>
            </p:grpSpPr>
            <p:sp>
              <p:nvSpPr>
                <p:cNvPr id="72" name="矩形 71"/>
                <p:cNvSpPr/>
                <p:nvPr/>
              </p:nvSpPr>
              <p:spPr>
                <a:xfrm rot="16200000">
                  <a:off x="4338930" y="745269"/>
                  <a:ext cx="2635110" cy="751154"/>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73" name="标题 4"/>
                <p:cNvSpPr txBox="1"/>
                <p:nvPr/>
              </p:nvSpPr>
              <p:spPr>
                <a:xfrm>
                  <a:off x="5297896" y="-272908"/>
                  <a:ext cx="734165" cy="224176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kern="900" spc="-70" dirty="0" smtClean="0">
                      <a:solidFill>
                        <a:prstClr val="white"/>
                      </a:solidFill>
                      <a:latin typeface="Impact MT Std" pitchFamily="34" charset="0"/>
                      <a:ea typeface="微软雅黑" panose="020B0503020204020204" pitchFamily="34" charset="-122"/>
                    </a:rPr>
                    <a:t>中央军委纪律检查委员会</a:t>
                  </a:r>
                  <a:endParaRPr lang="en-US" altLang="zh-CN" sz="2000" b="1" kern="900" spc="-70" dirty="0" smtClean="0">
                    <a:solidFill>
                      <a:prstClr val="white"/>
                    </a:solidFill>
                    <a:latin typeface="Impact MT Std" pitchFamily="34" charset="0"/>
                    <a:ea typeface="微软雅黑" panose="020B0503020204020204" pitchFamily="34" charset="-122"/>
                  </a:endParaRPr>
                </a:p>
              </p:txBody>
            </p:sp>
          </p:grpSp>
          <p:grpSp>
            <p:nvGrpSpPr>
              <p:cNvPr id="66" name="组合 65"/>
              <p:cNvGrpSpPr/>
              <p:nvPr/>
            </p:nvGrpSpPr>
            <p:grpSpPr>
              <a:xfrm>
                <a:off x="1515158" y="3962401"/>
                <a:ext cx="432048" cy="2635109"/>
                <a:chOff x="5805395" y="-196709"/>
                <a:chExt cx="432048" cy="2635109"/>
              </a:xfrm>
              <a:solidFill>
                <a:srgbClr val="0070C0"/>
              </a:solidFill>
            </p:grpSpPr>
            <p:sp>
              <p:nvSpPr>
                <p:cNvPr id="70" name="矩形 69"/>
                <p:cNvSpPr/>
                <p:nvPr/>
              </p:nvSpPr>
              <p:spPr>
                <a:xfrm rot="16200000">
                  <a:off x="4703864" y="904822"/>
                  <a:ext cx="2635109" cy="432048"/>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71" name="标题 4"/>
                <p:cNvSpPr txBox="1"/>
                <p:nvPr/>
              </p:nvSpPr>
              <p:spPr>
                <a:xfrm>
                  <a:off x="5822384" y="-69710"/>
                  <a:ext cx="393750"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中央军委政法委员会</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67" name="组合 66"/>
              <p:cNvGrpSpPr/>
              <p:nvPr/>
            </p:nvGrpSpPr>
            <p:grpSpPr>
              <a:xfrm>
                <a:off x="2272335" y="3778204"/>
                <a:ext cx="783058" cy="2819306"/>
                <a:chOff x="6045124" y="-380905"/>
                <a:chExt cx="783058" cy="2819306"/>
              </a:xfrm>
              <a:solidFill>
                <a:srgbClr val="0070C0"/>
              </a:solidFill>
            </p:grpSpPr>
            <p:sp>
              <p:nvSpPr>
                <p:cNvPr id="68" name="矩形 67"/>
                <p:cNvSpPr/>
                <p:nvPr/>
              </p:nvSpPr>
              <p:spPr>
                <a:xfrm rot="16200000">
                  <a:off x="5119098" y="729317"/>
                  <a:ext cx="2635110" cy="783057"/>
                </a:xfrm>
                <a:prstGeom prst="rect">
                  <a:avLst/>
                </a:prstGeom>
                <a:solidFill>
                  <a:srgbClr val="0020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69" name="标题 4"/>
                <p:cNvSpPr txBox="1"/>
                <p:nvPr/>
              </p:nvSpPr>
              <p:spPr>
                <a:xfrm>
                  <a:off x="6062114" y="-380905"/>
                  <a:ext cx="766068"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prstClr val="white"/>
                      </a:solidFill>
                      <a:latin typeface="Impact MT Std" pitchFamily="34" charset="0"/>
                      <a:ea typeface="微软雅黑" panose="020B0503020204020204" pitchFamily="34" charset="-122"/>
                    </a:rPr>
                    <a:t>中央军委科学技术委员会</a:t>
                  </a:r>
                  <a:endParaRPr lang="en-US" altLang="zh-CN" sz="2000" b="1" dirty="0" smtClean="0">
                    <a:solidFill>
                      <a:prstClr val="white"/>
                    </a:solidFill>
                    <a:latin typeface="Impact MT Std" pitchFamily="34" charset="0"/>
                    <a:ea typeface="微软雅黑" panose="020B0503020204020204" pitchFamily="34" charset="-122"/>
                  </a:endParaRPr>
                </a:p>
              </p:txBody>
            </p:sp>
          </p:grpSp>
        </p:grpSp>
        <p:grpSp>
          <p:nvGrpSpPr>
            <p:cNvPr id="51" name="组合 50"/>
            <p:cNvGrpSpPr/>
            <p:nvPr/>
          </p:nvGrpSpPr>
          <p:grpSpPr>
            <a:xfrm>
              <a:off x="8189967" y="3588577"/>
              <a:ext cx="3738817" cy="2927021"/>
              <a:chOff x="8189967" y="3670300"/>
              <a:chExt cx="3738817" cy="2927021"/>
            </a:xfrm>
          </p:grpSpPr>
          <p:grpSp>
            <p:nvGrpSpPr>
              <p:cNvPr id="52" name="组合 51"/>
              <p:cNvGrpSpPr/>
              <p:nvPr/>
            </p:nvGrpSpPr>
            <p:grpSpPr>
              <a:xfrm>
                <a:off x="8189967" y="3733800"/>
                <a:ext cx="1524001" cy="2863521"/>
                <a:chOff x="199925" y="3733989"/>
                <a:chExt cx="1524001" cy="2863521"/>
              </a:xfrm>
            </p:grpSpPr>
            <p:grpSp>
              <p:nvGrpSpPr>
                <p:cNvPr id="59" name="组合 58"/>
                <p:cNvGrpSpPr/>
                <p:nvPr/>
              </p:nvGrpSpPr>
              <p:grpSpPr>
                <a:xfrm>
                  <a:off x="199925" y="3733989"/>
                  <a:ext cx="705345" cy="2863521"/>
                  <a:chOff x="5007611" y="-425120"/>
                  <a:chExt cx="705345" cy="2863521"/>
                </a:xfrm>
                <a:solidFill>
                  <a:srgbClr val="0070C0"/>
                </a:solidFill>
              </p:grpSpPr>
              <p:sp>
                <p:nvSpPr>
                  <p:cNvPr id="63" name="矩形 62"/>
                  <p:cNvSpPr/>
                  <p:nvPr/>
                </p:nvSpPr>
                <p:spPr>
                  <a:xfrm rot="16200000">
                    <a:off x="4042729" y="768173"/>
                    <a:ext cx="2635110" cy="705345"/>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64" name="标题 4"/>
                  <p:cNvSpPr txBox="1"/>
                  <p:nvPr/>
                </p:nvSpPr>
                <p:spPr>
                  <a:xfrm>
                    <a:off x="5028920" y="-425120"/>
                    <a:ext cx="66272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prstClr val="white"/>
                        </a:solidFill>
                        <a:latin typeface="Impact MT Std" pitchFamily="34" charset="0"/>
                        <a:ea typeface="微软雅黑" panose="020B0503020204020204" pitchFamily="34" charset="-122"/>
                      </a:rPr>
                      <a:t>中央军委战略规划办公室</a:t>
                    </a:r>
                    <a:endParaRPr lang="en-US" altLang="zh-CN" sz="1800" b="1" dirty="0" smtClean="0">
                      <a:solidFill>
                        <a:prstClr val="white"/>
                      </a:solidFill>
                      <a:latin typeface="Impact MT Std" pitchFamily="34" charset="0"/>
                      <a:ea typeface="微软雅黑" panose="020B0503020204020204" pitchFamily="34" charset="-122"/>
                    </a:endParaRPr>
                  </a:p>
                </p:txBody>
              </p:sp>
            </p:grpSp>
            <p:grpSp>
              <p:nvGrpSpPr>
                <p:cNvPr id="60" name="组合 59"/>
                <p:cNvGrpSpPr/>
                <p:nvPr/>
              </p:nvGrpSpPr>
              <p:grpSpPr>
                <a:xfrm>
                  <a:off x="990670" y="3733989"/>
                  <a:ext cx="733256" cy="2863520"/>
                  <a:chOff x="5280907" y="-425121"/>
                  <a:chExt cx="733256" cy="2863520"/>
                </a:xfrm>
                <a:solidFill>
                  <a:srgbClr val="0070C0"/>
                </a:solidFill>
              </p:grpSpPr>
              <p:sp>
                <p:nvSpPr>
                  <p:cNvPr id="61" name="矩形 60"/>
                  <p:cNvSpPr/>
                  <p:nvPr/>
                </p:nvSpPr>
                <p:spPr>
                  <a:xfrm rot="16200000">
                    <a:off x="4311724" y="772473"/>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62" name="标题 4"/>
                  <p:cNvSpPr txBox="1"/>
                  <p:nvPr/>
                </p:nvSpPr>
                <p:spPr>
                  <a:xfrm>
                    <a:off x="5297896" y="-425121"/>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中央军委改革和编制办公室</a:t>
                    </a:r>
                    <a:endParaRPr lang="en-US" altLang="zh-CN" sz="1800" b="1" dirty="0" smtClean="0">
                      <a:solidFill>
                        <a:prstClr val="white"/>
                      </a:solidFill>
                      <a:latin typeface="Impact MT Std" pitchFamily="34" charset="0"/>
                      <a:ea typeface="微软雅黑" panose="020B0503020204020204" pitchFamily="34" charset="-122"/>
                    </a:endParaRPr>
                  </a:p>
                </p:txBody>
              </p:sp>
            </p:grpSp>
          </p:grpSp>
          <p:sp>
            <p:nvSpPr>
              <p:cNvPr id="53" name="矩形 52"/>
              <p:cNvSpPr/>
              <p:nvPr/>
            </p:nvSpPr>
            <p:spPr>
              <a:xfrm rot="16200000">
                <a:off x="8822497" y="4931395"/>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54" name="标题 4"/>
              <p:cNvSpPr txBox="1"/>
              <p:nvPr/>
            </p:nvSpPr>
            <p:spPr>
              <a:xfrm>
                <a:off x="9795969" y="3809812"/>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prstClr val="white"/>
                    </a:solidFill>
                    <a:latin typeface="Impact MT Std" pitchFamily="34" charset="0"/>
                    <a:ea typeface="微软雅黑" panose="020B0503020204020204" pitchFamily="34" charset="-122"/>
                  </a:rPr>
                  <a:t>中央军委国际军事合作办公室</a:t>
                </a:r>
                <a:endParaRPr lang="en-US" altLang="zh-CN" sz="1800" b="1" dirty="0" smtClean="0">
                  <a:solidFill>
                    <a:prstClr val="white"/>
                  </a:solidFill>
                  <a:latin typeface="Impact MT Std" pitchFamily="34" charset="0"/>
                  <a:ea typeface="微软雅黑" panose="020B0503020204020204" pitchFamily="34" charset="-122"/>
                </a:endParaRPr>
              </a:p>
            </p:txBody>
          </p:sp>
          <p:sp>
            <p:nvSpPr>
              <p:cNvPr id="55" name="矩形 54"/>
              <p:cNvSpPr/>
              <p:nvPr/>
            </p:nvSpPr>
            <p:spPr>
              <a:xfrm rot="16200000">
                <a:off x="9522348" y="5034101"/>
                <a:ext cx="2635109" cy="491330"/>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56" name="标题 4"/>
              <p:cNvSpPr txBox="1"/>
              <p:nvPr/>
            </p:nvSpPr>
            <p:spPr>
              <a:xfrm>
                <a:off x="10598526" y="3809812"/>
                <a:ext cx="487041"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prstClr val="white"/>
                    </a:solidFill>
                    <a:latin typeface="Impact MT Std" pitchFamily="34" charset="0"/>
                    <a:ea typeface="微软雅黑" panose="020B0503020204020204" pitchFamily="34" charset="-122"/>
                  </a:rPr>
                  <a:t>中央军委审计署</a:t>
                </a:r>
                <a:endParaRPr lang="en-US" altLang="zh-CN" sz="1800" b="1" dirty="0" smtClean="0">
                  <a:solidFill>
                    <a:prstClr val="white"/>
                  </a:solidFill>
                  <a:latin typeface="Impact MT Std" pitchFamily="34" charset="0"/>
                  <a:ea typeface="微软雅黑" panose="020B0503020204020204" pitchFamily="34" charset="-122"/>
                </a:endParaRPr>
              </a:p>
            </p:txBody>
          </p:sp>
          <p:sp>
            <p:nvSpPr>
              <p:cNvPr id="57" name="矩形 56"/>
              <p:cNvSpPr/>
              <p:nvPr/>
            </p:nvSpPr>
            <p:spPr>
              <a:xfrm rot="16200000">
                <a:off x="10239045" y="4931395"/>
                <a:ext cx="2635109" cy="696743"/>
              </a:xfrm>
              <a:prstGeom prst="rect">
                <a:avLst/>
              </a:prstGeom>
              <a:solidFill>
                <a:schemeClr val="accent6">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58" name="标题 4"/>
              <p:cNvSpPr txBox="1"/>
              <p:nvPr/>
            </p:nvSpPr>
            <p:spPr>
              <a:xfrm>
                <a:off x="11212517" y="3670300"/>
                <a:ext cx="716267" cy="2393997"/>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prstClr val="white"/>
                    </a:solidFill>
                    <a:latin typeface="Impact MT Std" pitchFamily="34" charset="0"/>
                    <a:ea typeface="微软雅黑" panose="020B0503020204020204" pitchFamily="34" charset="-122"/>
                  </a:rPr>
                  <a:t>中央军委机关事务管理局</a:t>
                </a:r>
                <a:endParaRPr lang="en-US" altLang="zh-CN" sz="1800" b="1" dirty="0" smtClean="0">
                  <a:solidFill>
                    <a:prstClr val="white"/>
                  </a:solidFill>
                  <a:latin typeface="Impact MT Std" pitchFamily="34" charset="0"/>
                  <a:ea typeface="微软雅黑" panose="020B0503020204020204" pitchFamily="34" charset="-122"/>
                </a:endParaRPr>
              </a:p>
            </p:txBody>
          </p:sp>
        </p:grpSp>
      </p:grpSp>
      <p:grpSp>
        <p:nvGrpSpPr>
          <p:cNvPr id="95" name="组合 94"/>
          <p:cNvGrpSpPr/>
          <p:nvPr/>
        </p:nvGrpSpPr>
        <p:grpSpPr>
          <a:xfrm>
            <a:off x="6224612" y="1683051"/>
            <a:ext cx="4162213" cy="432048"/>
            <a:chOff x="6326210" y="1683051"/>
            <a:chExt cx="4162213" cy="432048"/>
          </a:xfrm>
        </p:grpSpPr>
        <p:sp>
          <p:nvSpPr>
            <p:cNvPr id="96" name="Line 106"/>
            <p:cNvSpPr>
              <a:spLocks noChangeShapeType="1"/>
            </p:cNvSpPr>
            <p:nvPr/>
          </p:nvSpPr>
          <p:spPr bwMode="auto">
            <a:xfrm flipH="1">
              <a:off x="6326210" y="1905000"/>
              <a:ext cx="2435202" cy="0"/>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97" name="组合 96"/>
            <p:cNvGrpSpPr/>
            <p:nvPr/>
          </p:nvGrpSpPr>
          <p:grpSpPr>
            <a:xfrm>
              <a:off x="8439646" y="1683051"/>
              <a:ext cx="2048777" cy="432048"/>
              <a:chOff x="4924424" y="1143000"/>
              <a:chExt cx="2048777" cy="432048"/>
            </a:xfrm>
          </p:grpSpPr>
          <p:sp>
            <p:nvSpPr>
              <p:cNvPr id="98" name="矩形 97"/>
              <p:cNvSpPr/>
              <p:nvPr/>
            </p:nvSpPr>
            <p:spPr>
              <a:xfrm>
                <a:off x="4924424" y="1143000"/>
                <a:ext cx="2048777" cy="432048"/>
              </a:xfrm>
              <a:prstGeom prst="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Impact MT Std" pitchFamily="34" charset="0"/>
                  <a:ea typeface="宋体" panose="02010600030101010101" pitchFamily="2" charset="-122"/>
                </a:endParaRPr>
              </a:p>
            </p:txBody>
          </p:sp>
          <p:sp>
            <p:nvSpPr>
              <p:cNvPr id="99" name="标题 4"/>
              <p:cNvSpPr txBox="1"/>
              <p:nvPr/>
            </p:nvSpPr>
            <p:spPr>
              <a:xfrm>
                <a:off x="5174356" y="1143000"/>
                <a:ext cx="1721394"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prstClr val="white"/>
                    </a:solidFill>
                    <a:latin typeface="Impact MT Std" pitchFamily="34" charset="0"/>
                    <a:ea typeface="微软雅黑" panose="020B0503020204020204" pitchFamily="34" charset="-122"/>
                  </a:rPr>
                  <a:t>中央军委主席</a:t>
                </a:r>
                <a:endParaRPr lang="en-US" altLang="zh-CN" sz="1800" b="1" dirty="0" smtClean="0">
                  <a:solidFill>
                    <a:prstClr val="white"/>
                  </a:solidFill>
                  <a:latin typeface="Impact MT Std" pitchFamily="34" charset="0"/>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99"/>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399"/>
                            </p:stCondLst>
                            <p:childTnLst>
                              <p:par>
                                <p:cTn id="17" presetID="2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par>
                                <p:cTn id="20" presetID="22" presetClass="entr" presetSubtype="8" fill="hold" nodeType="withEffect">
                                  <p:stCondLst>
                                    <p:cond delay="200"/>
                                  </p:stCondLst>
                                  <p:childTnLst>
                                    <p:set>
                                      <p:cBhvr>
                                        <p:cTn id="21" dur="1" fill="hold">
                                          <p:stCondLst>
                                            <p:cond delay="0"/>
                                          </p:stCondLst>
                                        </p:cTn>
                                        <p:tgtEl>
                                          <p:spTgt spid="95"/>
                                        </p:tgtEl>
                                        <p:attrNameLst>
                                          <p:attrName>style.visibility</p:attrName>
                                        </p:attrNameLst>
                                      </p:cBhvr>
                                      <p:to>
                                        <p:strVal val="visible"/>
                                      </p:to>
                                    </p:set>
                                    <p:animEffect transition="in" filter="wipe(left)">
                                      <p:cBhvr>
                                        <p:cTn id="22" dur="500"/>
                                        <p:tgtEl>
                                          <p:spTgt spid="95"/>
                                        </p:tgtEl>
                                      </p:cBhvr>
                                    </p:animEffect>
                                  </p:childTnLst>
                                </p:cTn>
                              </p:par>
                            </p:childTnLst>
                          </p:cTn>
                        </p:par>
                        <p:par>
                          <p:cTn id="23" fill="hold">
                            <p:stCondLst>
                              <p:cond delay="1899"/>
                            </p:stCondLst>
                            <p:childTnLst>
                              <p:par>
                                <p:cTn id="24" presetID="22" presetClass="entr" presetSubtype="1"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up)">
                                      <p:cBhvr>
                                        <p:cTn id="26" dur="300"/>
                                        <p:tgtEl>
                                          <p:spTgt spid="38"/>
                                        </p:tgtEl>
                                      </p:cBhvr>
                                    </p:animEffect>
                                  </p:childTnLst>
                                </p:cTn>
                              </p:par>
                            </p:childTnLst>
                          </p:cTn>
                        </p:par>
                        <p:par>
                          <p:cTn id="27" fill="hold">
                            <p:stCondLst>
                              <p:cond delay="2399"/>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300"/>
                                        <p:tgtEl>
                                          <p:spTgt spid="3"/>
                                        </p:tgtEl>
                                      </p:cBhvr>
                                    </p:animEffect>
                                  </p:childTnLst>
                                </p:cTn>
                              </p:par>
                            </p:childTnLst>
                          </p:cTn>
                        </p:par>
                        <p:par>
                          <p:cTn id="31" fill="hold">
                            <p:stCondLst>
                              <p:cond delay="2899"/>
                            </p:stCondLst>
                            <p:childTnLst>
                              <p:par>
                                <p:cTn id="32" presetID="22" presetClass="entr" presetSubtype="1"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up)">
                                      <p:cBhvr>
                                        <p:cTn id="34"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主要战区构成</a:t>
            </a:r>
          </a:p>
        </p:txBody>
      </p:sp>
      <p:sp>
        <p:nvSpPr>
          <p:cNvPr id="3" name="矩形 2"/>
          <p:cNvSpPr/>
          <p:nvPr/>
        </p:nvSpPr>
        <p:spPr>
          <a:xfrm>
            <a:off x="947863" y="990600"/>
            <a:ext cx="10279270" cy="553998"/>
          </a:xfrm>
          <a:prstGeom prst="rect">
            <a:avLst/>
          </a:prstGeom>
        </p:spPr>
        <p:txBody>
          <a:bodyPr wrap="square">
            <a:spAutoFit/>
          </a:bodyPr>
          <a:lstStyle/>
          <a:p>
            <a:pPr algn="ctr"/>
            <a:r>
              <a:rPr lang="zh-CN" altLang="en-US" sz="3000" b="1" dirty="0" smtClean="0">
                <a:solidFill>
                  <a:srgbClr val="B50F0C"/>
                </a:solidFill>
                <a:latin typeface="微软雅黑" panose="020B0503020204020204" pitchFamily="34" charset="-122"/>
                <a:ea typeface="微软雅黑" panose="020B0503020204020204" pitchFamily="34" charset="-122"/>
              </a:rPr>
              <a:t>由原来七大战区改为五大战区</a:t>
            </a:r>
            <a:endParaRPr lang="zh-CN" altLang="en-US" sz="3000" b="1" dirty="0">
              <a:solidFill>
                <a:srgbClr val="B50F0C"/>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4424879" y="1815890"/>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6096002" y="1815890"/>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340544" y="3040405"/>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738214" y="3040406"/>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072114" y="4253174"/>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5918" y="1815890"/>
            <a:ext cx="1951799" cy="430879"/>
          </a:xfrm>
          <a:prstGeom prst="rect">
            <a:avLst/>
          </a:prstGeom>
        </p:spPr>
        <p:txBody>
          <a:bodyPr wrap="square" lIns="91431" tIns="45716" rIns="91431" bIns="45716">
            <a:spAutoFit/>
          </a:bodyPr>
          <a:lstStyle/>
          <a:p>
            <a:pPr algn="r"/>
            <a:r>
              <a:rPr lang="zh-CN" altLang="en-US" sz="2200" b="1" dirty="0" smtClean="0">
                <a:solidFill>
                  <a:srgbClr val="C00000"/>
                </a:solidFill>
                <a:latin typeface="微软雅黑" panose="020B0503020204020204" pitchFamily="34" charset="-122"/>
                <a:ea typeface="微软雅黑" panose="020B0503020204020204" pitchFamily="34" charset="-122"/>
              </a:rPr>
              <a:t>东部战区</a:t>
            </a:r>
            <a:endParaRPr lang="en-US" altLang="zh-CN" sz="2200" b="1" dirty="0">
              <a:solidFill>
                <a:srgbClr val="C00000"/>
              </a:solidFill>
              <a:latin typeface="微软雅黑" panose="020B0503020204020204" pitchFamily="34" charset="-122"/>
              <a:ea typeface="微软雅黑" panose="020B0503020204020204" pitchFamily="34" charset="-122"/>
            </a:endParaRPr>
          </a:p>
        </p:txBody>
      </p:sp>
      <p:sp>
        <p:nvSpPr>
          <p:cNvPr id="10" name="矩形 47"/>
          <p:cNvSpPr>
            <a:spLocks noChangeArrowheads="1"/>
          </p:cNvSpPr>
          <p:nvPr/>
        </p:nvSpPr>
        <p:spPr bwMode="auto">
          <a:xfrm>
            <a:off x="1184221" y="2218412"/>
            <a:ext cx="3033496" cy="125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2000" dirty="0">
                <a:solidFill>
                  <a:srgbClr val="574343"/>
                </a:solidFill>
                <a:sym typeface="微软雅黑" panose="020B0503020204020204" pitchFamily="34" charset="-122"/>
              </a:rPr>
              <a:t>其辖区为中国东部沿海地区，包括上海、江苏、浙江、福建、安徽和江西</a:t>
            </a:r>
          </a:p>
        </p:txBody>
      </p:sp>
      <p:sp>
        <p:nvSpPr>
          <p:cNvPr id="11" name="矩形 10"/>
          <p:cNvSpPr/>
          <p:nvPr/>
        </p:nvSpPr>
        <p:spPr>
          <a:xfrm>
            <a:off x="7988139" y="1815890"/>
            <a:ext cx="1951799" cy="430879"/>
          </a:xfrm>
          <a:prstGeom prst="rect">
            <a:avLst/>
          </a:prstGeom>
        </p:spPr>
        <p:txBody>
          <a:bodyPr wrap="square" lIns="91431" tIns="45716" rIns="91431" bIns="45716">
            <a:spAutoFit/>
          </a:bodyPr>
          <a:lstStyle/>
          <a:p>
            <a:r>
              <a:rPr lang="zh-CN" altLang="en-US" sz="2200" b="1" dirty="0" smtClean="0">
                <a:solidFill>
                  <a:srgbClr val="92D050"/>
                </a:solidFill>
                <a:latin typeface="微软雅黑" panose="020B0503020204020204" pitchFamily="34" charset="-122"/>
                <a:ea typeface="微软雅黑" panose="020B0503020204020204" pitchFamily="34" charset="-122"/>
              </a:rPr>
              <a:t>南部战区</a:t>
            </a:r>
            <a:endParaRPr lang="en-US" altLang="zh-CN" sz="2200" b="1" dirty="0">
              <a:solidFill>
                <a:srgbClr val="92D050"/>
              </a:solidFill>
              <a:latin typeface="微软雅黑" panose="020B0503020204020204" pitchFamily="34" charset="-122"/>
              <a:ea typeface="微软雅黑" panose="020B0503020204020204" pitchFamily="34" charset="-122"/>
            </a:endParaRPr>
          </a:p>
        </p:txBody>
      </p:sp>
      <p:sp>
        <p:nvSpPr>
          <p:cNvPr id="12" name="矩形 47"/>
          <p:cNvSpPr>
            <a:spLocks noChangeArrowheads="1"/>
          </p:cNvSpPr>
          <p:nvPr/>
        </p:nvSpPr>
        <p:spPr bwMode="auto">
          <a:xfrm>
            <a:off x="7988139" y="2218412"/>
            <a:ext cx="3364072"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2000" dirty="0">
                <a:solidFill>
                  <a:srgbClr val="574343"/>
                </a:solidFill>
                <a:sym typeface="微软雅黑" panose="020B0503020204020204" pitchFamily="34" charset="-122"/>
              </a:rPr>
              <a:t>其辖区为</a:t>
            </a:r>
            <a:r>
              <a:rPr lang="zh-CN" altLang="en-US" sz="2000" dirty="0" smtClean="0">
                <a:solidFill>
                  <a:srgbClr val="574343"/>
                </a:solidFill>
                <a:sym typeface="微软雅黑" panose="020B0503020204020204" pitchFamily="34" charset="-122"/>
              </a:rPr>
              <a:t>中国南部</a:t>
            </a:r>
            <a:r>
              <a:rPr lang="zh-CN" altLang="en-US" sz="2000" dirty="0">
                <a:solidFill>
                  <a:srgbClr val="574343"/>
                </a:solidFill>
                <a:sym typeface="微软雅黑" panose="020B0503020204020204" pitchFamily="34" charset="-122"/>
              </a:rPr>
              <a:t>沿海地区，包括湖南、广东、广西、云南、贵州和海南</a:t>
            </a:r>
          </a:p>
        </p:txBody>
      </p:sp>
      <p:sp>
        <p:nvSpPr>
          <p:cNvPr id="13" name="矩形 12"/>
          <p:cNvSpPr/>
          <p:nvPr/>
        </p:nvSpPr>
        <p:spPr>
          <a:xfrm>
            <a:off x="2265918" y="3972159"/>
            <a:ext cx="1951799" cy="430879"/>
          </a:xfrm>
          <a:prstGeom prst="rect">
            <a:avLst/>
          </a:prstGeom>
        </p:spPr>
        <p:txBody>
          <a:bodyPr wrap="square" lIns="91431" tIns="45716" rIns="91431" bIns="45716">
            <a:spAutoFit/>
          </a:bodyPr>
          <a:lstStyle/>
          <a:p>
            <a:pPr algn="r"/>
            <a:r>
              <a:rPr lang="zh-CN" altLang="en-US" sz="2200" b="1" dirty="0" smtClean="0">
                <a:solidFill>
                  <a:srgbClr val="002060"/>
                </a:solidFill>
                <a:latin typeface="微软雅黑" panose="020B0503020204020204" pitchFamily="34" charset="-122"/>
                <a:ea typeface="微软雅黑" panose="020B0503020204020204" pitchFamily="34" charset="-122"/>
              </a:rPr>
              <a:t>西部战区</a:t>
            </a:r>
            <a:endParaRPr lang="en-US" altLang="zh-CN" sz="2200" b="1"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1134088" y="4374681"/>
            <a:ext cx="3685905"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2000" dirty="0">
                <a:solidFill>
                  <a:srgbClr val="574343"/>
                </a:solidFill>
                <a:sym typeface="微软雅黑" panose="020B0503020204020204" pitchFamily="34" charset="-122"/>
              </a:rPr>
              <a:t>其辖区为中国内陆西部地区，包括甘肃、宁夏、青海、新疆、西藏、四川和重庆</a:t>
            </a:r>
          </a:p>
        </p:txBody>
      </p:sp>
      <p:sp>
        <p:nvSpPr>
          <p:cNvPr id="15" name="矩形 14"/>
          <p:cNvSpPr/>
          <p:nvPr/>
        </p:nvSpPr>
        <p:spPr>
          <a:xfrm>
            <a:off x="7988139" y="3972159"/>
            <a:ext cx="1951799" cy="430879"/>
          </a:xfrm>
          <a:prstGeom prst="rect">
            <a:avLst/>
          </a:prstGeom>
        </p:spPr>
        <p:txBody>
          <a:bodyPr wrap="square" lIns="91431" tIns="45716" rIns="91431" bIns="45716">
            <a:spAutoFit/>
          </a:bodyPr>
          <a:lstStyle/>
          <a:p>
            <a:r>
              <a:rPr lang="zh-CN" altLang="en-US" sz="2200" b="1" dirty="0" smtClean="0">
                <a:solidFill>
                  <a:schemeClr val="accent5">
                    <a:lumMod val="75000"/>
                  </a:schemeClr>
                </a:solidFill>
                <a:latin typeface="微软雅黑" panose="020B0503020204020204" pitchFamily="34" charset="-122"/>
                <a:ea typeface="微软雅黑" panose="020B0503020204020204" pitchFamily="34" charset="-122"/>
              </a:rPr>
              <a:t>北部战区</a:t>
            </a:r>
            <a:endParaRPr lang="en-US" altLang="zh-CN" sz="22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7988138" y="4374681"/>
            <a:ext cx="3364073" cy="129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2000" dirty="0">
                <a:solidFill>
                  <a:srgbClr val="574343"/>
                </a:solidFill>
                <a:sym typeface="微软雅黑" panose="020B0503020204020204" pitchFamily="34" charset="-122"/>
              </a:rPr>
              <a:t>其辖区为中国北部地区，包括黑龙江、吉林、辽宁、内蒙古和山东</a:t>
            </a:r>
          </a:p>
        </p:txBody>
      </p:sp>
      <p:sp>
        <p:nvSpPr>
          <p:cNvPr id="17" name="矩形 16"/>
          <p:cNvSpPr/>
          <p:nvPr/>
        </p:nvSpPr>
        <p:spPr>
          <a:xfrm>
            <a:off x="5120101" y="5441635"/>
            <a:ext cx="1951799" cy="430879"/>
          </a:xfrm>
          <a:prstGeom prst="rect">
            <a:avLst/>
          </a:prstGeom>
        </p:spPr>
        <p:txBody>
          <a:bodyPr wrap="square" lIns="91431" tIns="45716" rIns="91431" bIns="45716">
            <a:spAutoFit/>
          </a:bodyPr>
          <a:lstStyle/>
          <a:p>
            <a:pPr algn="ctr"/>
            <a:r>
              <a:rPr lang="zh-CN" altLang="en-US" sz="2200" b="1" dirty="0" smtClean="0">
                <a:solidFill>
                  <a:srgbClr val="002060"/>
                </a:solidFill>
                <a:latin typeface="微软雅黑" panose="020B0503020204020204" pitchFamily="34" charset="-122"/>
                <a:ea typeface="微软雅黑" panose="020B0503020204020204" pitchFamily="34" charset="-122"/>
              </a:rPr>
              <a:t>中部战区</a:t>
            </a:r>
            <a:endParaRPr lang="en-US" altLang="zh-CN" sz="2200" b="1" dirty="0">
              <a:solidFill>
                <a:srgbClr val="002060"/>
              </a:solidFill>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3808412" y="5858012"/>
            <a:ext cx="4701580" cy="89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2000" dirty="0">
                <a:solidFill>
                  <a:srgbClr val="574343"/>
                </a:solidFill>
                <a:sym typeface="微软雅黑" panose="020B0503020204020204" pitchFamily="34" charset="-122"/>
              </a:rPr>
              <a:t>其辖区为中国中部地区，包括北京、天津、河北、河南、陕西、山西和湖北</a:t>
            </a:r>
          </a:p>
        </p:txBody>
      </p:sp>
      <p:sp>
        <p:nvSpPr>
          <p:cNvPr id="19" name="五角星 18"/>
          <p:cNvSpPr/>
          <p:nvPr/>
        </p:nvSpPr>
        <p:spPr>
          <a:xfrm>
            <a:off x="4645489" y="2022062"/>
            <a:ext cx="2903371" cy="2833442"/>
          </a:xfrm>
          <a:prstGeom prst="star5">
            <a:avLst/>
          </a:prstGeom>
          <a:blipFill dpi="0" rotWithShape="1">
            <a:blip r:embed="rId3">
              <a:extLst>
                <a:ext uri="{28A0092B-C50C-407E-A947-70E740481C1C}">
                  <a14:useLocalDpi xmlns:a14="http://schemas.microsoft.com/office/drawing/2010/main" val="0"/>
                </a:ext>
              </a:extLst>
            </a:blip>
            <a:srcRect/>
            <a:stretch>
              <a:fillRect/>
            </a:stretch>
          </a:blip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750"/>
                                </p:stCondLst>
                                <p:childTnLst>
                                  <p:par>
                                    <p:cTn id="21" presetID="2" presetClass="entr" presetSubtype="9" fill="hold" grpId="0" nodeType="afterEffect" p14:presetBounceEnd="4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48000">
                                          <p:cBhvr additive="base">
                                            <p:cTn id="23" dur="500" fill="hold"/>
                                            <p:tgtEl>
                                              <p:spTgt spid="4"/>
                                            </p:tgtEl>
                                            <p:attrNameLst>
                                              <p:attrName>ppt_x</p:attrName>
                                            </p:attrNameLst>
                                          </p:cBhvr>
                                          <p:tavLst>
                                            <p:tav tm="0">
                                              <p:val>
                                                <p:strVal val="0-#ppt_w/2"/>
                                              </p:val>
                                            </p:tav>
                                            <p:tav tm="100000">
                                              <p:val>
                                                <p:strVal val="#ppt_x"/>
                                              </p:val>
                                            </p:tav>
                                          </p:tavLst>
                                        </p:anim>
                                        <p:anim calcmode="lin" valueType="num" p14:bounceEnd="48000">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14:presetBounceEnd="48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48000">
                                          <p:cBhvr additive="base">
                                            <p:cTn id="27"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3" fill="hold" grpId="0" nodeType="withEffect" p14:presetBounceEnd="48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48000">
                                          <p:cBhvr additive="base">
                                            <p:cTn id="31" dur="50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2" fill="hold" grpId="0" nodeType="withEffect" p14:presetBounceEnd="48000">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14:bounceEnd="48000">
                                          <p:cBhvr additive="base">
                                            <p:cTn id="35" dur="5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48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8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4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400"/>
                                            <p:tgtEl>
                                              <p:spTgt spid="10"/>
                                            </p:tgtEl>
                                          </p:cBhvr>
                                        </p:animEffect>
                                      </p:childTnLst>
                                    </p:cTn>
                                  </p:par>
                                </p:childTnLst>
                              </p:cTn>
                            </p:par>
                            <p:par>
                              <p:cTn id="48" fill="hold">
                                <p:stCondLst>
                                  <p:cond delay="275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400"/>
                                            <p:tgtEl>
                                              <p:spTgt spid="12"/>
                                            </p:tgtEl>
                                          </p:cBhvr>
                                        </p:animEffect>
                                      </p:childTnLst>
                                    </p:cTn>
                                  </p:par>
                                </p:childTnLst>
                              </p:cTn>
                            </p:par>
                            <p:par>
                              <p:cTn id="55" fill="hold">
                                <p:stCondLst>
                                  <p:cond delay="325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400"/>
                                            <p:tgtEl>
                                              <p:spTgt spid="1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randombar(horizontal)">
                                          <p:cBhvr>
                                            <p:cTn id="61" dur="400"/>
                                            <p:tgtEl>
                                              <p:spTgt spid="14"/>
                                            </p:tgtEl>
                                          </p:cBhvr>
                                        </p:animEffect>
                                      </p:childTnLst>
                                    </p:cTn>
                                  </p:par>
                                </p:childTnLst>
                              </p:cTn>
                            </p:par>
                            <p:par>
                              <p:cTn id="62" fill="hold">
                                <p:stCondLst>
                                  <p:cond delay="3750"/>
                                </p:stCondLst>
                                <p:childTnLst>
                                  <p:par>
                                    <p:cTn id="63" presetID="14" presetClass="entr" presetSubtype="1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randombar(horizontal)">
                                          <p:cBhvr>
                                            <p:cTn id="65" dur="400"/>
                                            <p:tgtEl>
                                              <p:spTgt spid="1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randombar(horizontal)">
                                          <p:cBhvr>
                                            <p:cTn id="68" dur="400"/>
                                            <p:tgtEl>
                                              <p:spTgt spid="16"/>
                                            </p:tgtEl>
                                          </p:cBhvr>
                                        </p:animEffect>
                                      </p:childTnLst>
                                    </p:cTn>
                                  </p:par>
                                </p:childTnLst>
                              </p:cTn>
                            </p:par>
                            <p:par>
                              <p:cTn id="69" fill="hold">
                                <p:stCondLst>
                                  <p:cond delay="4250"/>
                                </p:stCondLst>
                                <p:childTnLst>
                                  <p:par>
                                    <p:cTn id="70" presetID="14" presetClass="entr" presetSubtype="1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randombar(horizontal)">
                                          <p:cBhvr>
                                            <p:cTn id="72" dur="400"/>
                                            <p:tgtEl>
                                              <p:spTgt spid="1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randombar(horizontal)">
                                          <p:cBhvr>
                                            <p:cTn id="75"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750"/>
                                </p:stCondLst>
                                <p:childTnLst>
                                  <p:par>
                                    <p:cTn id="21" presetID="2" presetClass="entr" presetSubtype="9"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225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randombar(horizontal)">
                                          <p:cBhvr>
                                            <p:cTn id="44" dur="4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400"/>
                                            <p:tgtEl>
                                              <p:spTgt spid="10"/>
                                            </p:tgtEl>
                                          </p:cBhvr>
                                        </p:animEffect>
                                      </p:childTnLst>
                                    </p:cTn>
                                  </p:par>
                                </p:childTnLst>
                              </p:cTn>
                            </p:par>
                            <p:par>
                              <p:cTn id="48" fill="hold">
                                <p:stCondLst>
                                  <p:cond delay="275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400"/>
                                            <p:tgtEl>
                                              <p:spTgt spid="1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randombar(horizontal)">
                                          <p:cBhvr>
                                            <p:cTn id="54" dur="400"/>
                                            <p:tgtEl>
                                              <p:spTgt spid="12"/>
                                            </p:tgtEl>
                                          </p:cBhvr>
                                        </p:animEffect>
                                      </p:childTnLst>
                                    </p:cTn>
                                  </p:par>
                                </p:childTnLst>
                              </p:cTn>
                            </p:par>
                            <p:par>
                              <p:cTn id="55" fill="hold">
                                <p:stCondLst>
                                  <p:cond delay="3250"/>
                                </p:stCondLst>
                                <p:childTnLst>
                                  <p:par>
                                    <p:cTn id="56" presetID="14" presetClass="entr" presetSubtype="1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randombar(horizontal)">
                                          <p:cBhvr>
                                            <p:cTn id="58" dur="400"/>
                                            <p:tgtEl>
                                              <p:spTgt spid="13"/>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randombar(horizontal)">
                                          <p:cBhvr>
                                            <p:cTn id="61" dur="400"/>
                                            <p:tgtEl>
                                              <p:spTgt spid="14"/>
                                            </p:tgtEl>
                                          </p:cBhvr>
                                        </p:animEffect>
                                      </p:childTnLst>
                                    </p:cTn>
                                  </p:par>
                                </p:childTnLst>
                              </p:cTn>
                            </p:par>
                            <p:par>
                              <p:cTn id="62" fill="hold">
                                <p:stCondLst>
                                  <p:cond delay="3750"/>
                                </p:stCondLst>
                                <p:childTnLst>
                                  <p:par>
                                    <p:cTn id="63" presetID="14" presetClass="entr" presetSubtype="1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randombar(horizontal)">
                                          <p:cBhvr>
                                            <p:cTn id="65" dur="400"/>
                                            <p:tgtEl>
                                              <p:spTgt spid="1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randombar(horizontal)">
                                          <p:cBhvr>
                                            <p:cTn id="68" dur="400"/>
                                            <p:tgtEl>
                                              <p:spTgt spid="16"/>
                                            </p:tgtEl>
                                          </p:cBhvr>
                                        </p:animEffect>
                                      </p:childTnLst>
                                    </p:cTn>
                                  </p:par>
                                </p:childTnLst>
                              </p:cTn>
                            </p:par>
                            <p:par>
                              <p:cTn id="69" fill="hold">
                                <p:stCondLst>
                                  <p:cond delay="4250"/>
                                </p:stCondLst>
                                <p:childTnLst>
                                  <p:par>
                                    <p:cTn id="70" presetID="14" presetClass="entr" presetSubtype="1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randombar(horizontal)">
                                          <p:cBhvr>
                                            <p:cTn id="72" dur="400"/>
                                            <p:tgtEl>
                                              <p:spTgt spid="1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randombar(horizontal)">
                                          <p:cBhvr>
                                            <p:cTn id="75" dur="4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华表"/>
          <p:cNvPicPr>
            <a:picLocks noChangeAspect="1"/>
          </p:cNvPicPr>
          <p:nvPr/>
        </p:nvPicPr>
        <p:blipFill>
          <a:blip r:embed="rId3"/>
          <a:stretch>
            <a:fillRect/>
          </a:stretch>
        </p:blipFill>
        <p:spPr>
          <a:xfrm>
            <a:off x="-3810" y="737235"/>
            <a:ext cx="12170410" cy="6219190"/>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00457" y="3578077"/>
            <a:ext cx="3716838" cy="3268113"/>
          </a:xfrm>
          <a:prstGeom prst="rect">
            <a:avLst/>
          </a:prstGeom>
        </p:spPr>
      </p:pic>
      <p:sp>
        <p:nvSpPr>
          <p:cNvPr id="2" name="矩形 1"/>
          <p:cNvSpPr/>
          <p:nvPr/>
        </p:nvSpPr>
        <p:spPr>
          <a:xfrm>
            <a:off x="3492900" y="108091"/>
            <a:ext cx="7131557" cy="738664"/>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实现强军梦</a:t>
            </a: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对的</a:t>
            </a: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重大战略意义</a:t>
            </a:r>
          </a:p>
        </p:txBody>
      </p:sp>
      <p:grpSp>
        <p:nvGrpSpPr>
          <p:cNvPr id="5" name="组合 4"/>
          <p:cNvGrpSpPr/>
          <p:nvPr/>
        </p:nvGrpSpPr>
        <p:grpSpPr>
          <a:xfrm>
            <a:off x="2517140" y="990600"/>
            <a:ext cx="8593455" cy="3873500"/>
            <a:chOff x="1009151" y="1669534"/>
            <a:chExt cx="10287000" cy="3276600"/>
          </a:xfrm>
        </p:grpSpPr>
        <p:sp>
          <p:nvSpPr>
            <p:cNvPr id="6" name="矩形 3"/>
            <p:cNvSpPr/>
            <p:nvPr/>
          </p:nvSpPr>
          <p:spPr>
            <a:xfrm>
              <a:off x="1009151" y="2197100"/>
              <a:ext cx="10287000" cy="2749034"/>
            </a:xfrm>
            <a:custGeom>
              <a:avLst/>
              <a:gdLst>
                <a:gd name="connsiteX0" fmla="*/ 0 w 8763000"/>
                <a:gd name="connsiteY0" fmla="*/ 0 h 3028950"/>
                <a:gd name="connsiteX1" fmla="*/ 8763000 w 8763000"/>
                <a:gd name="connsiteY1" fmla="*/ 0 h 3028950"/>
                <a:gd name="connsiteX2" fmla="*/ 8763000 w 8763000"/>
                <a:gd name="connsiteY2" fmla="*/ 3028950 h 3028950"/>
                <a:gd name="connsiteX3" fmla="*/ 0 w 8763000"/>
                <a:gd name="connsiteY3" fmla="*/ 3028950 h 3028950"/>
                <a:gd name="connsiteX4" fmla="*/ 0 w 8763000"/>
                <a:gd name="connsiteY4" fmla="*/ 0 h 3028950"/>
                <a:gd name="connsiteX0-1" fmla="*/ 0 w 8763000"/>
                <a:gd name="connsiteY0-2" fmla="*/ 6350 h 3035300"/>
                <a:gd name="connsiteX1-3" fmla="*/ 7518400 w 8763000"/>
                <a:gd name="connsiteY1-4" fmla="*/ 0 h 3035300"/>
                <a:gd name="connsiteX2-5" fmla="*/ 8763000 w 8763000"/>
                <a:gd name="connsiteY2-6" fmla="*/ 6350 h 3035300"/>
                <a:gd name="connsiteX3-7" fmla="*/ 8763000 w 8763000"/>
                <a:gd name="connsiteY3-8" fmla="*/ 3035300 h 3035300"/>
                <a:gd name="connsiteX4-9" fmla="*/ 0 w 8763000"/>
                <a:gd name="connsiteY4-10" fmla="*/ 3035300 h 3035300"/>
                <a:gd name="connsiteX5" fmla="*/ 0 w 8763000"/>
                <a:gd name="connsiteY5" fmla="*/ 6350 h 3035300"/>
                <a:gd name="connsiteX0-11" fmla="*/ 0 w 8763000"/>
                <a:gd name="connsiteY0-12" fmla="*/ 6350 h 3035300"/>
                <a:gd name="connsiteX1-13" fmla="*/ 1447800 w 8763000"/>
                <a:gd name="connsiteY1-14" fmla="*/ 0 h 3035300"/>
                <a:gd name="connsiteX2-15" fmla="*/ 7518400 w 8763000"/>
                <a:gd name="connsiteY2-16" fmla="*/ 0 h 3035300"/>
                <a:gd name="connsiteX3-17" fmla="*/ 8763000 w 8763000"/>
                <a:gd name="connsiteY3-18" fmla="*/ 6350 h 3035300"/>
                <a:gd name="connsiteX4-19" fmla="*/ 8763000 w 8763000"/>
                <a:gd name="connsiteY4-20" fmla="*/ 3035300 h 3035300"/>
                <a:gd name="connsiteX5-21" fmla="*/ 0 w 8763000"/>
                <a:gd name="connsiteY5-22" fmla="*/ 3035300 h 3035300"/>
                <a:gd name="connsiteX6" fmla="*/ 0 w 8763000"/>
                <a:gd name="connsiteY6" fmla="*/ 6350 h 3035300"/>
                <a:gd name="connsiteX0-23" fmla="*/ 0 w 8763000"/>
                <a:gd name="connsiteY0-24" fmla="*/ 6350 h 3035300"/>
                <a:gd name="connsiteX1-25" fmla="*/ 1447800 w 8763000"/>
                <a:gd name="connsiteY1-26" fmla="*/ 0 h 3035300"/>
                <a:gd name="connsiteX2-27" fmla="*/ 4673600 w 8763000"/>
                <a:gd name="connsiteY2-28" fmla="*/ 0 h 3035300"/>
                <a:gd name="connsiteX3-29" fmla="*/ 7518400 w 8763000"/>
                <a:gd name="connsiteY3-30" fmla="*/ 0 h 3035300"/>
                <a:gd name="connsiteX4-31" fmla="*/ 8763000 w 8763000"/>
                <a:gd name="connsiteY4-32" fmla="*/ 6350 h 3035300"/>
                <a:gd name="connsiteX5-33" fmla="*/ 8763000 w 8763000"/>
                <a:gd name="connsiteY5-34" fmla="*/ 3035300 h 3035300"/>
                <a:gd name="connsiteX6-35" fmla="*/ 0 w 8763000"/>
                <a:gd name="connsiteY6-36" fmla="*/ 3035300 h 3035300"/>
                <a:gd name="connsiteX7" fmla="*/ 0 w 8763000"/>
                <a:gd name="connsiteY7" fmla="*/ 6350 h 3035300"/>
                <a:gd name="connsiteX0-37" fmla="*/ 4673600 w 8763000"/>
                <a:gd name="connsiteY0-38" fmla="*/ 0 h 3035300"/>
                <a:gd name="connsiteX1-39" fmla="*/ 7518400 w 8763000"/>
                <a:gd name="connsiteY1-40" fmla="*/ 0 h 3035300"/>
                <a:gd name="connsiteX2-41" fmla="*/ 8763000 w 8763000"/>
                <a:gd name="connsiteY2-42" fmla="*/ 6350 h 3035300"/>
                <a:gd name="connsiteX3-43" fmla="*/ 8763000 w 8763000"/>
                <a:gd name="connsiteY3-44" fmla="*/ 3035300 h 3035300"/>
                <a:gd name="connsiteX4-45" fmla="*/ 0 w 8763000"/>
                <a:gd name="connsiteY4-46" fmla="*/ 3035300 h 3035300"/>
                <a:gd name="connsiteX5-47" fmla="*/ 0 w 8763000"/>
                <a:gd name="connsiteY5-48" fmla="*/ 6350 h 3035300"/>
                <a:gd name="connsiteX6-49" fmla="*/ 1447800 w 8763000"/>
                <a:gd name="connsiteY6-50" fmla="*/ 0 h 3035300"/>
                <a:gd name="connsiteX7-51" fmla="*/ 4765040 w 8763000"/>
                <a:gd name="connsiteY7-52" fmla="*/ 91440 h 3035300"/>
                <a:gd name="connsiteX0-53" fmla="*/ 7518400 w 8763000"/>
                <a:gd name="connsiteY0-54" fmla="*/ 0 h 3035300"/>
                <a:gd name="connsiteX1-55" fmla="*/ 8763000 w 8763000"/>
                <a:gd name="connsiteY1-56" fmla="*/ 6350 h 3035300"/>
                <a:gd name="connsiteX2-57" fmla="*/ 8763000 w 8763000"/>
                <a:gd name="connsiteY2-58" fmla="*/ 3035300 h 3035300"/>
                <a:gd name="connsiteX3-59" fmla="*/ 0 w 8763000"/>
                <a:gd name="connsiteY3-60" fmla="*/ 3035300 h 3035300"/>
                <a:gd name="connsiteX4-61" fmla="*/ 0 w 8763000"/>
                <a:gd name="connsiteY4-62" fmla="*/ 6350 h 3035300"/>
                <a:gd name="connsiteX5-63" fmla="*/ 1447800 w 8763000"/>
                <a:gd name="connsiteY5-64" fmla="*/ 0 h 3035300"/>
                <a:gd name="connsiteX6-65" fmla="*/ 4765040 w 8763000"/>
                <a:gd name="connsiteY6-66" fmla="*/ 91440 h 3035300"/>
                <a:gd name="connsiteX0-67" fmla="*/ 7518400 w 8763000"/>
                <a:gd name="connsiteY0-68" fmla="*/ 0 h 3035300"/>
                <a:gd name="connsiteX1-69" fmla="*/ 8763000 w 8763000"/>
                <a:gd name="connsiteY1-70" fmla="*/ 6350 h 3035300"/>
                <a:gd name="connsiteX2-71" fmla="*/ 8763000 w 8763000"/>
                <a:gd name="connsiteY2-72" fmla="*/ 3035300 h 3035300"/>
                <a:gd name="connsiteX3-73" fmla="*/ 0 w 8763000"/>
                <a:gd name="connsiteY3-74" fmla="*/ 3035300 h 3035300"/>
                <a:gd name="connsiteX4-75" fmla="*/ 0 w 8763000"/>
                <a:gd name="connsiteY4-76" fmla="*/ 6350 h 3035300"/>
                <a:gd name="connsiteX5-77" fmla="*/ 1447800 w 8763000"/>
                <a:gd name="connsiteY5-78" fmla="*/ 0 h 3035300"/>
                <a:gd name="connsiteX0-79" fmla="*/ 7061200 w 8763000"/>
                <a:gd name="connsiteY0-80" fmla="*/ 0 h 3035300"/>
                <a:gd name="connsiteX1-81" fmla="*/ 8763000 w 8763000"/>
                <a:gd name="connsiteY1-82" fmla="*/ 6350 h 3035300"/>
                <a:gd name="connsiteX2-83" fmla="*/ 8763000 w 8763000"/>
                <a:gd name="connsiteY2-84" fmla="*/ 3035300 h 3035300"/>
                <a:gd name="connsiteX3-85" fmla="*/ 0 w 8763000"/>
                <a:gd name="connsiteY3-86" fmla="*/ 3035300 h 3035300"/>
                <a:gd name="connsiteX4-87" fmla="*/ 0 w 8763000"/>
                <a:gd name="connsiteY4-88" fmla="*/ 6350 h 3035300"/>
                <a:gd name="connsiteX5-89" fmla="*/ 1447800 w 8763000"/>
                <a:gd name="connsiteY5-90" fmla="*/ 0 h 3035300"/>
                <a:gd name="connsiteX0-91" fmla="*/ 7061200 w 8763000"/>
                <a:gd name="connsiteY0-92" fmla="*/ 0 h 3035300"/>
                <a:gd name="connsiteX1-93" fmla="*/ 8763000 w 8763000"/>
                <a:gd name="connsiteY1-94" fmla="*/ 6350 h 3035300"/>
                <a:gd name="connsiteX2-95" fmla="*/ 8763000 w 8763000"/>
                <a:gd name="connsiteY2-96" fmla="*/ 3035300 h 3035300"/>
                <a:gd name="connsiteX3-97" fmla="*/ 0 w 8763000"/>
                <a:gd name="connsiteY3-98" fmla="*/ 3035300 h 3035300"/>
                <a:gd name="connsiteX4-99" fmla="*/ 0 w 8763000"/>
                <a:gd name="connsiteY4-100" fmla="*/ 6350 h 3035300"/>
                <a:gd name="connsiteX5-101" fmla="*/ 1625600 w 8763000"/>
                <a:gd name="connsiteY5-102" fmla="*/ 0 h 3035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8763000" h="3035300">
                  <a:moveTo>
                    <a:pt x="7061200" y="0"/>
                  </a:moveTo>
                  <a:lnTo>
                    <a:pt x="8763000" y="6350"/>
                  </a:lnTo>
                  <a:lnTo>
                    <a:pt x="8763000" y="3035300"/>
                  </a:lnTo>
                  <a:lnTo>
                    <a:pt x="0" y="3035300"/>
                  </a:lnTo>
                  <a:lnTo>
                    <a:pt x="0" y="6350"/>
                  </a:lnTo>
                  <a:lnTo>
                    <a:pt x="1625600" y="0"/>
                  </a:lnTo>
                </a:path>
              </a:pathLst>
            </a:custGeom>
            <a:noFill/>
            <a:ln w="28575">
              <a:solidFill>
                <a:srgbClr val="B50F0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52962" y="2492069"/>
              <a:ext cx="9600116" cy="2159870"/>
            </a:xfrm>
            <a:prstGeom prst="rect">
              <a:avLst/>
            </a:prstGeom>
          </p:spPr>
          <p:txBody>
            <a:bodyPr wrap="square">
              <a:spAutoFit/>
            </a:bodyPr>
            <a:lstStyle/>
            <a:p>
              <a:pPr>
                <a:lnSpc>
                  <a:spcPts val="3200"/>
                </a:lnSpc>
              </a:pPr>
              <a:r>
                <a:rPr lang="zh-CN" altLang="en-US" sz="2000" dirty="0" smtClean="0">
                  <a:solidFill>
                    <a:srgbClr val="574343"/>
                  </a:solidFill>
                  <a:latin typeface="微软雅黑" panose="020B0503020204020204" pitchFamily="34" charset="-122"/>
                  <a:ea typeface="微软雅黑" panose="020B0503020204020204" pitchFamily="34" charset="-122"/>
                </a:rPr>
                <a:t>      实现</a:t>
              </a:r>
              <a:r>
                <a:rPr lang="zh-CN" altLang="en-US" sz="2000" dirty="0">
                  <a:solidFill>
                    <a:srgbClr val="574343"/>
                  </a:solidFill>
                  <a:latin typeface="微软雅黑" panose="020B0503020204020204" pitchFamily="34" charset="-122"/>
                  <a:ea typeface="微软雅黑" panose="020B0503020204020204" pitchFamily="34" charset="-122"/>
                </a:rPr>
                <a:t>中华民族伟大复兴的中国梦，就是要把我国建设成为富强民主文明和谐的社会主义现代化国家，这是坚持和发展中国特色社会主义的总任务。国防和军队建设是中国特色社会主义事业总体布局的重要组成部分，这决定了强军战略是强国战略的重要组成部分。强军梦不仅是中国梦的内在组成，也是其坚强支撑。这一点，对于我们实现中国梦，具有根本性战略意义。</a:t>
              </a:r>
            </a:p>
          </p:txBody>
        </p:sp>
        <p:sp>
          <p:nvSpPr>
            <p:cNvPr id="8" name="矩形 7"/>
            <p:cNvSpPr/>
            <p:nvPr/>
          </p:nvSpPr>
          <p:spPr>
            <a:xfrm>
              <a:off x="3609552" y="1669534"/>
              <a:ext cx="4269922" cy="858362"/>
            </a:xfrm>
            <a:prstGeom prst="rect">
              <a:avLst/>
            </a:prstGeom>
          </p:spPr>
          <p:txBody>
            <a:bodyPr wrap="square">
              <a:spAutoFit/>
            </a:bodyPr>
            <a:lstStyle/>
            <a:p>
              <a:pPr algn="ctr">
                <a:lnSpc>
                  <a:spcPct val="150000"/>
                </a:lnSpc>
              </a:pPr>
              <a:r>
                <a:rPr lang="zh-CN" altLang="en-US" sz="4000" b="1" dirty="0" smtClean="0">
                  <a:solidFill>
                    <a:srgbClr val="B50F0C"/>
                  </a:solidFill>
                  <a:latin typeface="微软雅黑" panose="020B0503020204020204" pitchFamily="34" charset="-122"/>
                  <a:ea typeface="微软雅黑" panose="020B0503020204020204" pitchFamily="34" charset="-122"/>
                </a:rPr>
                <a:t>强军梦  中国梦</a:t>
              </a:r>
              <a:endParaRPr lang="zh-CN" altLang="en-US" sz="4000" b="1" dirty="0">
                <a:solidFill>
                  <a:srgbClr val="B50F0C"/>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18" presetClass="entr" presetSubtype="3"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upRight)">
                                      <p:cBhvr>
                                        <p:cTn id="13" dur="2000"/>
                                        <p:tgtEl>
                                          <p:spTgt spid="9"/>
                                        </p:tgtEl>
                                      </p:cBhvr>
                                    </p:animEffect>
                                  </p:childTnLst>
                                </p:cTn>
                              </p:par>
                            </p:childTnLst>
                          </p:cTn>
                        </p:par>
                        <p:par>
                          <p:cTn id="14" fill="hold">
                            <p:stCondLst>
                              <p:cond delay="31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500"/>
                                        <p:tgtEl>
                                          <p:spTgt spid="5"/>
                                        </p:tgtEl>
                                      </p:cBhvr>
                                    </p:animEffect>
                                    <p:anim calcmode="lin" valueType="num">
                                      <p:cBhvr>
                                        <p:cTn id="18" dur="1500" fill="hold"/>
                                        <p:tgtEl>
                                          <p:spTgt spid="5"/>
                                        </p:tgtEl>
                                        <p:attrNameLst>
                                          <p:attrName>ppt_x</p:attrName>
                                        </p:attrNameLst>
                                      </p:cBhvr>
                                      <p:tavLst>
                                        <p:tav tm="0">
                                          <p:val>
                                            <p:strVal val="#ppt_x"/>
                                          </p:val>
                                        </p:tav>
                                        <p:tav tm="100000">
                                          <p:val>
                                            <p:strVal val="#ppt_x"/>
                                          </p:val>
                                        </p:tav>
                                      </p:tavLst>
                                    </p:anim>
                                    <p:anim calcmode="lin" valueType="num">
                                      <p:cBhvr>
                                        <p:cTn id="19"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8672" y="108091"/>
            <a:ext cx="4751214" cy="666657"/>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深化国防和军队改革</a:t>
            </a:r>
          </a:p>
        </p:txBody>
      </p:sp>
      <p:sp>
        <p:nvSpPr>
          <p:cNvPr id="4" name="矩形 3"/>
          <p:cNvSpPr/>
          <p:nvPr/>
        </p:nvSpPr>
        <p:spPr>
          <a:xfrm>
            <a:off x="4265612" y="1676400"/>
            <a:ext cx="7543800" cy="4362733"/>
          </a:xfrm>
          <a:prstGeom prst="rect">
            <a:avLst/>
          </a:prstGeom>
        </p:spPr>
        <p:txBody>
          <a:bodyPr wrap="square">
            <a:spAutoFit/>
          </a:bodyPr>
          <a:lstStyle/>
          <a:p>
            <a:pPr>
              <a:lnSpc>
                <a:spcPts val="3700"/>
              </a:lnSpc>
            </a:pPr>
            <a:r>
              <a:rPr lang="zh-CN" altLang="en-US" sz="2800" b="1" dirty="0">
                <a:solidFill>
                  <a:srgbClr val="C00000"/>
                </a:solidFill>
                <a:latin typeface="微软雅黑" panose="020B0503020204020204" pitchFamily="34" charset="-122"/>
                <a:ea typeface="微软雅黑" panose="020B0503020204020204" pitchFamily="34" charset="-122"/>
              </a:rPr>
              <a:t>深化国防和军队改革</a:t>
            </a:r>
            <a:r>
              <a:rPr lang="zh-CN" altLang="en-US" dirty="0">
                <a:solidFill>
                  <a:srgbClr val="574343"/>
                </a:solidFill>
                <a:latin typeface="微软雅黑" panose="020B0503020204020204" pitchFamily="34" charset="-122"/>
                <a:ea typeface="微软雅黑" panose="020B0503020204020204" pitchFamily="34" charset="-122"/>
              </a:rPr>
              <a:t>的指导思想是，深入贯彻党的十八大和十八届三中、四中、五中全会精神，以马克思列宁主义、毛泽东思想、邓小平理论、“三个代表”重要思想、科学发展观为指导，按照“四个全面”战略布局要求，以党在新形势下的强军目标为引领，贯彻新形势下军事战略方针，全面实施改革强军战略，着力解决制约国防和军队建设的体制性障碍、结构性矛盾、政策性问题，推进军队组织形态现代化，进一步解放和发展战斗力，进一步解放和增强军队活力，建设同我国国际地位相称、同国家安全和发展利益相适应的巩固国防和强大军队，为实现“两个一百年”奋斗目标、实现中华民族伟大复兴的中国梦提供坚强力量保证。</a:t>
            </a:r>
          </a:p>
        </p:txBody>
      </p:sp>
      <p:grpSp>
        <p:nvGrpSpPr>
          <p:cNvPr id="6" name="组合 5"/>
          <p:cNvGrpSpPr/>
          <p:nvPr/>
        </p:nvGrpSpPr>
        <p:grpSpPr>
          <a:xfrm>
            <a:off x="495526" y="1600200"/>
            <a:ext cx="3657600" cy="4572000"/>
            <a:chOff x="684212" y="1371600"/>
            <a:chExt cx="3657600" cy="457200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r="28971"/>
            <a:stretch>
              <a:fillRect/>
            </a:stretch>
          </p:blipFill>
          <p:spPr>
            <a:xfrm>
              <a:off x="912813" y="1752600"/>
              <a:ext cx="3124200" cy="361950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10000" t="8534" r="10000" b="6138"/>
            <a:stretch>
              <a:fillRect/>
            </a:stretch>
          </p:blipFill>
          <p:spPr>
            <a:xfrm>
              <a:off x="684212" y="1371600"/>
              <a:ext cx="3657600" cy="45720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899"/>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1750"/>
                                        <p:tgtEl>
                                          <p:spTgt spid="4"/>
                                        </p:tgtEl>
                                      </p:cBhvr>
                                    </p:animEffect>
                                  </p:childTnLst>
                                </p:cTn>
                              </p:par>
                              <p:par>
                                <p:cTn id="14" presetID="21"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21928" y="108091"/>
            <a:ext cx="5709157" cy="738664"/>
          </a:xfrm>
          <a:prstGeom prst="rect">
            <a:avLst/>
          </a:prstGeom>
        </p:spPr>
        <p:txBody>
          <a:bodyPr wrap="square">
            <a:spAutoFit/>
          </a:bodyPr>
          <a:lstStyle/>
          <a:p>
            <a:pPr defTabSz="1218565">
              <a:lnSpc>
                <a:spcPct val="150000"/>
              </a:lnSpc>
            </a:pPr>
            <a:r>
              <a:rPr lang="zh-CN" altLang="en-US" sz="2800" b="1" kern="30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在中国特色强军之路上阔步前行</a:t>
            </a:r>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29792" y="1336716"/>
            <a:ext cx="1597730" cy="145093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圆角 11"/>
          <p:cNvSpPr/>
          <p:nvPr/>
        </p:nvSpPr>
        <p:spPr bwMode="auto">
          <a:xfrm>
            <a:off x="896257" y="2985388"/>
            <a:ext cx="10223500" cy="3594100"/>
          </a:xfrm>
          <a:prstGeom prst="roundRect">
            <a:avLst>
              <a:gd name="adj" fmla="val 0"/>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ysClr val="windowText" lastClr="000000"/>
              </a:solidFill>
              <a:latin typeface="Arial" panose="020B0604020202020204" pitchFamily="34" charset="0"/>
            </a:endParaRPr>
          </a:p>
        </p:txBody>
      </p:sp>
      <p:sp>
        <p:nvSpPr>
          <p:cNvPr id="5" name="文本框 4"/>
          <p:cNvSpPr txBox="1"/>
          <p:nvPr/>
        </p:nvSpPr>
        <p:spPr>
          <a:xfrm>
            <a:off x="1137558" y="3219388"/>
            <a:ext cx="9982199" cy="2893869"/>
          </a:xfrm>
          <a:prstGeom prst="rect">
            <a:avLst/>
          </a:prstGeom>
          <a:noFill/>
        </p:spPr>
        <p:txBody>
          <a:bodyPr wrap="square" rtlCol="0">
            <a:spAutoFit/>
          </a:bodyPr>
          <a:lstStyle/>
          <a:p>
            <a:pPr>
              <a:lnSpc>
                <a:spcPts val="3700"/>
              </a:lnSpc>
            </a:pPr>
            <a:r>
              <a:rPr lang="zh-CN" altLang="en-US">
                <a:solidFill>
                  <a:srgbClr val="574343"/>
                </a:solidFill>
                <a:latin typeface="微软雅黑" panose="020B0503020204020204" pitchFamily="34" charset="-122"/>
                <a:ea typeface="微软雅黑" panose="020B0503020204020204" pitchFamily="34" charset="-122"/>
              </a:rPr>
              <a:t>习主席站在实现中华民族伟大复兴中国梦的战略高度，鲜明提出了党在新形势下的强军目标</a:t>
            </a:r>
            <a:r>
              <a:rPr lang="en-US" altLang="zh-CN">
                <a:solidFill>
                  <a:srgbClr val="574343"/>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建设一支听党指挥、能打胜仗、作风优良的人民军队。</a:t>
            </a:r>
            <a:r>
              <a:rPr lang="zh-CN" altLang="en-US">
                <a:solidFill>
                  <a:srgbClr val="574343"/>
                </a:solidFill>
                <a:latin typeface="微软雅黑" panose="020B0503020204020204" pitchFamily="34" charset="-122"/>
                <a:ea typeface="微软雅黑" panose="020B0503020204020204" pitchFamily="34" charset="-122"/>
              </a:rPr>
              <a:t>从制定新形势下军事战略方针，到深入推进政治建军、改革强军、依法治军，从抓整顿、抓备战、抓改革、抓规划，到确立更加注重聚焦实战、创新驱动、体系建设、集约高效、军民融合的军队建设发展战略指导</a:t>
            </a:r>
            <a:r>
              <a:rPr lang="en-US" altLang="zh-CN">
                <a:solidFill>
                  <a:srgbClr val="574343"/>
                </a:solidFill>
                <a:latin typeface="微软雅黑" panose="020B0503020204020204" pitchFamily="34" charset="-122"/>
                <a:ea typeface="微软雅黑" panose="020B0503020204020204" pitchFamily="34" charset="-122"/>
              </a:rPr>
              <a:t>……</a:t>
            </a:r>
            <a:r>
              <a:rPr lang="zh-CN" altLang="en-US">
                <a:solidFill>
                  <a:srgbClr val="574343"/>
                </a:solidFill>
                <a:latin typeface="微软雅黑" panose="020B0503020204020204" pitchFamily="34" charset="-122"/>
                <a:ea typeface="微软雅黑" panose="020B0503020204020204" pitchFamily="34" charset="-122"/>
              </a:rPr>
              <a:t>习主席统领三军开启强军兴军新征程。全军和武警部队广大官兵牢记习主席嘱托，勠力同心、锐意进取，重整行装、革弊鼎新，</a:t>
            </a:r>
            <a:r>
              <a:rPr lang="zh-CN" altLang="en-US" sz="2000" b="1">
                <a:solidFill>
                  <a:srgbClr val="574343"/>
                </a:solidFill>
                <a:latin typeface="微软雅黑" panose="020B0503020204020204" pitchFamily="34" charset="-122"/>
                <a:ea typeface="微软雅黑" panose="020B0503020204020204" pitchFamily="34" charset="-122"/>
              </a:rPr>
              <a:t>沿着中国特色强军之路阔步前行。</a:t>
            </a:r>
            <a:endParaRPr lang="zh-CN" altLang="en-US" sz="2000" b="1" dirty="0">
              <a:solidFill>
                <a:srgbClr val="574343"/>
              </a:solidFill>
              <a:latin typeface="微软雅黑" panose="020B0503020204020204" pitchFamily="34" charset="-122"/>
              <a:ea typeface="微软雅黑" panose="020B0503020204020204" pitchFamily="34" charset="-122"/>
            </a:endParaRPr>
          </a:p>
        </p:txBody>
      </p:sp>
      <p:sp>
        <p:nvSpPr>
          <p:cNvPr id="8" name="Rounded Rectangle 31"/>
          <p:cNvSpPr/>
          <p:nvPr/>
        </p:nvSpPr>
        <p:spPr>
          <a:xfrm>
            <a:off x="1397102" y="1539297"/>
            <a:ext cx="1382401" cy="1382401"/>
          </a:xfrm>
          <a:prstGeom prst="roundRect">
            <a:avLst/>
          </a:prstGeom>
          <a:solidFill>
            <a:srgbClr val="FF000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9" name="Rounded Rectangle 32"/>
          <p:cNvSpPr/>
          <p:nvPr/>
        </p:nvSpPr>
        <p:spPr>
          <a:xfrm>
            <a:off x="3415276" y="1539297"/>
            <a:ext cx="1382401" cy="1382401"/>
          </a:xfrm>
          <a:prstGeom prst="roundRect">
            <a:avLst/>
          </a:prstGeom>
          <a:solidFill>
            <a:srgbClr val="00B05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10" name="Rounded Rectangle 33"/>
          <p:cNvSpPr/>
          <p:nvPr/>
        </p:nvSpPr>
        <p:spPr>
          <a:xfrm>
            <a:off x="7452572" y="1541296"/>
            <a:ext cx="1382401" cy="1382401"/>
          </a:xfrm>
          <a:prstGeom prst="roundRect">
            <a:avLst/>
          </a:prstGeom>
          <a:solidFill>
            <a:srgbClr val="002060"/>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11" name="Rounded Rectangle 34"/>
          <p:cNvSpPr/>
          <p:nvPr/>
        </p:nvSpPr>
        <p:spPr>
          <a:xfrm>
            <a:off x="9549030" y="1539297"/>
            <a:ext cx="1382401" cy="1382401"/>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2400" dirty="0">
              <a:solidFill>
                <a:schemeClr val="bg1"/>
              </a:solidFill>
              <a:latin typeface="FontAwesome" pitchFamily="2" charset="0"/>
            </a:endParaRPr>
          </a:p>
        </p:txBody>
      </p:sp>
      <p:sp>
        <p:nvSpPr>
          <p:cNvPr id="12" name="文本框 11"/>
          <p:cNvSpPr txBox="1"/>
          <p:nvPr/>
        </p:nvSpPr>
        <p:spPr>
          <a:xfrm>
            <a:off x="1539751" y="1710433"/>
            <a:ext cx="1122001" cy="1077218"/>
          </a:xfrm>
          <a:prstGeom prst="rect">
            <a:avLst/>
          </a:prstGeom>
          <a:noFill/>
        </p:spPr>
        <p:txBody>
          <a:bodyPr wrap="square" rtlCol="0">
            <a:spAutoFit/>
          </a:bodyPr>
          <a:lstStyle/>
          <a:p>
            <a:pPr algn="ct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扬我军威</a:t>
            </a:r>
          </a:p>
        </p:txBody>
      </p:sp>
      <p:sp>
        <p:nvSpPr>
          <p:cNvPr id="13" name="文本框 12"/>
          <p:cNvSpPr txBox="1"/>
          <p:nvPr/>
        </p:nvSpPr>
        <p:spPr>
          <a:xfrm>
            <a:off x="3176387" y="1690266"/>
            <a:ext cx="1998052" cy="1077218"/>
          </a:xfrm>
          <a:prstGeom prst="rect">
            <a:avLst/>
          </a:prstGeom>
          <a:noFill/>
        </p:spPr>
        <p:txBody>
          <a:bodyPr wrap="square" rtlCol="0">
            <a:spAutoFit/>
          </a:bodyPr>
          <a:lstStyle/>
          <a:p>
            <a:pPr algn="ct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铸</a:t>
            </a:r>
            <a:r>
              <a:rPr lang="zh-CN" altLang="en-US" sz="3200" b="1" dirty="0" smtClean="0">
                <a:solidFill>
                  <a:schemeClr val="bg1">
                    <a:lumMod val="95000"/>
                  </a:schemeClr>
                </a:solidFill>
                <a:latin typeface="微软雅黑" panose="020B0503020204020204" pitchFamily="34" charset="-122"/>
                <a:ea typeface="微软雅黑" panose="020B0503020204020204" pitchFamily="34" charset="-122"/>
              </a:rPr>
              <a:t>我</a:t>
            </a:r>
            <a:endParaRPr lang="en-US" altLang="zh-CN" sz="3200" b="1"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200" b="1" dirty="0" smtClean="0">
                <a:solidFill>
                  <a:schemeClr val="bg1">
                    <a:lumMod val="95000"/>
                  </a:schemeClr>
                </a:solidFill>
                <a:latin typeface="微软雅黑" panose="020B0503020204020204" pitchFamily="34" charset="-122"/>
                <a:ea typeface="微软雅黑" panose="020B0503020204020204" pitchFamily="34" charset="-122"/>
              </a:rPr>
              <a:t>军</a:t>
            </a:r>
            <a:r>
              <a:rPr lang="zh-CN" altLang="en-US" sz="3200" b="1" dirty="0">
                <a:solidFill>
                  <a:schemeClr val="bg1">
                    <a:lumMod val="95000"/>
                  </a:schemeClr>
                </a:solidFill>
                <a:latin typeface="微软雅黑" panose="020B0503020204020204" pitchFamily="34" charset="-122"/>
                <a:ea typeface="微软雅黑" panose="020B0503020204020204" pitchFamily="34" charset="-122"/>
              </a:rPr>
              <a:t>魂</a:t>
            </a: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597932" y="1690266"/>
            <a:ext cx="1091679" cy="1077218"/>
          </a:xfrm>
          <a:prstGeom prst="rect">
            <a:avLst/>
          </a:prstGeom>
          <a:noFill/>
        </p:spPr>
        <p:txBody>
          <a:bodyPr wrap="square" rtlCol="0">
            <a:spAutoFit/>
          </a:bodyPr>
          <a:lstStyle/>
          <a:p>
            <a:pPr algn="ctr"/>
            <a:r>
              <a:rPr lang="zh-CN" altLang="en-US" sz="3200" b="1" smtClean="0">
                <a:solidFill>
                  <a:schemeClr val="bg1">
                    <a:lumMod val="95000"/>
                  </a:schemeClr>
                </a:solidFill>
                <a:latin typeface="微软雅黑" panose="020B0503020204020204" pitchFamily="34" charset="-122"/>
                <a:ea typeface="微软雅黑" panose="020B0503020204020204" pitchFamily="34" charset="-122"/>
              </a:rPr>
              <a:t>不忘</a:t>
            </a:r>
            <a:endParaRPr lang="en-US" altLang="zh-CN" sz="3200" b="1"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3200" b="1">
                <a:solidFill>
                  <a:schemeClr val="bg1">
                    <a:lumMod val="95000"/>
                  </a:schemeClr>
                </a:solidFill>
                <a:latin typeface="微软雅黑" panose="020B0503020204020204" pitchFamily="34" charset="-122"/>
                <a:ea typeface="微软雅黑" panose="020B0503020204020204" pitchFamily="34" charset="-122"/>
              </a:rPr>
              <a:t>历史</a:t>
            </a:r>
            <a:endParaRPr lang="zh-CN" altLang="en-US" sz="3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660333" y="1681121"/>
            <a:ext cx="1159794" cy="1077218"/>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sz="3200" b="1" smtClean="0"/>
              <a:t>砥砺</a:t>
            </a:r>
            <a:endParaRPr lang="en-US" altLang="zh-CN" sz="3200" b="1" smtClean="0"/>
          </a:p>
          <a:p>
            <a:r>
              <a:rPr lang="zh-CN" altLang="en-US" sz="3200" b="1"/>
              <a:t>前行</a:t>
            </a:r>
            <a:endParaRPr lang="zh-CN" altLang="en-US" sz="3200" b="1"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49"/>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649"/>
                                </p:stCondLst>
                                <p:childTnLst>
                                  <p:par>
                                    <p:cTn id="17" presetID="2" presetClass="entr" presetSubtype="8" accel="51400" fill="hold" grpId="0" nodeType="afterEffect" p14:presetBounceEnd="17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17000">
                                          <p:cBhvr additive="base">
                                            <p:cTn id="19" dur="850" fill="hold"/>
                                            <p:tgtEl>
                                              <p:spTgt spid="8"/>
                                            </p:tgtEl>
                                            <p:attrNameLst>
                                              <p:attrName>ppt_x</p:attrName>
                                            </p:attrNameLst>
                                          </p:cBhvr>
                                          <p:tavLst>
                                            <p:tav tm="0">
                                              <p:val>
                                                <p:strVal val="0-#ppt_w/2"/>
                                              </p:val>
                                            </p:tav>
                                            <p:tav tm="100000">
                                              <p:val>
                                                <p:strVal val="#ppt_x"/>
                                              </p:val>
                                            </p:tav>
                                          </p:tavLst>
                                        </p:anim>
                                        <p:anim calcmode="lin" valueType="num" p14:bounceEnd="17000">
                                          <p:cBhvr additive="base">
                                            <p:cTn id="20" dur="850" fill="hold"/>
                                            <p:tgtEl>
                                              <p:spTgt spid="8"/>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850"/>
                                      </p:stCondLst>
                                      <p:iterate type="lt">
                                        <p:tmPct val="25000"/>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2"/>
                                            </p:tgtEl>
                                            <p:attrNameLst>
                                              <p:attrName>ppt_y</p:attrName>
                                            </p:attrNameLst>
                                          </p:cBhvr>
                                          <p:tavLst>
                                            <p:tav tm="0">
                                              <p:val>
                                                <p:strVal val="#ppt_y"/>
                                              </p:val>
                                            </p:tav>
                                            <p:tav tm="100000">
                                              <p:val>
                                                <p:strVal val="#ppt_y"/>
                                              </p:val>
                                            </p:tav>
                                          </p:tavLst>
                                        </p:anim>
                                        <p:anim calcmode="lin" valueType="num">
                                          <p:cBhvr>
                                            <p:cTn id="2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2"/>
                                            </p:tgtEl>
                                          </p:cBhvr>
                                        </p:animEffect>
                                      </p:childTnLst>
                                    </p:cTn>
                                  </p:par>
                                </p:childTnLst>
                              </p:cTn>
                            </p:par>
                            <p:par>
                              <p:cTn id="28" fill="hold">
                                <p:stCondLst>
                                  <p:cond delay="2937"/>
                                </p:stCondLst>
                                <p:childTnLst>
                                  <p:par>
                                    <p:cTn id="29" presetID="2" presetClass="entr" presetSubtype="8" accel="51400" fill="hold" grpId="0" nodeType="afterEffect" p14:presetBounceEnd="17000">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14:bounceEnd="17000">
                                          <p:cBhvr additive="base">
                                            <p:cTn id="31" dur="750" fill="hold"/>
                                            <p:tgtEl>
                                              <p:spTgt spid="9"/>
                                            </p:tgtEl>
                                            <p:attrNameLst>
                                              <p:attrName>ppt_x</p:attrName>
                                            </p:attrNameLst>
                                          </p:cBhvr>
                                          <p:tavLst>
                                            <p:tav tm="0">
                                              <p:val>
                                                <p:strVal val="0-#ppt_w/2"/>
                                              </p:val>
                                            </p:tav>
                                            <p:tav tm="100000">
                                              <p:val>
                                                <p:strVal val="#ppt_x"/>
                                              </p:val>
                                            </p:tav>
                                          </p:tavLst>
                                        </p:anim>
                                        <p:anim calcmode="lin" valueType="num" p14:bounceEnd="17000">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750"/>
                                      </p:stCondLst>
                                      <p:iterate type="lt">
                                        <p:tmPct val="25000"/>
                                      </p:iterate>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3"/>
                                            </p:tgtEl>
                                            <p:attrNameLst>
                                              <p:attrName>ppt_y</p:attrName>
                                            </p:attrNameLst>
                                          </p:cBhvr>
                                          <p:tavLst>
                                            <p:tav tm="0">
                                              <p:val>
                                                <p:strVal val="#ppt_y"/>
                                              </p:val>
                                            </p:tav>
                                            <p:tav tm="100000">
                                              <p:val>
                                                <p:strVal val="#ppt_y"/>
                                              </p:val>
                                            </p:tav>
                                          </p:tavLst>
                                        </p:anim>
                                        <p:anim calcmode="lin" valueType="num">
                                          <p:cBhvr>
                                            <p:cTn id="37"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3"/>
                                            </p:tgtEl>
                                          </p:cBhvr>
                                        </p:animEffect>
                                      </p:childTnLst>
                                    </p:cTn>
                                  </p:par>
                                </p:childTnLst>
                              </p:cTn>
                            </p:par>
                            <p:par>
                              <p:cTn id="40" fill="hold">
                                <p:stCondLst>
                                  <p:cond delay="4125"/>
                                </p:stCondLst>
                                <p:childTnLst>
                                  <p:par>
                                    <p:cTn id="41" presetID="2" presetClass="entr" presetSubtype="2" accel="51400" fill="hold" grpId="0" nodeType="afterEffect" p14:presetBounceEnd="17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17000">
                                          <p:cBhvr additive="base">
                                            <p:cTn id="43" dur="650" fill="hold"/>
                                            <p:tgtEl>
                                              <p:spTgt spid="10"/>
                                            </p:tgtEl>
                                            <p:attrNameLst>
                                              <p:attrName>ppt_x</p:attrName>
                                            </p:attrNameLst>
                                          </p:cBhvr>
                                          <p:tavLst>
                                            <p:tav tm="0">
                                              <p:val>
                                                <p:strVal val="1+#ppt_w/2"/>
                                              </p:val>
                                            </p:tav>
                                            <p:tav tm="100000">
                                              <p:val>
                                                <p:strVal val="#ppt_x"/>
                                              </p:val>
                                            </p:tav>
                                          </p:tavLst>
                                        </p:anim>
                                        <p:anim calcmode="lin" valueType="num" p14:bounceEnd="17000">
                                          <p:cBhvr additive="base">
                                            <p:cTn id="44" dur="650" fill="hold"/>
                                            <p:tgtEl>
                                              <p:spTgt spid="10"/>
                                            </p:tgtEl>
                                            <p:attrNameLst>
                                              <p:attrName>ppt_y</p:attrName>
                                            </p:attrNameLst>
                                          </p:cBhvr>
                                          <p:tavLst>
                                            <p:tav tm="0">
                                              <p:val>
                                                <p:strVal val="#ppt_y"/>
                                              </p:val>
                                            </p:tav>
                                            <p:tav tm="100000">
                                              <p:val>
                                                <p:strVal val="#ppt_y"/>
                                              </p:val>
                                            </p:tav>
                                          </p:tavLst>
                                        </p:anim>
                                      </p:childTnLst>
                                    </p:cTn>
                                  </p:par>
                                  <p:par>
                                    <p:cTn id="45" presetID="41" presetClass="entr" presetSubtype="0" fill="hold" grpId="0" nodeType="withEffect">
                                      <p:stCondLst>
                                        <p:cond delay="650"/>
                                      </p:stCondLst>
                                      <p:iterate type="lt">
                                        <p:tmPct val="25000"/>
                                      </p:iterate>
                                      <p:childTnLst>
                                        <p:set>
                                          <p:cBhvr>
                                            <p:cTn id="46" dur="1" fill="hold">
                                              <p:stCondLst>
                                                <p:cond delay="0"/>
                                              </p:stCondLst>
                                            </p:cTn>
                                            <p:tgtEl>
                                              <p:spTgt spid="14"/>
                                            </p:tgtEl>
                                            <p:attrNameLst>
                                              <p:attrName>style.visibility</p:attrName>
                                            </p:attrNameLst>
                                          </p:cBhvr>
                                          <p:to>
                                            <p:strVal val="visible"/>
                                          </p:to>
                                        </p:set>
                                        <p:anim calcmode="lin" valueType="num">
                                          <p:cBhvr>
                                            <p:cTn id="47"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4"/>
                                            </p:tgtEl>
                                            <p:attrNameLst>
                                              <p:attrName>ppt_y</p:attrName>
                                            </p:attrNameLst>
                                          </p:cBhvr>
                                          <p:tavLst>
                                            <p:tav tm="0">
                                              <p:val>
                                                <p:strVal val="#ppt_y"/>
                                              </p:val>
                                            </p:tav>
                                            <p:tav tm="100000">
                                              <p:val>
                                                <p:strVal val="#ppt_y"/>
                                              </p:val>
                                            </p:tav>
                                          </p:tavLst>
                                        </p:anim>
                                        <p:anim calcmode="lin" valueType="num">
                                          <p:cBhvr>
                                            <p:cTn id="49"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4"/>
                                            </p:tgtEl>
                                          </p:cBhvr>
                                        </p:animEffect>
                                      </p:childTnLst>
                                    </p:cTn>
                                  </p:par>
                                </p:childTnLst>
                              </p:cTn>
                            </p:par>
                            <p:par>
                              <p:cTn id="52" fill="hold">
                                <p:stCondLst>
                                  <p:cond delay="5212"/>
                                </p:stCondLst>
                                <p:childTnLst>
                                  <p:par>
                                    <p:cTn id="53" presetID="2" presetClass="entr" presetSubtype="2" accel="51400" fill="hold" grpId="0" nodeType="afterEffect" p14:presetBounceEnd="17000">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14:bounceEnd="17000">
                                          <p:cBhvr additive="base">
                                            <p:cTn id="55" dur="500" fill="hold"/>
                                            <p:tgtEl>
                                              <p:spTgt spid="11"/>
                                            </p:tgtEl>
                                            <p:attrNameLst>
                                              <p:attrName>ppt_x</p:attrName>
                                            </p:attrNameLst>
                                          </p:cBhvr>
                                          <p:tavLst>
                                            <p:tav tm="0">
                                              <p:val>
                                                <p:strVal val="1+#ppt_w/2"/>
                                              </p:val>
                                            </p:tav>
                                            <p:tav tm="100000">
                                              <p:val>
                                                <p:strVal val="#ppt_x"/>
                                              </p:val>
                                            </p:tav>
                                          </p:tavLst>
                                        </p:anim>
                                        <p:anim calcmode="lin" valueType="num" p14:bounceEnd="17000">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41" presetClass="entr" presetSubtype="0" fill="hold" grpId="0" nodeType="withEffect">
                                      <p:stCondLst>
                                        <p:cond delay="500"/>
                                      </p:stCondLst>
                                      <p:iterate type="lt">
                                        <p:tmPct val="25000"/>
                                      </p:iterate>
                                      <p:childTnLst>
                                        <p:set>
                                          <p:cBhvr>
                                            <p:cTn id="58" dur="1" fill="hold">
                                              <p:stCondLst>
                                                <p:cond delay="0"/>
                                              </p:stCondLst>
                                            </p:cTn>
                                            <p:tgtEl>
                                              <p:spTgt spid="15"/>
                                            </p:tgtEl>
                                            <p:attrNameLst>
                                              <p:attrName>style.visibility</p:attrName>
                                            </p:attrNameLst>
                                          </p:cBhvr>
                                          <p:to>
                                            <p:strVal val="visible"/>
                                          </p:to>
                                        </p:set>
                                        <p:anim calcmode="lin" valueType="num">
                                          <p:cBhvr>
                                            <p:cTn id="5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15"/>
                                            </p:tgtEl>
                                            <p:attrNameLst>
                                              <p:attrName>ppt_y</p:attrName>
                                            </p:attrNameLst>
                                          </p:cBhvr>
                                          <p:tavLst>
                                            <p:tav tm="0">
                                              <p:val>
                                                <p:strVal val="#ppt_y"/>
                                              </p:val>
                                            </p:tav>
                                            <p:tav tm="100000">
                                              <p:val>
                                                <p:strVal val="#ppt_y"/>
                                              </p:val>
                                            </p:tav>
                                          </p:tavLst>
                                        </p:anim>
                                        <p:anim calcmode="lin" valueType="num">
                                          <p:cBhvr>
                                            <p:cTn id="6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15"/>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2000"/>
                                            <p:tgtEl>
                                              <p:spTgt spid="4"/>
                                            </p:tgtEl>
                                          </p:cBhvr>
                                        </p:animEffect>
                                      </p:childTnLst>
                                    </p:cTn>
                                  </p:par>
                                </p:childTnLst>
                              </p:cTn>
                            </p:par>
                            <p:par>
                              <p:cTn id="67" fill="hold">
                                <p:stCondLst>
                                  <p:cond delay="7212"/>
                                </p:stCondLst>
                                <p:childTnLst>
                                  <p:par>
                                    <p:cTn id="68" presetID="47"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8" grpId="0" animBg="1"/>
          <p:bldP spid="9" grpId="0" animBg="1"/>
          <p:bldP spid="10" grpId="0" animBg="1"/>
          <p:bldP spid="11" grpId="0" animBg="1"/>
          <p:bldP spid="12"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149"/>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649"/>
                                </p:stCondLst>
                                <p:childTnLst>
                                  <p:par>
                                    <p:cTn id="17" presetID="2" presetClass="entr" presetSubtype="8" accel="5140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850" fill="hold"/>
                                            <p:tgtEl>
                                              <p:spTgt spid="8"/>
                                            </p:tgtEl>
                                            <p:attrNameLst>
                                              <p:attrName>ppt_x</p:attrName>
                                            </p:attrNameLst>
                                          </p:cBhvr>
                                          <p:tavLst>
                                            <p:tav tm="0">
                                              <p:val>
                                                <p:strVal val="0-#ppt_w/2"/>
                                              </p:val>
                                            </p:tav>
                                            <p:tav tm="100000">
                                              <p:val>
                                                <p:strVal val="#ppt_x"/>
                                              </p:val>
                                            </p:tav>
                                          </p:tavLst>
                                        </p:anim>
                                        <p:anim calcmode="lin" valueType="num">
                                          <p:cBhvr additive="base">
                                            <p:cTn id="20" dur="850" fill="hold"/>
                                            <p:tgtEl>
                                              <p:spTgt spid="8"/>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850"/>
                                      </p:stCondLst>
                                      <p:iterate type="lt">
                                        <p:tmPct val="25000"/>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2"/>
                                            </p:tgtEl>
                                            <p:attrNameLst>
                                              <p:attrName>ppt_y</p:attrName>
                                            </p:attrNameLst>
                                          </p:cBhvr>
                                          <p:tavLst>
                                            <p:tav tm="0">
                                              <p:val>
                                                <p:strVal val="#ppt_y"/>
                                              </p:val>
                                            </p:tav>
                                            <p:tav tm="100000">
                                              <p:val>
                                                <p:strVal val="#ppt_y"/>
                                              </p:val>
                                            </p:tav>
                                          </p:tavLst>
                                        </p:anim>
                                        <p:anim calcmode="lin" valueType="num">
                                          <p:cBhvr>
                                            <p:cTn id="2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2"/>
                                            </p:tgtEl>
                                          </p:cBhvr>
                                        </p:animEffect>
                                      </p:childTnLst>
                                    </p:cTn>
                                  </p:par>
                                </p:childTnLst>
                              </p:cTn>
                            </p:par>
                            <p:par>
                              <p:cTn id="28" fill="hold">
                                <p:stCondLst>
                                  <p:cond delay="2937"/>
                                </p:stCondLst>
                                <p:childTnLst>
                                  <p:par>
                                    <p:cTn id="29" presetID="2" presetClass="entr" presetSubtype="8" accel="5140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0-#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41" presetClass="entr" presetSubtype="0" fill="hold" grpId="0" nodeType="withEffect">
                                      <p:stCondLst>
                                        <p:cond delay="750"/>
                                      </p:stCondLst>
                                      <p:iterate type="lt">
                                        <p:tmPct val="25000"/>
                                      </p:iterate>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3"/>
                                            </p:tgtEl>
                                            <p:attrNameLst>
                                              <p:attrName>ppt_y</p:attrName>
                                            </p:attrNameLst>
                                          </p:cBhvr>
                                          <p:tavLst>
                                            <p:tav tm="0">
                                              <p:val>
                                                <p:strVal val="#ppt_y"/>
                                              </p:val>
                                            </p:tav>
                                            <p:tav tm="100000">
                                              <p:val>
                                                <p:strVal val="#ppt_y"/>
                                              </p:val>
                                            </p:tav>
                                          </p:tavLst>
                                        </p:anim>
                                        <p:anim calcmode="lin" valueType="num">
                                          <p:cBhvr>
                                            <p:cTn id="37"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3"/>
                                            </p:tgtEl>
                                          </p:cBhvr>
                                        </p:animEffect>
                                      </p:childTnLst>
                                    </p:cTn>
                                  </p:par>
                                </p:childTnLst>
                              </p:cTn>
                            </p:par>
                            <p:par>
                              <p:cTn id="40" fill="hold">
                                <p:stCondLst>
                                  <p:cond delay="4125"/>
                                </p:stCondLst>
                                <p:childTnLst>
                                  <p:par>
                                    <p:cTn id="41" presetID="2" presetClass="entr" presetSubtype="2" accel="5140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650" fill="hold"/>
                                            <p:tgtEl>
                                              <p:spTgt spid="10"/>
                                            </p:tgtEl>
                                            <p:attrNameLst>
                                              <p:attrName>ppt_x</p:attrName>
                                            </p:attrNameLst>
                                          </p:cBhvr>
                                          <p:tavLst>
                                            <p:tav tm="0">
                                              <p:val>
                                                <p:strVal val="1+#ppt_w/2"/>
                                              </p:val>
                                            </p:tav>
                                            <p:tav tm="100000">
                                              <p:val>
                                                <p:strVal val="#ppt_x"/>
                                              </p:val>
                                            </p:tav>
                                          </p:tavLst>
                                        </p:anim>
                                        <p:anim calcmode="lin" valueType="num">
                                          <p:cBhvr additive="base">
                                            <p:cTn id="44" dur="650" fill="hold"/>
                                            <p:tgtEl>
                                              <p:spTgt spid="10"/>
                                            </p:tgtEl>
                                            <p:attrNameLst>
                                              <p:attrName>ppt_y</p:attrName>
                                            </p:attrNameLst>
                                          </p:cBhvr>
                                          <p:tavLst>
                                            <p:tav tm="0">
                                              <p:val>
                                                <p:strVal val="#ppt_y"/>
                                              </p:val>
                                            </p:tav>
                                            <p:tav tm="100000">
                                              <p:val>
                                                <p:strVal val="#ppt_y"/>
                                              </p:val>
                                            </p:tav>
                                          </p:tavLst>
                                        </p:anim>
                                      </p:childTnLst>
                                    </p:cTn>
                                  </p:par>
                                  <p:par>
                                    <p:cTn id="45" presetID="41" presetClass="entr" presetSubtype="0" fill="hold" grpId="0" nodeType="withEffect">
                                      <p:stCondLst>
                                        <p:cond delay="650"/>
                                      </p:stCondLst>
                                      <p:iterate type="lt">
                                        <p:tmPct val="25000"/>
                                      </p:iterate>
                                      <p:childTnLst>
                                        <p:set>
                                          <p:cBhvr>
                                            <p:cTn id="46" dur="1" fill="hold">
                                              <p:stCondLst>
                                                <p:cond delay="0"/>
                                              </p:stCondLst>
                                            </p:cTn>
                                            <p:tgtEl>
                                              <p:spTgt spid="14"/>
                                            </p:tgtEl>
                                            <p:attrNameLst>
                                              <p:attrName>style.visibility</p:attrName>
                                            </p:attrNameLst>
                                          </p:cBhvr>
                                          <p:to>
                                            <p:strVal val="visible"/>
                                          </p:to>
                                        </p:set>
                                        <p:anim calcmode="lin" valueType="num">
                                          <p:cBhvr>
                                            <p:cTn id="47"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4"/>
                                            </p:tgtEl>
                                            <p:attrNameLst>
                                              <p:attrName>ppt_y</p:attrName>
                                            </p:attrNameLst>
                                          </p:cBhvr>
                                          <p:tavLst>
                                            <p:tav tm="0">
                                              <p:val>
                                                <p:strVal val="#ppt_y"/>
                                              </p:val>
                                            </p:tav>
                                            <p:tav tm="100000">
                                              <p:val>
                                                <p:strVal val="#ppt_y"/>
                                              </p:val>
                                            </p:tav>
                                          </p:tavLst>
                                        </p:anim>
                                        <p:anim calcmode="lin" valueType="num">
                                          <p:cBhvr>
                                            <p:cTn id="49"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4"/>
                                            </p:tgtEl>
                                          </p:cBhvr>
                                        </p:animEffect>
                                      </p:childTnLst>
                                    </p:cTn>
                                  </p:par>
                                </p:childTnLst>
                              </p:cTn>
                            </p:par>
                            <p:par>
                              <p:cTn id="52" fill="hold">
                                <p:stCondLst>
                                  <p:cond delay="5212"/>
                                </p:stCondLst>
                                <p:childTnLst>
                                  <p:par>
                                    <p:cTn id="53" presetID="2" presetClass="entr" presetSubtype="2" accel="5140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41" presetClass="entr" presetSubtype="0" fill="hold" grpId="0" nodeType="withEffect">
                                      <p:stCondLst>
                                        <p:cond delay="500"/>
                                      </p:stCondLst>
                                      <p:iterate type="lt">
                                        <p:tmPct val="25000"/>
                                      </p:iterate>
                                      <p:childTnLst>
                                        <p:set>
                                          <p:cBhvr>
                                            <p:cTn id="58" dur="1" fill="hold">
                                              <p:stCondLst>
                                                <p:cond delay="0"/>
                                              </p:stCondLst>
                                            </p:cTn>
                                            <p:tgtEl>
                                              <p:spTgt spid="15"/>
                                            </p:tgtEl>
                                            <p:attrNameLst>
                                              <p:attrName>style.visibility</p:attrName>
                                            </p:attrNameLst>
                                          </p:cBhvr>
                                          <p:to>
                                            <p:strVal val="visible"/>
                                          </p:to>
                                        </p:set>
                                        <p:anim calcmode="lin" valueType="num">
                                          <p:cBhvr>
                                            <p:cTn id="5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250" fill="hold"/>
                                            <p:tgtEl>
                                              <p:spTgt spid="15"/>
                                            </p:tgtEl>
                                            <p:attrNameLst>
                                              <p:attrName>ppt_y</p:attrName>
                                            </p:attrNameLst>
                                          </p:cBhvr>
                                          <p:tavLst>
                                            <p:tav tm="0">
                                              <p:val>
                                                <p:strVal val="#ppt_y"/>
                                              </p:val>
                                            </p:tav>
                                            <p:tav tm="100000">
                                              <p:val>
                                                <p:strVal val="#ppt_y"/>
                                              </p:val>
                                            </p:tav>
                                          </p:tavLst>
                                        </p:anim>
                                        <p:anim calcmode="lin" valueType="num">
                                          <p:cBhvr>
                                            <p:cTn id="6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250" tmFilter="0,0; .5, 1; 1, 1"/>
                                            <p:tgtEl>
                                              <p:spTgt spid="15"/>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2000"/>
                                            <p:tgtEl>
                                              <p:spTgt spid="4"/>
                                            </p:tgtEl>
                                          </p:cBhvr>
                                        </p:animEffect>
                                      </p:childTnLst>
                                    </p:cTn>
                                  </p:par>
                                </p:childTnLst>
                              </p:cTn>
                            </p:par>
                            <p:par>
                              <p:cTn id="67" fill="hold">
                                <p:stCondLst>
                                  <p:cond delay="7212"/>
                                </p:stCondLst>
                                <p:childTnLst>
                                  <p:par>
                                    <p:cTn id="68" presetID="47"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8" grpId="0" animBg="1"/>
          <p:bldP spid="9" grpId="0" animBg="1"/>
          <p:bldP spid="10" grpId="0" animBg="1"/>
          <p:bldP spid="11" grpId="0" animBg="1"/>
          <p:bldP spid="12" grpId="0"/>
          <p:bldP spid="13" grpId="0"/>
          <p:bldP spid="14" grpId="0"/>
          <p:bldP spid="15" grpId="0"/>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0513" y="-95331"/>
            <a:ext cx="1362476" cy="1551335"/>
          </a:xfrm>
          <a:prstGeom prst="rect">
            <a:avLst/>
          </a:prstGeom>
        </p:spPr>
      </p:pic>
      <p:sp>
        <p:nvSpPr>
          <p:cNvPr id="5" name="矩形 4"/>
          <p:cNvSpPr/>
          <p:nvPr/>
        </p:nvSpPr>
        <p:spPr>
          <a:xfrm>
            <a:off x="1005578" y="2471667"/>
            <a:ext cx="10287000" cy="2144177"/>
          </a:xfrm>
          <a:prstGeom prst="rect">
            <a:avLst/>
          </a:prstGeom>
        </p:spPr>
        <p:txBody>
          <a:bodyPr wrap="square">
            <a:spAutoFit/>
          </a:bodyPr>
          <a:lstStyle/>
          <a:p>
            <a:pPr>
              <a:lnSpc>
                <a:spcPts val="3200"/>
              </a:lnSpc>
            </a:pPr>
            <a:r>
              <a:rPr lang="zh-CN" altLang="en-US" sz="2000">
                <a:solidFill>
                  <a:srgbClr val="574343"/>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smtClean="0">
                <a:solidFill>
                  <a:srgbClr val="574343"/>
                </a:solidFill>
                <a:latin typeface="微软雅黑" panose="020B0503020204020204" pitchFamily="34" charset="-122"/>
                <a:ea typeface="微软雅黑" panose="020B0503020204020204" pitchFamily="34" charset="-122"/>
                <a:sym typeface="微软雅黑" panose="020B0503020204020204" pitchFamily="34" charset="-122"/>
              </a:rPr>
              <a:t>      实现</a:t>
            </a:r>
            <a:r>
              <a:rPr lang="zh-CN" altLang="en-US" sz="2000">
                <a:solidFill>
                  <a:srgbClr val="574343"/>
                </a:solidFill>
                <a:latin typeface="微软雅黑" panose="020B0503020204020204" pitchFamily="34" charset="-122"/>
                <a:ea typeface="微软雅黑" panose="020B0503020204020204" pitchFamily="34" charset="-122"/>
                <a:sym typeface="微软雅黑" panose="020B0503020204020204" pitchFamily="34" charset="-122"/>
              </a:rPr>
              <a:t>中华民族伟大复兴的中国梦，就是要把我国建设成为富强民主文明和谐的社会主义现代化国家，这是坚持和发展中国特色社会主义的总任务。国防和军队建设是中国特色社会主义事业总体布局的重要组成部分，这决定了强军战略是强国战略的重要组成部分。强军梦不仅是中国梦的内在组成，也是其坚强支撑。这一点，对于我们实现中国梦，具有根本性战略意义。</a:t>
            </a:r>
            <a:endParaRPr lang="zh-CN" altLang="en-US" sz="2000" dirty="0">
              <a:solidFill>
                <a:srgbClr val="574343"/>
              </a:solidFill>
              <a:latin typeface="微软雅黑" panose="020B0503020204020204" pitchFamily="34" charset="-122"/>
              <a:ea typeface="微软雅黑" panose="020B0503020204020204" pitchFamily="34" charset="-122"/>
            </a:endParaRPr>
          </a:p>
        </p:txBody>
      </p:sp>
      <p:sp>
        <p:nvSpPr>
          <p:cNvPr id="6" name="矩形 5"/>
          <p:cNvSpPr/>
          <p:nvPr/>
        </p:nvSpPr>
        <p:spPr>
          <a:xfrm>
            <a:off x="5230653" y="1456004"/>
            <a:ext cx="1723550" cy="906915"/>
          </a:xfrm>
          <a:prstGeom prst="rect">
            <a:avLst/>
          </a:prstGeom>
        </p:spPr>
        <p:txBody>
          <a:bodyPr wrap="none">
            <a:spAutoFit/>
          </a:bodyPr>
          <a:lstStyle/>
          <a:p>
            <a:pPr algn="ctr">
              <a:lnSpc>
                <a:spcPct val="150000"/>
              </a:lnSpc>
            </a:pPr>
            <a:r>
              <a:rPr lang="zh-CN" altLang="en-US" sz="4000" b="1">
                <a:solidFill>
                  <a:srgbClr val="B50F0C"/>
                </a:solidFill>
                <a:latin typeface="微软雅黑" panose="020B0503020204020204" pitchFamily="34" charset="-122"/>
                <a:ea typeface="微软雅黑" panose="020B0503020204020204" pitchFamily="34" charset="-122"/>
              </a:rPr>
              <a:t>结束语</a:t>
            </a:r>
            <a:endParaRPr lang="zh-CN" altLang="en-US" sz="4000" b="1" dirty="0">
              <a:solidFill>
                <a:srgbClr val="B50F0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13" name="图片 12" descr="天安门"/>
          <p:cNvPicPr>
            <a:picLocks noChangeAspect="1"/>
          </p:cNvPicPr>
          <p:nvPr/>
        </p:nvPicPr>
        <p:blipFill>
          <a:blip r:embed="rId5"/>
          <a:stretch>
            <a:fillRect/>
          </a:stretch>
        </p:blipFill>
        <p:spPr>
          <a:xfrm>
            <a:off x="1401445" y="5055235"/>
            <a:ext cx="10429240" cy="1626235"/>
          </a:xfrm>
          <a:prstGeom prst="rect">
            <a:avLst/>
          </a:prstGeom>
        </p:spPr>
      </p:pic>
      <p:pic>
        <p:nvPicPr>
          <p:cNvPr id="10" name="图片 9" descr="红色记忆主标题"/>
          <p:cNvPicPr>
            <a:picLocks noChangeAspect="1"/>
          </p:cNvPicPr>
          <p:nvPr/>
        </p:nvPicPr>
        <p:blipFill>
          <a:blip r:embed="rId6"/>
          <a:stretch>
            <a:fillRect/>
          </a:stretch>
        </p:blipFill>
        <p:spPr>
          <a:xfrm>
            <a:off x="2460625" y="908685"/>
            <a:ext cx="8066405" cy="2599690"/>
          </a:xfrm>
          <a:prstGeom prst="rect">
            <a:avLst/>
          </a:prstGeom>
        </p:spPr>
      </p:pic>
      <p:pic>
        <p:nvPicPr>
          <p:cNvPr id="11" name="图片 10" descr="红色记忆"/>
          <p:cNvPicPr>
            <a:picLocks noChangeAspect="1"/>
          </p:cNvPicPr>
          <p:nvPr/>
        </p:nvPicPr>
        <p:blipFill>
          <a:blip r:embed="rId7"/>
          <a:srcRect t="67877" r="39072" b="20113"/>
          <a:stretch>
            <a:fillRect/>
          </a:stretch>
        </p:blipFill>
        <p:spPr>
          <a:xfrm>
            <a:off x="3364865" y="3314700"/>
            <a:ext cx="6128385" cy="497840"/>
          </a:xfrm>
          <a:prstGeom prst="rect">
            <a:avLst/>
          </a:prstGeom>
        </p:spPr>
      </p:pic>
      <p:pic>
        <p:nvPicPr>
          <p:cNvPr id="12" name="图片 11" descr="白色鸽子"/>
          <p:cNvPicPr>
            <a:picLocks noChangeAspect="1"/>
          </p:cNvPicPr>
          <p:nvPr/>
        </p:nvPicPr>
        <p:blipFill>
          <a:blip r:embed="rId8"/>
          <a:stretch>
            <a:fillRect/>
          </a:stretch>
        </p:blipFill>
        <p:spPr>
          <a:xfrm>
            <a:off x="10527030" y="2038350"/>
            <a:ext cx="542925" cy="561975"/>
          </a:xfrm>
          <a:prstGeom prst="rect">
            <a:avLst/>
          </a:prstGeom>
        </p:spPr>
      </p:pic>
      <p:pic>
        <p:nvPicPr>
          <p:cNvPr id="15" name="图片 14" descr="白色鸽子"/>
          <p:cNvPicPr>
            <a:picLocks noChangeAspect="1"/>
          </p:cNvPicPr>
          <p:nvPr/>
        </p:nvPicPr>
        <p:blipFill>
          <a:blip r:embed="rId8"/>
          <a:stretch>
            <a:fillRect/>
          </a:stretch>
        </p:blipFill>
        <p:spPr>
          <a:xfrm>
            <a:off x="11069955" y="2600325"/>
            <a:ext cx="542925" cy="561975"/>
          </a:xfrm>
          <a:prstGeom prst="rect">
            <a:avLst/>
          </a:prstGeom>
        </p:spPr>
      </p:pic>
      <p:pic>
        <p:nvPicPr>
          <p:cNvPr id="16" name="图片 15" descr="红色记忆"/>
          <p:cNvPicPr>
            <a:picLocks noChangeAspect="1"/>
          </p:cNvPicPr>
          <p:nvPr/>
        </p:nvPicPr>
        <p:blipFill>
          <a:blip r:embed="rId7"/>
          <a:srcRect t="79902" r="38687"/>
          <a:stretch>
            <a:fillRect/>
          </a:stretch>
        </p:blipFill>
        <p:spPr>
          <a:xfrm>
            <a:off x="3326130" y="3812540"/>
            <a:ext cx="6167120" cy="833120"/>
          </a:xfrm>
          <a:prstGeom prst="rect">
            <a:avLst/>
          </a:prstGeom>
        </p:spPr>
      </p:pic>
      <p:pic>
        <p:nvPicPr>
          <p:cNvPr id="17" name="图片 16" descr="光1"/>
          <p:cNvPicPr>
            <a:picLocks noChangeAspect="1"/>
          </p:cNvPicPr>
          <p:nvPr/>
        </p:nvPicPr>
        <p:blipFill>
          <a:blip r:embed="rId9"/>
          <a:stretch>
            <a:fillRect/>
          </a:stretch>
        </p:blipFill>
        <p:spPr>
          <a:xfrm>
            <a:off x="9525" y="4723765"/>
            <a:ext cx="5933440" cy="2143125"/>
          </a:xfrm>
          <a:prstGeom prst="rect">
            <a:avLst/>
          </a:prstGeom>
        </p:spPr>
      </p:pic>
      <p:pic>
        <p:nvPicPr>
          <p:cNvPr id="18" name="图片 17" descr="光2"/>
          <p:cNvPicPr>
            <a:picLocks noChangeAspect="1"/>
          </p:cNvPicPr>
          <p:nvPr/>
        </p:nvPicPr>
        <p:blipFill>
          <a:blip r:embed="rId10"/>
          <a:stretch>
            <a:fillRect/>
          </a:stretch>
        </p:blipFill>
        <p:spPr>
          <a:xfrm>
            <a:off x="9525" y="10160"/>
            <a:ext cx="8704580" cy="1657350"/>
          </a:xfrm>
          <a:prstGeom prst="rect">
            <a:avLst/>
          </a:prstGeom>
        </p:spPr>
      </p:pic>
      <p:pic>
        <p:nvPicPr>
          <p:cNvPr id="21" name="图片 20" descr="4a9d90b546efb89dd417af178a942f20"/>
          <p:cNvPicPr>
            <a:picLocks noChangeAspect="1"/>
          </p:cNvPicPr>
          <p:nvPr/>
        </p:nvPicPr>
        <p:blipFill>
          <a:blip r:embed="rId11"/>
          <a:stretch>
            <a:fillRect/>
          </a:stretch>
        </p:blipFill>
        <p:spPr>
          <a:xfrm>
            <a:off x="8809355" y="3902075"/>
            <a:ext cx="3430270" cy="3054350"/>
          </a:xfrm>
          <a:prstGeom prst="rect">
            <a:avLst/>
          </a:prstGeom>
        </p:spPr>
      </p:pic>
      <p:pic>
        <p:nvPicPr>
          <p:cNvPr id="14" name="图片 13" descr="tianan"/>
          <p:cNvPicPr>
            <a:picLocks noChangeAspect="1"/>
          </p:cNvPicPr>
          <p:nvPr/>
        </p:nvPicPr>
        <p:blipFill>
          <a:blip r:embed="rId12"/>
          <a:stretch>
            <a:fillRect/>
          </a:stretch>
        </p:blipFill>
        <p:spPr>
          <a:xfrm>
            <a:off x="9525" y="2600325"/>
            <a:ext cx="6809740" cy="4266565"/>
          </a:xfrm>
          <a:prstGeom prst="rect">
            <a:avLst/>
          </a:prstGeom>
        </p:spPr>
      </p:pic>
      <p:pic>
        <p:nvPicPr>
          <p:cNvPr id="9" name="图片 8" descr="华表"/>
          <p:cNvPicPr>
            <a:picLocks noChangeAspect="1"/>
          </p:cNvPicPr>
          <p:nvPr/>
        </p:nvPicPr>
        <p:blipFill>
          <a:blip r:embed="rId13"/>
          <a:stretch>
            <a:fillRect/>
          </a:stretch>
        </p:blipFill>
        <p:spPr>
          <a:xfrm>
            <a:off x="-3810" y="737235"/>
            <a:ext cx="12170410" cy="62191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6944" y="108091"/>
            <a:ext cx="3430747" cy="738664"/>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南昌起义的时代背景</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grpSp>
        <p:nvGrpSpPr>
          <p:cNvPr id="3" name="组合 2"/>
          <p:cNvGrpSpPr/>
          <p:nvPr/>
        </p:nvGrpSpPr>
        <p:grpSpPr>
          <a:xfrm>
            <a:off x="260543" y="3424929"/>
            <a:ext cx="5408454" cy="3140971"/>
            <a:chOff x="260543" y="4110729"/>
            <a:chExt cx="5408454" cy="3140971"/>
          </a:xfrm>
        </p:grpSpPr>
        <p:sp>
          <p:nvSpPr>
            <p:cNvPr id="4" name="矩形 3"/>
            <p:cNvSpPr/>
            <p:nvPr/>
          </p:nvSpPr>
          <p:spPr>
            <a:xfrm>
              <a:off x="260543" y="4306666"/>
              <a:ext cx="5408454" cy="2945034"/>
            </a:xfrm>
            <a:prstGeom prst="rect">
              <a:avLst/>
            </a:prstGeom>
            <a:solidFill>
              <a:schemeClr val="bg1"/>
            </a:solidFill>
            <a:ln w="28575" cap="flat" cmpd="sng" algn="ctr">
              <a:solidFill>
                <a:schemeClr val="tx1"/>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0" kern="0">
                <a:solidFill>
                  <a:srgbClr val="535258"/>
                </a:solidFill>
                <a:latin typeface="Arial" panose="020B0604020202020204"/>
                <a:ea typeface="微软雅黑" panose="020B0503020204020204" pitchFamily="34" charset="-122"/>
              </a:endParaRPr>
            </a:p>
          </p:txBody>
        </p:sp>
        <p:pic>
          <p:nvPicPr>
            <p:cNvPr id="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653" y="4110729"/>
              <a:ext cx="431517" cy="39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554" y="1714500"/>
            <a:ext cx="2594094" cy="1698321"/>
          </a:xfrm>
          <a:prstGeom prst="rect">
            <a:avLst/>
          </a:prstGeom>
          <a:ln>
            <a:solidFill>
              <a:schemeClr val="tx1"/>
            </a:solidFill>
          </a:ln>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8719" y="1714501"/>
            <a:ext cx="2680277" cy="1698320"/>
          </a:xfrm>
          <a:prstGeom prst="rect">
            <a:avLst/>
          </a:prstGeom>
          <a:ln>
            <a:solidFill>
              <a:schemeClr val="tx1"/>
            </a:solidFill>
          </a:ln>
        </p:spPr>
      </p:pic>
      <p:sp>
        <p:nvSpPr>
          <p:cNvPr id="10" name="矩形 9"/>
          <p:cNvSpPr>
            <a:spLocks noChangeArrowheads="1"/>
          </p:cNvSpPr>
          <p:nvPr/>
        </p:nvSpPr>
        <p:spPr bwMode="auto">
          <a:xfrm>
            <a:off x="335030" y="3763673"/>
            <a:ext cx="5215565"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565" eaLnBrk="1" hangingPunct="1">
              <a:lnSpc>
                <a:spcPts val="2900"/>
              </a:lnSpc>
            </a:pP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1927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日</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，以蒋介石为首的国民党新右派在上海发动反对国民党左派和共产党的武装政变，大肆屠杀共产党员、国民党左派及革命群众。这就是历史上著名的“四一二”反革命政变。 使中国大革命受到严重的摧残，标志着大革命的部分失败，是大革命从胜利走向失败的转折点。同时也宣告国共两党第一次合作失败。</a:t>
            </a:r>
          </a:p>
        </p:txBody>
      </p:sp>
      <p:grpSp>
        <p:nvGrpSpPr>
          <p:cNvPr id="15" name="组合 14"/>
          <p:cNvGrpSpPr/>
          <p:nvPr/>
        </p:nvGrpSpPr>
        <p:grpSpPr>
          <a:xfrm>
            <a:off x="6496243" y="3437037"/>
            <a:ext cx="5408454" cy="3140971"/>
            <a:chOff x="260543" y="4110729"/>
            <a:chExt cx="5408454" cy="3140971"/>
          </a:xfrm>
        </p:grpSpPr>
        <p:sp>
          <p:nvSpPr>
            <p:cNvPr id="16" name="矩形 15"/>
            <p:cNvSpPr/>
            <p:nvPr/>
          </p:nvSpPr>
          <p:spPr>
            <a:xfrm>
              <a:off x="260543" y="4306666"/>
              <a:ext cx="5408454" cy="2945034"/>
            </a:xfrm>
            <a:prstGeom prst="rect">
              <a:avLst/>
            </a:prstGeom>
            <a:solidFill>
              <a:schemeClr val="bg1"/>
            </a:solidFill>
            <a:ln w="28575" cap="flat" cmpd="sng" algn="ctr">
              <a:solidFill>
                <a:schemeClr val="tx1"/>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0" kern="0">
                <a:solidFill>
                  <a:srgbClr val="535258"/>
                </a:solidFill>
                <a:latin typeface="Arial" panose="020B0604020202020204"/>
                <a:ea typeface="微软雅黑" panose="020B0503020204020204" pitchFamily="34" charset="-122"/>
              </a:endParaRPr>
            </a:p>
          </p:txBody>
        </p:sp>
        <p:pic>
          <p:nvPicPr>
            <p:cNvPr id="17"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701653" y="4110729"/>
              <a:ext cx="431517" cy="39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2254" y="1726608"/>
            <a:ext cx="2594094" cy="1698321"/>
          </a:xfrm>
          <a:prstGeom prst="rect">
            <a:avLst/>
          </a:prstGeom>
          <a:ln>
            <a:solidFill>
              <a:schemeClr val="tx1"/>
            </a:solidFill>
          </a:ln>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4419" y="1726609"/>
            <a:ext cx="2680277" cy="1698320"/>
          </a:xfrm>
          <a:prstGeom prst="rect">
            <a:avLst/>
          </a:prstGeom>
          <a:ln>
            <a:solidFill>
              <a:schemeClr val="tx1"/>
            </a:solidFill>
          </a:ln>
        </p:spPr>
      </p:pic>
      <p:sp>
        <p:nvSpPr>
          <p:cNvPr id="20" name="矩形 19"/>
          <p:cNvSpPr>
            <a:spLocks noChangeArrowheads="1"/>
          </p:cNvSpPr>
          <p:nvPr/>
        </p:nvSpPr>
        <p:spPr bwMode="auto">
          <a:xfrm>
            <a:off x="6570730" y="3775781"/>
            <a:ext cx="5215565" cy="265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565" eaLnBrk="1" hangingPunct="1">
              <a:lnSpc>
                <a:spcPts val="2900"/>
              </a:lnSpc>
            </a:pP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1927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rPr>
              <a:t>日</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，汪精卫在武汉召开国民党中央常务委员会扩大会议，决定“在一个月内，开第四次中央全体会议，讨论决定分共的问题</a:t>
            </a:r>
            <a:r>
              <a:rPr lang="zh-CN" altLang="en-US" sz="1600" smtClean="0">
                <a:solidFill>
                  <a:schemeClr val="tx1">
                    <a:lumMod val="75000"/>
                    <a:lumOff val="25000"/>
                  </a:schemeClr>
                </a:solidFill>
                <a:latin typeface="微软雅黑" panose="020B0503020204020204" pitchFamily="34" charset="-122"/>
                <a:ea typeface="微软雅黑" panose="020B0503020204020204" pitchFamily="34" charset="-122"/>
              </a:rPr>
              <a:t>。这</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就是七一五反革命政变。随后不久，汪精卫集团对共产党人和革命群众展开了疯狂的大屠杀。汪精卫集团举行反共政变，表明第一次国共合作最后破裂，孙中山的三大政策被国民党完全抛弃。至此，国民革命遭到失败。</a:t>
            </a:r>
          </a:p>
        </p:txBody>
      </p:sp>
      <p:sp>
        <p:nvSpPr>
          <p:cNvPr id="21" name="矩形 20"/>
          <p:cNvSpPr/>
          <p:nvPr/>
        </p:nvSpPr>
        <p:spPr>
          <a:xfrm>
            <a:off x="1466617" y="1085146"/>
            <a:ext cx="2749471" cy="499624"/>
          </a:xfrm>
          <a:prstGeom prst="rect">
            <a:avLst/>
          </a:prstGeom>
        </p:spPr>
        <p:txBody>
          <a:bodyPr wrap="none">
            <a:spAutoFit/>
          </a:bodyPr>
          <a:lstStyle/>
          <a:p>
            <a:pPr defTabSz="1218565">
              <a:lnSpc>
                <a:spcPct val="150000"/>
              </a:lnSpc>
            </a:pPr>
            <a:r>
              <a:rPr lang="zh-CN" altLang="en-US" sz="2000" kern="300">
                <a:latin typeface="微软雅黑" panose="020B0503020204020204" pitchFamily="34" charset="-122"/>
                <a:ea typeface="微软雅黑" panose="020B0503020204020204" pitchFamily="34" charset="-122"/>
                <a:cs typeface="明兰_UI_TC" pitchFamily="2" charset="-122"/>
              </a:rPr>
              <a:t>“四一二”反革命政变</a:t>
            </a:r>
            <a:endParaRPr lang="zh-CN" altLang="en-US" sz="2000" kern="300" dirty="0">
              <a:latin typeface="微软雅黑" panose="020B0503020204020204" pitchFamily="34" charset="-122"/>
              <a:ea typeface="微软雅黑" panose="020B0503020204020204" pitchFamily="34" charset="-122"/>
              <a:cs typeface="明兰_UI_TC" pitchFamily="2" charset="-122"/>
            </a:endParaRPr>
          </a:p>
        </p:txBody>
      </p:sp>
      <p:sp>
        <p:nvSpPr>
          <p:cNvPr id="22" name="矩形 21"/>
          <p:cNvSpPr/>
          <p:nvPr/>
        </p:nvSpPr>
        <p:spPr>
          <a:xfrm>
            <a:off x="7778375" y="1035725"/>
            <a:ext cx="2749471" cy="553998"/>
          </a:xfrm>
          <a:prstGeom prst="rect">
            <a:avLst/>
          </a:prstGeom>
        </p:spPr>
        <p:txBody>
          <a:bodyPr wrap="none">
            <a:spAutoFit/>
          </a:bodyPr>
          <a:lstStyle/>
          <a:p>
            <a:pPr defTabSz="1218565">
              <a:lnSpc>
                <a:spcPct val="150000"/>
              </a:lnSpc>
            </a:pPr>
            <a:r>
              <a:rPr lang="zh-CN" altLang="en-US" sz="2000" kern="300" smtClean="0">
                <a:latin typeface="微软雅黑" panose="020B0503020204020204" pitchFamily="34" charset="-122"/>
                <a:ea typeface="微软雅黑" panose="020B0503020204020204" pitchFamily="34" charset="-122"/>
                <a:cs typeface="明兰_UI_TC" pitchFamily="2" charset="-122"/>
              </a:rPr>
              <a:t>“</a:t>
            </a:r>
            <a:r>
              <a:rPr lang="zh-CN" altLang="en-US" sz="2000" kern="300">
                <a:latin typeface="微软雅黑" panose="020B0503020204020204" pitchFamily="34" charset="-122"/>
                <a:ea typeface="微软雅黑" panose="020B0503020204020204" pitchFamily="34" charset="-122"/>
                <a:cs typeface="明兰_UI_TC" pitchFamily="2" charset="-122"/>
              </a:rPr>
              <a:t>七一五</a:t>
            </a:r>
            <a:r>
              <a:rPr lang="zh-CN" altLang="en-US" sz="2000" kern="300" smtClean="0">
                <a:latin typeface="微软雅黑" panose="020B0503020204020204" pitchFamily="34" charset="-122"/>
                <a:ea typeface="微软雅黑" panose="020B0503020204020204" pitchFamily="34" charset="-122"/>
                <a:cs typeface="明兰_UI_TC" pitchFamily="2" charset="-122"/>
              </a:rPr>
              <a:t>”</a:t>
            </a:r>
            <a:r>
              <a:rPr lang="zh-CN" altLang="en-US" sz="2000" kern="300">
                <a:latin typeface="微软雅黑" panose="020B0503020204020204" pitchFamily="34" charset="-122"/>
                <a:ea typeface="微软雅黑" panose="020B0503020204020204" pitchFamily="34" charset="-122"/>
                <a:cs typeface="明兰_UI_TC" pitchFamily="2" charset="-122"/>
              </a:rPr>
              <a:t>反革命政变</a:t>
            </a:r>
            <a:endParaRPr lang="zh-CN" altLang="en-US" sz="2000" kern="300" dirty="0">
              <a:latin typeface="微软雅黑" panose="020B0503020204020204" pitchFamily="34" charset="-122"/>
              <a:ea typeface="微软雅黑" panose="020B0503020204020204" pitchFamily="34" charset="-122"/>
              <a:cs typeface="明兰_UI_TC"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500"/>
                                </p:stCondLst>
                                <p:childTnLst>
                                  <p:par>
                                    <p:cTn id="17" presetID="2" presetClass="entr" presetSubtype="8" fill="hold" nodeType="afterEffect" p14:presetBounceEnd="44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44000">
                                          <p:cBhvr additive="base">
                                            <p:cTn id="19"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4000">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14:bounceEnd="44000">
                                          <p:cBhvr additive="base">
                                            <p:cTn id="2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down)">
                                          <p:cBhvr>
                                            <p:cTn id="33" dur="500"/>
                                            <p:tgtEl>
                                              <p:spTgt spid="3"/>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2000"/>
                                </p:stCondLst>
                                <p:childTnLst>
                                  <p:par>
                                    <p:cTn id="41" presetID="2" presetClass="entr" presetSubtype="8" fill="hold" nodeType="afterEffect" p14:presetBounceEnd="44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44000">
                                          <p:cBhvr additive="base">
                                            <p:cTn id="43"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44000">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14:bounceEnd="44000">
                                          <p:cBhvr additive="base">
                                            <p:cTn id="47" dur="500" fill="hold"/>
                                            <p:tgtEl>
                                              <p:spTgt spid="19"/>
                                            </p:tgtEl>
                                            <p:attrNameLst>
                                              <p:attrName>ppt_x</p:attrName>
                                            </p:attrNameLst>
                                          </p:cBhvr>
                                          <p:tavLst>
                                            <p:tav tm="0">
                                              <p:val>
                                                <p:strVal val="0-#ppt_w/2"/>
                                              </p:val>
                                            </p:tav>
                                            <p:tav tm="100000">
                                              <p:val>
                                                <p:strVal val="#ppt_x"/>
                                              </p:val>
                                            </p:tav>
                                          </p:tavLst>
                                        </p:anim>
                                        <p:anim calcmode="lin" valueType="num" p14:bounceEnd="44000">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1"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p:tgtEl>
                                              <p:spTgt spid="15"/>
                                            </p:tgtEl>
                                            <p:attrNameLst>
                                              <p:attrName>ppt_y</p:attrName>
                                            </p:attrNameLst>
                                          </p:cBhvr>
                                          <p:tavLst>
                                            <p:tav tm="0">
                                              <p:val>
                                                <p:strVal val="#ppt_y-#ppt_h*1.125000"/>
                                              </p:val>
                                            </p:tav>
                                            <p:tav tm="100000">
                                              <p:val>
                                                <p:strVal val="#ppt_y"/>
                                              </p:val>
                                            </p:tav>
                                          </p:tavLst>
                                        </p:anim>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12"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ppt_y</p:attrName>
                                            </p:attrNameLst>
                                          </p:cBhvr>
                                          <p:tavLst>
                                            <p:tav tm="0">
                                              <p:val>
                                                <p:strVal val="#ppt_y-#ppt_h*1.125000"/>
                                              </p:val>
                                            </p:tav>
                                            <p:tav tm="100000">
                                              <p:val>
                                                <p:strVal val="#ppt_y"/>
                                              </p:val>
                                            </p:tav>
                                          </p:tavLst>
                                        </p:anim>
                                        <p:animEffect transition="in" filter="wipe(down)">
                                          <p:cBhvr>
                                            <p:cTn id="29" dur="500"/>
                                            <p:tgtEl>
                                              <p:spTgt spid="10"/>
                                            </p:tgtEl>
                                          </p:cBhvr>
                                        </p:animEffect>
                                      </p:childTnLst>
                                    </p:cTn>
                                  </p:par>
                                  <p:par>
                                    <p:cTn id="30" presetID="1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down)">
                                          <p:cBhvr>
                                            <p:cTn id="33" dur="500"/>
                                            <p:tgtEl>
                                              <p:spTgt spid="3"/>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1"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p:tgtEl>
                                              <p:spTgt spid="15"/>
                                            </p:tgtEl>
                                            <p:attrNameLst>
                                              <p:attrName>ppt_y</p:attrName>
                                            </p:attrNameLst>
                                          </p:cBhvr>
                                          <p:tavLst>
                                            <p:tav tm="0">
                                              <p:val>
                                                <p:strVal val="#ppt_y-#ppt_h*1.125000"/>
                                              </p:val>
                                            </p:tav>
                                            <p:tav tm="100000">
                                              <p:val>
                                                <p:strVal val="#ppt_y"/>
                                              </p:val>
                                            </p:tav>
                                          </p:tavLst>
                                        </p:anim>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20" grpId="0"/>
          <p:bldP spid="21" grpId="0"/>
          <p:bldP spid="2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3"/>
          <p:cNvSpPr>
            <a:spLocks noChangeArrowheads="1"/>
          </p:cNvSpPr>
          <p:nvPr/>
        </p:nvSpPr>
        <p:spPr bwMode="auto">
          <a:xfrm>
            <a:off x="171450" y="2249682"/>
            <a:ext cx="11849100" cy="4441825"/>
          </a:xfrm>
          <a:prstGeom prst="rect">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pPr>
            <a:endParaRPr lang="zh-CN" altLang="en-US" sz="1800">
              <a:ea typeface="宋体" panose="02010600030101010101" pitchFamily="2" charset="-122"/>
            </a:endParaRPr>
          </a:p>
        </p:txBody>
      </p:sp>
      <p:sp>
        <p:nvSpPr>
          <p:cNvPr id="3" name="矩形 2"/>
          <p:cNvSpPr/>
          <p:nvPr/>
        </p:nvSpPr>
        <p:spPr>
          <a:xfrm>
            <a:off x="3726944" y="108091"/>
            <a:ext cx="3430747"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南昌起义的历史意义</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r="9527"/>
          <a:stretch>
            <a:fillRect/>
          </a:stretch>
        </p:blipFill>
        <p:spPr>
          <a:xfrm>
            <a:off x="370716" y="3129456"/>
            <a:ext cx="7055356" cy="3173910"/>
          </a:xfrm>
          <a:prstGeom prst="rect">
            <a:avLst/>
          </a:prstGeom>
          <a:ln>
            <a:solidFill>
              <a:schemeClr val="tx1"/>
            </a:solidFill>
          </a:ln>
        </p:spPr>
      </p:pic>
      <p:sp>
        <p:nvSpPr>
          <p:cNvPr id="6" name="矩形 5"/>
          <p:cNvSpPr>
            <a:spLocks noChangeArrowheads="1"/>
          </p:cNvSpPr>
          <p:nvPr/>
        </p:nvSpPr>
        <p:spPr bwMode="auto">
          <a:xfrm>
            <a:off x="7681280" y="2564944"/>
            <a:ext cx="4084062" cy="38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565" eaLnBrk="1" hangingPunct="1">
              <a:lnSpc>
                <a:spcPts val="2900"/>
              </a:lnSpc>
            </a:pPr>
            <a:r>
              <a:rPr lang="zh-CN" altLang="en-US" sz="2000" b="1" smtClean="0">
                <a:solidFill>
                  <a:srgbClr val="C00000"/>
                </a:solidFill>
                <a:latin typeface="微软雅黑" panose="020B0503020204020204" pitchFamily="34" charset="-122"/>
                <a:ea typeface="微软雅黑" panose="020B0503020204020204" pitchFamily="34" charset="-122"/>
              </a:rPr>
              <a:t>八一南昌起义</a:t>
            </a:r>
            <a:r>
              <a:rPr lang="zh-CN" altLang="en-US" sz="1600" smtClean="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实际行动批评了陈独秀的右倾投降主义，沉重地打击了国民党反动派的嚣张气焰，极大地鼓舞了全国人民的革命斗志。它对创建伟大的人民军队作出了重大的贡献。 南昌起义，是中国共产党直接领导的带有全局意义的一次武装暴动。它打响了武装反抗国民党反动派的第一枪，宣告了中国共产党把中国革命进行到底的坚定立场，标志着中国共产党独立地创造革命军队和领导革命战争的开始。</a:t>
            </a:r>
          </a:p>
        </p:txBody>
      </p:sp>
      <p:pic>
        <p:nvPicPr>
          <p:cNvPr id="9"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02528" y="1152544"/>
            <a:ext cx="991345" cy="1404785"/>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0" name="Picture 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6216"/>
          <a:stretch>
            <a:fillRect/>
          </a:stretch>
        </p:blipFill>
        <p:spPr bwMode="auto">
          <a:xfrm>
            <a:off x="2091269" y="1152543"/>
            <a:ext cx="1041822" cy="1404785"/>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1" name="Picture 7"/>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76414" y="1156801"/>
            <a:ext cx="1041822" cy="1408143"/>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69235" y="1156801"/>
            <a:ext cx="1010349" cy="1408143"/>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pic>
        <p:nvPicPr>
          <p:cNvPr id="13"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900777" y="1152543"/>
            <a:ext cx="1049425" cy="1412401"/>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998090" y="2516448"/>
            <a:ext cx="5814412" cy="418191"/>
          </a:xfrm>
          <a:prstGeom prst="rect">
            <a:avLst/>
          </a:prstGeom>
        </p:spPr>
        <p:txBody>
          <a:bodyPr wrap="none">
            <a:spAutoFit/>
          </a:bodyPr>
          <a:lstStyle/>
          <a:p>
            <a:pPr>
              <a:lnSpc>
                <a:spcPct val="150000"/>
              </a:lnSpc>
              <a:spcAft>
                <a:spcPts val="300"/>
              </a:spcAft>
            </a:pPr>
            <a:r>
              <a:rPr lang="zh-CN" altLang="en-US" sz="1600">
                <a:solidFill>
                  <a:srgbClr val="C00000"/>
                </a:solidFill>
                <a:latin typeface="微软雅黑" panose="020B0503020204020204" pitchFamily="34" charset="-122"/>
                <a:ea typeface="微软雅黑" panose="020B0503020204020204" pitchFamily="34" charset="-122"/>
              </a:rPr>
              <a:t>周恩来           朱 德             刘伯承            叶 </a:t>
            </a:r>
            <a:r>
              <a:rPr lang="zh-CN" altLang="en-US" sz="1600" smtClean="0">
                <a:solidFill>
                  <a:srgbClr val="C00000"/>
                </a:solidFill>
                <a:latin typeface="微软雅黑" panose="020B0503020204020204" pitchFamily="34" charset="-122"/>
                <a:ea typeface="微软雅黑" panose="020B0503020204020204" pitchFamily="34" charset="-122"/>
              </a:rPr>
              <a:t>挺             贺 龙</a:t>
            </a:r>
            <a:endParaRPr lang="zh-CN" altLang="en-US" sz="16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fltVal val="0"/>
                                          </p:val>
                                        </p:tav>
                                        <p:tav tm="100000">
                                          <p:val>
                                            <p:strVal val="#ppt_w"/>
                                          </p:val>
                                        </p:tav>
                                      </p:tavLst>
                                    </p:anim>
                                    <p:anim calcmode="lin" valueType="num">
                                      <p:cBhvr>
                                        <p:cTn id="17" dur="1000" fill="hold"/>
                                        <p:tgtEl>
                                          <p:spTgt spid="9"/>
                                        </p:tgtEl>
                                        <p:attrNameLst>
                                          <p:attrName>ppt_h</p:attrName>
                                        </p:attrNameLst>
                                      </p:cBhvr>
                                      <p:tavLst>
                                        <p:tav tm="0">
                                          <p:val>
                                            <p:fltVal val="0"/>
                                          </p:val>
                                        </p:tav>
                                        <p:tav tm="100000">
                                          <p:val>
                                            <p:strVal val="#ppt_h"/>
                                          </p:val>
                                        </p:tav>
                                      </p:tavLst>
                                    </p:anim>
                                    <p:animEffect transition="in" filter="fade">
                                      <p:cBhvr>
                                        <p:cTn id="18" dur="10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Effect transition="in" filter="fade">
                                      <p:cBhvr>
                                        <p:cTn id="28" dur="1000"/>
                                        <p:tgtEl>
                                          <p:spTgt spid="11"/>
                                        </p:tgtEl>
                                      </p:cBhvr>
                                    </p:animEffect>
                                  </p:childTnLst>
                                </p:cTn>
                              </p:par>
                              <p:par>
                                <p:cTn id="29" presetID="53"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Effect transition="in" filter="fade">
                                      <p:cBhvr>
                                        <p:cTn id="33" dur="1000"/>
                                        <p:tgtEl>
                                          <p:spTgt spid="12"/>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Effect transition="in" filter="fade">
                                      <p:cBhvr>
                                        <p:cTn id="38" dur="1000"/>
                                        <p:tgtEl>
                                          <p:spTgt spid="13"/>
                                        </p:tgtEl>
                                      </p:cBhvr>
                                    </p:animEffect>
                                  </p:childTnLst>
                                </p:cTn>
                              </p:par>
                            </p:childTnLst>
                          </p:cTn>
                        </p:par>
                        <p:par>
                          <p:cTn id="39" fill="hold">
                            <p:stCondLst>
                              <p:cond delay="5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1500"/>
                            </p:stCondLst>
                            <p:childTnLst>
                              <p:par>
                                <p:cTn id="50" presetID="12" presetClass="entr" presetSubtype="1"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p:tgtEl>
                                          <p:spTgt spid="6"/>
                                        </p:tgtEl>
                                        <p:attrNameLst>
                                          <p:attrName>ppt_y</p:attrName>
                                        </p:attrNameLst>
                                      </p:cBhvr>
                                      <p:tavLst>
                                        <p:tav tm="0">
                                          <p:val>
                                            <p:strVal val="#ppt_y-#ppt_h*1.125000"/>
                                          </p:val>
                                        </p:tav>
                                        <p:tav tm="100000">
                                          <p:val>
                                            <p:strVal val="#ppt_y"/>
                                          </p:val>
                                        </p:tav>
                                      </p:tavLst>
                                    </p:anim>
                                    <p:animEffect transition="in" filter="wipe(down)">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6"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26944" y="108091"/>
            <a:ext cx="3070071"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八一建军节的确立</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sp>
        <p:nvSpPr>
          <p:cNvPr id="5" name="矩形 4"/>
          <p:cNvSpPr/>
          <p:nvPr/>
        </p:nvSpPr>
        <p:spPr>
          <a:xfrm>
            <a:off x="1" y="1086148"/>
            <a:ext cx="12191999" cy="6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TextBox 19"/>
          <p:cNvSpPr txBox="1"/>
          <p:nvPr/>
        </p:nvSpPr>
        <p:spPr>
          <a:xfrm>
            <a:off x="4184392" y="1086148"/>
            <a:ext cx="3467616" cy="584775"/>
          </a:xfrm>
          <a:prstGeom prst="rect">
            <a:avLst/>
          </a:prstGeom>
          <a:noFill/>
        </p:spPr>
        <p:txBody>
          <a:bodyPr wrap="none" rtlCol="0">
            <a:spAutoFit/>
          </a:bodyPr>
          <a:lstStyle/>
          <a:p>
            <a:r>
              <a:rPr lang="zh-CN" altLang="en-US" sz="3200" smtClean="0">
                <a:solidFill>
                  <a:schemeClr val="bg1"/>
                </a:solidFill>
                <a:latin typeface="微软雅黑" panose="020B0503020204020204" pitchFamily="34" charset="-122"/>
                <a:ea typeface="微软雅黑" panose="020B0503020204020204" pitchFamily="34" charset="-122"/>
              </a:rPr>
              <a:t>八一建军节的确立</a:t>
            </a:r>
            <a:endParaRPr lang="zh-CN" altLang="en-US" sz="3200"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599" y="2398485"/>
            <a:ext cx="5535401" cy="3614057"/>
          </a:xfrm>
          <a:prstGeom prst="rect">
            <a:avLst/>
          </a:prstGeom>
          <a:ln w="12700">
            <a:solidFill>
              <a:schemeClr val="tx1"/>
            </a:solidFill>
          </a:ln>
        </p:spPr>
      </p:pic>
      <p:sp>
        <p:nvSpPr>
          <p:cNvPr id="19" name="矩形 18"/>
          <p:cNvSpPr/>
          <p:nvPr/>
        </p:nvSpPr>
        <p:spPr>
          <a:xfrm>
            <a:off x="6602412" y="2184400"/>
            <a:ext cx="5181600" cy="3970318"/>
          </a:xfrm>
          <a:prstGeom prst="rect">
            <a:avLst/>
          </a:prstGeom>
        </p:spPr>
        <p:txBody>
          <a:bodyPr wrap="square">
            <a:spAutoFit/>
          </a:bodyPr>
          <a:lstStyle/>
          <a:p>
            <a:pPr>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1933</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7</a:t>
            </a:r>
            <a:r>
              <a:rPr lang="zh-CN" altLang="en-US" sz="2800" b="1">
                <a:solidFill>
                  <a:srgbClr val="C00000"/>
                </a:solidFill>
                <a:latin typeface="微软雅黑" panose="020B0503020204020204" pitchFamily="34" charset="-122"/>
                <a:ea typeface="微软雅黑" panose="020B0503020204020204" pitchFamily="34" charset="-122"/>
              </a:rPr>
              <a:t>月</a:t>
            </a:r>
            <a:r>
              <a:rPr lang="en-US" altLang="zh-CN" sz="2800" b="1">
                <a:solidFill>
                  <a:srgbClr val="C00000"/>
                </a:solidFill>
                <a:latin typeface="微软雅黑" panose="020B0503020204020204" pitchFamily="34" charset="-122"/>
                <a:ea typeface="微软雅黑" panose="020B0503020204020204" pitchFamily="34" charset="-122"/>
              </a:rPr>
              <a:t>11</a:t>
            </a:r>
            <a:r>
              <a:rPr lang="zh-CN" altLang="en-US" sz="2800" b="1">
                <a:solidFill>
                  <a:srgbClr val="C00000"/>
                </a:solidFill>
                <a:latin typeface="微软雅黑" panose="020B0503020204020204" pitchFamily="34" charset="-122"/>
                <a:ea typeface="微软雅黑" panose="020B0503020204020204" pitchFamily="34" charset="-122"/>
              </a:rPr>
              <a:t>日</a:t>
            </a:r>
            <a:r>
              <a:rPr lang="zh-CN" altLang="en-US" sz="2000">
                <a:solidFill>
                  <a:srgbClr val="574343"/>
                </a:solidFill>
                <a:latin typeface="微软雅黑" panose="020B0503020204020204" pitchFamily="34" charset="-122"/>
                <a:ea typeface="微软雅黑" panose="020B0503020204020204" pitchFamily="34" charset="-122"/>
              </a:rPr>
              <a:t>，中华苏维埃共和国临时中央政府根据中央革命军事委员会</a:t>
            </a:r>
            <a:r>
              <a:rPr lang="en-US" altLang="zh-CN" sz="2000">
                <a:solidFill>
                  <a:srgbClr val="574343"/>
                </a:solidFill>
                <a:latin typeface="微软雅黑" panose="020B0503020204020204" pitchFamily="34" charset="-122"/>
                <a:ea typeface="微软雅黑" panose="020B0503020204020204" pitchFamily="34" charset="-122"/>
              </a:rPr>
              <a:t>6</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30</a:t>
            </a:r>
            <a:r>
              <a:rPr lang="zh-CN" altLang="en-US" sz="2000">
                <a:solidFill>
                  <a:srgbClr val="574343"/>
                </a:solidFill>
                <a:latin typeface="微软雅黑" panose="020B0503020204020204" pitchFamily="34" charset="-122"/>
                <a:ea typeface="微软雅黑" panose="020B0503020204020204" pitchFamily="34" charset="-122"/>
              </a:rPr>
              <a:t>日的建议，决定</a:t>
            </a:r>
            <a:r>
              <a:rPr lang="en-US" altLang="zh-CN" sz="2000">
                <a:solidFill>
                  <a:srgbClr val="574343"/>
                </a:solidFill>
                <a:latin typeface="微软雅黑" panose="020B0503020204020204" pitchFamily="34" charset="-122"/>
                <a:ea typeface="微软雅黑" panose="020B0503020204020204" pitchFamily="34" charset="-122"/>
              </a:rPr>
              <a:t>8</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1</a:t>
            </a:r>
            <a:r>
              <a:rPr lang="zh-CN" altLang="en-US" sz="2000">
                <a:solidFill>
                  <a:srgbClr val="574343"/>
                </a:solidFill>
                <a:latin typeface="微软雅黑" panose="020B0503020204020204" pitchFamily="34" charset="-122"/>
                <a:ea typeface="微软雅黑" panose="020B0503020204020204" pitchFamily="34" charset="-122"/>
              </a:rPr>
              <a:t>日为中国工农红军成立纪念日。</a:t>
            </a:r>
            <a:r>
              <a:rPr lang="en-US" altLang="zh-CN" sz="2000">
                <a:solidFill>
                  <a:srgbClr val="574343"/>
                </a:solidFill>
                <a:latin typeface="微软雅黑" panose="020B0503020204020204" pitchFamily="34" charset="-122"/>
                <a:ea typeface="微软雅黑" panose="020B0503020204020204" pitchFamily="34" charset="-122"/>
              </a:rPr>
              <a:t>1949</a:t>
            </a:r>
            <a:r>
              <a:rPr lang="zh-CN" altLang="en-US" sz="2000">
                <a:solidFill>
                  <a:srgbClr val="574343"/>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6</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15</a:t>
            </a:r>
            <a:r>
              <a:rPr lang="zh-CN" altLang="en-US" sz="2000">
                <a:solidFill>
                  <a:srgbClr val="574343"/>
                </a:solidFill>
                <a:latin typeface="微软雅黑" panose="020B0503020204020204" pitchFamily="34" charset="-122"/>
                <a:ea typeface="微软雅黑" panose="020B0503020204020204" pitchFamily="34" charset="-122"/>
              </a:rPr>
              <a:t>日，中国人民革命军事委员会发布命令，以</a:t>
            </a:r>
            <a:r>
              <a:rPr lang="zh-CN" altLang="en-US" sz="2000">
                <a:solidFill>
                  <a:srgbClr val="FF0000"/>
                </a:solidFill>
                <a:latin typeface="微软雅黑" panose="020B0503020204020204" pitchFamily="34" charset="-122"/>
                <a:ea typeface="微软雅黑" panose="020B0503020204020204" pitchFamily="34" charset="-122"/>
              </a:rPr>
              <a:t>“八一”</a:t>
            </a:r>
            <a:r>
              <a:rPr lang="zh-CN" altLang="en-US" sz="2000">
                <a:solidFill>
                  <a:srgbClr val="574343"/>
                </a:solidFill>
                <a:latin typeface="微软雅黑" panose="020B0503020204020204" pitchFamily="34" charset="-122"/>
                <a:ea typeface="微软雅黑" panose="020B0503020204020204" pitchFamily="34" charset="-122"/>
              </a:rPr>
              <a:t>两字作为中国人民解放军军旗和军徽的主要标志。中华人民共和国成立后，将此纪念日改称为中国人民解放军建军节。</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2"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1000"/>
                                        <p:tgtEl>
                                          <p:spTgt spid="5"/>
                                        </p:tgtEl>
                                      </p:cBhvr>
                                    </p:animEffect>
                                  </p:childTnLst>
                                </p:cTn>
                              </p:par>
                            </p:childTnLst>
                          </p:cTn>
                        </p:par>
                        <p:par>
                          <p:cTn id="13" fill="hold">
                            <p:stCondLst>
                              <p:cond delay="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childTnLst>
                          </p:cTn>
                        </p:par>
                        <p:par>
                          <p:cTn id="20" fill="hold">
                            <p:stCondLst>
                              <p:cond delay="1700"/>
                            </p:stCondLst>
                            <p:childTnLst>
                              <p:par>
                                <p:cTn id="21" presetID="53"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2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46044" y="108091"/>
            <a:ext cx="1627369" cy="666657"/>
          </a:xfrm>
          <a:prstGeom prst="rect">
            <a:avLst/>
          </a:prstGeom>
        </p:spPr>
        <p:txBody>
          <a:bodyPr wrap="none">
            <a:spAutoFit/>
          </a:bodyPr>
          <a:lstStyle/>
          <a:p>
            <a:pPr defTabSz="1218565">
              <a:lnSpc>
                <a:spcPct val="150000"/>
              </a:lnSpc>
            </a:pPr>
            <a:r>
              <a:rPr lang="zh-CN" altLang="en-US" sz="2800" b="1" kern="300" smtClean="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rPr>
              <a:t>八七会议</a:t>
            </a:r>
            <a:endParaRPr lang="zh-CN" altLang="en-US" sz="2800" b="1" kern="300" dirty="0">
              <a:gradFill>
                <a:gsLst>
                  <a:gs pos="0">
                    <a:srgbClr val="FF0000"/>
                  </a:gs>
                  <a:gs pos="31000">
                    <a:srgbClr val="C00000"/>
                  </a:gs>
                  <a:gs pos="60000">
                    <a:srgbClr val="EA0102"/>
                  </a:gs>
                  <a:gs pos="100000">
                    <a:srgbClr val="FF0000"/>
                  </a:gs>
                </a:gsLst>
                <a:lin ang="16200000" scaled="0"/>
              </a:gradFill>
              <a:latin typeface="方正铁筋隶书繁体" panose="03000509000000000000" pitchFamily="65" charset="-122"/>
              <a:ea typeface="方正铁筋隶书繁体" panose="03000509000000000000" pitchFamily="65" charset="-122"/>
              <a:cs typeface="明兰_UI_TC"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4473"/>
          <a:stretch>
            <a:fillRect/>
          </a:stretch>
        </p:blipFill>
        <p:spPr>
          <a:xfrm>
            <a:off x="379804" y="2019300"/>
            <a:ext cx="5689208" cy="2802139"/>
          </a:xfrm>
          <a:prstGeom prst="rect">
            <a:avLst/>
          </a:prstGeom>
          <a:ln>
            <a:solidFill>
              <a:schemeClr val="tx1"/>
            </a:solidFill>
          </a:ln>
        </p:spPr>
      </p:pic>
      <p:sp>
        <p:nvSpPr>
          <p:cNvPr id="4" name="矩形 3"/>
          <p:cNvSpPr/>
          <p:nvPr/>
        </p:nvSpPr>
        <p:spPr>
          <a:xfrm>
            <a:off x="6348412" y="1168510"/>
            <a:ext cx="5589588" cy="4985980"/>
          </a:xfrm>
          <a:prstGeom prst="rect">
            <a:avLst/>
          </a:prstGeom>
        </p:spPr>
        <p:txBody>
          <a:bodyPr wrap="square">
            <a:spAutoFit/>
          </a:bodyPr>
          <a:lstStyle/>
          <a:p>
            <a:pPr>
              <a:lnSpc>
                <a:spcPct val="150000"/>
              </a:lnSpc>
            </a:pPr>
            <a:r>
              <a:rPr lang="zh-CN" altLang="en-US" sz="3200" b="1">
                <a:solidFill>
                  <a:srgbClr val="C00000"/>
                </a:solidFill>
                <a:latin typeface="微软雅黑" panose="020B0503020204020204" pitchFamily="34" charset="-122"/>
                <a:ea typeface="微软雅黑" panose="020B0503020204020204" pitchFamily="34" charset="-122"/>
              </a:rPr>
              <a:t>八七会议</a:t>
            </a:r>
            <a:r>
              <a:rPr lang="zh-CN" altLang="en-US" sz="2000">
                <a:solidFill>
                  <a:srgbClr val="574343"/>
                </a:solidFill>
                <a:latin typeface="微软雅黑" panose="020B0503020204020204" pitchFamily="34" charset="-122"/>
                <a:ea typeface="微软雅黑" panose="020B0503020204020204" pitchFamily="34" charset="-122"/>
              </a:rPr>
              <a:t>是第一次国内革命战争失败以后，在关系党和革命事业前途和命运的关键时刻，中共中央政治局于</a:t>
            </a:r>
            <a:r>
              <a:rPr lang="en-US" altLang="zh-CN" sz="2000">
                <a:solidFill>
                  <a:srgbClr val="574343"/>
                </a:solidFill>
                <a:latin typeface="微软雅黑" panose="020B0503020204020204" pitchFamily="34" charset="-122"/>
                <a:ea typeface="微软雅黑" panose="020B0503020204020204" pitchFamily="34" charset="-122"/>
              </a:rPr>
              <a:t>1927</a:t>
            </a:r>
            <a:r>
              <a:rPr lang="zh-CN" altLang="en-US" sz="2000">
                <a:solidFill>
                  <a:srgbClr val="574343"/>
                </a:solidFill>
                <a:latin typeface="微软雅黑" panose="020B0503020204020204" pitchFamily="34" charset="-122"/>
                <a:ea typeface="微软雅黑" panose="020B0503020204020204" pitchFamily="34" charset="-122"/>
              </a:rPr>
              <a:t>年</a:t>
            </a:r>
            <a:r>
              <a:rPr lang="en-US" altLang="zh-CN" sz="2000">
                <a:solidFill>
                  <a:srgbClr val="574343"/>
                </a:solidFill>
                <a:latin typeface="微软雅黑" panose="020B0503020204020204" pitchFamily="34" charset="-122"/>
                <a:ea typeface="微软雅黑" panose="020B0503020204020204" pitchFamily="34" charset="-122"/>
              </a:rPr>
              <a:t>8</a:t>
            </a:r>
            <a:r>
              <a:rPr lang="zh-CN" altLang="en-US" sz="2000">
                <a:solidFill>
                  <a:srgbClr val="574343"/>
                </a:solidFill>
                <a:latin typeface="微软雅黑" panose="020B0503020204020204" pitchFamily="34" charset="-122"/>
                <a:ea typeface="微软雅黑" panose="020B0503020204020204" pitchFamily="34" charset="-122"/>
              </a:rPr>
              <a:t>月</a:t>
            </a:r>
            <a:r>
              <a:rPr lang="en-US" altLang="zh-CN" sz="2000">
                <a:solidFill>
                  <a:srgbClr val="574343"/>
                </a:solidFill>
                <a:latin typeface="微软雅黑" panose="020B0503020204020204" pitchFamily="34" charset="-122"/>
                <a:ea typeface="微软雅黑" panose="020B0503020204020204" pitchFamily="34" charset="-122"/>
              </a:rPr>
              <a:t>7</a:t>
            </a:r>
            <a:r>
              <a:rPr lang="zh-CN" altLang="en-US" sz="2000">
                <a:solidFill>
                  <a:srgbClr val="574343"/>
                </a:solidFill>
                <a:latin typeface="微软雅黑" panose="020B0503020204020204" pitchFamily="34" charset="-122"/>
                <a:ea typeface="微软雅黑" panose="020B0503020204020204" pitchFamily="34" charset="-122"/>
              </a:rPr>
              <a:t>日在汉口召开的紧急会议。会议批判和纠正了陈独秀右倾机会主义错误，撤消了他在党内的职务，选出了新的临时中央政治局，确定了土地革命和武装斗争的总方针，决定发动秋收起义</a:t>
            </a:r>
            <a:r>
              <a:rPr lang="zh-CN" altLang="en-US" sz="2000" smtClean="0">
                <a:solidFill>
                  <a:srgbClr val="574343"/>
                </a:solidFill>
                <a:latin typeface="微软雅黑" panose="020B0503020204020204" pitchFamily="34" charset="-122"/>
                <a:ea typeface="微软雅黑" panose="020B0503020204020204" pitchFamily="34" charset="-122"/>
              </a:rPr>
              <a:t>。八七</a:t>
            </a:r>
            <a:r>
              <a:rPr lang="zh-CN" altLang="en-US" sz="2000">
                <a:solidFill>
                  <a:srgbClr val="574343"/>
                </a:solidFill>
                <a:latin typeface="微软雅黑" panose="020B0503020204020204" pitchFamily="34" charset="-122"/>
                <a:ea typeface="微软雅黑" panose="020B0503020204020204" pitchFamily="34" charset="-122"/>
              </a:rPr>
              <a:t>会议在中国革命紧急关头及时地向党和全国人民指明了斗争方向，反对政治上的“右”倾机会主义，使党在革命中前进了一大步。</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红色记忆建军节军史"/>
</p:tagLst>
</file>

<file path=ppt/tags/tag10.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MH" val="2016120816232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208160551"/>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5205</Words>
  <Application>Microsoft Office PowerPoint</Application>
  <PresentationFormat>宽屏</PresentationFormat>
  <Paragraphs>350</Paragraphs>
  <Slides>58</Slides>
  <Notes>58</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58</vt:i4>
      </vt:variant>
    </vt:vector>
  </HeadingPairs>
  <TitlesOfParts>
    <vt:vector size="79" baseType="lpstr">
      <vt:lpstr>DIN Mittelschrift Std</vt:lpstr>
      <vt:lpstr>FontAwesome</vt:lpstr>
      <vt:lpstr>Impact MT Std</vt:lpstr>
      <vt:lpstr>TypeLand 康熙字典體試用版</vt:lpstr>
      <vt:lpstr>方正大黑简体</vt:lpstr>
      <vt:lpstr>方正平黑繁体</vt:lpstr>
      <vt:lpstr>方正铁筋隶书繁体</vt:lpstr>
      <vt:lpstr>方正细珊瑚简体</vt:lpstr>
      <vt:lpstr>黑体</vt:lpstr>
      <vt:lpstr>华文宋体</vt:lpstr>
      <vt:lpstr>明兰_UI_TC</vt:lpstr>
      <vt:lpstr>宋体</vt:lpstr>
      <vt:lpstr>苏新诗毛糙体简</vt:lpstr>
      <vt:lpstr>微软雅黑</vt:lpstr>
      <vt:lpstr>叶根友古刻体</vt:lpstr>
      <vt:lpstr>Arial</vt:lpstr>
      <vt:lpstr>Calibri</vt:lpstr>
      <vt:lpstr>Calibri Light</vt:lpstr>
      <vt:lpstr>Impact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红色记忆建军节军史</dc:title>
  <dc:creator>Sky123.Org</dc:creator>
  <cp:lastModifiedBy>Administrator</cp:lastModifiedBy>
  <cp:revision>145</cp:revision>
  <dcterms:created xsi:type="dcterms:W3CDTF">2017-07-18T07:45:00Z</dcterms:created>
  <dcterms:modified xsi:type="dcterms:W3CDTF">2018-07-08T04:53:11Z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