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1"/>
  </p:notesMasterIdLst>
  <p:sldIdLst>
    <p:sldId id="286" r:id="rId2"/>
    <p:sldId id="257" r:id="rId3"/>
    <p:sldId id="258" r:id="rId4"/>
    <p:sldId id="259" r:id="rId5"/>
    <p:sldId id="260" r:id="rId6"/>
    <p:sldId id="261" r:id="rId7"/>
    <p:sldId id="287" r:id="rId8"/>
    <p:sldId id="263" r:id="rId9"/>
    <p:sldId id="264" r:id="rId10"/>
    <p:sldId id="288" r:id="rId11"/>
    <p:sldId id="266" r:id="rId12"/>
    <p:sldId id="268" r:id="rId13"/>
    <p:sldId id="267" r:id="rId14"/>
    <p:sldId id="269" r:id="rId15"/>
    <p:sldId id="289" r:id="rId16"/>
    <p:sldId id="271" r:id="rId17"/>
    <p:sldId id="272" r:id="rId18"/>
    <p:sldId id="273" r:id="rId19"/>
    <p:sldId id="274" r:id="rId20"/>
    <p:sldId id="275" r:id="rId21"/>
    <p:sldId id="290" r:id="rId22"/>
    <p:sldId id="277" r:id="rId23"/>
    <p:sldId id="278" r:id="rId24"/>
    <p:sldId id="279" r:id="rId25"/>
    <p:sldId id="291" r:id="rId26"/>
    <p:sldId id="281" r:id="rId27"/>
    <p:sldId id="282" r:id="rId28"/>
    <p:sldId id="283" r:id="rId29"/>
    <p:sldId id="293" r:id="rId30"/>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92F2F"/>
  </p:clrMru>
  <p:extLst>
    <p:ext uri="{E76CE94A-603C-4142-B9EB-6D1370010A27}">
      <p14:discardImageEditData xmlns:p14="http://schemas.microsoft.com/office/powerpoint/2010/main" xmlns="" val="1"/>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showGuides="1">
      <p:cViewPr>
        <p:scale>
          <a:sx n="100" d="100"/>
          <a:sy n="100" d="100"/>
        </p:scale>
        <p:origin x="-954" y="-25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FAA5-3EA0-4B2A-ACB1-F3BDD0C0CE9F}" type="datetimeFigureOut">
              <a:rPr lang="zh-CN" altLang="en-US" smtClean="0"/>
              <a:pPr/>
              <a:t>2017/12/10 Sunday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322553C-656F-4FB6-928D-C38AE534BFF1}" type="slidenum">
              <a:rPr lang="zh-CN" altLang="en-US" smtClean="0"/>
              <a:pPr/>
              <a:t>‹#›</a:t>
            </a:fld>
            <a:endParaRPr lang="zh-CN" altLang="en-US"/>
          </a:p>
        </p:txBody>
      </p:sp>
    </p:spTree>
    <p:extLst>
      <p:ext uri="{BB962C8B-B14F-4D97-AF65-F5344CB8AC3E}">
        <p14:creationId xmlns:p14="http://schemas.microsoft.com/office/powerpoint/2010/main" xmlns="" val="21287378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322553C-656F-4FB6-928D-C38AE534BFF1}" type="slidenum">
              <a:rPr lang="zh-CN" altLang="en-US" smtClean="0"/>
              <a:pPr/>
              <a:t>1</a:t>
            </a:fld>
            <a:endParaRPr lang="zh-CN" altLang="en-US"/>
          </a:p>
        </p:txBody>
      </p:sp>
    </p:spTree>
    <p:extLst>
      <p:ext uri="{BB962C8B-B14F-4D97-AF65-F5344CB8AC3E}">
        <p14:creationId xmlns:p14="http://schemas.microsoft.com/office/powerpoint/2010/main" xmlns="" val="3247355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CE1689F0-D8FB-450F-A36F-553F26501FEE}" type="slidenum">
              <a:rPr kumimoji="0" lang="zh-CN" altLang="en-US"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10</a:t>
            </a:fld>
            <a:endParaRPr kumimoji="0" 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39198484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CE1689F0-D8FB-450F-A36F-553F26501FEE}" type="slidenum">
              <a:rPr kumimoji="0" lang="zh-CN" altLang="en-US"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11</a:t>
            </a:fld>
            <a:endParaRPr kumimoji="0" 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15627023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CE1689F0-D8FB-450F-A36F-553F26501FEE}" type="slidenum">
              <a:rPr kumimoji="0" lang="zh-CN" altLang="en-US"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12</a:t>
            </a:fld>
            <a:endParaRPr kumimoji="0" 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25421156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CE1689F0-D8FB-450F-A36F-553F26501FEE}" type="slidenum">
              <a:rPr kumimoji="0" lang="zh-CN" altLang="en-US"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13</a:t>
            </a:fld>
            <a:endParaRPr kumimoji="0" 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40744055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CE1689F0-D8FB-450F-A36F-553F26501FEE}" type="slidenum">
              <a:rPr kumimoji="0" lang="zh-CN" altLang="en-US"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14</a:t>
            </a:fld>
            <a:endParaRPr kumimoji="0" 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33513788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CE1689F0-D8FB-450F-A36F-553F26501FEE}" type="slidenum">
              <a:rPr kumimoji="0" lang="zh-CN" altLang="en-US"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15</a:t>
            </a:fld>
            <a:endParaRPr kumimoji="0" 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28352227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CE1689F0-D8FB-450F-A36F-553F26501FEE}" type="slidenum">
              <a:rPr kumimoji="0" lang="zh-CN" altLang="en-US"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16</a:t>
            </a:fld>
            <a:endParaRPr kumimoji="0" 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20978839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CE1689F0-D8FB-450F-A36F-553F26501FEE}" type="slidenum">
              <a:rPr kumimoji="0" lang="zh-CN" altLang="en-US"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17</a:t>
            </a:fld>
            <a:endParaRPr kumimoji="0" 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21428438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CE1689F0-D8FB-450F-A36F-553F26501FEE}" type="slidenum">
              <a:rPr kumimoji="0" lang="zh-CN" altLang="en-US"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18</a:t>
            </a:fld>
            <a:endParaRPr kumimoji="0" 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13079051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CE1689F0-D8FB-450F-A36F-553F26501FEE}" type="slidenum">
              <a:rPr kumimoji="0" lang="zh-CN" altLang="en-US"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19</a:t>
            </a:fld>
            <a:endParaRPr kumimoji="0" 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4279981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CE1689F0-D8FB-450F-A36F-553F26501FEE}" type="slidenum">
              <a:rPr kumimoji="0" lang="zh-CN" altLang="en-US"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2</a:t>
            </a:fld>
            <a:endParaRPr kumimoji="0" 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34169609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CE1689F0-D8FB-450F-A36F-553F26501FEE}" type="slidenum">
              <a:rPr kumimoji="0" lang="zh-CN" altLang="en-US"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20</a:t>
            </a:fld>
            <a:endParaRPr kumimoji="0" 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29615174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CE1689F0-D8FB-450F-A36F-553F26501FEE}" type="slidenum">
              <a:rPr kumimoji="0" lang="zh-CN" altLang="en-US"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21</a:t>
            </a:fld>
            <a:endParaRPr kumimoji="0" 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21548411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CE1689F0-D8FB-450F-A36F-553F26501FEE}" type="slidenum">
              <a:rPr kumimoji="0" lang="zh-CN" altLang="en-US"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22</a:t>
            </a:fld>
            <a:endParaRPr kumimoji="0" 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16286682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CE1689F0-D8FB-450F-A36F-553F26501FEE}" type="slidenum">
              <a:rPr kumimoji="0" lang="zh-CN" altLang="en-US"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23</a:t>
            </a:fld>
            <a:endParaRPr kumimoji="0" 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8335507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CE1689F0-D8FB-450F-A36F-553F26501FEE}" type="slidenum">
              <a:rPr kumimoji="0" lang="zh-CN" altLang="en-US"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24</a:t>
            </a:fld>
            <a:endParaRPr kumimoji="0" 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9175457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CE1689F0-D8FB-450F-A36F-553F26501FEE}" type="slidenum">
              <a:rPr kumimoji="0" lang="zh-CN" altLang="en-US"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25</a:t>
            </a:fld>
            <a:endParaRPr kumimoji="0" 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4693947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CE1689F0-D8FB-450F-A36F-553F26501FEE}" type="slidenum">
              <a:rPr kumimoji="0" lang="zh-CN" altLang="en-US"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26</a:t>
            </a:fld>
            <a:endParaRPr kumimoji="0" 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17230963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CE1689F0-D8FB-450F-A36F-553F26501FEE}" type="slidenum">
              <a:rPr kumimoji="0" lang="zh-CN" altLang="en-US"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27</a:t>
            </a:fld>
            <a:endParaRPr kumimoji="0" 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24130469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CE1689F0-D8FB-450F-A36F-553F26501FEE}" type="slidenum">
              <a:rPr kumimoji="0" lang="zh-CN" altLang="en-US"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28</a:t>
            </a:fld>
            <a:endParaRPr kumimoji="0" 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121879800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322553C-656F-4FB6-928D-C38AE534BFF1}" type="slidenum">
              <a:rPr lang="zh-CN" altLang="en-US" smtClean="0"/>
              <a:pPr/>
              <a:t>29</a:t>
            </a:fld>
            <a:endParaRPr lang="zh-CN" altLang="en-US"/>
          </a:p>
        </p:txBody>
      </p:sp>
    </p:spTree>
    <p:extLst>
      <p:ext uri="{BB962C8B-B14F-4D97-AF65-F5344CB8AC3E}">
        <p14:creationId xmlns:p14="http://schemas.microsoft.com/office/powerpoint/2010/main" xmlns="" val="348492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CE1689F0-D8FB-450F-A36F-553F26501FEE}" type="slidenum">
              <a:rPr kumimoji="0" lang="zh-CN" altLang="en-US"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3</a:t>
            </a:fld>
            <a:endParaRPr kumimoji="0" 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14823694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CE1689F0-D8FB-450F-A36F-553F26501FEE}" type="slidenum">
              <a:rPr kumimoji="0" lang="zh-CN" altLang="en-US"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4</a:t>
            </a:fld>
            <a:endParaRPr kumimoji="0" 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5277566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CE1689F0-D8FB-450F-A36F-553F26501FEE}" type="slidenum">
              <a:rPr kumimoji="0" lang="zh-CN" altLang="en-US"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5</a:t>
            </a:fld>
            <a:endParaRPr kumimoji="0" 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28379541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CE1689F0-D8FB-450F-A36F-553F26501FEE}" type="slidenum">
              <a:rPr kumimoji="0" lang="zh-CN" altLang="en-US"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6</a:t>
            </a:fld>
            <a:endParaRPr kumimoji="0" 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17372032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CE1689F0-D8FB-450F-A36F-553F26501FEE}" type="slidenum">
              <a:rPr kumimoji="0" lang="zh-CN" altLang="en-US"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7</a:t>
            </a:fld>
            <a:endParaRPr kumimoji="0" 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18590952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CE1689F0-D8FB-450F-A36F-553F26501FEE}" type="slidenum">
              <a:rPr kumimoji="0" lang="zh-CN" altLang="en-US"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8</a:t>
            </a:fld>
            <a:endParaRPr kumimoji="0" 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21427653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CE1689F0-D8FB-450F-A36F-553F26501FEE}" type="slidenum">
              <a:rPr kumimoji="0" lang="zh-CN" altLang="en-US"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9</a:t>
            </a:fld>
            <a:endParaRPr kumimoji="0" 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26074422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标题幻灯片">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4944719" y="2565400"/>
            <a:ext cx="6331651" cy="863600"/>
          </a:xfrm>
        </p:spPr>
        <p:txBody>
          <a:bodyPr/>
          <a:lstStyle>
            <a:lvl1pPr>
              <a:defRPr sz="3599"/>
            </a:lvl1pPr>
          </a:lstStyle>
          <a:p>
            <a:pPr lvl="0"/>
            <a:r>
              <a:rPr lang="zh-CN" noProof="0"/>
              <a:t>单击此处编辑母版标题样式</a:t>
            </a:r>
          </a:p>
        </p:txBody>
      </p:sp>
      <p:sp>
        <p:nvSpPr>
          <p:cNvPr id="2051" name="Rectangle 3"/>
          <p:cNvSpPr>
            <a:spLocks noGrp="1" noChangeArrowheads="1"/>
          </p:cNvSpPr>
          <p:nvPr>
            <p:ph type="subTitle" idx="1"/>
          </p:nvPr>
        </p:nvSpPr>
        <p:spPr>
          <a:xfrm>
            <a:off x="4946306" y="3644900"/>
            <a:ext cx="6333238" cy="647700"/>
          </a:xfrm>
        </p:spPr>
        <p:txBody>
          <a:bodyPr/>
          <a:lstStyle>
            <a:lvl1pPr marL="0" indent="0">
              <a:buFontTx/>
              <a:buNone/>
              <a:defRPr sz="2399"/>
            </a:lvl1pPr>
          </a:lstStyle>
          <a:p>
            <a:pPr lvl="0"/>
            <a:r>
              <a:rPr lang="zh-CN" noProof="0"/>
              <a:t>单击此处编辑母版副标题样式</a:t>
            </a:r>
          </a:p>
        </p:txBody>
      </p:sp>
    </p:spTree>
    <p:extLst>
      <p:ext uri="{BB962C8B-B14F-4D97-AF65-F5344CB8AC3E}">
        <p14:creationId xmlns:p14="http://schemas.microsoft.com/office/powerpoint/2010/main" xmlns="" val="2940811832"/>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矩形 3"/>
          <p:cNvSpPr/>
          <p:nvPr userDrawn="1"/>
        </p:nvSpPr>
        <p:spPr bwMode="auto">
          <a:xfrm>
            <a:off x="0" y="6600825"/>
            <a:ext cx="12192000" cy="257175"/>
          </a:xfrm>
          <a:prstGeom prst="rect">
            <a:avLst/>
          </a:prstGeom>
          <a:solidFill>
            <a:schemeClr val="tx1"/>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lstStyle/>
          <a:p>
            <a:pPr marL="0" marR="0" lvl="0" indent="0" algn="l" defTabSz="914034"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799" b="0" i="0" u="none" strike="noStrike" kern="1200" cap="none" spc="0" normalizeH="0" baseline="0" noProof="0">
              <a:ln>
                <a:noFill/>
              </a:ln>
              <a:solidFill>
                <a:srgbClr val="A92F2F"/>
              </a:solidFill>
              <a:effectLst/>
              <a:uLnTx/>
              <a:uFillTx/>
              <a:latin typeface="Arial" panose="020B0604020202020204" pitchFamily="34" charset="0"/>
              <a:ea typeface="宋体" panose="02010600030101010101" pitchFamily="2" charset="-122"/>
              <a:cs typeface="+mn-cs"/>
            </a:endParaRPr>
          </a:p>
        </p:txBody>
      </p:sp>
      <p:sp>
        <p:nvSpPr>
          <p:cNvPr id="9" name="矩形 8">
            <a:extLst>
              <a:ext uri="{FF2B5EF4-FFF2-40B4-BE49-F238E27FC236}">
                <a16:creationId xmlns:a16="http://schemas.microsoft.com/office/drawing/2014/main" xmlns="" id="{D3F736A0-36D8-48AD-87F3-F96940D8010E}"/>
              </a:ext>
            </a:extLst>
          </p:cNvPr>
          <p:cNvSpPr/>
          <p:nvPr userDrawn="1"/>
        </p:nvSpPr>
        <p:spPr bwMode="auto">
          <a:xfrm>
            <a:off x="0" y="0"/>
            <a:ext cx="12192000" cy="104775"/>
          </a:xfrm>
          <a:prstGeom prst="rect">
            <a:avLst/>
          </a:prstGeom>
          <a:solidFill>
            <a:schemeClr val="tx1"/>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lstStyle/>
          <a:p>
            <a:pPr marL="0" marR="0" lvl="0" indent="0" algn="l" defTabSz="914034"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799" b="0" i="0" u="none" strike="noStrike" kern="1200" cap="none" spc="0" normalizeH="0" baseline="0" noProof="0">
              <a:ln>
                <a:noFill/>
              </a:ln>
              <a:solidFill>
                <a:srgbClr val="A92F2F"/>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744299998"/>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237" y="4406901"/>
            <a:ext cx="10362327" cy="1362075"/>
          </a:xfrm>
        </p:spPr>
        <p:txBody>
          <a:bodyPr anchor="t"/>
          <a:lstStyle>
            <a:lvl1pPr algn="l">
              <a:defRPr sz="3998" b="1" cap="all"/>
            </a:lvl1pPr>
          </a:lstStyle>
          <a:p>
            <a:r>
              <a:rPr lang="zh-CN" altLang="en-US"/>
              <a:t>单击此处编辑母版标题样式</a:t>
            </a:r>
          </a:p>
        </p:txBody>
      </p:sp>
      <p:sp>
        <p:nvSpPr>
          <p:cNvPr id="3" name="文本占位符 2"/>
          <p:cNvSpPr>
            <a:spLocks noGrp="1"/>
          </p:cNvSpPr>
          <p:nvPr>
            <p:ph type="body" idx="1"/>
          </p:nvPr>
        </p:nvSpPr>
        <p:spPr>
          <a:xfrm>
            <a:off x="963237" y="2906713"/>
            <a:ext cx="10362327" cy="1500187"/>
          </a:xfrm>
        </p:spPr>
        <p:txBody>
          <a:bodyPr anchor="b"/>
          <a:lstStyle>
            <a:lvl1pPr marL="0" indent="0">
              <a:buNone/>
              <a:defRPr sz="1999"/>
            </a:lvl1pPr>
            <a:lvl2pPr marL="457017" indent="0">
              <a:buNone/>
              <a:defRPr sz="1799"/>
            </a:lvl2pPr>
            <a:lvl3pPr marL="914034" indent="0">
              <a:buNone/>
              <a:defRPr sz="1599"/>
            </a:lvl3pPr>
            <a:lvl4pPr marL="1371051" indent="0">
              <a:buNone/>
              <a:defRPr sz="1399"/>
            </a:lvl4pPr>
            <a:lvl5pPr marL="1828068" indent="0">
              <a:buNone/>
              <a:defRPr sz="1399"/>
            </a:lvl5pPr>
            <a:lvl6pPr marL="2285086" indent="0">
              <a:buNone/>
              <a:defRPr sz="1399"/>
            </a:lvl6pPr>
            <a:lvl7pPr marL="2742103" indent="0">
              <a:buNone/>
              <a:defRPr sz="1399"/>
            </a:lvl7pPr>
            <a:lvl8pPr marL="3199120" indent="0">
              <a:buNone/>
              <a:defRPr sz="1399"/>
            </a:lvl8pPr>
            <a:lvl9pPr marL="3656137" indent="0">
              <a:buNone/>
              <a:defRPr sz="1399"/>
            </a:lvl9pPr>
          </a:lstStyle>
          <a:p>
            <a:pPr lvl="0"/>
            <a:r>
              <a:rPr lang="zh-CN" altLang="en-US"/>
              <a:t>单击此处编辑母版文本样式</a:t>
            </a:r>
          </a:p>
        </p:txBody>
      </p:sp>
    </p:spTree>
    <p:extLst>
      <p:ext uri="{BB962C8B-B14F-4D97-AF65-F5344CB8AC3E}">
        <p14:creationId xmlns:p14="http://schemas.microsoft.com/office/powerpoint/2010/main" xmlns="" val="1426061061"/>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xmlns="" val="1783326551"/>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149931035"/>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7">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41469" y="908050"/>
            <a:ext cx="10509062" cy="635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p>
            <a:pPr lvl="0"/>
            <a:r>
              <a:rPr lang="zh-CN" dirty="0"/>
              <a:t>单击此处编辑母版标题样式</a:t>
            </a:r>
          </a:p>
        </p:txBody>
      </p:sp>
      <p:sp>
        <p:nvSpPr>
          <p:cNvPr id="1027" name="Rectangle 3"/>
          <p:cNvSpPr>
            <a:spLocks noGrp="1" noChangeArrowheads="1"/>
          </p:cNvSpPr>
          <p:nvPr>
            <p:ph type="body" idx="1"/>
          </p:nvPr>
        </p:nvSpPr>
        <p:spPr bwMode="auto">
          <a:xfrm>
            <a:off x="841469" y="1600201"/>
            <a:ext cx="10509062"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pPr lvl="0"/>
            <a:r>
              <a:rPr lang="zh-CN" dirty="0"/>
              <a:t>单击此处编辑母版文本样式</a:t>
            </a:r>
          </a:p>
          <a:p>
            <a:pPr lvl="1"/>
            <a:r>
              <a:rPr lang="zh-CN" dirty="0"/>
              <a:t>第二级</a:t>
            </a:r>
          </a:p>
        </p:txBody>
      </p:sp>
      <p:sp>
        <p:nvSpPr>
          <p:cNvPr id="4" name="文本框 3">
            <a:extLst>
              <a:ext uri="{FF2B5EF4-FFF2-40B4-BE49-F238E27FC236}">
                <a16:creationId xmlns:a16="http://schemas.microsoft.com/office/drawing/2014/main" xmlns="" id="{A51212FE-6E83-4332-BBB5-352EA6F2D158}"/>
              </a:ext>
            </a:extLst>
          </p:cNvPr>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pic>
        <p:nvPicPr>
          <p:cNvPr id="5" name="图片 4" descr="图片包含 地面, 建筑物, 室内&#10;&#10;已生成高可信度的说明">
            <a:extLst>
              <a:ext uri="{FF2B5EF4-FFF2-40B4-BE49-F238E27FC236}">
                <a16:creationId xmlns:a16="http://schemas.microsoft.com/office/drawing/2014/main" xmlns="" id="{FB2815FA-FF48-464F-A3FE-F74100B26C71}"/>
              </a:ext>
            </a:extLst>
          </p:cNvPr>
          <p:cNvPicPr>
            <a:picLocks noChangeAspect="1"/>
          </p:cNvPicPr>
          <p:nvPr userDrawn="1"/>
        </p:nvPicPr>
        <p:blipFill rotWithShape="1">
          <a:blip r:embed="rId8">
            <a:extLst>
              <a:ext uri="{28A0092B-C50C-407E-A947-70E740481C1C}">
                <a14:useLocalDpi xmlns:a14="http://schemas.microsoft.com/office/drawing/2010/main" xmlns="" val="0"/>
              </a:ext>
            </a:extLst>
          </a:blip>
          <a:srcRect/>
          <a:stretch/>
        </p:blipFill>
        <p:spPr>
          <a:xfrm>
            <a:off x="0" y="3780174"/>
            <a:ext cx="12192000" cy="3077826"/>
          </a:xfrm>
          <a:prstGeom prst="rect">
            <a:avLst/>
          </a:prstGeom>
        </p:spPr>
      </p:pic>
      <p:pic>
        <p:nvPicPr>
          <p:cNvPr id="6" name="图片 5" descr="图片包含 地面, 建筑物, 室内&#10;&#10;已生成高可信度的说明">
            <a:extLst>
              <a:ext uri="{FF2B5EF4-FFF2-40B4-BE49-F238E27FC236}">
                <a16:creationId xmlns:a16="http://schemas.microsoft.com/office/drawing/2014/main" xmlns="" id="{C3368FA0-E665-4084-9497-BC128ECB9133}"/>
              </a:ext>
            </a:extLst>
          </p:cNvPr>
          <p:cNvPicPr>
            <a:picLocks noChangeAspect="1"/>
          </p:cNvPicPr>
          <p:nvPr userDrawn="1"/>
        </p:nvPicPr>
        <p:blipFill>
          <a:blip r:embed="rId9">
            <a:extLst>
              <a:ext uri="{28A0092B-C50C-407E-A947-70E740481C1C}">
                <a14:useLocalDpi xmlns:a14="http://schemas.microsoft.com/office/drawing/2010/main" xmlns="" val="0"/>
              </a:ext>
            </a:extLst>
          </a:blip>
          <a:stretch>
            <a:fillRect/>
          </a:stretch>
        </p:blipFill>
        <p:spPr>
          <a:xfrm>
            <a:off x="0" y="0"/>
            <a:ext cx="12192000" cy="3810000"/>
          </a:xfrm>
          <a:prstGeom prst="rect">
            <a:avLst/>
          </a:prstGeom>
        </p:spPr>
      </p:pic>
    </p:spTree>
    <p:extLst>
      <p:ext uri="{BB962C8B-B14F-4D97-AF65-F5344CB8AC3E}">
        <p14:creationId xmlns:p14="http://schemas.microsoft.com/office/powerpoint/2010/main" xmlns="" val="193253012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8" r:id="rId5"/>
  </p:sldLayoutIdLst>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xStyles>
    <p:titleStyle>
      <a:lvl1pPr algn="l" rtl="0" fontAlgn="base">
        <a:spcBef>
          <a:spcPct val="0"/>
        </a:spcBef>
        <a:spcAft>
          <a:spcPct val="0"/>
        </a:spcAft>
        <a:defRPr sz="2399">
          <a:solidFill>
            <a:schemeClr val="tx1"/>
          </a:solidFill>
          <a:latin typeface="+mj-lt"/>
          <a:ea typeface="+mj-ea"/>
          <a:cs typeface="+mj-cs"/>
        </a:defRPr>
      </a:lvl1pPr>
      <a:lvl2pPr algn="l" rtl="0" fontAlgn="base">
        <a:spcBef>
          <a:spcPct val="0"/>
        </a:spcBef>
        <a:spcAft>
          <a:spcPct val="0"/>
        </a:spcAft>
        <a:defRPr sz="2399">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399">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399">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399">
          <a:solidFill>
            <a:schemeClr val="tx2"/>
          </a:solidFill>
          <a:latin typeface="Arial" panose="020B0604020202020204" pitchFamily="34" charset="0"/>
          <a:ea typeface="微软雅黑" panose="020B0503020204020204" pitchFamily="34" charset="-122"/>
        </a:defRPr>
      </a:lvl5pPr>
      <a:lvl6pPr marL="457017" algn="l" rtl="0" fontAlgn="base">
        <a:spcBef>
          <a:spcPct val="0"/>
        </a:spcBef>
        <a:spcAft>
          <a:spcPct val="0"/>
        </a:spcAft>
        <a:defRPr sz="2399">
          <a:solidFill>
            <a:schemeClr val="tx2"/>
          </a:solidFill>
          <a:latin typeface="Arial" panose="020B0604020202020204" pitchFamily="34" charset="0"/>
          <a:ea typeface="微软雅黑" panose="020B0503020204020204" pitchFamily="34" charset="-122"/>
        </a:defRPr>
      </a:lvl6pPr>
      <a:lvl7pPr marL="914034" algn="l" rtl="0" fontAlgn="base">
        <a:spcBef>
          <a:spcPct val="0"/>
        </a:spcBef>
        <a:spcAft>
          <a:spcPct val="0"/>
        </a:spcAft>
        <a:defRPr sz="2399">
          <a:solidFill>
            <a:schemeClr val="tx2"/>
          </a:solidFill>
          <a:latin typeface="Arial" panose="020B0604020202020204" pitchFamily="34" charset="0"/>
          <a:ea typeface="微软雅黑" panose="020B0503020204020204" pitchFamily="34" charset="-122"/>
        </a:defRPr>
      </a:lvl7pPr>
      <a:lvl8pPr marL="1371051" algn="l" rtl="0" fontAlgn="base">
        <a:spcBef>
          <a:spcPct val="0"/>
        </a:spcBef>
        <a:spcAft>
          <a:spcPct val="0"/>
        </a:spcAft>
        <a:defRPr sz="2399">
          <a:solidFill>
            <a:schemeClr val="tx2"/>
          </a:solidFill>
          <a:latin typeface="Arial" panose="020B0604020202020204" pitchFamily="34" charset="0"/>
          <a:ea typeface="微软雅黑" panose="020B0503020204020204" pitchFamily="34" charset="-122"/>
        </a:defRPr>
      </a:lvl8pPr>
      <a:lvl9pPr marL="1828068" algn="l" rtl="0" fontAlgn="base">
        <a:spcBef>
          <a:spcPct val="0"/>
        </a:spcBef>
        <a:spcAft>
          <a:spcPct val="0"/>
        </a:spcAft>
        <a:defRPr sz="2399">
          <a:solidFill>
            <a:schemeClr val="tx2"/>
          </a:solidFill>
          <a:latin typeface="Arial" panose="020B0604020202020204" pitchFamily="34" charset="0"/>
          <a:ea typeface="微软雅黑" panose="020B0503020204020204" pitchFamily="34" charset="-122"/>
        </a:defRPr>
      </a:lvl9pPr>
    </p:titleStyle>
    <p:bodyStyle>
      <a:lvl1pPr marL="342763" indent="-342763" algn="l" rtl="0" fontAlgn="base">
        <a:spcBef>
          <a:spcPct val="20000"/>
        </a:spcBef>
        <a:spcAft>
          <a:spcPct val="0"/>
        </a:spcAft>
        <a:buChar char="•"/>
        <a:defRPr sz="1999">
          <a:solidFill>
            <a:schemeClr val="bg1"/>
          </a:solidFill>
          <a:latin typeface="+mn-lt"/>
          <a:ea typeface="+mn-ea"/>
          <a:cs typeface="+mn-cs"/>
        </a:defRPr>
      </a:lvl1pPr>
      <a:lvl2pPr marL="742653" indent="-285636" algn="l" rtl="0" eaLnBrk="0" fontAlgn="base" hangingPunct="0">
        <a:spcBef>
          <a:spcPct val="20000"/>
        </a:spcBef>
        <a:spcAft>
          <a:spcPct val="0"/>
        </a:spcAft>
        <a:buChar char="–"/>
        <a:defRPr sz="1999">
          <a:solidFill>
            <a:schemeClr val="bg1"/>
          </a:solidFill>
          <a:latin typeface="+mn-lt"/>
          <a:ea typeface="仿宋_GB2312" pitchFamily="49" charset="-122"/>
        </a:defRPr>
      </a:lvl2pPr>
      <a:lvl3pPr marL="1142543" indent="-228509" algn="l" rtl="0" eaLnBrk="0" fontAlgn="base" hangingPunct="0">
        <a:spcBef>
          <a:spcPct val="20000"/>
        </a:spcBef>
        <a:spcAft>
          <a:spcPct val="0"/>
        </a:spcAft>
        <a:buChar char="•"/>
        <a:defRPr sz="2399">
          <a:solidFill>
            <a:schemeClr val="tx1"/>
          </a:solidFill>
          <a:latin typeface="+mn-lt"/>
          <a:ea typeface="宋体" panose="02010600030101010101" pitchFamily="2" charset="-122"/>
        </a:defRPr>
      </a:lvl3pPr>
      <a:lvl4pPr marL="1599560" indent="-228509" algn="l" rtl="0" eaLnBrk="0" fontAlgn="base" hangingPunct="0">
        <a:spcBef>
          <a:spcPct val="20000"/>
        </a:spcBef>
        <a:spcAft>
          <a:spcPct val="0"/>
        </a:spcAft>
        <a:buChar char="–"/>
        <a:defRPr sz="1999">
          <a:solidFill>
            <a:schemeClr val="tx1"/>
          </a:solidFill>
          <a:latin typeface="+mn-lt"/>
          <a:ea typeface="宋体" panose="02010600030101010101" pitchFamily="2" charset="-122"/>
        </a:defRPr>
      </a:lvl4pPr>
      <a:lvl5pPr marL="2056577" indent="-228509" algn="l" rtl="0" eaLnBrk="0" fontAlgn="base" hangingPunct="0">
        <a:spcBef>
          <a:spcPct val="20000"/>
        </a:spcBef>
        <a:spcAft>
          <a:spcPct val="0"/>
        </a:spcAft>
        <a:buChar char="»"/>
        <a:defRPr sz="1999">
          <a:solidFill>
            <a:schemeClr val="tx1"/>
          </a:solidFill>
          <a:latin typeface="+mn-lt"/>
          <a:ea typeface="宋体" panose="02010600030101010101" pitchFamily="2" charset="-122"/>
        </a:defRPr>
      </a:lvl5pPr>
      <a:lvl6pPr marL="2513594" indent="-228509" algn="l" rtl="0" eaLnBrk="0" fontAlgn="base" hangingPunct="0">
        <a:spcBef>
          <a:spcPct val="20000"/>
        </a:spcBef>
        <a:spcAft>
          <a:spcPct val="0"/>
        </a:spcAft>
        <a:buChar char="»"/>
        <a:defRPr sz="1999">
          <a:solidFill>
            <a:schemeClr val="tx1"/>
          </a:solidFill>
          <a:latin typeface="+mn-lt"/>
          <a:ea typeface="宋体" panose="02010600030101010101" pitchFamily="2" charset="-122"/>
        </a:defRPr>
      </a:lvl6pPr>
      <a:lvl7pPr marL="2970611" indent="-228509" algn="l" rtl="0" eaLnBrk="0" fontAlgn="base" hangingPunct="0">
        <a:spcBef>
          <a:spcPct val="20000"/>
        </a:spcBef>
        <a:spcAft>
          <a:spcPct val="0"/>
        </a:spcAft>
        <a:buChar char="»"/>
        <a:defRPr sz="1999">
          <a:solidFill>
            <a:schemeClr val="tx1"/>
          </a:solidFill>
          <a:latin typeface="+mn-lt"/>
          <a:ea typeface="宋体" panose="02010600030101010101" pitchFamily="2" charset="-122"/>
        </a:defRPr>
      </a:lvl7pPr>
      <a:lvl8pPr marL="3427628" indent="-228509" algn="l" rtl="0" eaLnBrk="0" fontAlgn="base" hangingPunct="0">
        <a:spcBef>
          <a:spcPct val="20000"/>
        </a:spcBef>
        <a:spcAft>
          <a:spcPct val="0"/>
        </a:spcAft>
        <a:buChar char="»"/>
        <a:defRPr sz="1999">
          <a:solidFill>
            <a:schemeClr val="tx1"/>
          </a:solidFill>
          <a:latin typeface="+mn-lt"/>
          <a:ea typeface="宋体" panose="02010600030101010101" pitchFamily="2" charset="-122"/>
        </a:defRPr>
      </a:lvl8pPr>
      <a:lvl9pPr marL="3884646" indent="-228509" algn="l" rtl="0" eaLnBrk="0" fontAlgn="base" hangingPunct="0">
        <a:spcBef>
          <a:spcPct val="20000"/>
        </a:spcBef>
        <a:spcAft>
          <a:spcPct val="0"/>
        </a:spcAft>
        <a:buChar char="»"/>
        <a:defRPr sz="1999">
          <a:solidFill>
            <a:schemeClr val="tx1"/>
          </a:solidFill>
          <a:latin typeface="+mn-lt"/>
          <a:ea typeface="宋体" panose="02010600030101010101" pitchFamily="2" charset="-122"/>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notesSlide" Target="../notesSlides/notesSlide1.xml"/><Relationship Id="rId7" Type="http://schemas.microsoft.com/office/2007/relationships/media" Target="../media/media1.mp3"/><Relationship Id="rId2" Type="http://schemas.openxmlformats.org/officeDocument/2006/relationships/slideLayout" Target="../slideLayouts/slideLayout5.xml"/><Relationship Id="rId1" Type="http://schemas.openxmlformats.org/officeDocument/2006/relationships/video" Target="NULL" TargetMode="Externa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12.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5.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4">
            <a:lum/>
          </a:blip>
          <a:srcRect/>
          <a:stretch>
            <a:fillRect/>
          </a:stretch>
        </a:blip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A459D4C8-EE36-4580-8B84-ED549D419945}"/>
              </a:ext>
            </a:extLst>
          </p:cNvPr>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5272117" y="990596"/>
            <a:ext cx="1647765" cy="1330886"/>
          </a:xfrm>
          <a:prstGeom prst="rect">
            <a:avLst/>
          </a:prstGeom>
        </p:spPr>
      </p:pic>
      <p:pic>
        <p:nvPicPr>
          <p:cNvPr id="15" name="图片 14">
            <a:extLst>
              <a:ext uri="{FF2B5EF4-FFF2-40B4-BE49-F238E27FC236}">
                <a16:creationId xmlns:a16="http://schemas.microsoft.com/office/drawing/2014/main" xmlns="" id="{ACDC8824-3FB7-4656-AE6D-3642FD5301F7}"/>
              </a:ext>
            </a:extLst>
          </p:cNvPr>
          <p:cNvPicPr>
            <a:picLocks noChangeAspect="1"/>
          </p:cNvPicPr>
          <p:nvPr/>
        </p:nvPicPr>
        <p:blipFill rotWithShape="1">
          <a:blip r:embed="rId6">
            <a:extLst>
              <a:ext uri="{28A0092B-C50C-407E-A947-70E740481C1C}">
                <a14:useLocalDpi xmlns:a14="http://schemas.microsoft.com/office/drawing/2010/main" xmlns="" val="0"/>
              </a:ext>
            </a:extLst>
          </a:blip>
          <a:srcRect/>
          <a:stretch/>
        </p:blipFill>
        <p:spPr>
          <a:xfrm>
            <a:off x="8877300" y="3705225"/>
            <a:ext cx="3314700" cy="2884726"/>
          </a:xfrm>
          <a:prstGeom prst="rect">
            <a:avLst/>
          </a:prstGeom>
        </p:spPr>
      </p:pic>
      <p:sp>
        <p:nvSpPr>
          <p:cNvPr id="6" name="文本框 5">
            <a:extLst>
              <a:ext uri="{FF2B5EF4-FFF2-40B4-BE49-F238E27FC236}">
                <a16:creationId xmlns:a16="http://schemas.microsoft.com/office/drawing/2014/main" xmlns="" id="{C32D5E09-10CD-439A-AE83-36ECA516D550}"/>
              </a:ext>
            </a:extLst>
          </p:cNvPr>
          <p:cNvSpPr txBox="1"/>
          <p:nvPr/>
        </p:nvSpPr>
        <p:spPr>
          <a:xfrm>
            <a:off x="1827704" y="2439885"/>
            <a:ext cx="8536588" cy="1323439"/>
          </a:xfrm>
          <a:prstGeom prst="rect">
            <a:avLst/>
          </a:prstGeom>
          <a:noFill/>
        </p:spPr>
        <p:txBody>
          <a:bodyPr wrap="square" rtlCol="0">
            <a:spAutoFit/>
          </a:bodyPr>
          <a:lstStyle/>
          <a:p>
            <a:pPr algn="dist">
              <a:defRPr/>
            </a:pPr>
            <a:r>
              <a:rPr lang="zh-CN" altLang="en-US" sz="8000" b="1" dirty="0">
                <a:ln w="28575">
                  <a:solidFill>
                    <a:srgbClr val="C00000"/>
                  </a:solidFill>
                </a:ln>
                <a:gradFill>
                  <a:gsLst>
                    <a:gs pos="0">
                      <a:srgbClr val="4472C4">
                        <a:lumMod val="5000"/>
                        <a:lumOff val="95000"/>
                      </a:srgbClr>
                    </a:gs>
                    <a:gs pos="49000">
                      <a:srgbClr val="FCE95A"/>
                    </a:gs>
                    <a:gs pos="21000">
                      <a:srgbClr val="FCFEB6"/>
                    </a:gs>
                    <a:gs pos="100000">
                      <a:srgbClr val="F7E603"/>
                    </a:gs>
                  </a:gsLst>
                  <a:lin ang="5400000" scaled="1"/>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党风廉政建设报告</a:t>
            </a:r>
          </a:p>
        </p:txBody>
      </p:sp>
      <p:sp>
        <p:nvSpPr>
          <p:cNvPr id="7" name="文本框 6">
            <a:extLst>
              <a:ext uri="{FF2B5EF4-FFF2-40B4-BE49-F238E27FC236}">
                <a16:creationId xmlns:a16="http://schemas.microsoft.com/office/drawing/2014/main" xmlns="" id="{D2BB0EC7-767B-42D9-92B5-4D3C9275B1E6}"/>
              </a:ext>
            </a:extLst>
          </p:cNvPr>
          <p:cNvSpPr txBox="1"/>
          <p:nvPr/>
        </p:nvSpPr>
        <p:spPr>
          <a:xfrm>
            <a:off x="3042969" y="4470215"/>
            <a:ext cx="6106062" cy="499624"/>
          </a:xfrm>
          <a:prstGeom prst="rect">
            <a:avLst/>
          </a:prstGeom>
          <a:noFill/>
        </p:spPr>
        <p:txBody>
          <a:bodyPr wrap="square" rtlCol="0">
            <a:spAutoFit/>
          </a:bodyPr>
          <a:lstStyle/>
          <a:p>
            <a:pPr lvl="0" algn="dist">
              <a:lnSpc>
                <a:spcPct val="150000"/>
              </a:lnSpc>
            </a:pPr>
            <a:r>
              <a:rPr lang="zh-CN" altLang="en-US" sz="2000" dirty="0">
                <a:solidFill>
                  <a:schemeClr val="bg1">
                    <a:lumMod val="50000"/>
                  </a:schemeClr>
                </a:solidFill>
                <a:latin typeface="微软雅黑" panose="020B0503020204020204" charset="-122"/>
                <a:ea typeface="微软雅黑" panose="020B0503020204020204" charset="-122"/>
                <a:sym typeface="+mn-ea"/>
              </a:rPr>
              <a:t>贯彻落实十九大精神严肃党纪党风</a:t>
            </a:r>
            <a:r>
              <a:rPr lang="en-US" altLang="zh-CN" sz="2000" dirty="0">
                <a:solidFill>
                  <a:schemeClr val="bg1">
                    <a:lumMod val="50000"/>
                  </a:schemeClr>
                </a:solidFill>
                <a:latin typeface="微软雅黑" panose="020B0503020204020204" charset="-122"/>
                <a:ea typeface="微软雅黑" panose="020B0503020204020204" charset="-122"/>
                <a:sym typeface="+mn-ea"/>
              </a:rPr>
              <a:t>(</a:t>
            </a:r>
            <a:r>
              <a:rPr lang="zh-CN" altLang="en-US" sz="2000" dirty="0">
                <a:solidFill>
                  <a:schemeClr val="bg1">
                    <a:lumMod val="50000"/>
                  </a:schemeClr>
                </a:solidFill>
                <a:latin typeface="微软雅黑" panose="020B0503020204020204" charset="-122"/>
                <a:ea typeface="微软雅黑" panose="020B0503020204020204" charset="-122"/>
                <a:sym typeface="+mn-ea"/>
              </a:rPr>
              <a:t>自查</a:t>
            </a:r>
            <a:r>
              <a:rPr lang="en-US" altLang="zh-CN" sz="2000" dirty="0">
                <a:solidFill>
                  <a:schemeClr val="bg1">
                    <a:lumMod val="50000"/>
                  </a:schemeClr>
                </a:solidFill>
                <a:latin typeface="微软雅黑" panose="020B0503020204020204" charset="-122"/>
                <a:ea typeface="微软雅黑" panose="020B0503020204020204" charset="-122"/>
                <a:sym typeface="+mn-ea"/>
              </a:rPr>
              <a:t>)</a:t>
            </a:r>
            <a:r>
              <a:rPr lang="zh-CN" altLang="en-US" sz="2000" dirty="0">
                <a:solidFill>
                  <a:schemeClr val="bg1">
                    <a:lumMod val="50000"/>
                  </a:schemeClr>
                </a:solidFill>
                <a:latin typeface="微软雅黑" panose="020B0503020204020204" charset="-122"/>
                <a:ea typeface="微软雅黑" panose="020B0503020204020204" charset="-122"/>
                <a:sym typeface="+mn-ea"/>
              </a:rPr>
              <a:t>调查报告</a:t>
            </a:r>
          </a:p>
        </p:txBody>
      </p:sp>
      <p:sp>
        <p:nvSpPr>
          <p:cNvPr id="8" name="文本框 7">
            <a:extLst>
              <a:ext uri="{FF2B5EF4-FFF2-40B4-BE49-F238E27FC236}">
                <a16:creationId xmlns:a16="http://schemas.microsoft.com/office/drawing/2014/main" xmlns="" id="{8D040204-AF40-48AA-A64D-CA7D95FC0F87}"/>
              </a:ext>
            </a:extLst>
          </p:cNvPr>
          <p:cNvSpPr txBox="1"/>
          <p:nvPr/>
        </p:nvSpPr>
        <p:spPr>
          <a:xfrm>
            <a:off x="2394857" y="3830839"/>
            <a:ext cx="7402286" cy="646331"/>
          </a:xfrm>
          <a:prstGeom prst="rect">
            <a:avLst/>
          </a:prstGeom>
          <a:noFill/>
          <a:effectLst/>
        </p:spPr>
        <p:txBody>
          <a:bodyPr vert="horz" wrap="square" rtlCol="0">
            <a:spAutoFit/>
          </a:bodyPr>
          <a:lstStyle/>
          <a:p>
            <a:pPr algn="ctr"/>
            <a:r>
              <a:rPr lang="zh-CN" altLang="en-US" sz="3600" b="1" dirty="0">
                <a:ln>
                  <a:solidFill>
                    <a:srgbClr val="C00000"/>
                  </a:solidFill>
                </a:ln>
                <a:solidFill>
                  <a:srgbClr val="FFFF00"/>
                </a:solidFill>
                <a:latin typeface="+mj-ea"/>
                <a:ea typeface="+mj-ea"/>
              </a:rPr>
              <a:t>新思想、新论断、新概念</a:t>
            </a:r>
            <a:endParaRPr lang="en-US" altLang="zh-CN" sz="3600" b="1" dirty="0">
              <a:ln>
                <a:solidFill>
                  <a:srgbClr val="C00000"/>
                </a:solidFill>
              </a:ln>
              <a:solidFill>
                <a:srgbClr val="FFFF00"/>
              </a:solidFill>
              <a:latin typeface="+mj-ea"/>
              <a:ea typeface="+mj-ea"/>
            </a:endParaRPr>
          </a:p>
        </p:txBody>
      </p:sp>
      <p:pic>
        <p:nvPicPr>
          <p:cNvPr id="9" name="佚名 - 红旗颂 - 建党伟业背景音乐">
            <a:hlinkClick r:id="" action="ppaction://media"/>
            <a:extLst>
              <a:ext uri="{FF2B5EF4-FFF2-40B4-BE49-F238E27FC236}">
                <a16:creationId xmlns:a16="http://schemas.microsoft.com/office/drawing/2014/main" xmlns="" id="{1C0C83B9-47C3-44D0-ADFA-C4565E97412B}"/>
              </a:ext>
            </a:extLst>
          </p:cNvPr>
          <p:cNvPicPr>
            <a:picLocks noChangeAspect="1"/>
          </p:cNvPicPr>
          <p:nvPr>
            <a:videoFile r:link="rId1"/>
            <p:extLst>
              <p:ext uri="{DAA4B4D4-6D71-4841-9C94-3DE7FCFB9230}">
                <p14:media xmlns:p14="http://schemas.microsoft.com/office/powerpoint/2010/main" xmlns="" r:embed="rId7"/>
              </p:ext>
            </p:extLst>
          </p:nvPr>
        </p:nvPicPr>
        <p:blipFill>
          <a:blip r:embed="rId8" cstate="print"/>
          <a:stretch>
            <a:fillRect/>
          </a:stretch>
        </p:blipFill>
        <p:spPr>
          <a:xfrm>
            <a:off x="-609600" y="0"/>
            <a:ext cx="609600" cy="609600"/>
          </a:xfrm>
          <a:prstGeom prst="rect">
            <a:avLst/>
          </a:prstGeom>
        </p:spPr>
      </p:pic>
    </p:spTree>
    <p:extLst>
      <p:ext uri="{BB962C8B-B14F-4D97-AF65-F5344CB8AC3E}">
        <p14:creationId xmlns:p14="http://schemas.microsoft.com/office/powerpoint/2010/main" xmlns="" val="1947153433"/>
      </p:ext>
    </p:extLst>
  </p:cSld>
  <p:clrMapOvr>
    <a:masterClrMapping/>
  </p:clrMapOvr>
  <mc:AlternateContent xmlns:mc="http://schemas.openxmlformats.org/markup-compatibility/2006">
    <mc:Choice xmlns:p14="http://schemas.microsoft.com/office/powerpoint/2010/main" xmlns="" Requires="p14">
      <p:transition spd="slow" p14:dur="2000" advClick="0" advTm="2000">
        <p14:ferris dir="l"/>
      </p:transition>
    </mc:Choice>
    <mc:Fallback>
      <p:transition spd="slow" advClick="0" advTm="200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par>
                              <p:cTn id="7" fill="hold">
                                <p:stCondLst>
                                  <p:cond delay="0"/>
                                </p:stCondLst>
                                <p:childTnLst>
                                  <p:par>
                                    <p:cTn id="8" presetID="31" presetClass="entr" presetSubtype="0"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p:cTn id="10" dur="400" fill="hold"/>
                                            <p:tgtEl>
                                              <p:spTgt spid="4"/>
                                            </p:tgtEl>
                                            <p:attrNameLst>
                                              <p:attrName>ppt_w</p:attrName>
                                            </p:attrNameLst>
                                          </p:cBhvr>
                                          <p:tavLst>
                                            <p:tav tm="0">
                                              <p:val>
                                                <p:fltVal val="0"/>
                                              </p:val>
                                            </p:tav>
                                            <p:tav tm="100000">
                                              <p:val>
                                                <p:strVal val="#ppt_w"/>
                                              </p:val>
                                            </p:tav>
                                          </p:tavLst>
                                        </p:anim>
                                        <p:anim calcmode="lin" valueType="num">
                                          <p:cBhvr>
                                            <p:cTn id="11" dur="400" fill="hold"/>
                                            <p:tgtEl>
                                              <p:spTgt spid="4"/>
                                            </p:tgtEl>
                                            <p:attrNameLst>
                                              <p:attrName>ppt_h</p:attrName>
                                            </p:attrNameLst>
                                          </p:cBhvr>
                                          <p:tavLst>
                                            <p:tav tm="0">
                                              <p:val>
                                                <p:fltVal val="0"/>
                                              </p:val>
                                            </p:tav>
                                            <p:tav tm="100000">
                                              <p:val>
                                                <p:strVal val="#ppt_h"/>
                                              </p:val>
                                            </p:tav>
                                          </p:tavLst>
                                        </p:anim>
                                        <p:anim calcmode="lin" valueType="num">
                                          <p:cBhvr>
                                            <p:cTn id="12" dur="400" fill="hold"/>
                                            <p:tgtEl>
                                              <p:spTgt spid="4"/>
                                            </p:tgtEl>
                                            <p:attrNameLst>
                                              <p:attrName>style.rotation</p:attrName>
                                            </p:attrNameLst>
                                          </p:cBhvr>
                                          <p:tavLst>
                                            <p:tav tm="0">
                                              <p:val>
                                                <p:fltVal val="90"/>
                                              </p:val>
                                            </p:tav>
                                            <p:tav tm="100000">
                                              <p:val>
                                                <p:fltVal val="0"/>
                                              </p:val>
                                            </p:tav>
                                          </p:tavLst>
                                        </p:anim>
                                        <p:animEffect transition="in" filter="fade">
                                          <p:cBhvr>
                                            <p:cTn id="13" dur="400"/>
                                            <p:tgtEl>
                                              <p:spTgt spid="4"/>
                                            </p:tgtEl>
                                          </p:cBhvr>
                                        </p:animEffect>
                                      </p:childTnLst>
                                    </p:cTn>
                                  </p:par>
                                  <p:par>
                                    <p:cTn id="14" presetID="2" presetClass="entr" presetSubtype="2" accel="40000" fill="hold" grpId="0" nodeType="withEffect" p14:presetBounceEnd="26000">
                                      <p:stCondLst>
                                        <p:cond delay="0"/>
                                      </p:stCondLst>
                                      <p:iterate type="lt">
                                        <p:tmPct val="10000"/>
                                      </p:iterate>
                                      <p:childTnLst>
                                        <p:set>
                                          <p:cBhvr>
                                            <p:cTn id="15" dur="1" fill="hold">
                                              <p:stCondLst>
                                                <p:cond delay="0"/>
                                              </p:stCondLst>
                                            </p:cTn>
                                            <p:tgtEl>
                                              <p:spTgt spid="6"/>
                                            </p:tgtEl>
                                            <p:attrNameLst>
                                              <p:attrName>style.visibility</p:attrName>
                                            </p:attrNameLst>
                                          </p:cBhvr>
                                          <p:to>
                                            <p:strVal val="visible"/>
                                          </p:to>
                                        </p:set>
                                        <p:anim calcmode="lin" valueType="num" p14:bounceEnd="26000">
                                          <p:cBhvr additive="base">
                                            <p:cTn id="16" dur="500" fill="hold"/>
                                            <p:tgtEl>
                                              <p:spTgt spid="6"/>
                                            </p:tgtEl>
                                            <p:attrNameLst>
                                              <p:attrName>ppt_x</p:attrName>
                                            </p:attrNameLst>
                                          </p:cBhvr>
                                          <p:tavLst>
                                            <p:tav tm="0">
                                              <p:val>
                                                <p:strVal val="1+#ppt_w/2"/>
                                              </p:val>
                                            </p:tav>
                                            <p:tav tm="100000">
                                              <p:val>
                                                <p:strVal val="#ppt_x"/>
                                              </p:val>
                                            </p:tav>
                                          </p:tavLst>
                                        </p:anim>
                                        <p:anim calcmode="lin" valueType="num" p14:bounceEnd="26000">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par>
                              <p:cTn id="18" fill="hold">
                                <p:stCondLst>
                                  <p:cond delay="850"/>
                                </p:stCondLst>
                                <p:childTnLst>
                                  <p:par>
                                    <p:cTn id="19" presetID="42"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par>
                              <p:cTn id="24" fill="hold">
                                <p:stCondLst>
                                  <p:cond delay="185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8" repeatCount="indefinite" fill="hold" display="0">
                      <p:stCondLst>
                        <p:cond delay="indefinite"/>
                      </p:stCondLst>
                      <p:endCondLst>
                        <p:cond evt="onStopAudio" delay="0">
                          <p:tgtEl>
                            <p:sldTgt/>
                          </p:tgtEl>
                        </p:cond>
                      </p:endCondLst>
                    </p:cTn>
                    <p:tgtEl>
                      <p:spTgt spid="9"/>
                    </p:tgtEl>
                  </p:cMediaNode>
                </p:audio>
              </p:childTnLst>
            </p:cTn>
          </p:par>
        </p:tnLst>
        <p:bldLst>
          <p:bldP spid="6" grpId="0"/>
          <p:bldP spid="7" grpId="0"/>
          <p:bldP spid="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par>
                              <p:cTn id="7" fill="hold">
                                <p:stCondLst>
                                  <p:cond delay="0"/>
                                </p:stCondLst>
                                <p:childTnLst>
                                  <p:par>
                                    <p:cTn id="8" presetID="31" presetClass="entr" presetSubtype="0"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p:cTn id="10" dur="400" fill="hold"/>
                                            <p:tgtEl>
                                              <p:spTgt spid="4"/>
                                            </p:tgtEl>
                                            <p:attrNameLst>
                                              <p:attrName>ppt_w</p:attrName>
                                            </p:attrNameLst>
                                          </p:cBhvr>
                                          <p:tavLst>
                                            <p:tav tm="0">
                                              <p:val>
                                                <p:fltVal val="0"/>
                                              </p:val>
                                            </p:tav>
                                            <p:tav tm="100000">
                                              <p:val>
                                                <p:strVal val="#ppt_w"/>
                                              </p:val>
                                            </p:tav>
                                          </p:tavLst>
                                        </p:anim>
                                        <p:anim calcmode="lin" valueType="num">
                                          <p:cBhvr>
                                            <p:cTn id="11" dur="400" fill="hold"/>
                                            <p:tgtEl>
                                              <p:spTgt spid="4"/>
                                            </p:tgtEl>
                                            <p:attrNameLst>
                                              <p:attrName>ppt_h</p:attrName>
                                            </p:attrNameLst>
                                          </p:cBhvr>
                                          <p:tavLst>
                                            <p:tav tm="0">
                                              <p:val>
                                                <p:fltVal val="0"/>
                                              </p:val>
                                            </p:tav>
                                            <p:tav tm="100000">
                                              <p:val>
                                                <p:strVal val="#ppt_h"/>
                                              </p:val>
                                            </p:tav>
                                          </p:tavLst>
                                        </p:anim>
                                        <p:anim calcmode="lin" valueType="num">
                                          <p:cBhvr>
                                            <p:cTn id="12" dur="400" fill="hold"/>
                                            <p:tgtEl>
                                              <p:spTgt spid="4"/>
                                            </p:tgtEl>
                                            <p:attrNameLst>
                                              <p:attrName>style.rotation</p:attrName>
                                            </p:attrNameLst>
                                          </p:cBhvr>
                                          <p:tavLst>
                                            <p:tav tm="0">
                                              <p:val>
                                                <p:fltVal val="90"/>
                                              </p:val>
                                            </p:tav>
                                            <p:tav tm="100000">
                                              <p:val>
                                                <p:fltVal val="0"/>
                                              </p:val>
                                            </p:tav>
                                          </p:tavLst>
                                        </p:anim>
                                        <p:animEffect transition="in" filter="fade">
                                          <p:cBhvr>
                                            <p:cTn id="13" dur="400"/>
                                            <p:tgtEl>
                                              <p:spTgt spid="4"/>
                                            </p:tgtEl>
                                          </p:cBhvr>
                                        </p:animEffect>
                                      </p:childTnLst>
                                    </p:cTn>
                                  </p:par>
                                  <p:par>
                                    <p:cTn id="14" presetID="2" presetClass="entr" presetSubtype="2" accel="40000" fill="hold" grpId="0" nodeType="withEffect">
                                      <p:stCondLst>
                                        <p:cond delay="0"/>
                                      </p:stCondLst>
                                      <p:iterate type="lt">
                                        <p:tmPct val="10000"/>
                                      </p:iterate>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1+#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par>
                              <p:cTn id="18" fill="hold">
                                <p:stCondLst>
                                  <p:cond delay="850"/>
                                </p:stCondLst>
                                <p:childTnLst>
                                  <p:par>
                                    <p:cTn id="19" presetID="42"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par>
                              <p:cTn id="24" fill="hold">
                                <p:stCondLst>
                                  <p:cond delay="185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28" repeatCount="indefinite" fill="hold" display="0">
                      <p:stCondLst>
                        <p:cond delay="indefinite"/>
                      </p:stCondLst>
                      <p:endCondLst>
                        <p:cond evt="onStopAudio" delay="0">
                          <p:tgtEl>
                            <p:sldTgt/>
                          </p:tgtEl>
                        </p:cond>
                      </p:endCondLst>
                    </p:cTn>
                    <p:tgtEl>
                      <p:spTgt spid="9"/>
                    </p:tgtEl>
                  </p:cMediaNode>
                </p:video>
              </p:childTnLst>
            </p:cTn>
          </p:par>
        </p:tnLst>
        <p:bldLst>
          <p:bldP spid="6" grpId="0"/>
          <p:bldP spid="7" grpId="0"/>
          <p:bldP spid="8"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3" cstate="print">
            <a:extLst>
              <a:ext uri="{28A0092B-C50C-407E-A947-70E740481C1C}">
                <a14:useLocalDpi xmlns:a14="http://schemas.microsoft.com/office/drawing/2010/main" xmlns="" val="0"/>
              </a:ext>
            </a:extLst>
          </a:blip>
          <a:srcRect/>
          <a:stretch/>
        </p:blipFill>
        <p:spPr>
          <a:xfrm>
            <a:off x="0" y="0"/>
            <a:ext cx="12194537" cy="2135975"/>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xmlns="" val="0"/>
              </a:ext>
            </a:extLst>
          </a:blip>
          <a:srcRect/>
          <a:stretch/>
        </p:blipFill>
        <p:spPr>
          <a:xfrm>
            <a:off x="10735725" y="333984"/>
            <a:ext cx="1350052" cy="1801991"/>
          </a:xfrm>
          <a:prstGeom prst="rect">
            <a:avLst/>
          </a:prstGeom>
        </p:spPr>
      </p:pic>
      <p:sp>
        <p:nvSpPr>
          <p:cNvPr id="12" name="Freeform 5"/>
          <p:cNvSpPr/>
          <p:nvPr/>
        </p:nvSpPr>
        <p:spPr bwMode="auto">
          <a:xfrm>
            <a:off x="4872529" y="514704"/>
            <a:ext cx="357608" cy="1339715"/>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13" name="Freeform 5"/>
          <p:cNvSpPr/>
          <p:nvPr/>
        </p:nvSpPr>
        <p:spPr bwMode="auto">
          <a:xfrm flipH="1">
            <a:off x="7035862" y="514704"/>
            <a:ext cx="357608" cy="1339715"/>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14" name="TextBox 13"/>
          <p:cNvSpPr txBox="1"/>
          <p:nvPr/>
        </p:nvSpPr>
        <p:spPr>
          <a:xfrm>
            <a:off x="5211910" y="197740"/>
            <a:ext cx="1896673" cy="1938223"/>
          </a:xfrm>
          <a:prstGeom prst="rect">
            <a:avLst/>
          </a:prstGeom>
          <a:noFill/>
        </p:spPr>
        <p:txBody>
          <a:bodyPr wrap="none" rtlCol="0">
            <a:spAutoFit/>
          </a:bodyPr>
          <a:lstStyle/>
          <a:p>
            <a:pPr defTabSz="914034" fontAlgn="base">
              <a:spcBef>
                <a:spcPct val="0"/>
              </a:spcBef>
              <a:spcAft>
                <a:spcPct val="0"/>
              </a:spcAft>
            </a:pPr>
            <a:r>
              <a:rPr lang="en-US" altLang="zh-CN" sz="11995" b="1" dirty="0">
                <a:solidFill>
                  <a:srgbClr val="F8F8F8"/>
                </a:solidFill>
                <a:latin typeface="Arial"/>
                <a:ea typeface="微软雅黑" panose="020B0503020204020204" pitchFamily="34" charset="-122"/>
              </a:rPr>
              <a:t>03</a:t>
            </a:r>
            <a:endParaRPr lang="zh-CN" altLang="en-US" sz="11995" b="1" dirty="0">
              <a:solidFill>
                <a:srgbClr val="F8F8F8"/>
              </a:solidFill>
              <a:latin typeface="Arial"/>
              <a:ea typeface="微软雅黑" panose="020B0503020204020204" pitchFamily="34" charset="-122"/>
            </a:endParaRPr>
          </a:p>
        </p:txBody>
      </p:sp>
      <p:sp>
        <p:nvSpPr>
          <p:cNvPr id="16" name="TextBox 15"/>
          <p:cNvSpPr txBox="1"/>
          <p:nvPr/>
        </p:nvSpPr>
        <p:spPr>
          <a:xfrm>
            <a:off x="272890" y="3236262"/>
            <a:ext cx="11646219" cy="2123658"/>
          </a:xfrm>
          <a:prstGeom prst="rect">
            <a:avLst/>
          </a:prstGeom>
          <a:noFill/>
        </p:spPr>
        <p:txBody>
          <a:bodyPr wrap="square" rtlCol="0">
            <a:spAutoFit/>
          </a:bodyPr>
          <a:lstStyle>
            <a:defPPr>
              <a:defRPr lang="zh-CN"/>
            </a:defPPr>
            <a:lvl1pPr>
              <a:defRPr sz="4800" b="1">
                <a:latin typeface="+mn-ea"/>
                <a:ea typeface="+mn-ea"/>
              </a:defRPr>
            </a:lvl1pPr>
          </a:lstStyle>
          <a:p>
            <a:pPr algn="ctr" defTabSz="914034" fontAlgn="base">
              <a:spcBef>
                <a:spcPct val="0"/>
              </a:spcBef>
              <a:spcAft>
                <a:spcPct val="0"/>
              </a:spcAft>
            </a:pPr>
            <a:r>
              <a:rPr lang="zh-CN" altLang="en-US" sz="6600" dirty="0">
                <a:solidFill>
                  <a:srgbClr val="A92F2F"/>
                </a:solidFill>
              </a:rPr>
              <a:t>践行群众路线，深入推进</a:t>
            </a:r>
            <a:endParaRPr lang="en-US" altLang="zh-CN" sz="6600" dirty="0">
              <a:solidFill>
                <a:srgbClr val="A92F2F"/>
              </a:solidFill>
            </a:endParaRPr>
          </a:p>
          <a:p>
            <a:pPr algn="ctr" defTabSz="914034" fontAlgn="base">
              <a:spcBef>
                <a:spcPct val="0"/>
              </a:spcBef>
              <a:spcAft>
                <a:spcPct val="0"/>
              </a:spcAft>
            </a:pPr>
            <a:r>
              <a:rPr lang="zh-CN" altLang="en-US" sz="6600" dirty="0">
                <a:solidFill>
                  <a:srgbClr val="A92F2F"/>
                </a:solidFill>
              </a:rPr>
              <a:t>机关作风和效能建设</a:t>
            </a:r>
          </a:p>
        </p:txBody>
      </p:sp>
      <p:pic>
        <p:nvPicPr>
          <p:cNvPr id="8" name="图片 7">
            <a:extLst>
              <a:ext uri="{FF2B5EF4-FFF2-40B4-BE49-F238E27FC236}">
                <a16:creationId xmlns:a16="http://schemas.microsoft.com/office/drawing/2014/main" xmlns="" id="{6455FCC0-2843-4B30-B220-D5A9EA7C6BDA}"/>
              </a:ext>
            </a:extLst>
          </p:cNvPr>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7221" y="1756969"/>
            <a:ext cx="12192000" cy="5151969"/>
          </a:xfrm>
          <a:prstGeom prst="rect">
            <a:avLst/>
          </a:prstGeom>
        </p:spPr>
      </p:pic>
    </p:spTree>
    <p:extLst>
      <p:ext uri="{BB962C8B-B14F-4D97-AF65-F5344CB8AC3E}">
        <p14:creationId xmlns:p14="http://schemas.microsoft.com/office/powerpoint/2010/main" xmlns="" val="266523227"/>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47"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300" fill="hold"/>
                                        <p:tgtEl>
                                          <p:spTgt spid="13"/>
                                        </p:tgtEl>
                                        <p:attrNameLst>
                                          <p:attrName>ppt_x</p:attrName>
                                        </p:attrNameLst>
                                      </p:cBhvr>
                                      <p:tavLst>
                                        <p:tav tm="0">
                                          <p:val>
                                            <p:strVal val="1+#ppt_w/2"/>
                                          </p:val>
                                        </p:tav>
                                        <p:tav tm="100000">
                                          <p:val>
                                            <p:strVal val="#ppt_x"/>
                                          </p:val>
                                        </p:tav>
                                      </p:tavLst>
                                    </p:anim>
                                    <p:anim calcmode="lin" valueType="num">
                                      <p:cBhvr additive="base">
                                        <p:cTn id="17" dur="300" fill="hold"/>
                                        <p:tgtEl>
                                          <p:spTgt spid="13"/>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300" fill="hold"/>
                                        <p:tgtEl>
                                          <p:spTgt spid="12"/>
                                        </p:tgtEl>
                                        <p:attrNameLst>
                                          <p:attrName>ppt_x</p:attrName>
                                        </p:attrNameLst>
                                      </p:cBhvr>
                                      <p:tavLst>
                                        <p:tav tm="0">
                                          <p:val>
                                            <p:strVal val="0-#ppt_w/2"/>
                                          </p:val>
                                        </p:tav>
                                        <p:tav tm="100000">
                                          <p:val>
                                            <p:strVal val="#ppt_x"/>
                                          </p:val>
                                        </p:tav>
                                      </p:tavLst>
                                    </p:anim>
                                    <p:anim calcmode="lin" valueType="num">
                                      <p:cBhvr additive="base">
                                        <p:cTn id="21" dur="300" fill="hold"/>
                                        <p:tgtEl>
                                          <p:spTgt spid="12"/>
                                        </p:tgtEl>
                                        <p:attrNameLst>
                                          <p:attrName>ppt_y</p:attrName>
                                        </p:attrNameLst>
                                      </p:cBhvr>
                                      <p:tavLst>
                                        <p:tav tm="0">
                                          <p:val>
                                            <p:strVal val="#ppt_y"/>
                                          </p:val>
                                        </p:tav>
                                        <p:tav tm="100000">
                                          <p:val>
                                            <p:strVal val="#ppt_y"/>
                                          </p:val>
                                        </p:tav>
                                      </p:tavLst>
                                    </p:anim>
                                  </p:childTnLst>
                                </p:cTn>
                              </p:par>
                            </p:childTnLst>
                          </p:cTn>
                        </p:par>
                        <p:par>
                          <p:cTn id="22" fill="hold">
                            <p:stCondLst>
                              <p:cond delay="1300"/>
                            </p:stCondLst>
                            <p:childTnLst>
                              <p:par>
                                <p:cTn id="23" presetID="31"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400" fill="hold"/>
                                        <p:tgtEl>
                                          <p:spTgt spid="14"/>
                                        </p:tgtEl>
                                        <p:attrNameLst>
                                          <p:attrName>ppt_w</p:attrName>
                                        </p:attrNameLst>
                                      </p:cBhvr>
                                      <p:tavLst>
                                        <p:tav tm="0">
                                          <p:val>
                                            <p:fltVal val="0"/>
                                          </p:val>
                                        </p:tav>
                                        <p:tav tm="100000">
                                          <p:val>
                                            <p:strVal val="#ppt_w"/>
                                          </p:val>
                                        </p:tav>
                                      </p:tavLst>
                                    </p:anim>
                                    <p:anim calcmode="lin" valueType="num">
                                      <p:cBhvr>
                                        <p:cTn id="26" dur="400" fill="hold"/>
                                        <p:tgtEl>
                                          <p:spTgt spid="14"/>
                                        </p:tgtEl>
                                        <p:attrNameLst>
                                          <p:attrName>ppt_h</p:attrName>
                                        </p:attrNameLst>
                                      </p:cBhvr>
                                      <p:tavLst>
                                        <p:tav tm="0">
                                          <p:val>
                                            <p:fltVal val="0"/>
                                          </p:val>
                                        </p:tav>
                                        <p:tav tm="100000">
                                          <p:val>
                                            <p:strVal val="#ppt_h"/>
                                          </p:val>
                                        </p:tav>
                                      </p:tavLst>
                                    </p:anim>
                                    <p:anim calcmode="lin" valueType="num">
                                      <p:cBhvr>
                                        <p:cTn id="27" dur="400" fill="hold"/>
                                        <p:tgtEl>
                                          <p:spTgt spid="14"/>
                                        </p:tgtEl>
                                        <p:attrNameLst>
                                          <p:attrName>style.rotation</p:attrName>
                                        </p:attrNameLst>
                                      </p:cBhvr>
                                      <p:tavLst>
                                        <p:tav tm="0">
                                          <p:val>
                                            <p:fltVal val="90"/>
                                          </p:val>
                                        </p:tav>
                                        <p:tav tm="100000">
                                          <p:val>
                                            <p:fltVal val="0"/>
                                          </p:val>
                                        </p:tav>
                                      </p:tavLst>
                                    </p:anim>
                                    <p:animEffect transition="in" filter="fade">
                                      <p:cBhvr>
                                        <p:cTn id="28" dur="400"/>
                                        <p:tgtEl>
                                          <p:spTgt spid="14"/>
                                        </p:tgtEl>
                                      </p:cBhvr>
                                    </p:animEffect>
                                  </p:childTnLst>
                                </p:cTn>
                              </p:par>
                              <p:par>
                                <p:cTn id="29" presetID="8" presetClass="emph" presetSubtype="0" fill="hold" grpId="1" nodeType="withEffect">
                                  <p:stCondLst>
                                    <p:cond delay="0"/>
                                  </p:stCondLst>
                                  <p:childTnLst>
                                    <p:animRot by="21600000">
                                      <p:cBhvr>
                                        <p:cTn id="30" dur="400" fill="hold"/>
                                        <p:tgtEl>
                                          <p:spTgt spid="14"/>
                                        </p:tgtEl>
                                        <p:attrNameLst>
                                          <p:attrName>r</p:attrName>
                                        </p:attrNameLst>
                                      </p:cBhvr>
                                    </p:animRot>
                                  </p:childTnLst>
                                </p:cTn>
                              </p:par>
                            </p:childTnLst>
                          </p:cTn>
                        </p:par>
                        <p:par>
                          <p:cTn id="31" fill="hold">
                            <p:stCondLst>
                              <p:cond delay="1700"/>
                            </p:stCondLst>
                            <p:childTnLst>
                              <p:par>
                                <p:cTn id="32" presetID="56" presetClass="entr" presetSubtype="0" fill="hold" grpId="0" nodeType="afterEffect">
                                  <p:stCondLst>
                                    <p:cond delay="0"/>
                                  </p:stCondLst>
                                  <p:iterate type="lt">
                                    <p:tmPct val="10000"/>
                                  </p:iterate>
                                  <p:childTnLst>
                                    <p:set>
                                      <p:cBhvr>
                                        <p:cTn id="33" dur="1" fill="hold">
                                          <p:stCondLst>
                                            <p:cond delay="0"/>
                                          </p:stCondLst>
                                        </p:cTn>
                                        <p:tgtEl>
                                          <p:spTgt spid="16"/>
                                        </p:tgtEl>
                                        <p:attrNameLst>
                                          <p:attrName>style.visibility</p:attrName>
                                        </p:attrNameLst>
                                      </p:cBhvr>
                                      <p:to>
                                        <p:strVal val="visible"/>
                                      </p:to>
                                    </p:set>
                                    <p:anim by="(-#ppt_w*2)" calcmode="lin" valueType="num">
                                      <p:cBhvr rctx="PPT">
                                        <p:cTn id="34" dur="500" autoRev="1" fill="hold">
                                          <p:stCondLst>
                                            <p:cond delay="0"/>
                                          </p:stCondLst>
                                        </p:cTn>
                                        <p:tgtEl>
                                          <p:spTgt spid="16"/>
                                        </p:tgtEl>
                                        <p:attrNameLst>
                                          <p:attrName>ppt_w</p:attrName>
                                        </p:attrNameLst>
                                      </p:cBhvr>
                                    </p:anim>
                                    <p:anim by="(#ppt_w*0.50)" calcmode="lin" valueType="num">
                                      <p:cBhvr>
                                        <p:cTn id="35" dur="500" decel="50000" autoRev="1" fill="hold">
                                          <p:stCondLst>
                                            <p:cond delay="0"/>
                                          </p:stCondLst>
                                        </p:cTn>
                                        <p:tgtEl>
                                          <p:spTgt spid="16"/>
                                        </p:tgtEl>
                                        <p:attrNameLst>
                                          <p:attrName>ppt_x</p:attrName>
                                        </p:attrNameLst>
                                      </p:cBhvr>
                                    </p:anim>
                                    <p:anim from="(-#ppt_h/2)" to="(#ppt_y)" calcmode="lin" valueType="num">
                                      <p:cBhvr>
                                        <p:cTn id="36" dur="1000" fill="hold">
                                          <p:stCondLst>
                                            <p:cond delay="0"/>
                                          </p:stCondLst>
                                        </p:cTn>
                                        <p:tgtEl>
                                          <p:spTgt spid="16"/>
                                        </p:tgtEl>
                                        <p:attrNameLst>
                                          <p:attrName>ppt_y</p:attrName>
                                        </p:attrNameLst>
                                      </p:cBhvr>
                                    </p:anim>
                                    <p:animRot by="21600000">
                                      <p:cBhvr>
                                        <p:cTn id="37" dur="1000"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4" grpId="1"/>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bwMode="auto">
          <a:xfrm>
            <a:off x="3683342" y="1742672"/>
            <a:ext cx="7269968" cy="2231376"/>
          </a:xfrm>
          <a:prstGeom prst="rect">
            <a:avLst/>
          </a:prstGeom>
          <a:solidFill>
            <a:schemeClr val="tx1"/>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2" name="TextBox 1"/>
          <p:cNvSpPr txBox="1"/>
          <p:nvPr/>
        </p:nvSpPr>
        <p:spPr>
          <a:xfrm>
            <a:off x="3899280" y="2073836"/>
            <a:ext cx="6728787" cy="1569047"/>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anose="020B0503020204020204" pitchFamily="34" charset="-122"/>
                <a:ea typeface="微软雅黑" panose="020B0503020204020204"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pPr defTabSz="914034" fontAlgn="base">
              <a:spcBef>
                <a:spcPct val="0"/>
              </a:spcBef>
              <a:spcAft>
                <a:spcPct val="0"/>
              </a:spcAft>
            </a:pPr>
            <a:r>
              <a:rPr lang="zh-CN" altLang="en-US" sz="2399" dirty="0">
                <a:solidFill>
                  <a:srgbClr val="F8F8F8"/>
                </a:solidFill>
              </a:rPr>
              <a:t>为践行群众路线，突出“为民务实清廉”主题，我局认真执行中央八项规定、省市县委相关规定，进一步加强机关作风和效能建设，提高工作效率和服务质量。</a:t>
            </a:r>
          </a:p>
        </p:txBody>
      </p:sp>
      <p:sp>
        <p:nvSpPr>
          <p:cNvPr id="4" name="圆角矩形 3"/>
          <p:cNvSpPr/>
          <p:nvPr/>
        </p:nvSpPr>
        <p:spPr bwMode="auto">
          <a:xfrm>
            <a:off x="1236026" y="1742672"/>
            <a:ext cx="2231376" cy="3742954"/>
          </a:xfrm>
          <a:prstGeom prst="roundRect">
            <a:avLst>
              <a:gd name="adj" fmla="val 50000"/>
            </a:avLst>
          </a:prstGeom>
          <a:solidFill>
            <a:schemeClr val="tx2"/>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11" name="Freeform 5"/>
          <p:cNvSpPr>
            <a:spLocks noEditPoints="1"/>
          </p:cNvSpPr>
          <p:nvPr/>
        </p:nvSpPr>
        <p:spPr bwMode="auto">
          <a:xfrm>
            <a:off x="1924843" y="2795650"/>
            <a:ext cx="853741" cy="1605923"/>
          </a:xfrm>
          <a:custGeom>
            <a:avLst/>
            <a:gdLst>
              <a:gd name="T0" fmla="*/ 867 w 1710"/>
              <a:gd name="T1" fmla="*/ 0 h 3240"/>
              <a:gd name="T2" fmla="*/ 298 w 1710"/>
              <a:gd name="T3" fmla="*/ 1182 h 3240"/>
              <a:gd name="T4" fmla="*/ 1437 w 1710"/>
              <a:gd name="T5" fmla="*/ 570 h 3240"/>
              <a:gd name="T6" fmla="*/ 1133 w 1710"/>
              <a:gd name="T7" fmla="*/ 315 h 3240"/>
              <a:gd name="T8" fmla="*/ 1133 w 1710"/>
              <a:gd name="T9" fmla="*/ 465 h 3240"/>
              <a:gd name="T10" fmla="*/ 1133 w 1710"/>
              <a:gd name="T11" fmla="*/ 315 h 3240"/>
              <a:gd name="T12" fmla="*/ 578 w 1710"/>
              <a:gd name="T13" fmla="*/ 1021 h 3240"/>
              <a:gd name="T14" fmla="*/ 578 w 1710"/>
              <a:gd name="T15" fmla="*/ 823 h 3240"/>
              <a:gd name="T16" fmla="*/ 578 w 1710"/>
              <a:gd name="T17" fmla="*/ 1021 h 3240"/>
              <a:gd name="T18" fmla="*/ 578 w 1710"/>
              <a:gd name="T19" fmla="*/ 743 h 3240"/>
              <a:gd name="T20" fmla="*/ 578 w 1710"/>
              <a:gd name="T21" fmla="*/ 546 h 3240"/>
              <a:gd name="T22" fmla="*/ 578 w 1710"/>
              <a:gd name="T23" fmla="*/ 743 h 3240"/>
              <a:gd name="T24" fmla="*/ 601 w 1710"/>
              <a:gd name="T25" fmla="*/ 465 h 3240"/>
              <a:gd name="T26" fmla="*/ 601 w 1710"/>
              <a:gd name="T27" fmla="*/ 314 h 3240"/>
              <a:gd name="T28" fmla="*/ 601 w 1710"/>
              <a:gd name="T29" fmla="*/ 465 h 3240"/>
              <a:gd name="T30" fmla="*/ 867 w 1710"/>
              <a:gd name="T31" fmla="*/ 1021 h 3240"/>
              <a:gd name="T32" fmla="*/ 867 w 1710"/>
              <a:gd name="T33" fmla="*/ 823 h 3240"/>
              <a:gd name="T34" fmla="*/ 867 w 1710"/>
              <a:gd name="T35" fmla="*/ 1021 h 3240"/>
              <a:gd name="T36" fmla="*/ 867 w 1710"/>
              <a:gd name="T37" fmla="*/ 705 h 3240"/>
              <a:gd name="T38" fmla="*/ 867 w 1710"/>
              <a:gd name="T39" fmla="*/ 508 h 3240"/>
              <a:gd name="T40" fmla="*/ 867 w 1710"/>
              <a:gd name="T41" fmla="*/ 705 h 3240"/>
              <a:gd name="T42" fmla="*/ 867 w 1710"/>
              <a:gd name="T43" fmla="*/ 409 h 3240"/>
              <a:gd name="T44" fmla="*/ 867 w 1710"/>
              <a:gd name="T45" fmla="*/ 212 h 3240"/>
              <a:gd name="T46" fmla="*/ 867 w 1710"/>
              <a:gd name="T47" fmla="*/ 409 h 3240"/>
              <a:gd name="T48" fmla="*/ 1156 w 1710"/>
              <a:gd name="T49" fmla="*/ 1021 h 3240"/>
              <a:gd name="T50" fmla="*/ 1156 w 1710"/>
              <a:gd name="T51" fmla="*/ 823 h 3240"/>
              <a:gd name="T52" fmla="*/ 1156 w 1710"/>
              <a:gd name="T53" fmla="*/ 1021 h 3240"/>
              <a:gd name="T54" fmla="*/ 1156 w 1710"/>
              <a:gd name="T55" fmla="*/ 743 h 3240"/>
              <a:gd name="T56" fmla="*/ 1156 w 1710"/>
              <a:gd name="T57" fmla="*/ 546 h 3240"/>
              <a:gd name="T58" fmla="*/ 1156 w 1710"/>
              <a:gd name="T59" fmla="*/ 743 h 3240"/>
              <a:gd name="T60" fmla="*/ 867 w 1710"/>
              <a:gd name="T61" fmla="*/ 2172 h 3240"/>
              <a:gd name="T62" fmla="*/ 1437 w 1710"/>
              <a:gd name="T63" fmla="*/ 1332 h 3240"/>
              <a:gd name="T64" fmla="*/ 298 w 1710"/>
              <a:gd name="T65" fmla="*/ 1603 h 3240"/>
              <a:gd name="T66" fmla="*/ 716 w 1710"/>
              <a:gd name="T67" fmla="*/ 2505 h 3240"/>
              <a:gd name="T68" fmla="*/ 682 w 1710"/>
              <a:gd name="T69" fmla="*/ 2462 h 3240"/>
              <a:gd name="T70" fmla="*/ 1034 w 1710"/>
              <a:gd name="T71" fmla="*/ 2471 h 3240"/>
              <a:gd name="T72" fmla="*/ 1005 w 1710"/>
              <a:gd name="T73" fmla="*/ 2513 h 3240"/>
              <a:gd name="T74" fmla="*/ 1561 w 1710"/>
              <a:gd name="T75" fmla="*/ 1332 h 3240"/>
              <a:gd name="T76" fmla="*/ 998 w 1710"/>
              <a:gd name="T77" fmla="*/ 2326 h 3240"/>
              <a:gd name="T78" fmla="*/ 726 w 1710"/>
              <a:gd name="T79" fmla="*/ 2319 h 3240"/>
              <a:gd name="T80" fmla="*/ 149 w 1710"/>
              <a:gd name="T81" fmla="*/ 1334 h 3240"/>
              <a:gd name="T82" fmla="*/ 0 w 1710"/>
              <a:gd name="T83" fmla="*/ 1630 h 3240"/>
              <a:gd name="T84" fmla="*/ 682 w 1710"/>
              <a:gd name="T85" fmla="*/ 2462 h 3240"/>
              <a:gd name="T86" fmla="*/ 716 w 1710"/>
              <a:gd name="T87" fmla="*/ 2505 h 3240"/>
              <a:gd name="T88" fmla="*/ 716 w 1710"/>
              <a:gd name="T89" fmla="*/ 2795 h 3240"/>
              <a:gd name="T90" fmla="*/ 350 w 1710"/>
              <a:gd name="T91" fmla="*/ 2848 h 3240"/>
              <a:gd name="T92" fmla="*/ 350 w 1710"/>
              <a:gd name="T93" fmla="*/ 3240 h 3240"/>
              <a:gd name="T94" fmla="*/ 1579 w 1710"/>
              <a:gd name="T95" fmla="*/ 3044 h 3240"/>
              <a:gd name="T96" fmla="*/ 1058 w 1710"/>
              <a:gd name="T97" fmla="*/ 2848 h 3240"/>
              <a:gd name="T98" fmla="*/ 1005 w 1710"/>
              <a:gd name="T99" fmla="*/ 2786 h 3240"/>
              <a:gd name="T100" fmla="*/ 1005 w 1710"/>
              <a:gd name="T101" fmla="*/ 2476 h 3240"/>
              <a:gd name="T102" fmla="*/ 1050 w 1710"/>
              <a:gd name="T103" fmla="*/ 2468 h 3240"/>
              <a:gd name="T104" fmla="*/ 1710 w 1710"/>
              <a:gd name="T105" fmla="*/ 1630 h 3240"/>
              <a:gd name="T106" fmla="*/ 1710 w 1710"/>
              <a:gd name="T107" fmla="*/ 1329 h 3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10" h="3240">
                <a:moveTo>
                  <a:pt x="1437" y="570"/>
                </a:moveTo>
                <a:cubicBezTo>
                  <a:pt x="1437" y="255"/>
                  <a:pt x="1182" y="0"/>
                  <a:pt x="867" y="0"/>
                </a:cubicBezTo>
                <a:cubicBezTo>
                  <a:pt x="553" y="0"/>
                  <a:pt x="298" y="255"/>
                  <a:pt x="298" y="570"/>
                </a:cubicBezTo>
                <a:lnTo>
                  <a:pt x="298" y="1182"/>
                </a:lnTo>
                <a:lnTo>
                  <a:pt x="1437" y="1182"/>
                </a:lnTo>
                <a:lnTo>
                  <a:pt x="1437" y="570"/>
                </a:lnTo>
                <a:close/>
                <a:moveTo>
                  <a:pt x="1133" y="315"/>
                </a:moveTo>
                <a:lnTo>
                  <a:pt x="1133" y="315"/>
                </a:lnTo>
                <a:cubicBezTo>
                  <a:pt x="1174" y="315"/>
                  <a:pt x="1207" y="349"/>
                  <a:pt x="1207" y="390"/>
                </a:cubicBezTo>
                <a:cubicBezTo>
                  <a:pt x="1207" y="431"/>
                  <a:pt x="1174" y="465"/>
                  <a:pt x="1133" y="465"/>
                </a:cubicBezTo>
                <a:cubicBezTo>
                  <a:pt x="1091" y="465"/>
                  <a:pt x="1058" y="431"/>
                  <a:pt x="1058" y="390"/>
                </a:cubicBezTo>
                <a:cubicBezTo>
                  <a:pt x="1058" y="349"/>
                  <a:pt x="1091" y="315"/>
                  <a:pt x="1133" y="315"/>
                </a:cubicBezTo>
                <a:close/>
                <a:moveTo>
                  <a:pt x="578" y="1021"/>
                </a:moveTo>
                <a:lnTo>
                  <a:pt x="578" y="1021"/>
                </a:lnTo>
                <a:cubicBezTo>
                  <a:pt x="524" y="1021"/>
                  <a:pt x="480" y="977"/>
                  <a:pt x="480" y="922"/>
                </a:cubicBezTo>
                <a:cubicBezTo>
                  <a:pt x="480" y="868"/>
                  <a:pt x="524" y="823"/>
                  <a:pt x="578" y="823"/>
                </a:cubicBezTo>
                <a:cubicBezTo>
                  <a:pt x="633" y="823"/>
                  <a:pt x="677" y="868"/>
                  <a:pt x="677" y="922"/>
                </a:cubicBezTo>
                <a:cubicBezTo>
                  <a:pt x="677" y="977"/>
                  <a:pt x="633" y="1021"/>
                  <a:pt x="578" y="1021"/>
                </a:cubicBezTo>
                <a:close/>
                <a:moveTo>
                  <a:pt x="578" y="743"/>
                </a:moveTo>
                <a:lnTo>
                  <a:pt x="578" y="743"/>
                </a:lnTo>
                <a:cubicBezTo>
                  <a:pt x="524" y="743"/>
                  <a:pt x="480" y="699"/>
                  <a:pt x="480" y="644"/>
                </a:cubicBezTo>
                <a:cubicBezTo>
                  <a:pt x="480" y="590"/>
                  <a:pt x="524" y="546"/>
                  <a:pt x="578" y="546"/>
                </a:cubicBezTo>
                <a:cubicBezTo>
                  <a:pt x="633" y="546"/>
                  <a:pt x="677" y="590"/>
                  <a:pt x="677" y="644"/>
                </a:cubicBezTo>
                <a:cubicBezTo>
                  <a:pt x="677" y="699"/>
                  <a:pt x="633" y="743"/>
                  <a:pt x="578" y="743"/>
                </a:cubicBezTo>
                <a:close/>
                <a:moveTo>
                  <a:pt x="601" y="465"/>
                </a:moveTo>
                <a:lnTo>
                  <a:pt x="601" y="465"/>
                </a:lnTo>
                <a:cubicBezTo>
                  <a:pt x="560" y="465"/>
                  <a:pt x="526" y="431"/>
                  <a:pt x="526" y="390"/>
                </a:cubicBezTo>
                <a:cubicBezTo>
                  <a:pt x="526" y="348"/>
                  <a:pt x="560" y="314"/>
                  <a:pt x="601" y="314"/>
                </a:cubicBezTo>
                <a:cubicBezTo>
                  <a:pt x="643" y="314"/>
                  <a:pt x="677" y="348"/>
                  <a:pt x="677" y="390"/>
                </a:cubicBezTo>
                <a:cubicBezTo>
                  <a:pt x="677" y="431"/>
                  <a:pt x="643" y="465"/>
                  <a:pt x="601" y="465"/>
                </a:cubicBezTo>
                <a:close/>
                <a:moveTo>
                  <a:pt x="867" y="1021"/>
                </a:moveTo>
                <a:lnTo>
                  <a:pt x="867" y="1021"/>
                </a:lnTo>
                <a:cubicBezTo>
                  <a:pt x="813" y="1021"/>
                  <a:pt x="769" y="977"/>
                  <a:pt x="769" y="922"/>
                </a:cubicBezTo>
                <a:cubicBezTo>
                  <a:pt x="769" y="868"/>
                  <a:pt x="813" y="823"/>
                  <a:pt x="867" y="823"/>
                </a:cubicBezTo>
                <a:cubicBezTo>
                  <a:pt x="922" y="823"/>
                  <a:pt x="966" y="868"/>
                  <a:pt x="966" y="922"/>
                </a:cubicBezTo>
                <a:cubicBezTo>
                  <a:pt x="966" y="977"/>
                  <a:pt x="922" y="1021"/>
                  <a:pt x="867" y="1021"/>
                </a:cubicBezTo>
                <a:close/>
                <a:moveTo>
                  <a:pt x="867" y="705"/>
                </a:moveTo>
                <a:lnTo>
                  <a:pt x="867" y="705"/>
                </a:lnTo>
                <a:cubicBezTo>
                  <a:pt x="813" y="705"/>
                  <a:pt x="769" y="661"/>
                  <a:pt x="769" y="607"/>
                </a:cubicBezTo>
                <a:cubicBezTo>
                  <a:pt x="769" y="552"/>
                  <a:pt x="813" y="508"/>
                  <a:pt x="867" y="508"/>
                </a:cubicBezTo>
                <a:cubicBezTo>
                  <a:pt x="922" y="508"/>
                  <a:pt x="966" y="552"/>
                  <a:pt x="966" y="607"/>
                </a:cubicBezTo>
                <a:cubicBezTo>
                  <a:pt x="966" y="661"/>
                  <a:pt x="922" y="705"/>
                  <a:pt x="867" y="705"/>
                </a:cubicBezTo>
                <a:close/>
                <a:moveTo>
                  <a:pt x="867" y="409"/>
                </a:moveTo>
                <a:lnTo>
                  <a:pt x="867" y="409"/>
                </a:lnTo>
                <a:cubicBezTo>
                  <a:pt x="813" y="409"/>
                  <a:pt x="769" y="365"/>
                  <a:pt x="769" y="310"/>
                </a:cubicBezTo>
                <a:cubicBezTo>
                  <a:pt x="769" y="256"/>
                  <a:pt x="813" y="212"/>
                  <a:pt x="867" y="212"/>
                </a:cubicBezTo>
                <a:cubicBezTo>
                  <a:pt x="922" y="212"/>
                  <a:pt x="966" y="256"/>
                  <a:pt x="966" y="310"/>
                </a:cubicBezTo>
                <a:cubicBezTo>
                  <a:pt x="966" y="365"/>
                  <a:pt x="922" y="409"/>
                  <a:pt x="867" y="409"/>
                </a:cubicBezTo>
                <a:close/>
                <a:moveTo>
                  <a:pt x="1156" y="1021"/>
                </a:moveTo>
                <a:lnTo>
                  <a:pt x="1156" y="1021"/>
                </a:lnTo>
                <a:cubicBezTo>
                  <a:pt x="1102" y="1021"/>
                  <a:pt x="1058" y="977"/>
                  <a:pt x="1058" y="922"/>
                </a:cubicBezTo>
                <a:cubicBezTo>
                  <a:pt x="1058" y="868"/>
                  <a:pt x="1102" y="823"/>
                  <a:pt x="1156" y="823"/>
                </a:cubicBezTo>
                <a:cubicBezTo>
                  <a:pt x="1211" y="823"/>
                  <a:pt x="1255" y="868"/>
                  <a:pt x="1255" y="922"/>
                </a:cubicBezTo>
                <a:cubicBezTo>
                  <a:pt x="1255" y="977"/>
                  <a:pt x="1211" y="1021"/>
                  <a:pt x="1156" y="1021"/>
                </a:cubicBezTo>
                <a:close/>
                <a:moveTo>
                  <a:pt x="1156" y="743"/>
                </a:moveTo>
                <a:lnTo>
                  <a:pt x="1156" y="743"/>
                </a:lnTo>
                <a:cubicBezTo>
                  <a:pt x="1102" y="743"/>
                  <a:pt x="1058" y="699"/>
                  <a:pt x="1058" y="644"/>
                </a:cubicBezTo>
                <a:cubicBezTo>
                  <a:pt x="1058" y="590"/>
                  <a:pt x="1102" y="546"/>
                  <a:pt x="1156" y="546"/>
                </a:cubicBezTo>
                <a:cubicBezTo>
                  <a:pt x="1211" y="546"/>
                  <a:pt x="1255" y="590"/>
                  <a:pt x="1255" y="644"/>
                </a:cubicBezTo>
                <a:cubicBezTo>
                  <a:pt x="1255" y="699"/>
                  <a:pt x="1211" y="743"/>
                  <a:pt x="1156" y="743"/>
                </a:cubicBezTo>
                <a:close/>
                <a:moveTo>
                  <a:pt x="298" y="1603"/>
                </a:moveTo>
                <a:cubicBezTo>
                  <a:pt x="298" y="1917"/>
                  <a:pt x="553" y="2172"/>
                  <a:pt x="867" y="2172"/>
                </a:cubicBezTo>
                <a:cubicBezTo>
                  <a:pt x="1182" y="2172"/>
                  <a:pt x="1437" y="1917"/>
                  <a:pt x="1437" y="1603"/>
                </a:cubicBezTo>
                <a:lnTo>
                  <a:pt x="1437" y="1332"/>
                </a:lnTo>
                <a:lnTo>
                  <a:pt x="298" y="1332"/>
                </a:lnTo>
                <a:lnTo>
                  <a:pt x="298" y="1603"/>
                </a:lnTo>
                <a:close/>
                <a:moveTo>
                  <a:pt x="682" y="2462"/>
                </a:moveTo>
                <a:cubicBezTo>
                  <a:pt x="702" y="2467"/>
                  <a:pt x="716" y="2484"/>
                  <a:pt x="716" y="2505"/>
                </a:cubicBezTo>
                <a:lnTo>
                  <a:pt x="716" y="2470"/>
                </a:lnTo>
                <a:cubicBezTo>
                  <a:pt x="705" y="2468"/>
                  <a:pt x="693" y="2465"/>
                  <a:pt x="682" y="2462"/>
                </a:cubicBezTo>
                <a:close/>
                <a:moveTo>
                  <a:pt x="1005" y="2513"/>
                </a:moveTo>
                <a:cubicBezTo>
                  <a:pt x="1005" y="2494"/>
                  <a:pt x="1017" y="2477"/>
                  <a:pt x="1034" y="2471"/>
                </a:cubicBezTo>
                <a:cubicBezTo>
                  <a:pt x="1025" y="2473"/>
                  <a:pt x="1015" y="2475"/>
                  <a:pt x="1005" y="2476"/>
                </a:cubicBezTo>
                <a:lnTo>
                  <a:pt x="1005" y="2513"/>
                </a:lnTo>
                <a:close/>
                <a:moveTo>
                  <a:pt x="1561" y="1329"/>
                </a:moveTo>
                <a:lnTo>
                  <a:pt x="1561" y="1332"/>
                </a:lnTo>
                <a:lnTo>
                  <a:pt x="1561" y="1630"/>
                </a:lnTo>
                <a:cubicBezTo>
                  <a:pt x="1561" y="1984"/>
                  <a:pt x="1322" y="2270"/>
                  <a:pt x="998" y="2326"/>
                </a:cubicBezTo>
                <a:cubicBezTo>
                  <a:pt x="960" y="2332"/>
                  <a:pt x="921" y="2336"/>
                  <a:pt x="881" y="2336"/>
                </a:cubicBezTo>
                <a:cubicBezTo>
                  <a:pt x="828" y="2336"/>
                  <a:pt x="776" y="2330"/>
                  <a:pt x="726" y="2319"/>
                </a:cubicBezTo>
                <a:cubicBezTo>
                  <a:pt x="401" y="2249"/>
                  <a:pt x="149" y="1962"/>
                  <a:pt x="149" y="1630"/>
                </a:cubicBezTo>
                <a:lnTo>
                  <a:pt x="149" y="1334"/>
                </a:lnTo>
                <a:lnTo>
                  <a:pt x="0" y="1334"/>
                </a:lnTo>
                <a:lnTo>
                  <a:pt x="0" y="1630"/>
                </a:lnTo>
                <a:cubicBezTo>
                  <a:pt x="0" y="2028"/>
                  <a:pt x="296" y="2371"/>
                  <a:pt x="681" y="2462"/>
                </a:cubicBezTo>
                <a:cubicBezTo>
                  <a:pt x="681" y="2462"/>
                  <a:pt x="681" y="2462"/>
                  <a:pt x="682" y="2462"/>
                </a:cubicBezTo>
                <a:cubicBezTo>
                  <a:pt x="693" y="2465"/>
                  <a:pt x="705" y="2468"/>
                  <a:pt x="716" y="2470"/>
                </a:cubicBezTo>
                <a:lnTo>
                  <a:pt x="716" y="2505"/>
                </a:lnTo>
                <a:lnTo>
                  <a:pt x="716" y="2786"/>
                </a:lnTo>
                <a:lnTo>
                  <a:pt x="716" y="2795"/>
                </a:lnTo>
                <a:cubicBezTo>
                  <a:pt x="716" y="2824"/>
                  <a:pt x="693" y="2848"/>
                  <a:pt x="664" y="2848"/>
                </a:cubicBezTo>
                <a:lnTo>
                  <a:pt x="350" y="2848"/>
                </a:lnTo>
                <a:cubicBezTo>
                  <a:pt x="242" y="2848"/>
                  <a:pt x="154" y="2936"/>
                  <a:pt x="154" y="3044"/>
                </a:cubicBezTo>
                <a:cubicBezTo>
                  <a:pt x="154" y="3152"/>
                  <a:pt x="242" y="3240"/>
                  <a:pt x="350" y="3240"/>
                </a:cubicBezTo>
                <a:lnTo>
                  <a:pt x="1383" y="3240"/>
                </a:lnTo>
                <a:cubicBezTo>
                  <a:pt x="1491" y="3240"/>
                  <a:pt x="1579" y="3152"/>
                  <a:pt x="1579" y="3044"/>
                </a:cubicBezTo>
                <a:cubicBezTo>
                  <a:pt x="1579" y="2936"/>
                  <a:pt x="1491" y="2848"/>
                  <a:pt x="1383" y="2848"/>
                </a:cubicBezTo>
                <a:lnTo>
                  <a:pt x="1058" y="2848"/>
                </a:lnTo>
                <a:cubicBezTo>
                  <a:pt x="1029" y="2848"/>
                  <a:pt x="1005" y="2824"/>
                  <a:pt x="1005" y="2795"/>
                </a:cubicBezTo>
                <a:lnTo>
                  <a:pt x="1005" y="2786"/>
                </a:lnTo>
                <a:lnTo>
                  <a:pt x="1005" y="2513"/>
                </a:lnTo>
                <a:lnTo>
                  <a:pt x="1005" y="2476"/>
                </a:lnTo>
                <a:cubicBezTo>
                  <a:pt x="1015" y="2475"/>
                  <a:pt x="1025" y="2473"/>
                  <a:pt x="1034" y="2471"/>
                </a:cubicBezTo>
                <a:cubicBezTo>
                  <a:pt x="1039" y="2469"/>
                  <a:pt x="1044" y="2468"/>
                  <a:pt x="1050" y="2468"/>
                </a:cubicBezTo>
                <a:cubicBezTo>
                  <a:pt x="1050" y="2468"/>
                  <a:pt x="1050" y="2468"/>
                  <a:pt x="1050" y="2468"/>
                </a:cubicBezTo>
                <a:cubicBezTo>
                  <a:pt x="1431" y="2390"/>
                  <a:pt x="1710" y="2050"/>
                  <a:pt x="1710" y="1630"/>
                </a:cubicBezTo>
                <a:lnTo>
                  <a:pt x="1710" y="1332"/>
                </a:lnTo>
                <a:lnTo>
                  <a:pt x="1710" y="1329"/>
                </a:lnTo>
                <a:lnTo>
                  <a:pt x="1561" y="1329"/>
                </a:lnTo>
                <a:close/>
              </a:path>
            </a:pathLst>
          </a:custGeom>
          <a:solidFill>
            <a:schemeClr val="accent2"/>
          </a:solidFill>
          <a:ln>
            <a:noFill/>
          </a:ln>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12" name="矩形 11"/>
          <p:cNvSpPr/>
          <p:nvPr/>
        </p:nvSpPr>
        <p:spPr bwMode="auto">
          <a:xfrm>
            <a:off x="3683341" y="4081357"/>
            <a:ext cx="719799" cy="647819"/>
          </a:xfrm>
          <a:prstGeom prst="rect">
            <a:avLst/>
          </a:prstGeom>
          <a:solidFill>
            <a:schemeClr val="tx1"/>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13" name="矩形 12"/>
          <p:cNvSpPr/>
          <p:nvPr/>
        </p:nvSpPr>
        <p:spPr bwMode="auto">
          <a:xfrm>
            <a:off x="3683341" y="4837807"/>
            <a:ext cx="719799" cy="647819"/>
          </a:xfrm>
          <a:prstGeom prst="rect">
            <a:avLst/>
          </a:prstGeom>
          <a:solidFill>
            <a:schemeClr val="tx1"/>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14" name="TextBox 13"/>
          <p:cNvSpPr txBox="1"/>
          <p:nvPr/>
        </p:nvSpPr>
        <p:spPr>
          <a:xfrm>
            <a:off x="3763471" y="4109301"/>
            <a:ext cx="594803" cy="584547"/>
          </a:xfrm>
          <a:prstGeom prst="rect">
            <a:avLst/>
          </a:prstGeom>
          <a:noFill/>
        </p:spPr>
        <p:txBody>
          <a:bodyPr wrap="none" rtlCol="0">
            <a:spAutoFit/>
          </a:bodyPr>
          <a:lstStyle/>
          <a:p>
            <a:pPr defTabSz="914034" fontAlgn="base">
              <a:spcBef>
                <a:spcPct val="0"/>
              </a:spcBef>
              <a:spcAft>
                <a:spcPct val="0"/>
              </a:spcAft>
            </a:pPr>
            <a:r>
              <a:rPr lang="zh-CN" altLang="en-US" sz="3199" dirty="0">
                <a:solidFill>
                  <a:srgbClr val="F8F8F8"/>
                </a:solidFill>
                <a:latin typeface="微软雅黑"/>
                <a:ea typeface="微软雅黑"/>
              </a:rPr>
              <a:t>一</a:t>
            </a:r>
          </a:p>
        </p:txBody>
      </p:sp>
      <p:sp>
        <p:nvSpPr>
          <p:cNvPr id="15" name="TextBox 14"/>
          <p:cNvSpPr txBox="1"/>
          <p:nvPr/>
        </p:nvSpPr>
        <p:spPr>
          <a:xfrm>
            <a:off x="3763471" y="4865750"/>
            <a:ext cx="594803" cy="584547"/>
          </a:xfrm>
          <a:prstGeom prst="rect">
            <a:avLst/>
          </a:prstGeom>
          <a:noFill/>
        </p:spPr>
        <p:txBody>
          <a:bodyPr wrap="none" rtlCol="0">
            <a:spAutoFit/>
          </a:bodyPr>
          <a:lstStyle/>
          <a:p>
            <a:pPr defTabSz="914034" fontAlgn="base">
              <a:spcBef>
                <a:spcPct val="0"/>
              </a:spcBef>
              <a:spcAft>
                <a:spcPct val="0"/>
              </a:spcAft>
            </a:pPr>
            <a:r>
              <a:rPr lang="zh-CN" altLang="en-US" sz="3199" dirty="0">
                <a:solidFill>
                  <a:srgbClr val="F8F8F8"/>
                </a:solidFill>
                <a:latin typeface="微软雅黑"/>
                <a:ea typeface="微软雅黑"/>
              </a:rPr>
              <a:t>二</a:t>
            </a:r>
          </a:p>
        </p:txBody>
      </p:sp>
      <p:sp>
        <p:nvSpPr>
          <p:cNvPr id="16" name="矩形 15"/>
          <p:cNvSpPr/>
          <p:nvPr/>
        </p:nvSpPr>
        <p:spPr bwMode="auto">
          <a:xfrm>
            <a:off x="4502827" y="4081357"/>
            <a:ext cx="6450482" cy="647819"/>
          </a:xfrm>
          <a:prstGeom prst="rect">
            <a:avLst/>
          </a:prstGeom>
          <a:solidFill>
            <a:schemeClr val="tx1"/>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17" name="矩形 16"/>
          <p:cNvSpPr/>
          <p:nvPr/>
        </p:nvSpPr>
        <p:spPr bwMode="auto">
          <a:xfrm>
            <a:off x="4502827" y="4837807"/>
            <a:ext cx="6450482" cy="647819"/>
          </a:xfrm>
          <a:prstGeom prst="rect">
            <a:avLst/>
          </a:prstGeom>
          <a:solidFill>
            <a:schemeClr val="tx1"/>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18" name="TextBox 17"/>
          <p:cNvSpPr txBox="1"/>
          <p:nvPr/>
        </p:nvSpPr>
        <p:spPr>
          <a:xfrm>
            <a:off x="4509778" y="4154073"/>
            <a:ext cx="6118290" cy="461485"/>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anose="020B0503020204020204" pitchFamily="34" charset="-122"/>
                <a:ea typeface="微软雅黑" panose="020B0503020204020204"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pPr defTabSz="914034" fontAlgn="base">
              <a:spcBef>
                <a:spcPct val="0"/>
              </a:spcBef>
              <a:spcAft>
                <a:spcPct val="0"/>
              </a:spcAft>
            </a:pPr>
            <a:r>
              <a:rPr lang="zh-CN" altLang="en-US" sz="2399" dirty="0">
                <a:solidFill>
                  <a:srgbClr val="F8F8F8"/>
                </a:solidFill>
              </a:rPr>
              <a:t>完善和健全各项制度，切实加强作风建设。</a:t>
            </a:r>
          </a:p>
        </p:txBody>
      </p:sp>
      <p:sp>
        <p:nvSpPr>
          <p:cNvPr id="19" name="TextBox 18"/>
          <p:cNvSpPr txBox="1"/>
          <p:nvPr/>
        </p:nvSpPr>
        <p:spPr>
          <a:xfrm>
            <a:off x="4509778" y="4926281"/>
            <a:ext cx="6118290" cy="461485"/>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anose="020B0503020204020204" pitchFamily="34" charset="-122"/>
                <a:ea typeface="微软雅黑" panose="020B0503020204020204"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pPr defTabSz="914034" fontAlgn="base">
              <a:spcBef>
                <a:spcPct val="0"/>
              </a:spcBef>
              <a:spcAft>
                <a:spcPct val="0"/>
              </a:spcAft>
            </a:pPr>
            <a:r>
              <a:rPr lang="zh-CN" altLang="en-US" sz="2399" dirty="0">
                <a:solidFill>
                  <a:srgbClr val="F8F8F8"/>
                </a:solidFill>
              </a:rPr>
              <a:t>纠建并举，狠抓行风建设。</a:t>
            </a:r>
          </a:p>
        </p:txBody>
      </p:sp>
    </p:spTree>
    <p:extLst>
      <p:ext uri="{BB962C8B-B14F-4D97-AF65-F5344CB8AC3E}">
        <p14:creationId xmlns:p14="http://schemas.microsoft.com/office/powerpoint/2010/main" xmlns="" val="1832602290"/>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31"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 calcmode="lin" valueType="num">
                                      <p:cBhvr>
                                        <p:cTn id="15" dur="500" fill="hold"/>
                                        <p:tgtEl>
                                          <p:spTgt spid="11"/>
                                        </p:tgtEl>
                                        <p:attrNameLst>
                                          <p:attrName>style.rotation</p:attrName>
                                        </p:attrNameLst>
                                      </p:cBhvr>
                                      <p:tavLst>
                                        <p:tav tm="0">
                                          <p:val>
                                            <p:fltVal val="90"/>
                                          </p:val>
                                        </p:tav>
                                        <p:tav tm="100000">
                                          <p:val>
                                            <p:fltVal val="0"/>
                                          </p:val>
                                        </p:tav>
                                      </p:tavLst>
                                    </p:anim>
                                    <p:animEffect transition="in" filter="fade">
                                      <p:cBhvr>
                                        <p:cTn id="16" dur="500"/>
                                        <p:tgtEl>
                                          <p:spTgt spid="11"/>
                                        </p:tgtEl>
                                      </p:cBhvr>
                                    </p:animEffect>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up)">
                                      <p:cBhvr>
                                        <p:cTn id="20" dur="500"/>
                                        <p:tgtEl>
                                          <p:spTgt spid="3"/>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up)">
                                      <p:cBhvr>
                                        <p:cTn id="23" dur="500"/>
                                        <p:tgtEl>
                                          <p:spTgt spid="2"/>
                                        </p:tgtEl>
                                      </p:cBhvr>
                                    </p:animEffect>
                                  </p:childTnLst>
                                </p:cTn>
                              </p:par>
                            </p:childTnLst>
                          </p:cTn>
                        </p:par>
                        <p:par>
                          <p:cTn id="24" fill="hold">
                            <p:stCondLst>
                              <p:cond delay="1500"/>
                            </p:stCondLst>
                            <p:childTnLst>
                              <p:par>
                                <p:cTn id="25" presetID="1"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par>
                                <p:cTn id="27" presetID="42" presetClass="path" presetSubtype="0" accel="50000" decel="50000" fill="hold" grpId="1" nodeType="withEffect">
                                  <p:stCondLst>
                                    <p:cond delay="0"/>
                                  </p:stCondLst>
                                  <p:childTnLst>
                                    <p:animMotion origin="layout" path="M 1.28659E-6 -1.11111E-6 L 1.28659E-6 -0.14236 " pathEditMode="relative" rAng="0" ptsTypes="AA">
                                      <p:cBhvr>
                                        <p:cTn id="28" dur="500" spd="-100000" fill="hold"/>
                                        <p:tgtEl>
                                          <p:spTgt spid="12"/>
                                        </p:tgtEl>
                                        <p:attrNameLst>
                                          <p:attrName>ppt_x</p:attrName>
                                          <p:attrName>ppt_y</p:attrName>
                                        </p:attrNameLst>
                                      </p:cBhvr>
                                      <p:rCtr x="0" y="-7130"/>
                                    </p:animMotion>
                                  </p:childTnLst>
                                </p:cTn>
                              </p:par>
                            </p:childTnLst>
                          </p:cTn>
                        </p:par>
                        <p:par>
                          <p:cTn id="29" fill="hold">
                            <p:stCondLst>
                              <p:cond delay="1500"/>
                            </p:stCondLst>
                            <p:childTnLst>
                              <p:par>
                                <p:cTn id="30" presetID="47"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anim calcmode="lin" valueType="num">
                                      <p:cBhvr>
                                        <p:cTn id="33" dur="500" fill="hold"/>
                                        <p:tgtEl>
                                          <p:spTgt spid="13"/>
                                        </p:tgtEl>
                                        <p:attrNameLst>
                                          <p:attrName>ppt_x</p:attrName>
                                        </p:attrNameLst>
                                      </p:cBhvr>
                                      <p:tavLst>
                                        <p:tav tm="0">
                                          <p:val>
                                            <p:strVal val="#ppt_x"/>
                                          </p:val>
                                        </p:tav>
                                        <p:tav tm="100000">
                                          <p:val>
                                            <p:strVal val="#ppt_x"/>
                                          </p:val>
                                        </p:tav>
                                      </p:tavLst>
                                    </p:anim>
                                    <p:anim calcmode="lin" valueType="num">
                                      <p:cBhvr>
                                        <p:cTn id="34" dur="500" fill="hold"/>
                                        <p:tgtEl>
                                          <p:spTgt spid="13"/>
                                        </p:tgtEl>
                                        <p:attrNameLst>
                                          <p:attrName>ppt_y</p:attrName>
                                        </p:attrNameLst>
                                      </p:cBhvr>
                                      <p:tavLst>
                                        <p:tav tm="0">
                                          <p:val>
                                            <p:strVal val="#ppt_y-.1"/>
                                          </p:val>
                                        </p:tav>
                                        <p:tav tm="100000">
                                          <p:val>
                                            <p:strVal val="#ppt_y"/>
                                          </p:val>
                                        </p:tav>
                                      </p:tavLst>
                                    </p:anim>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left)">
                                      <p:cBhvr>
                                        <p:cTn id="38" dur="500"/>
                                        <p:tgtEl>
                                          <p:spTgt spid="16"/>
                                        </p:tgtEl>
                                      </p:cBhvr>
                                    </p:animEffect>
                                  </p:childTnLst>
                                </p:cTn>
                              </p:par>
                              <p:par>
                                <p:cTn id="39" presetID="22" presetClass="entr" presetSubtype="8" fill="hold" grpId="0" nodeType="withEffect">
                                  <p:stCondLst>
                                    <p:cond delay="100"/>
                                  </p:stCondLst>
                                  <p:childTnLst>
                                    <p:set>
                                      <p:cBhvr>
                                        <p:cTn id="40" dur="1" fill="hold">
                                          <p:stCondLst>
                                            <p:cond delay="0"/>
                                          </p:stCondLst>
                                        </p:cTn>
                                        <p:tgtEl>
                                          <p:spTgt spid="17"/>
                                        </p:tgtEl>
                                        <p:attrNameLst>
                                          <p:attrName>style.visibility</p:attrName>
                                        </p:attrNameLst>
                                      </p:cBhvr>
                                      <p:to>
                                        <p:strVal val="visible"/>
                                      </p:to>
                                    </p:set>
                                    <p:animEffect transition="in" filter="wipe(left)">
                                      <p:cBhvr>
                                        <p:cTn id="41" dur="500"/>
                                        <p:tgtEl>
                                          <p:spTgt spid="17"/>
                                        </p:tgtEl>
                                      </p:cBhvr>
                                    </p:animEffect>
                                  </p:childTnLst>
                                </p:cTn>
                              </p:par>
                            </p:childTnLst>
                          </p:cTn>
                        </p:par>
                        <p:par>
                          <p:cTn id="42" fill="hold">
                            <p:stCondLst>
                              <p:cond delay="2500"/>
                            </p:stCondLst>
                            <p:childTnLst>
                              <p:par>
                                <p:cTn id="43" presetID="31" presetClass="entr" presetSubtype="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p:cTn id="45" dur="300" fill="hold"/>
                                        <p:tgtEl>
                                          <p:spTgt spid="14"/>
                                        </p:tgtEl>
                                        <p:attrNameLst>
                                          <p:attrName>ppt_w</p:attrName>
                                        </p:attrNameLst>
                                      </p:cBhvr>
                                      <p:tavLst>
                                        <p:tav tm="0">
                                          <p:val>
                                            <p:fltVal val="0"/>
                                          </p:val>
                                        </p:tav>
                                        <p:tav tm="100000">
                                          <p:val>
                                            <p:strVal val="#ppt_w"/>
                                          </p:val>
                                        </p:tav>
                                      </p:tavLst>
                                    </p:anim>
                                    <p:anim calcmode="lin" valueType="num">
                                      <p:cBhvr>
                                        <p:cTn id="46" dur="300" fill="hold"/>
                                        <p:tgtEl>
                                          <p:spTgt spid="14"/>
                                        </p:tgtEl>
                                        <p:attrNameLst>
                                          <p:attrName>ppt_h</p:attrName>
                                        </p:attrNameLst>
                                      </p:cBhvr>
                                      <p:tavLst>
                                        <p:tav tm="0">
                                          <p:val>
                                            <p:fltVal val="0"/>
                                          </p:val>
                                        </p:tav>
                                        <p:tav tm="100000">
                                          <p:val>
                                            <p:strVal val="#ppt_h"/>
                                          </p:val>
                                        </p:tav>
                                      </p:tavLst>
                                    </p:anim>
                                    <p:anim calcmode="lin" valueType="num">
                                      <p:cBhvr>
                                        <p:cTn id="47" dur="300" fill="hold"/>
                                        <p:tgtEl>
                                          <p:spTgt spid="14"/>
                                        </p:tgtEl>
                                        <p:attrNameLst>
                                          <p:attrName>style.rotation</p:attrName>
                                        </p:attrNameLst>
                                      </p:cBhvr>
                                      <p:tavLst>
                                        <p:tav tm="0">
                                          <p:val>
                                            <p:fltVal val="90"/>
                                          </p:val>
                                        </p:tav>
                                        <p:tav tm="100000">
                                          <p:val>
                                            <p:fltVal val="0"/>
                                          </p:val>
                                        </p:tav>
                                      </p:tavLst>
                                    </p:anim>
                                    <p:animEffect transition="in" filter="fade">
                                      <p:cBhvr>
                                        <p:cTn id="48" dur="300"/>
                                        <p:tgtEl>
                                          <p:spTgt spid="14"/>
                                        </p:tgtEl>
                                      </p:cBhvr>
                                    </p:animEffect>
                                  </p:childTnLst>
                                </p:cTn>
                              </p:par>
                              <p:par>
                                <p:cTn id="49" presetID="31" presetClass="entr" presetSubtype="0"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p:cTn id="51" dur="300" fill="hold"/>
                                        <p:tgtEl>
                                          <p:spTgt spid="15"/>
                                        </p:tgtEl>
                                        <p:attrNameLst>
                                          <p:attrName>ppt_w</p:attrName>
                                        </p:attrNameLst>
                                      </p:cBhvr>
                                      <p:tavLst>
                                        <p:tav tm="0">
                                          <p:val>
                                            <p:fltVal val="0"/>
                                          </p:val>
                                        </p:tav>
                                        <p:tav tm="100000">
                                          <p:val>
                                            <p:strVal val="#ppt_w"/>
                                          </p:val>
                                        </p:tav>
                                      </p:tavLst>
                                    </p:anim>
                                    <p:anim calcmode="lin" valueType="num">
                                      <p:cBhvr>
                                        <p:cTn id="52" dur="300" fill="hold"/>
                                        <p:tgtEl>
                                          <p:spTgt spid="15"/>
                                        </p:tgtEl>
                                        <p:attrNameLst>
                                          <p:attrName>ppt_h</p:attrName>
                                        </p:attrNameLst>
                                      </p:cBhvr>
                                      <p:tavLst>
                                        <p:tav tm="0">
                                          <p:val>
                                            <p:fltVal val="0"/>
                                          </p:val>
                                        </p:tav>
                                        <p:tav tm="100000">
                                          <p:val>
                                            <p:strVal val="#ppt_h"/>
                                          </p:val>
                                        </p:tav>
                                      </p:tavLst>
                                    </p:anim>
                                    <p:anim calcmode="lin" valueType="num">
                                      <p:cBhvr>
                                        <p:cTn id="53" dur="300" fill="hold"/>
                                        <p:tgtEl>
                                          <p:spTgt spid="15"/>
                                        </p:tgtEl>
                                        <p:attrNameLst>
                                          <p:attrName>style.rotation</p:attrName>
                                        </p:attrNameLst>
                                      </p:cBhvr>
                                      <p:tavLst>
                                        <p:tav tm="0">
                                          <p:val>
                                            <p:fltVal val="90"/>
                                          </p:val>
                                        </p:tav>
                                        <p:tav tm="100000">
                                          <p:val>
                                            <p:fltVal val="0"/>
                                          </p:val>
                                        </p:tav>
                                      </p:tavLst>
                                    </p:anim>
                                    <p:animEffect transition="in" filter="fade">
                                      <p:cBhvr>
                                        <p:cTn id="54" dur="300"/>
                                        <p:tgtEl>
                                          <p:spTgt spid="15"/>
                                        </p:tgtEl>
                                      </p:cBhvr>
                                    </p:animEffect>
                                  </p:childTnLst>
                                </p:cTn>
                              </p:par>
                            </p:childTnLst>
                          </p:cTn>
                        </p:par>
                        <p:par>
                          <p:cTn id="55" fill="hold">
                            <p:stCondLst>
                              <p:cond delay="3000"/>
                            </p:stCondLst>
                            <p:childTnLst>
                              <p:par>
                                <p:cTn id="56" presetID="22" presetClass="entr" presetSubtype="8"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left)">
                                      <p:cBhvr>
                                        <p:cTn id="58" dur="500"/>
                                        <p:tgtEl>
                                          <p:spTgt spid="18"/>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left)">
                                      <p:cBhvr>
                                        <p:cTn id="6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P spid="4" grpId="0" animBg="1"/>
      <p:bldP spid="11" grpId="0" animBg="1"/>
      <p:bldP spid="12" grpId="0" animBg="1"/>
      <p:bldP spid="12" grpId="1" animBg="1"/>
      <p:bldP spid="13" grpId="0" animBg="1"/>
      <p:bldP spid="14" grpId="0"/>
      <p:bldP spid="15" grpId="0"/>
      <p:bldP spid="16" grpId="0" animBg="1"/>
      <p:bldP spid="17" grpId="0" animBg="1"/>
      <p:bldP spid="18"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bwMode="auto">
          <a:xfrm>
            <a:off x="1723016" y="765744"/>
            <a:ext cx="71980" cy="6090917"/>
          </a:xfrm>
          <a:prstGeom prst="rect">
            <a:avLst/>
          </a:prstGeom>
          <a:solidFill>
            <a:srgbClr val="A92F2F"/>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6" name="Freeform 5"/>
          <p:cNvSpPr/>
          <p:nvPr/>
        </p:nvSpPr>
        <p:spPr bwMode="auto">
          <a:xfrm>
            <a:off x="193650" y="190178"/>
            <a:ext cx="1248875" cy="417349"/>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7" name="TextBox 6"/>
          <p:cNvSpPr txBox="1"/>
          <p:nvPr/>
        </p:nvSpPr>
        <p:spPr>
          <a:xfrm>
            <a:off x="337610" y="189905"/>
            <a:ext cx="896049" cy="399954"/>
          </a:xfrm>
          <a:prstGeom prst="rect">
            <a:avLst/>
          </a:prstGeom>
          <a:noFill/>
        </p:spPr>
        <p:txBody>
          <a:bodyPr wrap="none" rtlCol="0">
            <a:spAutoFit/>
          </a:bodyPr>
          <a:lstStyle/>
          <a:p>
            <a:pPr defTabSz="914034" fontAlgn="base">
              <a:spcBef>
                <a:spcPct val="0"/>
              </a:spcBef>
              <a:spcAft>
                <a:spcPct val="0"/>
              </a:spcAft>
            </a:pPr>
            <a:r>
              <a:rPr lang="en-US" altLang="zh-CN" sz="1999" dirty="0">
                <a:solidFill>
                  <a:srgbClr val="F8F8F8"/>
                </a:solidFill>
                <a:latin typeface="Arial" panose="020B0604020202020204" pitchFamily="34" charset="0"/>
                <a:ea typeface="宋体" panose="02010600030101010101" pitchFamily="2" charset="-122"/>
              </a:rPr>
              <a:t>Part 3</a:t>
            </a:r>
            <a:endParaRPr lang="zh-CN" altLang="en-US" sz="1999" dirty="0">
              <a:solidFill>
                <a:srgbClr val="F8F8F8"/>
              </a:solidFill>
              <a:latin typeface="Arial" panose="020B0604020202020204" pitchFamily="34" charset="0"/>
              <a:ea typeface="宋体" panose="02010600030101010101" pitchFamily="2" charset="-122"/>
            </a:endParaRPr>
          </a:p>
        </p:txBody>
      </p:sp>
      <p:sp>
        <p:nvSpPr>
          <p:cNvPr id="8" name="TextBox 7"/>
          <p:cNvSpPr txBox="1"/>
          <p:nvPr/>
        </p:nvSpPr>
        <p:spPr>
          <a:xfrm>
            <a:off x="1475963" y="117925"/>
            <a:ext cx="7722176" cy="523016"/>
          </a:xfrm>
          <a:prstGeom prst="rect">
            <a:avLst/>
          </a:prstGeom>
          <a:noFill/>
        </p:spPr>
        <p:txBody>
          <a:bodyPr wrap="none" rtlCol="0">
            <a:spAutoFit/>
          </a:bodyPr>
          <a:lstStyle>
            <a:defPPr>
              <a:defRPr lang="zh-CN"/>
            </a:defPPr>
            <a:lvl1pPr defTabSz="914034" fontAlgn="base">
              <a:spcBef>
                <a:spcPct val="0"/>
              </a:spcBef>
              <a:spcAft>
                <a:spcPct val="0"/>
              </a:spcAft>
              <a:defRPr sz="2799" b="1">
                <a:solidFill>
                  <a:srgbClr val="C00000"/>
                </a:solidFill>
                <a:effectLst>
                  <a:outerShdw blurRad="38100" dist="38100" dir="2700000" algn="tl">
                    <a:srgbClr val="000000">
                      <a:alpha val="43137"/>
                    </a:srgbClr>
                  </a:outerShdw>
                </a:effectLst>
                <a:latin typeface="微软雅黑"/>
                <a:ea typeface="微软雅黑"/>
              </a:defRPr>
            </a:lvl1pPr>
          </a:lstStyle>
          <a:p>
            <a:r>
              <a:rPr lang="zh-CN" altLang="en-US" dirty="0"/>
              <a:t>一、完善和健全各项制度，切实加强作风建设。</a:t>
            </a:r>
          </a:p>
        </p:txBody>
      </p:sp>
      <p:cxnSp>
        <p:nvCxnSpPr>
          <p:cNvPr id="5" name="直接连接符 4"/>
          <p:cNvCxnSpPr/>
          <p:nvPr/>
        </p:nvCxnSpPr>
        <p:spPr bwMode="auto">
          <a:xfrm>
            <a:off x="1705227" y="2312402"/>
            <a:ext cx="647819" cy="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9" name="矩形 8"/>
          <p:cNvSpPr/>
          <p:nvPr/>
        </p:nvSpPr>
        <p:spPr bwMode="auto">
          <a:xfrm>
            <a:off x="2353046" y="1087975"/>
            <a:ext cx="8637586" cy="2413005"/>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10" name="椭圆 9"/>
          <p:cNvSpPr/>
          <p:nvPr/>
        </p:nvSpPr>
        <p:spPr bwMode="auto">
          <a:xfrm>
            <a:off x="1600110" y="660627"/>
            <a:ext cx="317792" cy="317792"/>
          </a:xfrm>
          <a:prstGeom prst="ellipse">
            <a:avLst/>
          </a:prstGeom>
          <a:solidFill>
            <a:schemeClr val="tx1"/>
          </a:solidFill>
          <a:ln w="12700" cap="flat" cmpd="sng" algn="ctr">
            <a:solidFill>
              <a:srgbClr val="F8F8F8"/>
            </a:solid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cxnSp>
        <p:nvCxnSpPr>
          <p:cNvPr id="14" name="直接连接符 13"/>
          <p:cNvCxnSpPr/>
          <p:nvPr/>
        </p:nvCxnSpPr>
        <p:spPr bwMode="auto">
          <a:xfrm>
            <a:off x="1723888" y="4853919"/>
            <a:ext cx="647819" cy="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5" name="矩形 14"/>
          <p:cNvSpPr/>
          <p:nvPr/>
        </p:nvSpPr>
        <p:spPr bwMode="auto">
          <a:xfrm>
            <a:off x="2371707" y="3984761"/>
            <a:ext cx="8637586" cy="1963534"/>
          </a:xfrm>
          <a:prstGeom prst="rect">
            <a:avLst/>
          </a:prstGeom>
          <a:solidFill>
            <a:schemeClr val="tx2"/>
          </a:solidFill>
          <a:ln w="9525" cap="flat" cmpd="sng" algn="ctr">
            <a:solidFill>
              <a:schemeClr val="tx1"/>
            </a:solid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23" name="TextBox 22"/>
          <p:cNvSpPr txBox="1"/>
          <p:nvPr/>
        </p:nvSpPr>
        <p:spPr>
          <a:xfrm>
            <a:off x="2534329" y="1224387"/>
            <a:ext cx="8312344" cy="461485"/>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anose="020B0503020204020204" pitchFamily="34" charset="-122"/>
                <a:ea typeface="微软雅黑" panose="020B0503020204020204"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pPr defTabSz="914034" fontAlgn="base">
              <a:spcBef>
                <a:spcPct val="0"/>
              </a:spcBef>
              <a:spcAft>
                <a:spcPct val="0"/>
              </a:spcAft>
            </a:pPr>
            <a:r>
              <a:rPr lang="zh-CN" altLang="en-US" sz="2399" b="1" dirty="0">
                <a:solidFill>
                  <a:srgbClr val="F8F8F8"/>
                </a:solidFill>
              </a:rPr>
              <a:t>一是认真执行各项管理制度。</a:t>
            </a:r>
          </a:p>
        </p:txBody>
      </p:sp>
      <p:sp>
        <p:nvSpPr>
          <p:cNvPr id="24" name="TextBox 23"/>
          <p:cNvSpPr txBox="1"/>
          <p:nvPr/>
        </p:nvSpPr>
        <p:spPr>
          <a:xfrm>
            <a:off x="2534329" y="1726441"/>
            <a:ext cx="8312344" cy="1630579"/>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anose="020B0503020204020204" pitchFamily="34" charset="-122"/>
                <a:ea typeface="微软雅黑" panose="020B0503020204020204"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pPr defTabSz="914034" fontAlgn="base">
              <a:spcBef>
                <a:spcPct val="0"/>
              </a:spcBef>
              <a:spcAft>
                <a:spcPct val="0"/>
              </a:spcAft>
            </a:pPr>
            <a:r>
              <a:rPr lang="zh-CN" altLang="en-US" sz="1999" dirty="0">
                <a:solidFill>
                  <a:srgbClr val="F8F8F8"/>
                </a:solidFill>
              </a:rPr>
              <a:t>严格请假、考勤、签到等日常工作制度，规定上班期间不做与工作无关的事情</a:t>
            </a:r>
            <a:r>
              <a:rPr lang="en-US" altLang="zh-CN" sz="1999" dirty="0">
                <a:solidFill>
                  <a:srgbClr val="F8F8F8"/>
                </a:solidFill>
              </a:rPr>
              <a:t>;</a:t>
            </a:r>
            <a:r>
              <a:rPr lang="zh-CN" altLang="en-US" sz="1999" dirty="0">
                <a:solidFill>
                  <a:srgbClr val="F8F8F8"/>
                </a:solidFill>
              </a:rPr>
              <a:t>加强单位车辆管理，严格执行公务车辆管理及配备的制度。实行办公室统一派车制，提高用车效率，公务车辆定点存放、保养维修，杜绝公车私驾等违规行为</a:t>
            </a:r>
            <a:r>
              <a:rPr lang="en-US" altLang="zh-CN" sz="1999" dirty="0">
                <a:solidFill>
                  <a:srgbClr val="F8F8F8"/>
                </a:solidFill>
              </a:rPr>
              <a:t>;</a:t>
            </a:r>
            <a:r>
              <a:rPr lang="zh-CN" altLang="en-US" sz="1999" dirty="0">
                <a:solidFill>
                  <a:srgbClr val="F8F8F8"/>
                </a:solidFill>
              </a:rPr>
              <a:t>规定各项公务接待须经集体研究决定，杜绝铺张浪费，按程序上报备要客来访报告单。</a:t>
            </a:r>
          </a:p>
        </p:txBody>
      </p:sp>
      <p:sp>
        <p:nvSpPr>
          <p:cNvPr id="28" name="椭圆 27"/>
          <p:cNvSpPr/>
          <p:nvPr/>
        </p:nvSpPr>
        <p:spPr bwMode="auto">
          <a:xfrm>
            <a:off x="1600110" y="2157767"/>
            <a:ext cx="317792" cy="317792"/>
          </a:xfrm>
          <a:prstGeom prst="ellipse">
            <a:avLst/>
          </a:prstGeom>
          <a:solidFill>
            <a:schemeClr val="tx1"/>
          </a:solidFill>
          <a:ln w="12700" cap="flat" cmpd="sng" algn="ctr">
            <a:solidFill>
              <a:srgbClr val="F8F8F8"/>
            </a:solid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29" name="椭圆 28"/>
          <p:cNvSpPr/>
          <p:nvPr/>
        </p:nvSpPr>
        <p:spPr bwMode="auto">
          <a:xfrm>
            <a:off x="1600110" y="4695023"/>
            <a:ext cx="317792" cy="317792"/>
          </a:xfrm>
          <a:prstGeom prst="ellipse">
            <a:avLst/>
          </a:prstGeom>
          <a:solidFill>
            <a:schemeClr val="tx1"/>
          </a:solidFill>
          <a:ln w="12700" cap="flat" cmpd="sng" algn="ctr">
            <a:solidFill>
              <a:srgbClr val="F8F8F8"/>
            </a:solid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30" name="TextBox 29"/>
          <p:cNvSpPr txBox="1"/>
          <p:nvPr/>
        </p:nvSpPr>
        <p:spPr>
          <a:xfrm>
            <a:off x="2534329" y="4092590"/>
            <a:ext cx="8312344" cy="830673"/>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anose="020B0503020204020204" pitchFamily="34" charset="-122"/>
                <a:ea typeface="微软雅黑" panose="020B0503020204020204"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pPr defTabSz="914034" fontAlgn="base">
              <a:spcBef>
                <a:spcPct val="0"/>
              </a:spcBef>
              <a:spcAft>
                <a:spcPct val="0"/>
              </a:spcAft>
            </a:pPr>
            <a:r>
              <a:rPr lang="zh-CN" altLang="en-US" sz="2399" b="1" dirty="0">
                <a:solidFill>
                  <a:srgbClr val="F8F8F8"/>
                </a:solidFill>
              </a:rPr>
              <a:t>二是进一步深化首问负责制、限时办结制、服务承诺制、责任追究制。</a:t>
            </a:r>
          </a:p>
        </p:txBody>
      </p:sp>
      <p:sp>
        <p:nvSpPr>
          <p:cNvPr id="31" name="TextBox 30"/>
          <p:cNvSpPr txBox="1"/>
          <p:nvPr/>
        </p:nvSpPr>
        <p:spPr>
          <a:xfrm>
            <a:off x="2534329" y="4940577"/>
            <a:ext cx="8312344" cy="707610"/>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anose="020B0503020204020204" pitchFamily="34" charset="-122"/>
                <a:ea typeface="微软雅黑" panose="020B0503020204020204"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pPr defTabSz="914034" fontAlgn="base">
              <a:spcBef>
                <a:spcPct val="0"/>
              </a:spcBef>
              <a:spcAft>
                <a:spcPct val="0"/>
              </a:spcAft>
            </a:pPr>
            <a:r>
              <a:rPr lang="zh-CN" altLang="en-US" sz="1999" dirty="0">
                <a:solidFill>
                  <a:srgbClr val="F8F8F8"/>
                </a:solidFill>
              </a:rPr>
              <a:t>始终做到热情接待，耐心听讲，认真受理，服务周到，彻底杜绝门难进、脸难看、话难听、事难办的问题，建立作风建设长效机制。</a:t>
            </a:r>
          </a:p>
        </p:txBody>
      </p:sp>
      <p:sp>
        <p:nvSpPr>
          <p:cNvPr id="18" name="矩形 17">
            <a:extLst>
              <a:ext uri="{FF2B5EF4-FFF2-40B4-BE49-F238E27FC236}">
                <a16:creationId xmlns:a16="http://schemas.microsoft.com/office/drawing/2014/main" xmlns="" id="{1AD69AFF-2B9C-44DC-925D-7313EA358584}"/>
              </a:ext>
            </a:extLst>
          </p:cNvPr>
          <p:cNvSpPr/>
          <p:nvPr/>
        </p:nvSpPr>
        <p:spPr bwMode="auto">
          <a:xfrm>
            <a:off x="0" y="0"/>
            <a:ext cx="12192000" cy="104775"/>
          </a:xfrm>
          <a:prstGeom prst="rect">
            <a:avLst/>
          </a:prstGeom>
          <a:solidFill>
            <a:schemeClr val="tx1"/>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lstStyle/>
          <a:p>
            <a:pPr marL="0" marR="0" lvl="0" indent="0" algn="l" defTabSz="914034"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799" b="0" i="0" u="none" strike="noStrike" kern="1200" cap="none" spc="0" normalizeH="0" baseline="0" noProof="0">
              <a:ln>
                <a:noFill/>
              </a:ln>
              <a:solidFill>
                <a:srgbClr val="A92F2F"/>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2221376636"/>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8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up)">
                                      <p:cBhvr>
                                        <p:cTn id="32" dur="800"/>
                                        <p:tgtEl>
                                          <p:spTgt spid="27"/>
                                        </p:tgtEl>
                                      </p:cBhvr>
                                    </p:animEffect>
                                  </p:childTnLst>
                                </p:cTn>
                              </p:par>
                            </p:childTnLst>
                          </p:cTn>
                        </p:par>
                        <p:par>
                          <p:cTn id="33" fill="hold">
                            <p:stCondLst>
                              <p:cond delay="3300"/>
                            </p:stCondLst>
                            <p:childTnLst>
                              <p:par>
                                <p:cTn id="34" presetID="53" presetClass="entr" presetSubtype="16"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p:cTn id="36" dur="500" fill="hold"/>
                                        <p:tgtEl>
                                          <p:spTgt spid="28"/>
                                        </p:tgtEl>
                                        <p:attrNameLst>
                                          <p:attrName>ppt_w</p:attrName>
                                        </p:attrNameLst>
                                      </p:cBhvr>
                                      <p:tavLst>
                                        <p:tav tm="0">
                                          <p:val>
                                            <p:fltVal val="0"/>
                                          </p:val>
                                        </p:tav>
                                        <p:tav tm="100000">
                                          <p:val>
                                            <p:strVal val="#ppt_w"/>
                                          </p:val>
                                        </p:tav>
                                      </p:tavLst>
                                    </p:anim>
                                    <p:anim calcmode="lin" valueType="num">
                                      <p:cBhvr>
                                        <p:cTn id="37" dur="500" fill="hold"/>
                                        <p:tgtEl>
                                          <p:spTgt spid="28"/>
                                        </p:tgtEl>
                                        <p:attrNameLst>
                                          <p:attrName>ppt_h</p:attrName>
                                        </p:attrNameLst>
                                      </p:cBhvr>
                                      <p:tavLst>
                                        <p:tav tm="0">
                                          <p:val>
                                            <p:fltVal val="0"/>
                                          </p:val>
                                        </p:tav>
                                        <p:tav tm="100000">
                                          <p:val>
                                            <p:strVal val="#ppt_h"/>
                                          </p:val>
                                        </p:tav>
                                      </p:tavLst>
                                    </p:anim>
                                    <p:animEffect transition="in" filter="fade">
                                      <p:cBhvr>
                                        <p:cTn id="38" dur="500"/>
                                        <p:tgtEl>
                                          <p:spTgt spid="28"/>
                                        </p:tgtEl>
                                      </p:cBhvr>
                                    </p:animEffect>
                                  </p:childTnLst>
                                </p:cTn>
                              </p:par>
                            </p:childTnLst>
                          </p:cTn>
                        </p:par>
                        <p:par>
                          <p:cTn id="39" fill="hold">
                            <p:stCondLst>
                              <p:cond delay="3800"/>
                            </p:stCondLst>
                            <p:childTnLst>
                              <p:par>
                                <p:cTn id="40" presetID="22" presetClass="entr" presetSubtype="8" fill="hold" nodeType="after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500"/>
                                        <p:tgtEl>
                                          <p:spTgt spid="5"/>
                                        </p:tgtEl>
                                      </p:cBhvr>
                                    </p:animEffect>
                                  </p:childTnLst>
                                </p:cTn>
                              </p:par>
                            </p:childTnLst>
                          </p:cTn>
                        </p:par>
                        <p:par>
                          <p:cTn id="43" fill="hold">
                            <p:stCondLst>
                              <p:cond delay="4300"/>
                            </p:stCondLst>
                            <p:childTnLst>
                              <p:par>
                                <p:cTn id="44" presetID="22" presetClass="entr" presetSubtype="8"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wipe(left)">
                                      <p:cBhvr>
                                        <p:cTn id="46" dur="500"/>
                                        <p:tgtEl>
                                          <p:spTgt spid="9"/>
                                        </p:tgtEl>
                                      </p:cBhvr>
                                    </p:animEffect>
                                  </p:childTnLst>
                                </p:cTn>
                              </p:par>
                            </p:childTnLst>
                          </p:cTn>
                        </p:par>
                        <p:par>
                          <p:cTn id="47" fill="hold">
                            <p:stCondLst>
                              <p:cond delay="4800"/>
                            </p:stCondLst>
                            <p:childTnLst>
                              <p:par>
                                <p:cTn id="48" presetID="31" presetClass="entr" presetSubtype="0" fill="hold" grpId="0" nodeType="after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p:cTn id="50" dur="500" fill="hold"/>
                                        <p:tgtEl>
                                          <p:spTgt spid="23"/>
                                        </p:tgtEl>
                                        <p:attrNameLst>
                                          <p:attrName>ppt_w</p:attrName>
                                        </p:attrNameLst>
                                      </p:cBhvr>
                                      <p:tavLst>
                                        <p:tav tm="0">
                                          <p:val>
                                            <p:fltVal val="0"/>
                                          </p:val>
                                        </p:tav>
                                        <p:tav tm="100000">
                                          <p:val>
                                            <p:strVal val="#ppt_w"/>
                                          </p:val>
                                        </p:tav>
                                      </p:tavLst>
                                    </p:anim>
                                    <p:anim calcmode="lin" valueType="num">
                                      <p:cBhvr>
                                        <p:cTn id="51" dur="500" fill="hold"/>
                                        <p:tgtEl>
                                          <p:spTgt spid="23"/>
                                        </p:tgtEl>
                                        <p:attrNameLst>
                                          <p:attrName>ppt_h</p:attrName>
                                        </p:attrNameLst>
                                      </p:cBhvr>
                                      <p:tavLst>
                                        <p:tav tm="0">
                                          <p:val>
                                            <p:fltVal val="0"/>
                                          </p:val>
                                        </p:tav>
                                        <p:tav tm="100000">
                                          <p:val>
                                            <p:strVal val="#ppt_h"/>
                                          </p:val>
                                        </p:tav>
                                      </p:tavLst>
                                    </p:anim>
                                    <p:anim calcmode="lin" valueType="num">
                                      <p:cBhvr>
                                        <p:cTn id="52" dur="500" fill="hold"/>
                                        <p:tgtEl>
                                          <p:spTgt spid="23"/>
                                        </p:tgtEl>
                                        <p:attrNameLst>
                                          <p:attrName>style.rotation</p:attrName>
                                        </p:attrNameLst>
                                      </p:cBhvr>
                                      <p:tavLst>
                                        <p:tav tm="0">
                                          <p:val>
                                            <p:fltVal val="90"/>
                                          </p:val>
                                        </p:tav>
                                        <p:tav tm="100000">
                                          <p:val>
                                            <p:fltVal val="0"/>
                                          </p:val>
                                        </p:tav>
                                      </p:tavLst>
                                    </p:anim>
                                    <p:animEffect transition="in" filter="fade">
                                      <p:cBhvr>
                                        <p:cTn id="53" dur="500"/>
                                        <p:tgtEl>
                                          <p:spTgt spid="23"/>
                                        </p:tgtEl>
                                      </p:cBhvr>
                                    </p:animEffect>
                                  </p:childTnLst>
                                </p:cTn>
                              </p:par>
                            </p:childTnLst>
                          </p:cTn>
                        </p:par>
                        <p:par>
                          <p:cTn id="54" fill="hold">
                            <p:stCondLst>
                              <p:cond delay="5300"/>
                            </p:stCondLst>
                            <p:childTnLst>
                              <p:par>
                                <p:cTn id="55" presetID="22" presetClass="entr" presetSubtype="1"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wipe(up)">
                                      <p:cBhvr>
                                        <p:cTn id="57" dur="500"/>
                                        <p:tgtEl>
                                          <p:spTgt spid="24"/>
                                        </p:tgtEl>
                                      </p:cBhvr>
                                    </p:animEffect>
                                  </p:childTnLst>
                                </p:cTn>
                              </p:par>
                            </p:childTnLst>
                          </p:cTn>
                        </p:par>
                        <p:par>
                          <p:cTn id="58" fill="hold">
                            <p:stCondLst>
                              <p:cond delay="5800"/>
                            </p:stCondLst>
                            <p:childTnLst>
                              <p:par>
                                <p:cTn id="59" presetID="53" presetClass="entr" presetSubtype="16" fill="hold" grpId="0" nodeType="after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p:cTn id="61" dur="500" fill="hold"/>
                                        <p:tgtEl>
                                          <p:spTgt spid="29"/>
                                        </p:tgtEl>
                                        <p:attrNameLst>
                                          <p:attrName>ppt_w</p:attrName>
                                        </p:attrNameLst>
                                      </p:cBhvr>
                                      <p:tavLst>
                                        <p:tav tm="0">
                                          <p:val>
                                            <p:fltVal val="0"/>
                                          </p:val>
                                        </p:tav>
                                        <p:tav tm="100000">
                                          <p:val>
                                            <p:strVal val="#ppt_w"/>
                                          </p:val>
                                        </p:tav>
                                      </p:tavLst>
                                    </p:anim>
                                    <p:anim calcmode="lin" valueType="num">
                                      <p:cBhvr>
                                        <p:cTn id="62" dur="500" fill="hold"/>
                                        <p:tgtEl>
                                          <p:spTgt spid="29"/>
                                        </p:tgtEl>
                                        <p:attrNameLst>
                                          <p:attrName>ppt_h</p:attrName>
                                        </p:attrNameLst>
                                      </p:cBhvr>
                                      <p:tavLst>
                                        <p:tav tm="0">
                                          <p:val>
                                            <p:fltVal val="0"/>
                                          </p:val>
                                        </p:tav>
                                        <p:tav tm="100000">
                                          <p:val>
                                            <p:strVal val="#ppt_h"/>
                                          </p:val>
                                        </p:tav>
                                      </p:tavLst>
                                    </p:anim>
                                    <p:animEffect transition="in" filter="fade">
                                      <p:cBhvr>
                                        <p:cTn id="63" dur="500"/>
                                        <p:tgtEl>
                                          <p:spTgt spid="29"/>
                                        </p:tgtEl>
                                      </p:cBhvr>
                                    </p:animEffect>
                                  </p:childTnLst>
                                </p:cTn>
                              </p:par>
                            </p:childTnLst>
                          </p:cTn>
                        </p:par>
                        <p:par>
                          <p:cTn id="64" fill="hold">
                            <p:stCondLst>
                              <p:cond delay="6300"/>
                            </p:stCondLst>
                            <p:childTnLst>
                              <p:par>
                                <p:cTn id="65" presetID="22" presetClass="entr" presetSubtype="8" fill="hold" nodeType="after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wipe(left)">
                                      <p:cBhvr>
                                        <p:cTn id="67" dur="500"/>
                                        <p:tgtEl>
                                          <p:spTgt spid="14"/>
                                        </p:tgtEl>
                                      </p:cBhvr>
                                    </p:animEffect>
                                  </p:childTnLst>
                                </p:cTn>
                              </p:par>
                            </p:childTnLst>
                          </p:cTn>
                        </p:par>
                        <p:par>
                          <p:cTn id="68" fill="hold">
                            <p:stCondLst>
                              <p:cond delay="6800"/>
                            </p:stCondLst>
                            <p:childTnLst>
                              <p:par>
                                <p:cTn id="69" presetID="22" presetClass="entr" presetSubtype="8"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wipe(left)">
                                      <p:cBhvr>
                                        <p:cTn id="71" dur="500"/>
                                        <p:tgtEl>
                                          <p:spTgt spid="15"/>
                                        </p:tgtEl>
                                      </p:cBhvr>
                                    </p:animEffect>
                                  </p:childTnLst>
                                </p:cTn>
                              </p:par>
                            </p:childTnLst>
                          </p:cTn>
                        </p:par>
                        <p:par>
                          <p:cTn id="72" fill="hold">
                            <p:stCondLst>
                              <p:cond delay="7300"/>
                            </p:stCondLst>
                            <p:childTnLst>
                              <p:par>
                                <p:cTn id="73" presetID="31" presetClass="entr" presetSubtype="0"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 calcmode="lin" valueType="num">
                                      <p:cBhvr>
                                        <p:cTn id="75" dur="500" fill="hold"/>
                                        <p:tgtEl>
                                          <p:spTgt spid="30"/>
                                        </p:tgtEl>
                                        <p:attrNameLst>
                                          <p:attrName>ppt_w</p:attrName>
                                        </p:attrNameLst>
                                      </p:cBhvr>
                                      <p:tavLst>
                                        <p:tav tm="0">
                                          <p:val>
                                            <p:fltVal val="0"/>
                                          </p:val>
                                        </p:tav>
                                        <p:tav tm="100000">
                                          <p:val>
                                            <p:strVal val="#ppt_w"/>
                                          </p:val>
                                        </p:tav>
                                      </p:tavLst>
                                    </p:anim>
                                    <p:anim calcmode="lin" valueType="num">
                                      <p:cBhvr>
                                        <p:cTn id="76" dur="500" fill="hold"/>
                                        <p:tgtEl>
                                          <p:spTgt spid="30"/>
                                        </p:tgtEl>
                                        <p:attrNameLst>
                                          <p:attrName>ppt_h</p:attrName>
                                        </p:attrNameLst>
                                      </p:cBhvr>
                                      <p:tavLst>
                                        <p:tav tm="0">
                                          <p:val>
                                            <p:fltVal val="0"/>
                                          </p:val>
                                        </p:tav>
                                        <p:tav tm="100000">
                                          <p:val>
                                            <p:strVal val="#ppt_h"/>
                                          </p:val>
                                        </p:tav>
                                      </p:tavLst>
                                    </p:anim>
                                    <p:anim calcmode="lin" valueType="num">
                                      <p:cBhvr>
                                        <p:cTn id="77" dur="500" fill="hold"/>
                                        <p:tgtEl>
                                          <p:spTgt spid="30"/>
                                        </p:tgtEl>
                                        <p:attrNameLst>
                                          <p:attrName>style.rotation</p:attrName>
                                        </p:attrNameLst>
                                      </p:cBhvr>
                                      <p:tavLst>
                                        <p:tav tm="0">
                                          <p:val>
                                            <p:fltVal val="90"/>
                                          </p:val>
                                        </p:tav>
                                        <p:tav tm="100000">
                                          <p:val>
                                            <p:fltVal val="0"/>
                                          </p:val>
                                        </p:tav>
                                      </p:tavLst>
                                    </p:anim>
                                    <p:animEffect transition="in" filter="fade">
                                      <p:cBhvr>
                                        <p:cTn id="78" dur="500"/>
                                        <p:tgtEl>
                                          <p:spTgt spid="30"/>
                                        </p:tgtEl>
                                      </p:cBhvr>
                                    </p:animEffect>
                                  </p:childTnLst>
                                </p:cTn>
                              </p:par>
                            </p:childTnLst>
                          </p:cTn>
                        </p:par>
                        <p:par>
                          <p:cTn id="79" fill="hold">
                            <p:stCondLst>
                              <p:cond delay="7800"/>
                            </p:stCondLst>
                            <p:childTnLst>
                              <p:par>
                                <p:cTn id="80" presetID="22" presetClass="entr" presetSubtype="1" fill="hold" grpId="0" nodeType="afterEffect">
                                  <p:stCondLst>
                                    <p:cond delay="0"/>
                                  </p:stCondLst>
                                  <p:childTnLst>
                                    <p:set>
                                      <p:cBhvr>
                                        <p:cTn id="81" dur="1" fill="hold">
                                          <p:stCondLst>
                                            <p:cond delay="0"/>
                                          </p:stCondLst>
                                        </p:cTn>
                                        <p:tgtEl>
                                          <p:spTgt spid="31"/>
                                        </p:tgtEl>
                                        <p:attrNameLst>
                                          <p:attrName>style.visibility</p:attrName>
                                        </p:attrNameLst>
                                      </p:cBhvr>
                                      <p:to>
                                        <p:strVal val="visible"/>
                                      </p:to>
                                    </p:set>
                                    <p:animEffect transition="in" filter="wipe(up)">
                                      <p:cBhvr>
                                        <p:cTn id="8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6" grpId="0" animBg="1"/>
      <p:bldP spid="7" grpId="0"/>
      <p:bldP spid="8" grpId="0"/>
      <p:bldP spid="9" grpId="0" animBg="1"/>
      <p:bldP spid="10" grpId="0" animBg="1"/>
      <p:bldP spid="15" grpId="0" animBg="1"/>
      <p:bldP spid="23" grpId="0"/>
      <p:bldP spid="24" grpId="0"/>
      <p:bldP spid="28" grpId="0" animBg="1"/>
      <p:bldP spid="29" grpId="0" animBg="1"/>
      <p:bldP spid="30" grpId="0"/>
      <p:bldP spid="3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bwMode="auto">
          <a:xfrm>
            <a:off x="1723016" y="-26035"/>
            <a:ext cx="71980" cy="6090917"/>
          </a:xfrm>
          <a:prstGeom prst="rect">
            <a:avLst/>
          </a:prstGeom>
          <a:solidFill>
            <a:srgbClr val="A92F2F"/>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cxnSp>
        <p:nvCxnSpPr>
          <p:cNvPr id="9" name="直接连接符 8"/>
          <p:cNvCxnSpPr/>
          <p:nvPr/>
        </p:nvCxnSpPr>
        <p:spPr bwMode="auto">
          <a:xfrm>
            <a:off x="1705227" y="1808544"/>
            <a:ext cx="647819" cy="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0" name="矩形 9"/>
          <p:cNvSpPr/>
          <p:nvPr/>
        </p:nvSpPr>
        <p:spPr bwMode="auto">
          <a:xfrm>
            <a:off x="2353046" y="584116"/>
            <a:ext cx="8637586" cy="2413005"/>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11" name="椭圆 10"/>
          <p:cNvSpPr/>
          <p:nvPr/>
        </p:nvSpPr>
        <p:spPr bwMode="auto">
          <a:xfrm>
            <a:off x="1600110" y="5905986"/>
            <a:ext cx="317792" cy="317792"/>
          </a:xfrm>
          <a:prstGeom prst="ellipse">
            <a:avLst/>
          </a:prstGeom>
          <a:solidFill>
            <a:schemeClr val="tx1"/>
          </a:solidFill>
          <a:ln w="12700" cap="flat" cmpd="sng" algn="ctr">
            <a:solidFill>
              <a:srgbClr val="F8F8F8"/>
            </a:solid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cxnSp>
        <p:nvCxnSpPr>
          <p:cNvPr id="12" name="直接连接符 11"/>
          <p:cNvCxnSpPr/>
          <p:nvPr/>
        </p:nvCxnSpPr>
        <p:spPr bwMode="auto">
          <a:xfrm>
            <a:off x="1723888" y="4709961"/>
            <a:ext cx="647819" cy="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3" name="矩形 12"/>
          <p:cNvSpPr/>
          <p:nvPr/>
        </p:nvSpPr>
        <p:spPr bwMode="auto">
          <a:xfrm>
            <a:off x="2371707" y="3912782"/>
            <a:ext cx="8637586" cy="1603635"/>
          </a:xfrm>
          <a:prstGeom prst="rect">
            <a:avLst/>
          </a:prstGeom>
          <a:solidFill>
            <a:schemeClr val="tx2"/>
          </a:solidFill>
          <a:ln w="9525" cap="flat" cmpd="sng" algn="ctr">
            <a:solidFill>
              <a:schemeClr val="tx1"/>
            </a:solid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14" name="TextBox 13"/>
          <p:cNvSpPr txBox="1"/>
          <p:nvPr/>
        </p:nvSpPr>
        <p:spPr>
          <a:xfrm>
            <a:off x="2534329" y="720528"/>
            <a:ext cx="8312344" cy="830673"/>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anose="020B0503020204020204" pitchFamily="34" charset="-122"/>
                <a:ea typeface="微软雅黑" panose="020B0503020204020204"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pPr defTabSz="914034" fontAlgn="base">
              <a:spcBef>
                <a:spcPct val="0"/>
              </a:spcBef>
              <a:spcAft>
                <a:spcPct val="0"/>
              </a:spcAft>
            </a:pPr>
            <a:r>
              <a:rPr lang="zh-CN" altLang="en-US" sz="2399" b="1" dirty="0">
                <a:solidFill>
                  <a:srgbClr val="F8F8F8"/>
                </a:solidFill>
              </a:rPr>
              <a:t>三是强化教育监督管理，从源头上预防、杜绝不廉洁行为的发生。</a:t>
            </a:r>
          </a:p>
        </p:txBody>
      </p:sp>
      <p:sp>
        <p:nvSpPr>
          <p:cNvPr id="15" name="TextBox 14"/>
          <p:cNvSpPr txBox="1"/>
          <p:nvPr/>
        </p:nvSpPr>
        <p:spPr>
          <a:xfrm>
            <a:off x="2534329" y="1653909"/>
            <a:ext cx="8312344" cy="1015266"/>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anose="020B0503020204020204" pitchFamily="34" charset="-122"/>
                <a:ea typeface="微软雅黑" panose="020B0503020204020204"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pPr defTabSz="914034" fontAlgn="base">
              <a:spcBef>
                <a:spcPct val="0"/>
              </a:spcBef>
              <a:spcAft>
                <a:spcPct val="0"/>
              </a:spcAft>
            </a:pPr>
            <a:r>
              <a:rPr lang="zh-CN" altLang="en-US" sz="1999" dirty="0">
                <a:solidFill>
                  <a:srgbClr val="F8F8F8"/>
                </a:solidFill>
              </a:rPr>
              <a:t>严格控制单位公务接待、出差、用车等公用经费支出，管理使用好项目经费，健全完善财、物管理制度，强化厉行节约，全面推进廉政建设，把思想和精力用在为民服务上，践行群众路线，突出为民务实清廉主题。</a:t>
            </a:r>
          </a:p>
        </p:txBody>
      </p:sp>
      <p:sp>
        <p:nvSpPr>
          <p:cNvPr id="16" name="椭圆 15"/>
          <p:cNvSpPr/>
          <p:nvPr/>
        </p:nvSpPr>
        <p:spPr bwMode="auto">
          <a:xfrm>
            <a:off x="1600110" y="1653908"/>
            <a:ext cx="317792" cy="317792"/>
          </a:xfrm>
          <a:prstGeom prst="ellipse">
            <a:avLst/>
          </a:prstGeom>
          <a:solidFill>
            <a:schemeClr val="tx1"/>
          </a:solidFill>
          <a:ln w="12700" cap="flat" cmpd="sng" algn="ctr">
            <a:solidFill>
              <a:srgbClr val="F8F8F8"/>
            </a:solid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17" name="椭圆 16"/>
          <p:cNvSpPr/>
          <p:nvPr/>
        </p:nvSpPr>
        <p:spPr bwMode="auto">
          <a:xfrm>
            <a:off x="1600110" y="4551065"/>
            <a:ext cx="317792" cy="317792"/>
          </a:xfrm>
          <a:prstGeom prst="ellipse">
            <a:avLst/>
          </a:prstGeom>
          <a:solidFill>
            <a:schemeClr val="tx1"/>
          </a:solidFill>
          <a:ln w="12700" cap="flat" cmpd="sng" algn="ctr">
            <a:solidFill>
              <a:srgbClr val="F8F8F8"/>
            </a:solid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18" name="TextBox 17"/>
          <p:cNvSpPr txBox="1"/>
          <p:nvPr/>
        </p:nvSpPr>
        <p:spPr>
          <a:xfrm>
            <a:off x="2534329" y="4020611"/>
            <a:ext cx="8312344" cy="461485"/>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anose="020B0503020204020204" pitchFamily="34" charset="-122"/>
                <a:ea typeface="微软雅黑" panose="020B0503020204020204"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pPr defTabSz="914034" fontAlgn="base">
              <a:spcBef>
                <a:spcPct val="0"/>
              </a:spcBef>
              <a:spcAft>
                <a:spcPct val="0"/>
              </a:spcAft>
            </a:pPr>
            <a:r>
              <a:rPr lang="zh-CN" altLang="en-US" sz="2399" b="1" dirty="0">
                <a:solidFill>
                  <a:srgbClr val="F8F8F8"/>
                </a:solidFill>
              </a:rPr>
              <a:t>四是严格财务手续，严格执行财务制度和财经纪律。</a:t>
            </a:r>
          </a:p>
        </p:txBody>
      </p:sp>
      <p:sp>
        <p:nvSpPr>
          <p:cNvPr id="19" name="TextBox 18"/>
          <p:cNvSpPr txBox="1"/>
          <p:nvPr/>
        </p:nvSpPr>
        <p:spPr>
          <a:xfrm>
            <a:off x="2534329" y="4621910"/>
            <a:ext cx="8312344" cy="707610"/>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anose="020B0503020204020204" pitchFamily="34" charset="-122"/>
                <a:ea typeface="微软雅黑" panose="020B0503020204020204"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pPr defTabSz="914034" fontAlgn="base">
              <a:spcBef>
                <a:spcPct val="0"/>
              </a:spcBef>
              <a:spcAft>
                <a:spcPct val="0"/>
              </a:spcAft>
            </a:pPr>
            <a:r>
              <a:rPr lang="zh-CN" altLang="en-US" sz="1999" dirty="0">
                <a:solidFill>
                  <a:srgbClr val="F8F8F8"/>
                </a:solidFill>
              </a:rPr>
              <a:t>严把政策关，杜绝了工作中出现违纪审批、把关失控现象的发生。截至目前无违纪违法事件发生。</a:t>
            </a:r>
          </a:p>
        </p:txBody>
      </p:sp>
      <p:sp>
        <p:nvSpPr>
          <p:cNvPr id="20" name="矩形 19">
            <a:extLst>
              <a:ext uri="{FF2B5EF4-FFF2-40B4-BE49-F238E27FC236}">
                <a16:creationId xmlns:a16="http://schemas.microsoft.com/office/drawing/2014/main" xmlns="" id="{5AC96364-F895-4A8C-B7B6-15A85C42DFD3}"/>
              </a:ext>
            </a:extLst>
          </p:cNvPr>
          <p:cNvSpPr/>
          <p:nvPr/>
        </p:nvSpPr>
        <p:spPr bwMode="auto">
          <a:xfrm>
            <a:off x="0" y="6600825"/>
            <a:ext cx="12192000" cy="257175"/>
          </a:xfrm>
          <a:prstGeom prst="rect">
            <a:avLst/>
          </a:prstGeom>
          <a:solidFill>
            <a:schemeClr val="tx1"/>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lstStyle/>
          <a:p>
            <a:pPr marL="0" marR="0" lvl="0" indent="0" algn="l" defTabSz="914034"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799" b="0" i="0" u="none" strike="noStrike" kern="1200" cap="none" spc="0" normalizeH="0" baseline="0" noProof="0">
              <a:ln>
                <a:noFill/>
              </a:ln>
              <a:solidFill>
                <a:srgbClr val="A92F2F"/>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2438591193"/>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800"/>
                                        <p:tgtEl>
                                          <p:spTgt spid="5"/>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animEffect transition="in" filter="fade">
                                      <p:cBhvr>
                                        <p:cTn id="13" dur="500"/>
                                        <p:tgtEl>
                                          <p:spTgt spid="16"/>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par>
                          <p:cTn id="22" fill="hold">
                            <p:stCondLst>
                              <p:cond delay="2500"/>
                            </p:stCondLst>
                            <p:childTnLst>
                              <p:par>
                                <p:cTn id="23" presetID="31"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 calcmode="lin" valueType="num">
                                      <p:cBhvr>
                                        <p:cTn id="27" dur="500" fill="hold"/>
                                        <p:tgtEl>
                                          <p:spTgt spid="14"/>
                                        </p:tgtEl>
                                        <p:attrNameLst>
                                          <p:attrName>style.rotation</p:attrName>
                                        </p:attrNameLst>
                                      </p:cBhvr>
                                      <p:tavLst>
                                        <p:tav tm="0">
                                          <p:val>
                                            <p:fltVal val="90"/>
                                          </p:val>
                                        </p:tav>
                                        <p:tav tm="100000">
                                          <p:val>
                                            <p:fltVal val="0"/>
                                          </p:val>
                                        </p:tav>
                                      </p:tavLst>
                                    </p:anim>
                                    <p:animEffect transition="in" filter="fade">
                                      <p:cBhvr>
                                        <p:cTn id="28" dur="500"/>
                                        <p:tgtEl>
                                          <p:spTgt spid="14"/>
                                        </p:tgtEl>
                                      </p:cBhvr>
                                    </p:animEffect>
                                  </p:childTnLst>
                                </p:cTn>
                              </p:par>
                            </p:childTnLst>
                          </p:cTn>
                        </p:par>
                        <p:par>
                          <p:cTn id="29" fill="hold">
                            <p:stCondLst>
                              <p:cond delay="3000"/>
                            </p:stCondLst>
                            <p:childTnLst>
                              <p:par>
                                <p:cTn id="30" presetID="22" presetClass="entr" presetSubtype="1"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up)">
                                      <p:cBhvr>
                                        <p:cTn id="32" dur="500"/>
                                        <p:tgtEl>
                                          <p:spTgt spid="15"/>
                                        </p:tgtEl>
                                      </p:cBhvr>
                                    </p:animEffect>
                                  </p:childTnLst>
                                </p:cTn>
                              </p:par>
                            </p:childTnLst>
                          </p:cTn>
                        </p:par>
                        <p:par>
                          <p:cTn id="33" fill="hold">
                            <p:stCondLst>
                              <p:cond delay="3500"/>
                            </p:stCondLst>
                            <p:childTnLst>
                              <p:par>
                                <p:cTn id="34" presetID="53" presetClass="entr" presetSubtype="16"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p:cTn id="36" dur="500" fill="hold"/>
                                        <p:tgtEl>
                                          <p:spTgt spid="17"/>
                                        </p:tgtEl>
                                        <p:attrNameLst>
                                          <p:attrName>ppt_w</p:attrName>
                                        </p:attrNameLst>
                                      </p:cBhvr>
                                      <p:tavLst>
                                        <p:tav tm="0">
                                          <p:val>
                                            <p:fltVal val="0"/>
                                          </p:val>
                                        </p:tav>
                                        <p:tav tm="100000">
                                          <p:val>
                                            <p:strVal val="#ppt_w"/>
                                          </p:val>
                                        </p:tav>
                                      </p:tavLst>
                                    </p:anim>
                                    <p:anim calcmode="lin" valueType="num">
                                      <p:cBhvr>
                                        <p:cTn id="37" dur="500" fill="hold"/>
                                        <p:tgtEl>
                                          <p:spTgt spid="17"/>
                                        </p:tgtEl>
                                        <p:attrNameLst>
                                          <p:attrName>ppt_h</p:attrName>
                                        </p:attrNameLst>
                                      </p:cBhvr>
                                      <p:tavLst>
                                        <p:tav tm="0">
                                          <p:val>
                                            <p:fltVal val="0"/>
                                          </p:val>
                                        </p:tav>
                                        <p:tav tm="100000">
                                          <p:val>
                                            <p:strVal val="#ppt_h"/>
                                          </p:val>
                                        </p:tav>
                                      </p:tavLst>
                                    </p:anim>
                                    <p:animEffect transition="in" filter="fade">
                                      <p:cBhvr>
                                        <p:cTn id="38" dur="500"/>
                                        <p:tgtEl>
                                          <p:spTgt spid="17"/>
                                        </p:tgtEl>
                                      </p:cBhvr>
                                    </p:animEffect>
                                  </p:childTnLst>
                                </p:cTn>
                              </p:par>
                            </p:childTnLst>
                          </p:cTn>
                        </p:par>
                        <p:par>
                          <p:cTn id="39" fill="hold">
                            <p:stCondLst>
                              <p:cond delay="4000"/>
                            </p:stCondLst>
                            <p:childTnLst>
                              <p:par>
                                <p:cTn id="40" presetID="22" presetClass="entr" presetSubtype="8"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left)">
                                      <p:cBhvr>
                                        <p:cTn id="46" dur="500"/>
                                        <p:tgtEl>
                                          <p:spTgt spid="13"/>
                                        </p:tgtEl>
                                      </p:cBhvr>
                                    </p:animEffect>
                                  </p:childTnLst>
                                </p:cTn>
                              </p:par>
                            </p:childTnLst>
                          </p:cTn>
                        </p:par>
                        <p:par>
                          <p:cTn id="47" fill="hold">
                            <p:stCondLst>
                              <p:cond delay="5000"/>
                            </p:stCondLst>
                            <p:childTnLst>
                              <p:par>
                                <p:cTn id="48" presetID="31" presetClass="entr" presetSubtype="0"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p:cTn id="50" dur="500" fill="hold"/>
                                        <p:tgtEl>
                                          <p:spTgt spid="18"/>
                                        </p:tgtEl>
                                        <p:attrNameLst>
                                          <p:attrName>ppt_w</p:attrName>
                                        </p:attrNameLst>
                                      </p:cBhvr>
                                      <p:tavLst>
                                        <p:tav tm="0">
                                          <p:val>
                                            <p:fltVal val="0"/>
                                          </p:val>
                                        </p:tav>
                                        <p:tav tm="100000">
                                          <p:val>
                                            <p:strVal val="#ppt_w"/>
                                          </p:val>
                                        </p:tav>
                                      </p:tavLst>
                                    </p:anim>
                                    <p:anim calcmode="lin" valueType="num">
                                      <p:cBhvr>
                                        <p:cTn id="51" dur="500" fill="hold"/>
                                        <p:tgtEl>
                                          <p:spTgt spid="18"/>
                                        </p:tgtEl>
                                        <p:attrNameLst>
                                          <p:attrName>ppt_h</p:attrName>
                                        </p:attrNameLst>
                                      </p:cBhvr>
                                      <p:tavLst>
                                        <p:tav tm="0">
                                          <p:val>
                                            <p:fltVal val="0"/>
                                          </p:val>
                                        </p:tav>
                                        <p:tav tm="100000">
                                          <p:val>
                                            <p:strVal val="#ppt_h"/>
                                          </p:val>
                                        </p:tav>
                                      </p:tavLst>
                                    </p:anim>
                                    <p:anim calcmode="lin" valueType="num">
                                      <p:cBhvr>
                                        <p:cTn id="52" dur="500" fill="hold"/>
                                        <p:tgtEl>
                                          <p:spTgt spid="18"/>
                                        </p:tgtEl>
                                        <p:attrNameLst>
                                          <p:attrName>style.rotation</p:attrName>
                                        </p:attrNameLst>
                                      </p:cBhvr>
                                      <p:tavLst>
                                        <p:tav tm="0">
                                          <p:val>
                                            <p:fltVal val="90"/>
                                          </p:val>
                                        </p:tav>
                                        <p:tav tm="100000">
                                          <p:val>
                                            <p:fltVal val="0"/>
                                          </p:val>
                                        </p:tav>
                                      </p:tavLst>
                                    </p:anim>
                                    <p:animEffect transition="in" filter="fade">
                                      <p:cBhvr>
                                        <p:cTn id="53" dur="500"/>
                                        <p:tgtEl>
                                          <p:spTgt spid="18"/>
                                        </p:tgtEl>
                                      </p:cBhvr>
                                    </p:animEffect>
                                  </p:childTnLst>
                                </p:cTn>
                              </p:par>
                            </p:childTnLst>
                          </p:cTn>
                        </p:par>
                        <p:par>
                          <p:cTn id="54" fill="hold">
                            <p:stCondLst>
                              <p:cond delay="5500"/>
                            </p:stCondLst>
                            <p:childTnLst>
                              <p:par>
                                <p:cTn id="55" presetID="22" presetClass="entr" presetSubtype="1"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wipe(up)">
                                      <p:cBhvr>
                                        <p:cTn id="57" dur="500"/>
                                        <p:tgtEl>
                                          <p:spTgt spid="19"/>
                                        </p:tgtEl>
                                      </p:cBhvr>
                                    </p:animEffect>
                                  </p:childTnLst>
                                </p:cTn>
                              </p:par>
                            </p:childTnLst>
                          </p:cTn>
                        </p:par>
                        <p:par>
                          <p:cTn id="58" fill="hold">
                            <p:stCondLst>
                              <p:cond delay="6000"/>
                            </p:stCondLst>
                            <p:childTnLst>
                              <p:par>
                                <p:cTn id="59" presetID="53" presetClass="entr" presetSubtype="16" fill="hold" grpId="0" nodeType="after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p:cTn id="61" dur="500" fill="hold"/>
                                        <p:tgtEl>
                                          <p:spTgt spid="11"/>
                                        </p:tgtEl>
                                        <p:attrNameLst>
                                          <p:attrName>ppt_w</p:attrName>
                                        </p:attrNameLst>
                                      </p:cBhvr>
                                      <p:tavLst>
                                        <p:tav tm="0">
                                          <p:val>
                                            <p:fltVal val="0"/>
                                          </p:val>
                                        </p:tav>
                                        <p:tav tm="100000">
                                          <p:val>
                                            <p:strVal val="#ppt_w"/>
                                          </p:val>
                                        </p:tav>
                                      </p:tavLst>
                                    </p:anim>
                                    <p:anim calcmode="lin" valueType="num">
                                      <p:cBhvr>
                                        <p:cTn id="62" dur="500" fill="hold"/>
                                        <p:tgtEl>
                                          <p:spTgt spid="11"/>
                                        </p:tgtEl>
                                        <p:attrNameLst>
                                          <p:attrName>ppt_h</p:attrName>
                                        </p:attrNameLst>
                                      </p:cBhvr>
                                      <p:tavLst>
                                        <p:tav tm="0">
                                          <p:val>
                                            <p:fltVal val="0"/>
                                          </p:val>
                                        </p:tav>
                                        <p:tav tm="100000">
                                          <p:val>
                                            <p:strVal val="#ppt_h"/>
                                          </p:val>
                                        </p:tav>
                                      </p:tavLst>
                                    </p:anim>
                                    <p:animEffect transition="in" filter="fade">
                                      <p:cBhvr>
                                        <p:cTn id="6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p:bldP spid="11" grpId="0" animBg="1"/>
      <p:bldP spid="13" grpId="0" animBg="1"/>
      <p:bldP spid="14" grpId="0"/>
      <p:bldP spid="15" grpId="0"/>
      <p:bldP spid="16" grpId="0" animBg="1"/>
      <p:bldP spid="17" grpId="0" animBg="1"/>
      <p:bldP spid="18" grpId="0"/>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p:nvPr/>
        </p:nvSpPr>
        <p:spPr bwMode="auto">
          <a:xfrm>
            <a:off x="193650" y="190178"/>
            <a:ext cx="1248875" cy="417349"/>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7" name="TextBox 6"/>
          <p:cNvSpPr txBox="1"/>
          <p:nvPr/>
        </p:nvSpPr>
        <p:spPr>
          <a:xfrm>
            <a:off x="337610" y="189905"/>
            <a:ext cx="896049" cy="399954"/>
          </a:xfrm>
          <a:prstGeom prst="rect">
            <a:avLst/>
          </a:prstGeom>
          <a:noFill/>
        </p:spPr>
        <p:txBody>
          <a:bodyPr wrap="none" rtlCol="0">
            <a:spAutoFit/>
          </a:bodyPr>
          <a:lstStyle/>
          <a:p>
            <a:pPr defTabSz="914034" fontAlgn="base">
              <a:spcBef>
                <a:spcPct val="0"/>
              </a:spcBef>
              <a:spcAft>
                <a:spcPct val="0"/>
              </a:spcAft>
            </a:pPr>
            <a:r>
              <a:rPr lang="en-US" altLang="zh-CN" sz="1999" dirty="0">
                <a:solidFill>
                  <a:srgbClr val="F8F8F8"/>
                </a:solidFill>
                <a:latin typeface="Arial" panose="020B0604020202020204" pitchFamily="34" charset="0"/>
                <a:ea typeface="宋体" panose="02010600030101010101" pitchFamily="2" charset="-122"/>
              </a:rPr>
              <a:t>Part 3</a:t>
            </a:r>
            <a:endParaRPr lang="zh-CN" altLang="en-US" sz="1999" dirty="0">
              <a:solidFill>
                <a:srgbClr val="F8F8F8"/>
              </a:solidFill>
              <a:latin typeface="Arial" panose="020B0604020202020204" pitchFamily="34" charset="0"/>
              <a:ea typeface="宋体" panose="02010600030101010101" pitchFamily="2" charset="-122"/>
            </a:endParaRPr>
          </a:p>
        </p:txBody>
      </p:sp>
      <p:sp>
        <p:nvSpPr>
          <p:cNvPr id="8" name="TextBox 7"/>
          <p:cNvSpPr txBox="1"/>
          <p:nvPr/>
        </p:nvSpPr>
        <p:spPr>
          <a:xfrm>
            <a:off x="1475964" y="117925"/>
            <a:ext cx="5209648" cy="523016"/>
          </a:xfrm>
          <a:prstGeom prst="rect">
            <a:avLst/>
          </a:prstGeom>
          <a:noFill/>
        </p:spPr>
        <p:txBody>
          <a:bodyPr wrap="none" rtlCol="0">
            <a:spAutoFit/>
          </a:bodyPr>
          <a:lstStyle>
            <a:defPPr>
              <a:defRPr lang="zh-CN"/>
            </a:defPPr>
            <a:lvl1pPr defTabSz="914034" fontAlgn="base">
              <a:spcBef>
                <a:spcPct val="0"/>
              </a:spcBef>
              <a:spcAft>
                <a:spcPct val="0"/>
              </a:spcAft>
              <a:defRPr sz="2799" b="1">
                <a:solidFill>
                  <a:srgbClr val="C00000"/>
                </a:solidFill>
                <a:effectLst>
                  <a:outerShdw blurRad="38100" dist="38100" dir="2700000" algn="tl">
                    <a:srgbClr val="000000">
                      <a:alpha val="43137"/>
                    </a:srgbClr>
                  </a:outerShdw>
                </a:effectLst>
                <a:latin typeface="微软雅黑"/>
                <a:ea typeface="微软雅黑"/>
              </a:defRPr>
            </a:lvl1pPr>
          </a:lstStyle>
          <a:p>
            <a:r>
              <a:rPr lang="zh-CN" altLang="en-US" dirty="0"/>
              <a:t>二、纠建并举，狠抓行风建设。</a:t>
            </a:r>
          </a:p>
        </p:txBody>
      </p:sp>
      <p:sp>
        <p:nvSpPr>
          <p:cNvPr id="2" name="TextBox 1"/>
          <p:cNvSpPr txBox="1"/>
          <p:nvPr/>
        </p:nvSpPr>
        <p:spPr>
          <a:xfrm>
            <a:off x="1112507" y="981684"/>
            <a:ext cx="10022085" cy="1938235"/>
          </a:xfrm>
          <a:prstGeom prst="rect">
            <a:avLst/>
          </a:prstGeom>
          <a:noFill/>
        </p:spPr>
        <p:txBody>
          <a:bodyPr wrap="square" rtlCol="0">
            <a:spAutoFit/>
          </a:bodyPr>
          <a:lstStyle>
            <a:defPPr>
              <a:defRPr lang="zh-CN"/>
            </a:defPPr>
            <a:lvl1pPr algn="just">
              <a:defRPr sz="2000">
                <a:solidFill>
                  <a:schemeClr val="bg1"/>
                </a:solidFill>
                <a:latin typeface="+mn-ea"/>
                <a:ea typeface="+mn-ea"/>
              </a:defRPr>
            </a:lvl1pPr>
          </a:lstStyle>
          <a:p>
            <a:pPr defTabSz="914034" fontAlgn="base">
              <a:spcBef>
                <a:spcPct val="0"/>
              </a:spcBef>
              <a:spcAft>
                <a:spcPct val="0"/>
              </a:spcAft>
            </a:pPr>
            <a:r>
              <a:rPr lang="zh-CN" altLang="en-US" sz="1999" dirty="0">
                <a:solidFill>
                  <a:srgbClr val="4D4D4D"/>
                </a:solidFill>
                <a:latin typeface="微软雅黑"/>
                <a:ea typeface="微软雅黑"/>
              </a:rPr>
              <a:t>在纠正行业不正之风工作中，狠抓党风廉政纠风责任制，与局属各科室负责人签订了纠风目标责任书，做到了纠风工作与业务工作同安排、同检查、同落实</a:t>
            </a:r>
            <a:r>
              <a:rPr lang="en-US" altLang="zh-CN" sz="1999" dirty="0">
                <a:solidFill>
                  <a:srgbClr val="4D4D4D"/>
                </a:solidFill>
                <a:latin typeface="微软雅黑"/>
                <a:ea typeface="微软雅黑"/>
              </a:rPr>
              <a:t>;</a:t>
            </a:r>
            <a:r>
              <a:rPr lang="zh-CN" altLang="en-US" sz="1999" dirty="0">
                <a:solidFill>
                  <a:srgbClr val="4D4D4D"/>
                </a:solidFill>
                <a:latin typeface="微软雅黑"/>
                <a:ea typeface="微软雅黑"/>
              </a:rPr>
              <a:t>扎实做好“工程建设领域专项治理工作”，树立建设系统良好形象</a:t>
            </a:r>
            <a:r>
              <a:rPr lang="en-US" altLang="zh-CN" sz="1999" dirty="0">
                <a:solidFill>
                  <a:srgbClr val="4D4D4D"/>
                </a:solidFill>
                <a:latin typeface="微软雅黑"/>
                <a:ea typeface="微软雅黑"/>
              </a:rPr>
              <a:t>;</a:t>
            </a:r>
            <a:r>
              <a:rPr lang="zh-CN" altLang="en-US" sz="1999" dirty="0">
                <a:solidFill>
                  <a:srgbClr val="4D4D4D"/>
                </a:solidFill>
                <a:latin typeface="微软雅黑"/>
                <a:ea typeface="微软雅黑"/>
              </a:rPr>
              <a:t>积极听取群众对城市规划管理方面的意见建议，进一步加强了政风行风建设工作</a:t>
            </a:r>
            <a:r>
              <a:rPr lang="en-US" altLang="zh-CN" sz="1999" dirty="0">
                <a:solidFill>
                  <a:srgbClr val="4D4D4D"/>
                </a:solidFill>
                <a:latin typeface="微软雅黑"/>
                <a:ea typeface="微软雅黑"/>
              </a:rPr>
              <a:t>;</a:t>
            </a:r>
            <a:r>
              <a:rPr lang="zh-CN" altLang="en-US" sz="1999" dirty="0">
                <a:solidFill>
                  <a:srgbClr val="4D4D4D"/>
                </a:solidFill>
                <a:latin typeface="微软雅黑"/>
                <a:ea typeface="微软雅黑"/>
              </a:rPr>
              <a:t>深入开展了规范服务专项治理、整治“形象工程”和“政绩工程”、侵害群众利益行为等专项行动的自查自纠，进一步规范了工作行为，转变工作作风，提高了办事效率。</a:t>
            </a:r>
          </a:p>
        </p:txBody>
      </p:sp>
      <p:pic>
        <p:nvPicPr>
          <p:cNvPr id="7170" name="Picture 2" descr="E:\我的文档\DSC_4835.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112507" y="3084513"/>
            <a:ext cx="4771418" cy="3168335"/>
          </a:xfrm>
          <a:prstGeom prst="rect">
            <a:avLst/>
          </a:prstGeom>
          <a:noFill/>
          <a:extLst>
            <a:ext uri="{909E8E84-426E-40DD-AFC4-6F175D3DCCD1}">
              <a14:hiddenFill xmlns:a14="http://schemas.microsoft.com/office/drawing/2010/main" xmlns="">
                <a:solidFill>
                  <a:srgbClr val="FFFFFF"/>
                </a:solidFill>
              </a14:hiddenFill>
            </a:ext>
          </a:extLst>
        </p:spPr>
      </p:pic>
      <p:pic>
        <p:nvPicPr>
          <p:cNvPr id="7171" name="Picture 3" descr="E:\我的文档\DSC_4814.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6363173" y="3084512"/>
            <a:ext cx="4771418" cy="316833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034877832"/>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8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720"/>
                            </p:stCondLst>
                            <p:childTnLst>
                              <p:par>
                                <p:cTn id="24" presetID="22" presetClass="entr" presetSubtype="4" fill="hold" grpId="0"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down)">
                                      <p:cBhvr>
                                        <p:cTn id="26" dur="500"/>
                                        <p:tgtEl>
                                          <p:spTgt spid="2"/>
                                        </p:tgtEl>
                                      </p:cBhvr>
                                    </p:animEffect>
                                  </p:childTnLst>
                                </p:cTn>
                              </p:par>
                              <p:par>
                                <p:cTn id="27" presetID="22" presetClass="entr" presetSubtype="2" fill="hold" nodeType="withEffect">
                                  <p:stCondLst>
                                    <p:cond delay="0"/>
                                  </p:stCondLst>
                                  <p:childTnLst>
                                    <p:set>
                                      <p:cBhvr>
                                        <p:cTn id="28" dur="1" fill="hold">
                                          <p:stCondLst>
                                            <p:cond delay="0"/>
                                          </p:stCondLst>
                                        </p:cTn>
                                        <p:tgtEl>
                                          <p:spTgt spid="7170"/>
                                        </p:tgtEl>
                                        <p:attrNameLst>
                                          <p:attrName>style.visibility</p:attrName>
                                        </p:attrNameLst>
                                      </p:cBhvr>
                                      <p:to>
                                        <p:strVal val="visible"/>
                                      </p:to>
                                    </p:set>
                                    <p:animEffect transition="in" filter="wipe(right)">
                                      <p:cBhvr>
                                        <p:cTn id="29" dur="500"/>
                                        <p:tgtEl>
                                          <p:spTgt spid="7170"/>
                                        </p:tgtEl>
                                      </p:cBhvr>
                                    </p:animEffect>
                                  </p:childTnLst>
                                </p:cTn>
                              </p:par>
                              <p:par>
                                <p:cTn id="30" presetID="22" presetClass="entr" presetSubtype="8" fill="hold" nodeType="withEffect">
                                  <p:stCondLst>
                                    <p:cond delay="0"/>
                                  </p:stCondLst>
                                  <p:childTnLst>
                                    <p:set>
                                      <p:cBhvr>
                                        <p:cTn id="31" dur="1" fill="hold">
                                          <p:stCondLst>
                                            <p:cond delay="0"/>
                                          </p:stCondLst>
                                        </p:cTn>
                                        <p:tgtEl>
                                          <p:spTgt spid="7171"/>
                                        </p:tgtEl>
                                        <p:attrNameLst>
                                          <p:attrName>style.visibility</p:attrName>
                                        </p:attrNameLst>
                                      </p:cBhvr>
                                      <p:to>
                                        <p:strVal val="visible"/>
                                      </p:to>
                                    </p:set>
                                    <p:animEffect transition="in" filter="wipe(left)">
                                      <p:cBhvr>
                                        <p:cTn id="32" dur="500"/>
                                        <p:tgtEl>
                                          <p:spTgt spid="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3" cstate="print">
            <a:extLst>
              <a:ext uri="{28A0092B-C50C-407E-A947-70E740481C1C}">
                <a14:useLocalDpi xmlns:a14="http://schemas.microsoft.com/office/drawing/2010/main" xmlns="" val="0"/>
              </a:ext>
            </a:extLst>
          </a:blip>
          <a:srcRect/>
          <a:stretch/>
        </p:blipFill>
        <p:spPr>
          <a:xfrm>
            <a:off x="0" y="0"/>
            <a:ext cx="12194537" cy="2135975"/>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xmlns="" val="0"/>
              </a:ext>
            </a:extLst>
          </a:blip>
          <a:srcRect/>
          <a:stretch/>
        </p:blipFill>
        <p:spPr>
          <a:xfrm>
            <a:off x="10735725" y="333984"/>
            <a:ext cx="1350052" cy="1801991"/>
          </a:xfrm>
          <a:prstGeom prst="rect">
            <a:avLst/>
          </a:prstGeom>
        </p:spPr>
      </p:pic>
      <p:sp>
        <p:nvSpPr>
          <p:cNvPr id="12" name="Freeform 5"/>
          <p:cNvSpPr/>
          <p:nvPr/>
        </p:nvSpPr>
        <p:spPr bwMode="auto">
          <a:xfrm>
            <a:off x="4872529" y="514704"/>
            <a:ext cx="357608" cy="1339715"/>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13" name="Freeform 5"/>
          <p:cNvSpPr/>
          <p:nvPr/>
        </p:nvSpPr>
        <p:spPr bwMode="auto">
          <a:xfrm flipH="1">
            <a:off x="7035862" y="514704"/>
            <a:ext cx="357608" cy="1339715"/>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14" name="TextBox 13"/>
          <p:cNvSpPr txBox="1"/>
          <p:nvPr/>
        </p:nvSpPr>
        <p:spPr>
          <a:xfrm>
            <a:off x="5211910" y="197740"/>
            <a:ext cx="1896673" cy="1938223"/>
          </a:xfrm>
          <a:prstGeom prst="rect">
            <a:avLst/>
          </a:prstGeom>
          <a:noFill/>
        </p:spPr>
        <p:txBody>
          <a:bodyPr wrap="none" rtlCol="0">
            <a:spAutoFit/>
          </a:bodyPr>
          <a:lstStyle/>
          <a:p>
            <a:pPr defTabSz="914034" fontAlgn="base">
              <a:spcBef>
                <a:spcPct val="0"/>
              </a:spcBef>
              <a:spcAft>
                <a:spcPct val="0"/>
              </a:spcAft>
            </a:pPr>
            <a:r>
              <a:rPr lang="en-US" altLang="zh-CN" sz="11995" b="1" dirty="0">
                <a:solidFill>
                  <a:srgbClr val="F8F8F8"/>
                </a:solidFill>
                <a:latin typeface="Arial"/>
                <a:ea typeface="微软雅黑" panose="020B0503020204020204" pitchFamily="34" charset="-122"/>
              </a:rPr>
              <a:t>04</a:t>
            </a:r>
            <a:endParaRPr lang="zh-CN" altLang="en-US" sz="11995" b="1" dirty="0">
              <a:solidFill>
                <a:srgbClr val="F8F8F8"/>
              </a:solidFill>
              <a:latin typeface="Arial"/>
              <a:ea typeface="微软雅黑" panose="020B0503020204020204" pitchFamily="34" charset="-122"/>
            </a:endParaRPr>
          </a:p>
        </p:txBody>
      </p:sp>
      <p:sp>
        <p:nvSpPr>
          <p:cNvPr id="16" name="TextBox 15"/>
          <p:cNvSpPr txBox="1"/>
          <p:nvPr/>
        </p:nvSpPr>
        <p:spPr>
          <a:xfrm>
            <a:off x="272890" y="3236262"/>
            <a:ext cx="11646219" cy="1107996"/>
          </a:xfrm>
          <a:prstGeom prst="rect">
            <a:avLst/>
          </a:prstGeom>
          <a:noFill/>
        </p:spPr>
        <p:txBody>
          <a:bodyPr wrap="square" rtlCol="0">
            <a:spAutoFit/>
          </a:bodyPr>
          <a:lstStyle>
            <a:defPPr>
              <a:defRPr lang="zh-CN"/>
            </a:defPPr>
            <a:lvl1pPr>
              <a:defRPr sz="4800" b="1">
                <a:latin typeface="+mn-ea"/>
                <a:ea typeface="+mn-ea"/>
              </a:defRPr>
            </a:lvl1pPr>
          </a:lstStyle>
          <a:p>
            <a:pPr algn="ctr" defTabSz="914034" fontAlgn="base">
              <a:spcBef>
                <a:spcPct val="0"/>
              </a:spcBef>
              <a:spcAft>
                <a:spcPct val="0"/>
              </a:spcAft>
            </a:pPr>
            <a:r>
              <a:rPr lang="zh-CN" altLang="en-US" sz="6600" dirty="0">
                <a:solidFill>
                  <a:srgbClr val="A92F2F"/>
                </a:solidFill>
              </a:rPr>
              <a:t>加强督查，促进工作成效</a:t>
            </a:r>
          </a:p>
        </p:txBody>
      </p:sp>
      <p:pic>
        <p:nvPicPr>
          <p:cNvPr id="8" name="图片 7">
            <a:extLst>
              <a:ext uri="{FF2B5EF4-FFF2-40B4-BE49-F238E27FC236}">
                <a16:creationId xmlns:a16="http://schemas.microsoft.com/office/drawing/2014/main" xmlns="" id="{C00E70C0-A1A8-4EA0-9192-5F7C29C41A81}"/>
              </a:ext>
            </a:extLst>
          </p:cNvPr>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7221" y="1756969"/>
            <a:ext cx="12192000" cy="5151969"/>
          </a:xfrm>
          <a:prstGeom prst="rect">
            <a:avLst/>
          </a:prstGeom>
        </p:spPr>
      </p:pic>
    </p:spTree>
    <p:extLst>
      <p:ext uri="{BB962C8B-B14F-4D97-AF65-F5344CB8AC3E}">
        <p14:creationId xmlns:p14="http://schemas.microsoft.com/office/powerpoint/2010/main" xmlns="" val="786981260"/>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47"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300" fill="hold"/>
                                        <p:tgtEl>
                                          <p:spTgt spid="13"/>
                                        </p:tgtEl>
                                        <p:attrNameLst>
                                          <p:attrName>ppt_x</p:attrName>
                                        </p:attrNameLst>
                                      </p:cBhvr>
                                      <p:tavLst>
                                        <p:tav tm="0">
                                          <p:val>
                                            <p:strVal val="1+#ppt_w/2"/>
                                          </p:val>
                                        </p:tav>
                                        <p:tav tm="100000">
                                          <p:val>
                                            <p:strVal val="#ppt_x"/>
                                          </p:val>
                                        </p:tav>
                                      </p:tavLst>
                                    </p:anim>
                                    <p:anim calcmode="lin" valueType="num">
                                      <p:cBhvr additive="base">
                                        <p:cTn id="17" dur="300" fill="hold"/>
                                        <p:tgtEl>
                                          <p:spTgt spid="13"/>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300" fill="hold"/>
                                        <p:tgtEl>
                                          <p:spTgt spid="12"/>
                                        </p:tgtEl>
                                        <p:attrNameLst>
                                          <p:attrName>ppt_x</p:attrName>
                                        </p:attrNameLst>
                                      </p:cBhvr>
                                      <p:tavLst>
                                        <p:tav tm="0">
                                          <p:val>
                                            <p:strVal val="0-#ppt_w/2"/>
                                          </p:val>
                                        </p:tav>
                                        <p:tav tm="100000">
                                          <p:val>
                                            <p:strVal val="#ppt_x"/>
                                          </p:val>
                                        </p:tav>
                                      </p:tavLst>
                                    </p:anim>
                                    <p:anim calcmode="lin" valueType="num">
                                      <p:cBhvr additive="base">
                                        <p:cTn id="21" dur="300" fill="hold"/>
                                        <p:tgtEl>
                                          <p:spTgt spid="12"/>
                                        </p:tgtEl>
                                        <p:attrNameLst>
                                          <p:attrName>ppt_y</p:attrName>
                                        </p:attrNameLst>
                                      </p:cBhvr>
                                      <p:tavLst>
                                        <p:tav tm="0">
                                          <p:val>
                                            <p:strVal val="#ppt_y"/>
                                          </p:val>
                                        </p:tav>
                                        <p:tav tm="100000">
                                          <p:val>
                                            <p:strVal val="#ppt_y"/>
                                          </p:val>
                                        </p:tav>
                                      </p:tavLst>
                                    </p:anim>
                                  </p:childTnLst>
                                </p:cTn>
                              </p:par>
                            </p:childTnLst>
                          </p:cTn>
                        </p:par>
                        <p:par>
                          <p:cTn id="22" fill="hold">
                            <p:stCondLst>
                              <p:cond delay="1300"/>
                            </p:stCondLst>
                            <p:childTnLst>
                              <p:par>
                                <p:cTn id="23" presetID="31"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400" fill="hold"/>
                                        <p:tgtEl>
                                          <p:spTgt spid="14"/>
                                        </p:tgtEl>
                                        <p:attrNameLst>
                                          <p:attrName>ppt_w</p:attrName>
                                        </p:attrNameLst>
                                      </p:cBhvr>
                                      <p:tavLst>
                                        <p:tav tm="0">
                                          <p:val>
                                            <p:fltVal val="0"/>
                                          </p:val>
                                        </p:tav>
                                        <p:tav tm="100000">
                                          <p:val>
                                            <p:strVal val="#ppt_w"/>
                                          </p:val>
                                        </p:tav>
                                      </p:tavLst>
                                    </p:anim>
                                    <p:anim calcmode="lin" valueType="num">
                                      <p:cBhvr>
                                        <p:cTn id="26" dur="400" fill="hold"/>
                                        <p:tgtEl>
                                          <p:spTgt spid="14"/>
                                        </p:tgtEl>
                                        <p:attrNameLst>
                                          <p:attrName>ppt_h</p:attrName>
                                        </p:attrNameLst>
                                      </p:cBhvr>
                                      <p:tavLst>
                                        <p:tav tm="0">
                                          <p:val>
                                            <p:fltVal val="0"/>
                                          </p:val>
                                        </p:tav>
                                        <p:tav tm="100000">
                                          <p:val>
                                            <p:strVal val="#ppt_h"/>
                                          </p:val>
                                        </p:tav>
                                      </p:tavLst>
                                    </p:anim>
                                    <p:anim calcmode="lin" valueType="num">
                                      <p:cBhvr>
                                        <p:cTn id="27" dur="400" fill="hold"/>
                                        <p:tgtEl>
                                          <p:spTgt spid="14"/>
                                        </p:tgtEl>
                                        <p:attrNameLst>
                                          <p:attrName>style.rotation</p:attrName>
                                        </p:attrNameLst>
                                      </p:cBhvr>
                                      <p:tavLst>
                                        <p:tav tm="0">
                                          <p:val>
                                            <p:fltVal val="90"/>
                                          </p:val>
                                        </p:tav>
                                        <p:tav tm="100000">
                                          <p:val>
                                            <p:fltVal val="0"/>
                                          </p:val>
                                        </p:tav>
                                      </p:tavLst>
                                    </p:anim>
                                    <p:animEffect transition="in" filter="fade">
                                      <p:cBhvr>
                                        <p:cTn id="28" dur="400"/>
                                        <p:tgtEl>
                                          <p:spTgt spid="14"/>
                                        </p:tgtEl>
                                      </p:cBhvr>
                                    </p:animEffect>
                                  </p:childTnLst>
                                </p:cTn>
                              </p:par>
                              <p:par>
                                <p:cTn id="29" presetID="8" presetClass="emph" presetSubtype="0" fill="hold" grpId="1" nodeType="withEffect">
                                  <p:stCondLst>
                                    <p:cond delay="0"/>
                                  </p:stCondLst>
                                  <p:childTnLst>
                                    <p:animRot by="21600000">
                                      <p:cBhvr>
                                        <p:cTn id="30" dur="400" fill="hold"/>
                                        <p:tgtEl>
                                          <p:spTgt spid="14"/>
                                        </p:tgtEl>
                                        <p:attrNameLst>
                                          <p:attrName>r</p:attrName>
                                        </p:attrNameLst>
                                      </p:cBhvr>
                                    </p:animRot>
                                  </p:childTnLst>
                                </p:cTn>
                              </p:par>
                            </p:childTnLst>
                          </p:cTn>
                        </p:par>
                        <p:par>
                          <p:cTn id="31" fill="hold">
                            <p:stCondLst>
                              <p:cond delay="1700"/>
                            </p:stCondLst>
                            <p:childTnLst>
                              <p:par>
                                <p:cTn id="32" presetID="56" presetClass="entr" presetSubtype="0" fill="hold" grpId="0" nodeType="afterEffect">
                                  <p:stCondLst>
                                    <p:cond delay="0"/>
                                  </p:stCondLst>
                                  <p:iterate type="lt">
                                    <p:tmPct val="10000"/>
                                  </p:iterate>
                                  <p:childTnLst>
                                    <p:set>
                                      <p:cBhvr>
                                        <p:cTn id="33" dur="1" fill="hold">
                                          <p:stCondLst>
                                            <p:cond delay="0"/>
                                          </p:stCondLst>
                                        </p:cTn>
                                        <p:tgtEl>
                                          <p:spTgt spid="16"/>
                                        </p:tgtEl>
                                        <p:attrNameLst>
                                          <p:attrName>style.visibility</p:attrName>
                                        </p:attrNameLst>
                                      </p:cBhvr>
                                      <p:to>
                                        <p:strVal val="visible"/>
                                      </p:to>
                                    </p:set>
                                    <p:anim by="(-#ppt_w*2)" calcmode="lin" valueType="num">
                                      <p:cBhvr rctx="PPT">
                                        <p:cTn id="34" dur="500" autoRev="1" fill="hold">
                                          <p:stCondLst>
                                            <p:cond delay="0"/>
                                          </p:stCondLst>
                                        </p:cTn>
                                        <p:tgtEl>
                                          <p:spTgt spid="16"/>
                                        </p:tgtEl>
                                        <p:attrNameLst>
                                          <p:attrName>ppt_w</p:attrName>
                                        </p:attrNameLst>
                                      </p:cBhvr>
                                    </p:anim>
                                    <p:anim by="(#ppt_w*0.50)" calcmode="lin" valueType="num">
                                      <p:cBhvr>
                                        <p:cTn id="35" dur="500" decel="50000" autoRev="1" fill="hold">
                                          <p:stCondLst>
                                            <p:cond delay="0"/>
                                          </p:stCondLst>
                                        </p:cTn>
                                        <p:tgtEl>
                                          <p:spTgt spid="16"/>
                                        </p:tgtEl>
                                        <p:attrNameLst>
                                          <p:attrName>ppt_x</p:attrName>
                                        </p:attrNameLst>
                                      </p:cBhvr>
                                    </p:anim>
                                    <p:anim from="(-#ppt_h/2)" to="(#ppt_y)" calcmode="lin" valueType="num">
                                      <p:cBhvr>
                                        <p:cTn id="36" dur="1000" fill="hold">
                                          <p:stCondLst>
                                            <p:cond delay="0"/>
                                          </p:stCondLst>
                                        </p:cTn>
                                        <p:tgtEl>
                                          <p:spTgt spid="16"/>
                                        </p:tgtEl>
                                        <p:attrNameLst>
                                          <p:attrName>ppt_y</p:attrName>
                                        </p:attrNameLst>
                                      </p:cBhvr>
                                    </p:anim>
                                    <p:animRot by="21600000">
                                      <p:cBhvr>
                                        <p:cTn id="37" dur="1000"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4" grpId="1"/>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7"/>
          <p:cNvSpPr>
            <a:spLocks noChangeArrowheads="1"/>
          </p:cNvSpPr>
          <p:nvPr/>
        </p:nvSpPr>
        <p:spPr bwMode="auto">
          <a:xfrm>
            <a:off x="7115570" y="2389286"/>
            <a:ext cx="831525" cy="829938"/>
          </a:xfrm>
          <a:prstGeom prst="ellipse">
            <a:avLst/>
          </a:prstGeom>
          <a:solidFill>
            <a:schemeClr val="tx2"/>
          </a:solidFill>
          <a:ln>
            <a:noFill/>
          </a:ln>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grpSp>
        <p:nvGrpSpPr>
          <p:cNvPr id="12" name="组合 11"/>
          <p:cNvGrpSpPr/>
          <p:nvPr/>
        </p:nvGrpSpPr>
        <p:grpSpPr>
          <a:xfrm>
            <a:off x="6599834" y="1195952"/>
            <a:ext cx="831525" cy="831525"/>
            <a:chOff x="2725738" y="1484313"/>
            <a:chExt cx="831850" cy="831850"/>
          </a:xfrm>
          <a:solidFill>
            <a:schemeClr val="bg1"/>
          </a:solidFill>
        </p:grpSpPr>
        <p:sp>
          <p:nvSpPr>
            <p:cNvPr id="13" name="Oval 6"/>
            <p:cNvSpPr>
              <a:spLocks noChangeArrowheads="1"/>
            </p:cNvSpPr>
            <p:nvPr/>
          </p:nvSpPr>
          <p:spPr bwMode="auto">
            <a:xfrm>
              <a:off x="2725738" y="1484313"/>
              <a:ext cx="831850" cy="831850"/>
            </a:xfrm>
            <a:prstGeom prst="ellipse">
              <a:avLst/>
            </a:prstGeom>
            <a:grpFill/>
            <a:ln>
              <a:noFill/>
            </a:ln>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15" name="Freeform 13"/>
            <p:cNvSpPr/>
            <p:nvPr/>
          </p:nvSpPr>
          <p:spPr bwMode="auto">
            <a:xfrm>
              <a:off x="3286125" y="1978025"/>
              <a:ext cx="30162" cy="3175"/>
            </a:xfrm>
            <a:custGeom>
              <a:avLst/>
              <a:gdLst>
                <a:gd name="T0" fmla="*/ 0 w 43"/>
                <a:gd name="T1" fmla="*/ 0 h 5"/>
                <a:gd name="T2" fmla="*/ 1 w 43"/>
                <a:gd name="T3" fmla="*/ 5 h 5"/>
                <a:gd name="T4" fmla="*/ 43 w 43"/>
                <a:gd name="T5" fmla="*/ 3 h 5"/>
                <a:gd name="T6" fmla="*/ 0 w 43"/>
                <a:gd name="T7" fmla="*/ 0 h 5"/>
              </a:gdLst>
              <a:ahLst/>
              <a:cxnLst>
                <a:cxn ang="0">
                  <a:pos x="T0" y="T1"/>
                </a:cxn>
                <a:cxn ang="0">
                  <a:pos x="T2" y="T3"/>
                </a:cxn>
                <a:cxn ang="0">
                  <a:pos x="T4" y="T5"/>
                </a:cxn>
                <a:cxn ang="0">
                  <a:pos x="T6" y="T7"/>
                </a:cxn>
              </a:cxnLst>
              <a:rect l="0" t="0" r="r" b="b"/>
              <a:pathLst>
                <a:path w="43" h="5">
                  <a:moveTo>
                    <a:pt x="0" y="0"/>
                  </a:moveTo>
                  <a:lnTo>
                    <a:pt x="1" y="5"/>
                  </a:lnTo>
                  <a:lnTo>
                    <a:pt x="43" y="3"/>
                  </a:lnTo>
                  <a:lnTo>
                    <a:pt x="0"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grpSp>
      <p:sp>
        <p:nvSpPr>
          <p:cNvPr id="17" name="Oval 9"/>
          <p:cNvSpPr>
            <a:spLocks noChangeArrowheads="1"/>
          </p:cNvSpPr>
          <p:nvPr/>
        </p:nvSpPr>
        <p:spPr bwMode="auto">
          <a:xfrm>
            <a:off x="7115570" y="3844455"/>
            <a:ext cx="831525" cy="831525"/>
          </a:xfrm>
          <a:prstGeom prst="ellipse">
            <a:avLst/>
          </a:prstGeom>
          <a:solidFill>
            <a:schemeClr val="bg1"/>
          </a:solidFill>
          <a:ln>
            <a:noFill/>
          </a:ln>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23" name="Oval 8"/>
          <p:cNvSpPr>
            <a:spLocks noChangeArrowheads="1"/>
          </p:cNvSpPr>
          <p:nvPr/>
        </p:nvSpPr>
        <p:spPr bwMode="auto">
          <a:xfrm>
            <a:off x="6599834" y="5037788"/>
            <a:ext cx="831525" cy="829938"/>
          </a:xfrm>
          <a:prstGeom prst="ellipse">
            <a:avLst/>
          </a:prstGeom>
          <a:solidFill>
            <a:schemeClr val="tx2"/>
          </a:solidFill>
          <a:ln>
            <a:noFill/>
          </a:ln>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grpSp>
        <p:nvGrpSpPr>
          <p:cNvPr id="25" name="组合 24"/>
          <p:cNvGrpSpPr/>
          <p:nvPr/>
        </p:nvGrpSpPr>
        <p:grpSpPr>
          <a:xfrm>
            <a:off x="4752706" y="2657469"/>
            <a:ext cx="1939168" cy="1939168"/>
            <a:chOff x="877888" y="2946400"/>
            <a:chExt cx="1939925" cy="1939925"/>
          </a:xfrm>
        </p:grpSpPr>
        <p:sp>
          <p:nvSpPr>
            <p:cNvPr id="26" name="Oval 5"/>
            <p:cNvSpPr>
              <a:spLocks noChangeArrowheads="1"/>
            </p:cNvSpPr>
            <p:nvPr/>
          </p:nvSpPr>
          <p:spPr bwMode="auto">
            <a:xfrm>
              <a:off x="877888" y="2946400"/>
              <a:ext cx="1939925" cy="1939925"/>
            </a:xfrm>
            <a:prstGeom prst="ellipse">
              <a:avLst/>
            </a:prstGeom>
            <a:solidFill>
              <a:schemeClr val="tx1"/>
            </a:solidFill>
            <a:ln>
              <a:noFill/>
            </a:ln>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27" name="TextBox 26"/>
            <p:cNvSpPr txBox="1"/>
            <p:nvPr/>
          </p:nvSpPr>
          <p:spPr>
            <a:xfrm>
              <a:off x="1078684" y="3193087"/>
              <a:ext cx="1538332" cy="1446550"/>
            </a:xfrm>
            <a:prstGeom prst="rect">
              <a:avLst/>
            </a:prstGeom>
            <a:noFill/>
          </p:spPr>
          <p:txBody>
            <a:bodyPr wrap="square" rtlCol="0">
              <a:spAutoFit/>
            </a:bodyPr>
            <a:lstStyle/>
            <a:p>
              <a:pPr algn="ctr" defTabSz="914034" fontAlgn="base">
                <a:spcBef>
                  <a:spcPct val="0"/>
                </a:spcBef>
                <a:spcAft>
                  <a:spcPct val="0"/>
                </a:spcAft>
              </a:pPr>
              <a:r>
                <a:rPr lang="zh-CN" altLang="en-US" sz="4398" b="1" dirty="0">
                  <a:solidFill>
                    <a:srgbClr val="F8F8F8"/>
                  </a:solidFill>
                  <a:latin typeface="微软雅黑"/>
                  <a:ea typeface="微软雅黑"/>
                </a:rPr>
                <a:t>加强督查</a:t>
              </a:r>
            </a:p>
          </p:txBody>
        </p:sp>
      </p:grpSp>
      <p:sp>
        <p:nvSpPr>
          <p:cNvPr id="28" name="TextBox 27"/>
          <p:cNvSpPr txBox="1"/>
          <p:nvPr/>
        </p:nvSpPr>
        <p:spPr>
          <a:xfrm>
            <a:off x="7451864" y="1195953"/>
            <a:ext cx="2806305" cy="830673"/>
          </a:xfrm>
          <a:prstGeom prst="rect">
            <a:avLst/>
          </a:prstGeom>
          <a:noFill/>
        </p:spPr>
        <p:txBody>
          <a:bodyPr wrap="square" rtlCol="0">
            <a:spAutoFit/>
          </a:bodyPr>
          <a:lstStyle>
            <a:defPPr>
              <a:defRPr lang="zh-CN"/>
            </a:defPPr>
            <a:lvl1pPr>
              <a:defRPr sz="2400">
                <a:solidFill>
                  <a:schemeClr val="bg1"/>
                </a:solidFill>
                <a:latin typeface="+mj-ea"/>
                <a:ea typeface="+mj-ea"/>
              </a:defRPr>
            </a:lvl1pPr>
          </a:lstStyle>
          <a:p>
            <a:pPr algn="just" defTabSz="914034" fontAlgn="base">
              <a:spcBef>
                <a:spcPct val="0"/>
              </a:spcBef>
              <a:spcAft>
                <a:spcPct val="0"/>
              </a:spcAft>
            </a:pPr>
            <a:r>
              <a:rPr lang="zh-CN" altLang="en-US" sz="2399" dirty="0">
                <a:solidFill>
                  <a:srgbClr val="4D4D4D"/>
                </a:solidFill>
                <a:latin typeface="微软雅黑"/>
                <a:ea typeface="微软雅黑"/>
              </a:rPr>
              <a:t>加强局领导班子的监督</a:t>
            </a:r>
          </a:p>
        </p:txBody>
      </p:sp>
      <p:sp>
        <p:nvSpPr>
          <p:cNvPr id="30" name="TextBox 29"/>
          <p:cNvSpPr txBox="1"/>
          <p:nvPr/>
        </p:nvSpPr>
        <p:spPr>
          <a:xfrm>
            <a:off x="7451864" y="5051625"/>
            <a:ext cx="3454123" cy="830673"/>
          </a:xfrm>
          <a:prstGeom prst="rect">
            <a:avLst/>
          </a:prstGeom>
          <a:noFill/>
        </p:spPr>
        <p:txBody>
          <a:bodyPr wrap="square" rtlCol="0">
            <a:spAutoFit/>
          </a:bodyPr>
          <a:lstStyle>
            <a:defPPr>
              <a:defRPr lang="zh-CN"/>
            </a:defPPr>
            <a:lvl1pPr>
              <a:defRPr sz="2400">
                <a:solidFill>
                  <a:schemeClr val="bg1"/>
                </a:solidFill>
                <a:latin typeface="+mj-ea"/>
                <a:ea typeface="+mj-ea"/>
              </a:defRPr>
            </a:lvl1pPr>
          </a:lstStyle>
          <a:p>
            <a:pPr algn="just" defTabSz="914034" fontAlgn="base">
              <a:spcBef>
                <a:spcPct val="0"/>
              </a:spcBef>
              <a:spcAft>
                <a:spcPct val="0"/>
              </a:spcAft>
            </a:pPr>
            <a:r>
              <a:rPr lang="zh-CN" altLang="en-US" sz="2399" dirty="0">
                <a:solidFill>
                  <a:srgbClr val="4D4D4D"/>
                </a:solidFill>
                <a:latin typeface="微软雅黑"/>
                <a:ea typeface="微软雅黑"/>
              </a:rPr>
              <a:t>深入推进党务公开，确保权力阳光运行</a:t>
            </a:r>
          </a:p>
        </p:txBody>
      </p:sp>
      <p:sp>
        <p:nvSpPr>
          <p:cNvPr id="32" name="TextBox 31"/>
          <p:cNvSpPr txBox="1"/>
          <p:nvPr/>
        </p:nvSpPr>
        <p:spPr>
          <a:xfrm>
            <a:off x="7956635" y="3825117"/>
            <a:ext cx="3381232" cy="830673"/>
          </a:xfrm>
          <a:prstGeom prst="rect">
            <a:avLst/>
          </a:prstGeom>
          <a:noFill/>
        </p:spPr>
        <p:txBody>
          <a:bodyPr wrap="square" rtlCol="0">
            <a:spAutoFit/>
          </a:bodyPr>
          <a:lstStyle/>
          <a:p>
            <a:pPr algn="just" defTabSz="914034" fontAlgn="base">
              <a:spcBef>
                <a:spcPct val="0"/>
              </a:spcBef>
              <a:spcAft>
                <a:spcPct val="0"/>
              </a:spcAft>
            </a:pPr>
            <a:r>
              <a:rPr lang="zh-CN" altLang="en-US" sz="2399" dirty="0">
                <a:solidFill>
                  <a:srgbClr val="4D4D4D"/>
                </a:solidFill>
                <a:latin typeface="微软雅黑"/>
                <a:ea typeface="微软雅黑"/>
              </a:rPr>
              <a:t>加强执法监督，严格依法行政</a:t>
            </a:r>
          </a:p>
        </p:txBody>
      </p:sp>
      <p:sp>
        <p:nvSpPr>
          <p:cNvPr id="34" name="TextBox 33"/>
          <p:cNvSpPr txBox="1"/>
          <p:nvPr/>
        </p:nvSpPr>
        <p:spPr>
          <a:xfrm>
            <a:off x="7956634" y="2388294"/>
            <a:ext cx="3093314" cy="830673"/>
          </a:xfrm>
          <a:prstGeom prst="rect">
            <a:avLst/>
          </a:prstGeom>
          <a:noFill/>
        </p:spPr>
        <p:txBody>
          <a:bodyPr wrap="square" rtlCol="0">
            <a:spAutoFit/>
          </a:bodyPr>
          <a:lstStyle/>
          <a:p>
            <a:pPr algn="just" defTabSz="914034" fontAlgn="base">
              <a:spcBef>
                <a:spcPct val="0"/>
              </a:spcBef>
              <a:spcAft>
                <a:spcPct val="0"/>
              </a:spcAft>
            </a:pPr>
            <a:r>
              <a:rPr lang="zh-CN" altLang="en-US" sz="2399" dirty="0">
                <a:solidFill>
                  <a:srgbClr val="4D4D4D"/>
                </a:solidFill>
                <a:latin typeface="微软雅黑"/>
                <a:ea typeface="微软雅黑"/>
              </a:rPr>
              <a:t>加强对效能工作的监督检查</a:t>
            </a:r>
          </a:p>
        </p:txBody>
      </p:sp>
      <p:sp>
        <p:nvSpPr>
          <p:cNvPr id="2" name="TextBox 1"/>
          <p:cNvSpPr txBox="1"/>
          <p:nvPr/>
        </p:nvSpPr>
        <p:spPr>
          <a:xfrm>
            <a:off x="6652498" y="1298639"/>
            <a:ext cx="755040" cy="646079"/>
          </a:xfrm>
          <a:prstGeom prst="rect">
            <a:avLst/>
          </a:prstGeom>
          <a:noFill/>
        </p:spPr>
        <p:txBody>
          <a:bodyPr wrap="none" rtlCol="0">
            <a:spAutoFit/>
          </a:bodyPr>
          <a:lstStyle/>
          <a:p>
            <a:pPr defTabSz="914034" fontAlgn="base">
              <a:spcBef>
                <a:spcPct val="0"/>
              </a:spcBef>
              <a:spcAft>
                <a:spcPct val="0"/>
              </a:spcAft>
            </a:pPr>
            <a:r>
              <a:rPr lang="en-US" altLang="zh-CN" sz="3599" b="1" dirty="0">
                <a:solidFill>
                  <a:srgbClr val="F8F8F8"/>
                </a:solidFill>
                <a:latin typeface="微软雅黑" panose="020B0503020204020204" pitchFamily="34" charset="-122"/>
                <a:ea typeface="微软雅黑" panose="020B0503020204020204" pitchFamily="34" charset="-122"/>
              </a:rPr>
              <a:t>01</a:t>
            </a:r>
            <a:endParaRPr lang="zh-CN" altLang="en-US" sz="3599" b="1" dirty="0">
              <a:solidFill>
                <a:srgbClr val="F8F8F8"/>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7125279" y="2480592"/>
            <a:ext cx="755040" cy="646079"/>
          </a:xfrm>
          <a:prstGeom prst="rect">
            <a:avLst/>
          </a:prstGeom>
          <a:noFill/>
        </p:spPr>
        <p:txBody>
          <a:bodyPr wrap="none" rtlCol="0">
            <a:spAutoFit/>
          </a:bodyPr>
          <a:lstStyle/>
          <a:p>
            <a:pPr defTabSz="914034" fontAlgn="base">
              <a:spcBef>
                <a:spcPct val="0"/>
              </a:spcBef>
              <a:spcAft>
                <a:spcPct val="0"/>
              </a:spcAft>
            </a:pPr>
            <a:r>
              <a:rPr lang="en-US" altLang="zh-CN" sz="3599" b="1" dirty="0">
                <a:solidFill>
                  <a:srgbClr val="F8F8F8"/>
                </a:solidFill>
                <a:latin typeface="微软雅黑" panose="020B0503020204020204" pitchFamily="34" charset="-122"/>
                <a:ea typeface="微软雅黑" panose="020B0503020204020204" pitchFamily="34" charset="-122"/>
              </a:rPr>
              <a:t>02</a:t>
            </a:r>
            <a:endParaRPr lang="zh-CN" altLang="en-US" sz="3599" b="1" dirty="0">
              <a:solidFill>
                <a:srgbClr val="F8F8F8"/>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7156798" y="3946212"/>
            <a:ext cx="755040" cy="646079"/>
          </a:xfrm>
          <a:prstGeom prst="rect">
            <a:avLst/>
          </a:prstGeom>
          <a:noFill/>
        </p:spPr>
        <p:txBody>
          <a:bodyPr wrap="none" rtlCol="0">
            <a:spAutoFit/>
          </a:bodyPr>
          <a:lstStyle/>
          <a:p>
            <a:pPr defTabSz="914034" fontAlgn="base">
              <a:spcBef>
                <a:spcPct val="0"/>
              </a:spcBef>
              <a:spcAft>
                <a:spcPct val="0"/>
              </a:spcAft>
            </a:pPr>
            <a:r>
              <a:rPr lang="en-US" altLang="zh-CN" sz="3599" b="1" dirty="0">
                <a:solidFill>
                  <a:srgbClr val="F8F8F8"/>
                </a:solidFill>
                <a:latin typeface="微软雅黑" panose="020B0503020204020204" pitchFamily="34" charset="-122"/>
                <a:ea typeface="微软雅黑" panose="020B0503020204020204" pitchFamily="34" charset="-122"/>
              </a:rPr>
              <a:t>03</a:t>
            </a:r>
            <a:endParaRPr lang="zh-CN" altLang="en-US" sz="3599" b="1" dirty="0">
              <a:solidFill>
                <a:srgbClr val="F8F8F8"/>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6652498" y="5143923"/>
            <a:ext cx="755040" cy="646079"/>
          </a:xfrm>
          <a:prstGeom prst="rect">
            <a:avLst/>
          </a:prstGeom>
          <a:noFill/>
        </p:spPr>
        <p:txBody>
          <a:bodyPr wrap="none" rtlCol="0">
            <a:spAutoFit/>
          </a:bodyPr>
          <a:lstStyle/>
          <a:p>
            <a:pPr defTabSz="914034" fontAlgn="base">
              <a:spcBef>
                <a:spcPct val="0"/>
              </a:spcBef>
              <a:spcAft>
                <a:spcPct val="0"/>
              </a:spcAft>
            </a:pPr>
            <a:r>
              <a:rPr lang="en-US" altLang="zh-CN" sz="3599" b="1" dirty="0">
                <a:solidFill>
                  <a:srgbClr val="F8F8F8"/>
                </a:solidFill>
                <a:latin typeface="微软雅黑" panose="020B0503020204020204" pitchFamily="34" charset="-122"/>
                <a:ea typeface="微软雅黑" panose="020B0503020204020204" pitchFamily="34" charset="-122"/>
              </a:rPr>
              <a:t>04</a:t>
            </a:r>
            <a:endParaRPr lang="zh-CN" altLang="en-US" sz="3599" b="1" dirty="0">
              <a:solidFill>
                <a:srgbClr val="F8F8F8"/>
              </a:solidFill>
              <a:latin typeface="微软雅黑" panose="020B0503020204020204" pitchFamily="34" charset="-122"/>
              <a:ea typeface="微软雅黑" panose="020B0503020204020204" pitchFamily="34" charset="-122"/>
            </a:endParaRPr>
          </a:p>
        </p:txBody>
      </p:sp>
      <p:sp>
        <p:nvSpPr>
          <p:cNvPr id="39" name="矩形 83"/>
          <p:cNvSpPr>
            <a:spLocks noChangeArrowheads="1"/>
          </p:cNvSpPr>
          <p:nvPr/>
        </p:nvSpPr>
        <p:spPr bwMode="auto">
          <a:xfrm>
            <a:off x="919222" y="845089"/>
            <a:ext cx="3273357" cy="4621873"/>
          </a:xfrm>
          <a:prstGeom prst="rect">
            <a:avLst/>
          </a:prstGeom>
          <a:solidFill>
            <a:srgbClr val="F2F2F2"/>
          </a:solidFill>
          <a:ln w="9525" cmpd="sng">
            <a:solidFill>
              <a:schemeClr val="bg1">
                <a:lumMod val="40000"/>
                <a:lumOff val="60000"/>
              </a:schemeClr>
            </a:solidFill>
            <a:miter lim="800000"/>
          </a:ln>
        </p:spPr>
        <p:txBody>
          <a:bodyPr/>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40" name="TextBox 84"/>
          <p:cNvSpPr txBox="1">
            <a:spLocks noChangeArrowheads="1"/>
          </p:cNvSpPr>
          <p:nvPr/>
        </p:nvSpPr>
        <p:spPr bwMode="auto">
          <a:xfrm>
            <a:off x="1122497" y="1725207"/>
            <a:ext cx="2803279" cy="26766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2399"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制定了</a:t>
            </a:r>
            <a:r>
              <a:rPr lang="en-US" altLang="zh-CN" sz="2399"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《2013—2017</a:t>
            </a:r>
            <a:r>
              <a:rPr lang="zh-CN" altLang="en-US" sz="2399"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年惩治和预防腐败体系实施方案</a:t>
            </a:r>
            <a:r>
              <a:rPr lang="en-US" altLang="zh-CN" sz="2399"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399"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，并进行责任分解，开展经常性的督查和检查，促进建设工作成效。</a:t>
            </a:r>
          </a:p>
        </p:txBody>
      </p:sp>
      <p:sp>
        <p:nvSpPr>
          <p:cNvPr id="41" name="Freeform 12"/>
          <p:cNvSpPr/>
          <p:nvPr/>
        </p:nvSpPr>
        <p:spPr bwMode="auto">
          <a:xfrm>
            <a:off x="858281" y="753667"/>
            <a:ext cx="528432" cy="530018"/>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xmlns="" w="9525">
                <a:solidFill>
                  <a:srgbClr val="000000"/>
                </a:solidFill>
                <a:round/>
              </a14:hiddenLine>
            </a:ext>
          </a:extLst>
        </p:spPr>
        <p:txBody>
          <a:bodyPr/>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42" name="Freeform 12"/>
          <p:cNvSpPr/>
          <p:nvPr/>
        </p:nvSpPr>
        <p:spPr bwMode="auto">
          <a:xfrm flipH="1" flipV="1">
            <a:off x="3748373" y="5072699"/>
            <a:ext cx="528432" cy="530018"/>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2"/>
          </a:solidFill>
          <a:ln>
            <a:noFill/>
          </a:ln>
          <a:extLst>
            <a:ext uri="{91240B29-F687-4F45-9708-019B960494DF}">
              <a14:hiddenLine xmlns:a14="http://schemas.microsoft.com/office/drawing/2010/main" xmlns="" w="9525">
                <a:solidFill>
                  <a:srgbClr val="000000"/>
                </a:solidFill>
                <a:round/>
              </a14:hiddenLine>
            </a:ext>
          </a:extLst>
        </p:spPr>
        <p:txBody>
          <a:bodyPr/>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xmlns="" val="3435891533"/>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childTnLst>
                                </p:cTn>
                              </p:par>
                              <p:par>
                                <p:cTn id="7" presetID="35" presetClass="path" presetSubtype="0" accel="50000" decel="50000" fill="hold" grpId="1" nodeType="withEffect">
                                  <p:stCondLst>
                                    <p:cond delay="0"/>
                                  </p:stCondLst>
                                  <p:childTnLst>
                                    <p:animMotion origin="layout" path="M -3.46169E-6 3.7037E-7 L 0.10681 0.29907 " pathEditMode="relative" rAng="0" ptsTypes="AA">
                                      <p:cBhvr>
                                        <p:cTn id="8" dur="500" spd="-99900" fill="hold"/>
                                        <p:tgtEl>
                                          <p:spTgt spid="41"/>
                                        </p:tgtEl>
                                        <p:attrNameLst>
                                          <p:attrName>ppt_x</p:attrName>
                                          <p:attrName>ppt_y</p:attrName>
                                        </p:attrNameLst>
                                      </p:cBhvr>
                                      <p:rCtr x="5334" y="14954"/>
                                    </p:animMotion>
                                  </p:childTnLst>
                                </p:cTn>
                              </p:par>
                              <p:par>
                                <p:cTn id="9" presetID="1" presetClass="entr" presetSubtype="0" fill="hold" grpId="0" nodeType="withEffect">
                                  <p:stCondLst>
                                    <p:cond delay="0"/>
                                  </p:stCondLst>
                                  <p:childTnLst>
                                    <p:set>
                                      <p:cBhvr>
                                        <p:cTn id="10" dur="1" fill="hold">
                                          <p:stCondLst>
                                            <p:cond delay="0"/>
                                          </p:stCondLst>
                                        </p:cTn>
                                        <p:tgtEl>
                                          <p:spTgt spid="42"/>
                                        </p:tgtEl>
                                        <p:attrNameLst>
                                          <p:attrName>style.visibility</p:attrName>
                                        </p:attrNameLst>
                                      </p:cBhvr>
                                      <p:to>
                                        <p:strVal val="visible"/>
                                      </p:to>
                                    </p:set>
                                  </p:childTnLst>
                                </p:cTn>
                              </p:par>
                              <p:par>
                                <p:cTn id="11" presetID="35" presetClass="path" presetSubtype="0" accel="50000" decel="50000" fill="hold" grpId="1" nodeType="withEffect">
                                  <p:stCondLst>
                                    <p:cond delay="0"/>
                                  </p:stCondLst>
                                  <p:childTnLst>
                                    <p:animMotion origin="layout" path="M 3.08183E-6 -2.22222E-6 L -0.13009 -0.33102 " pathEditMode="relative" rAng="0" ptsTypes="AA">
                                      <p:cBhvr>
                                        <p:cTn id="12" dur="500" spd="-99900" fill="hold"/>
                                        <p:tgtEl>
                                          <p:spTgt spid="42"/>
                                        </p:tgtEl>
                                        <p:attrNameLst>
                                          <p:attrName>ppt_x</p:attrName>
                                          <p:attrName>ppt_y</p:attrName>
                                        </p:attrNameLst>
                                      </p:cBhvr>
                                      <p:rCtr x="-6504" y="-16551"/>
                                    </p:animMotion>
                                  </p:childTnLst>
                                </p:cTn>
                              </p:par>
                              <p:par>
                                <p:cTn id="13" presetID="10" presetClass="entr" presetSubtype="0" fill="hold" grpId="0" nodeType="with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p:cTn id="15" dur="500" fill="hold"/>
                                        <p:tgtEl>
                                          <p:spTgt spid="39"/>
                                        </p:tgtEl>
                                        <p:attrNameLst>
                                          <p:attrName>ppt_w</p:attrName>
                                        </p:attrNameLst>
                                      </p:cBhvr>
                                      <p:tavLst>
                                        <p:tav tm="0">
                                          <p:val>
                                            <p:fltVal val="0"/>
                                          </p:val>
                                        </p:tav>
                                        <p:tav tm="100000">
                                          <p:val>
                                            <p:strVal val="#ppt_w"/>
                                          </p:val>
                                        </p:tav>
                                      </p:tavLst>
                                    </p:anim>
                                    <p:anim calcmode="lin" valueType="num">
                                      <p:cBhvr>
                                        <p:cTn id="16" dur="500" fill="hold"/>
                                        <p:tgtEl>
                                          <p:spTgt spid="39"/>
                                        </p:tgtEl>
                                        <p:attrNameLst>
                                          <p:attrName>ppt_h</p:attrName>
                                        </p:attrNameLst>
                                      </p:cBhvr>
                                      <p:tavLst>
                                        <p:tav tm="0">
                                          <p:val>
                                            <p:fltVal val="0"/>
                                          </p:val>
                                        </p:tav>
                                        <p:tav tm="100000">
                                          <p:val>
                                            <p:strVal val="#ppt_h"/>
                                          </p:val>
                                        </p:tav>
                                      </p:tavLst>
                                    </p:anim>
                                    <p:animEffect transition="in" filter="fade">
                                      <p:cBhvr>
                                        <p:cTn id="17" dur="500"/>
                                        <p:tgtEl>
                                          <p:spTgt spid="39"/>
                                        </p:tgtEl>
                                      </p:cBhvr>
                                    </p:animEffect>
                                  </p:childTnLst>
                                </p:cTn>
                              </p:par>
                            </p:childTnLst>
                          </p:cTn>
                        </p:par>
                        <p:par>
                          <p:cTn id="18" fill="hold">
                            <p:stCondLst>
                              <p:cond delay="0"/>
                            </p:stCondLst>
                            <p:childTnLst>
                              <p:par>
                                <p:cTn id="19" presetID="22" presetClass="entr" presetSubtype="1" fill="hold" nodeType="afterEffect">
                                  <p:stCondLst>
                                    <p:cond delay="0"/>
                                  </p:stCondLst>
                                  <p:childTnLst>
                                    <p:set>
                                      <p:cBhvr>
                                        <p:cTn id="20" dur="1" fill="hold">
                                          <p:stCondLst>
                                            <p:cond delay="0"/>
                                          </p:stCondLst>
                                        </p:cTn>
                                        <p:tgtEl>
                                          <p:spTgt spid="40">
                                            <p:txEl>
                                              <p:pRg st="0" end="0"/>
                                            </p:txEl>
                                          </p:spTgt>
                                        </p:tgtEl>
                                        <p:attrNameLst>
                                          <p:attrName>style.visibility</p:attrName>
                                        </p:attrNameLst>
                                      </p:cBhvr>
                                      <p:to>
                                        <p:strVal val="visible"/>
                                      </p:to>
                                    </p:set>
                                    <p:animEffect transition="in" filter="wipe(up)">
                                      <p:cBhvr>
                                        <p:cTn id="21" dur="500"/>
                                        <p:tgtEl>
                                          <p:spTgt spid="40">
                                            <p:txEl>
                                              <p:pRg st="0" end="0"/>
                                            </p:txEl>
                                          </p:spTgt>
                                        </p:tgtEl>
                                      </p:cBhvr>
                                    </p:animEffect>
                                  </p:childTnLst>
                                </p:cTn>
                              </p:par>
                            </p:childTnLst>
                          </p:cTn>
                        </p:par>
                        <p:par>
                          <p:cTn id="22" fill="hold">
                            <p:stCondLst>
                              <p:cond delay="500"/>
                            </p:stCondLst>
                            <p:childTnLst>
                              <p:par>
                                <p:cTn id="23" presetID="52" presetClass="entr" presetSubtype="0"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Scale>
                                      <p:cBhvr>
                                        <p:cTn id="25"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25"/>
                                        </p:tgtEl>
                                        <p:attrNameLst>
                                          <p:attrName>ppt_x</p:attrName>
                                          <p:attrName>ppt_y</p:attrName>
                                        </p:attrNameLst>
                                      </p:cBhvr>
                                    </p:animMotion>
                                    <p:animEffect transition="in" filter="fade">
                                      <p:cBhvr>
                                        <p:cTn id="27" dur="1000"/>
                                        <p:tgtEl>
                                          <p:spTgt spid="25"/>
                                        </p:tgtEl>
                                      </p:cBhvr>
                                    </p:animEffect>
                                  </p:childTnLst>
                                </p:cTn>
                              </p:par>
                            </p:childTnLst>
                          </p:cTn>
                        </p:par>
                        <p:par>
                          <p:cTn id="28" fill="hold">
                            <p:stCondLst>
                              <p:cond delay="1500"/>
                            </p:stCondLst>
                            <p:childTnLst>
                              <p:par>
                                <p:cTn id="29" presetID="1"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par>
                                <p:cTn id="31" presetID="56" presetClass="path" presetSubtype="0" accel="50000" decel="50000" fill="hold" nodeType="withEffect">
                                  <p:stCondLst>
                                    <p:cond delay="0"/>
                                  </p:stCondLst>
                                  <p:childTnLst>
                                    <p:animMotion origin="layout" path="M 2.36113E-6 -3.33333E-6 L -0.1059 0.29653 " pathEditMode="relative" rAng="0" ptsTypes="AA">
                                      <p:cBhvr>
                                        <p:cTn id="32" dur="500" spd="-100000" fill="hold"/>
                                        <p:tgtEl>
                                          <p:spTgt spid="12"/>
                                        </p:tgtEl>
                                        <p:attrNameLst>
                                          <p:attrName>ppt_x</p:attrName>
                                          <p:attrName>ppt_y</p:attrName>
                                        </p:attrNameLst>
                                      </p:cBhvr>
                                      <p:rCtr x="-5295" y="14815"/>
                                    </p:animMotion>
                                  </p:childTnLst>
                                </p:cTn>
                              </p:par>
                              <p:par>
                                <p:cTn id="33" presetID="1" presetClass="entr" presetSubtype="0" fill="hold" grpId="0" nodeType="withEffect">
                                  <p:stCondLst>
                                    <p:cond delay="100"/>
                                  </p:stCondLst>
                                  <p:childTnLst>
                                    <p:set>
                                      <p:cBhvr>
                                        <p:cTn id="34" dur="1" fill="hold">
                                          <p:stCondLst>
                                            <p:cond delay="0"/>
                                          </p:stCondLst>
                                        </p:cTn>
                                        <p:tgtEl>
                                          <p:spTgt spid="9"/>
                                        </p:tgtEl>
                                        <p:attrNameLst>
                                          <p:attrName>style.visibility</p:attrName>
                                        </p:attrNameLst>
                                      </p:cBhvr>
                                      <p:to>
                                        <p:strVal val="visible"/>
                                      </p:to>
                                    </p:set>
                                  </p:childTnLst>
                                </p:cTn>
                              </p:par>
                              <p:par>
                                <p:cTn id="35" presetID="56" presetClass="path" presetSubtype="0" accel="50000" decel="50000" fill="hold" grpId="1" nodeType="withEffect">
                                  <p:stCondLst>
                                    <p:cond delay="100"/>
                                  </p:stCondLst>
                                  <p:childTnLst>
                                    <p:animMotion origin="layout" path="M 3.98985E-6 3.7037E-6 L -0.14818 0.12268 " pathEditMode="relative" rAng="0" ptsTypes="AA">
                                      <p:cBhvr>
                                        <p:cTn id="36" dur="500" spd="-100000" fill="hold"/>
                                        <p:tgtEl>
                                          <p:spTgt spid="9"/>
                                        </p:tgtEl>
                                        <p:attrNameLst>
                                          <p:attrName>ppt_x</p:attrName>
                                          <p:attrName>ppt_y</p:attrName>
                                        </p:attrNameLst>
                                      </p:cBhvr>
                                      <p:rCtr x="-7415" y="6134"/>
                                    </p:animMotion>
                                  </p:childTnLst>
                                </p:cTn>
                              </p:par>
                              <p:par>
                                <p:cTn id="37" presetID="1" presetClass="entr" presetSubtype="0" fill="hold" grpId="0" nodeType="withEffect">
                                  <p:stCondLst>
                                    <p:cond delay="200"/>
                                  </p:stCondLst>
                                  <p:childTnLst>
                                    <p:set>
                                      <p:cBhvr>
                                        <p:cTn id="38" dur="1" fill="hold">
                                          <p:stCondLst>
                                            <p:cond delay="0"/>
                                          </p:stCondLst>
                                        </p:cTn>
                                        <p:tgtEl>
                                          <p:spTgt spid="17"/>
                                        </p:tgtEl>
                                        <p:attrNameLst>
                                          <p:attrName>style.visibility</p:attrName>
                                        </p:attrNameLst>
                                      </p:cBhvr>
                                      <p:to>
                                        <p:strVal val="visible"/>
                                      </p:to>
                                    </p:set>
                                  </p:childTnLst>
                                </p:cTn>
                              </p:par>
                              <p:par>
                                <p:cTn id="39" presetID="56" presetClass="path" presetSubtype="0" accel="50000" decel="50000" fill="hold" grpId="1" nodeType="withEffect">
                                  <p:stCondLst>
                                    <p:cond delay="200"/>
                                  </p:stCondLst>
                                  <p:childTnLst>
                                    <p:animMotion origin="layout" path="M 3.98985E-6 3.7037E-6 L -0.14818 -0.08982 " pathEditMode="relative" rAng="0" ptsTypes="AA">
                                      <p:cBhvr>
                                        <p:cTn id="40" dur="500" spd="-100000" fill="hold"/>
                                        <p:tgtEl>
                                          <p:spTgt spid="17"/>
                                        </p:tgtEl>
                                        <p:attrNameLst>
                                          <p:attrName>ppt_x</p:attrName>
                                          <p:attrName>ppt_y</p:attrName>
                                        </p:attrNameLst>
                                      </p:cBhvr>
                                      <p:rCtr x="-7415" y="-4491"/>
                                    </p:animMotion>
                                  </p:childTnLst>
                                </p:cTn>
                              </p:par>
                              <p:par>
                                <p:cTn id="41" presetID="1" presetClass="entr" presetSubtype="0" fill="hold" grpId="0" nodeType="withEffect">
                                  <p:stCondLst>
                                    <p:cond delay="300"/>
                                  </p:stCondLst>
                                  <p:childTnLst>
                                    <p:set>
                                      <p:cBhvr>
                                        <p:cTn id="42" dur="1" fill="hold">
                                          <p:stCondLst>
                                            <p:cond delay="0"/>
                                          </p:stCondLst>
                                        </p:cTn>
                                        <p:tgtEl>
                                          <p:spTgt spid="23"/>
                                        </p:tgtEl>
                                        <p:attrNameLst>
                                          <p:attrName>style.visibility</p:attrName>
                                        </p:attrNameLst>
                                      </p:cBhvr>
                                      <p:to>
                                        <p:strVal val="visible"/>
                                      </p:to>
                                    </p:set>
                                  </p:childTnLst>
                                </p:cTn>
                              </p:par>
                              <p:par>
                                <p:cTn id="43" presetID="56" presetClass="path" presetSubtype="0" accel="50000" decel="50000" fill="hold" grpId="1" nodeType="withEffect">
                                  <p:stCondLst>
                                    <p:cond delay="300"/>
                                  </p:stCondLst>
                                  <p:childTnLst>
                                    <p:animMotion origin="layout" path="M 3.16248E-6 1.11111E-6 L -0.1059 -0.26366 " pathEditMode="relative" rAng="0" ptsTypes="AA">
                                      <p:cBhvr>
                                        <p:cTn id="44" dur="500" spd="-100000" fill="hold"/>
                                        <p:tgtEl>
                                          <p:spTgt spid="23"/>
                                        </p:tgtEl>
                                        <p:attrNameLst>
                                          <p:attrName>ppt_x</p:attrName>
                                          <p:attrName>ppt_y</p:attrName>
                                        </p:attrNameLst>
                                      </p:cBhvr>
                                      <p:rCtr x="-5295" y="-13194"/>
                                    </p:animMotion>
                                  </p:childTnLst>
                                </p:cTn>
                              </p:par>
                            </p:childTnLst>
                          </p:cTn>
                        </p:par>
                        <p:par>
                          <p:cTn id="45" fill="hold">
                            <p:stCondLst>
                              <p:cond delay="1500"/>
                            </p:stCondLst>
                            <p:childTnLst>
                              <p:par>
                                <p:cTn id="46" presetID="31" presetClass="entr" presetSubtype="0" fill="hold" grpId="0" nodeType="afterEffect">
                                  <p:stCondLst>
                                    <p:cond delay="0"/>
                                  </p:stCondLst>
                                  <p:childTnLst>
                                    <p:set>
                                      <p:cBhvr>
                                        <p:cTn id="47" dur="1" fill="hold">
                                          <p:stCondLst>
                                            <p:cond delay="0"/>
                                          </p:stCondLst>
                                        </p:cTn>
                                        <p:tgtEl>
                                          <p:spTgt spid="2"/>
                                        </p:tgtEl>
                                        <p:attrNameLst>
                                          <p:attrName>style.visibility</p:attrName>
                                        </p:attrNameLst>
                                      </p:cBhvr>
                                      <p:to>
                                        <p:strVal val="visible"/>
                                      </p:to>
                                    </p:set>
                                    <p:anim calcmode="lin" valueType="num">
                                      <p:cBhvr>
                                        <p:cTn id="48" dur="300" fill="hold"/>
                                        <p:tgtEl>
                                          <p:spTgt spid="2"/>
                                        </p:tgtEl>
                                        <p:attrNameLst>
                                          <p:attrName>ppt_w</p:attrName>
                                        </p:attrNameLst>
                                      </p:cBhvr>
                                      <p:tavLst>
                                        <p:tav tm="0">
                                          <p:val>
                                            <p:fltVal val="0"/>
                                          </p:val>
                                        </p:tav>
                                        <p:tav tm="100000">
                                          <p:val>
                                            <p:strVal val="#ppt_w"/>
                                          </p:val>
                                        </p:tav>
                                      </p:tavLst>
                                    </p:anim>
                                    <p:anim calcmode="lin" valueType="num">
                                      <p:cBhvr>
                                        <p:cTn id="49" dur="300" fill="hold"/>
                                        <p:tgtEl>
                                          <p:spTgt spid="2"/>
                                        </p:tgtEl>
                                        <p:attrNameLst>
                                          <p:attrName>ppt_h</p:attrName>
                                        </p:attrNameLst>
                                      </p:cBhvr>
                                      <p:tavLst>
                                        <p:tav tm="0">
                                          <p:val>
                                            <p:fltVal val="0"/>
                                          </p:val>
                                        </p:tav>
                                        <p:tav tm="100000">
                                          <p:val>
                                            <p:strVal val="#ppt_h"/>
                                          </p:val>
                                        </p:tav>
                                      </p:tavLst>
                                    </p:anim>
                                    <p:anim calcmode="lin" valueType="num">
                                      <p:cBhvr>
                                        <p:cTn id="50" dur="300" fill="hold"/>
                                        <p:tgtEl>
                                          <p:spTgt spid="2"/>
                                        </p:tgtEl>
                                        <p:attrNameLst>
                                          <p:attrName>style.rotation</p:attrName>
                                        </p:attrNameLst>
                                      </p:cBhvr>
                                      <p:tavLst>
                                        <p:tav tm="0">
                                          <p:val>
                                            <p:fltVal val="90"/>
                                          </p:val>
                                        </p:tav>
                                        <p:tav tm="100000">
                                          <p:val>
                                            <p:fltVal val="0"/>
                                          </p:val>
                                        </p:tav>
                                      </p:tavLst>
                                    </p:anim>
                                    <p:animEffect transition="in" filter="fade">
                                      <p:cBhvr>
                                        <p:cTn id="51" dur="300"/>
                                        <p:tgtEl>
                                          <p:spTgt spid="2"/>
                                        </p:tgtEl>
                                      </p:cBhvr>
                                    </p:animEffect>
                                  </p:childTnLst>
                                </p:cTn>
                              </p:par>
                            </p:childTnLst>
                          </p:cTn>
                        </p:par>
                        <p:par>
                          <p:cTn id="52" fill="hold">
                            <p:stCondLst>
                              <p:cond delay="2000"/>
                            </p:stCondLst>
                            <p:childTnLst>
                              <p:par>
                                <p:cTn id="53" presetID="22" presetClass="entr" presetSubtype="8"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wipe(left)">
                                      <p:cBhvr>
                                        <p:cTn id="55" dur="500"/>
                                        <p:tgtEl>
                                          <p:spTgt spid="28"/>
                                        </p:tgtEl>
                                      </p:cBhvr>
                                    </p:animEffect>
                                  </p:childTnLst>
                                </p:cTn>
                              </p:par>
                            </p:childTnLst>
                          </p:cTn>
                        </p:par>
                        <p:par>
                          <p:cTn id="56" fill="hold">
                            <p:stCondLst>
                              <p:cond delay="2500"/>
                            </p:stCondLst>
                            <p:childTnLst>
                              <p:par>
                                <p:cTn id="57" presetID="31" presetClass="entr" presetSubtype="0" fill="hold" grpId="0" nodeType="afterEffect">
                                  <p:stCondLst>
                                    <p:cond delay="0"/>
                                  </p:stCondLst>
                                  <p:childTnLst>
                                    <p:set>
                                      <p:cBhvr>
                                        <p:cTn id="58" dur="1" fill="hold">
                                          <p:stCondLst>
                                            <p:cond delay="0"/>
                                          </p:stCondLst>
                                        </p:cTn>
                                        <p:tgtEl>
                                          <p:spTgt spid="36"/>
                                        </p:tgtEl>
                                        <p:attrNameLst>
                                          <p:attrName>style.visibility</p:attrName>
                                        </p:attrNameLst>
                                      </p:cBhvr>
                                      <p:to>
                                        <p:strVal val="visible"/>
                                      </p:to>
                                    </p:set>
                                    <p:anim calcmode="lin" valueType="num">
                                      <p:cBhvr>
                                        <p:cTn id="59" dur="300" fill="hold"/>
                                        <p:tgtEl>
                                          <p:spTgt spid="36"/>
                                        </p:tgtEl>
                                        <p:attrNameLst>
                                          <p:attrName>ppt_w</p:attrName>
                                        </p:attrNameLst>
                                      </p:cBhvr>
                                      <p:tavLst>
                                        <p:tav tm="0">
                                          <p:val>
                                            <p:fltVal val="0"/>
                                          </p:val>
                                        </p:tav>
                                        <p:tav tm="100000">
                                          <p:val>
                                            <p:strVal val="#ppt_w"/>
                                          </p:val>
                                        </p:tav>
                                      </p:tavLst>
                                    </p:anim>
                                    <p:anim calcmode="lin" valueType="num">
                                      <p:cBhvr>
                                        <p:cTn id="60" dur="300" fill="hold"/>
                                        <p:tgtEl>
                                          <p:spTgt spid="36"/>
                                        </p:tgtEl>
                                        <p:attrNameLst>
                                          <p:attrName>ppt_h</p:attrName>
                                        </p:attrNameLst>
                                      </p:cBhvr>
                                      <p:tavLst>
                                        <p:tav tm="0">
                                          <p:val>
                                            <p:fltVal val="0"/>
                                          </p:val>
                                        </p:tav>
                                        <p:tav tm="100000">
                                          <p:val>
                                            <p:strVal val="#ppt_h"/>
                                          </p:val>
                                        </p:tav>
                                      </p:tavLst>
                                    </p:anim>
                                    <p:anim calcmode="lin" valueType="num">
                                      <p:cBhvr>
                                        <p:cTn id="61" dur="300" fill="hold"/>
                                        <p:tgtEl>
                                          <p:spTgt spid="36"/>
                                        </p:tgtEl>
                                        <p:attrNameLst>
                                          <p:attrName>style.rotation</p:attrName>
                                        </p:attrNameLst>
                                      </p:cBhvr>
                                      <p:tavLst>
                                        <p:tav tm="0">
                                          <p:val>
                                            <p:fltVal val="90"/>
                                          </p:val>
                                        </p:tav>
                                        <p:tav tm="100000">
                                          <p:val>
                                            <p:fltVal val="0"/>
                                          </p:val>
                                        </p:tav>
                                      </p:tavLst>
                                    </p:anim>
                                    <p:animEffect transition="in" filter="fade">
                                      <p:cBhvr>
                                        <p:cTn id="62" dur="300"/>
                                        <p:tgtEl>
                                          <p:spTgt spid="36"/>
                                        </p:tgtEl>
                                      </p:cBhvr>
                                    </p:animEffect>
                                  </p:childTnLst>
                                </p:cTn>
                              </p:par>
                            </p:childTnLst>
                          </p:cTn>
                        </p:par>
                        <p:par>
                          <p:cTn id="63" fill="hold">
                            <p:stCondLst>
                              <p:cond delay="3000"/>
                            </p:stCondLst>
                            <p:childTnLst>
                              <p:par>
                                <p:cTn id="64" presetID="22" presetClass="entr" presetSubtype="8" fill="hold" grpId="0" nodeType="afterEffect">
                                  <p:stCondLst>
                                    <p:cond delay="0"/>
                                  </p:stCondLst>
                                  <p:childTnLst>
                                    <p:set>
                                      <p:cBhvr>
                                        <p:cTn id="65" dur="1" fill="hold">
                                          <p:stCondLst>
                                            <p:cond delay="0"/>
                                          </p:stCondLst>
                                        </p:cTn>
                                        <p:tgtEl>
                                          <p:spTgt spid="34"/>
                                        </p:tgtEl>
                                        <p:attrNameLst>
                                          <p:attrName>style.visibility</p:attrName>
                                        </p:attrNameLst>
                                      </p:cBhvr>
                                      <p:to>
                                        <p:strVal val="visible"/>
                                      </p:to>
                                    </p:set>
                                    <p:animEffect transition="in" filter="wipe(left)">
                                      <p:cBhvr>
                                        <p:cTn id="66" dur="500"/>
                                        <p:tgtEl>
                                          <p:spTgt spid="34"/>
                                        </p:tgtEl>
                                      </p:cBhvr>
                                    </p:animEffect>
                                  </p:childTnLst>
                                </p:cTn>
                              </p:par>
                            </p:childTnLst>
                          </p:cTn>
                        </p:par>
                        <p:par>
                          <p:cTn id="67" fill="hold">
                            <p:stCondLst>
                              <p:cond delay="3500"/>
                            </p:stCondLst>
                            <p:childTnLst>
                              <p:par>
                                <p:cTn id="68" presetID="31" presetClass="entr" presetSubtype="0" fill="hold" grpId="0" nodeType="afterEffect">
                                  <p:stCondLst>
                                    <p:cond delay="0"/>
                                  </p:stCondLst>
                                  <p:childTnLst>
                                    <p:set>
                                      <p:cBhvr>
                                        <p:cTn id="69" dur="1" fill="hold">
                                          <p:stCondLst>
                                            <p:cond delay="0"/>
                                          </p:stCondLst>
                                        </p:cTn>
                                        <p:tgtEl>
                                          <p:spTgt spid="37"/>
                                        </p:tgtEl>
                                        <p:attrNameLst>
                                          <p:attrName>style.visibility</p:attrName>
                                        </p:attrNameLst>
                                      </p:cBhvr>
                                      <p:to>
                                        <p:strVal val="visible"/>
                                      </p:to>
                                    </p:set>
                                    <p:anim calcmode="lin" valueType="num">
                                      <p:cBhvr>
                                        <p:cTn id="70" dur="300" fill="hold"/>
                                        <p:tgtEl>
                                          <p:spTgt spid="37"/>
                                        </p:tgtEl>
                                        <p:attrNameLst>
                                          <p:attrName>ppt_w</p:attrName>
                                        </p:attrNameLst>
                                      </p:cBhvr>
                                      <p:tavLst>
                                        <p:tav tm="0">
                                          <p:val>
                                            <p:fltVal val="0"/>
                                          </p:val>
                                        </p:tav>
                                        <p:tav tm="100000">
                                          <p:val>
                                            <p:strVal val="#ppt_w"/>
                                          </p:val>
                                        </p:tav>
                                      </p:tavLst>
                                    </p:anim>
                                    <p:anim calcmode="lin" valueType="num">
                                      <p:cBhvr>
                                        <p:cTn id="71" dur="300" fill="hold"/>
                                        <p:tgtEl>
                                          <p:spTgt spid="37"/>
                                        </p:tgtEl>
                                        <p:attrNameLst>
                                          <p:attrName>ppt_h</p:attrName>
                                        </p:attrNameLst>
                                      </p:cBhvr>
                                      <p:tavLst>
                                        <p:tav tm="0">
                                          <p:val>
                                            <p:fltVal val="0"/>
                                          </p:val>
                                        </p:tav>
                                        <p:tav tm="100000">
                                          <p:val>
                                            <p:strVal val="#ppt_h"/>
                                          </p:val>
                                        </p:tav>
                                      </p:tavLst>
                                    </p:anim>
                                    <p:anim calcmode="lin" valueType="num">
                                      <p:cBhvr>
                                        <p:cTn id="72" dur="300" fill="hold"/>
                                        <p:tgtEl>
                                          <p:spTgt spid="37"/>
                                        </p:tgtEl>
                                        <p:attrNameLst>
                                          <p:attrName>style.rotation</p:attrName>
                                        </p:attrNameLst>
                                      </p:cBhvr>
                                      <p:tavLst>
                                        <p:tav tm="0">
                                          <p:val>
                                            <p:fltVal val="90"/>
                                          </p:val>
                                        </p:tav>
                                        <p:tav tm="100000">
                                          <p:val>
                                            <p:fltVal val="0"/>
                                          </p:val>
                                        </p:tav>
                                      </p:tavLst>
                                    </p:anim>
                                    <p:animEffect transition="in" filter="fade">
                                      <p:cBhvr>
                                        <p:cTn id="73" dur="300"/>
                                        <p:tgtEl>
                                          <p:spTgt spid="37"/>
                                        </p:tgtEl>
                                      </p:cBhvr>
                                    </p:animEffect>
                                  </p:childTnLst>
                                </p:cTn>
                              </p:par>
                            </p:childTnLst>
                          </p:cTn>
                        </p:par>
                        <p:par>
                          <p:cTn id="74" fill="hold">
                            <p:stCondLst>
                              <p:cond delay="4000"/>
                            </p:stCondLst>
                            <p:childTnLst>
                              <p:par>
                                <p:cTn id="75" presetID="22" presetClass="entr" presetSubtype="8" fill="hold" grpId="0" nodeType="afterEffect">
                                  <p:stCondLst>
                                    <p:cond delay="0"/>
                                  </p:stCondLst>
                                  <p:childTnLst>
                                    <p:set>
                                      <p:cBhvr>
                                        <p:cTn id="76" dur="1" fill="hold">
                                          <p:stCondLst>
                                            <p:cond delay="0"/>
                                          </p:stCondLst>
                                        </p:cTn>
                                        <p:tgtEl>
                                          <p:spTgt spid="32"/>
                                        </p:tgtEl>
                                        <p:attrNameLst>
                                          <p:attrName>style.visibility</p:attrName>
                                        </p:attrNameLst>
                                      </p:cBhvr>
                                      <p:to>
                                        <p:strVal val="visible"/>
                                      </p:to>
                                    </p:set>
                                    <p:animEffect transition="in" filter="wipe(left)">
                                      <p:cBhvr>
                                        <p:cTn id="77" dur="500"/>
                                        <p:tgtEl>
                                          <p:spTgt spid="32"/>
                                        </p:tgtEl>
                                      </p:cBhvr>
                                    </p:animEffect>
                                  </p:childTnLst>
                                </p:cTn>
                              </p:par>
                            </p:childTnLst>
                          </p:cTn>
                        </p:par>
                        <p:par>
                          <p:cTn id="78" fill="hold">
                            <p:stCondLst>
                              <p:cond delay="4500"/>
                            </p:stCondLst>
                            <p:childTnLst>
                              <p:par>
                                <p:cTn id="79" presetID="31" presetClass="entr" presetSubtype="0" fill="hold" grpId="0" nodeType="afterEffect">
                                  <p:stCondLst>
                                    <p:cond delay="0"/>
                                  </p:stCondLst>
                                  <p:childTnLst>
                                    <p:set>
                                      <p:cBhvr>
                                        <p:cTn id="80" dur="1" fill="hold">
                                          <p:stCondLst>
                                            <p:cond delay="0"/>
                                          </p:stCondLst>
                                        </p:cTn>
                                        <p:tgtEl>
                                          <p:spTgt spid="38"/>
                                        </p:tgtEl>
                                        <p:attrNameLst>
                                          <p:attrName>style.visibility</p:attrName>
                                        </p:attrNameLst>
                                      </p:cBhvr>
                                      <p:to>
                                        <p:strVal val="visible"/>
                                      </p:to>
                                    </p:set>
                                    <p:anim calcmode="lin" valueType="num">
                                      <p:cBhvr>
                                        <p:cTn id="81" dur="300" fill="hold"/>
                                        <p:tgtEl>
                                          <p:spTgt spid="38"/>
                                        </p:tgtEl>
                                        <p:attrNameLst>
                                          <p:attrName>ppt_w</p:attrName>
                                        </p:attrNameLst>
                                      </p:cBhvr>
                                      <p:tavLst>
                                        <p:tav tm="0">
                                          <p:val>
                                            <p:fltVal val="0"/>
                                          </p:val>
                                        </p:tav>
                                        <p:tav tm="100000">
                                          <p:val>
                                            <p:strVal val="#ppt_w"/>
                                          </p:val>
                                        </p:tav>
                                      </p:tavLst>
                                    </p:anim>
                                    <p:anim calcmode="lin" valueType="num">
                                      <p:cBhvr>
                                        <p:cTn id="82" dur="300" fill="hold"/>
                                        <p:tgtEl>
                                          <p:spTgt spid="38"/>
                                        </p:tgtEl>
                                        <p:attrNameLst>
                                          <p:attrName>ppt_h</p:attrName>
                                        </p:attrNameLst>
                                      </p:cBhvr>
                                      <p:tavLst>
                                        <p:tav tm="0">
                                          <p:val>
                                            <p:fltVal val="0"/>
                                          </p:val>
                                        </p:tav>
                                        <p:tav tm="100000">
                                          <p:val>
                                            <p:strVal val="#ppt_h"/>
                                          </p:val>
                                        </p:tav>
                                      </p:tavLst>
                                    </p:anim>
                                    <p:anim calcmode="lin" valueType="num">
                                      <p:cBhvr>
                                        <p:cTn id="83" dur="300" fill="hold"/>
                                        <p:tgtEl>
                                          <p:spTgt spid="38"/>
                                        </p:tgtEl>
                                        <p:attrNameLst>
                                          <p:attrName>style.rotation</p:attrName>
                                        </p:attrNameLst>
                                      </p:cBhvr>
                                      <p:tavLst>
                                        <p:tav tm="0">
                                          <p:val>
                                            <p:fltVal val="90"/>
                                          </p:val>
                                        </p:tav>
                                        <p:tav tm="100000">
                                          <p:val>
                                            <p:fltVal val="0"/>
                                          </p:val>
                                        </p:tav>
                                      </p:tavLst>
                                    </p:anim>
                                    <p:animEffect transition="in" filter="fade">
                                      <p:cBhvr>
                                        <p:cTn id="84" dur="300"/>
                                        <p:tgtEl>
                                          <p:spTgt spid="38"/>
                                        </p:tgtEl>
                                      </p:cBhvr>
                                    </p:animEffect>
                                  </p:childTnLst>
                                </p:cTn>
                              </p:par>
                            </p:childTnLst>
                          </p:cTn>
                        </p:par>
                        <p:par>
                          <p:cTn id="85" fill="hold">
                            <p:stCondLst>
                              <p:cond delay="5000"/>
                            </p:stCondLst>
                            <p:childTnLst>
                              <p:par>
                                <p:cTn id="86" presetID="22" presetClass="entr" presetSubtype="8" fill="hold" grpId="0" nodeType="afterEffect">
                                  <p:stCondLst>
                                    <p:cond delay="0"/>
                                  </p:stCondLst>
                                  <p:childTnLst>
                                    <p:set>
                                      <p:cBhvr>
                                        <p:cTn id="87" dur="1" fill="hold">
                                          <p:stCondLst>
                                            <p:cond delay="0"/>
                                          </p:stCondLst>
                                        </p:cTn>
                                        <p:tgtEl>
                                          <p:spTgt spid="30"/>
                                        </p:tgtEl>
                                        <p:attrNameLst>
                                          <p:attrName>style.visibility</p:attrName>
                                        </p:attrNameLst>
                                      </p:cBhvr>
                                      <p:to>
                                        <p:strVal val="visible"/>
                                      </p:to>
                                    </p:set>
                                    <p:animEffect transition="in" filter="wipe(left)">
                                      <p:cBhvr>
                                        <p:cTn id="8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7" grpId="0" animBg="1"/>
      <p:bldP spid="17" grpId="1" animBg="1"/>
      <p:bldP spid="23" grpId="0" animBg="1"/>
      <p:bldP spid="23" grpId="1" animBg="1"/>
      <p:bldP spid="28" grpId="0"/>
      <p:bldP spid="30" grpId="0"/>
      <p:bldP spid="32" grpId="0"/>
      <p:bldP spid="34" grpId="0"/>
      <p:bldP spid="2" grpId="0"/>
      <p:bldP spid="36" grpId="0"/>
      <p:bldP spid="37" grpId="0"/>
      <p:bldP spid="38" grpId="0"/>
      <p:bldP spid="39" grpId="0" animBg="1" autoUpdateAnimBg="0"/>
      <p:bldP spid="41" grpId="0" animBg="1"/>
      <p:bldP spid="41" grpId="1" animBg="1"/>
      <p:bldP spid="42" grpId="0" animBg="1"/>
      <p:bldP spid="42"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bwMode="auto">
          <a:xfrm>
            <a:off x="1057408" y="1413563"/>
            <a:ext cx="9933224" cy="4102853"/>
          </a:xfrm>
          <a:prstGeom prst="rect">
            <a:avLst/>
          </a:prstGeom>
          <a:solidFill>
            <a:schemeClr val="tx1"/>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6" name="Freeform 5"/>
          <p:cNvSpPr/>
          <p:nvPr/>
        </p:nvSpPr>
        <p:spPr bwMode="auto">
          <a:xfrm>
            <a:off x="193650" y="190178"/>
            <a:ext cx="1248875" cy="417349"/>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7" name="TextBox 6"/>
          <p:cNvSpPr txBox="1"/>
          <p:nvPr/>
        </p:nvSpPr>
        <p:spPr>
          <a:xfrm>
            <a:off x="337610" y="189905"/>
            <a:ext cx="896049" cy="399954"/>
          </a:xfrm>
          <a:prstGeom prst="rect">
            <a:avLst/>
          </a:prstGeom>
          <a:noFill/>
        </p:spPr>
        <p:txBody>
          <a:bodyPr wrap="none" rtlCol="0">
            <a:spAutoFit/>
          </a:bodyPr>
          <a:lstStyle/>
          <a:p>
            <a:pPr defTabSz="914034" fontAlgn="base">
              <a:spcBef>
                <a:spcPct val="0"/>
              </a:spcBef>
              <a:spcAft>
                <a:spcPct val="0"/>
              </a:spcAft>
            </a:pPr>
            <a:r>
              <a:rPr lang="en-US" altLang="zh-CN" sz="1999" dirty="0">
                <a:solidFill>
                  <a:srgbClr val="F8F8F8"/>
                </a:solidFill>
                <a:latin typeface="Arial" panose="020B0604020202020204" pitchFamily="34" charset="0"/>
                <a:ea typeface="宋体" panose="02010600030101010101" pitchFamily="2" charset="-122"/>
              </a:rPr>
              <a:t>Part 4</a:t>
            </a:r>
            <a:endParaRPr lang="zh-CN" altLang="en-US" sz="1999" dirty="0">
              <a:solidFill>
                <a:srgbClr val="F8F8F8"/>
              </a:solidFill>
              <a:latin typeface="Arial" panose="020B0604020202020204" pitchFamily="34" charset="0"/>
              <a:ea typeface="宋体" panose="02010600030101010101" pitchFamily="2" charset="-122"/>
            </a:endParaRPr>
          </a:p>
        </p:txBody>
      </p:sp>
      <p:sp>
        <p:nvSpPr>
          <p:cNvPr id="8" name="TextBox 7"/>
          <p:cNvSpPr txBox="1"/>
          <p:nvPr/>
        </p:nvSpPr>
        <p:spPr>
          <a:xfrm>
            <a:off x="1475964" y="117925"/>
            <a:ext cx="4491783" cy="523016"/>
          </a:xfrm>
          <a:prstGeom prst="rect">
            <a:avLst/>
          </a:prstGeom>
          <a:noFill/>
        </p:spPr>
        <p:txBody>
          <a:bodyPr wrap="none" rtlCol="0">
            <a:spAutoFit/>
          </a:bodyPr>
          <a:lstStyle>
            <a:defPPr>
              <a:defRPr lang="zh-CN"/>
            </a:defPPr>
            <a:lvl1pPr defTabSz="914034" fontAlgn="base">
              <a:spcBef>
                <a:spcPct val="0"/>
              </a:spcBef>
              <a:spcAft>
                <a:spcPct val="0"/>
              </a:spcAft>
              <a:defRPr sz="2799" b="1">
                <a:solidFill>
                  <a:srgbClr val="C00000"/>
                </a:solidFill>
                <a:effectLst>
                  <a:outerShdw blurRad="38100" dist="38100" dir="2700000" algn="tl">
                    <a:srgbClr val="000000">
                      <a:alpha val="43137"/>
                    </a:srgbClr>
                  </a:outerShdw>
                </a:effectLst>
                <a:latin typeface="微软雅黑"/>
                <a:ea typeface="微软雅黑"/>
              </a:defRPr>
            </a:lvl1pPr>
          </a:lstStyle>
          <a:p>
            <a:r>
              <a:rPr lang="zh-CN" altLang="en-US" dirty="0"/>
              <a:t>一、加强局领导班子的监督</a:t>
            </a:r>
          </a:p>
        </p:txBody>
      </p:sp>
      <p:sp>
        <p:nvSpPr>
          <p:cNvPr id="2" name="矩形 1"/>
          <p:cNvSpPr/>
          <p:nvPr/>
        </p:nvSpPr>
        <p:spPr>
          <a:xfrm>
            <a:off x="1437602" y="1726731"/>
            <a:ext cx="3434739" cy="3476517"/>
          </a:xfrm>
          <a:prstGeom prst="rect">
            <a:avLst/>
          </a:prstGeom>
          <a:noFill/>
        </p:spPr>
        <p:txBody>
          <a:bodyPr wrap="square" rtlCol="0">
            <a:spAutoFit/>
          </a:bodyPr>
          <a:lstStyle/>
          <a:p>
            <a:pPr algn="just" defTabSz="914034" fontAlgn="base">
              <a:spcBef>
                <a:spcPct val="0"/>
              </a:spcBef>
              <a:spcAft>
                <a:spcPct val="0"/>
              </a:spcAft>
            </a:pPr>
            <a:r>
              <a:rPr lang="zh-CN" altLang="en-US" sz="1999" dirty="0">
                <a:solidFill>
                  <a:srgbClr val="F8F8F8"/>
                </a:solidFill>
                <a:latin typeface="微软雅黑"/>
                <a:ea typeface="微软雅黑"/>
              </a:rPr>
              <a:t>严格执行</a:t>
            </a:r>
            <a:r>
              <a:rPr lang="en-US" altLang="zh-CN" sz="1999" dirty="0">
                <a:solidFill>
                  <a:srgbClr val="F8F8F8"/>
                </a:solidFill>
                <a:latin typeface="微软雅黑"/>
                <a:ea typeface="微软雅黑"/>
              </a:rPr>
              <a:t>《</a:t>
            </a:r>
            <a:r>
              <a:rPr lang="zh-CN" altLang="en-US" sz="1999" dirty="0">
                <a:solidFill>
                  <a:srgbClr val="F8F8F8"/>
                </a:solidFill>
                <a:latin typeface="微软雅黑"/>
                <a:ea typeface="微软雅黑"/>
              </a:rPr>
              <a:t>廉政准则</a:t>
            </a:r>
            <a:r>
              <a:rPr lang="en-US" altLang="zh-CN" sz="1999" dirty="0">
                <a:solidFill>
                  <a:srgbClr val="F8F8F8"/>
                </a:solidFill>
                <a:latin typeface="微软雅黑"/>
                <a:ea typeface="微软雅黑"/>
              </a:rPr>
              <a:t>》</a:t>
            </a:r>
            <a:r>
              <a:rPr lang="zh-CN" altLang="en-US" sz="1999" dirty="0">
                <a:solidFill>
                  <a:srgbClr val="F8F8F8"/>
                </a:solidFill>
                <a:latin typeface="微软雅黑"/>
                <a:ea typeface="微软雅黑"/>
              </a:rPr>
              <a:t>及领导干部个人有关事项报告的规定，认真开展自查自纠；坚持定期召开班子会议，全局重大活动、重大事件、重点项目实施、干部任免及调配等集体决策，都做到充分听取班子成员的意见和建议；加强对一把手权力的制约和监督。纪检部门对全过程进行监督。</a:t>
            </a:r>
          </a:p>
        </p:txBody>
      </p:sp>
      <p:sp>
        <p:nvSpPr>
          <p:cNvPr id="4" name="矩形 3"/>
          <p:cNvSpPr/>
          <p:nvPr/>
        </p:nvSpPr>
        <p:spPr bwMode="auto">
          <a:xfrm>
            <a:off x="5390590" y="1687590"/>
            <a:ext cx="5367607" cy="3648035"/>
          </a:xfrm>
          <a:prstGeom prst="rect">
            <a:avLst/>
          </a:prstGeom>
          <a:solidFill>
            <a:schemeClr val="accent2"/>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9" name="矩形 8"/>
          <p:cNvSpPr/>
          <p:nvPr/>
        </p:nvSpPr>
        <p:spPr bwMode="auto">
          <a:xfrm>
            <a:off x="5542930" y="1839931"/>
            <a:ext cx="5078880" cy="3363317"/>
          </a:xfrm>
          <a:prstGeom prst="rect">
            <a:avLst/>
          </a:prstGeom>
          <a:blipFill>
            <a:blip r:embed="rId3"/>
            <a:stretch>
              <a:fillRect/>
            </a:stretch>
          </a:blipFill>
          <a:ln w="9525" cap="flat" cmpd="sng" algn="ctr">
            <a:no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xmlns="" val="48628510"/>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8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640"/>
                            </p:stCondLst>
                            <p:childTnLst>
                              <p:par>
                                <p:cTn id="24" presetID="16" presetClass="entr" presetSubtype="21"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barn(inVertical)">
                                      <p:cBhvr>
                                        <p:cTn id="26" dur="500"/>
                                        <p:tgtEl>
                                          <p:spTgt spid="3"/>
                                        </p:tgtEl>
                                      </p:cBhvr>
                                    </p:animEffect>
                                  </p:childTnLst>
                                </p:cTn>
                              </p:par>
                            </p:childTnLst>
                          </p:cTn>
                        </p:par>
                        <p:par>
                          <p:cTn id="27" fill="hold">
                            <p:stCondLst>
                              <p:cond delay="2140"/>
                            </p:stCondLst>
                            <p:childTnLst>
                              <p:par>
                                <p:cTn id="28" presetID="42" presetClass="entr" presetSubtype="0" fill="hold" grpId="0"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1000"/>
                                        <p:tgtEl>
                                          <p:spTgt spid="2"/>
                                        </p:tgtEl>
                                      </p:cBhvr>
                                    </p:animEffect>
                                    <p:anim calcmode="lin" valueType="num">
                                      <p:cBhvr>
                                        <p:cTn id="31" dur="1000" fill="hold"/>
                                        <p:tgtEl>
                                          <p:spTgt spid="2"/>
                                        </p:tgtEl>
                                        <p:attrNameLst>
                                          <p:attrName>ppt_x</p:attrName>
                                        </p:attrNameLst>
                                      </p:cBhvr>
                                      <p:tavLst>
                                        <p:tav tm="0">
                                          <p:val>
                                            <p:strVal val="#ppt_x"/>
                                          </p:val>
                                        </p:tav>
                                        <p:tav tm="100000">
                                          <p:val>
                                            <p:strVal val="#ppt_x"/>
                                          </p:val>
                                        </p:tav>
                                      </p:tavLst>
                                    </p:anim>
                                    <p:anim calcmode="lin" valueType="num">
                                      <p:cBhvr>
                                        <p:cTn id="32" dur="1000" fill="hold"/>
                                        <p:tgtEl>
                                          <p:spTgt spid="2"/>
                                        </p:tgtEl>
                                        <p:attrNameLst>
                                          <p:attrName>ppt_y</p:attrName>
                                        </p:attrNameLst>
                                      </p:cBhvr>
                                      <p:tavLst>
                                        <p:tav tm="0">
                                          <p:val>
                                            <p:strVal val="#ppt_y+.1"/>
                                          </p:val>
                                        </p:tav>
                                        <p:tav tm="100000">
                                          <p:val>
                                            <p:strVal val="#ppt_y"/>
                                          </p:val>
                                        </p:tav>
                                      </p:tavLst>
                                    </p:anim>
                                  </p:childTnLst>
                                </p:cTn>
                              </p:par>
                            </p:childTnLst>
                          </p:cTn>
                        </p:par>
                        <p:par>
                          <p:cTn id="33" fill="hold">
                            <p:stCondLst>
                              <p:cond delay="3140"/>
                            </p:stCondLst>
                            <p:childTnLst>
                              <p:par>
                                <p:cTn id="34" presetID="14" presetClass="entr" presetSubtype="10"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randombar(horizontal)">
                                      <p:cBhvr>
                                        <p:cTn id="36" dur="500"/>
                                        <p:tgtEl>
                                          <p:spTgt spid="4"/>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randombar(horizontal)">
                                      <p:cBhvr>
                                        <p:cTn id="3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p:bldP spid="8" grpId="0"/>
      <p:bldP spid="2" grpId="0"/>
      <p:bldP spid="4" grpId="0" animBg="1"/>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p:nvPr/>
        </p:nvSpPr>
        <p:spPr bwMode="auto">
          <a:xfrm>
            <a:off x="193650" y="190178"/>
            <a:ext cx="1248875" cy="417349"/>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7" name="TextBox 6"/>
          <p:cNvSpPr txBox="1"/>
          <p:nvPr/>
        </p:nvSpPr>
        <p:spPr>
          <a:xfrm>
            <a:off x="337610" y="189905"/>
            <a:ext cx="896049" cy="399954"/>
          </a:xfrm>
          <a:prstGeom prst="rect">
            <a:avLst/>
          </a:prstGeom>
          <a:noFill/>
        </p:spPr>
        <p:txBody>
          <a:bodyPr wrap="none" rtlCol="0">
            <a:spAutoFit/>
          </a:bodyPr>
          <a:lstStyle/>
          <a:p>
            <a:pPr defTabSz="914034" fontAlgn="base">
              <a:spcBef>
                <a:spcPct val="0"/>
              </a:spcBef>
              <a:spcAft>
                <a:spcPct val="0"/>
              </a:spcAft>
            </a:pPr>
            <a:r>
              <a:rPr lang="en-US" altLang="zh-CN" sz="1999" dirty="0">
                <a:solidFill>
                  <a:srgbClr val="F8F8F8"/>
                </a:solidFill>
                <a:latin typeface="Arial" panose="020B0604020202020204" pitchFamily="34" charset="0"/>
                <a:ea typeface="宋体" panose="02010600030101010101" pitchFamily="2" charset="-122"/>
              </a:rPr>
              <a:t>Part 4</a:t>
            </a:r>
            <a:endParaRPr lang="zh-CN" altLang="en-US" sz="1999" dirty="0">
              <a:solidFill>
                <a:srgbClr val="F8F8F8"/>
              </a:solidFill>
              <a:latin typeface="Arial" panose="020B0604020202020204" pitchFamily="34" charset="0"/>
              <a:ea typeface="宋体" panose="02010600030101010101" pitchFamily="2" charset="-122"/>
            </a:endParaRPr>
          </a:p>
        </p:txBody>
      </p:sp>
      <p:sp>
        <p:nvSpPr>
          <p:cNvPr id="8" name="TextBox 7"/>
          <p:cNvSpPr txBox="1"/>
          <p:nvPr/>
        </p:nvSpPr>
        <p:spPr>
          <a:xfrm>
            <a:off x="1475964" y="117925"/>
            <a:ext cx="5209648" cy="523016"/>
          </a:xfrm>
          <a:prstGeom prst="rect">
            <a:avLst/>
          </a:prstGeom>
          <a:noFill/>
        </p:spPr>
        <p:txBody>
          <a:bodyPr wrap="none" rtlCol="0">
            <a:spAutoFit/>
          </a:bodyPr>
          <a:lstStyle>
            <a:defPPr>
              <a:defRPr lang="zh-CN"/>
            </a:defPPr>
            <a:lvl1pPr defTabSz="914034" fontAlgn="base">
              <a:spcBef>
                <a:spcPct val="0"/>
              </a:spcBef>
              <a:spcAft>
                <a:spcPct val="0"/>
              </a:spcAft>
              <a:defRPr sz="2799" b="1">
                <a:solidFill>
                  <a:srgbClr val="C00000"/>
                </a:solidFill>
                <a:effectLst>
                  <a:outerShdw blurRad="38100" dist="38100" dir="2700000" algn="tl">
                    <a:srgbClr val="000000">
                      <a:alpha val="43137"/>
                    </a:srgbClr>
                  </a:outerShdw>
                </a:effectLst>
                <a:latin typeface="微软雅黑"/>
                <a:ea typeface="微软雅黑"/>
              </a:defRPr>
            </a:lvl1pPr>
          </a:lstStyle>
          <a:p>
            <a:r>
              <a:rPr lang="zh-CN" altLang="en-US" dirty="0"/>
              <a:t>二、加强对效能工作的监督检查</a:t>
            </a:r>
          </a:p>
        </p:txBody>
      </p:sp>
      <p:sp>
        <p:nvSpPr>
          <p:cNvPr id="2" name="圆角矩形 1"/>
          <p:cNvSpPr/>
          <p:nvPr/>
        </p:nvSpPr>
        <p:spPr bwMode="auto">
          <a:xfrm>
            <a:off x="958486" y="2282853"/>
            <a:ext cx="3134824" cy="3095135"/>
          </a:xfrm>
          <a:prstGeom prst="roundRect">
            <a:avLst>
              <a:gd name="adj" fmla="val 3936"/>
            </a:avLst>
          </a:prstGeom>
          <a:solidFill>
            <a:schemeClr val="tx1"/>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14" name="矩形 13"/>
          <p:cNvSpPr/>
          <p:nvPr/>
        </p:nvSpPr>
        <p:spPr>
          <a:xfrm>
            <a:off x="1182235" y="2707474"/>
            <a:ext cx="2638262" cy="2245892"/>
          </a:xfrm>
          <a:prstGeom prst="rect">
            <a:avLst/>
          </a:prstGeom>
          <a:noFill/>
        </p:spPr>
        <p:txBody>
          <a:bodyPr wrap="square" rtlCol="0">
            <a:spAutoFit/>
          </a:bodyPr>
          <a:lstStyle/>
          <a:p>
            <a:pPr algn="just" defTabSz="914034" fontAlgn="base">
              <a:spcBef>
                <a:spcPct val="0"/>
              </a:spcBef>
              <a:spcAft>
                <a:spcPct val="0"/>
              </a:spcAft>
            </a:pPr>
            <a:r>
              <a:rPr lang="zh-CN" altLang="en-US" sz="1999" dirty="0">
                <a:solidFill>
                  <a:srgbClr val="F8F8F8"/>
                </a:solidFill>
                <a:latin typeface="微软雅黑"/>
                <a:ea typeface="微软雅黑"/>
              </a:rPr>
              <a:t>把效能考核同党风廉政责任制考核及干部年终考核紧密结合，将效能建设工作的落实情况作为个人工作绩效和评先选优的重要依据。</a:t>
            </a:r>
          </a:p>
        </p:txBody>
      </p:sp>
      <p:sp>
        <p:nvSpPr>
          <p:cNvPr id="15" name="Freeform 14"/>
          <p:cNvSpPr/>
          <p:nvPr/>
        </p:nvSpPr>
        <p:spPr bwMode="auto">
          <a:xfrm>
            <a:off x="4255726" y="1485543"/>
            <a:ext cx="1095195" cy="4301733"/>
          </a:xfrm>
          <a:custGeom>
            <a:avLst/>
            <a:gdLst>
              <a:gd name="T0" fmla="*/ 0 w 820"/>
              <a:gd name="T1" fmla="*/ 1728 h 3366"/>
              <a:gd name="T2" fmla="*/ 261 w 820"/>
              <a:gd name="T3" fmla="*/ 1854 h 3366"/>
              <a:gd name="T4" fmla="*/ 328 w 820"/>
              <a:gd name="T5" fmla="*/ 2144 h 3366"/>
              <a:gd name="T6" fmla="*/ 328 w 820"/>
              <a:gd name="T7" fmla="*/ 2785 h 3366"/>
              <a:gd name="T8" fmla="*/ 448 w 820"/>
              <a:gd name="T9" fmla="*/ 3239 h 3366"/>
              <a:gd name="T10" fmla="*/ 820 w 820"/>
              <a:gd name="T11" fmla="*/ 3366 h 3366"/>
              <a:gd name="T12" fmla="*/ 820 w 820"/>
              <a:gd name="T13" fmla="*/ 3262 h 3366"/>
              <a:gd name="T14" fmla="*/ 537 w 820"/>
              <a:gd name="T15" fmla="*/ 3150 h 3366"/>
              <a:gd name="T16" fmla="*/ 462 w 820"/>
              <a:gd name="T17" fmla="*/ 2845 h 3366"/>
              <a:gd name="T18" fmla="*/ 462 w 820"/>
              <a:gd name="T19" fmla="*/ 2115 h 3366"/>
              <a:gd name="T20" fmla="*/ 366 w 820"/>
              <a:gd name="T21" fmla="*/ 1802 h 3366"/>
              <a:gd name="T22" fmla="*/ 134 w 820"/>
              <a:gd name="T23" fmla="*/ 1698 h 3366"/>
              <a:gd name="T24" fmla="*/ 134 w 820"/>
              <a:gd name="T25" fmla="*/ 1668 h 3366"/>
              <a:gd name="T26" fmla="*/ 358 w 820"/>
              <a:gd name="T27" fmla="*/ 1578 h 3366"/>
              <a:gd name="T28" fmla="*/ 462 w 820"/>
              <a:gd name="T29" fmla="*/ 1251 h 3366"/>
              <a:gd name="T30" fmla="*/ 462 w 820"/>
              <a:gd name="T31" fmla="*/ 521 h 3366"/>
              <a:gd name="T32" fmla="*/ 537 w 820"/>
              <a:gd name="T33" fmla="*/ 208 h 3366"/>
              <a:gd name="T34" fmla="*/ 820 w 820"/>
              <a:gd name="T35" fmla="*/ 104 h 3366"/>
              <a:gd name="T36" fmla="*/ 820 w 820"/>
              <a:gd name="T37" fmla="*/ 0 h 3366"/>
              <a:gd name="T38" fmla="*/ 448 w 820"/>
              <a:gd name="T39" fmla="*/ 126 h 3366"/>
              <a:gd name="T40" fmla="*/ 328 w 820"/>
              <a:gd name="T41" fmla="*/ 581 h 3366"/>
              <a:gd name="T42" fmla="*/ 328 w 820"/>
              <a:gd name="T43" fmla="*/ 1221 h 3366"/>
              <a:gd name="T44" fmla="*/ 254 w 820"/>
              <a:gd name="T45" fmla="*/ 1519 h 3366"/>
              <a:gd name="T46" fmla="*/ 0 w 820"/>
              <a:gd name="T47" fmla="*/ 1638 h 3366"/>
              <a:gd name="T48" fmla="*/ 0 w 820"/>
              <a:gd name="T49" fmla="*/ 1728 h 3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0" h="3366">
                <a:moveTo>
                  <a:pt x="0" y="1728"/>
                </a:moveTo>
                <a:cubicBezTo>
                  <a:pt x="129" y="1738"/>
                  <a:pt x="216" y="1780"/>
                  <a:pt x="261" y="1854"/>
                </a:cubicBezTo>
                <a:cubicBezTo>
                  <a:pt x="306" y="1928"/>
                  <a:pt x="328" y="2026"/>
                  <a:pt x="328" y="2144"/>
                </a:cubicBezTo>
                <a:lnTo>
                  <a:pt x="328" y="2785"/>
                </a:lnTo>
                <a:cubicBezTo>
                  <a:pt x="328" y="3004"/>
                  <a:pt x="368" y="3155"/>
                  <a:pt x="448" y="3239"/>
                </a:cubicBezTo>
                <a:cubicBezTo>
                  <a:pt x="527" y="3324"/>
                  <a:pt x="651" y="3366"/>
                  <a:pt x="820" y="3366"/>
                </a:cubicBezTo>
                <a:lnTo>
                  <a:pt x="820" y="3262"/>
                </a:lnTo>
                <a:cubicBezTo>
                  <a:pt x="681" y="3262"/>
                  <a:pt x="586" y="3224"/>
                  <a:pt x="537" y="3150"/>
                </a:cubicBezTo>
                <a:cubicBezTo>
                  <a:pt x="487" y="3075"/>
                  <a:pt x="462" y="2974"/>
                  <a:pt x="462" y="2845"/>
                </a:cubicBezTo>
                <a:lnTo>
                  <a:pt x="462" y="2115"/>
                </a:lnTo>
                <a:cubicBezTo>
                  <a:pt x="462" y="1976"/>
                  <a:pt x="430" y="1871"/>
                  <a:pt x="366" y="1802"/>
                </a:cubicBezTo>
                <a:cubicBezTo>
                  <a:pt x="301" y="1733"/>
                  <a:pt x="224" y="1698"/>
                  <a:pt x="134" y="1698"/>
                </a:cubicBezTo>
                <a:lnTo>
                  <a:pt x="134" y="1668"/>
                </a:lnTo>
                <a:cubicBezTo>
                  <a:pt x="214" y="1668"/>
                  <a:pt x="289" y="1638"/>
                  <a:pt x="358" y="1578"/>
                </a:cubicBezTo>
                <a:cubicBezTo>
                  <a:pt x="427" y="1519"/>
                  <a:pt x="462" y="1410"/>
                  <a:pt x="462" y="1251"/>
                </a:cubicBezTo>
                <a:lnTo>
                  <a:pt x="462" y="521"/>
                </a:lnTo>
                <a:cubicBezTo>
                  <a:pt x="462" y="382"/>
                  <a:pt x="487" y="277"/>
                  <a:pt x="537" y="208"/>
                </a:cubicBezTo>
                <a:cubicBezTo>
                  <a:pt x="586" y="139"/>
                  <a:pt x="681" y="104"/>
                  <a:pt x="820" y="104"/>
                </a:cubicBezTo>
                <a:lnTo>
                  <a:pt x="820" y="0"/>
                </a:lnTo>
                <a:cubicBezTo>
                  <a:pt x="651" y="0"/>
                  <a:pt x="527" y="42"/>
                  <a:pt x="448" y="126"/>
                </a:cubicBezTo>
                <a:cubicBezTo>
                  <a:pt x="368" y="211"/>
                  <a:pt x="328" y="362"/>
                  <a:pt x="328" y="581"/>
                </a:cubicBezTo>
                <a:lnTo>
                  <a:pt x="328" y="1221"/>
                </a:lnTo>
                <a:cubicBezTo>
                  <a:pt x="328" y="1360"/>
                  <a:pt x="303" y="1459"/>
                  <a:pt x="254" y="1519"/>
                </a:cubicBezTo>
                <a:cubicBezTo>
                  <a:pt x="204" y="1578"/>
                  <a:pt x="120" y="1618"/>
                  <a:pt x="0" y="1638"/>
                </a:cubicBezTo>
                <a:lnTo>
                  <a:pt x="0" y="1728"/>
                </a:lnTo>
                <a:close/>
              </a:path>
            </a:pathLst>
          </a:custGeom>
          <a:solidFill>
            <a:schemeClr val="bg1"/>
          </a:solidFill>
          <a:ln>
            <a:noFill/>
          </a:ln>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68461"/>
              </a:solidFill>
              <a:latin typeface="Arial" panose="020B0604020202020204" pitchFamily="34" charset="0"/>
              <a:ea typeface="宋体" panose="02010600030101010101" pitchFamily="2" charset="-122"/>
            </a:endParaRPr>
          </a:p>
        </p:txBody>
      </p:sp>
      <p:sp>
        <p:nvSpPr>
          <p:cNvPr id="16" name="圆角矩形 15"/>
          <p:cNvSpPr/>
          <p:nvPr/>
        </p:nvSpPr>
        <p:spPr bwMode="auto">
          <a:xfrm>
            <a:off x="5592141" y="981684"/>
            <a:ext cx="5470471" cy="2502473"/>
          </a:xfrm>
          <a:prstGeom prst="roundRect">
            <a:avLst>
              <a:gd name="adj" fmla="val 3936"/>
            </a:avLst>
          </a:prstGeom>
          <a:solidFill>
            <a:schemeClr val="tx2"/>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17" name="矩形 16"/>
          <p:cNvSpPr/>
          <p:nvPr/>
        </p:nvSpPr>
        <p:spPr>
          <a:xfrm>
            <a:off x="5843073" y="1159907"/>
            <a:ext cx="4968607" cy="2245892"/>
          </a:xfrm>
          <a:prstGeom prst="rect">
            <a:avLst/>
          </a:prstGeom>
          <a:noFill/>
        </p:spPr>
        <p:txBody>
          <a:bodyPr wrap="square" rtlCol="0">
            <a:spAutoFit/>
          </a:bodyPr>
          <a:lstStyle/>
          <a:p>
            <a:pPr algn="just" defTabSz="914034" fontAlgn="base">
              <a:spcBef>
                <a:spcPct val="0"/>
              </a:spcBef>
              <a:spcAft>
                <a:spcPct val="0"/>
              </a:spcAft>
            </a:pPr>
            <a:r>
              <a:rPr lang="zh-CN" altLang="en-US" sz="1999" b="1" dirty="0">
                <a:solidFill>
                  <a:srgbClr val="F8F8F8"/>
                </a:solidFill>
                <a:latin typeface="微软雅黑"/>
                <a:ea typeface="微软雅黑"/>
              </a:rPr>
              <a:t>一是加强作风纪律督查。</a:t>
            </a:r>
            <a:r>
              <a:rPr lang="zh-CN" altLang="en-US" sz="1999" dirty="0">
                <a:solidFill>
                  <a:srgbClr val="F8F8F8"/>
                </a:solidFill>
                <a:latin typeface="微软雅黑"/>
                <a:ea typeface="微软雅黑"/>
              </a:rPr>
              <a:t>按照“在岗、在位、在状态”的要求，由局办公室不定期对各科室人员的在岗情况、业务办理情况、日常的规范执法、及廉洁自律等情况进行检查，及时纠正了各种不良行为，对违反工作纪律的</a:t>
            </a:r>
            <a:r>
              <a:rPr lang="en-US" altLang="zh-CN" sz="1999" dirty="0">
                <a:solidFill>
                  <a:srgbClr val="F8F8F8"/>
                </a:solidFill>
                <a:latin typeface="微软雅黑"/>
                <a:ea typeface="微软雅黑"/>
              </a:rPr>
              <a:t>5</a:t>
            </a:r>
            <a:r>
              <a:rPr lang="zh-CN" altLang="en-US" sz="1999" dirty="0">
                <a:solidFill>
                  <a:srgbClr val="F8F8F8"/>
                </a:solidFill>
                <a:latin typeface="微软雅黑"/>
                <a:ea typeface="微软雅黑"/>
              </a:rPr>
              <a:t>名工作人员给予告诫处分，提高工作效能。</a:t>
            </a:r>
          </a:p>
        </p:txBody>
      </p:sp>
      <p:sp>
        <p:nvSpPr>
          <p:cNvPr id="18" name="圆角矩形 17"/>
          <p:cNvSpPr/>
          <p:nvPr/>
        </p:nvSpPr>
        <p:spPr bwMode="auto">
          <a:xfrm>
            <a:off x="5592141" y="4291904"/>
            <a:ext cx="5470471" cy="1842833"/>
          </a:xfrm>
          <a:prstGeom prst="roundRect">
            <a:avLst>
              <a:gd name="adj" fmla="val 3936"/>
            </a:avLst>
          </a:prstGeom>
          <a:solidFill>
            <a:schemeClr val="tx2"/>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19" name="矩形 18"/>
          <p:cNvSpPr/>
          <p:nvPr/>
        </p:nvSpPr>
        <p:spPr>
          <a:xfrm>
            <a:off x="5843073" y="4551859"/>
            <a:ext cx="4968607" cy="1322922"/>
          </a:xfrm>
          <a:prstGeom prst="rect">
            <a:avLst/>
          </a:prstGeom>
          <a:noFill/>
        </p:spPr>
        <p:txBody>
          <a:bodyPr wrap="square" rtlCol="0">
            <a:spAutoFit/>
          </a:bodyPr>
          <a:lstStyle/>
          <a:p>
            <a:pPr algn="just" defTabSz="914034" fontAlgn="base">
              <a:spcBef>
                <a:spcPct val="0"/>
              </a:spcBef>
              <a:spcAft>
                <a:spcPct val="0"/>
              </a:spcAft>
            </a:pPr>
            <a:r>
              <a:rPr lang="zh-CN" altLang="en-US" sz="1999" b="1" dirty="0">
                <a:solidFill>
                  <a:srgbClr val="F8F8F8"/>
                </a:solidFill>
                <a:latin typeface="微软雅黑"/>
                <a:ea typeface="微软雅黑"/>
              </a:rPr>
              <a:t>二是加强重点工作的监督。</a:t>
            </a:r>
            <a:r>
              <a:rPr lang="zh-CN" altLang="en-US" sz="1999" dirty="0">
                <a:solidFill>
                  <a:srgbClr val="F8F8F8"/>
                </a:solidFill>
                <a:latin typeface="微软雅黑"/>
                <a:ea typeface="微软雅黑"/>
              </a:rPr>
              <a:t>严格执行督查通报制，全面了解工程进展情况和存在的问题，总结好的经验和做法，督促整改存在的问题，确保项目顺利推进。</a:t>
            </a:r>
          </a:p>
        </p:txBody>
      </p:sp>
    </p:spTree>
    <p:custDataLst>
      <p:tags r:id="rId1"/>
    </p:custDataLst>
    <p:extLst>
      <p:ext uri="{BB962C8B-B14F-4D97-AF65-F5344CB8AC3E}">
        <p14:creationId xmlns:p14="http://schemas.microsoft.com/office/powerpoint/2010/main" xmlns="" val="299129069"/>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8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720"/>
                            </p:stCondLst>
                            <p:childTnLst>
                              <p:par>
                                <p:cTn id="24" presetID="42" presetClass="entr" presetSubtype="0"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anim calcmode="lin" valueType="num">
                                      <p:cBhvr>
                                        <p:cTn id="32" dur="1000" fill="hold"/>
                                        <p:tgtEl>
                                          <p:spTgt spid="2"/>
                                        </p:tgtEl>
                                        <p:attrNameLst>
                                          <p:attrName>ppt_x</p:attrName>
                                        </p:attrNameLst>
                                      </p:cBhvr>
                                      <p:tavLst>
                                        <p:tav tm="0">
                                          <p:val>
                                            <p:strVal val="#ppt_x"/>
                                          </p:val>
                                        </p:tav>
                                        <p:tav tm="100000">
                                          <p:val>
                                            <p:strVal val="#ppt_x"/>
                                          </p:val>
                                        </p:tav>
                                      </p:tavLst>
                                    </p:anim>
                                    <p:anim calcmode="lin" valueType="num">
                                      <p:cBhvr>
                                        <p:cTn id="33" dur="1000" fill="hold"/>
                                        <p:tgtEl>
                                          <p:spTgt spid="2"/>
                                        </p:tgtEl>
                                        <p:attrNameLst>
                                          <p:attrName>ppt_y</p:attrName>
                                        </p:attrNameLst>
                                      </p:cBhvr>
                                      <p:tavLst>
                                        <p:tav tm="0">
                                          <p:val>
                                            <p:strVal val="#ppt_y+.1"/>
                                          </p:val>
                                        </p:tav>
                                        <p:tav tm="100000">
                                          <p:val>
                                            <p:strVal val="#ppt_y"/>
                                          </p:val>
                                        </p:tav>
                                      </p:tavLst>
                                    </p:anim>
                                  </p:childTnLst>
                                </p:cTn>
                              </p:par>
                            </p:childTnLst>
                          </p:cTn>
                        </p:par>
                        <p:par>
                          <p:cTn id="34" fill="hold">
                            <p:stCondLst>
                              <p:cond delay="2720"/>
                            </p:stCondLst>
                            <p:childTnLst>
                              <p:par>
                                <p:cTn id="35" presetID="16" presetClass="entr" presetSubtype="42"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arn(outHorizontal)">
                                      <p:cBhvr>
                                        <p:cTn id="37" dur="500"/>
                                        <p:tgtEl>
                                          <p:spTgt spid="15"/>
                                        </p:tgtEl>
                                      </p:cBhvr>
                                    </p:animEffect>
                                  </p:childTnLst>
                                </p:cTn>
                              </p:par>
                            </p:childTnLst>
                          </p:cTn>
                        </p:par>
                        <p:par>
                          <p:cTn id="38" fill="hold">
                            <p:stCondLst>
                              <p:cond delay="3220"/>
                            </p:stCondLst>
                            <p:childTnLst>
                              <p:par>
                                <p:cTn id="39" presetID="22" presetClass="entr" presetSubtype="8"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left)">
                                      <p:cBhvr>
                                        <p:cTn id="41" dur="500"/>
                                        <p:tgtEl>
                                          <p:spTgt spid="16"/>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left)">
                                      <p:cBhvr>
                                        <p:cTn id="44" dur="500"/>
                                        <p:tgtEl>
                                          <p:spTgt spid="18"/>
                                        </p:tgtEl>
                                      </p:cBhvr>
                                    </p:animEffect>
                                  </p:childTnLst>
                                </p:cTn>
                              </p:par>
                            </p:childTnLst>
                          </p:cTn>
                        </p:par>
                      </p:childTnLst>
                    </p:cTn>
                  </p:par>
                  <p:par>
                    <p:cTn id="45" fill="hold">
                      <p:stCondLst>
                        <p:cond delay="indefinite"/>
                      </p:stCondLst>
                      <p:childTnLst>
                        <p:par>
                          <p:cTn id="46" fill="hold">
                            <p:stCondLst>
                              <p:cond delay="0"/>
                            </p:stCondLst>
                            <p:childTnLst>
                              <p:par>
                                <p:cTn id="47" presetID="31" presetClass="entr" presetSubtype="0"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 calcmode="lin" valueType="num">
                                      <p:cBhvr>
                                        <p:cTn id="51" dur="500" fill="hold"/>
                                        <p:tgtEl>
                                          <p:spTgt spid="17"/>
                                        </p:tgtEl>
                                        <p:attrNameLst>
                                          <p:attrName>style.rotation</p:attrName>
                                        </p:attrNameLst>
                                      </p:cBhvr>
                                      <p:tavLst>
                                        <p:tav tm="0">
                                          <p:val>
                                            <p:fltVal val="90"/>
                                          </p:val>
                                        </p:tav>
                                        <p:tav tm="100000">
                                          <p:val>
                                            <p:fltVal val="0"/>
                                          </p:val>
                                        </p:tav>
                                      </p:tavLst>
                                    </p:anim>
                                    <p:animEffect transition="in" filter="fade">
                                      <p:cBhvr>
                                        <p:cTn id="52" dur="500"/>
                                        <p:tgtEl>
                                          <p:spTgt spid="17"/>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p:cTn id="55" dur="500" fill="hold"/>
                                        <p:tgtEl>
                                          <p:spTgt spid="19"/>
                                        </p:tgtEl>
                                        <p:attrNameLst>
                                          <p:attrName>ppt_w</p:attrName>
                                        </p:attrNameLst>
                                      </p:cBhvr>
                                      <p:tavLst>
                                        <p:tav tm="0">
                                          <p:val>
                                            <p:fltVal val="0"/>
                                          </p:val>
                                        </p:tav>
                                        <p:tav tm="100000">
                                          <p:val>
                                            <p:strVal val="#ppt_w"/>
                                          </p:val>
                                        </p:tav>
                                      </p:tavLst>
                                    </p:anim>
                                    <p:anim calcmode="lin" valueType="num">
                                      <p:cBhvr>
                                        <p:cTn id="56" dur="500" fill="hold"/>
                                        <p:tgtEl>
                                          <p:spTgt spid="19"/>
                                        </p:tgtEl>
                                        <p:attrNameLst>
                                          <p:attrName>ppt_h</p:attrName>
                                        </p:attrNameLst>
                                      </p:cBhvr>
                                      <p:tavLst>
                                        <p:tav tm="0">
                                          <p:val>
                                            <p:fltVal val="0"/>
                                          </p:val>
                                        </p:tav>
                                        <p:tav tm="100000">
                                          <p:val>
                                            <p:strVal val="#ppt_h"/>
                                          </p:val>
                                        </p:tav>
                                      </p:tavLst>
                                    </p:anim>
                                    <p:anim calcmode="lin" valueType="num">
                                      <p:cBhvr>
                                        <p:cTn id="57" dur="500" fill="hold"/>
                                        <p:tgtEl>
                                          <p:spTgt spid="19"/>
                                        </p:tgtEl>
                                        <p:attrNameLst>
                                          <p:attrName>style.rotation</p:attrName>
                                        </p:attrNameLst>
                                      </p:cBhvr>
                                      <p:tavLst>
                                        <p:tav tm="0">
                                          <p:val>
                                            <p:fltVal val="90"/>
                                          </p:val>
                                        </p:tav>
                                        <p:tav tm="100000">
                                          <p:val>
                                            <p:fltVal val="0"/>
                                          </p:val>
                                        </p:tav>
                                      </p:tavLst>
                                    </p:anim>
                                    <p:animEffect transition="in" filter="fade">
                                      <p:cBhvr>
                                        <p:cTn id="5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2" grpId="0" animBg="1"/>
      <p:bldP spid="14" grpId="0"/>
      <p:bldP spid="15" grpId="0" animBg="1"/>
      <p:bldP spid="16" grpId="0" animBg="1"/>
      <p:bldP spid="17" grpId="0"/>
      <p:bldP spid="18" grpId="0" animBg="1"/>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6892486" y="1485543"/>
            <a:ext cx="3886914" cy="4462753"/>
          </a:xfrm>
          <a:prstGeom prst="rect">
            <a:avLst/>
          </a:prstGeom>
          <a:solidFill>
            <a:schemeClr val="tx1"/>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6" name="Freeform 5"/>
          <p:cNvSpPr/>
          <p:nvPr/>
        </p:nvSpPr>
        <p:spPr bwMode="auto">
          <a:xfrm>
            <a:off x="193650" y="190178"/>
            <a:ext cx="1248875" cy="417349"/>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7" name="TextBox 6"/>
          <p:cNvSpPr txBox="1"/>
          <p:nvPr/>
        </p:nvSpPr>
        <p:spPr>
          <a:xfrm>
            <a:off x="337610" y="189905"/>
            <a:ext cx="896049" cy="399954"/>
          </a:xfrm>
          <a:prstGeom prst="rect">
            <a:avLst/>
          </a:prstGeom>
          <a:noFill/>
        </p:spPr>
        <p:txBody>
          <a:bodyPr wrap="none" rtlCol="0">
            <a:spAutoFit/>
          </a:bodyPr>
          <a:lstStyle/>
          <a:p>
            <a:pPr defTabSz="914034" fontAlgn="base">
              <a:spcBef>
                <a:spcPct val="0"/>
              </a:spcBef>
              <a:spcAft>
                <a:spcPct val="0"/>
              </a:spcAft>
            </a:pPr>
            <a:r>
              <a:rPr lang="en-US" altLang="zh-CN" sz="1999" dirty="0">
                <a:solidFill>
                  <a:srgbClr val="F8F8F8"/>
                </a:solidFill>
                <a:latin typeface="Arial" panose="020B0604020202020204" pitchFamily="34" charset="0"/>
                <a:ea typeface="宋体" panose="02010600030101010101" pitchFamily="2" charset="-122"/>
              </a:rPr>
              <a:t>Part 4</a:t>
            </a:r>
            <a:endParaRPr lang="zh-CN" altLang="en-US" sz="1999" dirty="0">
              <a:solidFill>
                <a:srgbClr val="F8F8F8"/>
              </a:solidFill>
              <a:latin typeface="Arial" panose="020B0604020202020204" pitchFamily="34" charset="0"/>
              <a:ea typeface="宋体" panose="02010600030101010101" pitchFamily="2" charset="-122"/>
            </a:endParaRPr>
          </a:p>
        </p:txBody>
      </p:sp>
      <p:sp>
        <p:nvSpPr>
          <p:cNvPr id="8" name="TextBox 7"/>
          <p:cNvSpPr txBox="1"/>
          <p:nvPr/>
        </p:nvSpPr>
        <p:spPr>
          <a:xfrm>
            <a:off x="1475964" y="117925"/>
            <a:ext cx="5568581" cy="523016"/>
          </a:xfrm>
          <a:prstGeom prst="rect">
            <a:avLst/>
          </a:prstGeom>
          <a:noFill/>
        </p:spPr>
        <p:txBody>
          <a:bodyPr wrap="none" rtlCol="0">
            <a:spAutoFit/>
          </a:bodyPr>
          <a:lstStyle>
            <a:defPPr>
              <a:defRPr lang="zh-CN"/>
            </a:defPPr>
            <a:lvl1pPr defTabSz="914034" fontAlgn="base">
              <a:spcBef>
                <a:spcPct val="0"/>
              </a:spcBef>
              <a:spcAft>
                <a:spcPct val="0"/>
              </a:spcAft>
              <a:defRPr sz="2799" b="1">
                <a:solidFill>
                  <a:srgbClr val="C00000"/>
                </a:solidFill>
                <a:effectLst>
                  <a:outerShdw blurRad="38100" dist="38100" dir="2700000" algn="tl">
                    <a:srgbClr val="000000">
                      <a:alpha val="43137"/>
                    </a:srgbClr>
                  </a:outerShdw>
                </a:effectLst>
                <a:latin typeface="微软雅黑"/>
                <a:ea typeface="微软雅黑"/>
              </a:defRPr>
            </a:lvl1pPr>
          </a:lstStyle>
          <a:p>
            <a:r>
              <a:rPr lang="zh-CN" altLang="en-US" dirty="0"/>
              <a:t>三、加强执法监督，严格依法行政</a:t>
            </a:r>
          </a:p>
        </p:txBody>
      </p:sp>
      <p:sp>
        <p:nvSpPr>
          <p:cNvPr id="5" name="矩形 4"/>
          <p:cNvSpPr/>
          <p:nvPr/>
        </p:nvSpPr>
        <p:spPr>
          <a:xfrm>
            <a:off x="7108426" y="1726731"/>
            <a:ext cx="3434739" cy="3476517"/>
          </a:xfrm>
          <a:prstGeom prst="rect">
            <a:avLst/>
          </a:prstGeom>
          <a:noFill/>
        </p:spPr>
        <p:txBody>
          <a:bodyPr wrap="square" rtlCol="0">
            <a:spAutoFit/>
          </a:bodyPr>
          <a:lstStyle/>
          <a:p>
            <a:pPr algn="just" defTabSz="914034" fontAlgn="base">
              <a:spcBef>
                <a:spcPct val="0"/>
              </a:spcBef>
              <a:spcAft>
                <a:spcPct val="0"/>
              </a:spcAft>
            </a:pPr>
            <a:r>
              <a:rPr lang="zh-CN" altLang="en-US" sz="1999" dirty="0">
                <a:solidFill>
                  <a:srgbClr val="F8F8F8"/>
                </a:solidFill>
                <a:latin typeface="微软雅黑"/>
                <a:ea typeface="微软雅黑"/>
              </a:rPr>
              <a:t>严格执行</a:t>
            </a:r>
            <a:r>
              <a:rPr lang="en-US" altLang="zh-CN" sz="1999" dirty="0">
                <a:solidFill>
                  <a:srgbClr val="F8F8F8"/>
                </a:solidFill>
                <a:latin typeface="微软雅黑"/>
                <a:ea typeface="微软雅黑"/>
              </a:rPr>
              <a:t>《</a:t>
            </a:r>
            <a:r>
              <a:rPr lang="zh-CN" altLang="en-US" sz="1999" dirty="0">
                <a:solidFill>
                  <a:srgbClr val="F8F8F8"/>
                </a:solidFill>
                <a:latin typeface="微软雅黑"/>
                <a:ea typeface="微软雅黑"/>
              </a:rPr>
              <a:t>廉政准则</a:t>
            </a:r>
            <a:r>
              <a:rPr lang="en-US" altLang="zh-CN" sz="1999" dirty="0">
                <a:solidFill>
                  <a:srgbClr val="F8F8F8"/>
                </a:solidFill>
                <a:latin typeface="微软雅黑"/>
                <a:ea typeface="微软雅黑"/>
              </a:rPr>
              <a:t>》</a:t>
            </a:r>
            <a:r>
              <a:rPr lang="zh-CN" altLang="en-US" sz="1999" dirty="0">
                <a:solidFill>
                  <a:srgbClr val="F8F8F8"/>
                </a:solidFill>
                <a:latin typeface="微软雅黑"/>
                <a:ea typeface="微软雅黑"/>
              </a:rPr>
              <a:t>及领导干部个人有关事项报告的规定，认真开展自查自纠；坚持定期召开班子会议，全局重大活动、重大事件、重点项目实施、干部任免及调配等集体决策，都做到充分听取班子成员的意见和建议；加强对一把手权力的制约和监督。纪检部门对全过程进行监督。</a:t>
            </a:r>
          </a:p>
        </p:txBody>
      </p:sp>
      <p:pic>
        <p:nvPicPr>
          <p:cNvPr id="9218" name="Picture 2" descr="E:\我的文档\Fl201301071846295380.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233659" y="1483160"/>
            <a:ext cx="5455694" cy="3608565"/>
          </a:xfrm>
          <a:prstGeom prst="rect">
            <a:avLst/>
          </a:prstGeom>
          <a:noFill/>
          <a:extLst>
            <a:ext uri="{909E8E84-426E-40DD-AFC4-6F175D3DCCD1}">
              <a14:hiddenFill xmlns:a14="http://schemas.microsoft.com/office/drawing/2010/main" xmlns="">
                <a:solidFill>
                  <a:srgbClr val="FFFFFF"/>
                </a:solidFill>
              </a14:hiddenFill>
            </a:ext>
          </a:extLst>
        </p:spPr>
      </p:pic>
      <p:sp>
        <p:nvSpPr>
          <p:cNvPr id="9" name="矩形 8"/>
          <p:cNvSpPr/>
          <p:nvPr/>
        </p:nvSpPr>
        <p:spPr bwMode="auto">
          <a:xfrm>
            <a:off x="1233659" y="5203247"/>
            <a:ext cx="5455694" cy="745048"/>
          </a:xfrm>
          <a:prstGeom prst="rect">
            <a:avLst/>
          </a:prstGeom>
          <a:solidFill>
            <a:schemeClr val="tx1"/>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xmlns="" val="257706630"/>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8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760"/>
                            </p:stCondLst>
                            <p:childTnLst>
                              <p:par>
                                <p:cTn id="24" presetID="22" presetClass="entr" presetSubtype="4" fill="hold" nodeType="afterEffect">
                                  <p:stCondLst>
                                    <p:cond delay="0"/>
                                  </p:stCondLst>
                                  <p:childTnLst>
                                    <p:set>
                                      <p:cBhvr>
                                        <p:cTn id="25" dur="1" fill="hold">
                                          <p:stCondLst>
                                            <p:cond delay="0"/>
                                          </p:stCondLst>
                                        </p:cTn>
                                        <p:tgtEl>
                                          <p:spTgt spid="9218"/>
                                        </p:tgtEl>
                                        <p:attrNameLst>
                                          <p:attrName>style.visibility</p:attrName>
                                        </p:attrNameLst>
                                      </p:cBhvr>
                                      <p:to>
                                        <p:strVal val="visible"/>
                                      </p:to>
                                    </p:set>
                                    <p:animEffect transition="in" filter="wipe(down)">
                                      <p:cBhvr>
                                        <p:cTn id="26" dur="500"/>
                                        <p:tgtEl>
                                          <p:spTgt spid="9218"/>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left)">
                                      <p:cBhvr>
                                        <p:cTn id="29" dur="500"/>
                                        <p:tgtEl>
                                          <p:spTgt spid="2"/>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up)">
                                      <p:cBhvr>
                                        <p:cTn id="32" dur="500"/>
                                        <p:tgtEl>
                                          <p:spTgt spid="9"/>
                                        </p:tgtEl>
                                      </p:cBhvr>
                                    </p:animEffect>
                                  </p:childTnLst>
                                </p:cTn>
                              </p:par>
                            </p:childTnLst>
                          </p:cTn>
                        </p:par>
                        <p:par>
                          <p:cTn id="33" fill="hold">
                            <p:stCondLst>
                              <p:cond delay="2260"/>
                            </p:stCondLst>
                            <p:childTnLst>
                              <p:par>
                                <p:cTn id="34" presetID="31" presetClass="entr" presetSubtype="0"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fill="hold"/>
                                        <p:tgtEl>
                                          <p:spTgt spid="5"/>
                                        </p:tgtEl>
                                        <p:attrNameLst>
                                          <p:attrName>ppt_w</p:attrName>
                                        </p:attrNameLst>
                                      </p:cBhvr>
                                      <p:tavLst>
                                        <p:tav tm="0">
                                          <p:val>
                                            <p:fltVal val="0"/>
                                          </p:val>
                                        </p:tav>
                                        <p:tav tm="100000">
                                          <p:val>
                                            <p:strVal val="#ppt_w"/>
                                          </p:val>
                                        </p:tav>
                                      </p:tavLst>
                                    </p:anim>
                                    <p:anim calcmode="lin" valueType="num">
                                      <p:cBhvr>
                                        <p:cTn id="37" dur="500" fill="hold"/>
                                        <p:tgtEl>
                                          <p:spTgt spid="5"/>
                                        </p:tgtEl>
                                        <p:attrNameLst>
                                          <p:attrName>ppt_h</p:attrName>
                                        </p:attrNameLst>
                                      </p:cBhvr>
                                      <p:tavLst>
                                        <p:tav tm="0">
                                          <p:val>
                                            <p:fltVal val="0"/>
                                          </p:val>
                                        </p:tav>
                                        <p:tav tm="100000">
                                          <p:val>
                                            <p:strVal val="#ppt_h"/>
                                          </p:val>
                                        </p:tav>
                                      </p:tavLst>
                                    </p:anim>
                                    <p:anim calcmode="lin" valueType="num">
                                      <p:cBhvr>
                                        <p:cTn id="38" dur="500" fill="hold"/>
                                        <p:tgtEl>
                                          <p:spTgt spid="5"/>
                                        </p:tgtEl>
                                        <p:attrNameLst>
                                          <p:attrName>style.rotation</p:attrName>
                                        </p:attrNameLst>
                                      </p:cBhvr>
                                      <p:tavLst>
                                        <p:tav tm="0">
                                          <p:val>
                                            <p:fltVal val="90"/>
                                          </p:val>
                                        </p:tav>
                                        <p:tav tm="100000">
                                          <p:val>
                                            <p:fltVal val="0"/>
                                          </p:val>
                                        </p:tav>
                                      </p:tavLst>
                                    </p:anim>
                                    <p:animEffect transition="in" filter="fade">
                                      <p:cBhvr>
                                        <p:cTn id="3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p:bldP spid="8" grpId="0"/>
      <p:bldP spid="5" grpId="0"/>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46" name="Freeform 285"/>
          <p:cNvSpPr/>
          <p:nvPr/>
        </p:nvSpPr>
        <p:spPr bwMode="auto">
          <a:xfrm flipH="1">
            <a:off x="695054" y="1110909"/>
            <a:ext cx="10811147" cy="4998505"/>
          </a:xfrm>
          <a:prstGeom prst="roundRect">
            <a:avLst>
              <a:gd name="adj" fmla="val 3862"/>
            </a:avLst>
          </a:prstGeom>
          <a:solidFill>
            <a:schemeClr val="accent2">
              <a:alpha val="70000"/>
            </a:schemeClr>
          </a:solidFill>
          <a:ln>
            <a:noFill/>
          </a:ln>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75" name="TextBox 74"/>
          <p:cNvSpPr txBox="1"/>
          <p:nvPr/>
        </p:nvSpPr>
        <p:spPr>
          <a:xfrm>
            <a:off x="2727634" y="1465642"/>
            <a:ext cx="5184010" cy="553782"/>
          </a:xfrm>
          <a:prstGeom prst="rect">
            <a:avLst/>
          </a:prstGeom>
          <a:noFill/>
        </p:spPr>
        <p:txBody>
          <a:bodyPr wrap="none" rtlCol="0">
            <a:spAutoFit/>
          </a:bodyPr>
          <a:lstStyle/>
          <a:p>
            <a:pPr defTabSz="914034" fontAlgn="base">
              <a:spcBef>
                <a:spcPct val="0"/>
              </a:spcBef>
              <a:spcAft>
                <a:spcPct val="0"/>
              </a:spcAft>
            </a:pPr>
            <a:r>
              <a:rPr lang="zh-CN" altLang="en-US" sz="2999" dirty="0">
                <a:solidFill>
                  <a:srgbClr val="333333"/>
                </a:solidFill>
                <a:latin typeface="微软雅黑"/>
                <a:ea typeface="微软雅黑"/>
              </a:rPr>
              <a:t>认真落实党风廉政建设责任制</a:t>
            </a:r>
          </a:p>
        </p:txBody>
      </p:sp>
      <p:sp>
        <p:nvSpPr>
          <p:cNvPr id="95" name="Rectangle 5"/>
          <p:cNvSpPr>
            <a:spLocks noChangeArrowheads="1"/>
          </p:cNvSpPr>
          <p:nvPr/>
        </p:nvSpPr>
        <p:spPr bwMode="auto">
          <a:xfrm>
            <a:off x="1" y="189906"/>
            <a:ext cx="695053" cy="833112"/>
          </a:xfrm>
          <a:prstGeom prst="rect">
            <a:avLst/>
          </a:prstGeom>
          <a:solidFill>
            <a:srgbClr val="FFFF00"/>
          </a:solidFill>
          <a:ln>
            <a:noFill/>
          </a:ln>
        </p:spPr>
        <p:txBody>
          <a:bodyPr/>
          <a:lstStyle/>
          <a:p>
            <a:pPr defTabSz="914034" fontAlgn="base">
              <a:spcBef>
                <a:spcPct val="0"/>
              </a:spcBef>
              <a:spcAft>
                <a:spcPct val="0"/>
              </a:spcAft>
            </a:pPr>
            <a:endParaRPr lang="zh-CN" altLang="en-US" sz="1799">
              <a:solidFill>
                <a:srgbClr val="C00000"/>
              </a:solidFill>
              <a:latin typeface="Arial" panose="020B0604020202020204" pitchFamily="34" charset="0"/>
              <a:ea typeface="宋体" panose="02010600030101010101" pitchFamily="2" charset="-122"/>
            </a:endParaRPr>
          </a:p>
        </p:txBody>
      </p:sp>
      <p:sp>
        <p:nvSpPr>
          <p:cNvPr id="97" name="Freeform 7"/>
          <p:cNvSpPr>
            <a:spLocks noEditPoints="1"/>
          </p:cNvSpPr>
          <p:nvPr/>
        </p:nvSpPr>
        <p:spPr bwMode="auto">
          <a:xfrm>
            <a:off x="755355" y="784985"/>
            <a:ext cx="990213" cy="201634"/>
          </a:xfrm>
          <a:custGeom>
            <a:avLst/>
            <a:gdLst>
              <a:gd name="T0" fmla="*/ 22141 w 2195"/>
              <a:gd name="T1" fmla="*/ 126007 h 445"/>
              <a:gd name="T2" fmla="*/ 113870 w 2195"/>
              <a:gd name="T3" fmla="*/ 125101 h 445"/>
              <a:gd name="T4" fmla="*/ 68684 w 2195"/>
              <a:gd name="T5" fmla="*/ 200795 h 445"/>
              <a:gd name="T6" fmla="*/ 70491 w 2195"/>
              <a:gd name="T7" fmla="*/ 47593 h 445"/>
              <a:gd name="T8" fmla="*/ 68684 w 2195"/>
              <a:gd name="T9" fmla="*/ 200795 h 445"/>
              <a:gd name="T10" fmla="*/ 300490 w 2195"/>
              <a:gd name="T11" fmla="*/ 196716 h 445"/>
              <a:gd name="T12" fmla="*/ 279253 w 2195"/>
              <a:gd name="T13" fmla="*/ 106064 h 445"/>
              <a:gd name="T14" fmla="*/ 201732 w 2195"/>
              <a:gd name="T15" fmla="*/ 106970 h 445"/>
              <a:gd name="T16" fmla="*/ 180746 w 2195"/>
              <a:gd name="T17" fmla="*/ 197623 h 445"/>
              <a:gd name="T18" fmla="*/ 201732 w 2195"/>
              <a:gd name="T19" fmla="*/ 50312 h 445"/>
              <a:gd name="T20" fmla="*/ 249881 w 2195"/>
              <a:gd name="T21" fmla="*/ 46233 h 445"/>
              <a:gd name="T22" fmla="*/ 405323 w 2195"/>
              <a:gd name="T23" fmla="*/ 184478 h 445"/>
              <a:gd name="T24" fmla="*/ 387248 w 2195"/>
              <a:gd name="T25" fmla="*/ 199889 h 445"/>
              <a:gd name="T26" fmla="*/ 356973 w 2195"/>
              <a:gd name="T27" fmla="*/ 68443 h 445"/>
              <a:gd name="T28" fmla="*/ 336640 w 2195"/>
              <a:gd name="T29" fmla="*/ 50312 h 445"/>
              <a:gd name="T30" fmla="*/ 356973 w 2195"/>
              <a:gd name="T31" fmla="*/ 10878 h 445"/>
              <a:gd name="T32" fmla="*/ 378211 w 2195"/>
              <a:gd name="T33" fmla="*/ 50312 h 445"/>
              <a:gd name="T34" fmla="*/ 405323 w 2195"/>
              <a:gd name="T35" fmla="*/ 68443 h 445"/>
              <a:gd name="T36" fmla="*/ 378211 w 2195"/>
              <a:gd name="T37" fmla="*/ 167707 h 445"/>
              <a:gd name="T38" fmla="*/ 405323 w 2195"/>
              <a:gd name="T39" fmla="*/ 184478 h 445"/>
              <a:gd name="T40" fmla="*/ 548564 w 2195"/>
              <a:gd name="T41" fmla="*/ 112862 h 445"/>
              <a:gd name="T42" fmla="*/ 460902 w 2195"/>
              <a:gd name="T43" fmla="*/ 112862 h 445"/>
              <a:gd name="T44" fmla="*/ 570706 w 2195"/>
              <a:gd name="T45" fmla="*/ 157282 h 445"/>
              <a:gd name="T46" fmla="*/ 436502 w 2195"/>
              <a:gd name="T47" fmla="*/ 126007 h 445"/>
              <a:gd name="T48" fmla="*/ 571609 w 2195"/>
              <a:gd name="T49" fmla="*/ 126007 h 445"/>
              <a:gd name="T50" fmla="*/ 459999 w 2195"/>
              <a:gd name="T51" fmla="*/ 130993 h 445"/>
              <a:gd name="T52" fmla="*/ 548564 w 2195"/>
              <a:gd name="T53" fmla="*/ 151390 h 445"/>
              <a:gd name="T54" fmla="*/ 734733 w 2195"/>
              <a:gd name="T55" fmla="*/ 196716 h 445"/>
              <a:gd name="T56" fmla="*/ 713947 w 2195"/>
              <a:gd name="T57" fmla="*/ 106064 h 445"/>
              <a:gd name="T58" fmla="*/ 636226 w 2195"/>
              <a:gd name="T59" fmla="*/ 106970 h 445"/>
              <a:gd name="T60" fmla="*/ 614988 w 2195"/>
              <a:gd name="T61" fmla="*/ 197623 h 445"/>
              <a:gd name="T62" fmla="*/ 636226 w 2195"/>
              <a:gd name="T63" fmla="*/ 50312 h 445"/>
              <a:gd name="T64" fmla="*/ 684576 w 2195"/>
              <a:gd name="T65" fmla="*/ 46233 h 445"/>
              <a:gd name="T66" fmla="*/ 840017 w 2195"/>
              <a:gd name="T67" fmla="*/ 184478 h 445"/>
              <a:gd name="T68" fmla="*/ 821491 w 2195"/>
              <a:gd name="T69" fmla="*/ 199889 h 445"/>
              <a:gd name="T70" fmla="*/ 791668 w 2195"/>
              <a:gd name="T71" fmla="*/ 68443 h 445"/>
              <a:gd name="T72" fmla="*/ 771334 w 2195"/>
              <a:gd name="T73" fmla="*/ 50312 h 445"/>
              <a:gd name="T74" fmla="*/ 791668 w 2195"/>
              <a:gd name="T75" fmla="*/ 10878 h 445"/>
              <a:gd name="T76" fmla="*/ 812454 w 2195"/>
              <a:gd name="T77" fmla="*/ 50312 h 445"/>
              <a:gd name="T78" fmla="*/ 840017 w 2195"/>
              <a:gd name="T79" fmla="*/ 68443 h 445"/>
              <a:gd name="T80" fmla="*/ 812454 w 2195"/>
              <a:gd name="T81" fmla="*/ 167707 h 445"/>
              <a:gd name="T82" fmla="*/ 840017 w 2195"/>
              <a:gd name="T83" fmla="*/ 184478 h 445"/>
              <a:gd name="T84" fmla="*/ 985066 w 2195"/>
              <a:gd name="T85" fmla="*/ 85667 h 445"/>
              <a:gd name="T86" fmla="*/ 875263 w 2195"/>
              <a:gd name="T87" fmla="*/ 87933 h 445"/>
              <a:gd name="T88" fmla="*/ 968799 w 2195"/>
              <a:gd name="T89" fmla="*/ 159549 h 445"/>
              <a:gd name="T90" fmla="*/ 890174 w 2195"/>
              <a:gd name="T91" fmla="*/ 151390 h 445"/>
              <a:gd name="T92" fmla="*/ 931746 w 2195"/>
              <a:gd name="T93" fmla="*/ 200795 h 445"/>
              <a:gd name="T94" fmla="*/ 937620 w 2195"/>
              <a:gd name="T95" fmla="*/ 114222 h 445"/>
              <a:gd name="T96" fmla="*/ 929487 w 2195"/>
              <a:gd name="T97" fmla="*/ 65723 h 4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95" h="445">
                <a:moveTo>
                  <a:pt x="154" y="142"/>
                </a:moveTo>
                <a:cubicBezTo>
                  <a:pt x="86" y="144"/>
                  <a:pt x="51" y="189"/>
                  <a:pt x="49" y="278"/>
                </a:cubicBezTo>
                <a:cubicBezTo>
                  <a:pt x="51" y="361"/>
                  <a:pt x="86" y="405"/>
                  <a:pt x="154" y="407"/>
                </a:cubicBezTo>
                <a:cubicBezTo>
                  <a:pt x="218" y="405"/>
                  <a:pt x="251" y="361"/>
                  <a:pt x="252" y="276"/>
                </a:cubicBezTo>
                <a:cubicBezTo>
                  <a:pt x="248" y="193"/>
                  <a:pt x="215" y="148"/>
                  <a:pt x="154" y="142"/>
                </a:cubicBezTo>
                <a:close/>
                <a:moveTo>
                  <a:pt x="152" y="443"/>
                </a:moveTo>
                <a:cubicBezTo>
                  <a:pt x="55" y="437"/>
                  <a:pt x="5" y="383"/>
                  <a:pt x="0" y="280"/>
                </a:cubicBezTo>
                <a:cubicBezTo>
                  <a:pt x="3" y="166"/>
                  <a:pt x="55" y="107"/>
                  <a:pt x="156" y="105"/>
                </a:cubicBezTo>
                <a:cubicBezTo>
                  <a:pt x="250" y="109"/>
                  <a:pt x="299" y="165"/>
                  <a:pt x="303" y="274"/>
                </a:cubicBezTo>
                <a:cubicBezTo>
                  <a:pt x="302" y="385"/>
                  <a:pt x="251" y="442"/>
                  <a:pt x="152" y="443"/>
                </a:cubicBezTo>
                <a:close/>
                <a:moveTo>
                  <a:pt x="665" y="227"/>
                </a:moveTo>
                <a:lnTo>
                  <a:pt x="665" y="434"/>
                </a:lnTo>
                <a:lnTo>
                  <a:pt x="618" y="434"/>
                </a:lnTo>
                <a:lnTo>
                  <a:pt x="618" y="234"/>
                </a:lnTo>
                <a:cubicBezTo>
                  <a:pt x="616" y="174"/>
                  <a:pt x="591" y="144"/>
                  <a:pt x="542" y="142"/>
                </a:cubicBezTo>
                <a:cubicBezTo>
                  <a:pt x="484" y="150"/>
                  <a:pt x="452" y="181"/>
                  <a:pt x="446" y="236"/>
                </a:cubicBezTo>
                <a:lnTo>
                  <a:pt x="446" y="434"/>
                </a:lnTo>
                <a:lnTo>
                  <a:pt x="400" y="436"/>
                </a:lnTo>
                <a:lnTo>
                  <a:pt x="400" y="111"/>
                </a:lnTo>
                <a:lnTo>
                  <a:pt x="446" y="111"/>
                </a:lnTo>
                <a:lnTo>
                  <a:pt x="446" y="160"/>
                </a:lnTo>
                <a:cubicBezTo>
                  <a:pt x="472" y="123"/>
                  <a:pt x="507" y="104"/>
                  <a:pt x="553" y="102"/>
                </a:cubicBezTo>
                <a:cubicBezTo>
                  <a:pt x="628" y="102"/>
                  <a:pt x="665" y="144"/>
                  <a:pt x="665" y="227"/>
                </a:cubicBezTo>
                <a:close/>
                <a:moveTo>
                  <a:pt x="897" y="407"/>
                </a:moveTo>
                <a:lnTo>
                  <a:pt x="906" y="432"/>
                </a:lnTo>
                <a:cubicBezTo>
                  <a:pt x="891" y="438"/>
                  <a:pt x="875" y="441"/>
                  <a:pt x="857" y="441"/>
                </a:cubicBezTo>
                <a:cubicBezTo>
                  <a:pt x="811" y="442"/>
                  <a:pt x="788" y="419"/>
                  <a:pt x="790" y="370"/>
                </a:cubicBezTo>
                <a:lnTo>
                  <a:pt x="790" y="151"/>
                </a:lnTo>
                <a:lnTo>
                  <a:pt x="745" y="151"/>
                </a:lnTo>
                <a:lnTo>
                  <a:pt x="745" y="111"/>
                </a:lnTo>
                <a:lnTo>
                  <a:pt x="790" y="111"/>
                </a:lnTo>
                <a:lnTo>
                  <a:pt x="790" y="24"/>
                </a:lnTo>
                <a:lnTo>
                  <a:pt x="837" y="0"/>
                </a:lnTo>
                <a:lnTo>
                  <a:pt x="837" y="111"/>
                </a:lnTo>
                <a:lnTo>
                  <a:pt x="897" y="111"/>
                </a:lnTo>
                <a:lnTo>
                  <a:pt x="897" y="151"/>
                </a:lnTo>
                <a:lnTo>
                  <a:pt x="837" y="151"/>
                </a:lnTo>
                <a:lnTo>
                  <a:pt x="837" y="370"/>
                </a:lnTo>
                <a:cubicBezTo>
                  <a:pt x="835" y="398"/>
                  <a:pt x="847" y="411"/>
                  <a:pt x="872" y="410"/>
                </a:cubicBezTo>
                <a:cubicBezTo>
                  <a:pt x="881" y="410"/>
                  <a:pt x="890" y="409"/>
                  <a:pt x="897" y="407"/>
                </a:cubicBezTo>
                <a:close/>
                <a:moveTo>
                  <a:pt x="1020" y="249"/>
                </a:moveTo>
                <a:lnTo>
                  <a:pt x="1214" y="249"/>
                </a:lnTo>
                <a:cubicBezTo>
                  <a:pt x="1211" y="184"/>
                  <a:pt x="1179" y="150"/>
                  <a:pt x="1118" y="147"/>
                </a:cubicBezTo>
                <a:cubicBezTo>
                  <a:pt x="1057" y="153"/>
                  <a:pt x="1024" y="187"/>
                  <a:pt x="1020" y="249"/>
                </a:cubicBezTo>
                <a:close/>
                <a:moveTo>
                  <a:pt x="1214" y="334"/>
                </a:moveTo>
                <a:lnTo>
                  <a:pt x="1263" y="347"/>
                </a:lnTo>
                <a:cubicBezTo>
                  <a:pt x="1245" y="413"/>
                  <a:pt x="1198" y="445"/>
                  <a:pt x="1120" y="443"/>
                </a:cubicBezTo>
                <a:cubicBezTo>
                  <a:pt x="1021" y="439"/>
                  <a:pt x="969" y="384"/>
                  <a:pt x="966" y="278"/>
                </a:cubicBezTo>
                <a:cubicBezTo>
                  <a:pt x="971" y="167"/>
                  <a:pt x="1021" y="109"/>
                  <a:pt x="1118" y="105"/>
                </a:cubicBezTo>
                <a:cubicBezTo>
                  <a:pt x="1213" y="107"/>
                  <a:pt x="1262" y="165"/>
                  <a:pt x="1265" y="278"/>
                </a:cubicBezTo>
                <a:cubicBezTo>
                  <a:pt x="1265" y="284"/>
                  <a:pt x="1265" y="288"/>
                  <a:pt x="1265" y="289"/>
                </a:cubicBezTo>
                <a:lnTo>
                  <a:pt x="1018" y="289"/>
                </a:lnTo>
                <a:cubicBezTo>
                  <a:pt x="1021" y="362"/>
                  <a:pt x="1054" y="401"/>
                  <a:pt x="1118" y="405"/>
                </a:cubicBezTo>
                <a:cubicBezTo>
                  <a:pt x="1169" y="405"/>
                  <a:pt x="1200" y="382"/>
                  <a:pt x="1214" y="334"/>
                </a:cubicBezTo>
                <a:close/>
                <a:moveTo>
                  <a:pt x="1626" y="227"/>
                </a:moveTo>
                <a:lnTo>
                  <a:pt x="1626" y="434"/>
                </a:lnTo>
                <a:lnTo>
                  <a:pt x="1580" y="434"/>
                </a:lnTo>
                <a:lnTo>
                  <a:pt x="1580" y="234"/>
                </a:lnTo>
                <a:cubicBezTo>
                  <a:pt x="1578" y="174"/>
                  <a:pt x="1553" y="144"/>
                  <a:pt x="1504" y="142"/>
                </a:cubicBezTo>
                <a:cubicBezTo>
                  <a:pt x="1446" y="150"/>
                  <a:pt x="1414" y="181"/>
                  <a:pt x="1408" y="236"/>
                </a:cubicBezTo>
                <a:lnTo>
                  <a:pt x="1408" y="434"/>
                </a:lnTo>
                <a:lnTo>
                  <a:pt x="1361" y="436"/>
                </a:lnTo>
                <a:lnTo>
                  <a:pt x="1361" y="111"/>
                </a:lnTo>
                <a:lnTo>
                  <a:pt x="1408" y="111"/>
                </a:lnTo>
                <a:lnTo>
                  <a:pt x="1408" y="160"/>
                </a:lnTo>
                <a:cubicBezTo>
                  <a:pt x="1433" y="123"/>
                  <a:pt x="1469" y="104"/>
                  <a:pt x="1515" y="102"/>
                </a:cubicBezTo>
                <a:cubicBezTo>
                  <a:pt x="1589" y="102"/>
                  <a:pt x="1626" y="144"/>
                  <a:pt x="1626" y="227"/>
                </a:cubicBezTo>
                <a:close/>
                <a:moveTo>
                  <a:pt x="1859" y="407"/>
                </a:moveTo>
                <a:lnTo>
                  <a:pt x="1868" y="432"/>
                </a:lnTo>
                <a:cubicBezTo>
                  <a:pt x="1853" y="438"/>
                  <a:pt x="1836" y="441"/>
                  <a:pt x="1818" y="441"/>
                </a:cubicBezTo>
                <a:cubicBezTo>
                  <a:pt x="1772" y="442"/>
                  <a:pt x="1750" y="419"/>
                  <a:pt x="1752" y="370"/>
                </a:cubicBezTo>
                <a:lnTo>
                  <a:pt x="1752" y="151"/>
                </a:lnTo>
                <a:lnTo>
                  <a:pt x="1707" y="151"/>
                </a:lnTo>
                <a:lnTo>
                  <a:pt x="1707" y="111"/>
                </a:lnTo>
                <a:lnTo>
                  <a:pt x="1752" y="111"/>
                </a:lnTo>
                <a:lnTo>
                  <a:pt x="1752" y="24"/>
                </a:lnTo>
                <a:lnTo>
                  <a:pt x="1798" y="0"/>
                </a:lnTo>
                <a:lnTo>
                  <a:pt x="1798" y="111"/>
                </a:lnTo>
                <a:lnTo>
                  <a:pt x="1859" y="111"/>
                </a:lnTo>
                <a:lnTo>
                  <a:pt x="1859" y="151"/>
                </a:lnTo>
                <a:lnTo>
                  <a:pt x="1798" y="151"/>
                </a:lnTo>
                <a:lnTo>
                  <a:pt x="1798" y="370"/>
                </a:lnTo>
                <a:cubicBezTo>
                  <a:pt x="1797" y="398"/>
                  <a:pt x="1809" y="411"/>
                  <a:pt x="1834" y="410"/>
                </a:cubicBezTo>
                <a:cubicBezTo>
                  <a:pt x="1843" y="410"/>
                  <a:pt x="1851" y="409"/>
                  <a:pt x="1859" y="407"/>
                </a:cubicBezTo>
                <a:close/>
                <a:moveTo>
                  <a:pt x="2131" y="203"/>
                </a:moveTo>
                <a:lnTo>
                  <a:pt x="2180" y="189"/>
                </a:lnTo>
                <a:cubicBezTo>
                  <a:pt x="2167" y="133"/>
                  <a:pt x="2125" y="104"/>
                  <a:pt x="2055" y="102"/>
                </a:cubicBezTo>
                <a:cubicBezTo>
                  <a:pt x="1982" y="105"/>
                  <a:pt x="1943" y="136"/>
                  <a:pt x="1937" y="194"/>
                </a:cubicBezTo>
                <a:cubicBezTo>
                  <a:pt x="1934" y="249"/>
                  <a:pt x="1976" y="281"/>
                  <a:pt x="2062" y="292"/>
                </a:cubicBezTo>
                <a:cubicBezTo>
                  <a:pt x="2118" y="302"/>
                  <a:pt x="2146" y="322"/>
                  <a:pt x="2144" y="352"/>
                </a:cubicBezTo>
                <a:cubicBezTo>
                  <a:pt x="2143" y="387"/>
                  <a:pt x="2115" y="406"/>
                  <a:pt x="2062" y="407"/>
                </a:cubicBezTo>
                <a:cubicBezTo>
                  <a:pt x="2013" y="409"/>
                  <a:pt x="1982" y="384"/>
                  <a:pt x="1970" y="334"/>
                </a:cubicBezTo>
                <a:lnTo>
                  <a:pt x="1924" y="347"/>
                </a:lnTo>
                <a:cubicBezTo>
                  <a:pt x="1941" y="413"/>
                  <a:pt x="1988" y="445"/>
                  <a:pt x="2062" y="443"/>
                </a:cubicBezTo>
                <a:cubicBezTo>
                  <a:pt x="2148" y="442"/>
                  <a:pt x="2192" y="410"/>
                  <a:pt x="2193" y="350"/>
                </a:cubicBezTo>
                <a:cubicBezTo>
                  <a:pt x="2195" y="298"/>
                  <a:pt x="2155" y="265"/>
                  <a:pt x="2075" y="252"/>
                </a:cubicBezTo>
                <a:cubicBezTo>
                  <a:pt x="2014" y="241"/>
                  <a:pt x="1985" y="222"/>
                  <a:pt x="1986" y="194"/>
                </a:cubicBezTo>
                <a:cubicBezTo>
                  <a:pt x="1990" y="162"/>
                  <a:pt x="2014" y="146"/>
                  <a:pt x="2057" y="145"/>
                </a:cubicBezTo>
                <a:cubicBezTo>
                  <a:pt x="2097" y="145"/>
                  <a:pt x="2122" y="164"/>
                  <a:pt x="2131" y="203"/>
                </a:cubicBezTo>
                <a:close/>
              </a:path>
            </a:pathLst>
          </a:custGeom>
          <a:solidFill>
            <a:srgbClr val="FFFF00"/>
          </a:solidFill>
          <a:ln>
            <a:noFill/>
          </a:ln>
        </p:spPr>
        <p:txBody>
          <a:bodyPr/>
          <a:lstStyle/>
          <a:p>
            <a:pPr defTabSz="914034" fontAlgn="base">
              <a:spcBef>
                <a:spcPct val="0"/>
              </a:spcBef>
              <a:spcAft>
                <a:spcPct val="0"/>
              </a:spcAft>
            </a:pPr>
            <a:endParaRPr lang="zh-CN" altLang="en-US" sz="1799">
              <a:solidFill>
                <a:srgbClr val="A68461"/>
              </a:solidFill>
              <a:latin typeface="Arial" panose="020B0604020202020204" pitchFamily="34" charset="0"/>
              <a:ea typeface="宋体" panose="02010600030101010101" pitchFamily="2" charset="-122"/>
            </a:endParaRPr>
          </a:p>
        </p:txBody>
      </p:sp>
      <p:sp>
        <p:nvSpPr>
          <p:cNvPr id="98" name="Freeform 8"/>
          <p:cNvSpPr>
            <a:spLocks noEditPoints="1"/>
          </p:cNvSpPr>
          <p:nvPr/>
        </p:nvSpPr>
        <p:spPr bwMode="auto">
          <a:xfrm>
            <a:off x="793440" y="249594"/>
            <a:ext cx="952128" cy="447500"/>
          </a:xfrm>
          <a:custGeom>
            <a:avLst/>
            <a:gdLst>
              <a:gd name="T0" fmla="*/ 345008 w 2109"/>
              <a:gd name="T1" fmla="*/ 0 h 986"/>
              <a:gd name="T2" fmla="*/ 305269 w 2109"/>
              <a:gd name="T3" fmla="*/ 447253 h 986"/>
              <a:gd name="T4" fmla="*/ 37933 w 2109"/>
              <a:gd name="T5" fmla="*/ 409150 h 986"/>
              <a:gd name="T6" fmla="*/ 0 w 2109"/>
              <a:gd name="T7" fmla="*/ 447253 h 986"/>
              <a:gd name="T8" fmla="*/ 37933 w 2109"/>
              <a:gd name="T9" fmla="*/ 36288 h 986"/>
              <a:gd name="T10" fmla="*/ 305269 w 2109"/>
              <a:gd name="T11" fmla="*/ 126555 h 986"/>
              <a:gd name="T12" fmla="*/ 37933 w 2109"/>
              <a:gd name="T13" fmla="*/ 36288 h 986"/>
              <a:gd name="T14" fmla="*/ 37933 w 2109"/>
              <a:gd name="T15" fmla="*/ 376944 h 986"/>
              <a:gd name="T16" fmla="*/ 305269 w 2109"/>
              <a:gd name="T17" fmla="*/ 284863 h 986"/>
              <a:gd name="T18" fmla="*/ 37933 w 2109"/>
              <a:gd name="T19" fmla="*/ 160576 h 986"/>
              <a:gd name="T20" fmla="*/ 305269 w 2109"/>
              <a:gd name="T21" fmla="*/ 252657 h 986"/>
              <a:gd name="T22" fmla="*/ 37933 w 2109"/>
              <a:gd name="T23" fmla="*/ 160576 h 986"/>
              <a:gd name="T24" fmla="*/ 912645 w 2109"/>
              <a:gd name="T25" fmla="*/ 250843 h 986"/>
              <a:gd name="T26" fmla="*/ 808781 w 2109"/>
              <a:gd name="T27" fmla="*/ 314801 h 986"/>
              <a:gd name="T28" fmla="*/ 926644 w 2109"/>
              <a:gd name="T29" fmla="*/ 415047 h 986"/>
              <a:gd name="T30" fmla="*/ 731109 w 2109"/>
              <a:gd name="T31" fmla="*/ 371048 h 986"/>
              <a:gd name="T32" fmla="*/ 605118 w 2109"/>
              <a:gd name="T33" fmla="*/ 441356 h 986"/>
              <a:gd name="T34" fmla="*/ 658856 w 2109"/>
              <a:gd name="T35" fmla="*/ 403253 h 986"/>
              <a:gd name="T36" fmla="*/ 694983 w 2109"/>
              <a:gd name="T37" fmla="*/ 202761 h 986"/>
              <a:gd name="T38" fmla="*/ 477321 w 2109"/>
              <a:gd name="T39" fmla="*/ 170555 h 986"/>
              <a:gd name="T40" fmla="*/ 834973 w 2109"/>
              <a:gd name="T41" fmla="*/ 118391 h 986"/>
              <a:gd name="T42" fmla="*/ 537381 w 2109"/>
              <a:gd name="T43" fmla="*/ 86185 h 986"/>
              <a:gd name="T44" fmla="*/ 834973 w 2109"/>
              <a:gd name="T45" fmla="*/ 34020 h 986"/>
              <a:gd name="T46" fmla="*/ 529253 w 2109"/>
              <a:gd name="T47" fmla="*/ 2268 h 986"/>
              <a:gd name="T48" fmla="*/ 872454 w 2109"/>
              <a:gd name="T49" fmla="*/ 170555 h 986"/>
              <a:gd name="T50" fmla="*/ 948771 w 2109"/>
              <a:gd name="T51" fmla="*/ 202761 h 986"/>
              <a:gd name="T52" fmla="*/ 731109 w 2109"/>
              <a:gd name="T53" fmla="*/ 218637 h 986"/>
              <a:gd name="T54" fmla="*/ 886453 w 2109"/>
              <a:gd name="T55" fmla="*/ 218637 h 986"/>
              <a:gd name="T56" fmla="*/ 675113 w 2109"/>
              <a:gd name="T57" fmla="*/ 293028 h 986"/>
              <a:gd name="T58" fmla="*/ 485449 w 2109"/>
              <a:gd name="T59" fmla="*/ 403253 h 986"/>
              <a:gd name="T60" fmla="*/ 537381 w 2109"/>
              <a:gd name="T61" fmla="*/ 214554 h 986"/>
              <a:gd name="T62" fmla="*/ 631310 w 2109"/>
              <a:gd name="T63" fmla="*/ 276698 h 986"/>
              <a:gd name="T64" fmla="*/ 549122 w 2109"/>
              <a:gd name="T65" fmla="*/ 266719 h 986"/>
              <a:gd name="T66" fmla="*/ 537381 w 2109"/>
              <a:gd name="T67" fmla="*/ 214554 h 98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109" h="986">
                <a:moveTo>
                  <a:pt x="0" y="0"/>
                </a:moveTo>
                <a:lnTo>
                  <a:pt x="764" y="0"/>
                </a:lnTo>
                <a:lnTo>
                  <a:pt x="764" y="986"/>
                </a:lnTo>
                <a:lnTo>
                  <a:pt x="676" y="986"/>
                </a:lnTo>
                <a:lnTo>
                  <a:pt x="676" y="902"/>
                </a:lnTo>
                <a:lnTo>
                  <a:pt x="84" y="902"/>
                </a:lnTo>
                <a:lnTo>
                  <a:pt x="84" y="986"/>
                </a:lnTo>
                <a:lnTo>
                  <a:pt x="0" y="986"/>
                </a:lnTo>
                <a:lnTo>
                  <a:pt x="0" y="0"/>
                </a:lnTo>
                <a:close/>
                <a:moveTo>
                  <a:pt x="84" y="80"/>
                </a:moveTo>
                <a:lnTo>
                  <a:pt x="84" y="279"/>
                </a:lnTo>
                <a:lnTo>
                  <a:pt x="676" y="279"/>
                </a:lnTo>
                <a:lnTo>
                  <a:pt x="676" y="80"/>
                </a:lnTo>
                <a:lnTo>
                  <a:pt x="84" y="80"/>
                </a:lnTo>
                <a:close/>
                <a:moveTo>
                  <a:pt x="84" y="628"/>
                </a:moveTo>
                <a:lnTo>
                  <a:pt x="84" y="831"/>
                </a:lnTo>
                <a:lnTo>
                  <a:pt x="676" y="831"/>
                </a:lnTo>
                <a:lnTo>
                  <a:pt x="676" y="628"/>
                </a:lnTo>
                <a:lnTo>
                  <a:pt x="84" y="628"/>
                </a:lnTo>
                <a:close/>
                <a:moveTo>
                  <a:pt x="84" y="354"/>
                </a:moveTo>
                <a:lnTo>
                  <a:pt x="84" y="557"/>
                </a:lnTo>
                <a:lnTo>
                  <a:pt x="676" y="557"/>
                </a:lnTo>
                <a:lnTo>
                  <a:pt x="676" y="354"/>
                </a:lnTo>
                <a:lnTo>
                  <a:pt x="84" y="354"/>
                </a:lnTo>
                <a:close/>
                <a:moveTo>
                  <a:pt x="1963" y="482"/>
                </a:moveTo>
                <a:lnTo>
                  <a:pt x="2021" y="553"/>
                </a:lnTo>
                <a:cubicBezTo>
                  <a:pt x="2000" y="568"/>
                  <a:pt x="1958" y="594"/>
                  <a:pt x="1893" y="632"/>
                </a:cubicBezTo>
                <a:cubicBezTo>
                  <a:pt x="1849" y="659"/>
                  <a:pt x="1815" y="679"/>
                  <a:pt x="1791" y="694"/>
                </a:cubicBezTo>
                <a:cubicBezTo>
                  <a:pt x="1859" y="753"/>
                  <a:pt x="1965" y="800"/>
                  <a:pt x="2109" y="836"/>
                </a:cubicBezTo>
                <a:cubicBezTo>
                  <a:pt x="2089" y="856"/>
                  <a:pt x="2070" y="883"/>
                  <a:pt x="2052" y="915"/>
                </a:cubicBezTo>
                <a:cubicBezTo>
                  <a:pt x="1849" y="856"/>
                  <a:pt x="1704" y="756"/>
                  <a:pt x="1619" y="615"/>
                </a:cubicBezTo>
                <a:lnTo>
                  <a:pt x="1619" y="818"/>
                </a:lnTo>
                <a:cubicBezTo>
                  <a:pt x="1624" y="924"/>
                  <a:pt x="1573" y="976"/>
                  <a:pt x="1464" y="973"/>
                </a:cubicBezTo>
                <a:cubicBezTo>
                  <a:pt x="1423" y="973"/>
                  <a:pt x="1381" y="973"/>
                  <a:pt x="1340" y="973"/>
                </a:cubicBezTo>
                <a:cubicBezTo>
                  <a:pt x="1337" y="937"/>
                  <a:pt x="1331" y="908"/>
                  <a:pt x="1322" y="884"/>
                </a:cubicBezTo>
                <a:cubicBezTo>
                  <a:pt x="1358" y="887"/>
                  <a:pt x="1403" y="889"/>
                  <a:pt x="1459" y="889"/>
                </a:cubicBezTo>
                <a:cubicBezTo>
                  <a:pt x="1515" y="892"/>
                  <a:pt x="1542" y="867"/>
                  <a:pt x="1539" y="814"/>
                </a:cubicBezTo>
                <a:lnTo>
                  <a:pt x="1539" y="447"/>
                </a:lnTo>
                <a:lnTo>
                  <a:pt x="1057" y="447"/>
                </a:lnTo>
                <a:lnTo>
                  <a:pt x="1057" y="376"/>
                </a:lnTo>
                <a:lnTo>
                  <a:pt x="1849" y="376"/>
                </a:lnTo>
                <a:lnTo>
                  <a:pt x="1849" y="261"/>
                </a:lnTo>
                <a:lnTo>
                  <a:pt x="1190" y="261"/>
                </a:lnTo>
                <a:lnTo>
                  <a:pt x="1190" y="190"/>
                </a:lnTo>
                <a:lnTo>
                  <a:pt x="1849" y="190"/>
                </a:lnTo>
                <a:lnTo>
                  <a:pt x="1849" y="75"/>
                </a:lnTo>
                <a:lnTo>
                  <a:pt x="1172" y="75"/>
                </a:lnTo>
                <a:lnTo>
                  <a:pt x="1172" y="5"/>
                </a:lnTo>
                <a:lnTo>
                  <a:pt x="1932" y="5"/>
                </a:lnTo>
                <a:lnTo>
                  <a:pt x="1932" y="376"/>
                </a:lnTo>
                <a:lnTo>
                  <a:pt x="2101" y="376"/>
                </a:lnTo>
                <a:lnTo>
                  <a:pt x="2101" y="447"/>
                </a:lnTo>
                <a:lnTo>
                  <a:pt x="1619" y="447"/>
                </a:lnTo>
                <a:lnTo>
                  <a:pt x="1619" y="482"/>
                </a:lnTo>
                <a:cubicBezTo>
                  <a:pt x="1654" y="544"/>
                  <a:pt x="1692" y="597"/>
                  <a:pt x="1733" y="641"/>
                </a:cubicBezTo>
                <a:cubicBezTo>
                  <a:pt x="1822" y="582"/>
                  <a:pt x="1899" y="529"/>
                  <a:pt x="1963" y="482"/>
                </a:cubicBezTo>
                <a:close/>
                <a:moveTo>
                  <a:pt x="1044" y="814"/>
                </a:moveTo>
                <a:cubicBezTo>
                  <a:pt x="1168" y="772"/>
                  <a:pt x="1318" y="716"/>
                  <a:pt x="1495" y="646"/>
                </a:cubicBezTo>
                <a:cubicBezTo>
                  <a:pt x="1501" y="672"/>
                  <a:pt x="1507" y="699"/>
                  <a:pt x="1513" y="725"/>
                </a:cubicBezTo>
                <a:cubicBezTo>
                  <a:pt x="1351" y="784"/>
                  <a:pt x="1205" y="839"/>
                  <a:pt x="1075" y="889"/>
                </a:cubicBezTo>
                <a:lnTo>
                  <a:pt x="1044" y="814"/>
                </a:lnTo>
                <a:close/>
                <a:moveTo>
                  <a:pt x="1190" y="473"/>
                </a:moveTo>
                <a:cubicBezTo>
                  <a:pt x="1202" y="482"/>
                  <a:pt x="1218" y="492"/>
                  <a:pt x="1238" y="504"/>
                </a:cubicBezTo>
                <a:cubicBezTo>
                  <a:pt x="1303" y="545"/>
                  <a:pt x="1356" y="581"/>
                  <a:pt x="1398" y="610"/>
                </a:cubicBezTo>
                <a:lnTo>
                  <a:pt x="1349" y="681"/>
                </a:lnTo>
                <a:cubicBezTo>
                  <a:pt x="1317" y="658"/>
                  <a:pt x="1272" y="627"/>
                  <a:pt x="1216" y="588"/>
                </a:cubicBezTo>
                <a:cubicBezTo>
                  <a:pt x="1184" y="565"/>
                  <a:pt x="1159" y="547"/>
                  <a:pt x="1141" y="535"/>
                </a:cubicBezTo>
                <a:lnTo>
                  <a:pt x="1190" y="473"/>
                </a:lnTo>
                <a:close/>
              </a:path>
            </a:pathLst>
          </a:custGeom>
          <a:solidFill>
            <a:srgbClr val="FFFF00"/>
          </a:solidFill>
          <a:ln>
            <a:noFill/>
          </a:ln>
        </p:spPr>
        <p:txBody>
          <a:bodyPr/>
          <a:lstStyle/>
          <a:p>
            <a:pPr defTabSz="914034" fontAlgn="base">
              <a:spcBef>
                <a:spcPct val="0"/>
              </a:spcBef>
              <a:spcAft>
                <a:spcPct val="0"/>
              </a:spcAft>
            </a:pPr>
            <a:endParaRPr lang="zh-CN" altLang="en-US" sz="1799" dirty="0">
              <a:solidFill>
                <a:srgbClr val="A68461"/>
              </a:solidFill>
              <a:latin typeface="Arial" panose="020B0604020202020204" pitchFamily="34" charset="0"/>
              <a:ea typeface="宋体" panose="02010600030101010101" pitchFamily="2" charset="-122"/>
            </a:endParaRPr>
          </a:p>
        </p:txBody>
      </p:sp>
      <p:grpSp>
        <p:nvGrpSpPr>
          <p:cNvPr id="8" name="组合 7"/>
          <p:cNvGrpSpPr/>
          <p:nvPr/>
        </p:nvGrpSpPr>
        <p:grpSpPr>
          <a:xfrm>
            <a:off x="1979338" y="1464696"/>
            <a:ext cx="686390" cy="592094"/>
            <a:chOff x="760435" y="1556792"/>
            <a:chExt cx="686658" cy="592325"/>
          </a:xfrm>
        </p:grpSpPr>
        <p:sp>
          <p:nvSpPr>
            <p:cNvPr id="90" name="Oval 41"/>
            <p:cNvSpPr>
              <a:spLocks noChangeArrowheads="1"/>
            </p:cNvSpPr>
            <p:nvPr/>
          </p:nvSpPr>
          <p:spPr bwMode="auto">
            <a:xfrm>
              <a:off x="773846" y="1557957"/>
              <a:ext cx="591160" cy="591160"/>
            </a:xfrm>
            <a:prstGeom prst="ellipse">
              <a:avLst/>
            </a:prstGeom>
            <a:solidFill>
              <a:schemeClr val="tx1"/>
            </a:solidFill>
            <a:ln>
              <a:noFill/>
            </a:ln>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5" name="TextBox 4"/>
            <p:cNvSpPr txBox="1"/>
            <p:nvPr/>
          </p:nvSpPr>
          <p:spPr>
            <a:xfrm>
              <a:off x="760435" y="1556792"/>
              <a:ext cx="686658" cy="584775"/>
            </a:xfrm>
            <a:prstGeom prst="rect">
              <a:avLst/>
            </a:prstGeom>
            <a:noFill/>
          </p:spPr>
          <p:txBody>
            <a:bodyPr wrap="square" rtlCol="0">
              <a:spAutoFit/>
            </a:bodyPr>
            <a:lstStyle/>
            <a:p>
              <a:pPr algn="ctr" defTabSz="914034" fontAlgn="base">
                <a:spcBef>
                  <a:spcPct val="0"/>
                </a:spcBef>
                <a:spcAft>
                  <a:spcPct val="0"/>
                </a:spcAft>
              </a:pPr>
              <a:r>
                <a:rPr lang="en-US" altLang="zh-CN" sz="3199" b="1" dirty="0">
                  <a:solidFill>
                    <a:srgbClr val="F8F8F8"/>
                  </a:solidFill>
                  <a:latin typeface="Arial" panose="020B0604020202020204" pitchFamily="34" charset="0"/>
                  <a:ea typeface="宋体" panose="02010600030101010101" pitchFamily="2" charset="-122"/>
                </a:rPr>
                <a:t>01</a:t>
              </a:r>
              <a:endParaRPr lang="zh-CN" altLang="en-US" sz="3199" b="1" dirty="0">
                <a:solidFill>
                  <a:srgbClr val="F8F8F8"/>
                </a:solidFill>
                <a:latin typeface="Arial" panose="020B0604020202020204" pitchFamily="34" charset="0"/>
                <a:ea typeface="宋体" panose="02010600030101010101" pitchFamily="2" charset="-122"/>
              </a:endParaRPr>
            </a:p>
          </p:txBody>
        </p:sp>
      </p:grpSp>
      <p:cxnSp>
        <p:nvCxnSpPr>
          <p:cNvPr id="3" name="直接连接符 2"/>
          <p:cNvCxnSpPr/>
          <p:nvPr/>
        </p:nvCxnSpPr>
        <p:spPr bwMode="auto">
          <a:xfrm>
            <a:off x="2679750" y="1465861"/>
            <a:ext cx="0" cy="553563"/>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55" name="TextBox 54"/>
          <p:cNvSpPr txBox="1"/>
          <p:nvPr/>
        </p:nvSpPr>
        <p:spPr>
          <a:xfrm>
            <a:off x="2727633" y="2215975"/>
            <a:ext cx="6722292" cy="553782"/>
          </a:xfrm>
          <a:prstGeom prst="rect">
            <a:avLst/>
          </a:prstGeom>
          <a:noFill/>
        </p:spPr>
        <p:txBody>
          <a:bodyPr wrap="none" rtlCol="0">
            <a:spAutoFit/>
          </a:bodyPr>
          <a:lstStyle/>
          <a:p>
            <a:pPr defTabSz="914034" fontAlgn="base">
              <a:spcBef>
                <a:spcPct val="0"/>
              </a:spcBef>
              <a:spcAft>
                <a:spcPct val="0"/>
              </a:spcAft>
            </a:pPr>
            <a:r>
              <a:rPr lang="zh-CN" altLang="en-US" sz="2999" dirty="0">
                <a:solidFill>
                  <a:srgbClr val="333333"/>
                </a:solidFill>
                <a:latin typeface="微软雅黑"/>
                <a:ea typeface="微软雅黑"/>
              </a:rPr>
              <a:t>加强教育，提高党员干部廉洁自律意识</a:t>
            </a:r>
          </a:p>
        </p:txBody>
      </p:sp>
      <p:grpSp>
        <p:nvGrpSpPr>
          <p:cNvPr id="9" name="组合 8"/>
          <p:cNvGrpSpPr/>
          <p:nvPr/>
        </p:nvGrpSpPr>
        <p:grpSpPr>
          <a:xfrm>
            <a:off x="1979338" y="2215030"/>
            <a:ext cx="686390" cy="592094"/>
            <a:chOff x="760435" y="2307419"/>
            <a:chExt cx="686658" cy="592325"/>
          </a:xfrm>
        </p:grpSpPr>
        <p:sp>
          <p:nvSpPr>
            <p:cNvPr id="62" name="Oval 41"/>
            <p:cNvSpPr>
              <a:spLocks noChangeArrowheads="1"/>
            </p:cNvSpPr>
            <p:nvPr/>
          </p:nvSpPr>
          <p:spPr bwMode="auto">
            <a:xfrm>
              <a:off x="773846" y="2308584"/>
              <a:ext cx="591160" cy="591160"/>
            </a:xfrm>
            <a:prstGeom prst="ellipse">
              <a:avLst/>
            </a:prstGeom>
            <a:solidFill>
              <a:schemeClr val="tx1"/>
            </a:solidFill>
            <a:ln>
              <a:noFill/>
            </a:ln>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63" name="TextBox 62"/>
            <p:cNvSpPr txBox="1"/>
            <p:nvPr/>
          </p:nvSpPr>
          <p:spPr>
            <a:xfrm>
              <a:off x="760435" y="2307419"/>
              <a:ext cx="686658" cy="584775"/>
            </a:xfrm>
            <a:prstGeom prst="rect">
              <a:avLst/>
            </a:prstGeom>
            <a:noFill/>
          </p:spPr>
          <p:txBody>
            <a:bodyPr wrap="square" rtlCol="0">
              <a:spAutoFit/>
            </a:bodyPr>
            <a:lstStyle/>
            <a:p>
              <a:pPr algn="ctr" defTabSz="914034" fontAlgn="base">
                <a:spcBef>
                  <a:spcPct val="0"/>
                </a:spcBef>
                <a:spcAft>
                  <a:spcPct val="0"/>
                </a:spcAft>
              </a:pPr>
              <a:r>
                <a:rPr lang="en-US" altLang="zh-CN" sz="3199" b="1" dirty="0">
                  <a:solidFill>
                    <a:srgbClr val="F8F8F8"/>
                  </a:solidFill>
                  <a:latin typeface="Arial" panose="020B0604020202020204" pitchFamily="34" charset="0"/>
                  <a:ea typeface="宋体" panose="02010600030101010101" pitchFamily="2" charset="-122"/>
                </a:rPr>
                <a:t>02</a:t>
              </a:r>
              <a:endParaRPr lang="zh-CN" altLang="en-US" sz="3199" b="1" dirty="0">
                <a:solidFill>
                  <a:srgbClr val="F8F8F8"/>
                </a:solidFill>
                <a:latin typeface="Arial" panose="020B0604020202020204" pitchFamily="34" charset="0"/>
                <a:ea typeface="宋体" panose="02010600030101010101" pitchFamily="2" charset="-122"/>
              </a:endParaRPr>
            </a:p>
          </p:txBody>
        </p:sp>
      </p:grpSp>
      <p:cxnSp>
        <p:nvCxnSpPr>
          <p:cNvPr id="64" name="直接连接符 63"/>
          <p:cNvCxnSpPr/>
          <p:nvPr/>
        </p:nvCxnSpPr>
        <p:spPr bwMode="auto">
          <a:xfrm>
            <a:off x="2679750" y="2216195"/>
            <a:ext cx="0" cy="553563"/>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65" name="TextBox 64"/>
          <p:cNvSpPr txBox="1"/>
          <p:nvPr/>
        </p:nvSpPr>
        <p:spPr>
          <a:xfrm>
            <a:off x="2727633" y="2960964"/>
            <a:ext cx="7876003" cy="553782"/>
          </a:xfrm>
          <a:prstGeom prst="rect">
            <a:avLst/>
          </a:prstGeom>
          <a:noFill/>
        </p:spPr>
        <p:txBody>
          <a:bodyPr wrap="none" rtlCol="0">
            <a:spAutoFit/>
          </a:bodyPr>
          <a:lstStyle/>
          <a:p>
            <a:pPr defTabSz="914034" fontAlgn="base">
              <a:spcBef>
                <a:spcPct val="0"/>
              </a:spcBef>
              <a:spcAft>
                <a:spcPct val="0"/>
              </a:spcAft>
            </a:pPr>
            <a:r>
              <a:rPr lang="zh-CN" altLang="en-US" sz="2999" dirty="0">
                <a:solidFill>
                  <a:srgbClr val="333333"/>
                </a:solidFill>
                <a:latin typeface="微软雅黑"/>
                <a:ea typeface="微软雅黑"/>
              </a:rPr>
              <a:t>践行群众路线，深入推进机关作风和效能建设</a:t>
            </a:r>
          </a:p>
        </p:txBody>
      </p:sp>
      <p:grpSp>
        <p:nvGrpSpPr>
          <p:cNvPr id="10" name="组合 9"/>
          <p:cNvGrpSpPr/>
          <p:nvPr/>
        </p:nvGrpSpPr>
        <p:grpSpPr>
          <a:xfrm>
            <a:off x="1979338" y="2960019"/>
            <a:ext cx="686390" cy="592094"/>
            <a:chOff x="760435" y="3052699"/>
            <a:chExt cx="686658" cy="592325"/>
          </a:xfrm>
        </p:grpSpPr>
        <p:sp>
          <p:nvSpPr>
            <p:cNvPr id="66" name="Oval 41"/>
            <p:cNvSpPr>
              <a:spLocks noChangeArrowheads="1"/>
            </p:cNvSpPr>
            <p:nvPr/>
          </p:nvSpPr>
          <p:spPr bwMode="auto">
            <a:xfrm>
              <a:off x="773846" y="3053864"/>
              <a:ext cx="591160" cy="591160"/>
            </a:xfrm>
            <a:prstGeom prst="ellipse">
              <a:avLst/>
            </a:prstGeom>
            <a:solidFill>
              <a:schemeClr val="tx1"/>
            </a:solidFill>
            <a:ln>
              <a:noFill/>
            </a:ln>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67" name="TextBox 66"/>
            <p:cNvSpPr txBox="1"/>
            <p:nvPr/>
          </p:nvSpPr>
          <p:spPr>
            <a:xfrm>
              <a:off x="760435" y="3052699"/>
              <a:ext cx="686658" cy="584775"/>
            </a:xfrm>
            <a:prstGeom prst="rect">
              <a:avLst/>
            </a:prstGeom>
            <a:noFill/>
          </p:spPr>
          <p:txBody>
            <a:bodyPr wrap="square" rtlCol="0">
              <a:spAutoFit/>
            </a:bodyPr>
            <a:lstStyle/>
            <a:p>
              <a:pPr algn="ctr" defTabSz="914034" fontAlgn="base">
                <a:spcBef>
                  <a:spcPct val="0"/>
                </a:spcBef>
                <a:spcAft>
                  <a:spcPct val="0"/>
                </a:spcAft>
              </a:pPr>
              <a:r>
                <a:rPr lang="en-US" altLang="zh-CN" sz="3199" b="1" dirty="0">
                  <a:solidFill>
                    <a:srgbClr val="F8F8F8"/>
                  </a:solidFill>
                  <a:latin typeface="Arial" panose="020B0604020202020204" pitchFamily="34" charset="0"/>
                  <a:ea typeface="宋体" panose="02010600030101010101" pitchFamily="2" charset="-122"/>
                </a:rPr>
                <a:t>03</a:t>
              </a:r>
              <a:endParaRPr lang="zh-CN" altLang="en-US" sz="3199" b="1" dirty="0">
                <a:solidFill>
                  <a:srgbClr val="F8F8F8"/>
                </a:solidFill>
                <a:latin typeface="Arial" panose="020B0604020202020204" pitchFamily="34" charset="0"/>
                <a:ea typeface="宋体" panose="02010600030101010101" pitchFamily="2" charset="-122"/>
              </a:endParaRPr>
            </a:p>
          </p:txBody>
        </p:sp>
      </p:grpSp>
      <p:cxnSp>
        <p:nvCxnSpPr>
          <p:cNvPr id="68" name="直接连接符 67"/>
          <p:cNvCxnSpPr/>
          <p:nvPr/>
        </p:nvCxnSpPr>
        <p:spPr bwMode="auto">
          <a:xfrm>
            <a:off x="2679750" y="2961184"/>
            <a:ext cx="0" cy="553563"/>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69" name="TextBox 68"/>
          <p:cNvSpPr txBox="1"/>
          <p:nvPr/>
        </p:nvSpPr>
        <p:spPr>
          <a:xfrm>
            <a:off x="2727633" y="3697018"/>
            <a:ext cx="4414869" cy="553782"/>
          </a:xfrm>
          <a:prstGeom prst="rect">
            <a:avLst/>
          </a:prstGeom>
          <a:noFill/>
        </p:spPr>
        <p:txBody>
          <a:bodyPr wrap="none" rtlCol="0">
            <a:spAutoFit/>
          </a:bodyPr>
          <a:lstStyle/>
          <a:p>
            <a:pPr defTabSz="914034" fontAlgn="base">
              <a:spcBef>
                <a:spcPct val="0"/>
              </a:spcBef>
              <a:spcAft>
                <a:spcPct val="0"/>
              </a:spcAft>
            </a:pPr>
            <a:r>
              <a:rPr lang="zh-CN" altLang="en-US" sz="2999" dirty="0">
                <a:solidFill>
                  <a:srgbClr val="333333"/>
                </a:solidFill>
                <a:latin typeface="微软雅黑"/>
                <a:ea typeface="微软雅黑"/>
              </a:rPr>
              <a:t>加强督查，促进工作成效</a:t>
            </a:r>
          </a:p>
        </p:txBody>
      </p:sp>
      <p:grpSp>
        <p:nvGrpSpPr>
          <p:cNvPr id="11" name="组合 10"/>
          <p:cNvGrpSpPr/>
          <p:nvPr/>
        </p:nvGrpSpPr>
        <p:grpSpPr>
          <a:xfrm>
            <a:off x="1979338" y="3696073"/>
            <a:ext cx="686390" cy="592094"/>
            <a:chOff x="760435" y="3789040"/>
            <a:chExt cx="686658" cy="592325"/>
          </a:xfrm>
        </p:grpSpPr>
        <p:sp>
          <p:nvSpPr>
            <p:cNvPr id="70" name="Oval 41"/>
            <p:cNvSpPr>
              <a:spLocks noChangeArrowheads="1"/>
            </p:cNvSpPr>
            <p:nvPr/>
          </p:nvSpPr>
          <p:spPr bwMode="auto">
            <a:xfrm>
              <a:off x="773846" y="3790205"/>
              <a:ext cx="591160" cy="591160"/>
            </a:xfrm>
            <a:prstGeom prst="ellipse">
              <a:avLst/>
            </a:prstGeom>
            <a:solidFill>
              <a:schemeClr val="tx1"/>
            </a:solidFill>
            <a:ln>
              <a:noFill/>
            </a:ln>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72" name="TextBox 71"/>
            <p:cNvSpPr txBox="1"/>
            <p:nvPr/>
          </p:nvSpPr>
          <p:spPr>
            <a:xfrm>
              <a:off x="760435" y="3789040"/>
              <a:ext cx="686658" cy="584775"/>
            </a:xfrm>
            <a:prstGeom prst="rect">
              <a:avLst/>
            </a:prstGeom>
            <a:noFill/>
          </p:spPr>
          <p:txBody>
            <a:bodyPr wrap="square" rtlCol="0">
              <a:spAutoFit/>
            </a:bodyPr>
            <a:lstStyle/>
            <a:p>
              <a:pPr algn="ctr" defTabSz="914034" fontAlgn="base">
                <a:spcBef>
                  <a:spcPct val="0"/>
                </a:spcBef>
                <a:spcAft>
                  <a:spcPct val="0"/>
                </a:spcAft>
              </a:pPr>
              <a:r>
                <a:rPr lang="en-US" altLang="zh-CN" sz="3199" b="1" dirty="0">
                  <a:solidFill>
                    <a:srgbClr val="F8F8F8"/>
                  </a:solidFill>
                  <a:latin typeface="Arial" panose="020B0604020202020204" pitchFamily="34" charset="0"/>
                  <a:ea typeface="宋体" panose="02010600030101010101" pitchFamily="2" charset="-122"/>
                </a:rPr>
                <a:t>04</a:t>
              </a:r>
              <a:endParaRPr lang="zh-CN" altLang="en-US" sz="3199" b="1" dirty="0">
                <a:solidFill>
                  <a:srgbClr val="F8F8F8"/>
                </a:solidFill>
                <a:latin typeface="Arial" panose="020B0604020202020204" pitchFamily="34" charset="0"/>
                <a:ea typeface="宋体" panose="02010600030101010101" pitchFamily="2" charset="-122"/>
              </a:endParaRPr>
            </a:p>
          </p:txBody>
        </p:sp>
      </p:grpSp>
      <p:cxnSp>
        <p:nvCxnSpPr>
          <p:cNvPr id="73" name="直接连接符 72"/>
          <p:cNvCxnSpPr/>
          <p:nvPr/>
        </p:nvCxnSpPr>
        <p:spPr bwMode="auto">
          <a:xfrm>
            <a:off x="2679750" y="3697237"/>
            <a:ext cx="0" cy="553563"/>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74" name="TextBox 73"/>
          <p:cNvSpPr txBox="1"/>
          <p:nvPr/>
        </p:nvSpPr>
        <p:spPr>
          <a:xfrm>
            <a:off x="2727633" y="4447352"/>
            <a:ext cx="7106863" cy="553782"/>
          </a:xfrm>
          <a:prstGeom prst="rect">
            <a:avLst/>
          </a:prstGeom>
          <a:noFill/>
        </p:spPr>
        <p:txBody>
          <a:bodyPr wrap="none" rtlCol="0">
            <a:spAutoFit/>
          </a:bodyPr>
          <a:lstStyle/>
          <a:p>
            <a:pPr defTabSz="914034" fontAlgn="base">
              <a:spcBef>
                <a:spcPct val="0"/>
              </a:spcBef>
              <a:spcAft>
                <a:spcPct val="0"/>
              </a:spcAft>
            </a:pPr>
            <a:r>
              <a:rPr lang="zh-CN" altLang="en-US" sz="2999" dirty="0">
                <a:solidFill>
                  <a:srgbClr val="333333"/>
                </a:solidFill>
                <a:latin typeface="微软雅黑"/>
                <a:ea typeface="微软雅黑"/>
              </a:rPr>
              <a:t>结合组织生活会，筑牢党支部的坚强堡垒</a:t>
            </a:r>
          </a:p>
        </p:txBody>
      </p:sp>
      <p:grpSp>
        <p:nvGrpSpPr>
          <p:cNvPr id="12" name="组合 11"/>
          <p:cNvGrpSpPr/>
          <p:nvPr/>
        </p:nvGrpSpPr>
        <p:grpSpPr>
          <a:xfrm>
            <a:off x="1979338" y="4446407"/>
            <a:ext cx="686390" cy="592094"/>
            <a:chOff x="760435" y="4539667"/>
            <a:chExt cx="686658" cy="592325"/>
          </a:xfrm>
        </p:grpSpPr>
        <p:sp>
          <p:nvSpPr>
            <p:cNvPr id="80" name="Oval 41"/>
            <p:cNvSpPr>
              <a:spLocks noChangeArrowheads="1"/>
            </p:cNvSpPr>
            <p:nvPr/>
          </p:nvSpPr>
          <p:spPr bwMode="auto">
            <a:xfrm>
              <a:off x="773846" y="4540832"/>
              <a:ext cx="591160" cy="591160"/>
            </a:xfrm>
            <a:prstGeom prst="ellipse">
              <a:avLst/>
            </a:prstGeom>
            <a:solidFill>
              <a:schemeClr val="tx1"/>
            </a:solidFill>
            <a:ln>
              <a:noFill/>
            </a:ln>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82" name="TextBox 81"/>
            <p:cNvSpPr txBox="1"/>
            <p:nvPr/>
          </p:nvSpPr>
          <p:spPr>
            <a:xfrm>
              <a:off x="760435" y="4539667"/>
              <a:ext cx="686658" cy="584775"/>
            </a:xfrm>
            <a:prstGeom prst="rect">
              <a:avLst/>
            </a:prstGeom>
            <a:noFill/>
          </p:spPr>
          <p:txBody>
            <a:bodyPr wrap="square" rtlCol="0">
              <a:spAutoFit/>
            </a:bodyPr>
            <a:lstStyle/>
            <a:p>
              <a:pPr algn="ctr" defTabSz="914034" fontAlgn="base">
                <a:spcBef>
                  <a:spcPct val="0"/>
                </a:spcBef>
                <a:spcAft>
                  <a:spcPct val="0"/>
                </a:spcAft>
              </a:pPr>
              <a:r>
                <a:rPr lang="en-US" altLang="zh-CN" sz="3199" b="1" dirty="0">
                  <a:solidFill>
                    <a:srgbClr val="F8F8F8"/>
                  </a:solidFill>
                  <a:latin typeface="Arial" panose="020B0604020202020204" pitchFamily="34" charset="0"/>
                  <a:ea typeface="宋体" panose="02010600030101010101" pitchFamily="2" charset="-122"/>
                </a:rPr>
                <a:t>05</a:t>
              </a:r>
              <a:endParaRPr lang="zh-CN" altLang="en-US" sz="3199" b="1" dirty="0">
                <a:solidFill>
                  <a:srgbClr val="F8F8F8"/>
                </a:solidFill>
                <a:latin typeface="Arial" panose="020B0604020202020204" pitchFamily="34" charset="0"/>
                <a:ea typeface="宋体" panose="02010600030101010101" pitchFamily="2" charset="-122"/>
              </a:endParaRPr>
            </a:p>
          </p:txBody>
        </p:sp>
      </p:grpSp>
      <p:cxnSp>
        <p:nvCxnSpPr>
          <p:cNvPr id="83" name="直接连接符 82"/>
          <p:cNvCxnSpPr/>
          <p:nvPr/>
        </p:nvCxnSpPr>
        <p:spPr bwMode="auto">
          <a:xfrm>
            <a:off x="2679750" y="4447571"/>
            <a:ext cx="0" cy="553563"/>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85" name="TextBox 84"/>
          <p:cNvSpPr txBox="1"/>
          <p:nvPr/>
        </p:nvSpPr>
        <p:spPr>
          <a:xfrm>
            <a:off x="2727633" y="5192341"/>
            <a:ext cx="3261158" cy="553782"/>
          </a:xfrm>
          <a:prstGeom prst="rect">
            <a:avLst/>
          </a:prstGeom>
          <a:noFill/>
        </p:spPr>
        <p:txBody>
          <a:bodyPr wrap="none" rtlCol="0">
            <a:spAutoFit/>
          </a:bodyPr>
          <a:lstStyle/>
          <a:p>
            <a:pPr defTabSz="914034" fontAlgn="base">
              <a:spcBef>
                <a:spcPct val="0"/>
              </a:spcBef>
              <a:spcAft>
                <a:spcPct val="0"/>
              </a:spcAft>
            </a:pPr>
            <a:r>
              <a:rPr lang="zh-CN" altLang="en-US" sz="2999" dirty="0">
                <a:solidFill>
                  <a:srgbClr val="333333"/>
                </a:solidFill>
                <a:latin typeface="微软雅黑"/>
                <a:ea typeface="微软雅黑"/>
              </a:rPr>
              <a:t>下一步的工作思路</a:t>
            </a:r>
          </a:p>
        </p:txBody>
      </p:sp>
      <p:grpSp>
        <p:nvGrpSpPr>
          <p:cNvPr id="13" name="组合 12"/>
          <p:cNvGrpSpPr/>
          <p:nvPr/>
        </p:nvGrpSpPr>
        <p:grpSpPr>
          <a:xfrm>
            <a:off x="1979338" y="5191396"/>
            <a:ext cx="686390" cy="592094"/>
            <a:chOff x="760435" y="5284947"/>
            <a:chExt cx="686658" cy="592325"/>
          </a:xfrm>
        </p:grpSpPr>
        <p:sp>
          <p:nvSpPr>
            <p:cNvPr id="86" name="Oval 41"/>
            <p:cNvSpPr>
              <a:spLocks noChangeArrowheads="1"/>
            </p:cNvSpPr>
            <p:nvPr/>
          </p:nvSpPr>
          <p:spPr bwMode="auto">
            <a:xfrm>
              <a:off x="773846" y="5286112"/>
              <a:ext cx="591160" cy="591160"/>
            </a:xfrm>
            <a:prstGeom prst="ellipse">
              <a:avLst/>
            </a:prstGeom>
            <a:solidFill>
              <a:schemeClr val="tx1"/>
            </a:solidFill>
            <a:ln>
              <a:noFill/>
            </a:ln>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88" name="TextBox 87"/>
            <p:cNvSpPr txBox="1"/>
            <p:nvPr/>
          </p:nvSpPr>
          <p:spPr>
            <a:xfrm>
              <a:off x="760435" y="5284947"/>
              <a:ext cx="686658" cy="584775"/>
            </a:xfrm>
            <a:prstGeom prst="rect">
              <a:avLst/>
            </a:prstGeom>
            <a:noFill/>
          </p:spPr>
          <p:txBody>
            <a:bodyPr wrap="square" rtlCol="0">
              <a:spAutoFit/>
            </a:bodyPr>
            <a:lstStyle/>
            <a:p>
              <a:pPr algn="ctr" defTabSz="914034" fontAlgn="base">
                <a:spcBef>
                  <a:spcPct val="0"/>
                </a:spcBef>
                <a:spcAft>
                  <a:spcPct val="0"/>
                </a:spcAft>
              </a:pPr>
              <a:r>
                <a:rPr lang="en-US" altLang="zh-CN" sz="3199" b="1" dirty="0">
                  <a:solidFill>
                    <a:srgbClr val="F8F8F8"/>
                  </a:solidFill>
                  <a:latin typeface="Arial" panose="020B0604020202020204" pitchFamily="34" charset="0"/>
                  <a:ea typeface="宋体" panose="02010600030101010101" pitchFamily="2" charset="-122"/>
                </a:rPr>
                <a:t>06</a:t>
              </a:r>
              <a:endParaRPr lang="zh-CN" altLang="en-US" sz="3199" b="1" dirty="0">
                <a:solidFill>
                  <a:srgbClr val="F8F8F8"/>
                </a:solidFill>
                <a:latin typeface="Arial" panose="020B0604020202020204" pitchFamily="34" charset="0"/>
                <a:ea typeface="宋体" panose="02010600030101010101" pitchFamily="2" charset="-122"/>
              </a:endParaRPr>
            </a:p>
          </p:txBody>
        </p:sp>
      </p:grpSp>
      <p:cxnSp>
        <p:nvCxnSpPr>
          <p:cNvPr id="89" name="直接连接符 88"/>
          <p:cNvCxnSpPr/>
          <p:nvPr/>
        </p:nvCxnSpPr>
        <p:spPr bwMode="auto">
          <a:xfrm>
            <a:off x="2679750" y="5192560"/>
            <a:ext cx="0" cy="553563"/>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96" name="Freeform 6"/>
          <p:cNvSpPr/>
          <p:nvPr/>
        </p:nvSpPr>
        <p:spPr bwMode="auto">
          <a:xfrm>
            <a:off x="165036" y="249594"/>
            <a:ext cx="530018" cy="668077"/>
          </a:xfrm>
          <a:custGeom>
            <a:avLst/>
            <a:gdLst>
              <a:gd name="T0" fmla="*/ 510720 w 1173"/>
              <a:gd name="T1" fmla="*/ 242556 h 1472"/>
              <a:gd name="T2" fmla="*/ 494464 w 1173"/>
              <a:gd name="T3" fmla="*/ 21309 h 1472"/>
              <a:gd name="T4" fmla="*/ 481820 w 1173"/>
              <a:gd name="T5" fmla="*/ 24482 h 1472"/>
              <a:gd name="T6" fmla="*/ 452920 w 1173"/>
              <a:gd name="T7" fmla="*/ 30830 h 1472"/>
              <a:gd name="T8" fmla="*/ 414988 w 1173"/>
              <a:gd name="T9" fmla="*/ 24482 h 1472"/>
              <a:gd name="T10" fmla="*/ 284035 w 1173"/>
              <a:gd name="T11" fmla="*/ 2267 h 1472"/>
              <a:gd name="T12" fmla="*/ 0 w 1173"/>
              <a:gd name="T13" fmla="*/ 348193 h 1472"/>
              <a:gd name="T14" fmla="*/ 290356 w 1173"/>
              <a:gd name="T15" fmla="*/ 665102 h 1472"/>
              <a:gd name="T16" fmla="*/ 529686 w 1173"/>
              <a:gd name="T17" fmla="*/ 492366 h 1472"/>
              <a:gd name="T18" fmla="*/ 491303 w 1173"/>
              <a:gd name="T19" fmla="*/ 469697 h 1472"/>
              <a:gd name="T20" fmla="*/ 312483 w 1173"/>
              <a:gd name="T21" fmla="*/ 620671 h 1472"/>
              <a:gd name="T22" fmla="*/ 130954 w 1173"/>
              <a:gd name="T23" fmla="*/ 328697 h 1472"/>
              <a:gd name="T24" fmla="*/ 290356 w 1173"/>
              <a:gd name="T25" fmla="*/ 47151 h 1472"/>
              <a:gd name="T26" fmla="*/ 472337 w 1173"/>
              <a:gd name="T27" fmla="*/ 258424 h 1472"/>
              <a:gd name="T28" fmla="*/ 510720 w 1173"/>
              <a:gd name="T29" fmla="*/ 242556 h 14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73" h="1472">
                <a:moveTo>
                  <a:pt x="1131" y="535"/>
                </a:moveTo>
                <a:lnTo>
                  <a:pt x="1095" y="47"/>
                </a:lnTo>
                <a:cubicBezTo>
                  <a:pt x="1090" y="47"/>
                  <a:pt x="1081" y="49"/>
                  <a:pt x="1067" y="54"/>
                </a:cubicBezTo>
                <a:cubicBezTo>
                  <a:pt x="1043" y="64"/>
                  <a:pt x="1022" y="68"/>
                  <a:pt x="1003" y="68"/>
                </a:cubicBezTo>
                <a:cubicBezTo>
                  <a:pt x="975" y="68"/>
                  <a:pt x="947" y="64"/>
                  <a:pt x="919" y="54"/>
                </a:cubicBezTo>
                <a:cubicBezTo>
                  <a:pt x="810" y="17"/>
                  <a:pt x="714" y="0"/>
                  <a:pt x="629" y="5"/>
                </a:cubicBezTo>
                <a:cubicBezTo>
                  <a:pt x="214" y="24"/>
                  <a:pt x="5" y="278"/>
                  <a:pt x="0" y="768"/>
                </a:cubicBezTo>
                <a:cubicBezTo>
                  <a:pt x="5" y="1225"/>
                  <a:pt x="219" y="1458"/>
                  <a:pt x="643" y="1467"/>
                </a:cubicBezTo>
                <a:cubicBezTo>
                  <a:pt x="912" y="1472"/>
                  <a:pt x="1088" y="1345"/>
                  <a:pt x="1173" y="1086"/>
                </a:cubicBezTo>
                <a:lnTo>
                  <a:pt x="1088" y="1036"/>
                </a:lnTo>
                <a:cubicBezTo>
                  <a:pt x="999" y="1258"/>
                  <a:pt x="867" y="1369"/>
                  <a:pt x="692" y="1369"/>
                </a:cubicBezTo>
                <a:cubicBezTo>
                  <a:pt x="424" y="1359"/>
                  <a:pt x="290" y="1145"/>
                  <a:pt x="290" y="725"/>
                </a:cubicBezTo>
                <a:cubicBezTo>
                  <a:pt x="290" y="316"/>
                  <a:pt x="408" y="108"/>
                  <a:pt x="643" y="104"/>
                </a:cubicBezTo>
                <a:cubicBezTo>
                  <a:pt x="827" y="94"/>
                  <a:pt x="961" y="250"/>
                  <a:pt x="1046" y="570"/>
                </a:cubicBezTo>
                <a:lnTo>
                  <a:pt x="1131" y="535"/>
                </a:lnTo>
                <a:close/>
              </a:path>
            </a:pathLst>
          </a:custGeom>
          <a:solidFill>
            <a:srgbClr val="C00000"/>
          </a:solidFill>
          <a:ln>
            <a:noFill/>
          </a:ln>
        </p:spPr>
        <p:txBody>
          <a:bodyPr/>
          <a:lstStyle/>
          <a:p>
            <a:pPr defTabSz="914034" fontAlgn="base">
              <a:spcBef>
                <a:spcPct val="0"/>
              </a:spcBef>
              <a:spcAft>
                <a:spcPct val="0"/>
              </a:spcAft>
            </a:pPr>
            <a:endParaRPr lang="zh-CN" altLang="en-US" sz="1799">
              <a:solidFill>
                <a:srgbClr val="C00000"/>
              </a:solidFill>
              <a:latin typeface="Arial" panose="020B0604020202020204" pitchFamily="34" charset="0"/>
              <a:ea typeface="宋体" panose="02010600030101010101" pitchFamily="2" charset="-122"/>
            </a:endParaRPr>
          </a:p>
        </p:txBody>
      </p:sp>
      <p:pic>
        <p:nvPicPr>
          <p:cNvPr id="14" name="图片 13">
            <a:extLst>
              <a:ext uri="{FF2B5EF4-FFF2-40B4-BE49-F238E27FC236}">
                <a16:creationId xmlns:a16="http://schemas.microsoft.com/office/drawing/2014/main" xmlns="" id="{C93B45E7-62C2-4719-926B-D0C57CB0BB87}"/>
              </a:ext>
            </a:extLst>
          </p:cNvPr>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7221" y="1756969"/>
            <a:ext cx="12192000" cy="5151969"/>
          </a:xfrm>
          <a:prstGeom prst="rect">
            <a:avLst/>
          </a:prstGeom>
        </p:spPr>
      </p:pic>
    </p:spTree>
    <p:extLst>
      <p:ext uri="{BB962C8B-B14F-4D97-AF65-F5344CB8AC3E}">
        <p14:creationId xmlns:p14="http://schemas.microsoft.com/office/powerpoint/2010/main" xmlns="" val="2964259758"/>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5"/>
                                        </p:tgtEl>
                                        <p:attrNameLst>
                                          <p:attrName>style.visibility</p:attrName>
                                        </p:attrNameLst>
                                      </p:cBhvr>
                                      <p:to>
                                        <p:strVal val="visible"/>
                                      </p:to>
                                    </p:set>
                                    <p:anim calcmode="lin" valueType="num">
                                      <p:cBhvr additive="base">
                                        <p:cTn id="7" dur="500" fill="hold"/>
                                        <p:tgtEl>
                                          <p:spTgt spid="95"/>
                                        </p:tgtEl>
                                        <p:attrNameLst>
                                          <p:attrName>ppt_x</p:attrName>
                                        </p:attrNameLst>
                                      </p:cBhvr>
                                      <p:tavLst>
                                        <p:tav tm="0">
                                          <p:val>
                                            <p:strVal val="0-#ppt_w/2"/>
                                          </p:val>
                                        </p:tav>
                                        <p:tav tm="100000">
                                          <p:val>
                                            <p:strVal val="#ppt_x"/>
                                          </p:val>
                                        </p:tav>
                                      </p:tavLst>
                                    </p:anim>
                                    <p:anim calcmode="lin" valueType="num">
                                      <p:cBhvr additive="base">
                                        <p:cTn id="8" dur="500" fill="hold"/>
                                        <p:tgtEl>
                                          <p:spTgt spid="9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96"/>
                                        </p:tgtEl>
                                        <p:attrNameLst>
                                          <p:attrName>style.visibility</p:attrName>
                                        </p:attrNameLst>
                                      </p:cBhvr>
                                      <p:to>
                                        <p:strVal val="visible"/>
                                      </p:to>
                                    </p:set>
                                    <p:anim calcmode="lin" valueType="num">
                                      <p:cBhvr>
                                        <p:cTn id="12" dur="400" fill="hold"/>
                                        <p:tgtEl>
                                          <p:spTgt spid="96"/>
                                        </p:tgtEl>
                                        <p:attrNameLst>
                                          <p:attrName>ppt_w</p:attrName>
                                        </p:attrNameLst>
                                      </p:cBhvr>
                                      <p:tavLst>
                                        <p:tav tm="0">
                                          <p:val>
                                            <p:fltVal val="0"/>
                                          </p:val>
                                        </p:tav>
                                        <p:tav tm="100000">
                                          <p:val>
                                            <p:strVal val="#ppt_w"/>
                                          </p:val>
                                        </p:tav>
                                      </p:tavLst>
                                    </p:anim>
                                    <p:anim calcmode="lin" valueType="num">
                                      <p:cBhvr>
                                        <p:cTn id="13" dur="400" fill="hold"/>
                                        <p:tgtEl>
                                          <p:spTgt spid="96"/>
                                        </p:tgtEl>
                                        <p:attrNameLst>
                                          <p:attrName>ppt_h</p:attrName>
                                        </p:attrNameLst>
                                      </p:cBhvr>
                                      <p:tavLst>
                                        <p:tav tm="0">
                                          <p:val>
                                            <p:fltVal val="0"/>
                                          </p:val>
                                        </p:tav>
                                        <p:tav tm="100000">
                                          <p:val>
                                            <p:strVal val="#ppt_h"/>
                                          </p:val>
                                        </p:tav>
                                      </p:tavLst>
                                    </p:anim>
                                    <p:anim calcmode="lin" valueType="num">
                                      <p:cBhvr>
                                        <p:cTn id="14" dur="400" fill="hold"/>
                                        <p:tgtEl>
                                          <p:spTgt spid="96"/>
                                        </p:tgtEl>
                                        <p:attrNameLst>
                                          <p:attrName>style.rotation</p:attrName>
                                        </p:attrNameLst>
                                      </p:cBhvr>
                                      <p:tavLst>
                                        <p:tav tm="0">
                                          <p:val>
                                            <p:fltVal val="90"/>
                                          </p:val>
                                        </p:tav>
                                        <p:tav tm="100000">
                                          <p:val>
                                            <p:fltVal val="0"/>
                                          </p:val>
                                        </p:tav>
                                      </p:tavLst>
                                    </p:anim>
                                    <p:animEffect transition="in" filter="fade">
                                      <p:cBhvr>
                                        <p:cTn id="15" dur="400"/>
                                        <p:tgtEl>
                                          <p:spTgt spid="96"/>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wipe(left)">
                                      <p:cBhvr>
                                        <p:cTn id="19" dur="500"/>
                                        <p:tgtEl>
                                          <p:spTgt spid="98"/>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97"/>
                                        </p:tgtEl>
                                        <p:attrNameLst>
                                          <p:attrName>style.visibility</p:attrName>
                                        </p:attrNameLst>
                                      </p:cBhvr>
                                      <p:to>
                                        <p:strVal val="visible"/>
                                      </p:to>
                                    </p:set>
                                    <p:animEffect transition="in" filter="wipe(left)">
                                      <p:cBhvr>
                                        <p:cTn id="22" dur="500"/>
                                        <p:tgtEl>
                                          <p:spTgt spid="97"/>
                                        </p:tgtEl>
                                      </p:cBhvr>
                                    </p:animEffect>
                                  </p:childTnLst>
                                </p:cTn>
                              </p:par>
                            </p:childTnLst>
                          </p:cTn>
                        </p:par>
                        <p:par>
                          <p:cTn id="23" fill="hold">
                            <p:stCondLst>
                              <p:cond delay="1500"/>
                            </p:stCondLst>
                            <p:childTnLst>
                              <p:par>
                                <p:cTn id="24" presetID="22" presetClass="entr" presetSubtype="2" fill="hold" grpId="0" nodeType="after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wipe(right)">
                                      <p:cBhvr>
                                        <p:cTn id="26" dur="500"/>
                                        <p:tgtEl>
                                          <p:spTgt spid="46"/>
                                        </p:tgtEl>
                                      </p:cBhvr>
                                    </p:animEffect>
                                  </p:childTnLst>
                                </p:cTn>
                              </p:par>
                            </p:childTnLst>
                          </p:cTn>
                        </p:par>
                        <p:par>
                          <p:cTn id="27" fill="hold">
                            <p:stCondLst>
                              <p:cond delay="2000"/>
                            </p:stCondLst>
                            <p:childTnLst>
                              <p:par>
                                <p:cTn id="28" presetID="52" presetClass="entr" presetSubtype="0"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Scale>
                                      <p:cBhvr>
                                        <p:cTn id="30"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8"/>
                                        </p:tgtEl>
                                        <p:attrNameLst>
                                          <p:attrName>ppt_x</p:attrName>
                                          <p:attrName>ppt_y</p:attrName>
                                        </p:attrNameLst>
                                      </p:cBhvr>
                                    </p:animMotion>
                                    <p:animEffect transition="in" filter="fade">
                                      <p:cBhvr>
                                        <p:cTn id="32" dur="1000"/>
                                        <p:tgtEl>
                                          <p:spTgt spid="8"/>
                                        </p:tgtEl>
                                      </p:cBhvr>
                                    </p:animEffect>
                                  </p:childTnLst>
                                </p:cTn>
                              </p:par>
                              <p:par>
                                <p:cTn id="33" presetID="52" presetClass="entr" presetSubtype="0" fill="hold" nodeType="withEffect">
                                  <p:stCondLst>
                                    <p:cond delay="100"/>
                                  </p:stCondLst>
                                  <p:childTnLst>
                                    <p:set>
                                      <p:cBhvr>
                                        <p:cTn id="34" dur="1" fill="hold">
                                          <p:stCondLst>
                                            <p:cond delay="0"/>
                                          </p:stCondLst>
                                        </p:cTn>
                                        <p:tgtEl>
                                          <p:spTgt spid="9"/>
                                        </p:tgtEl>
                                        <p:attrNameLst>
                                          <p:attrName>style.visibility</p:attrName>
                                        </p:attrNameLst>
                                      </p:cBhvr>
                                      <p:to>
                                        <p:strVal val="visible"/>
                                      </p:to>
                                    </p:set>
                                    <p:animScale>
                                      <p:cBhvr>
                                        <p:cTn id="35"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9"/>
                                        </p:tgtEl>
                                        <p:attrNameLst>
                                          <p:attrName>ppt_x</p:attrName>
                                          <p:attrName>ppt_y</p:attrName>
                                        </p:attrNameLst>
                                      </p:cBhvr>
                                    </p:animMotion>
                                    <p:animEffect transition="in" filter="fade">
                                      <p:cBhvr>
                                        <p:cTn id="37" dur="1000"/>
                                        <p:tgtEl>
                                          <p:spTgt spid="9"/>
                                        </p:tgtEl>
                                      </p:cBhvr>
                                    </p:animEffect>
                                  </p:childTnLst>
                                </p:cTn>
                              </p:par>
                              <p:par>
                                <p:cTn id="38" presetID="52" presetClass="entr" presetSubtype="0" fill="hold" nodeType="withEffect">
                                  <p:stCondLst>
                                    <p:cond delay="200"/>
                                  </p:stCondLst>
                                  <p:childTnLst>
                                    <p:set>
                                      <p:cBhvr>
                                        <p:cTn id="39" dur="1" fill="hold">
                                          <p:stCondLst>
                                            <p:cond delay="0"/>
                                          </p:stCondLst>
                                        </p:cTn>
                                        <p:tgtEl>
                                          <p:spTgt spid="10"/>
                                        </p:tgtEl>
                                        <p:attrNameLst>
                                          <p:attrName>style.visibility</p:attrName>
                                        </p:attrNameLst>
                                      </p:cBhvr>
                                      <p:to>
                                        <p:strVal val="visible"/>
                                      </p:to>
                                    </p:set>
                                    <p:animScale>
                                      <p:cBhvr>
                                        <p:cTn id="40"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10"/>
                                        </p:tgtEl>
                                        <p:attrNameLst>
                                          <p:attrName>ppt_x</p:attrName>
                                          <p:attrName>ppt_y</p:attrName>
                                        </p:attrNameLst>
                                      </p:cBhvr>
                                    </p:animMotion>
                                    <p:animEffect transition="in" filter="fade">
                                      <p:cBhvr>
                                        <p:cTn id="42" dur="1000"/>
                                        <p:tgtEl>
                                          <p:spTgt spid="10"/>
                                        </p:tgtEl>
                                      </p:cBhvr>
                                    </p:animEffect>
                                  </p:childTnLst>
                                </p:cTn>
                              </p:par>
                              <p:par>
                                <p:cTn id="43" presetID="52" presetClass="entr" presetSubtype="0" fill="hold" nodeType="withEffect">
                                  <p:stCondLst>
                                    <p:cond delay="300"/>
                                  </p:stCondLst>
                                  <p:childTnLst>
                                    <p:set>
                                      <p:cBhvr>
                                        <p:cTn id="44" dur="1" fill="hold">
                                          <p:stCondLst>
                                            <p:cond delay="0"/>
                                          </p:stCondLst>
                                        </p:cTn>
                                        <p:tgtEl>
                                          <p:spTgt spid="11"/>
                                        </p:tgtEl>
                                        <p:attrNameLst>
                                          <p:attrName>style.visibility</p:attrName>
                                        </p:attrNameLst>
                                      </p:cBhvr>
                                      <p:to>
                                        <p:strVal val="visible"/>
                                      </p:to>
                                    </p:set>
                                    <p:animScale>
                                      <p:cBhvr>
                                        <p:cTn id="45"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11"/>
                                        </p:tgtEl>
                                        <p:attrNameLst>
                                          <p:attrName>ppt_x</p:attrName>
                                          <p:attrName>ppt_y</p:attrName>
                                        </p:attrNameLst>
                                      </p:cBhvr>
                                    </p:animMotion>
                                    <p:animEffect transition="in" filter="fade">
                                      <p:cBhvr>
                                        <p:cTn id="47" dur="1000"/>
                                        <p:tgtEl>
                                          <p:spTgt spid="11"/>
                                        </p:tgtEl>
                                      </p:cBhvr>
                                    </p:animEffect>
                                  </p:childTnLst>
                                </p:cTn>
                              </p:par>
                              <p:par>
                                <p:cTn id="48" presetID="52" presetClass="entr" presetSubtype="0" fill="hold" nodeType="withEffect">
                                  <p:stCondLst>
                                    <p:cond delay="400"/>
                                  </p:stCondLst>
                                  <p:childTnLst>
                                    <p:set>
                                      <p:cBhvr>
                                        <p:cTn id="49" dur="1" fill="hold">
                                          <p:stCondLst>
                                            <p:cond delay="0"/>
                                          </p:stCondLst>
                                        </p:cTn>
                                        <p:tgtEl>
                                          <p:spTgt spid="12"/>
                                        </p:tgtEl>
                                        <p:attrNameLst>
                                          <p:attrName>style.visibility</p:attrName>
                                        </p:attrNameLst>
                                      </p:cBhvr>
                                      <p:to>
                                        <p:strVal val="visible"/>
                                      </p:to>
                                    </p:set>
                                    <p:animScale>
                                      <p:cBhvr>
                                        <p:cTn id="50"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12"/>
                                        </p:tgtEl>
                                        <p:attrNameLst>
                                          <p:attrName>ppt_x</p:attrName>
                                          <p:attrName>ppt_y</p:attrName>
                                        </p:attrNameLst>
                                      </p:cBhvr>
                                    </p:animMotion>
                                    <p:animEffect transition="in" filter="fade">
                                      <p:cBhvr>
                                        <p:cTn id="52" dur="1000"/>
                                        <p:tgtEl>
                                          <p:spTgt spid="12"/>
                                        </p:tgtEl>
                                      </p:cBhvr>
                                    </p:animEffect>
                                  </p:childTnLst>
                                </p:cTn>
                              </p:par>
                              <p:par>
                                <p:cTn id="53" presetID="52" presetClass="entr" presetSubtype="0" fill="hold" nodeType="withEffect">
                                  <p:stCondLst>
                                    <p:cond delay="500"/>
                                  </p:stCondLst>
                                  <p:childTnLst>
                                    <p:set>
                                      <p:cBhvr>
                                        <p:cTn id="54" dur="1" fill="hold">
                                          <p:stCondLst>
                                            <p:cond delay="0"/>
                                          </p:stCondLst>
                                        </p:cTn>
                                        <p:tgtEl>
                                          <p:spTgt spid="13"/>
                                        </p:tgtEl>
                                        <p:attrNameLst>
                                          <p:attrName>style.visibility</p:attrName>
                                        </p:attrNameLst>
                                      </p:cBhvr>
                                      <p:to>
                                        <p:strVal val="visible"/>
                                      </p:to>
                                    </p:set>
                                    <p:animScale>
                                      <p:cBhvr>
                                        <p:cTn id="55"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13"/>
                                        </p:tgtEl>
                                        <p:attrNameLst>
                                          <p:attrName>ppt_x</p:attrName>
                                          <p:attrName>ppt_y</p:attrName>
                                        </p:attrNameLst>
                                      </p:cBhvr>
                                    </p:animMotion>
                                    <p:animEffect transition="in" filter="fade">
                                      <p:cBhvr>
                                        <p:cTn id="57" dur="1000"/>
                                        <p:tgtEl>
                                          <p:spTgt spid="13"/>
                                        </p:tgtEl>
                                      </p:cBhvr>
                                    </p:animEffect>
                                  </p:childTnLst>
                                </p:cTn>
                              </p:par>
                            </p:childTnLst>
                          </p:cTn>
                        </p:par>
                        <p:par>
                          <p:cTn id="58" fill="hold">
                            <p:stCondLst>
                              <p:cond delay="3500"/>
                            </p:stCondLst>
                            <p:childTnLst>
                              <p:par>
                                <p:cTn id="59" presetID="31" presetClass="entr" presetSubtype="0" fill="hold" nodeType="afterEffect">
                                  <p:stCondLst>
                                    <p:cond delay="0"/>
                                  </p:stCondLst>
                                  <p:childTnLst>
                                    <p:set>
                                      <p:cBhvr>
                                        <p:cTn id="60" dur="1" fill="hold">
                                          <p:stCondLst>
                                            <p:cond delay="0"/>
                                          </p:stCondLst>
                                        </p:cTn>
                                        <p:tgtEl>
                                          <p:spTgt spid="3"/>
                                        </p:tgtEl>
                                        <p:attrNameLst>
                                          <p:attrName>style.visibility</p:attrName>
                                        </p:attrNameLst>
                                      </p:cBhvr>
                                      <p:to>
                                        <p:strVal val="visible"/>
                                      </p:to>
                                    </p:set>
                                    <p:anim calcmode="lin" valueType="num">
                                      <p:cBhvr>
                                        <p:cTn id="61" dur="400" fill="hold"/>
                                        <p:tgtEl>
                                          <p:spTgt spid="3"/>
                                        </p:tgtEl>
                                        <p:attrNameLst>
                                          <p:attrName>ppt_w</p:attrName>
                                        </p:attrNameLst>
                                      </p:cBhvr>
                                      <p:tavLst>
                                        <p:tav tm="0">
                                          <p:val>
                                            <p:fltVal val="0"/>
                                          </p:val>
                                        </p:tav>
                                        <p:tav tm="100000">
                                          <p:val>
                                            <p:strVal val="#ppt_w"/>
                                          </p:val>
                                        </p:tav>
                                      </p:tavLst>
                                    </p:anim>
                                    <p:anim calcmode="lin" valueType="num">
                                      <p:cBhvr>
                                        <p:cTn id="62" dur="400" fill="hold"/>
                                        <p:tgtEl>
                                          <p:spTgt spid="3"/>
                                        </p:tgtEl>
                                        <p:attrNameLst>
                                          <p:attrName>ppt_h</p:attrName>
                                        </p:attrNameLst>
                                      </p:cBhvr>
                                      <p:tavLst>
                                        <p:tav tm="0">
                                          <p:val>
                                            <p:fltVal val="0"/>
                                          </p:val>
                                        </p:tav>
                                        <p:tav tm="100000">
                                          <p:val>
                                            <p:strVal val="#ppt_h"/>
                                          </p:val>
                                        </p:tav>
                                      </p:tavLst>
                                    </p:anim>
                                    <p:anim calcmode="lin" valueType="num">
                                      <p:cBhvr>
                                        <p:cTn id="63" dur="400" fill="hold"/>
                                        <p:tgtEl>
                                          <p:spTgt spid="3"/>
                                        </p:tgtEl>
                                        <p:attrNameLst>
                                          <p:attrName>style.rotation</p:attrName>
                                        </p:attrNameLst>
                                      </p:cBhvr>
                                      <p:tavLst>
                                        <p:tav tm="0">
                                          <p:val>
                                            <p:fltVal val="90"/>
                                          </p:val>
                                        </p:tav>
                                        <p:tav tm="100000">
                                          <p:val>
                                            <p:fltVal val="0"/>
                                          </p:val>
                                        </p:tav>
                                      </p:tavLst>
                                    </p:anim>
                                    <p:animEffect transition="in" filter="fade">
                                      <p:cBhvr>
                                        <p:cTn id="64" dur="400"/>
                                        <p:tgtEl>
                                          <p:spTgt spid="3"/>
                                        </p:tgtEl>
                                      </p:cBhvr>
                                    </p:animEffect>
                                  </p:childTnLst>
                                </p:cTn>
                              </p:par>
                              <p:par>
                                <p:cTn id="65" presetID="8" presetClass="emph" presetSubtype="0" fill="hold" nodeType="withEffect">
                                  <p:stCondLst>
                                    <p:cond delay="0"/>
                                  </p:stCondLst>
                                  <p:childTnLst>
                                    <p:animRot by="21600000">
                                      <p:cBhvr>
                                        <p:cTn id="66" dur="400" fill="hold"/>
                                        <p:tgtEl>
                                          <p:spTgt spid="3"/>
                                        </p:tgtEl>
                                        <p:attrNameLst>
                                          <p:attrName>r</p:attrName>
                                        </p:attrNameLst>
                                      </p:cBhvr>
                                    </p:animRot>
                                  </p:childTnLst>
                                </p:cTn>
                              </p:par>
                            </p:childTnLst>
                          </p:cTn>
                        </p:par>
                        <p:par>
                          <p:cTn id="67" fill="hold">
                            <p:stCondLst>
                              <p:cond delay="3900"/>
                            </p:stCondLst>
                            <p:childTnLst>
                              <p:par>
                                <p:cTn id="68" presetID="22" presetClass="entr" presetSubtype="8" fill="hold" grpId="0" nodeType="afterEffect">
                                  <p:stCondLst>
                                    <p:cond delay="0"/>
                                  </p:stCondLst>
                                  <p:childTnLst>
                                    <p:set>
                                      <p:cBhvr>
                                        <p:cTn id="69" dur="1" fill="hold">
                                          <p:stCondLst>
                                            <p:cond delay="0"/>
                                          </p:stCondLst>
                                        </p:cTn>
                                        <p:tgtEl>
                                          <p:spTgt spid="75"/>
                                        </p:tgtEl>
                                        <p:attrNameLst>
                                          <p:attrName>style.visibility</p:attrName>
                                        </p:attrNameLst>
                                      </p:cBhvr>
                                      <p:to>
                                        <p:strVal val="visible"/>
                                      </p:to>
                                    </p:set>
                                    <p:animEffect transition="in" filter="wipe(left)">
                                      <p:cBhvr>
                                        <p:cTn id="70" dur="500"/>
                                        <p:tgtEl>
                                          <p:spTgt spid="75"/>
                                        </p:tgtEl>
                                      </p:cBhvr>
                                    </p:animEffect>
                                  </p:childTnLst>
                                </p:cTn>
                              </p:par>
                            </p:childTnLst>
                          </p:cTn>
                        </p:par>
                        <p:par>
                          <p:cTn id="71" fill="hold">
                            <p:stCondLst>
                              <p:cond delay="4400"/>
                            </p:stCondLst>
                            <p:childTnLst>
                              <p:par>
                                <p:cTn id="72" presetID="31" presetClass="entr" presetSubtype="0" fill="hold" nodeType="afterEffect">
                                  <p:stCondLst>
                                    <p:cond delay="0"/>
                                  </p:stCondLst>
                                  <p:childTnLst>
                                    <p:set>
                                      <p:cBhvr>
                                        <p:cTn id="73" dur="1" fill="hold">
                                          <p:stCondLst>
                                            <p:cond delay="0"/>
                                          </p:stCondLst>
                                        </p:cTn>
                                        <p:tgtEl>
                                          <p:spTgt spid="64"/>
                                        </p:tgtEl>
                                        <p:attrNameLst>
                                          <p:attrName>style.visibility</p:attrName>
                                        </p:attrNameLst>
                                      </p:cBhvr>
                                      <p:to>
                                        <p:strVal val="visible"/>
                                      </p:to>
                                    </p:set>
                                    <p:anim calcmode="lin" valueType="num">
                                      <p:cBhvr>
                                        <p:cTn id="74" dur="400" fill="hold"/>
                                        <p:tgtEl>
                                          <p:spTgt spid="64"/>
                                        </p:tgtEl>
                                        <p:attrNameLst>
                                          <p:attrName>ppt_w</p:attrName>
                                        </p:attrNameLst>
                                      </p:cBhvr>
                                      <p:tavLst>
                                        <p:tav tm="0">
                                          <p:val>
                                            <p:fltVal val="0"/>
                                          </p:val>
                                        </p:tav>
                                        <p:tav tm="100000">
                                          <p:val>
                                            <p:strVal val="#ppt_w"/>
                                          </p:val>
                                        </p:tav>
                                      </p:tavLst>
                                    </p:anim>
                                    <p:anim calcmode="lin" valueType="num">
                                      <p:cBhvr>
                                        <p:cTn id="75" dur="400" fill="hold"/>
                                        <p:tgtEl>
                                          <p:spTgt spid="64"/>
                                        </p:tgtEl>
                                        <p:attrNameLst>
                                          <p:attrName>ppt_h</p:attrName>
                                        </p:attrNameLst>
                                      </p:cBhvr>
                                      <p:tavLst>
                                        <p:tav tm="0">
                                          <p:val>
                                            <p:fltVal val="0"/>
                                          </p:val>
                                        </p:tav>
                                        <p:tav tm="100000">
                                          <p:val>
                                            <p:strVal val="#ppt_h"/>
                                          </p:val>
                                        </p:tav>
                                      </p:tavLst>
                                    </p:anim>
                                    <p:anim calcmode="lin" valueType="num">
                                      <p:cBhvr>
                                        <p:cTn id="76" dur="400" fill="hold"/>
                                        <p:tgtEl>
                                          <p:spTgt spid="64"/>
                                        </p:tgtEl>
                                        <p:attrNameLst>
                                          <p:attrName>style.rotation</p:attrName>
                                        </p:attrNameLst>
                                      </p:cBhvr>
                                      <p:tavLst>
                                        <p:tav tm="0">
                                          <p:val>
                                            <p:fltVal val="90"/>
                                          </p:val>
                                        </p:tav>
                                        <p:tav tm="100000">
                                          <p:val>
                                            <p:fltVal val="0"/>
                                          </p:val>
                                        </p:tav>
                                      </p:tavLst>
                                    </p:anim>
                                    <p:animEffect transition="in" filter="fade">
                                      <p:cBhvr>
                                        <p:cTn id="77" dur="400"/>
                                        <p:tgtEl>
                                          <p:spTgt spid="64"/>
                                        </p:tgtEl>
                                      </p:cBhvr>
                                    </p:animEffect>
                                  </p:childTnLst>
                                </p:cTn>
                              </p:par>
                              <p:par>
                                <p:cTn id="78" presetID="8" presetClass="emph" presetSubtype="0" fill="hold" nodeType="withEffect">
                                  <p:stCondLst>
                                    <p:cond delay="0"/>
                                  </p:stCondLst>
                                  <p:childTnLst>
                                    <p:animRot by="21600000">
                                      <p:cBhvr>
                                        <p:cTn id="79" dur="400" fill="hold"/>
                                        <p:tgtEl>
                                          <p:spTgt spid="64"/>
                                        </p:tgtEl>
                                        <p:attrNameLst>
                                          <p:attrName>r</p:attrName>
                                        </p:attrNameLst>
                                      </p:cBhvr>
                                    </p:animRot>
                                  </p:childTnLst>
                                </p:cTn>
                              </p:par>
                            </p:childTnLst>
                          </p:cTn>
                        </p:par>
                        <p:par>
                          <p:cTn id="80" fill="hold">
                            <p:stCondLst>
                              <p:cond delay="4800"/>
                            </p:stCondLst>
                            <p:childTnLst>
                              <p:par>
                                <p:cTn id="81" presetID="22" presetClass="entr" presetSubtype="8" fill="hold" grpId="0" nodeType="afterEffect">
                                  <p:stCondLst>
                                    <p:cond delay="0"/>
                                  </p:stCondLst>
                                  <p:childTnLst>
                                    <p:set>
                                      <p:cBhvr>
                                        <p:cTn id="82" dur="1" fill="hold">
                                          <p:stCondLst>
                                            <p:cond delay="0"/>
                                          </p:stCondLst>
                                        </p:cTn>
                                        <p:tgtEl>
                                          <p:spTgt spid="55"/>
                                        </p:tgtEl>
                                        <p:attrNameLst>
                                          <p:attrName>style.visibility</p:attrName>
                                        </p:attrNameLst>
                                      </p:cBhvr>
                                      <p:to>
                                        <p:strVal val="visible"/>
                                      </p:to>
                                    </p:set>
                                    <p:animEffect transition="in" filter="wipe(left)">
                                      <p:cBhvr>
                                        <p:cTn id="83" dur="500"/>
                                        <p:tgtEl>
                                          <p:spTgt spid="55"/>
                                        </p:tgtEl>
                                      </p:cBhvr>
                                    </p:animEffect>
                                  </p:childTnLst>
                                </p:cTn>
                              </p:par>
                            </p:childTnLst>
                          </p:cTn>
                        </p:par>
                        <p:par>
                          <p:cTn id="84" fill="hold">
                            <p:stCondLst>
                              <p:cond delay="5300"/>
                            </p:stCondLst>
                            <p:childTnLst>
                              <p:par>
                                <p:cTn id="85" presetID="31" presetClass="entr" presetSubtype="0" fill="hold" nodeType="afterEffect">
                                  <p:stCondLst>
                                    <p:cond delay="0"/>
                                  </p:stCondLst>
                                  <p:childTnLst>
                                    <p:set>
                                      <p:cBhvr>
                                        <p:cTn id="86" dur="1" fill="hold">
                                          <p:stCondLst>
                                            <p:cond delay="0"/>
                                          </p:stCondLst>
                                        </p:cTn>
                                        <p:tgtEl>
                                          <p:spTgt spid="68"/>
                                        </p:tgtEl>
                                        <p:attrNameLst>
                                          <p:attrName>style.visibility</p:attrName>
                                        </p:attrNameLst>
                                      </p:cBhvr>
                                      <p:to>
                                        <p:strVal val="visible"/>
                                      </p:to>
                                    </p:set>
                                    <p:anim calcmode="lin" valueType="num">
                                      <p:cBhvr>
                                        <p:cTn id="87" dur="400" fill="hold"/>
                                        <p:tgtEl>
                                          <p:spTgt spid="68"/>
                                        </p:tgtEl>
                                        <p:attrNameLst>
                                          <p:attrName>ppt_w</p:attrName>
                                        </p:attrNameLst>
                                      </p:cBhvr>
                                      <p:tavLst>
                                        <p:tav tm="0">
                                          <p:val>
                                            <p:fltVal val="0"/>
                                          </p:val>
                                        </p:tav>
                                        <p:tav tm="100000">
                                          <p:val>
                                            <p:strVal val="#ppt_w"/>
                                          </p:val>
                                        </p:tav>
                                      </p:tavLst>
                                    </p:anim>
                                    <p:anim calcmode="lin" valueType="num">
                                      <p:cBhvr>
                                        <p:cTn id="88" dur="400" fill="hold"/>
                                        <p:tgtEl>
                                          <p:spTgt spid="68"/>
                                        </p:tgtEl>
                                        <p:attrNameLst>
                                          <p:attrName>ppt_h</p:attrName>
                                        </p:attrNameLst>
                                      </p:cBhvr>
                                      <p:tavLst>
                                        <p:tav tm="0">
                                          <p:val>
                                            <p:fltVal val="0"/>
                                          </p:val>
                                        </p:tav>
                                        <p:tav tm="100000">
                                          <p:val>
                                            <p:strVal val="#ppt_h"/>
                                          </p:val>
                                        </p:tav>
                                      </p:tavLst>
                                    </p:anim>
                                    <p:anim calcmode="lin" valueType="num">
                                      <p:cBhvr>
                                        <p:cTn id="89" dur="400" fill="hold"/>
                                        <p:tgtEl>
                                          <p:spTgt spid="68"/>
                                        </p:tgtEl>
                                        <p:attrNameLst>
                                          <p:attrName>style.rotation</p:attrName>
                                        </p:attrNameLst>
                                      </p:cBhvr>
                                      <p:tavLst>
                                        <p:tav tm="0">
                                          <p:val>
                                            <p:fltVal val="90"/>
                                          </p:val>
                                        </p:tav>
                                        <p:tav tm="100000">
                                          <p:val>
                                            <p:fltVal val="0"/>
                                          </p:val>
                                        </p:tav>
                                      </p:tavLst>
                                    </p:anim>
                                    <p:animEffect transition="in" filter="fade">
                                      <p:cBhvr>
                                        <p:cTn id="90" dur="400"/>
                                        <p:tgtEl>
                                          <p:spTgt spid="68"/>
                                        </p:tgtEl>
                                      </p:cBhvr>
                                    </p:animEffect>
                                  </p:childTnLst>
                                </p:cTn>
                              </p:par>
                              <p:par>
                                <p:cTn id="91" presetID="8" presetClass="emph" presetSubtype="0" fill="hold" nodeType="withEffect">
                                  <p:stCondLst>
                                    <p:cond delay="0"/>
                                  </p:stCondLst>
                                  <p:childTnLst>
                                    <p:animRot by="21600000">
                                      <p:cBhvr>
                                        <p:cTn id="92" dur="400" fill="hold"/>
                                        <p:tgtEl>
                                          <p:spTgt spid="68"/>
                                        </p:tgtEl>
                                        <p:attrNameLst>
                                          <p:attrName>r</p:attrName>
                                        </p:attrNameLst>
                                      </p:cBhvr>
                                    </p:animRot>
                                  </p:childTnLst>
                                </p:cTn>
                              </p:par>
                            </p:childTnLst>
                          </p:cTn>
                        </p:par>
                        <p:par>
                          <p:cTn id="93" fill="hold">
                            <p:stCondLst>
                              <p:cond delay="5700"/>
                            </p:stCondLst>
                            <p:childTnLst>
                              <p:par>
                                <p:cTn id="94" presetID="22" presetClass="entr" presetSubtype="8" fill="hold" grpId="0" nodeType="afterEffect">
                                  <p:stCondLst>
                                    <p:cond delay="0"/>
                                  </p:stCondLst>
                                  <p:childTnLst>
                                    <p:set>
                                      <p:cBhvr>
                                        <p:cTn id="95" dur="1" fill="hold">
                                          <p:stCondLst>
                                            <p:cond delay="0"/>
                                          </p:stCondLst>
                                        </p:cTn>
                                        <p:tgtEl>
                                          <p:spTgt spid="65"/>
                                        </p:tgtEl>
                                        <p:attrNameLst>
                                          <p:attrName>style.visibility</p:attrName>
                                        </p:attrNameLst>
                                      </p:cBhvr>
                                      <p:to>
                                        <p:strVal val="visible"/>
                                      </p:to>
                                    </p:set>
                                    <p:animEffect transition="in" filter="wipe(left)">
                                      <p:cBhvr>
                                        <p:cTn id="96" dur="500"/>
                                        <p:tgtEl>
                                          <p:spTgt spid="65"/>
                                        </p:tgtEl>
                                      </p:cBhvr>
                                    </p:animEffect>
                                  </p:childTnLst>
                                </p:cTn>
                              </p:par>
                            </p:childTnLst>
                          </p:cTn>
                        </p:par>
                        <p:par>
                          <p:cTn id="97" fill="hold">
                            <p:stCondLst>
                              <p:cond delay="6200"/>
                            </p:stCondLst>
                            <p:childTnLst>
                              <p:par>
                                <p:cTn id="98" presetID="31" presetClass="entr" presetSubtype="0" fill="hold" nodeType="afterEffect">
                                  <p:stCondLst>
                                    <p:cond delay="0"/>
                                  </p:stCondLst>
                                  <p:childTnLst>
                                    <p:set>
                                      <p:cBhvr>
                                        <p:cTn id="99" dur="1" fill="hold">
                                          <p:stCondLst>
                                            <p:cond delay="0"/>
                                          </p:stCondLst>
                                        </p:cTn>
                                        <p:tgtEl>
                                          <p:spTgt spid="73"/>
                                        </p:tgtEl>
                                        <p:attrNameLst>
                                          <p:attrName>style.visibility</p:attrName>
                                        </p:attrNameLst>
                                      </p:cBhvr>
                                      <p:to>
                                        <p:strVal val="visible"/>
                                      </p:to>
                                    </p:set>
                                    <p:anim calcmode="lin" valueType="num">
                                      <p:cBhvr>
                                        <p:cTn id="100" dur="400" fill="hold"/>
                                        <p:tgtEl>
                                          <p:spTgt spid="73"/>
                                        </p:tgtEl>
                                        <p:attrNameLst>
                                          <p:attrName>ppt_w</p:attrName>
                                        </p:attrNameLst>
                                      </p:cBhvr>
                                      <p:tavLst>
                                        <p:tav tm="0">
                                          <p:val>
                                            <p:fltVal val="0"/>
                                          </p:val>
                                        </p:tav>
                                        <p:tav tm="100000">
                                          <p:val>
                                            <p:strVal val="#ppt_w"/>
                                          </p:val>
                                        </p:tav>
                                      </p:tavLst>
                                    </p:anim>
                                    <p:anim calcmode="lin" valueType="num">
                                      <p:cBhvr>
                                        <p:cTn id="101" dur="400" fill="hold"/>
                                        <p:tgtEl>
                                          <p:spTgt spid="73"/>
                                        </p:tgtEl>
                                        <p:attrNameLst>
                                          <p:attrName>ppt_h</p:attrName>
                                        </p:attrNameLst>
                                      </p:cBhvr>
                                      <p:tavLst>
                                        <p:tav tm="0">
                                          <p:val>
                                            <p:fltVal val="0"/>
                                          </p:val>
                                        </p:tav>
                                        <p:tav tm="100000">
                                          <p:val>
                                            <p:strVal val="#ppt_h"/>
                                          </p:val>
                                        </p:tav>
                                      </p:tavLst>
                                    </p:anim>
                                    <p:anim calcmode="lin" valueType="num">
                                      <p:cBhvr>
                                        <p:cTn id="102" dur="400" fill="hold"/>
                                        <p:tgtEl>
                                          <p:spTgt spid="73"/>
                                        </p:tgtEl>
                                        <p:attrNameLst>
                                          <p:attrName>style.rotation</p:attrName>
                                        </p:attrNameLst>
                                      </p:cBhvr>
                                      <p:tavLst>
                                        <p:tav tm="0">
                                          <p:val>
                                            <p:fltVal val="90"/>
                                          </p:val>
                                        </p:tav>
                                        <p:tav tm="100000">
                                          <p:val>
                                            <p:fltVal val="0"/>
                                          </p:val>
                                        </p:tav>
                                      </p:tavLst>
                                    </p:anim>
                                    <p:animEffect transition="in" filter="fade">
                                      <p:cBhvr>
                                        <p:cTn id="103" dur="400"/>
                                        <p:tgtEl>
                                          <p:spTgt spid="73"/>
                                        </p:tgtEl>
                                      </p:cBhvr>
                                    </p:animEffect>
                                  </p:childTnLst>
                                </p:cTn>
                              </p:par>
                              <p:par>
                                <p:cTn id="104" presetID="8" presetClass="emph" presetSubtype="0" fill="hold" nodeType="withEffect">
                                  <p:stCondLst>
                                    <p:cond delay="0"/>
                                  </p:stCondLst>
                                  <p:childTnLst>
                                    <p:animRot by="21600000">
                                      <p:cBhvr>
                                        <p:cTn id="105" dur="400" fill="hold"/>
                                        <p:tgtEl>
                                          <p:spTgt spid="73"/>
                                        </p:tgtEl>
                                        <p:attrNameLst>
                                          <p:attrName>r</p:attrName>
                                        </p:attrNameLst>
                                      </p:cBhvr>
                                    </p:animRot>
                                  </p:childTnLst>
                                </p:cTn>
                              </p:par>
                            </p:childTnLst>
                          </p:cTn>
                        </p:par>
                        <p:par>
                          <p:cTn id="106" fill="hold">
                            <p:stCondLst>
                              <p:cond delay="6600"/>
                            </p:stCondLst>
                            <p:childTnLst>
                              <p:par>
                                <p:cTn id="107" presetID="22" presetClass="entr" presetSubtype="8" fill="hold" grpId="0" nodeType="afterEffect">
                                  <p:stCondLst>
                                    <p:cond delay="0"/>
                                  </p:stCondLst>
                                  <p:childTnLst>
                                    <p:set>
                                      <p:cBhvr>
                                        <p:cTn id="108" dur="1" fill="hold">
                                          <p:stCondLst>
                                            <p:cond delay="0"/>
                                          </p:stCondLst>
                                        </p:cTn>
                                        <p:tgtEl>
                                          <p:spTgt spid="69"/>
                                        </p:tgtEl>
                                        <p:attrNameLst>
                                          <p:attrName>style.visibility</p:attrName>
                                        </p:attrNameLst>
                                      </p:cBhvr>
                                      <p:to>
                                        <p:strVal val="visible"/>
                                      </p:to>
                                    </p:set>
                                    <p:animEffect transition="in" filter="wipe(left)">
                                      <p:cBhvr>
                                        <p:cTn id="109" dur="500"/>
                                        <p:tgtEl>
                                          <p:spTgt spid="69"/>
                                        </p:tgtEl>
                                      </p:cBhvr>
                                    </p:animEffect>
                                  </p:childTnLst>
                                </p:cTn>
                              </p:par>
                            </p:childTnLst>
                          </p:cTn>
                        </p:par>
                        <p:par>
                          <p:cTn id="110" fill="hold">
                            <p:stCondLst>
                              <p:cond delay="7100"/>
                            </p:stCondLst>
                            <p:childTnLst>
                              <p:par>
                                <p:cTn id="111" presetID="31" presetClass="entr" presetSubtype="0" fill="hold" nodeType="afterEffect">
                                  <p:stCondLst>
                                    <p:cond delay="0"/>
                                  </p:stCondLst>
                                  <p:childTnLst>
                                    <p:set>
                                      <p:cBhvr>
                                        <p:cTn id="112" dur="1" fill="hold">
                                          <p:stCondLst>
                                            <p:cond delay="0"/>
                                          </p:stCondLst>
                                        </p:cTn>
                                        <p:tgtEl>
                                          <p:spTgt spid="83"/>
                                        </p:tgtEl>
                                        <p:attrNameLst>
                                          <p:attrName>style.visibility</p:attrName>
                                        </p:attrNameLst>
                                      </p:cBhvr>
                                      <p:to>
                                        <p:strVal val="visible"/>
                                      </p:to>
                                    </p:set>
                                    <p:anim calcmode="lin" valueType="num">
                                      <p:cBhvr>
                                        <p:cTn id="113" dur="400" fill="hold"/>
                                        <p:tgtEl>
                                          <p:spTgt spid="83"/>
                                        </p:tgtEl>
                                        <p:attrNameLst>
                                          <p:attrName>ppt_w</p:attrName>
                                        </p:attrNameLst>
                                      </p:cBhvr>
                                      <p:tavLst>
                                        <p:tav tm="0">
                                          <p:val>
                                            <p:fltVal val="0"/>
                                          </p:val>
                                        </p:tav>
                                        <p:tav tm="100000">
                                          <p:val>
                                            <p:strVal val="#ppt_w"/>
                                          </p:val>
                                        </p:tav>
                                      </p:tavLst>
                                    </p:anim>
                                    <p:anim calcmode="lin" valueType="num">
                                      <p:cBhvr>
                                        <p:cTn id="114" dur="400" fill="hold"/>
                                        <p:tgtEl>
                                          <p:spTgt spid="83"/>
                                        </p:tgtEl>
                                        <p:attrNameLst>
                                          <p:attrName>ppt_h</p:attrName>
                                        </p:attrNameLst>
                                      </p:cBhvr>
                                      <p:tavLst>
                                        <p:tav tm="0">
                                          <p:val>
                                            <p:fltVal val="0"/>
                                          </p:val>
                                        </p:tav>
                                        <p:tav tm="100000">
                                          <p:val>
                                            <p:strVal val="#ppt_h"/>
                                          </p:val>
                                        </p:tav>
                                      </p:tavLst>
                                    </p:anim>
                                    <p:anim calcmode="lin" valueType="num">
                                      <p:cBhvr>
                                        <p:cTn id="115" dur="400" fill="hold"/>
                                        <p:tgtEl>
                                          <p:spTgt spid="83"/>
                                        </p:tgtEl>
                                        <p:attrNameLst>
                                          <p:attrName>style.rotation</p:attrName>
                                        </p:attrNameLst>
                                      </p:cBhvr>
                                      <p:tavLst>
                                        <p:tav tm="0">
                                          <p:val>
                                            <p:fltVal val="90"/>
                                          </p:val>
                                        </p:tav>
                                        <p:tav tm="100000">
                                          <p:val>
                                            <p:fltVal val="0"/>
                                          </p:val>
                                        </p:tav>
                                      </p:tavLst>
                                    </p:anim>
                                    <p:animEffect transition="in" filter="fade">
                                      <p:cBhvr>
                                        <p:cTn id="116" dur="400"/>
                                        <p:tgtEl>
                                          <p:spTgt spid="83"/>
                                        </p:tgtEl>
                                      </p:cBhvr>
                                    </p:animEffect>
                                  </p:childTnLst>
                                </p:cTn>
                              </p:par>
                              <p:par>
                                <p:cTn id="117" presetID="8" presetClass="emph" presetSubtype="0" fill="hold" nodeType="withEffect">
                                  <p:stCondLst>
                                    <p:cond delay="0"/>
                                  </p:stCondLst>
                                  <p:childTnLst>
                                    <p:animRot by="21600000">
                                      <p:cBhvr>
                                        <p:cTn id="118" dur="400" fill="hold"/>
                                        <p:tgtEl>
                                          <p:spTgt spid="83"/>
                                        </p:tgtEl>
                                        <p:attrNameLst>
                                          <p:attrName>r</p:attrName>
                                        </p:attrNameLst>
                                      </p:cBhvr>
                                    </p:animRot>
                                  </p:childTnLst>
                                </p:cTn>
                              </p:par>
                            </p:childTnLst>
                          </p:cTn>
                        </p:par>
                        <p:par>
                          <p:cTn id="119" fill="hold">
                            <p:stCondLst>
                              <p:cond delay="7500"/>
                            </p:stCondLst>
                            <p:childTnLst>
                              <p:par>
                                <p:cTn id="120" presetID="22" presetClass="entr" presetSubtype="8" fill="hold" grpId="0" nodeType="afterEffect">
                                  <p:stCondLst>
                                    <p:cond delay="0"/>
                                  </p:stCondLst>
                                  <p:childTnLst>
                                    <p:set>
                                      <p:cBhvr>
                                        <p:cTn id="121" dur="1" fill="hold">
                                          <p:stCondLst>
                                            <p:cond delay="0"/>
                                          </p:stCondLst>
                                        </p:cTn>
                                        <p:tgtEl>
                                          <p:spTgt spid="74"/>
                                        </p:tgtEl>
                                        <p:attrNameLst>
                                          <p:attrName>style.visibility</p:attrName>
                                        </p:attrNameLst>
                                      </p:cBhvr>
                                      <p:to>
                                        <p:strVal val="visible"/>
                                      </p:to>
                                    </p:set>
                                    <p:animEffect transition="in" filter="wipe(left)">
                                      <p:cBhvr>
                                        <p:cTn id="122" dur="500"/>
                                        <p:tgtEl>
                                          <p:spTgt spid="74"/>
                                        </p:tgtEl>
                                      </p:cBhvr>
                                    </p:animEffect>
                                  </p:childTnLst>
                                </p:cTn>
                              </p:par>
                            </p:childTnLst>
                          </p:cTn>
                        </p:par>
                        <p:par>
                          <p:cTn id="123" fill="hold">
                            <p:stCondLst>
                              <p:cond delay="8000"/>
                            </p:stCondLst>
                            <p:childTnLst>
                              <p:par>
                                <p:cTn id="124" presetID="31" presetClass="entr" presetSubtype="0" fill="hold" nodeType="afterEffect">
                                  <p:stCondLst>
                                    <p:cond delay="0"/>
                                  </p:stCondLst>
                                  <p:childTnLst>
                                    <p:set>
                                      <p:cBhvr>
                                        <p:cTn id="125" dur="1" fill="hold">
                                          <p:stCondLst>
                                            <p:cond delay="0"/>
                                          </p:stCondLst>
                                        </p:cTn>
                                        <p:tgtEl>
                                          <p:spTgt spid="89"/>
                                        </p:tgtEl>
                                        <p:attrNameLst>
                                          <p:attrName>style.visibility</p:attrName>
                                        </p:attrNameLst>
                                      </p:cBhvr>
                                      <p:to>
                                        <p:strVal val="visible"/>
                                      </p:to>
                                    </p:set>
                                    <p:anim calcmode="lin" valueType="num">
                                      <p:cBhvr>
                                        <p:cTn id="126" dur="400" fill="hold"/>
                                        <p:tgtEl>
                                          <p:spTgt spid="89"/>
                                        </p:tgtEl>
                                        <p:attrNameLst>
                                          <p:attrName>ppt_w</p:attrName>
                                        </p:attrNameLst>
                                      </p:cBhvr>
                                      <p:tavLst>
                                        <p:tav tm="0">
                                          <p:val>
                                            <p:fltVal val="0"/>
                                          </p:val>
                                        </p:tav>
                                        <p:tav tm="100000">
                                          <p:val>
                                            <p:strVal val="#ppt_w"/>
                                          </p:val>
                                        </p:tav>
                                      </p:tavLst>
                                    </p:anim>
                                    <p:anim calcmode="lin" valueType="num">
                                      <p:cBhvr>
                                        <p:cTn id="127" dur="400" fill="hold"/>
                                        <p:tgtEl>
                                          <p:spTgt spid="89"/>
                                        </p:tgtEl>
                                        <p:attrNameLst>
                                          <p:attrName>ppt_h</p:attrName>
                                        </p:attrNameLst>
                                      </p:cBhvr>
                                      <p:tavLst>
                                        <p:tav tm="0">
                                          <p:val>
                                            <p:fltVal val="0"/>
                                          </p:val>
                                        </p:tav>
                                        <p:tav tm="100000">
                                          <p:val>
                                            <p:strVal val="#ppt_h"/>
                                          </p:val>
                                        </p:tav>
                                      </p:tavLst>
                                    </p:anim>
                                    <p:anim calcmode="lin" valueType="num">
                                      <p:cBhvr>
                                        <p:cTn id="128" dur="400" fill="hold"/>
                                        <p:tgtEl>
                                          <p:spTgt spid="89"/>
                                        </p:tgtEl>
                                        <p:attrNameLst>
                                          <p:attrName>style.rotation</p:attrName>
                                        </p:attrNameLst>
                                      </p:cBhvr>
                                      <p:tavLst>
                                        <p:tav tm="0">
                                          <p:val>
                                            <p:fltVal val="90"/>
                                          </p:val>
                                        </p:tav>
                                        <p:tav tm="100000">
                                          <p:val>
                                            <p:fltVal val="0"/>
                                          </p:val>
                                        </p:tav>
                                      </p:tavLst>
                                    </p:anim>
                                    <p:animEffect transition="in" filter="fade">
                                      <p:cBhvr>
                                        <p:cTn id="129" dur="400"/>
                                        <p:tgtEl>
                                          <p:spTgt spid="89"/>
                                        </p:tgtEl>
                                      </p:cBhvr>
                                    </p:animEffect>
                                  </p:childTnLst>
                                </p:cTn>
                              </p:par>
                              <p:par>
                                <p:cTn id="130" presetID="8" presetClass="emph" presetSubtype="0" fill="hold" nodeType="withEffect">
                                  <p:stCondLst>
                                    <p:cond delay="0"/>
                                  </p:stCondLst>
                                  <p:childTnLst>
                                    <p:animRot by="21600000">
                                      <p:cBhvr>
                                        <p:cTn id="131" dur="400" fill="hold"/>
                                        <p:tgtEl>
                                          <p:spTgt spid="89"/>
                                        </p:tgtEl>
                                        <p:attrNameLst>
                                          <p:attrName>r</p:attrName>
                                        </p:attrNameLst>
                                      </p:cBhvr>
                                    </p:animRot>
                                  </p:childTnLst>
                                </p:cTn>
                              </p:par>
                            </p:childTnLst>
                          </p:cTn>
                        </p:par>
                        <p:par>
                          <p:cTn id="132" fill="hold">
                            <p:stCondLst>
                              <p:cond delay="8400"/>
                            </p:stCondLst>
                            <p:childTnLst>
                              <p:par>
                                <p:cTn id="133" presetID="22" presetClass="entr" presetSubtype="8" fill="hold" grpId="0" nodeType="afterEffect">
                                  <p:stCondLst>
                                    <p:cond delay="0"/>
                                  </p:stCondLst>
                                  <p:childTnLst>
                                    <p:set>
                                      <p:cBhvr>
                                        <p:cTn id="134" dur="1" fill="hold">
                                          <p:stCondLst>
                                            <p:cond delay="0"/>
                                          </p:stCondLst>
                                        </p:cTn>
                                        <p:tgtEl>
                                          <p:spTgt spid="85"/>
                                        </p:tgtEl>
                                        <p:attrNameLst>
                                          <p:attrName>style.visibility</p:attrName>
                                        </p:attrNameLst>
                                      </p:cBhvr>
                                      <p:to>
                                        <p:strVal val="visible"/>
                                      </p:to>
                                    </p:set>
                                    <p:animEffect transition="in" filter="wipe(left)">
                                      <p:cBhvr>
                                        <p:cTn id="135"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75" grpId="0"/>
      <p:bldP spid="95" grpId="0" animBg="1"/>
      <p:bldP spid="97" grpId="0" animBg="1"/>
      <p:bldP spid="98" grpId="0" animBg="1"/>
      <p:bldP spid="55" grpId="0"/>
      <p:bldP spid="65" grpId="0"/>
      <p:bldP spid="69" grpId="0"/>
      <p:bldP spid="74" grpId="0"/>
      <p:bldP spid="85" grpId="0"/>
      <p:bldP spid="9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p:nvPr/>
        </p:nvSpPr>
        <p:spPr bwMode="auto">
          <a:xfrm>
            <a:off x="193650" y="190178"/>
            <a:ext cx="1248875" cy="417349"/>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7" name="TextBox 6"/>
          <p:cNvSpPr txBox="1"/>
          <p:nvPr/>
        </p:nvSpPr>
        <p:spPr>
          <a:xfrm>
            <a:off x="337610" y="189905"/>
            <a:ext cx="896049" cy="399954"/>
          </a:xfrm>
          <a:prstGeom prst="rect">
            <a:avLst/>
          </a:prstGeom>
          <a:noFill/>
        </p:spPr>
        <p:txBody>
          <a:bodyPr wrap="none" rtlCol="0">
            <a:spAutoFit/>
          </a:bodyPr>
          <a:lstStyle/>
          <a:p>
            <a:pPr defTabSz="914034" fontAlgn="base">
              <a:spcBef>
                <a:spcPct val="0"/>
              </a:spcBef>
              <a:spcAft>
                <a:spcPct val="0"/>
              </a:spcAft>
            </a:pPr>
            <a:r>
              <a:rPr lang="en-US" altLang="zh-CN" sz="1999" dirty="0">
                <a:solidFill>
                  <a:srgbClr val="F8F8F8"/>
                </a:solidFill>
                <a:latin typeface="Arial" panose="020B0604020202020204" pitchFamily="34" charset="0"/>
                <a:ea typeface="宋体" panose="02010600030101010101" pitchFamily="2" charset="-122"/>
              </a:rPr>
              <a:t>Part 4</a:t>
            </a:r>
            <a:endParaRPr lang="zh-CN" altLang="en-US" sz="1999" dirty="0">
              <a:solidFill>
                <a:srgbClr val="F8F8F8"/>
              </a:solidFill>
              <a:latin typeface="Arial" panose="020B0604020202020204" pitchFamily="34" charset="0"/>
              <a:ea typeface="宋体" panose="02010600030101010101" pitchFamily="2" charset="-122"/>
            </a:endParaRPr>
          </a:p>
        </p:txBody>
      </p:sp>
      <p:sp>
        <p:nvSpPr>
          <p:cNvPr id="8" name="TextBox 7"/>
          <p:cNvSpPr txBox="1"/>
          <p:nvPr/>
        </p:nvSpPr>
        <p:spPr>
          <a:xfrm>
            <a:off x="1475964" y="117925"/>
            <a:ext cx="7004310" cy="523016"/>
          </a:xfrm>
          <a:prstGeom prst="rect">
            <a:avLst/>
          </a:prstGeom>
          <a:noFill/>
        </p:spPr>
        <p:txBody>
          <a:bodyPr wrap="none" rtlCol="0">
            <a:spAutoFit/>
          </a:bodyPr>
          <a:lstStyle>
            <a:defPPr>
              <a:defRPr lang="zh-CN"/>
            </a:defPPr>
            <a:lvl1pPr defTabSz="914034" fontAlgn="base">
              <a:spcBef>
                <a:spcPct val="0"/>
              </a:spcBef>
              <a:spcAft>
                <a:spcPct val="0"/>
              </a:spcAft>
              <a:defRPr sz="2799" b="1">
                <a:solidFill>
                  <a:srgbClr val="C00000"/>
                </a:solidFill>
                <a:effectLst>
                  <a:outerShdw blurRad="38100" dist="38100" dir="2700000" algn="tl">
                    <a:srgbClr val="000000">
                      <a:alpha val="43137"/>
                    </a:srgbClr>
                  </a:outerShdw>
                </a:effectLst>
                <a:latin typeface="微软雅黑"/>
                <a:ea typeface="微软雅黑"/>
              </a:defRPr>
            </a:lvl1pPr>
          </a:lstStyle>
          <a:p>
            <a:r>
              <a:rPr lang="zh-CN" altLang="en-US" dirty="0"/>
              <a:t>四、深入推进党务公开，确保权力阳光运行</a:t>
            </a:r>
          </a:p>
        </p:txBody>
      </p:sp>
      <p:sp>
        <p:nvSpPr>
          <p:cNvPr id="12" name="Freeform 5"/>
          <p:cNvSpPr/>
          <p:nvPr/>
        </p:nvSpPr>
        <p:spPr bwMode="auto">
          <a:xfrm>
            <a:off x="4357606" y="1011438"/>
            <a:ext cx="3371677" cy="4824067"/>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chemeClr val="bg1"/>
          </a:solidFill>
          <a:ln w="10" cap="flat">
            <a:solidFill>
              <a:schemeClr val="accent2">
                <a:lumMod val="85000"/>
              </a:schemeClr>
            </a:solidFill>
            <a:prstDash val="solid"/>
            <a:miter lim="800000"/>
          </a:ln>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13" name="Freeform 6"/>
          <p:cNvSpPr/>
          <p:nvPr/>
        </p:nvSpPr>
        <p:spPr bwMode="auto">
          <a:xfrm>
            <a:off x="633165" y="1011439"/>
            <a:ext cx="3373759" cy="4824066"/>
          </a:xfrm>
          <a:custGeom>
            <a:avLst/>
            <a:gdLst>
              <a:gd name="T0" fmla="*/ 125 w 3149"/>
              <a:gd name="T1" fmla="*/ 0 h 5005"/>
              <a:gd name="T2" fmla="*/ 3024 w 3149"/>
              <a:gd name="T3" fmla="*/ 0 h 5005"/>
              <a:gd name="T4" fmla="*/ 3149 w 3149"/>
              <a:gd name="T5" fmla="*/ 125 h 5005"/>
              <a:gd name="T6" fmla="*/ 3149 w 3149"/>
              <a:gd name="T7" fmla="*/ 4880 h 5005"/>
              <a:gd name="T8" fmla="*/ 3024 w 3149"/>
              <a:gd name="T9" fmla="*/ 5005 h 5005"/>
              <a:gd name="T10" fmla="*/ 125 w 3149"/>
              <a:gd name="T11" fmla="*/ 5005 h 5005"/>
              <a:gd name="T12" fmla="*/ 0 w 3149"/>
              <a:gd name="T13" fmla="*/ 4880 h 5005"/>
              <a:gd name="T14" fmla="*/ 0 w 3149"/>
              <a:gd name="T15" fmla="*/ 125 h 5005"/>
              <a:gd name="T16" fmla="*/ 125 w 3149"/>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9" h="5005">
                <a:moveTo>
                  <a:pt x="125" y="0"/>
                </a:moveTo>
                <a:lnTo>
                  <a:pt x="3024" y="0"/>
                </a:lnTo>
                <a:cubicBezTo>
                  <a:pt x="3092" y="0"/>
                  <a:pt x="3149" y="56"/>
                  <a:pt x="3149" y="125"/>
                </a:cubicBezTo>
                <a:lnTo>
                  <a:pt x="3149" y="4880"/>
                </a:lnTo>
                <a:cubicBezTo>
                  <a:pt x="3149" y="4949"/>
                  <a:pt x="3092" y="5005"/>
                  <a:pt x="3024" y="5005"/>
                </a:cubicBezTo>
                <a:lnTo>
                  <a:pt x="125" y="5005"/>
                </a:lnTo>
                <a:cubicBezTo>
                  <a:pt x="56" y="5005"/>
                  <a:pt x="0" y="4949"/>
                  <a:pt x="0" y="4880"/>
                </a:cubicBezTo>
                <a:lnTo>
                  <a:pt x="0" y="125"/>
                </a:lnTo>
                <a:cubicBezTo>
                  <a:pt x="0" y="56"/>
                  <a:pt x="56" y="0"/>
                  <a:pt x="125" y="0"/>
                </a:cubicBezTo>
                <a:close/>
              </a:path>
            </a:pathLst>
          </a:custGeom>
          <a:solidFill>
            <a:schemeClr val="tx1"/>
          </a:solidFill>
          <a:ln w="10" cap="flat">
            <a:solidFill>
              <a:schemeClr val="accent2">
                <a:lumMod val="85000"/>
              </a:schemeClr>
            </a:solidFill>
            <a:prstDash val="solid"/>
            <a:miter lim="800000"/>
          </a:ln>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14" name="Freeform 8"/>
          <p:cNvSpPr/>
          <p:nvPr/>
        </p:nvSpPr>
        <p:spPr bwMode="auto">
          <a:xfrm>
            <a:off x="8079966" y="1011438"/>
            <a:ext cx="3369597" cy="4824067"/>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chemeClr val="tx2"/>
          </a:solidFill>
          <a:ln w="10" cap="flat">
            <a:solidFill>
              <a:schemeClr val="accent2">
                <a:lumMod val="85000"/>
              </a:schemeClr>
            </a:solidFill>
            <a:prstDash val="solid"/>
            <a:miter lim="800000"/>
          </a:ln>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grpSp>
        <p:nvGrpSpPr>
          <p:cNvPr id="15" name="组合 14"/>
          <p:cNvGrpSpPr/>
          <p:nvPr/>
        </p:nvGrpSpPr>
        <p:grpSpPr>
          <a:xfrm>
            <a:off x="3866693" y="3008476"/>
            <a:ext cx="631578" cy="636339"/>
            <a:chOff x="3041651" y="3326606"/>
            <a:chExt cx="631825" cy="636588"/>
          </a:xfrm>
        </p:grpSpPr>
        <p:sp>
          <p:nvSpPr>
            <p:cNvPr id="16" name="Oval 9"/>
            <p:cNvSpPr>
              <a:spLocks noChangeArrowheads="1"/>
            </p:cNvSpPr>
            <p:nvPr/>
          </p:nvSpPr>
          <p:spPr bwMode="auto">
            <a:xfrm>
              <a:off x="3041651" y="3326606"/>
              <a:ext cx="631825" cy="636588"/>
            </a:xfrm>
            <a:prstGeom prst="ellipse">
              <a:avLst/>
            </a:prstGeom>
            <a:solidFill>
              <a:schemeClr val="bg2"/>
            </a:solidFill>
            <a:ln>
              <a:solidFill>
                <a:schemeClr val="accent2"/>
              </a:solidFill>
            </a:ln>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17" name="Freeform 10"/>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18" name="Freeform 11"/>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grpSp>
      <p:grpSp>
        <p:nvGrpSpPr>
          <p:cNvPr id="19" name="组合 18"/>
          <p:cNvGrpSpPr/>
          <p:nvPr/>
        </p:nvGrpSpPr>
        <p:grpSpPr>
          <a:xfrm>
            <a:off x="7567368" y="3008476"/>
            <a:ext cx="633166" cy="636339"/>
            <a:chOff x="5867401" y="3326606"/>
            <a:chExt cx="633413" cy="636588"/>
          </a:xfrm>
        </p:grpSpPr>
        <p:sp>
          <p:nvSpPr>
            <p:cNvPr id="20" name="Oval 12"/>
            <p:cNvSpPr>
              <a:spLocks noChangeArrowheads="1"/>
            </p:cNvSpPr>
            <p:nvPr/>
          </p:nvSpPr>
          <p:spPr bwMode="auto">
            <a:xfrm>
              <a:off x="5867401" y="3326606"/>
              <a:ext cx="633413" cy="636588"/>
            </a:xfrm>
            <a:prstGeom prst="ellipse">
              <a:avLst/>
            </a:prstGeom>
            <a:solidFill>
              <a:schemeClr val="bg2"/>
            </a:solidFill>
            <a:ln>
              <a:solidFill>
                <a:schemeClr val="accent2"/>
              </a:solidFill>
            </a:ln>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21" name="Freeform 13"/>
            <p:cNvSpPr/>
            <p:nvPr/>
          </p:nvSpPr>
          <p:spPr bwMode="auto">
            <a:xfrm>
              <a:off x="6205539"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22" name="Freeform 14"/>
            <p:cNvSpPr/>
            <p:nvPr/>
          </p:nvSpPr>
          <p:spPr bwMode="auto">
            <a:xfrm>
              <a:off x="6010276"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1" y="343"/>
                    <a:pt x="85" y="365"/>
                    <a:pt x="59" y="388"/>
                  </a:cubicBezTo>
                  <a:cubicBezTo>
                    <a:pt x="22" y="418"/>
                    <a:pt x="6" y="397"/>
                    <a:pt x="1" y="350"/>
                  </a:cubicBezTo>
                  <a:lnTo>
                    <a:pt x="35" y="321"/>
                  </a:lnTo>
                  <a:lnTo>
                    <a:pt x="115" y="252"/>
                  </a:lnTo>
                  <a:cubicBezTo>
                    <a:pt x="143" y="221"/>
                    <a:pt x="151" y="189"/>
                    <a:pt x="112" y="154"/>
                  </a:cubicBezTo>
                  <a:cubicBezTo>
                    <a:pt x="86" y="132"/>
                    <a:pt x="61"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grpSp>
      <p:grpSp>
        <p:nvGrpSpPr>
          <p:cNvPr id="23" name="组合 22"/>
          <p:cNvGrpSpPr/>
          <p:nvPr/>
        </p:nvGrpSpPr>
        <p:grpSpPr>
          <a:xfrm>
            <a:off x="1855089" y="1181784"/>
            <a:ext cx="929912" cy="937847"/>
            <a:chOff x="1454151" y="1939131"/>
            <a:chExt cx="930275" cy="938213"/>
          </a:xfrm>
        </p:grpSpPr>
        <p:sp>
          <p:nvSpPr>
            <p:cNvPr id="24" name="Oval 18"/>
            <p:cNvSpPr>
              <a:spLocks noChangeArrowheads="1"/>
            </p:cNvSpPr>
            <p:nvPr/>
          </p:nvSpPr>
          <p:spPr bwMode="auto">
            <a:xfrm>
              <a:off x="1454151" y="1939131"/>
              <a:ext cx="930275" cy="938213"/>
            </a:xfrm>
            <a:prstGeom prst="ellipse">
              <a:avLst/>
            </a:prstGeom>
            <a:solidFill>
              <a:schemeClr val="accent2"/>
            </a:solidFill>
            <a:ln>
              <a:noFill/>
            </a:ln>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25" name="TextBox 24"/>
            <p:cNvSpPr txBox="1"/>
            <p:nvPr/>
          </p:nvSpPr>
          <p:spPr>
            <a:xfrm>
              <a:off x="1586504" y="2115849"/>
              <a:ext cx="691215" cy="584775"/>
            </a:xfrm>
            <a:prstGeom prst="rect">
              <a:avLst/>
            </a:prstGeom>
            <a:noFill/>
          </p:spPr>
          <p:txBody>
            <a:bodyPr wrap="none" rtlCol="0">
              <a:spAutoFit/>
            </a:bodyPr>
            <a:lstStyle/>
            <a:p>
              <a:pPr defTabSz="914034" fontAlgn="base">
                <a:spcBef>
                  <a:spcPct val="0"/>
                </a:spcBef>
                <a:spcAft>
                  <a:spcPct val="0"/>
                </a:spcAft>
              </a:pPr>
              <a:r>
                <a:rPr lang="en-US" altLang="zh-CN" sz="3199" b="1" dirty="0">
                  <a:solidFill>
                    <a:srgbClr val="A92F2F"/>
                  </a:solidFill>
                  <a:latin typeface="微软雅黑"/>
                  <a:ea typeface="微软雅黑"/>
                </a:rPr>
                <a:t>01</a:t>
              </a:r>
              <a:endParaRPr lang="zh-CN" altLang="en-US" sz="3199" b="1" dirty="0">
                <a:solidFill>
                  <a:srgbClr val="A92F2F"/>
                </a:solidFill>
                <a:latin typeface="微软雅黑"/>
                <a:ea typeface="微软雅黑"/>
              </a:endParaRPr>
            </a:p>
          </p:txBody>
        </p:sp>
      </p:grpSp>
      <p:sp>
        <p:nvSpPr>
          <p:cNvPr id="26" name="矩形 25"/>
          <p:cNvSpPr/>
          <p:nvPr/>
        </p:nvSpPr>
        <p:spPr>
          <a:xfrm>
            <a:off x="1052414" y="2336006"/>
            <a:ext cx="2483450" cy="2245892"/>
          </a:xfrm>
          <a:prstGeom prst="rect">
            <a:avLst/>
          </a:prstGeom>
          <a:noFill/>
          <a:ln>
            <a:noFill/>
          </a:ln>
        </p:spPr>
        <p:txBody>
          <a:bodyPr wrap="square">
            <a:spAutoFit/>
          </a:bodyPr>
          <a:lstStyle/>
          <a:p>
            <a:pPr algn="just" defTabSz="914034" fontAlgn="base">
              <a:spcBef>
                <a:spcPct val="0"/>
              </a:spcBef>
              <a:spcAft>
                <a:spcPct val="0"/>
              </a:spcAft>
            </a:pPr>
            <a:r>
              <a:rPr lang="zh-CN" altLang="en-US" sz="1999" dirty="0">
                <a:solidFill>
                  <a:srgbClr val="F8F8F8"/>
                </a:solidFill>
                <a:latin typeface="微软雅黑" panose="020B0503020204020204" pitchFamily="34" charset="-122"/>
                <a:ea typeface="微软雅黑" panose="020B0503020204020204" pitchFamily="34" charset="-122"/>
              </a:rPr>
              <a:t>今年我局主动围绕群众最关心、最需要了解的事项及其办理过程予以公开，在“一书两证”办理、干部提拔任用等方面的内容予以全面公开。</a:t>
            </a:r>
          </a:p>
        </p:txBody>
      </p:sp>
      <p:sp>
        <p:nvSpPr>
          <p:cNvPr id="27" name="矩形 26"/>
          <p:cNvSpPr/>
          <p:nvPr/>
        </p:nvSpPr>
        <p:spPr>
          <a:xfrm>
            <a:off x="4726389" y="2336007"/>
            <a:ext cx="2552429" cy="3168861"/>
          </a:xfrm>
          <a:prstGeom prst="rect">
            <a:avLst/>
          </a:prstGeom>
          <a:noFill/>
          <a:ln>
            <a:noFill/>
          </a:ln>
        </p:spPr>
        <p:txBody>
          <a:bodyPr wrap="square">
            <a:spAutoFit/>
          </a:bodyPr>
          <a:lstStyle/>
          <a:p>
            <a:pPr algn="just" defTabSz="914034" fontAlgn="base">
              <a:spcBef>
                <a:spcPct val="0"/>
              </a:spcBef>
              <a:spcAft>
                <a:spcPct val="0"/>
              </a:spcAft>
            </a:pPr>
            <a:r>
              <a:rPr lang="zh-CN" altLang="en-US" sz="1999" dirty="0">
                <a:solidFill>
                  <a:srgbClr val="F8F8F8"/>
                </a:solidFill>
                <a:latin typeface="微软雅黑" panose="020B0503020204020204" pitchFamily="34" charset="-122"/>
                <a:ea typeface="微软雅黑" panose="020B0503020204020204" pitchFamily="34" charset="-122"/>
              </a:rPr>
              <a:t>重点在领导班子及成员落实党风廉政建设责任制、述职述廉，领导干部重大事项报告等廉洁自律情况责任落实，党员群众反映问题的处理、反馈情况，重大建设项目资金使用等方面加强了党务公开。</a:t>
            </a:r>
          </a:p>
        </p:txBody>
      </p:sp>
      <p:sp>
        <p:nvSpPr>
          <p:cNvPr id="28" name="矩形 27"/>
          <p:cNvSpPr/>
          <p:nvPr/>
        </p:nvSpPr>
        <p:spPr>
          <a:xfrm>
            <a:off x="8541067" y="2336006"/>
            <a:ext cx="2552685" cy="1630579"/>
          </a:xfrm>
          <a:prstGeom prst="rect">
            <a:avLst/>
          </a:prstGeom>
          <a:noFill/>
          <a:ln>
            <a:noFill/>
          </a:ln>
        </p:spPr>
        <p:txBody>
          <a:bodyPr wrap="square">
            <a:spAutoFit/>
          </a:bodyPr>
          <a:lstStyle/>
          <a:p>
            <a:pPr algn="just" defTabSz="914034" fontAlgn="base">
              <a:spcBef>
                <a:spcPct val="0"/>
              </a:spcBef>
              <a:spcAft>
                <a:spcPct val="0"/>
              </a:spcAft>
            </a:pPr>
            <a:r>
              <a:rPr lang="zh-CN" altLang="en-US" sz="1999" dirty="0">
                <a:solidFill>
                  <a:srgbClr val="F8F8F8"/>
                </a:solidFill>
                <a:latin typeface="微软雅黑" panose="020B0503020204020204" pitchFamily="34" charset="-122"/>
                <a:ea typeface="微软雅黑" panose="020B0503020204020204" pitchFamily="34" charset="-122"/>
              </a:rPr>
              <a:t>同时纪检组加强对“三公经费公开”、会员卡清退工作的监督检查，确保各项工作取得实效。</a:t>
            </a:r>
          </a:p>
        </p:txBody>
      </p:sp>
      <p:grpSp>
        <p:nvGrpSpPr>
          <p:cNvPr id="29" name="组合 28"/>
          <p:cNvGrpSpPr/>
          <p:nvPr/>
        </p:nvGrpSpPr>
        <p:grpSpPr>
          <a:xfrm>
            <a:off x="5578490" y="1181784"/>
            <a:ext cx="929912" cy="937847"/>
            <a:chOff x="4300538" y="1939131"/>
            <a:chExt cx="930275" cy="938213"/>
          </a:xfrm>
        </p:grpSpPr>
        <p:sp>
          <p:nvSpPr>
            <p:cNvPr id="30" name="Oval 19"/>
            <p:cNvSpPr>
              <a:spLocks noChangeArrowheads="1"/>
            </p:cNvSpPr>
            <p:nvPr/>
          </p:nvSpPr>
          <p:spPr bwMode="auto">
            <a:xfrm>
              <a:off x="4300538" y="1939131"/>
              <a:ext cx="930275" cy="938213"/>
            </a:xfrm>
            <a:prstGeom prst="ellipse">
              <a:avLst/>
            </a:prstGeom>
            <a:solidFill>
              <a:schemeClr val="accent2"/>
            </a:solidFill>
            <a:ln>
              <a:noFill/>
            </a:ln>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31" name="TextBox 30"/>
            <p:cNvSpPr txBox="1"/>
            <p:nvPr/>
          </p:nvSpPr>
          <p:spPr>
            <a:xfrm>
              <a:off x="4425238" y="2115849"/>
              <a:ext cx="691215" cy="584775"/>
            </a:xfrm>
            <a:prstGeom prst="rect">
              <a:avLst/>
            </a:prstGeom>
            <a:noFill/>
          </p:spPr>
          <p:txBody>
            <a:bodyPr wrap="none" rtlCol="0">
              <a:spAutoFit/>
            </a:bodyPr>
            <a:lstStyle/>
            <a:p>
              <a:pPr defTabSz="914034" fontAlgn="base">
                <a:spcBef>
                  <a:spcPct val="0"/>
                </a:spcBef>
                <a:spcAft>
                  <a:spcPct val="0"/>
                </a:spcAft>
              </a:pPr>
              <a:r>
                <a:rPr lang="en-US" altLang="zh-CN" sz="3199" b="1" dirty="0">
                  <a:solidFill>
                    <a:srgbClr val="A92F2F"/>
                  </a:solidFill>
                  <a:latin typeface="微软雅黑"/>
                  <a:ea typeface="微软雅黑"/>
                </a:rPr>
                <a:t>02</a:t>
              </a:r>
              <a:endParaRPr lang="zh-CN" altLang="en-US" sz="3199" b="1" dirty="0">
                <a:solidFill>
                  <a:srgbClr val="A92F2F"/>
                </a:solidFill>
                <a:latin typeface="微软雅黑"/>
                <a:ea typeface="微软雅黑"/>
              </a:endParaRPr>
            </a:p>
          </p:txBody>
        </p:sp>
      </p:grpSp>
      <p:grpSp>
        <p:nvGrpSpPr>
          <p:cNvPr id="32" name="组合 31"/>
          <p:cNvGrpSpPr/>
          <p:nvPr/>
        </p:nvGrpSpPr>
        <p:grpSpPr>
          <a:xfrm>
            <a:off x="9299015" y="1181784"/>
            <a:ext cx="931499" cy="937847"/>
            <a:chOff x="7145339" y="1939131"/>
            <a:chExt cx="931863" cy="938213"/>
          </a:xfrm>
        </p:grpSpPr>
        <p:sp>
          <p:nvSpPr>
            <p:cNvPr id="33" name="Oval 20"/>
            <p:cNvSpPr>
              <a:spLocks noChangeArrowheads="1"/>
            </p:cNvSpPr>
            <p:nvPr/>
          </p:nvSpPr>
          <p:spPr bwMode="auto">
            <a:xfrm>
              <a:off x="7145339" y="1939131"/>
              <a:ext cx="931863" cy="938213"/>
            </a:xfrm>
            <a:prstGeom prst="ellipse">
              <a:avLst/>
            </a:prstGeom>
            <a:solidFill>
              <a:schemeClr val="accent2"/>
            </a:solidFill>
            <a:ln>
              <a:noFill/>
            </a:ln>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34" name="TextBox 33"/>
            <p:cNvSpPr txBox="1"/>
            <p:nvPr/>
          </p:nvSpPr>
          <p:spPr>
            <a:xfrm>
              <a:off x="7263972" y="2115849"/>
              <a:ext cx="691215" cy="584775"/>
            </a:xfrm>
            <a:prstGeom prst="rect">
              <a:avLst/>
            </a:prstGeom>
            <a:noFill/>
          </p:spPr>
          <p:txBody>
            <a:bodyPr wrap="none" rtlCol="0">
              <a:spAutoFit/>
            </a:bodyPr>
            <a:lstStyle/>
            <a:p>
              <a:pPr defTabSz="914034" fontAlgn="base">
                <a:spcBef>
                  <a:spcPct val="0"/>
                </a:spcBef>
                <a:spcAft>
                  <a:spcPct val="0"/>
                </a:spcAft>
              </a:pPr>
              <a:r>
                <a:rPr lang="en-US" altLang="zh-CN" sz="3199" b="1" dirty="0">
                  <a:solidFill>
                    <a:srgbClr val="A92F2F"/>
                  </a:solidFill>
                  <a:latin typeface="微软雅黑"/>
                  <a:ea typeface="微软雅黑"/>
                </a:rPr>
                <a:t>03</a:t>
              </a:r>
              <a:endParaRPr lang="zh-CN" altLang="en-US" sz="3199" b="1" dirty="0">
                <a:solidFill>
                  <a:srgbClr val="A92F2F"/>
                </a:solidFill>
                <a:latin typeface="微软雅黑"/>
                <a:ea typeface="微软雅黑"/>
              </a:endParaRPr>
            </a:p>
          </p:txBody>
        </p:sp>
      </p:grpSp>
    </p:spTree>
    <p:extLst>
      <p:ext uri="{BB962C8B-B14F-4D97-AF65-F5344CB8AC3E}">
        <p14:creationId xmlns:p14="http://schemas.microsoft.com/office/powerpoint/2010/main" xmlns="" val="51125268"/>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8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par>
                                    <p:cTn id="23" presetID="47"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anim calcmode="lin" valueType="num">
                                          <p:cBhvr>
                                            <p:cTn id="26" dur="500" fill="hold"/>
                                            <p:tgtEl>
                                              <p:spTgt spid="13"/>
                                            </p:tgtEl>
                                            <p:attrNameLst>
                                              <p:attrName>ppt_x</p:attrName>
                                            </p:attrNameLst>
                                          </p:cBhvr>
                                          <p:tavLst>
                                            <p:tav tm="0">
                                              <p:val>
                                                <p:strVal val="#ppt_x"/>
                                              </p:val>
                                            </p:tav>
                                            <p:tav tm="100000">
                                              <p:val>
                                                <p:strVal val="#ppt_x"/>
                                              </p:val>
                                            </p:tav>
                                          </p:tavLst>
                                        </p:anim>
                                        <p:anim calcmode="lin" valueType="num">
                                          <p:cBhvr>
                                            <p:cTn id="27" dur="500" fill="hold"/>
                                            <p:tgtEl>
                                              <p:spTgt spid="13"/>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20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anim calcmode="lin" valueType="num">
                                          <p:cBhvr>
                                            <p:cTn id="31" dur="500" fill="hold"/>
                                            <p:tgtEl>
                                              <p:spTgt spid="12"/>
                                            </p:tgtEl>
                                            <p:attrNameLst>
                                              <p:attrName>ppt_x</p:attrName>
                                            </p:attrNameLst>
                                          </p:cBhvr>
                                          <p:tavLst>
                                            <p:tav tm="0">
                                              <p:val>
                                                <p:strVal val="#ppt_x"/>
                                              </p:val>
                                            </p:tav>
                                            <p:tav tm="100000">
                                              <p:val>
                                                <p:strVal val="#ppt_x"/>
                                              </p:val>
                                            </p:tav>
                                          </p:tavLst>
                                        </p:anim>
                                        <p:anim calcmode="lin" valueType="num">
                                          <p:cBhvr>
                                            <p:cTn id="32" dur="500" fill="hold"/>
                                            <p:tgtEl>
                                              <p:spTgt spid="12"/>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40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anim calcmode="lin" valueType="num">
                                          <p:cBhvr>
                                            <p:cTn id="36" dur="500" fill="hold"/>
                                            <p:tgtEl>
                                              <p:spTgt spid="14"/>
                                            </p:tgtEl>
                                            <p:attrNameLst>
                                              <p:attrName>ppt_x</p:attrName>
                                            </p:attrNameLst>
                                          </p:cBhvr>
                                          <p:tavLst>
                                            <p:tav tm="0">
                                              <p:val>
                                                <p:strVal val="#ppt_x"/>
                                              </p:val>
                                            </p:tav>
                                            <p:tav tm="100000">
                                              <p:val>
                                                <p:strVal val="#ppt_x"/>
                                              </p:val>
                                            </p:tav>
                                          </p:tavLst>
                                        </p:anim>
                                        <p:anim calcmode="lin" valueType="num">
                                          <p:cBhvr>
                                            <p:cTn id="37" dur="500" fill="hold"/>
                                            <p:tgtEl>
                                              <p:spTgt spid="14"/>
                                            </p:tgtEl>
                                            <p:attrNameLst>
                                              <p:attrName>ppt_y</p:attrName>
                                            </p:attrNameLst>
                                          </p:cBhvr>
                                          <p:tavLst>
                                            <p:tav tm="0">
                                              <p:val>
                                                <p:strVal val="#ppt_y-.1"/>
                                              </p:val>
                                            </p:tav>
                                            <p:tav tm="100000">
                                              <p:val>
                                                <p:strVal val="#ppt_y"/>
                                              </p:val>
                                            </p:tav>
                                          </p:tavLst>
                                        </p:anim>
                                      </p:childTnLst>
                                    </p:cTn>
                                  </p:par>
                                </p:childTnLst>
                              </p:cTn>
                            </p:par>
                            <p:par>
                              <p:cTn id="38" fill="hold">
                                <p:stCondLst>
                                  <p:cond delay="1920"/>
                                </p:stCondLst>
                                <p:childTnLst>
                                  <p:par>
                                    <p:cTn id="39" presetID="53" presetClass="entr" presetSubtype="16" fill="hold" nodeType="after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p:cTn id="41" dur="300" fill="hold"/>
                                            <p:tgtEl>
                                              <p:spTgt spid="23"/>
                                            </p:tgtEl>
                                            <p:attrNameLst>
                                              <p:attrName>ppt_w</p:attrName>
                                            </p:attrNameLst>
                                          </p:cBhvr>
                                          <p:tavLst>
                                            <p:tav tm="0">
                                              <p:val>
                                                <p:fltVal val="0"/>
                                              </p:val>
                                            </p:tav>
                                            <p:tav tm="100000">
                                              <p:val>
                                                <p:strVal val="#ppt_w"/>
                                              </p:val>
                                            </p:tav>
                                          </p:tavLst>
                                        </p:anim>
                                        <p:anim calcmode="lin" valueType="num">
                                          <p:cBhvr>
                                            <p:cTn id="42" dur="300" fill="hold"/>
                                            <p:tgtEl>
                                              <p:spTgt spid="23"/>
                                            </p:tgtEl>
                                            <p:attrNameLst>
                                              <p:attrName>ppt_h</p:attrName>
                                            </p:attrNameLst>
                                          </p:cBhvr>
                                          <p:tavLst>
                                            <p:tav tm="0">
                                              <p:val>
                                                <p:fltVal val="0"/>
                                              </p:val>
                                            </p:tav>
                                            <p:tav tm="100000">
                                              <p:val>
                                                <p:strVal val="#ppt_h"/>
                                              </p:val>
                                            </p:tav>
                                          </p:tavLst>
                                        </p:anim>
                                        <p:animEffect transition="in" filter="fade">
                                          <p:cBhvr>
                                            <p:cTn id="43" dur="300"/>
                                            <p:tgtEl>
                                              <p:spTgt spid="23"/>
                                            </p:tgtEl>
                                          </p:cBhvr>
                                        </p:animEffect>
                                      </p:childTnLst>
                                    </p:cTn>
                                  </p:par>
                                </p:childTnLst>
                              </p:cTn>
                            </p:par>
                            <p:par>
                              <p:cTn id="44" fill="hold">
                                <p:stCondLst>
                                  <p:cond delay="2220"/>
                                </p:stCondLst>
                                <p:childTnLst>
                                  <p:par>
                                    <p:cTn id="45" presetID="22" presetClass="entr" presetSubtype="1"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up)">
                                          <p:cBhvr>
                                            <p:cTn id="47" dur="500"/>
                                            <p:tgtEl>
                                              <p:spTgt spid="26"/>
                                            </p:tgtEl>
                                          </p:cBhvr>
                                        </p:animEffect>
                                      </p:childTnLst>
                                    </p:cTn>
                                  </p:par>
                                </p:childTnLst>
                              </p:cTn>
                            </p:par>
                            <p:par>
                              <p:cTn id="48" fill="hold">
                                <p:stCondLst>
                                  <p:cond delay="2720"/>
                                </p:stCondLst>
                                <p:childTnLst>
                                  <p:par>
                                    <p:cTn id="49" presetID="2" presetClass="entr" presetSubtype="8" fill="hold" nodeType="afterEffect" p14:presetBounceEnd="40000">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14:bounceEnd="40000">
                                          <p:cBhvr additive="base">
                                            <p:cTn id="51" dur="500" fill="hold"/>
                                            <p:tgtEl>
                                              <p:spTgt spid="15"/>
                                            </p:tgtEl>
                                            <p:attrNameLst>
                                              <p:attrName>ppt_x</p:attrName>
                                            </p:attrNameLst>
                                          </p:cBhvr>
                                          <p:tavLst>
                                            <p:tav tm="0">
                                              <p:val>
                                                <p:strVal val="0-#ppt_w/2"/>
                                              </p:val>
                                            </p:tav>
                                            <p:tav tm="100000">
                                              <p:val>
                                                <p:strVal val="#ppt_x"/>
                                              </p:val>
                                            </p:tav>
                                          </p:tavLst>
                                        </p:anim>
                                        <p:anim calcmode="lin" valueType="num" p14:bounceEnd="40000">
                                          <p:cBhvr additive="base">
                                            <p:cTn id="52" dur="500" fill="hold"/>
                                            <p:tgtEl>
                                              <p:spTgt spid="15"/>
                                            </p:tgtEl>
                                            <p:attrNameLst>
                                              <p:attrName>ppt_y</p:attrName>
                                            </p:attrNameLst>
                                          </p:cBhvr>
                                          <p:tavLst>
                                            <p:tav tm="0">
                                              <p:val>
                                                <p:strVal val="#ppt_y"/>
                                              </p:val>
                                            </p:tav>
                                            <p:tav tm="100000">
                                              <p:val>
                                                <p:strVal val="#ppt_y"/>
                                              </p:val>
                                            </p:tav>
                                          </p:tavLst>
                                        </p:anim>
                                      </p:childTnLst>
                                    </p:cTn>
                                  </p:par>
                                </p:childTnLst>
                              </p:cTn>
                            </p:par>
                            <p:par>
                              <p:cTn id="53" fill="hold">
                                <p:stCondLst>
                                  <p:cond delay="3220"/>
                                </p:stCondLst>
                                <p:childTnLst>
                                  <p:par>
                                    <p:cTn id="54" presetID="53" presetClass="entr" presetSubtype="16" fill="hold" nodeType="afterEffect">
                                      <p:stCondLst>
                                        <p:cond delay="0"/>
                                      </p:stCondLst>
                                      <p:childTnLst>
                                        <p:set>
                                          <p:cBhvr>
                                            <p:cTn id="55" dur="1" fill="hold">
                                              <p:stCondLst>
                                                <p:cond delay="0"/>
                                              </p:stCondLst>
                                            </p:cTn>
                                            <p:tgtEl>
                                              <p:spTgt spid="29"/>
                                            </p:tgtEl>
                                            <p:attrNameLst>
                                              <p:attrName>style.visibility</p:attrName>
                                            </p:attrNameLst>
                                          </p:cBhvr>
                                          <p:to>
                                            <p:strVal val="visible"/>
                                          </p:to>
                                        </p:set>
                                        <p:anim calcmode="lin" valueType="num">
                                          <p:cBhvr>
                                            <p:cTn id="56" dur="300" fill="hold"/>
                                            <p:tgtEl>
                                              <p:spTgt spid="29"/>
                                            </p:tgtEl>
                                            <p:attrNameLst>
                                              <p:attrName>ppt_w</p:attrName>
                                            </p:attrNameLst>
                                          </p:cBhvr>
                                          <p:tavLst>
                                            <p:tav tm="0">
                                              <p:val>
                                                <p:fltVal val="0"/>
                                              </p:val>
                                            </p:tav>
                                            <p:tav tm="100000">
                                              <p:val>
                                                <p:strVal val="#ppt_w"/>
                                              </p:val>
                                            </p:tav>
                                          </p:tavLst>
                                        </p:anim>
                                        <p:anim calcmode="lin" valueType="num">
                                          <p:cBhvr>
                                            <p:cTn id="57" dur="300" fill="hold"/>
                                            <p:tgtEl>
                                              <p:spTgt spid="29"/>
                                            </p:tgtEl>
                                            <p:attrNameLst>
                                              <p:attrName>ppt_h</p:attrName>
                                            </p:attrNameLst>
                                          </p:cBhvr>
                                          <p:tavLst>
                                            <p:tav tm="0">
                                              <p:val>
                                                <p:fltVal val="0"/>
                                              </p:val>
                                            </p:tav>
                                            <p:tav tm="100000">
                                              <p:val>
                                                <p:strVal val="#ppt_h"/>
                                              </p:val>
                                            </p:tav>
                                          </p:tavLst>
                                        </p:anim>
                                        <p:animEffect transition="in" filter="fade">
                                          <p:cBhvr>
                                            <p:cTn id="58" dur="300"/>
                                            <p:tgtEl>
                                              <p:spTgt spid="29"/>
                                            </p:tgtEl>
                                          </p:cBhvr>
                                        </p:animEffect>
                                      </p:childTnLst>
                                    </p:cTn>
                                  </p:par>
                                </p:childTnLst>
                              </p:cTn>
                            </p:par>
                            <p:par>
                              <p:cTn id="59" fill="hold">
                                <p:stCondLst>
                                  <p:cond delay="3520"/>
                                </p:stCondLst>
                                <p:childTnLst>
                                  <p:par>
                                    <p:cTn id="60" presetID="22" presetClass="entr" presetSubtype="1"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ipe(up)">
                                          <p:cBhvr>
                                            <p:cTn id="62" dur="500"/>
                                            <p:tgtEl>
                                              <p:spTgt spid="27"/>
                                            </p:tgtEl>
                                          </p:cBhvr>
                                        </p:animEffect>
                                      </p:childTnLst>
                                    </p:cTn>
                                  </p:par>
                                </p:childTnLst>
                              </p:cTn>
                            </p:par>
                            <p:par>
                              <p:cTn id="63" fill="hold">
                                <p:stCondLst>
                                  <p:cond delay="4020"/>
                                </p:stCondLst>
                                <p:childTnLst>
                                  <p:par>
                                    <p:cTn id="64" presetID="2" presetClass="entr" presetSubtype="8" fill="hold" nodeType="afterEffect" p14:presetBounceEnd="40000">
                                      <p:stCondLst>
                                        <p:cond delay="0"/>
                                      </p:stCondLst>
                                      <p:childTnLst>
                                        <p:set>
                                          <p:cBhvr>
                                            <p:cTn id="65" dur="1" fill="hold">
                                              <p:stCondLst>
                                                <p:cond delay="0"/>
                                              </p:stCondLst>
                                            </p:cTn>
                                            <p:tgtEl>
                                              <p:spTgt spid="19"/>
                                            </p:tgtEl>
                                            <p:attrNameLst>
                                              <p:attrName>style.visibility</p:attrName>
                                            </p:attrNameLst>
                                          </p:cBhvr>
                                          <p:to>
                                            <p:strVal val="visible"/>
                                          </p:to>
                                        </p:set>
                                        <p:anim calcmode="lin" valueType="num" p14:bounceEnd="40000">
                                          <p:cBhvr additive="base">
                                            <p:cTn id="66" dur="500" fill="hold"/>
                                            <p:tgtEl>
                                              <p:spTgt spid="19"/>
                                            </p:tgtEl>
                                            <p:attrNameLst>
                                              <p:attrName>ppt_x</p:attrName>
                                            </p:attrNameLst>
                                          </p:cBhvr>
                                          <p:tavLst>
                                            <p:tav tm="0">
                                              <p:val>
                                                <p:strVal val="0-#ppt_w/2"/>
                                              </p:val>
                                            </p:tav>
                                            <p:tav tm="100000">
                                              <p:val>
                                                <p:strVal val="#ppt_x"/>
                                              </p:val>
                                            </p:tav>
                                          </p:tavLst>
                                        </p:anim>
                                        <p:anim calcmode="lin" valueType="num" p14:bounceEnd="40000">
                                          <p:cBhvr additive="base">
                                            <p:cTn id="67" dur="500" fill="hold"/>
                                            <p:tgtEl>
                                              <p:spTgt spid="19"/>
                                            </p:tgtEl>
                                            <p:attrNameLst>
                                              <p:attrName>ppt_y</p:attrName>
                                            </p:attrNameLst>
                                          </p:cBhvr>
                                          <p:tavLst>
                                            <p:tav tm="0">
                                              <p:val>
                                                <p:strVal val="#ppt_y"/>
                                              </p:val>
                                            </p:tav>
                                            <p:tav tm="100000">
                                              <p:val>
                                                <p:strVal val="#ppt_y"/>
                                              </p:val>
                                            </p:tav>
                                          </p:tavLst>
                                        </p:anim>
                                      </p:childTnLst>
                                    </p:cTn>
                                  </p:par>
                                </p:childTnLst>
                              </p:cTn>
                            </p:par>
                            <p:par>
                              <p:cTn id="68" fill="hold">
                                <p:stCondLst>
                                  <p:cond delay="4520"/>
                                </p:stCondLst>
                                <p:childTnLst>
                                  <p:par>
                                    <p:cTn id="69" presetID="53" presetClass="entr" presetSubtype="16" fill="hold" nodeType="afterEffect">
                                      <p:stCondLst>
                                        <p:cond delay="0"/>
                                      </p:stCondLst>
                                      <p:childTnLst>
                                        <p:set>
                                          <p:cBhvr>
                                            <p:cTn id="70" dur="1" fill="hold">
                                              <p:stCondLst>
                                                <p:cond delay="0"/>
                                              </p:stCondLst>
                                            </p:cTn>
                                            <p:tgtEl>
                                              <p:spTgt spid="32"/>
                                            </p:tgtEl>
                                            <p:attrNameLst>
                                              <p:attrName>style.visibility</p:attrName>
                                            </p:attrNameLst>
                                          </p:cBhvr>
                                          <p:to>
                                            <p:strVal val="visible"/>
                                          </p:to>
                                        </p:set>
                                        <p:anim calcmode="lin" valueType="num">
                                          <p:cBhvr>
                                            <p:cTn id="71" dur="300" fill="hold"/>
                                            <p:tgtEl>
                                              <p:spTgt spid="32"/>
                                            </p:tgtEl>
                                            <p:attrNameLst>
                                              <p:attrName>ppt_w</p:attrName>
                                            </p:attrNameLst>
                                          </p:cBhvr>
                                          <p:tavLst>
                                            <p:tav tm="0">
                                              <p:val>
                                                <p:fltVal val="0"/>
                                              </p:val>
                                            </p:tav>
                                            <p:tav tm="100000">
                                              <p:val>
                                                <p:strVal val="#ppt_w"/>
                                              </p:val>
                                            </p:tav>
                                          </p:tavLst>
                                        </p:anim>
                                        <p:anim calcmode="lin" valueType="num">
                                          <p:cBhvr>
                                            <p:cTn id="72" dur="300" fill="hold"/>
                                            <p:tgtEl>
                                              <p:spTgt spid="32"/>
                                            </p:tgtEl>
                                            <p:attrNameLst>
                                              <p:attrName>ppt_h</p:attrName>
                                            </p:attrNameLst>
                                          </p:cBhvr>
                                          <p:tavLst>
                                            <p:tav tm="0">
                                              <p:val>
                                                <p:fltVal val="0"/>
                                              </p:val>
                                            </p:tav>
                                            <p:tav tm="100000">
                                              <p:val>
                                                <p:strVal val="#ppt_h"/>
                                              </p:val>
                                            </p:tav>
                                          </p:tavLst>
                                        </p:anim>
                                        <p:animEffect transition="in" filter="fade">
                                          <p:cBhvr>
                                            <p:cTn id="73" dur="300"/>
                                            <p:tgtEl>
                                              <p:spTgt spid="32"/>
                                            </p:tgtEl>
                                          </p:cBhvr>
                                        </p:animEffect>
                                      </p:childTnLst>
                                    </p:cTn>
                                  </p:par>
                                </p:childTnLst>
                              </p:cTn>
                            </p:par>
                            <p:par>
                              <p:cTn id="74" fill="hold">
                                <p:stCondLst>
                                  <p:cond delay="4820"/>
                                </p:stCondLst>
                                <p:childTnLst>
                                  <p:par>
                                    <p:cTn id="75" presetID="22" presetClass="entr" presetSubtype="1" fill="hold" grpId="0" nodeType="after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wipe(up)">
                                          <p:cBhvr>
                                            <p:cTn id="7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12" grpId="0" animBg="1"/>
          <p:bldP spid="13" grpId="0" animBg="1"/>
          <p:bldP spid="14" grpId="0" animBg="1"/>
          <p:bldP spid="26" grpId="0"/>
          <p:bldP spid="27" grpId="0"/>
          <p:bldP spid="2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8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par>
                                    <p:cTn id="23" presetID="47"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anim calcmode="lin" valueType="num">
                                          <p:cBhvr>
                                            <p:cTn id="26" dur="500" fill="hold"/>
                                            <p:tgtEl>
                                              <p:spTgt spid="13"/>
                                            </p:tgtEl>
                                            <p:attrNameLst>
                                              <p:attrName>ppt_x</p:attrName>
                                            </p:attrNameLst>
                                          </p:cBhvr>
                                          <p:tavLst>
                                            <p:tav tm="0">
                                              <p:val>
                                                <p:strVal val="#ppt_x"/>
                                              </p:val>
                                            </p:tav>
                                            <p:tav tm="100000">
                                              <p:val>
                                                <p:strVal val="#ppt_x"/>
                                              </p:val>
                                            </p:tav>
                                          </p:tavLst>
                                        </p:anim>
                                        <p:anim calcmode="lin" valueType="num">
                                          <p:cBhvr>
                                            <p:cTn id="27" dur="500" fill="hold"/>
                                            <p:tgtEl>
                                              <p:spTgt spid="13"/>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20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anim calcmode="lin" valueType="num">
                                          <p:cBhvr>
                                            <p:cTn id="31" dur="500" fill="hold"/>
                                            <p:tgtEl>
                                              <p:spTgt spid="12"/>
                                            </p:tgtEl>
                                            <p:attrNameLst>
                                              <p:attrName>ppt_x</p:attrName>
                                            </p:attrNameLst>
                                          </p:cBhvr>
                                          <p:tavLst>
                                            <p:tav tm="0">
                                              <p:val>
                                                <p:strVal val="#ppt_x"/>
                                              </p:val>
                                            </p:tav>
                                            <p:tav tm="100000">
                                              <p:val>
                                                <p:strVal val="#ppt_x"/>
                                              </p:val>
                                            </p:tav>
                                          </p:tavLst>
                                        </p:anim>
                                        <p:anim calcmode="lin" valueType="num">
                                          <p:cBhvr>
                                            <p:cTn id="32" dur="500" fill="hold"/>
                                            <p:tgtEl>
                                              <p:spTgt spid="12"/>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40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anim calcmode="lin" valueType="num">
                                          <p:cBhvr>
                                            <p:cTn id="36" dur="500" fill="hold"/>
                                            <p:tgtEl>
                                              <p:spTgt spid="14"/>
                                            </p:tgtEl>
                                            <p:attrNameLst>
                                              <p:attrName>ppt_x</p:attrName>
                                            </p:attrNameLst>
                                          </p:cBhvr>
                                          <p:tavLst>
                                            <p:tav tm="0">
                                              <p:val>
                                                <p:strVal val="#ppt_x"/>
                                              </p:val>
                                            </p:tav>
                                            <p:tav tm="100000">
                                              <p:val>
                                                <p:strVal val="#ppt_x"/>
                                              </p:val>
                                            </p:tav>
                                          </p:tavLst>
                                        </p:anim>
                                        <p:anim calcmode="lin" valueType="num">
                                          <p:cBhvr>
                                            <p:cTn id="37" dur="500" fill="hold"/>
                                            <p:tgtEl>
                                              <p:spTgt spid="14"/>
                                            </p:tgtEl>
                                            <p:attrNameLst>
                                              <p:attrName>ppt_y</p:attrName>
                                            </p:attrNameLst>
                                          </p:cBhvr>
                                          <p:tavLst>
                                            <p:tav tm="0">
                                              <p:val>
                                                <p:strVal val="#ppt_y-.1"/>
                                              </p:val>
                                            </p:tav>
                                            <p:tav tm="100000">
                                              <p:val>
                                                <p:strVal val="#ppt_y"/>
                                              </p:val>
                                            </p:tav>
                                          </p:tavLst>
                                        </p:anim>
                                      </p:childTnLst>
                                    </p:cTn>
                                  </p:par>
                                </p:childTnLst>
                              </p:cTn>
                            </p:par>
                            <p:par>
                              <p:cTn id="38" fill="hold">
                                <p:stCondLst>
                                  <p:cond delay="1920"/>
                                </p:stCondLst>
                                <p:childTnLst>
                                  <p:par>
                                    <p:cTn id="39" presetID="53" presetClass="entr" presetSubtype="16" fill="hold" nodeType="after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p:cTn id="41" dur="300" fill="hold"/>
                                            <p:tgtEl>
                                              <p:spTgt spid="23"/>
                                            </p:tgtEl>
                                            <p:attrNameLst>
                                              <p:attrName>ppt_w</p:attrName>
                                            </p:attrNameLst>
                                          </p:cBhvr>
                                          <p:tavLst>
                                            <p:tav tm="0">
                                              <p:val>
                                                <p:fltVal val="0"/>
                                              </p:val>
                                            </p:tav>
                                            <p:tav tm="100000">
                                              <p:val>
                                                <p:strVal val="#ppt_w"/>
                                              </p:val>
                                            </p:tav>
                                          </p:tavLst>
                                        </p:anim>
                                        <p:anim calcmode="lin" valueType="num">
                                          <p:cBhvr>
                                            <p:cTn id="42" dur="300" fill="hold"/>
                                            <p:tgtEl>
                                              <p:spTgt spid="23"/>
                                            </p:tgtEl>
                                            <p:attrNameLst>
                                              <p:attrName>ppt_h</p:attrName>
                                            </p:attrNameLst>
                                          </p:cBhvr>
                                          <p:tavLst>
                                            <p:tav tm="0">
                                              <p:val>
                                                <p:fltVal val="0"/>
                                              </p:val>
                                            </p:tav>
                                            <p:tav tm="100000">
                                              <p:val>
                                                <p:strVal val="#ppt_h"/>
                                              </p:val>
                                            </p:tav>
                                          </p:tavLst>
                                        </p:anim>
                                        <p:animEffect transition="in" filter="fade">
                                          <p:cBhvr>
                                            <p:cTn id="43" dur="300"/>
                                            <p:tgtEl>
                                              <p:spTgt spid="23"/>
                                            </p:tgtEl>
                                          </p:cBhvr>
                                        </p:animEffect>
                                      </p:childTnLst>
                                    </p:cTn>
                                  </p:par>
                                </p:childTnLst>
                              </p:cTn>
                            </p:par>
                            <p:par>
                              <p:cTn id="44" fill="hold">
                                <p:stCondLst>
                                  <p:cond delay="2220"/>
                                </p:stCondLst>
                                <p:childTnLst>
                                  <p:par>
                                    <p:cTn id="45" presetID="22" presetClass="entr" presetSubtype="1"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up)">
                                          <p:cBhvr>
                                            <p:cTn id="47" dur="500"/>
                                            <p:tgtEl>
                                              <p:spTgt spid="26"/>
                                            </p:tgtEl>
                                          </p:cBhvr>
                                        </p:animEffect>
                                      </p:childTnLst>
                                    </p:cTn>
                                  </p:par>
                                </p:childTnLst>
                              </p:cTn>
                            </p:par>
                            <p:par>
                              <p:cTn id="48" fill="hold">
                                <p:stCondLst>
                                  <p:cond delay="2720"/>
                                </p:stCondLst>
                                <p:childTnLst>
                                  <p:par>
                                    <p:cTn id="49" presetID="2" presetClass="entr" presetSubtype="8"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0-#ppt_w/2"/>
                                              </p:val>
                                            </p:tav>
                                            <p:tav tm="100000">
                                              <p:val>
                                                <p:strVal val="#ppt_x"/>
                                              </p:val>
                                            </p:tav>
                                          </p:tavLst>
                                        </p:anim>
                                        <p:anim calcmode="lin" valueType="num">
                                          <p:cBhvr additive="base">
                                            <p:cTn id="52" dur="500" fill="hold"/>
                                            <p:tgtEl>
                                              <p:spTgt spid="15"/>
                                            </p:tgtEl>
                                            <p:attrNameLst>
                                              <p:attrName>ppt_y</p:attrName>
                                            </p:attrNameLst>
                                          </p:cBhvr>
                                          <p:tavLst>
                                            <p:tav tm="0">
                                              <p:val>
                                                <p:strVal val="#ppt_y"/>
                                              </p:val>
                                            </p:tav>
                                            <p:tav tm="100000">
                                              <p:val>
                                                <p:strVal val="#ppt_y"/>
                                              </p:val>
                                            </p:tav>
                                          </p:tavLst>
                                        </p:anim>
                                      </p:childTnLst>
                                    </p:cTn>
                                  </p:par>
                                </p:childTnLst>
                              </p:cTn>
                            </p:par>
                            <p:par>
                              <p:cTn id="53" fill="hold">
                                <p:stCondLst>
                                  <p:cond delay="3220"/>
                                </p:stCondLst>
                                <p:childTnLst>
                                  <p:par>
                                    <p:cTn id="54" presetID="53" presetClass="entr" presetSubtype="16" fill="hold" nodeType="afterEffect">
                                      <p:stCondLst>
                                        <p:cond delay="0"/>
                                      </p:stCondLst>
                                      <p:childTnLst>
                                        <p:set>
                                          <p:cBhvr>
                                            <p:cTn id="55" dur="1" fill="hold">
                                              <p:stCondLst>
                                                <p:cond delay="0"/>
                                              </p:stCondLst>
                                            </p:cTn>
                                            <p:tgtEl>
                                              <p:spTgt spid="29"/>
                                            </p:tgtEl>
                                            <p:attrNameLst>
                                              <p:attrName>style.visibility</p:attrName>
                                            </p:attrNameLst>
                                          </p:cBhvr>
                                          <p:to>
                                            <p:strVal val="visible"/>
                                          </p:to>
                                        </p:set>
                                        <p:anim calcmode="lin" valueType="num">
                                          <p:cBhvr>
                                            <p:cTn id="56" dur="300" fill="hold"/>
                                            <p:tgtEl>
                                              <p:spTgt spid="29"/>
                                            </p:tgtEl>
                                            <p:attrNameLst>
                                              <p:attrName>ppt_w</p:attrName>
                                            </p:attrNameLst>
                                          </p:cBhvr>
                                          <p:tavLst>
                                            <p:tav tm="0">
                                              <p:val>
                                                <p:fltVal val="0"/>
                                              </p:val>
                                            </p:tav>
                                            <p:tav tm="100000">
                                              <p:val>
                                                <p:strVal val="#ppt_w"/>
                                              </p:val>
                                            </p:tav>
                                          </p:tavLst>
                                        </p:anim>
                                        <p:anim calcmode="lin" valueType="num">
                                          <p:cBhvr>
                                            <p:cTn id="57" dur="300" fill="hold"/>
                                            <p:tgtEl>
                                              <p:spTgt spid="29"/>
                                            </p:tgtEl>
                                            <p:attrNameLst>
                                              <p:attrName>ppt_h</p:attrName>
                                            </p:attrNameLst>
                                          </p:cBhvr>
                                          <p:tavLst>
                                            <p:tav tm="0">
                                              <p:val>
                                                <p:fltVal val="0"/>
                                              </p:val>
                                            </p:tav>
                                            <p:tav tm="100000">
                                              <p:val>
                                                <p:strVal val="#ppt_h"/>
                                              </p:val>
                                            </p:tav>
                                          </p:tavLst>
                                        </p:anim>
                                        <p:animEffect transition="in" filter="fade">
                                          <p:cBhvr>
                                            <p:cTn id="58" dur="300"/>
                                            <p:tgtEl>
                                              <p:spTgt spid="29"/>
                                            </p:tgtEl>
                                          </p:cBhvr>
                                        </p:animEffect>
                                      </p:childTnLst>
                                    </p:cTn>
                                  </p:par>
                                </p:childTnLst>
                              </p:cTn>
                            </p:par>
                            <p:par>
                              <p:cTn id="59" fill="hold">
                                <p:stCondLst>
                                  <p:cond delay="3520"/>
                                </p:stCondLst>
                                <p:childTnLst>
                                  <p:par>
                                    <p:cTn id="60" presetID="22" presetClass="entr" presetSubtype="1"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ipe(up)">
                                          <p:cBhvr>
                                            <p:cTn id="62" dur="500"/>
                                            <p:tgtEl>
                                              <p:spTgt spid="27"/>
                                            </p:tgtEl>
                                          </p:cBhvr>
                                        </p:animEffect>
                                      </p:childTnLst>
                                    </p:cTn>
                                  </p:par>
                                </p:childTnLst>
                              </p:cTn>
                            </p:par>
                            <p:par>
                              <p:cTn id="63" fill="hold">
                                <p:stCondLst>
                                  <p:cond delay="4020"/>
                                </p:stCondLst>
                                <p:childTnLst>
                                  <p:par>
                                    <p:cTn id="64" presetID="2" presetClass="entr" presetSubtype="8" fill="hold" nodeType="afterEffect">
                                      <p:stCondLst>
                                        <p:cond delay="0"/>
                                      </p:stCondLst>
                                      <p:childTnLst>
                                        <p:set>
                                          <p:cBhvr>
                                            <p:cTn id="65" dur="1" fill="hold">
                                              <p:stCondLst>
                                                <p:cond delay="0"/>
                                              </p:stCondLst>
                                            </p:cTn>
                                            <p:tgtEl>
                                              <p:spTgt spid="19"/>
                                            </p:tgtEl>
                                            <p:attrNameLst>
                                              <p:attrName>style.visibility</p:attrName>
                                            </p:attrNameLst>
                                          </p:cBhvr>
                                          <p:to>
                                            <p:strVal val="visible"/>
                                          </p:to>
                                        </p:set>
                                        <p:anim calcmode="lin" valueType="num">
                                          <p:cBhvr additive="base">
                                            <p:cTn id="66" dur="500" fill="hold"/>
                                            <p:tgtEl>
                                              <p:spTgt spid="19"/>
                                            </p:tgtEl>
                                            <p:attrNameLst>
                                              <p:attrName>ppt_x</p:attrName>
                                            </p:attrNameLst>
                                          </p:cBhvr>
                                          <p:tavLst>
                                            <p:tav tm="0">
                                              <p:val>
                                                <p:strVal val="0-#ppt_w/2"/>
                                              </p:val>
                                            </p:tav>
                                            <p:tav tm="100000">
                                              <p:val>
                                                <p:strVal val="#ppt_x"/>
                                              </p:val>
                                            </p:tav>
                                          </p:tavLst>
                                        </p:anim>
                                        <p:anim calcmode="lin" valueType="num">
                                          <p:cBhvr additive="base">
                                            <p:cTn id="67" dur="500" fill="hold"/>
                                            <p:tgtEl>
                                              <p:spTgt spid="19"/>
                                            </p:tgtEl>
                                            <p:attrNameLst>
                                              <p:attrName>ppt_y</p:attrName>
                                            </p:attrNameLst>
                                          </p:cBhvr>
                                          <p:tavLst>
                                            <p:tav tm="0">
                                              <p:val>
                                                <p:strVal val="#ppt_y"/>
                                              </p:val>
                                            </p:tav>
                                            <p:tav tm="100000">
                                              <p:val>
                                                <p:strVal val="#ppt_y"/>
                                              </p:val>
                                            </p:tav>
                                          </p:tavLst>
                                        </p:anim>
                                      </p:childTnLst>
                                    </p:cTn>
                                  </p:par>
                                </p:childTnLst>
                              </p:cTn>
                            </p:par>
                            <p:par>
                              <p:cTn id="68" fill="hold">
                                <p:stCondLst>
                                  <p:cond delay="4520"/>
                                </p:stCondLst>
                                <p:childTnLst>
                                  <p:par>
                                    <p:cTn id="69" presetID="53" presetClass="entr" presetSubtype="16" fill="hold" nodeType="afterEffect">
                                      <p:stCondLst>
                                        <p:cond delay="0"/>
                                      </p:stCondLst>
                                      <p:childTnLst>
                                        <p:set>
                                          <p:cBhvr>
                                            <p:cTn id="70" dur="1" fill="hold">
                                              <p:stCondLst>
                                                <p:cond delay="0"/>
                                              </p:stCondLst>
                                            </p:cTn>
                                            <p:tgtEl>
                                              <p:spTgt spid="32"/>
                                            </p:tgtEl>
                                            <p:attrNameLst>
                                              <p:attrName>style.visibility</p:attrName>
                                            </p:attrNameLst>
                                          </p:cBhvr>
                                          <p:to>
                                            <p:strVal val="visible"/>
                                          </p:to>
                                        </p:set>
                                        <p:anim calcmode="lin" valueType="num">
                                          <p:cBhvr>
                                            <p:cTn id="71" dur="300" fill="hold"/>
                                            <p:tgtEl>
                                              <p:spTgt spid="32"/>
                                            </p:tgtEl>
                                            <p:attrNameLst>
                                              <p:attrName>ppt_w</p:attrName>
                                            </p:attrNameLst>
                                          </p:cBhvr>
                                          <p:tavLst>
                                            <p:tav tm="0">
                                              <p:val>
                                                <p:fltVal val="0"/>
                                              </p:val>
                                            </p:tav>
                                            <p:tav tm="100000">
                                              <p:val>
                                                <p:strVal val="#ppt_w"/>
                                              </p:val>
                                            </p:tav>
                                          </p:tavLst>
                                        </p:anim>
                                        <p:anim calcmode="lin" valueType="num">
                                          <p:cBhvr>
                                            <p:cTn id="72" dur="300" fill="hold"/>
                                            <p:tgtEl>
                                              <p:spTgt spid="32"/>
                                            </p:tgtEl>
                                            <p:attrNameLst>
                                              <p:attrName>ppt_h</p:attrName>
                                            </p:attrNameLst>
                                          </p:cBhvr>
                                          <p:tavLst>
                                            <p:tav tm="0">
                                              <p:val>
                                                <p:fltVal val="0"/>
                                              </p:val>
                                            </p:tav>
                                            <p:tav tm="100000">
                                              <p:val>
                                                <p:strVal val="#ppt_h"/>
                                              </p:val>
                                            </p:tav>
                                          </p:tavLst>
                                        </p:anim>
                                        <p:animEffect transition="in" filter="fade">
                                          <p:cBhvr>
                                            <p:cTn id="73" dur="300"/>
                                            <p:tgtEl>
                                              <p:spTgt spid="32"/>
                                            </p:tgtEl>
                                          </p:cBhvr>
                                        </p:animEffect>
                                      </p:childTnLst>
                                    </p:cTn>
                                  </p:par>
                                </p:childTnLst>
                              </p:cTn>
                            </p:par>
                            <p:par>
                              <p:cTn id="74" fill="hold">
                                <p:stCondLst>
                                  <p:cond delay="4820"/>
                                </p:stCondLst>
                                <p:childTnLst>
                                  <p:par>
                                    <p:cTn id="75" presetID="22" presetClass="entr" presetSubtype="1" fill="hold" grpId="0" nodeType="after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wipe(up)">
                                          <p:cBhvr>
                                            <p:cTn id="7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12" grpId="0" animBg="1"/>
          <p:bldP spid="13" grpId="0" animBg="1"/>
          <p:bldP spid="14" grpId="0" animBg="1"/>
          <p:bldP spid="26" grpId="0"/>
          <p:bldP spid="27" grpId="0"/>
          <p:bldP spid="28"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3" cstate="print">
            <a:extLst>
              <a:ext uri="{28A0092B-C50C-407E-A947-70E740481C1C}">
                <a14:useLocalDpi xmlns:a14="http://schemas.microsoft.com/office/drawing/2010/main" xmlns="" val="0"/>
              </a:ext>
            </a:extLst>
          </a:blip>
          <a:srcRect/>
          <a:stretch/>
        </p:blipFill>
        <p:spPr>
          <a:xfrm>
            <a:off x="0" y="0"/>
            <a:ext cx="12194537" cy="2135975"/>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xmlns="" val="0"/>
              </a:ext>
            </a:extLst>
          </a:blip>
          <a:srcRect/>
          <a:stretch/>
        </p:blipFill>
        <p:spPr>
          <a:xfrm>
            <a:off x="10735725" y="333984"/>
            <a:ext cx="1350052" cy="1801991"/>
          </a:xfrm>
          <a:prstGeom prst="rect">
            <a:avLst/>
          </a:prstGeom>
        </p:spPr>
      </p:pic>
      <p:sp>
        <p:nvSpPr>
          <p:cNvPr id="12" name="Freeform 5"/>
          <p:cNvSpPr/>
          <p:nvPr/>
        </p:nvSpPr>
        <p:spPr bwMode="auto">
          <a:xfrm>
            <a:off x="4872529" y="514704"/>
            <a:ext cx="357608" cy="1339715"/>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13" name="Freeform 5"/>
          <p:cNvSpPr/>
          <p:nvPr/>
        </p:nvSpPr>
        <p:spPr bwMode="auto">
          <a:xfrm flipH="1">
            <a:off x="7035862" y="514704"/>
            <a:ext cx="357608" cy="1339715"/>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14" name="TextBox 13"/>
          <p:cNvSpPr txBox="1"/>
          <p:nvPr/>
        </p:nvSpPr>
        <p:spPr>
          <a:xfrm>
            <a:off x="5211910" y="197740"/>
            <a:ext cx="1896673" cy="1938223"/>
          </a:xfrm>
          <a:prstGeom prst="rect">
            <a:avLst/>
          </a:prstGeom>
          <a:noFill/>
        </p:spPr>
        <p:txBody>
          <a:bodyPr wrap="none" rtlCol="0">
            <a:spAutoFit/>
          </a:bodyPr>
          <a:lstStyle/>
          <a:p>
            <a:pPr defTabSz="914034" fontAlgn="base">
              <a:spcBef>
                <a:spcPct val="0"/>
              </a:spcBef>
              <a:spcAft>
                <a:spcPct val="0"/>
              </a:spcAft>
            </a:pPr>
            <a:r>
              <a:rPr lang="en-US" altLang="zh-CN" sz="11995" b="1" dirty="0">
                <a:solidFill>
                  <a:srgbClr val="F8F8F8"/>
                </a:solidFill>
                <a:latin typeface="Arial"/>
                <a:ea typeface="微软雅黑" panose="020B0503020204020204" pitchFamily="34" charset="-122"/>
              </a:rPr>
              <a:t>05</a:t>
            </a:r>
            <a:endParaRPr lang="zh-CN" altLang="en-US" sz="11995" b="1" dirty="0">
              <a:solidFill>
                <a:srgbClr val="F8F8F8"/>
              </a:solidFill>
              <a:latin typeface="Arial"/>
              <a:ea typeface="微软雅黑" panose="020B0503020204020204" pitchFamily="34" charset="-122"/>
            </a:endParaRPr>
          </a:p>
        </p:txBody>
      </p:sp>
      <p:sp>
        <p:nvSpPr>
          <p:cNvPr id="16" name="TextBox 15"/>
          <p:cNvSpPr txBox="1"/>
          <p:nvPr/>
        </p:nvSpPr>
        <p:spPr>
          <a:xfrm>
            <a:off x="272890" y="3236262"/>
            <a:ext cx="11646219" cy="2123658"/>
          </a:xfrm>
          <a:prstGeom prst="rect">
            <a:avLst/>
          </a:prstGeom>
          <a:noFill/>
        </p:spPr>
        <p:txBody>
          <a:bodyPr wrap="square" rtlCol="0">
            <a:spAutoFit/>
          </a:bodyPr>
          <a:lstStyle>
            <a:defPPr>
              <a:defRPr lang="zh-CN"/>
            </a:defPPr>
            <a:lvl1pPr>
              <a:defRPr sz="4800" b="1">
                <a:latin typeface="+mn-ea"/>
                <a:ea typeface="+mn-ea"/>
              </a:defRPr>
            </a:lvl1pPr>
          </a:lstStyle>
          <a:p>
            <a:pPr algn="ctr" defTabSz="914034" fontAlgn="base">
              <a:spcBef>
                <a:spcPct val="0"/>
              </a:spcBef>
              <a:spcAft>
                <a:spcPct val="0"/>
              </a:spcAft>
            </a:pPr>
            <a:r>
              <a:rPr lang="zh-CN" altLang="en-US" sz="6600" dirty="0">
                <a:solidFill>
                  <a:srgbClr val="A92F2F"/>
                </a:solidFill>
              </a:rPr>
              <a:t>结合组织生活会，筑牢</a:t>
            </a:r>
            <a:endParaRPr lang="en-US" altLang="zh-CN" sz="6600" dirty="0">
              <a:solidFill>
                <a:srgbClr val="A92F2F"/>
              </a:solidFill>
            </a:endParaRPr>
          </a:p>
          <a:p>
            <a:pPr algn="ctr" defTabSz="914034" fontAlgn="base">
              <a:spcBef>
                <a:spcPct val="0"/>
              </a:spcBef>
              <a:spcAft>
                <a:spcPct val="0"/>
              </a:spcAft>
            </a:pPr>
            <a:r>
              <a:rPr lang="zh-CN" altLang="en-US" sz="6600" dirty="0">
                <a:solidFill>
                  <a:srgbClr val="A92F2F"/>
                </a:solidFill>
              </a:rPr>
              <a:t>党支部的坚强堡垒</a:t>
            </a:r>
          </a:p>
        </p:txBody>
      </p:sp>
      <p:pic>
        <p:nvPicPr>
          <p:cNvPr id="8" name="图片 7">
            <a:extLst>
              <a:ext uri="{FF2B5EF4-FFF2-40B4-BE49-F238E27FC236}">
                <a16:creationId xmlns:a16="http://schemas.microsoft.com/office/drawing/2014/main" xmlns="" id="{0B44D1CD-AF8A-475B-8944-E919167ABDEE}"/>
              </a:ext>
            </a:extLst>
          </p:cNvPr>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7221" y="1756969"/>
            <a:ext cx="12192000" cy="5151969"/>
          </a:xfrm>
          <a:prstGeom prst="rect">
            <a:avLst/>
          </a:prstGeom>
        </p:spPr>
      </p:pic>
    </p:spTree>
    <p:extLst>
      <p:ext uri="{BB962C8B-B14F-4D97-AF65-F5344CB8AC3E}">
        <p14:creationId xmlns:p14="http://schemas.microsoft.com/office/powerpoint/2010/main" xmlns="" val="1575220934"/>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47"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300" fill="hold"/>
                                        <p:tgtEl>
                                          <p:spTgt spid="13"/>
                                        </p:tgtEl>
                                        <p:attrNameLst>
                                          <p:attrName>ppt_x</p:attrName>
                                        </p:attrNameLst>
                                      </p:cBhvr>
                                      <p:tavLst>
                                        <p:tav tm="0">
                                          <p:val>
                                            <p:strVal val="1+#ppt_w/2"/>
                                          </p:val>
                                        </p:tav>
                                        <p:tav tm="100000">
                                          <p:val>
                                            <p:strVal val="#ppt_x"/>
                                          </p:val>
                                        </p:tav>
                                      </p:tavLst>
                                    </p:anim>
                                    <p:anim calcmode="lin" valueType="num">
                                      <p:cBhvr additive="base">
                                        <p:cTn id="17" dur="300" fill="hold"/>
                                        <p:tgtEl>
                                          <p:spTgt spid="13"/>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300" fill="hold"/>
                                        <p:tgtEl>
                                          <p:spTgt spid="12"/>
                                        </p:tgtEl>
                                        <p:attrNameLst>
                                          <p:attrName>ppt_x</p:attrName>
                                        </p:attrNameLst>
                                      </p:cBhvr>
                                      <p:tavLst>
                                        <p:tav tm="0">
                                          <p:val>
                                            <p:strVal val="0-#ppt_w/2"/>
                                          </p:val>
                                        </p:tav>
                                        <p:tav tm="100000">
                                          <p:val>
                                            <p:strVal val="#ppt_x"/>
                                          </p:val>
                                        </p:tav>
                                      </p:tavLst>
                                    </p:anim>
                                    <p:anim calcmode="lin" valueType="num">
                                      <p:cBhvr additive="base">
                                        <p:cTn id="21" dur="300" fill="hold"/>
                                        <p:tgtEl>
                                          <p:spTgt spid="12"/>
                                        </p:tgtEl>
                                        <p:attrNameLst>
                                          <p:attrName>ppt_y</p:attrName>
                                        </p:attrNameLst>
                                      </p:cBhvr>
                                      <p:tavLst>
                                        <p:tav tm="0">
                                          <p:val>
                                            <p:strVal val="#ppt_y"/>
                                          </p:val>
                                        </p:tav>
                                        <p:tav tm="100000">
                                          <p:val>
                                            <p:strVal val="#ppt_y"/>
                                          </p:val>
                                        </p:tav>
                                      </p:tavLst>
                                    </p:anim>
                                  </p:childTnLst>
                                </p:cTn>
                              </p:par>
                            </p:childTnLst>
                          </p:cTn>
                        </p:par>
                        <p:par>
                          <p:cTn id="22" fill="hold">
                            <p:stCondLst>
                              <p:cond delay="1300"/>
                            </p:stCondLst>
                            <p:childTnLst>
                              <p:par>
                                <p:cTn id="23" presetID="31"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400" fill="hold"/>
                                        <p:tgtEl>
                                          <p:spTgt spid="14"/>
                                        </p:tgtEl>
                                        <p:attrNameLst>
                                          <p:attrName>ppt_w</p:attrName>
                                        </p:attrNameLst>
                                      </p:cBhvr>
                                      <p:tavLst>
                                        <p:tav tm="0">
                                          <p:val>
                                            <p:fltVal val="0"/>
                                          </p:val>
                                        </p:tav>
                                        <p:tav tm="100000">
                                          <p:val>
                                            <p:strVal val="#ppt_w"/>
                                          </p:val>
                                        </p:tav>
                                      </p:tavLst>
                                    </p:anim>
                                    <p:anim calcmode="lin" valueType="num">
                                      <p:cBhvr>
                                        <p:cTn id="26" dur="400" fill="hold"/>
                                        <p:tgtEl>
                                          <p:spTgt spid="14"/>
                                        </p:tgtEl>
                                        <p:attrNameLst>
                                          <p:attrName>ppt_h</p:attrName>
                                        </p:attrNameLst>
                                      </p:cBhvr>
                                      <p:tavLst>
                                        <p:tav tm="0">
                                          <p:val>
                                            <p:fltVal val="0"/>
                                          </p:val>
                                        </p:tav>
                                        <p:tav tm="100000">
                                          <p:val>
                                            <p:strVal val="#ppt_h"/>
                                          </p:val>
                                        </p:tav>
                                      </p:tavLst>
                                    </p:anim>
                                    <p:anim calcmode="lin" valueType="num">
                                      <p:cBhvr>
                                        <p:cTn id="27" dur="400" fill="hold"/>
                                        <p:tgtEl>
                                          <p:spTgt spid="14"/>
                                        </p:tgtEl>
                                        <p:attrNameLst>
                                          <p:attrName>style.rotation</p:attrName>
                                        </p:attrNameLst>
                                      </p:cBhvr>
                                      <p:tavLst>
                                        <p:tav tm="0">
                                          <p:val>
                                            <p:fltVal val="90"/>
                                          </p:val>
                                        </p:tav>
                                        <p:tav tm="100000">
                                          <p:val>
                                            <p:fltVal val="0"/>
                                          </p:val>
                                        </p:tav>
                                      </p:tavLst>
                                    </p:anim>
                                    <p:animEffect transition="in" filter="fade">
                                      <p:cBhvr>
                                        <p:cTn id="28" dur="400"/>
                                        <p:tgtEl>
                                          <p:spTgt spid="14"/>
                                        </p:tgtEl>
                                      </p:cBhvr>
                                    </p:animEffect>
                                  </p:childTnLst>
                                </p:cTn>
                              </p:par>
                              <p:par>
                                <p:cTn id="29" presetID="8" presetClass="emph" presetSubtype="0" fill="hold" grpId="1" nodeType="withEffect">
                                  <p:stCondLst>
                                    <p:cond delay="0"/>
                                  </p:stCondLst>
                                  <p:childTnLst>
                                    <p:animRot by="21600000">
                                      <p:cBhvr>
                                        <p:cTn id="30" dur="400" fill="hold"/>
                                        <p:tgtEl>
                                          <p:spTgt spid="14"/>
                                        </p:tgtEl>
                                        <p:attrNameLst>
                                          <p:attrName>r</p:attrName>
                                        </p:attrNameLst>
                                      </p:cBhvr>
                                    </p:animRot>
                                  </p:childTnLst>
                                </p:cTn>
                              </p:par>
                            </p:childTnLst>
                          </p:cTn>
                        </p:par>
                        <p:par>
                          <p:cTn id="31" fill="hold">
                            <p:stCondLst>
                              <p:cond delay="1700"/>
                            </p:stCondLst>
                            <p:childTnLst>
                              <p:par>
                                <p:cTn id="32" presetID="56" presetClass="entr" presetSubtype="0" fill="hold" grpId="0" nodeType="afterEffect">
                                  <p:stCondLst>
                                    <p:cond delay="0"/>
                                  </p:stCondLst>
                                  <p:iterate type="lt">
                                    <p:tmPct val="10000"/>
                                  </p:iterate>
                                  <p:childTnLst>
                                    <p:set>
                                      <p:cBhvr>
                                        <p:cTn id="33" dur="1" fill="hold">
                                          <p:stCondLst>
                                            <p:cond delay="0"/>
                                          </p:stCondLst>
                                        </p:cTn>
                                        <p:tgtEl>
                                          <p:spTgt spid="16"/>
                                        </p:tgtEl>
                                        <p:attrNameLst>
                                          <p:attrName>style.visibility</p:attrName>
                                        </p:attrNameLst>
                                      </p:cBhvr>
                                      <p:to>
                                        <p:strVal val="visible"/>
                                      </p:to>
                                    </p:set>
                                    <p:anim by="(-#ppt_w*2)" calcmode="lin" valueType="num">
                                      <p:cBhvr rctx="PPT">
                                        <p:cTn id="34" dur="500" autoRev="1" fill="hold">
                                          <p:stCondLst>
                                            <p:cond delay="0"/>
                                          </p:stCondLst>
                                        </p:cTn>
                                        <p:tgtEl>
                                          <p:spTgt spid="16"/>
                                        </p:tgtEl>
                                        <p:attrNameLst>
                                          <p:attrName>ppt_w</p:attrName>
                                        </p:attrNameLst>
                                      </p:cBhvr>
                                    </p:anim>
                                    <p:anim by="(#ppt_w*0.50)" calcmode="lin" valueType="num">
                                      <p:cBhvr>
                                        <p:cTn id="35" dur="500" decel="50000" autoRev="1" fill="hold">
                                          <p:stCondLst>
                                            <p:cond delay="0"/>
                                          </p:stCondLst>
                                        </p:cTn>
                                        <p:tgtEl>
                                          <p:spTgt spid="16"/>
                                        </p:tgtEl>
                                        <p:attrNameLst>
                                          <p:attrName>ppt_x</p:attrName>
                                        </p:attrNameLst>
                                      </p:cBhvr>
                                    </p:anim>
                                    <p:anim from="(-#ppt_h/2)" to="(#ppt_y)" calcmode="lin" valueType="num">
                                      <p:cBhvr>
                                        <p:cTn id="36" dur="1000" fill="hold">
                                          <p:stCondLst>
                                            <p:cond delay="0"/>
                                          </p:stCondLst>
                                        </p:cTn>
                                        <p:tgtEl>
                                          <p:spTgt spid="16"/>
                                        </p:tgtEl>
                                        <p:attrNameLst>
                                          <p:attrName>ppt_y</p:attrName>
                                        </p:attrNameLst>
                                      </p:cBhvr>
                                    </p:anim>
                                    <p:animRot by="21600000">
                                      <p:cBhvr>
                                        <p:cTn id="37" dur="1000"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4" grpId="1"/>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8"/>
          <p:cNvSpPr>
            <a:spLocks noChangeArrowheads="1"/>
          </p:cNvSpPr>
          <p:nvPr/>
        </p:nvSpPr>
        <p:spPr bwMode="auto">
          <a:xfrm>
            <a:off x="7391638" y="1323451"/>
            <a:ext cx="2016961" cy="2016541"/>
          </a:xfrm>
          <a:prstGeom prst="ellipse">
            <a:avLst/>
          </a:prstGeom>
          <a:solidFill>
            <a:schemeClr val="tx2"/>
          </a:solidFill>
          <a:ln>
            <a:noFill/>
          </a:ln>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15" name="Oval 10"/>
          <p:cNvSpPr>
            <a:spLocks noChangeArrowheads="1"/>
          </p:cNvSpPr>
          <p:nvPr/>
        </p:nvSpPr>
        <p:spPr bwMode="auto">
          <a:xfrm>
            <a:off x="2796800" y="1323451"/>
            <a:ext cx="2016961" cy="2016541"/>
          </a:xfrm>
          <a:prstGeom prst="ellipse">
            <a:avLst/>
          </a:prstGeom>
          <a:solidFill>
            <a:schemeClr val="tx1"/>
          </a:solidFill>
          <a:ln>
            <a:noFill/>
          </a:ln>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17" name="Freeform 12"/>
          <p:cNvSpPr/>
          <p:nvPr/>
        </p:nvSpPr>
        <p:spPr bwMode="auto">
          <a:xfrm>
            <a:off x="5806264" y="2009162"/>
            <a:ext cx="583493" cy="583493"/>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chemeClr val="bg1"/>
          </a:solidFill>
          <a:ln>
            <a:noFill/>
          </a:ln>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19" name="矩形 83"/>
          <p:cNvSpPr>
            <a:spLocks noChangeArrowheads="1"/>
          </p:cNvSpPr>
          <p:nvPr/>
        </p:nvSpPr>
        <p:spPr bwMode="auto">
          <a:xfrm>
            <a:off x="1288415" y="3888927"/>
            <a:ext cx="9666457" cy="2116756"/>
          </a:xfrm>
          <a:prstGeom prst="rect">
            <a:avLst/>
          </a:prstGeom>
          <a:solidFill>
            <a:srgbClr val="F2F2F2"/>
          </a:solidFill>
          <a:ln w="9525" cmpd="sng">
            <a:solidFill>
              <a:schemeClr val="accent1"/>
            </a:solidFill>
            <a:miter lim="800000"/>
          </a:ln>
        </p:spPr>
        <p:txBody>
          <a:bodyPr/>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20" name="TextBox 84"/>
          <p:cNvSpPr txBox="1">
            <a:spLocks noChangeArrowheads="1"/>
          </p:cNvSpPr>
          <p:nvPr/>
        </p:nvSpPr>
        <p:spPr bwMode="auto">
          <a:xfrm>
            <a:off x="1527954" y="4055892"/>
            <a:ext cx="9243401" cy="13229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999"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党风廉政建设和反腐败工作，是党和国家的重要工作，也是党的建设新的伟大工程的重要组成部分。我支部认真按照相关规定和要求，认真组织开展了“党的群众路线”主题组织生活会，有效地激发了党员的先锋模范作用，为筑牢党支部的坚强战斗堡垒添砖加瓦。</a:t>
            </a:r>
          </a:p>
        </p:txBody>
      </p:sp>
      <p:sp>
        <p:nvSpPr>
          <p:cNvPr id="21" name="Freeform 12"/>
          <p:cNvSpPr/>
          <p:nvPr/>
        </p:nvSpPr>
        <p:spPr bwMode="auto">
          <a:xfrm>
            <a:off x="1213831" y="3742934"/>
            <a:ext cx="528432" cy="530018"/>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xmlns="" w="9525">
                <a:solidFill>
                  <a:srgbClr val="000000"/>
                </a:solidFill>
                <a:round/>
              </a14:hiddenLine>
            </a:ext>
          </a:extLst>
        </p:spPr>
        <p:txBody>
          <a:bodyPr/>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22" name="Freeform 12"/>
          <p:cNvSpPr/>
          <p:nvPr/>
        </p:nvSpPr>
        <p:spPr bwMode="auto">
          <a:xfrm flipH="1" flipV="1">
            <a:off x="10507138" y="5544464"/>
            <a:ext cx="528432" cy="530018"/>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2"/>
          </a:solidFill>
          <a:ln>
            <a:noFill/>
          </a:ln>
          <a:extLst>
            <a:ext uri="{91240B29-F687-4F45-9708-019B960494DF}">
              <a14:hiddenLine xmlns:a14="http://schemas.microsoft.com/office/drawing/2010/main" xmlns="" w="9525">
                <a:solidFill>
                  <a:srgbClr val="000000"/>
                </a:solidFill>
                <a:round/>
              </a14:hiddenLine>
            </a:ext>
          </a:extLst>
        </p:spPr>
        <p:txBody>
          <a:bodyPr/>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23" name="TextBox 22"/>
          <p:cNvSpPr txBox="1"/>
          <p:nvPr/>
        </p:nvSpPr>
        <p:spPr>
          <a:xfrm>
            <a:off x="2973246" y="1869236"/>
            <a:ext cx="1663068" cy="1076797"/>
          </a:xfrm>
          <a:prstGeom prst="rect">
            <a:avLst/>
          </a:prstGeom>
          <a:noFill/>
        </p:spPr>
        <p:txBody>
          <a:bodyPr wrap="square" rtlCol="0">
            <a:spAutoFit/>
          </a:bodyPr>
          <a:lstStyle/>
          <a:p>
            <a:pPr algn="ctr" defTabSz="914034" fontAlgn="base">
              <a:spcBef>
                <a:spcPct val="0"/>
              </a:spcBef>
              <a:spcAft>
                <a:spcPct val="0"/>
              </a:spcAft>
            </a:pPr>
            <a:r>
              <a:rPr lang="zh-CN" altLang="en-US" sz="3199" dirty="0">
                <a:solidFill>
                  <a:srgbClr val="F8F8F8"/>
                </a:solidFill>
                <a:latin typeface="微软雅黑"/>
                <a:ea typeface="微软雅黑"/>
              </a:rPr>
              <a:t>民主生活会</a:t>
            </a:r>
          </a:p>
        </p:txBody>
      </p:sp>
      <p:sp>
        <p:nvSpPr>
          <p:cNvPr id="25" name="TextBox 24"/>
          <p:cNvSpPr txBox="1"/>
          <p:nvPr/>
        </p:nvSpPr>
        <p:spPr>
          <a:xfrm>
            <a:off x="7451063" y="1852336"/>
            <a:ext cx="1897110" cy="1076797"/>
          </a:xfrm>
          <a:prstGeom prst="rect">
            <a:avLst/>
          </a:prstGeom>
          <a:noFill/>
        </p:spPr>
        <p:txBody>
          <a:bodyPr wrap="square" rtlCol="0">
            <a:spAutoFit/>
          </a:bodyPr>
          <a:lstStyle>
            <a:defPPr>
              <a:defRPr lang="zh-CN"/>
            </a:defPPr>
            <a:lvl1pPr algn="ctr">
              <a:defRPr sz="3200">
                <a:solidFill>
                  <a:schemeClr val="accent2"/>
                </a:solidFill>
                <a:latin typeface="+mj-ea"/>
                <a:ea typeface="+mj-ea"/>
              </a:defRPr>
            </a:lvl1pPr>
          </a:lstStyle>
          <a:p>
            <a:pPr defTabSz="914034" fontAlgn="base">
              <a:spcBef>
                <a:spcPct val="0"/>
              </a:spcBef>
              <a:spcAft>
                <a:spcPct val="0"/>
              </a:spcAft>
            </a:pPr>
            <a:r>
              <a:rPr lang="zh-CN" altLang="en-US" sz="3199" dirty="0">
                <a:solidFill>
                  <a:srgbClr val="F8F8F8"/>
                </a:solidFill>
                <a:latin typeface="微软雅黑"/>
                <a:ea typeface="微软雅黑"/>
              </a:rPr>
              <a:t>榜样示范带头作用</a:t>
            </a:r>
          </a:p>
        </p:txBody>
      </p:sp>
    </p:spTree>
    <p:extLst>
      <p:ext uri="{BB962C8B-B14F-4D97-AF65-F5344CB8AC3E}">
        <p14:creationId xmlns:p14="http://schemas.microsoft.com/office/powerpoint/2010/main" xmlns="" val="1800183871"/>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435">
                                          <p:stCondLst>
                                            <p:cond delay="0"/>
                                          </p:stCondLst>
                                        </p:cTn>
                                        <p:tgtEl>
                                          <p:spTgt spid="15"/>
                                        </p:tgtEl>
                                      </p:cBhvr>
                                    </p:animEffect>
                                    <p:anim calcmode="lin" valueType="num">
                                      <p:cBhvr>
                                        <p:cTn id="8" dur="1367"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1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1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15"/>
                                        </p:tgtEl>
                                        <p:attrNameLst>
                                          <p:attrName>ppt_y</p:attrName>
                                        </p:attrNameLst>
                                      </p:cBhvr>
                                      <p:tavLst>
                                        <p:tav tm="0" fmla="#ppt_y-sin(pi*$)/81">
                                          <p:val>
                                            <p:fltVal val="0"/>
                                          </p:val>
                                        </p:tav>
                                        <p:tav tm="100000">
                                          <p:val>
                                            <p:fltVal val="1"/>
                                          </p:val>
                                        </p:tav>
                                      </p:tavLst>
                                    </p:anim>
                                    <p:animScale>
                                      <p:cBhvr>
                                        <p:cTn id="13" dur="20">
                                          <p:stCondLst>
                                            <p:cond delay="487"/>
                                          </p:stCondLst>
                                        </p:cTn>
                                        <p:tgtEl>
                                          <p:spTgt spid="15"/>
                                        </p:tgtEl>
                                      </p:cBhvr>
                                      <p:to x="100000" y="60000"/>
                                    </p:animScale>
                                    <p:animScale>
                                      <p:cBhvr>
                                        <p:cTn id="14" dur="124" decel="50000">
                                          <p:stCondLst>
                                            <p:cond delay="507"/>
                                          </p:stCondLst>
                                        </p:cTn>
                                        <p:tgtEl>
                                          <p:spTgt spid="15"/>
                                        </p:tgtEl>
                                      </p:cBhvr>
                                      <p:to x="100000" y="100000"/>
                                    </p:animScale>
                                    <p:animScale>
                                      <p:cBhvr>
                                        <p:cTn id="15" dur="20">
                                          <p:stCondLst>
                                            <p:cond delay="984"/>
                                          </p:stCondLst>
                                        </p:cTn>
                                        <p:tgtEl>
                                          <p:spTgt spid="15"/>
                                        </p:tgtEl>
                                      </p:cBhvr>
                                      <p:to x="100000" y="80000"/>
                                    </p:animScale>
                                    <p:animScale>
                                      <p:cBhvr>
                                        <p:cTn id="16" dur="124" decel="50000">
                                          <p:stCondLst>
                                            <p:cond delay="1004"/>
                                          </p:stCondLst>
                                        </p:cTn>
                                        <p:tgtEl>
                                          <p:spTgt spid="15"/>
                                        </p:tgtEl>
                                      </p:cBhvr>
                                      <p:to x="100000" y="100000"/>
                                    </p:animScale>
                                    <p:animScale>
                                      <p:cBhvr>
                                        <p:cTn id="17" dur="20">
                                          <p:stCondLst>
                                            <p:cond delay="1231"/>
                                          </p:stCondLst>
                                        </p:cTn>
                                        <p:tgtEl>
                                          <p:spTgt spid="15"/>
                                        </p:tgtEl>
                                      </p:cBhvr>
                                      <p:to x="100000" y="90000"/>
                                    </p:animScale>
                                    <p:animScale>
                                      <p:cBhvr>
                                        <p:cTn id="18" dur="124" decel="50000">
                                          <p:stCondLst>
                                            <p:cond delay="1251"/>
                                          </p:stCondLst>
                                        </p:cTn>
                                        <p:tgtEl>
                                          <p:spTgt spid="15"/>
                                        </p:tgtEl>
                                      </p:cBhvr>
                                      <p:to x="100000" y="100000"/>
                                    </p:animScale>
                                    <p:animScale>
                                      <p:cBhvr>
                                        <p:cTn id="19" dur="20">
                                          <p:stCondLst>
                                            <p:cond delay="1356"/>
                                          </p:stCondLst>
                                        </p:cTn>
                                        <p:tgtEl>
                                          <p:spTgt spid="15"/>
                                        </p:tgtEl>
                                      </p:cBhvr>
                                      <p:to x="100000" y="95000"/>
                                    </p:animScale>
                                    <p:animScale>
                                      <p:cBhvr>
                                        <p:cTn id="20" dur="124" decel="50000">
                                          <p:stCondLst>
                                            <p:cond delay="1376"/>
                                          </p:stCondLst>
                                        </p:cTn>
                                        <p:tgtEl>
                                          <p:spTgt spid="15"/>
                                        </p:tgtEl>
                                      </p:cBhvr>
                                      <p:to x="100000" y="100000"/>
                                    </p:animScale>
                                  </p:childTnLst>
                                </p:cTn>
                              </p:par>
                              <p:par>
                                <p:cTn id="21" presetID="26" presetClass="entr" presetSubtype="0" fill="hold" grpId="0" nodeType="withEffect">
                                  <p:stCondLst>
                                    <p:cond delay="20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435">
                                          <p:stCondLst>
                                            <p:cond delay="0"/>
                                          </p:stCondLst>
                                        </p:cTn>
                                        <p:tgtEl>
                                          <p:spTgt spid="12"/>
                                        </p:tgtEl>
                                      </p:cBhvr>
                                    </p:animEffect>
                                    <p:anim calcmode="lin" valueType="num">
                                      <p:cBhvr>
                                        <p:cTn id="24" dur="1367"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5" dur="498"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6" dur="498" tmFilter="0, 0; 0.125,0.2665; 0.25,0.4; 0.375,0.465; 0.5,0.5;  0.625,0.535; 0.75,0.6; 0.875,0.7335; 1,1">
                                          <p:stCondLst>
                                            <p:cond delay="498"/>
                                          </p:stCondLst>
                                        </p:cTn>
                                        <p:tgtEl>
                                          <p:spTgt spid="12"/>
                                        </p:tgtEl>
                                        <p:attrNameLst>
                                          <p:attrName>ppt_y</p:attrName>
                                        </p:attrNameLst>
                                      </p:cBhvr>
                                      <p:tavLst>
                                        <p:tav tm="0" fmla="#ppt_y-sin(pi*$)/9">
                                          <p:val>
                                            <p:fltVal val="0"/>
                                          </p:val>
                                        </p:tav>
                                        <p:tav tm="100000">
                                          <p:val>
                                            <p:fltVal val="1"/>
                                          </p:val>
                                        </p:tav>
                                      </p:tavLst>
                                    </p:anim>
                                    <p:anim calcmode="lin" valueType="num">
                                      <p:cBhvr>
                                        <p:cTn id="27" dur="249" tmFilter="0, 0; 0.125,0.2665; 0.25,0.4; 0.375,0.465; 0.5,0.5;  0.625,0.535; 0.75,0.6; 0.875,0.7335; 1,1">
                                          <p:stCondLst>
                                            <p:cond delay="993"/>
                                          </p:stCondLst>
                                        </p:cTn>
                                        <p:tgtEl>
                                          <p:spTgt spid="12"/>
                                        </p:tgtEl>
                                        <p:attrNameLst>
                                          <p:attrName>ppt_y</p:attrName>
                                        </p:attrNameLst>
                                      </p:cBhvr>
                                      <p:tavLst>
                                        <p:tav tm="0" fmla="#ppt_y-sin(pi*$)/27">
                                          <p:val>
                                            <p:fltVal val="0"/>
                                          </p:val>
                                        </p:tav>
                                        <p:tav tm="100000">
                                          <p:val>
                                            <p:fltVal val="1"/>
                                          </p:val>
                                        </p:tav>
                                      </p:tavLst>
                                    </p:anim>
                                    <p:anim calcmode="lin" valueType="num">
                                      <p:cBhvr>
                                        <p:cTn id="28" dur="123" tmFilter="0, 0; 0.125,0.2665; 0.25,0.4; 0.375,0.465; 0.5,0.5;  0.625,0.535; 0.75,0.6; 0.875,0.7335; 1,1">
                                          <p:stCondLst>
                                            <p:cond delay="1242"/>
                                          </p:stCondLst>
                                        </p:cTn>
                                        <p:tgtEl>
                                          <p:spTgt spid="12"/>
                                        </p:tgtEl>
                                        <p:attrNameLst>
                                          <p:attrName>ppt_y</p:attrName>
                                        </p:attrNameLst>
                                      </p:cBhvr>
                                      <p:tavLst>
                                        <p:tav tm="0" fmla="#ppt_y-sin(pi*$)/81">
                                          <p:val>
                                            <p:fltVal val="0"/>
                                          </p:val>
                                        </p:tav>
                                        <p:tav tm="100000">
                                          <p:val>
                                            <p:fltVal val="1"/>
                                          </p:val>
                                        </p:tav>
                                      </p:tavLst>
                                    </p:anim>
                                    <p:animScale>
                                      <p:cBhvr>
                                        <p:cTn id="29" dur="20">
                                          <p:stCondLst>
                                            <p:cond delay="487"/>
                                          </p:stCondLst>
                                        </p:cTn>
                                        <p:tgtEl>
                                          <p:spTgt spid="12"/>
                                        </p:tgtEl>
                                      </p:cBhvr>
                                      <p:to x="100000" y="60000"/>
                                    </p:animScale>
                                    <p:animScale>
                                      <p:cBhvr>
                                        <p:cTn id="30" dur="124" decel="50000">
                                          <p:stCondLst>
                                            <p:cond delay="507"/>
                                          </p:stCondLst>
                                        </p:cTn>
                                        <p:tgtEl>
                                          <p:spTgt spid="12"/>
                                        </p:tgtEl>
                                      </p:cBhvr>
                                      <p:to x="100000" y="100000"/>
                                    </p:animScale>
                                    <p:animScale>
                                      <p:cBhvr>
                                        <p:cTn id="31" dur="20">
                                          <p:stCondLst>
                                            <p:cond delay="984"/>
                                          </p:stCondLst>
                                        </p:cTn>
                                        <p:tgtEl>
                                          <p:spTgt spid="12"/>
                                        </p:tgtEl>
                                      </p:cBhvr>
                                      <p:to x="100000" y="80000"/>
                                    </p:animScale>
                                    <p:animScale>
                                      <p:cBhvr>
                                        <p:cTn id="32" dur="124" decel="50000">
                                          <p:stCondLst>
                                            <p:cond delay="1004"/>
                                          </p:stCondLst>
                                        </p:cTn>
                                        <p:tgtEl>
                                          <p:spTgt spid="12"/>
                                        </p:tgtEl>
                                      </p:cBhvr>
                                      <p:to x="100000" y="100000"/>
                                    </p:animScale>
                                    <p:animScale>
                                      <p:cBhvr>
                                        <p:cTn id="33" dur="20">
                                          <p:stCondLst>
                                            <p:cond delay="1231"/>
                                          </p:stCondLst>
                                        </p:cTn>
                                        <p:tgtEl>
                                          <p:spTgt spid="12"/>
                                        </p:tgtEl>
                                      </p:cBhvr>
                                      <p:to x="100000" y="90000"/>
                                    </p:animScale>
                                    <p:animScale>
                                      <p:cBhvr>
                                        <p:cTn id="34" dur="124" decel="50000">
                                          <p:stCondLst>
                                            <p:cond delay="1251"/>
                                          </p:stCondLst>
                                        </p:cTn>
                                        <p:tgtEl>
                                          <p:spTgt spid="12"/>
                                        </p:tgtEl>
                                      </p:cBhvr>
                                      <p:to x="100000" y="100000"/>
                                    </p:animScale>
                                    <p:animScale>
                                      <p:cBhvr>
                                        <p:cTn id="35" dur="20">
                                          <p:stCondLst>
                                            <p:cond delay="1356"/>
                                          </p:stCondLst>
                                        </p:cTn>
                                        <p:tgtEl>
                                          <p:spTgt spid="12"/>
                                        </p:tgtEl>
                                      </p:cBhvr>
                                      <p:to x="100000" y="95000"/>
                                    </p:animScale>
                                    <p:animScale>
                                      <p:cBhvr>
                                        <p:cTn id="36" dur="124" decel="50000">
                                          <p:stCondLst>
                                            <p:cond delay="1376"/>
                                          </p:stCondLst>
                                        </p:cTn>
                                        <p:tgtEl>
                                          <p:spTgt spid="12"/>
                                        </p:tgtEl>
                                      </p:cBhvr>
                                      <p:to x="100000" y="100000"/>
                                    </p:animScale>
                                  </p:childTnLst>
                                </p:cTn>
                              </p:par>
                            </p:childTnLst>
                          </p:cTn>
                        </p:par>
                        <p:par>
                          <p:cTn id="37" fill="hold">
                            <p:stCondLst>
                              <p:cond delay="1500"/>
                            </p:stCondLst>
                            <p:childTnLst>
                              <p:par>
                                <p:cTn id="38" presetID="42" presetClass="entr" presetSubtype="0"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anim calcmode="lin" valueType="num">
                                      <p:cBhvr>
                                        <p:cTn id="41" dur="500" fill="hold"/>
                                        <p:tgtEl>
                                          <p:spTgt spid="23"/>
                                        </p:tgtEl>
                                        <p:attrNameLst>
                                          <p:attrName>ppt_x</p:attrName>
                                        </p:attrNameLst>
                                      </p:cBhvr>
                                      <p:tavLst>
                                        <p:tav tm="0">
                                          <p:val>
                                            <p:strVal val="#ppt_x"/>
                                          </p:val>
                                        </p:tav>
                                        <p:tav tm="100000">
                                          <p:val>
                                            <p:strVal val="#ppt_x"/>
                                          </p:val>
                                        </p:tav>
                                      </p:tavLst>
                                    </p:anim>
                                    <p:anim calcmode="lin" valueType="num">
                                      <p:cBhvr>
                                        <p:cTn id="42" dur="500" fill="hold"/>
                                        <p:tgtEl>
                                          <p:spTgt spid="23"/>
                                        </p:tgtEl>
                                        <p:attrNameLst>
                                          <p:attrName>ppt_y</p:attrName>
                                        </p:attrNameLst>
                                      </p:cBhvr>
                                      <p:tavLst>
                                        <p:tav tm="0">
                                          <p:val>
                                            <p:strVal val="#ppt_y+.1"/>
                                          </p:val>
                                        </p:tav>
                                        <p:tav tm="100000">
                                          <p:val>
                                            <p:strVal val="#ppt_y"/>
                                          </p:val>
                                        </p:tav>
                                      </p:tavLst>
                                    </p:anim>
                                  </p:childTnLst>
                                </p:cTn>
                              </p:par>
                            </p:childTnLst>
                          </p:cTn>
                        </p:par>
                        <p:par>
                          <p:cTn id="43" fill="hold">
                            <p:stCondLst>
                              <p:cond delay="2000"/>
                            </p:stCondLst>
                            <p:childTnLst>
                              <p:par>
                                <p:cTn id="44" presetID="31" presetClass="entr" presetSubtype="0"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p:cTn id="46" dur="400" fill="hold"/>
                                        <p:tgtEl>
                                          <p:spTgt spid="17"/>
                                        </p:tgtEl>
                                        <p:attrNameLst>
                                          <p:attrName>ppt_w</p:attrName>
                                        </p:attrNameLst>
                                      </p:cBhvr>
                                      <p:tavLst>
                                        <p:tav tm="0">
                                          <p:val>
                                            <p:fltVal val="0"/>
                                          </p:val>
                                        </p:tav>
                                        <p:tav tm="100000">
                                          <p:val>
                                            <p:strVal val="#ppt_w"/>
                                          </p:val>
                                        </p:tav>
                                      </p:tavLst>
                                    </p:anim>
                                    <p:anim calcmode="lin" valueType="num">
                                      <p:cBhvr>
                                        <p:cTn id="47" dur="400" fill="hold"/>
                                        <p:tgtEl>
                                          <p:spTgt spid="17"/>
                                        </p:tgtEl>
                                        <p:attrNameLst>
                                          <p:attrName>ppt_h</p:attrName>
                                        </p:attrNameLst>
                                      </p:cBhvr>
                                      <p:tavLst>
                                        <p:tav tm="0">
                                          <p:val>
                                            <p:fltVal val="0"/>
                                          </p:val>
                                        </p:tav>
                                        <p:tav tm="100000">
                                          <p:val>
                                            <p:strVal val="#ppt_h"/>
                                          </p:val>
                                        </p:tav>
                                      </p:tavLst>
                                    </p:anim>
                                    <p:anim calcmode="lin" valueType="num">
                                      <p:cBhvr>
                                        <p:cTn id="48" dur="400" fill="hold"/>
                                        <p:tgtEl>
                                          <p:spTgt spid="17"/>
                                        </p:tgtEl>
                                        <p:attrNameLst>
                                          <p:attrName>style.rotation</p:attrName>
                                        </p:attrNameLst>
                                      </p:cBhvr>
                                      <p:tavLst>
                                        <p:tav tm="0">
                                          <p:val>
                                            <p:fltVal val="90"/>
                                          </p:val>
                                        </p:tav>
                                        <p:tav tm="100000">
                                          <p:val>
                                            <p:fltVal val="0"/>
                                          </p:val>
                                        </p:tav>
                                      </p:tavLst>
                                    </p:anim>
                                    <p:animEffect transition="in" filter="fade">
                                      <p:cBhvr>
                                        <p:cTn id="49" dur="400"/>
                                        <p:tgtEl>
                                          <p:spTgt spid="17"/>
                                        </p:tgtEl>
                                      </p:cBhvr>
                                    </p:animEffect>
                                  </p:childTnLst>
                                </p:cTn>
                              </p:par>
                              <p:par>
                                <p:cTn id="50" presetID="8" presetClass="emph" presetSubtype="0" fill="hold" grpId="1" nodeType="withEffect">
                                  <p:stCondLst>
                                    <p:cond delay="0"/>
                                  </p:stCondLst>
                                  <p:childTnLst>
                                    <p:animRot by="21600000">
                                      <p:cBhvr>
                                        <p:cTn id="51" dur="400" fill="hold"/>
                                        <p:tgtEl>
                                          <p:spTgt spid="17"/>
                                        </p:tgtEl>
                                        <p:attrNameLst>
                                          <p:attrName>r</p:attrName>
                                        </p:attrNameLst>
                                      </p:cBhvr>
                                    </p:animRot>
                                  </p:childTnLst>
                                </p:cTn>
                              </p:par>
                              <p:par>
                                <p:cTn id="52" presetID="42" presetClass="entr" presetSubtype="0" fill="hold" grpId="0" nodeType="withEffect">
                                  <p:stCondLst>
                                    <p:cond delay="40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500"/>
                                        <p:tgtEl>
                                          <p:spTgt spid="25"/>
                                        </p:tgtEl>
                                      </p:cBhvr>
                                    </p:animEffect>
                                    <p:anim calcmode="lin" valueType="num">
                                      <p:cBhvr>
                                        <p:cTn id="55" dur="500" fill="hold"/>
                                        <p:tgtEl>
                                          <p:spTgt spid="25"/>
                                        </p:tgtEl>
                                        <p:attrNameLst>
                                          <p:attrName>ppt_x</p:attrName>
                                        </p:attrNameLst>
                                      </p:cBhvr>
                                      <p:tavLst>
                                        <p:tav tm="0">
                                          <p:val>
                                            <p:strVal val="#ppt_x"/>
                                          </p:val>
                                        </p:tav>
                                        <p:tav tm="100000">
                                          <p:val>
                                            <p:strVal val="#ppt_x"/>
                                          </p:val>
                                        </p:tav>
                                      </p:tavLst>
                                    </p:anim>
                                    <p:anim calcmode="lin" valueType="num">
                                      <p:cBhvr>
                                        <p:cTn id="56" dur="500" fill="hold"/>
                                        <p:tgtEl>
                                          <p:spTgt spid="25"/>
                                        </p:tgtEl>
                                        <p:attrNameLst>
                                          <p:attrName>ppt_y</p:attrName>
                                        </p:attrNameLst>
                                      </p:cBhvr>
                                      <p:tavLst>
                                        <p:tav tm="0">
                                          <p:val>
                                            <p:strVal val="#ppt_y+.1"/>
                                          </p:val>
                                        </p:tav>
                                        <p:tav tm="100000">
                                          <p:val>
                                            <p:strVal val="#ppt_y"/>
                                          </p:val>
                                        </p:tav>
                                      </p:tavLst>
                                    </p:anim>
                                  </p:childTnLst>
                                </p:cTn>
                              </p:par>
                            </p:childTnLst>
                          </p:cTn>
                        </p:par>
                        <p:par>
                          <p:cTn id="57" fill="hold">
                            <p:stCondLst>
                              <p:cond delay="2500"/>
                            </p:stCondLst>
                            <p:childTnLst>
                              <p:par>
                                <p:cTn id="58" presetID="1" presetClass="entr" presetSubtype="0"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childTnLst>
                                </p:cTn>
                              </p:par>
                              <p:par>
                                <p:cTn id="60" presetID="35" presetClass="path" presetSubtype="0" accel="50000" decel="50000" fill="hold" grpId="1" nodeType="withEffect">
                                  <p:stCondLst>
                                    <p:cond delay="0"/>
                                  </p:stCondLst>
                                  <p:childTnLst>
                                    <p:animMotion origin="layout" path="M -3.56836E-6 -3.7037E-7 L 0.36686 0.15278 " pathEditMode="relative" rAng="0" ptsTypes="AA">
                                      <p:cBhvr>
                                        <p:cTn id="61" dur="500" spd="-99900" fill="hold"/>
                                        <p:tgtEl>
                                          <p:spTgt spid="21"/>
                                        </p:tgtEl>
                                        <p:attrNameLst>
                                          <p:attrName>ppt_x</p:attrName>
                                          <p:attrName>ppt_y</p:attrName>
                                        </p:attrNameLst>
                                      </p:cBhvr>
                                      <p:rCtr x="18343" y="7639"/>
                                    </p:animMotion>
                                  </p:childTnLst>
                                </p:cTn>
                              </p:par>
                              <p:par>
                                <p:cTn id="62" presetID="1" presetClass="entr" presetSubtype="0" fill="hold" grpId="0" nodeType="withEffect">
                                  <p:stCondLst>
                                    <p:cond delay="0"/>
                                  </p:stCondLst>
                                  <p:childTnLst>
                                    <p:set>
                                      <p:cBhvr>
                                        <p:cTn id="63" dur="1" fill="hold">
                                          <p:stCondLst>
                                            <p:cond delay="0"/>
                                          </p:stCondLst>
                                        </p:cTn>
                                        <p:tgtEl>
                                          <p:spTgt spid="22"/>
                                        </p:tgtEl>
                                        <p:attrNameLst>
                                          <p:attrName>style.visibility</p:attrName>
                                        </p:attrNameLst>
                                      </p:cBhvr>
                                      <p:to>
                                        <p:strVal val="visible"/>
                                      </p:to>
                                    </p:set>
                                  </p:childTnLst>
                                </p:cTn>
                              </p:par>
                              <p:par>
                                <p:cTn id="64" presetID="35" presetClass="path" presetSubtype="0" accel="50000" decel="50000" fill="hold" grpId="1" nodeType="withEffect">
                                  <p:stCondLst>
                                    <p:cond delay="0"/>
                                  </p:stCondLst>
                                  <p:childTnLst>
                                    <p:animMotion origin="layout" path="M 7.85742E-7 -3.33333E-6 L -0.39495 -0.11018 " pathEditMode="relative" rAng="0" ptsTypes="AA">
                                      <p:cBhvr>
                                        <p:cTn id="65" dur="500" spd="-99900" fill="hold"/>
                                        <p:tgtEl>
                                          <p:spTgt spid="22"/>
                                        </p:tgtEl>
                                        <p:attrNameLst>
                                          <p:attrName>ppt_x</p:attrName>
                                          <p:attrName>ppt_y</p:attrName>
                                        </p:attrNameLst>
                                      </p:cBhvr>
                                      <p:rCtr x="-19748" y="-5509"/>
                                    </p:animMotion>
                                  </p:childTnLst>
                                </p:cTn>
                              </p:par>
                              <p:par>
                                <p:cTn id="66" presetID="10" presetClass="entr" presetSubtype="0"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p:cTn id="68" dur="500" fill="hold"/>
                                        <p:tgtEl>
                                          <p:spTgt spid="19"/>
                                        </p:tgtEl>
                                        <p:attrNameLst>
                                          <p:attrName>ppt_w</p:attrName>
                                        </p:attrNameLst>
                                      </p:cBhvr>
                                      <p:tavLst>
                                        <p:tav tm="0">
                                          <p:val>
                                            <p:fltVal val="0"/>
                                          </p:val>
                                        </p:tav>
                                        <p:tav tm="100000">
                                          <p:val>
                                            <p:strVal val="#ppt_w"/>
                                          </p:val>
                                        </p:tav>
                                      </p:tavLst>
                                    </p:anim>
                                    <p:anim calcmode="lin" valueType="num">
                                      <p:cBhvr>
                                        <p:cTn id="69" dur="500" fill="hold"/>
                                        <p:tgtEl>
                                          <p:spTgt spid="19"/>
                                        </p:tgtEl>
                                        <p:attrNameLst>
                                          <p:attrName>ppt_h</p:attrName>
                                        </p:attrNameLst>
                                      </p:cBhvr>
                                      <p:tavLst>
                                        <p:tav tm="0">
                                          <p:val>
                                            <p:fltVal val="0"/>
                                          </p:val>
                                        </p:tav>
                                        <p:tav tm="100000">
                                          <p:val>
                                            <p:strVal val="#ppt_h"/>
                                          </p:val>
                                        </p:tav>
                                      </p:tavLst>
                                    </p:anim>
                                    <p:animEffect transition="in" filter="fade">
                                      <p:cBhvr>
                                        <p:cTn id="70" dur="500"/>
                                        <p:tgtEl>
                                          <p:spTgt spid="19"/>
                                        </p:tgtEl>
                                      </p:cBhvr>
                                    </p:animEffect>
                                  </p:childTnLst>
                                </p:cTn>
                              </p:par>
                            </p:childTnLst>
                          </p:cTn>
                        </p:par>
                        <p:par>
                          <p:cTn id="71" fill="hold">
                            <p:stCondLst>
                              <p:cond delay="2500"/>
                            </p:stCondLst>
                            <p:childTnLst>
                              <p:par>
                                <p:cTn id="72" presetID="22" presetClass="entr" presetSubtype="1" fill="hold" nodeType="afterEffect">
                                  <p:stCondLst>
                                    <p:cond delay="0"/>
                                  </p:stCondLst>
                                  <p:childTnLst>
                                    <p:set>
                                      <p:cBhvr>
                                        <p:cTn id="73" dur="1" fill="hold">
                                          <p:stCondLst>
                                            <p:cond delay="0"/>
                                          </p:stCondLst>
                                        </p:cTn>
                                        <p:tgtEl>
                                          <p:spTgt spid="20">
                                            <p:txEl>
                                              <p:pRg st="0" end="0"/>
                                            </p:txEl>
                                          </p:spTgt>
                                        </p:tgtEl>
                                        <p:attrNameLst>
                                          <p:attrName>style.visibility</p:attrName>
                                        </p:attrNameLst>
                                      </p:cBhvr>
                                      <p:to>
                                        <p:strVal val="visible"/>
                                      </p:to>
                                    </p:set>
                                    <p:animEffect transition="in" filter="wipe(up)">
                                      <p:cBhvr>
                                        <p:cTn id="74"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animBg="1"/>
      <p:bldP spid="17" grpId="0" animBg="1"/>
      <p:bldP spid="17" grpId="1" animBg="1"/>
      <p:bldP spid="19" grpId="0" animBg="1" autoUpdateAnimBg="0"/>
      <p:bldP spid="21" grpId="0" animBg="1"/>
      <p:bldP spid="21" grpId="1" animBg="1"/>
      <p:bldP spid="22" grpId="0" animBg="1"/>
      <p:bldP spid="22" grpId="1" animBg="1"/>
      <p:bldP spid="23" grpId="0"/>
      <p:bldP spid="2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p:nvPr/>
        </p:nvSpPr>
        <p:spPr bwMode="auto">
          <a:xfrm>
            <a:off x="193650" y="190178"/>
            <a:ext cx="1248875" cy="417349"/>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7" name="TextBox 6"/>
          <p:cNvSpPr txBox="1"/>
          <p:nvPr/>
        </p:nvSpPr>
        <p:spPr>
          <a:xfrm>
            <a:off x="337610" y="189905"/>
            <a:ext cx="896049" cy="399954"/>
          </a:xfrm>
          <a:prstGeom prst="rect">
            <a:avLst/>
          </a:prstGeom>
          <a:noFill/>
        </p:spPr>
        <p:txBody>
          <a:bodyPr wrap="none" rtlCol="0">
            <a:spAutoFit/>
          </a:bodyPr>
          <a:lstStyle/>
          <a:p>
            <a:pPr defTabSz="914034" fontAlgn="base">
              <a:spcBef>
                <a:spcPct val="0"/>
              </a:spcBef>
              <a:spcAft>
                <a:spcPct val="0"/>
              </a:spcAft>
            </a:pPr>
            <a:r>
              <a:rPr lang="en-US" altLang="zh-CN" sz="1999" dirty="0">
                <a:solidFill>
                  <a:srgbClr val="F8F8F8"/>
                </a:solidFill>
                <a:latin typeface="Arial" panose="020B0604020202020204" pitchFamily="34" charset="0"/>
                <a:ea typeface="宋体" panose="02010600030101010101" pitchFamily="2" charset="-122"/>
              </a:rPr>
              <a:t>Part 5</a:t>
            </a:r>
            <a:endParaRPr lang="zh-CN" altLang="en-US" sz="1999" dirty="0">
              <a:solidFill>
                <a:srgbClr val="F8F8F8"/>
              </a:solidFill>
              <a:latin typeface="Arial" panose="020B0604020202020204" pitchFamily="34" charset="0"/>
              <a:ea typeface="宋体" panose="02010600030101010101" pitchFamily="2" charset="-122"/>
            </a:endParaRPr>
          </a:p>
        </p:txBody>
      </p:sp>
      <p:sp>
        <p:nvSpPr>
          <p:cNvPr id="8" name="TextBox 7"/>
          <p:cNvSpPr txBox="1"/>
          <p:nvPr/>
        </p:nvSpPr>
        <p:spPr>
          <a:xfrm>
            <a:off x="1423269" y="131659"/>
            <a:ext cx="7004310" cy="523016"/>
          </a:xfrm>
          <a:prstGeom prst="rect">
            <a:avLst/>
          </a:prstGeom>
          <a:noFill/>
        </p:spPr>
        <p:txBody>
          <a:bodyPr wrap="none" rtlCol="0">
            <a:spAutoFit/>
          </a:bodyPr>
          <a:lstStyle>
            <a:defPPr>
              <a:defRPr lang="zh-CN"/>
            </a:defPPr>
            <a:lvl1pPr defTabSz="914034" fontAlgn="base">
              <a:spcBef>
                <a:spcPct val="0"/>
              </a:spcBef>
              <a:spcAft>
                <a:spcPct val="0"/>
              </a:spcAft>
              <a:defRPr sz="2799" b="1">
                <a:solidFill>
                  <a:srgbClr val="C00000"/>
                </a:solidFill>
                <a:effectLst>
                  <a:outerShdw blurRad="38100" dist="38100" dir="2700000" algn="tl">
                    <a:srgbClr val="000000">
                      <a:alpha val="43137"/>
                    </a:srgbClr>
                  </a:outerShdw>
                </a:effectLst>
                <a:latin typeface="微软雅黑"/>
                <a:ea typeface="微软雅黑"/>
              </a:defRPr>
            </a:lvl1pPr>
          </a:lstStyle>
          <a:p>
            <a:r>
              <a:rPr lang="zh-CN" altLang="en-US" dirty="0"/>
              <a:t>一、组织专题组织生活会，认真的对照检查</a:t>
            </a:r>
          </a:p>
        </p:txBody>
      </p:sp>
      <p:sp>
        <p:nvSpPr>
          <p:cNvPr id="3" name="椭圆 2"/>
          <p:cNvSpPr/>
          <p:nvPr/>
        </p:nvSpPr>
        <p:spPr bwMode="auto">
          <a:xfrm>
            <a:off x="5181153" y="1148260"/>
            <a:ext cx="799664" cy="799664"/>
          </a:xfrm>
          <a:prstGeom prst="ellipse">
            <a:avLst/>
          </a:prstGeom>
          <a:solidFill>
            <a:schemeClr val="tx1"/>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9" name="TextBox 8"/>
          <p:cNvSpPr txBox="1"/>
          <p:nvPr/>
        </p:nvSpPr>
        <p:spPr>
          <a:xfrm>
            <a:off x="5235513" y="1255818"/>
            <a:ext cx="690945" cy="584547"/>
          </a:xfrm>
          <a:prstGeom prst="rect">
            <a:avLst/>
          </a:prstGeom>
          <a:noFill/>
        </p:spPr>
        <p:txBody>
          <a:bodyPr wrap="none" rtlCol="0">
            <a:spAutoFit/>
          </a:bodyPr>
          <a:lstStyle/>
          <a:p>
            <a:pPr defTabSz="914034" fontAlgn="base">
              <a:spcBef>
                <a:spcPct val="0"/>
              </a:spcBef>
              <a:spcAft>
                <a:spcPct val="0"/>
              </a:spcAft>
            </a:pPr>
            <a:r>
              <a:rPr lang="en-US" altLang="zh-CN" sz="3199" b="1" dirty="0">
                <a:solidFill>
                  <a:srgbClr val="F8F8F8"/>
                </a:solidFill>
                <a:latin typeface="微软雅黑"/>
                <a:ea typeface="微软雅黑"/>
              </a:rPr>
              <a:t>01</a:t>
            </a:r>
            <a:endParaRPr lang="zh-CN" altLang="en-US" sz="3199" b="1" dirty="0">
              <a:solidFill>
                <a:srgbClr val="F8F8F8"/>
              </a:solidFill>
              <a:latin typeface="微软雅黑"/>
              <a:ea typeface="微软雅黑"/>
            </a:endParaRPr>
          </a:p>
        </p:txBody>
      </p:sp>
      <p:sp>
        <p:nvSpPr>
          <p:cNvPr id="10" name="椭圆 9"/>
          <p:cNvSpPr/>
          <p:nvPr/>
        </p:nvSpPr>
        <p:spPr bwMode="auto">
          <a:xfrm>
            <a:off x="5181153" y="3083832"/>
            <a:ext cx="799664" cy="799664"/>
          </a:xfrm>
          <a:prstGeom prst="ellipse">
            <a:avLst/>
          </a:prstGeom>
          <a:solidFill>
            <a:schemeClr val="tx1"/>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11" name="TextBox 10"/>
          <p:cNvSpPr txBox="1"/>
          <p:nvPr/>
        </p:nvSpPr>
        <p:spPr>
          <a:xfrm>
            <a:off x="5235513" y="3191390"/>
            <a:ext cx="690945" cy="584547"/>
          </a:xfrm>
          <a:prstGeom prst="rect">
            <a:avLst/>
          </a:prstGeom>
          <a:noFill/>
        </p:spPr>
        <p:txBody>
          <a:bodyPr wrap="none" rtlCol="0">
            <a:spAutoFit/>
          </a:bodyPr>
          <a:lstStyle/>
          <a:p>
            <a:pPr defTabSz="914034" fontAlgn="base">
              <a:spcBef>
                <a:spcPct val="0"/>
              </a:spcBef>
              <a:spcAft>
                <a:spcPct val="0"/>
              </a:spcAft>
            </a:pPr>
            <a:r>
              <a:rPr lang="en-US" altLang="zh-CN" sz="3199" b="1" dirty="0">
                <a:solidFill>
                  <a:srgbClr val="F8F8F8"/>
                </a:solidFill>
                <a:latin typeface="微软雅黑"/>
                <a:ea typeface="微软雅黑"/>
              </a:rPr>
              <a:t>02</a:t>
            </a:r>
            <a:endParaRPr lang="zh-CN" altLang="en-US" sz="3199" b="1" dirty="0">
              <a:solidFill>
                <a:srgbClr val="F8F8F8"/>
              </a:solidFill>
              <a:latin typeface="微软雅黑"/>
              <a:ea typeface="微软雅黑"/>
            </a:endParaRPr>
          </a:p>
        </p:txBody>
      </p:sp>
      <p:sp>
        <p:nvSpPr>
          <p:cNvPr id="12" name="椭圆 11"/>
          <p:cNvSpPr/>
          <p:nvPr/>
        </p:nvSpPr>
        <p:spPr bwMode="auto">
          <a:xfrm>
            <a:off x="5181153" y="5072341"/>
            <a:ext cx="799664" cy="799664"/>
          </a:xfrm>
          <a:prstGeom prst="ellipse">
            <a:avLst/>
          </a:prstGeom>
          <a:solidFill>
            <a:schemeClr val="tx1"/>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13" name="TextBox 12"/>
          <p:cNvSpPr txBox="1"/>
          <p:nvPr/>
        </p:nvSpPr>
        <p:spPr>
          <a:xfrm>
            <a:off x="5235513" y="5179899"/>
            <a:ext cx="690945" cy="584547"/>
          </a:xfrm>
          <a:prstGeom prst="rect">
            <a:avLst/>
          </a:prstGeom>
          <a:noFill/>
        </p:spPr>
        <p:txBody>
          <a:bodyPr wrap="none" rtlCol="0">
            <a:spAutoFit/>
          </a:bodyPr>
          <a:lstStyle/>
          <a:p>
            <a:pPr defTabSz="914034" fontAlgn="base">
              <a:spcBef>
                <a:spcPct val="0"/>
              </a:spcBef>
              <a:spcAft>
                <a:spcPct val="0"/>
              </a:spcAft>
            </a:pPr>
            <a:r>
              <a:rPr lang="en-US" altLang="zh-CN" sz="3199" b="1" dirty="0">
                <a:solidFill>
                  <a:srgbClr val="F8F8F8"/>
                </a:solidFill>
                <a:latin typeface="微软雅黑"/>
                <a:ea typeface="微软雅黑"/>
              </a:rPr>
              <a:t>03</a:t>
            </a:r>
            <a:endParaRPr lang="zh-CN" altLang="en-US" sz="3199" b="1" dirty="0">
              <a:solidFill>
                <a:srgbClr val="F8F8F8"/>
              </a:solidFill>
              <a:latin typeface="微软雅黑"/>
              <a:ea typeface="微软雅黑"/>
            </a:endParaRPr>
          </a:p>
        </p:txBody>
      </p:sp>
      <p:cxnSp>
        <p:nvCxnSpPr>
          <p:cNvPr id="14" name="直接连接符 13"/>
          <p:cNvCxnSpPr/>
          <p:nvPr/>
        </p:nvCxnSpPr>
        <p:spPr bwMode="auto">
          <a:xfrm>
            <a:off x="5587450" y="3891632"/>
            <a:ext cx="0" cy="1143541"/>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6" name="矩形 15"/>
          <p:cNvSpPr/>
          <p:nvPr/>
        </p:nvSpPr>
        <p:spPr>
          <a:xfrm>
            <a:off x="6116892" y="1148261"/>
            <a:ext cx="5233640" cy="1015266"/>
          </a:xfrm>
          <a:prstGeom prst="rect">
            <a:avLst/>
          </a:prstGeom>
          <a:noFill/>
          <a:ln>
            <a:noFill/>
          </a:ln>
        </p:spPr>
        <p:txBody>
          <a:bodyPr wrap="square">
            <a:spAutoFit/>
          </a:bodyPr>
          <a:lstStyle/>
          <a:p>
            <a:pPr algn="just" defTabSz="914034" eaLnBrk="0" fontAlgn="base" hangingPunct="0">
              <a:spcBef>
                <a:spcPct val="0"/>
              </a:spcBef>
              <a:spcAft>
                <a:spcPct val="0"/>
              </a:spcAft>
            </a:pPr>
            <a:r>
              <a:rPr lang="zh-CN" altLang="en-US" sz="1999" b="1" dirty="0">
                <a:solidFill>
                  <a:srgbClr val="595959"/>
                </a:solidFill>
                <a:latin typeface="微软雅黑" panose="020B0503020204020204" pitchFamily="34" charset="-122"/>
                <a:ea typeface="微软雅黑" panose="020B0503020204020204" pitchFamily="34" charset="-122"/>
              </a:rPr>
              <a:t>一是</a:t>
            </a:r>
            <a:r>
              <a:rPr lang="zh-CN" altLang="en-US" sz="1999" dirty="0">
                <a:solidFill>
                  <a:srgbClr val="595959"/>
                </a:solidFill>
                <a:latin typeface="微软雅黑" panose="020B0503020204020204" pitchFamily="34" charset="-122"/>
                <a:ea typeface="微软雅黑" panose="020B0503020204020204" pitchFamily="34" charset="-122"/>
              </a:rPr>
              <a:t>组织制定了</a:t>
            </a:r>
            <a:r>
              <a:rPr lang="en-US" altLang="zh-CN" sz="1999" dirty="0">
                <a:solidFill>
                  <a:srgbClr val="595959"/>
                </a:solidFill>
                <a:latin typeface="微软雅黑" panose="020B0503020204020204" pitchFamily="34" charset="-122"/>
                <a:ea typeface="微软雅黑" panose="020B0503020204020204" pitchFamily="34" charset="-122"/>
              </a:rPr>
              <a:t>《</a:t>
            </a:r>
            <a:r>
              <a:rPr lang="zh-CN" altLang="en-US" sz="1999" dirty="0">
                <a:solidFill>
                  <a:srgbClr val="595959"/>
                </a:solidFill>
                <a:latin typeface="微软雅黑" panose="020B0503020204020204" pitchFamily="34" charset="-122"/>
                <a:ea typeface="微软雅黑" panose="020B0503020204020204" pitchFamily="34" charset="-122"/>
              </a:rPr>
              <a:t>党支部召开党员干部专题组织生活会活动实施方案</a:t>
            </a:r>
            <a:r>
              <a:rPr lang="en-US" altLang="zh-CN" sz="1999" dirty="0">
                <a:solidFill>
                  <a:srgbClr val="595959"/>
                </a:solidFill>
                <a:latin typeface="微软雅黑" panose="020B0503020204020204" pitchFamily="34" charset="-122"/>
                <a:ea typeface="微软雅黑" panose="020B0503020204020204" pitchFamily="34" charset="-122"/>
              </a:rPr>
              <a:t>》</a:t>
            </a:r>
            <a:r>
              <a:rPr lang="zh-CN" altLang="en-US" sz="1999" dirty="0">
                <a:solidFill>
                  <a:srgbClr val="595959"/>
                </a:solidFill>
                <a:latin typeface="微软雅黑" panose="020B0503020204020204" pitchFamily="34" charset="-122"/>
                <a:ea typeface="微软雅黑" panose="020B0503020204020204" pitchFamily="34" charset="-122"/>
              </a:rPr>
              <a:t>，并将该方案发给公司的各个党小组。</a:t>
            </a:r>
          </a:p>
        </p:txBody>
      </p:sp>
      <p:sp>
        <p:nvSpPr>
          <p:cNvPr id="17" name="矩形 16"/>
          <p:cNvSpPr/>
          <p:nvPr/>
        </p:nvSpPr>
        <p:spPr>
          <a:xfrm>
            <a:off x="6116892" y="2881790"/>
            <a:ext cx="5233640" cy="1322922"/>
          </a:xfrm>
          <a:prstGeom prst="rect">
            <a:avLst/>
          </a:prstGeom>
          <a:noFill/>
          <a:ln>
            <a:noFill/>
          </a:ln>
        </p:spPr>
        <p:txBody>
          <a:bodyPr wrap="square">
            <a:spAutoFit/>
          </a:bodyPr>
          <a:lstStyle/>
          <a:p>
            <a:pPr algn="just" defTabSz="914034" eaLnBrk="0" fontAlgn="base" hangingPunct="0">
              <a:spcBef>
                <a:spcPct val="0"/>
              </a:spcBef>
              <a:spcAft>
                <a:spcPct val="0"/>
              </a:spcAft>
            </a:pPr>
            <a:r>
              <a:rPr lang="zh-CN" altLang="en-US" sz="1999" b="1" dirty="0">
                <a:solidFill>
                  <a:srgbClr val="595959"/>
                </a:solidFill>
                <a:latin typeface="微软雅黑" panose="020B0503020204020204" pitchFamily="34" charset="-122"/>
                <a:ea typeface="微软雅黑" panose="020B0503020204020204" pitchFamily="34" charset="-122"/>
              </a:rPr>
              <a:t>二是</a:t>
            </a:r>
            <a:r>
              <a:rPr lang="zh-CN" altLang="en-US" sz="1999" dirty="0">
                <a:solidFill>
                  <a:srgbClr val="595959"/>
                </a:solidFill>
                <a:latin typeface="微软雅黑" panose="020B0503020204020204" pitchFamily="34" charset="-122"/>
                <a:ea typeface="微软雅黑" panose="020B0503020204020204" pitchFamily="34" charset="-122"/>
              </a:rPr>
              <a:t>组织制定了</a:t>
            </a:r>
            <a:r>
              <a:rPr lang="en-US" altLang="zh-CN" sz="1999" dirty="0">
                <a:solidFill>
                  <a:srgbClr val="595959"/>
                </a:solidFill>
                <a:latin typeface="微软雅黑" panose="020B0503020204020204" pitchFamily="34" charset="-122"/>
                <a:ea typeface="微软雅黑" panose="020B0503020204020204" pitchFamily="34" charset="-122"/>
              </a:rPr>
              <a:t>《“</a:t>
            </a:r>
            <a:r>
              <a:rPr lang="zh-CN" altLang="en-US" sz="1999" dirty="0">
                <a:solidFill>
                  <a:srgbClr val="595959"/>
                </a:solidFill>
                <a:latin typeface="微软雅黑" panose="020B0503020204020204" pitchFamily="34" charset="-122"/>
                <a:ea typeface="微软雅黑" panose="020B0503020204020204" pitchFamily="34" charset="-122"/>
              </a:rPr>
              <a:t>学习实践科学发展观”主题生活会调查问卷</a:t>
            </a:r>
            <a:r>
              <a:rPr lang="en-US" altLang="zh-CN" sz="1999" dirty="0">
                <a:solidFill>
                  <a:srgbClr val="595959"/>
                </a:solidFill>
                <a:latin typeface="微软雅黑" panose="020B0503020204020204" pitchFamily="34" charset="-122"/>
                <a:ea typeface="微软雅黑" panose="020B0503020204020204" pitchFamily="34" charset="-122"/>
              </a:rPr>
              <a:t>》</a:t>
            </a:r>
            <a:r>
              <a:rPr lang="zh-CN" altLang="en-US" sz="1999" dirty="0">
                <a:solidFill>
                  <a:srgbClr val="595959"/>
                </a:solidFill>
                <a:latin typeface="微软雅黑" panose="020B0503020204020204" pitchFamily="34" charset="-122"/>
                <a:ea typeface="微软雅黑" panose="020B0503020204020204" pitchFamily="34" charset="-122"/>
              </a:rPr>
              <a:t>，采取随机抽样的形式，向公司员工广泛征求意见，对公司管理和支部建设提出意见和建议。</a:t>
            </a:r>
          </a:p>
        </p:txBody>
      </p:sp>
      <p:sp>
        <p:nvSpPr>
          <p:cNvPr id="18" name="矩形 17"/>
          <p:cNvSpPr/>
          <p:nvPr/>
        </p:nvSpPr>
        <p:spPr>
          <a:xfrm>
            <a:off x="6116892" y="4788673"/>
            <a:ext cx="5233640" cy="1322922"/>
          </a:xfrm>
          <a:prstGeom prst="rect">
            <a:avLst/>
          </a:prstGeom>
          <a:noFill/>
          <a:ln>
            <a:noFill/>
          </a:ln>
        </p:spPr>
        <p:txBody>
          <a:bodyPr wrap="square">
            <a:spAutoFit/>
          </a:bodyPr>
          <a:lstStyle/>
          <a:p>
            <a:pPr algn="just" defTabSz="914034" eaLnBrk="0" fontAlgn="base" hangingPunct="0">
              <a:spcBef>
                <a:spcPct val="0"/>
              </a:spcBef>
              <a:spcAft>
                <a:spcPct val="0"/>
              </a:spcAft>
            </a:pPr>
            <a:r>
              <a:rPr lang="zh-CN" altLang="en-US" sz="1999" b="1" dirty="0">
                <a:solidFill>
                  <a:srgbClr val="595959"/>
                </a:solidFill>
                <a:latin typeface="微软雅黑" panose="020B0503020204020204" pitchFamily="34" charset="-122"/>
                <a:ea typeface="微软雅黑" panose="020B0503020204020204" pitchFamily="34" charset="-122"/>
              </a:rPr>
              <a:t>三是</a:t>
            </a:r>
            <a:r>
              <a:rPr lang="zh-CN" altLang="en-US" sz="1999" dirty="0">
                <a:solidFill>
                  <a:srgbClr val="595959"/>
                </a:solidFill>
                <a:latin typeface="微软雅黑" panose="020B0503020204020204" pitchFamily="34" charset="-122"/>
                <a:ea typeface="微软雅黑" panose="020B0503020204020204" pitchFamily="34" charset="-122"/>
              </a:rPr>
              <a:t>广泛开展了谈心活动，在各支部党员之间，党员和群众之间，党员领导干部和普通党员之间展开谈心，沟通思想，共同查找突出问题和差距。</a:t>
            </a:r>
          </a:p>
        </p:txBody>
      </p:sp>
      <p:cxnSp>
        <p:nvCxnSpPr>
          <p:cNvPr id="23" name="直接连接符 22"/>
          <p:cNvCxnSpPr/>
          <p:nvPr/>
        </p:nvCxnSpPr>
        <p:spPr bwMode="auto">
          <a:xfrm>
            <a:off x="5587450" y="1953231"/>
            <a:ext cx="0" cy="1143541"/>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24" name="Freeform 10"/>
          <p:cNvSpPr/>
          <p:nvPr/>
        </p:nvSpPr>
        <p:spPr bwMode="auto">
          <a:xfrm>
            <a:off x="731601" y="1200900"/>
            <a:ext cx="4068761" cy="4963335"/>
          </a:xfrm>
          <a:custGeom>
            <a:avLst/>
            <a:gdLst>
              <a:gd name="T0" fmla="*/ 185 w 5228"/>
              <a:gd name="T1" fmla="*/ 0 h 6450"/>
              <a:gd name="T2" fmla="*/ 5044 w 5228"/>
              <a:gd name="T3" fmla="*/ 0 h 6450"/>
              <a:gd name="T4" fmla="*/ 5228 w 5228"/>
              <a:gd name="T5" fmla="*/ 184 h 6450"/>
              <a:gd name="T6" fmla="*/ 5228 w 5228"/>
              <a:gd name="T7" fmla="*/ 6266 h 6450"/>
              <a:gd name="T8" fmla="*/ 5044 w 5228"/>
              <a:gd name="T9" fmla="*/ 6450 h 6450"/>
              <a:gd name="T10" fmla="*/ 185 w 5228"/>
              <a:gd name="T11" fmla="*/ 6450 h 6450"/>
              <a:gd name="T12" fmla="*/ 0 w 5228"/>
              <a:gd name="T13" fmla="*/ 6266 h 6450"/>
              <a:gd name="T14" fmla="*/ 0 w 5228"/>
              <a:gd name="T15" fmla="*/ 184 h 6450"/>
              <a:gd name="T16" fmla="*/ 185 w 5228"/>
              <a:gd name="T17" fmla="*/ 0 h 6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28" h="6450">
                <a:moveTo>
                  <a:pt x="185" y="0"/>
                </a:moveTo>
                <a:lnTo>
                  <a:pt x="5044" y="0"/>
                </a:lnTo>
                <a:cubicBezTo>
                  <a:pt x="5146" y="0"/>
                  <a:pt x="5228" y="83"/>
                  <a:pt x="5228" y="184"/>
                </a:cubicBezTo>
                <a:lnTo>
                  <a:pt x="5228" y="6266"/>
                </a:lnTo>
                <a:cubicBezTo>
                  <a:pt x="5228" y="6367"/>
                  <a:pt x="5146" y="6450"/>
                  <a:pt x="5044" y="6450"/>
                </a:cubicBezTo>
                <a:lnTo>
                  <a:pt x="185" y="6450"/>
                </a:lnTo>
                <a:cubicBezTo>
                  <a:pt x="83" y="6450"/>
                  <a:pt x="0" y="6367"/>
                  <a:pt x="0" y="6266"/>
                </a:cubicBezTo>
                <a:lnTo>
                  <a:pt x="0" y="184"/>
                </a:lnTo>
                <a:cubicBezTo>
                  <a:pt x="0" y="83"/>
                  <a:pt x="83" y="0"/>
                  <a:pt x="185" y="0"/>
                </a:cubicBezTo>
                <a:close/>
              </a:path>
            </a:pathLst>
          </a:custGeom>
          <a:solidFill>
            <a:schemeClr val="accent2">
              <a:lumMod val="95000"/>
            </a:schemeClr>
          </a:solidFill>
          <a:ln w="10" cap="flat">
            <a:solidFill>
              <a:schemeClr val="tx1"/>
            </a:solidFill>
            <a:prstDash val="solid"/>
            <a:miter lim="800000"/>
          </a:ln>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68461"/>
              </a:solidFill>
              <a:latin typeface="Arial" panose="020B0604020202020204" pitchFamily="34" charset="0"/>
              <a:ea typeface="宋体" panose="02010600030101010101" pitchFamily="2" charset="-122"/>
            </a:endParaRPr>
          </a:p>
        </p:txBody>
      </p:sp>
      <p:sp>
        <p:nvSpPr>
          <p:cNvPr id="25" name="Freeform 11"/>
          <p:cNvSpPr/>
          <p:nvPr/>
        </p:nvSpPr>
        <p:spPr bwMode="auto">
          <a:xfrm>
            <a:off x="617346" y="1403054"/>
            <a:ext cx="107908" cy="629991"/>
          </a:xfrm>
          <a:custGeom>
            <a:avLst/>
            <a:gdLst>
              <a:gd name="T0" fmla="*/ 139 w 139"/>
              <a:gd name="T1" fmla="*/ 0 h 806"/>
              <a:gd name="T2" fmla="*/ 0 w 139"/>
              <a:gd name="T3" fmla="*/ 110 h 806"/>
              <a:gd name="T4" fmla="*/ 0 w 139"/>
              <a:gd name="T5" fmla="*/ 806 h 806"/>
              <a:gd name="T6" fmla="*/ 139 w 139"/>
              <a:gd name="T7" fmla="*/ 696 h 806"/>
              <a:gd name="T8" fmla="*/ 139 w 139"/>
              <a:gd name="T9" fmla="*/ 0 h 806"/>
            </a:gdLst>
            <a:ahLst/>
            <a:cxnLst>
              <a:cxn ang="0">
                <a:pos x="T0" y="T1"/>
              </a:cxn>
              <a:cxn ang="0">
                <a:pos x="T2" y="T3"/>
              </a:cxn>
              <a:cxn ang="0">
                <a:pos x="T4" y="T5"/>
              </a:cxn>
              <a:cxn ang="0">
                <a:pos x="T6" y="T7"/>
              </a:cxn>
              <a:cxn ang="0">
                <a:pos x="T8" y="T9"/>
              </a:cxn>
            </a:cxnLst>
            <a:rect l="0" t="0" r="r" b="b"/>
            <a:pathLst>
              <a:path w="139" h="806">
                <a:moveTo>
                  <a:pt x="139" y="0"/>
                </a:moveTo>
                <a:lnTo>
                  <a:pt x="0" y="110"/>
                </a:lnTo>
                <a:lnTo>
                  <a:pt x="0" y="806"/>
                </a:lnTo>
                <a:lnTo>
                  <a:pt x="139" y="696"/>
                </a:lnTo>
                <a:lnTo>
                  <a:pt x="139" y="0"/>
                </a:lnTo>
                <a:close/>
              </a:path>
            </a:pathLst>
          </a:custGeom>
          <a:solidFill>
            <a:schemeClr val="bg1"/>
          </a:solidFill>
          <a:ln>
            <a:noFill/>
          </a:ln>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68461"/>
              </a:solidFill>
              <a:latin typeface="Arial" panose="020B0604020202020204" pitchFamily="34" charset="0"/>
              <a:ea typeface="宋体" panose="02010600030101010101" pitchFamily="2" charset="-122"/>
            </a:endParaRPr>
          </a:p>
        </p:txBody>
      </p:sp>
      <p:sp>
        <p:nvSpPr>
          <p:cNvPr id="26" name="Freeform 12"/>
          <p:cNvSpPr/>
          <p:nvPr/>
        </p:nvSpPr>
        <p:spPr bwMode="auto">
          <a:xfrm>
            <a:off x="617346" y="1488745"/>
            <a:ext cx="3647172" cy="544299"/>
          </a:xfrm>
          <a:custGeom>
            <a:avLst/>
            <a:gdLst>
              <a:gd name="T0" fmla="*/ 3591 w 3591"/>
              <a:gd name="T1" fmla="*/ 0 h 696"/>
              <a:gd name="T2" fmla="*/ 0 w 3591"/>
              <a:gd name="T3" fmla="*/ 0 h 696"/>
              <a:gd name="T4" fmla="*/ 0 w 3591"/>
              <a:gd name="T5" fmla="*/ 696 h 696"/>
              <a:gd name="T6" fmla="*/ 3591 w 3591"/>
              <a:gd name="T7" fmla="*/ 696 h 696"/>
              <a:gd name="T8" fmla="*/ 3383 w 3591"/>
              <a:gd name="T9" fmla="*/ 353 h 696"/>
              <a:gd name="T10" fmla="*/ 3591 w 3591"/>
              <a:gd name="T11" fmla="*/ 0 h 696"/>
            </a:gdLst>
            <a:ahLst/>
            <a:cxnLst>
              <a:cxn ang="0">
                <a:pos x="T0" y="T1"/>
              </a:cxn>
              <a:cxn ang="0">
                <a:pos x="T2" y="T3"/>
              </a:cxn>
              <a:cxn ang="0">
                <a:pos x="T4" y="T5"/>
              </a:cxn>
              <a:cxn ang="0">
                <a:pos x="T6" y="T7"/>
              </a:cxn>
              <a:cxn ang="0">
                <a:pos x="T8" y="T9"/>
              </a:cxn>
              <a:cxn ang="0">
                <a:pos x="T10" y="T11"/>
              </a:cxn>
            </a:cxnLst>
            <a:rect l="0" t="0" r="r" b="b"/>
            <a:pathLst>
              <a:path w="3591" h="696">
                <a:moveTo>
                  <a:pt x="3591" y="0"/>
                </a:moveTo>
                <a:lnTo>
                  <a:pt x="0" y="0"/>
                </a:lnTo>
                <a:lnTo>
                  <a:pt x="0" y="696"/>
                </a:lnTo>
                <a:lnTo>
                  <a:pt x="3591" y="696"/>
                </a:lnTo>
                <a:lnTo>
                  <a:pt x="3383" y="353"/>
                </a:lnTo>
                <a:lnTo>
                  <a:pt x="3591" y="0"/>
                </a:lnTo>
                <a:close/>
              </a:path>
            </a:pathLst>
          </a:custGeom>
          <a:solidFill>
            <a:schemeClr val="tx1"/>
          </a:solidFill>
          <a:ln>
            <a:noFill/>
          </a:ln>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68461"/>
              </a:solidFill>
              <a:latin typeface="Arial" panose="020B0604020202020204" pitchFamily="34" charset="0"/>
              <a:ea typeface="宋体" panose="02010600030101010101" pitchFamily="2" charset="-122"/>
            </a:endParaRPr>
          </a:p>
        </p:txBody>
      </p:sp>
      <p:sp>
        <p:nvSpPr>
          <p:cNvPr id="27" name="TextBox 26"/>
          <p:cNvSpPr txBox="1"/>
          <p:nvPr/>
        </p:nvSpPr>
        <p:spPr>
          <a:xfrm>
            <a:off x="871025" y="1508313"/>
            <a:ext cx="2539230" cy="492251"/>
          </a:xfrm>
          <a:prstGeom prst="rect">
            <a:avLst/>
          </a:prstGeom>
          <a:noFill/>
        </p:spPr>
        <p:txBody>
          <a:bodyPr wrap="square" rtlCol="0">
            <a:spAutoFit/>
          </a:bodyPr>
          <a:lstStyle/>
          <a:p>
            <a:pPr defTabSz="914034" fontAlgn="base">
              <a:spcBef>
                <a:spcPct val="0"/>
              </a:spcBef>
              <a:spcAft>
                <a:spcPct val="0"/>
              </a:spcAft>
            </a:pPr>
            <a:r>
              <a:rPr lang="zh-CN" altLang="en-US" sz="2599" dirty="0">
                <a:solidFill>
                  <a:srgbClr val="F8F8F8"/>
                </a:solidFill>
                <a:latin typeface="微软雅黑"/>
                <a:ea typeface="微软雅黑"/>
              </a:rPr>
              <a:t>组织专题生活会</a:t>
            </a:r>
          </a:p>
        </p:txBody>
      </p:sp>
      <p:sp>
        <p:nvSpPr>
          <p:cNvPr id="28" name="TextBox 27"/>
          <p:cNvSpPr txBox="1"/>
          <p:nvPr/>
        </p:nvSpPr>
        <p:spPr>
          <a:xfrm>
            <a:off x="1002043" y="2148875"/>
            <a:ext cx="3406436" cy="3476517"/>
          </a:xfrm>
          <a:prstGeom prst="rect">
            <a:avLst/>
          </a:prstGeom>
          <a:noFill/>
          <a:ln>
            <a:noFill/>
          </a:ln>
        </p:spPr>
        <p:txBody>
          <a:bodyPr wrap="square">
            <a:spAutoFit/>
          </a:bodyPr>
          <a:lstStyle>
            <a:defPPr>
              <a:defRPr lang="zh-CN"/>
            </a:defPPr>
            <a:lvl1pPr algn="just" eaLnBrk="0" hangingPunct="0">
              <a:defRPr sz="2000">
                <a:solidFill>
                  <a:srgbClr val="595959"/>
                </a:solidFill>
                <a:latin typeface="微软雅黑" panose="020B0503020204020204" pitchFamily="34" charset="-122"/>
                <a:ea typeface="微软雅黑" panose="020B0503020204020204" pitchFamily="34" charset="-122"/>
              </a:defRPr>
            </a:lvl1pPr>
          </a:lstStyle>
          <a:p>
            <a:pPr defTabSz="914034" fontAlgn="base">
              <a:spcBef>
                <a:spcPct val="0"/>
              </a:spcBef>
              <a:spcAft>
                <a:spcPct val="0"/>
              </a:spcAft>
            </a:pPr>
            <a:r>
              <a:rPr lang="zh-CN" altLang="en-US" sz="1999" dirty="0"/>
              <a:t>为了切实找准党员干部在思想、工作和作风等方面存在的不适应、不符合科学发展观要求的主要问题，支部于月日召开了专题组织生活会，进行认真的对照检查，公司党员干部一起参加会议，公司领导班子带头进行了对照检查。为了召开好此次主题组织生活会，支部认真做好了会前准备工作：</a:t>
            </a:r>
          </a:p>
        </p:txBody>
      </p:sp>
    </p:spTree>
    <p:extLst>
      <p:ext uri="{BB962C8B-B14F-4D97-AF65-F5344CB8AC3E}">
        <p14:creationId xmlns:p14="http://schemas.microsoft.com/office/powerpoint/2010/main" xmlns="" val="1617545876"/>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8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920"/>
                            </p:stCondLst>
                            <p:childTnLst>
                              <p:par>
                                <p:cTn id="24" presetID="22" presetClass="entr" presetSubtype="4"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down)">
                                      <p:cBhvr>
                                        <p:cTn id="26" dur="500"/>
                                        <p:tgtEl>
                                          <p:spTgt spid="24"/>
                                        </p:tgtEl>
                                      </p:cBhvr>
                                    </p:animEffect>
                                  </p:childTnLst>
                                </p:cTn>
                              </p:par>
                            </p:childTnLst>
                          </p:cTn>
                        </p:par>
                        <p:par>
                          <p:cTn id="27" fill="hold">
                            <p:stCondLst>
                              <p:cond delay="2420"/>
                            </p:stCondLst>
                            <p:childTnLst>
                              <p:par>
                                <p:cTn id="28" presetID="22" presetClass="entr" presetSubtype="2"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right)">
                                      <p:cBhvr>
                                        <p:cTn id="30" dur="300"/>
                                        <p:tgtEl>
                                          <p:spTgt spid="25"/>
                                        </p:tgtEl>
                                      </p:cBhvr>
                                    </p:animEffect>
                                  </p:childTnLst>
                                </p:cTn>
                              </p:par>
                            </p:childTnLst>
                          </p:cTn>
                        </p:par>
                        <p:par>
                          <p:cTn id="31" fill="hold">
                            <p:stCondLst>
                              <p:cond delay="2720"/>
                            </p:stCondLst>
                            <p:childTnLst>
                              <p:par>
                                <p:cTn id="32" presetID="22" presetClass="entr" presetSubtype="8" fill="hold" grpId="0"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ipe(left)">
                                      <p:cBhvr>
                                        <p:cTn id="34" dur="500"/>
                                        <p:tgtEl>
                                          <p:spTgt spid="26"/>
                                        </p:tgtEl>
                                      </p:cBhvr>
                                    </p:animEffect>
                                  </p:childTnLst>
                                </p:cTn>
                              </p:par>
                            </p:childTnLst>
                          </p:cTn>
                        </p:par>
                        <p:par>
                          <p:cTn id="35" fill="hold">
                            <p:stCondLst>
                              <p:cond delay="3220"/>
                            </p:stCondLst>
                            <p:childTnLst>
                              <p:par>
                                <p:cTn id="36" presetID="56" presetClass="entr" presetSubtype="0" fill="hold" grpId="0" nodeType="afterEffect">
                                  <p:stCondLst>
                                    <p:cond delay="0"/>
                                  </p:stCondLst>
                                  <p:iterate type="lt">
                                    <p:tmPct val="10000"/>
                                  </p:iterate>
                                  <p:childTnLst>
                                    <p:set>
                                      <p:cBhvr>
                                        <p:cTn id="37" dur="1" fill="hold">
                                          <p:stCondLst>
                                            <p:cond delay="0"/>
                                          </p:stCondLst>
                                        </p:cTn>
                                        <p:tgtEl>
                                          <p:spTgt spid="27"/>
                                        </p:tgtEl>
                                        <p:attrNameLst>
                                          <p:attrName>style.visibility</p:attrName>
                                        </p:attrNameLst>
                                      </p:cBhvr>
                                      <p:to>
                                        <p:strVal val="visible"/>
                                      </p:to>
                                    </p:set>
                                    <p:anim by="(-#ppt_w*2)" calcmode="lin" valueType="num">
                                      <p:cBhvr rctx="PPT">
                                        <p:cTn id="38" dur="250" autoRev="1" fill="hold">
                                          <p:stCondLst>
                                            <p:cond delay="0"/>
                                          </p:stCondLst>
                                        </p:cTn>
                                        <p:tgtEl>
                                          <p:spTgt spid="27"/>
                                        </p:tgtEl>
                                        <p:attrNameLst>
                                          <p:attrName>ppt_w</p:attrName>
                                        </p:attrNameLst>
                                      </p:cBhvr>
                                    </p:anim>
                                    <p:anim by="(#ppt_w*0.50)" calcmode="lin" valueType="num">
                                      <p:cBhvr>
                                        <p:cTn id="39" dur="250" decel="50000" autoRev="1" fill="hold">
                                          <p:stCondLst>
                                            <p:cond delay="0"/>
                                          </p:stCondLst>
                                        </p:cTn>
                                        <p:tgtEl>
                                          <p:spTgt spid="27"/>
                                        </p:tgtEl>
                                        <p:attrNameLst>
                                          <p:attrName>ppt_x</p:attrName>
                                        </p:attrNameLst>
                                      </p:cBhvr>
                                    </p:anim>
                                    <p:anim from="(-#ppt_h/2)" to="(#ppt_y)" calcmode="lin" valueType="num">
                                      <p:cBhvr>
                                        <p:cTn id="40" dur="500" fill="hold">
                                          <p:stCondLst>
                                            <p:cond delay="0"/>
                                          </p:stCondLst>
                                        </p:cTn>
                                        <p:tgtEl>
                                          <p:spTgt spid="27"/>
                                        </p:tgtEl>
                                        <p:attrNameLst>
                                          <p:attrName>ppt_y</p:attrName>
                                        </p:attrNameLst>
                                      </p:cBhvr>
                                    </p:anim>
                                    <p:animRot by="21600000">
                                      <p:cBhvr>
                                        <p:cTn id="41" dur="500" fill="hold">
                                          <p:stCondLst>
                                            <p:cond delay="0"/>
                                          </p:stCondLst>
                                        </p:cTn>
                                        <p:tgtEl>
                                          <p:spTgt spid="27"/>
                                        </p:tgtEl>
                                        <p:attrNameLst>
                                          <p:attrName>r</p:attrName>
                                        </p:attrNameLst>
                                      </p:cBhvr>
                                    </p:animRot>
                                  </p:childTnLst>
                                </p:cTn>
                              </p:par>
                            </p:childTnLst>
                          </p:cTn>
                        </p:par>
                        <p:par>
                          <p:cTn id="42" fill="hold">
                            <p:stCondLst>
                              <p:cond delay="4020"/>
                            </p:stCondLst>
                            <p:childTnLst>
                              <p:par>
                                <p:cTn id="43" presetID="22" presetClass="entr" presetSubtype="1"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up)">
                                      <p:cBhvr>
                                        <p:cTn id="45" dur="500"/>
                                        <p:tgtEl>
                                          <p:spTgt spid="28"/>
                                        </p:tgtEl>
                                      </p:cBhvr>
                                    </p:animEffect>
                                  </p:childTnLst>
                                </p:cTn>
                              </p:par>
                            </p:childTnLst>
                          </p:cTn>
                        </p:par>
                        <p:par>
                          <p:cTn id="46" fill="hold">
                            <p:stCondLst>
                              <p:cond delay="4520"/>
                            </p:stCondLst>
                            <p:childTnLst>
                              <p:par>
                                <p:cTn id="47" presetID="21" presetClass="entr" presetSubtype="1" fill="hold" grpId="0" nodeType="after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wheel(1)">
                                      <p:cBhvr>
                                        <p:cTn id="49" dur="600"/>
                                        <p:tgtEl>
                                          <p:spTgt spid="3"/>
                                        </p:tgtEl>
                                      </p:cBhvr>
                                    </p:animEffect>
                                  </p:childTnLst>
                                </p:cTn>
                              </p:par>
                            </p:childTnLst>
                          </p:cTn>
                        </p:par>
                        <p:par>
                          <p:cTn id="50" fill="hold">
                            <p:stCondLst>
                              <p:cond delay="5120"/>
                            </p:stCondLst>
                            <p:childTnLst>
                              <p:par>
                                <p:cTn id="51" presetID="31" presetClass="entr" presetSubtype="0"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p:cTn id="53" dur="300" fill="hold"/>
                                        <p:tgtEl>
                                          <p:spTgt spid="9"/>
                                        </p:tgtEl>
                                        <p:attrNameLst>
                                          <p:attrName>ppt_w</p:attrName>
                                        </p:attrNameLst>
                                      </p:cBhvr>
                                      <p:tavLst>
                                        <p:tav tm="0">
                                          <p:val>
                                            <p:fltVal val="0"/>
                                          </p:val>
                                        </p:tav>
                                        <p:tav tm="100000">
                                          <p:val>
                                            <p:strVal val="#ppt_w"/>
                                          </p:val>
                                        </p:tav>
                                      </p:tavLst>
                                    </p:anim>
                                    <p:anim calcmode="lin" valueType="num">
                                      <p:cBhvr>
                                        <p:cTn id="54" dur="300" fill="hold"/>
                                        <p:tgtEl>
                                          <p:spTgt spid="9"/>
                                        </p:tgtEl>
                                        <p:attrNameLst>
                                          <p:attrName>ppt_h</p:attrName>
                                        </p:attrNameLst>
                                      </p:cBhvr>
                                      <p:tavLst>
                                        <p:tav tm="0">
                                          <p:val>
                                            <p:fltVal val="0"/>
                                          </p:val>
                                        </p:tav>
                                        <p:tav tm="100000">
                                          <p:val>
                                            <p:strVal val="#ppt_h"/>
                                          </p:val>
                                        </p:tav>
                                      </p:tavLst>
                                    </p:anim>
                                    <p:anim calcmode="lin" valueType="num">
                                      <p:cBhvr>
                                        <p:cTn id="55" dur="300" fill="hold"/>
                                        <p:tgtEl>
                                          <p:spTgt spid="9"/>
                                        </p:tgtEl>
                                        <p:attrNameLst>
                                          <p:attrName>style.rotation</p:attrName>
                                        </p:attrNameLst>
                                      </p:cBhvr>
                                      <p:tavLst>
                                        <p:tav tm="0">
                                          <p:val>
                                            <p:fltVal val="90"/>
                                          </p:val>
                                        </p:tav>
                                        <p:tav tm="100000">
                                          <p:val>
                                            <p:fltVal val="0"/>
                                          </p:val>
                                        </p:tav>
                                      </p:tavLst>
                                    </p:anim>
                                    <p:animEffect transition="in" filter="fade">
                                      <p:cBhvr>
                                        <p:cTn id="56" dur="300"/>
                                        <p:tgtEl>
                                          <p:spTgt spid="9"/>
                                        </p:tgtEl>
                                      </p:cBhvr>
                                    </p:animEffect>
                                  </p:childTnLst>
                                </p:cTn>
                              </p:par>
                            </p:childTnLst>
                          </p:cTn>
                        </p:par>
                        <p:par>
                          <p:cTn id="57" fill="hold">
                            <p:stCondLst>
                              <p:cond delay="5420"/>
                            </p:stCondLst>
                            <p:childTnLst>
                              <p:par>
                                <p:cTn id="58" presetID="22" presetClass="entr" presetSubtype="8"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wipe(left)">
                                      <p:cBhvr>
                                        <p:cTn id="60" dur="500"/>
                                        <p:tgtEl>
                                          <p:spTgt spid="16"/>
                                        </p:tgtEl>
                                      </p:cBhvr>
                                    </p:animEffect>
                                  </p:childTnLst>
                                </p:cTn>
                              </p:par>
                            </p:childTnLst>
                          </p:cTn>
                        </p:par>
                        <p:par>
                          <p:cTn id="61" fill="hold">
                            <p:stCondLst>
                              <p:cond delay="5920"/>
                            </p:stCondLst>
                            <p:childTnLst>
                              <p:par>
                                <p:cTn id="62" presetID="1" presetClass="entr" presetSubtype="0"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childTnLst>
                                </p:cTn>
                              </p:par>
                              <p:par>
                                <p:cTn id="64" presetID="42" presetClass="path" presetSubtype="0" accel="50000" decel="50000" fill="hold" grpId="1" nodeType="withEffect">
                                  <p:stCondLst>
                                    <p:cond delay="0"/>
                                  </p:stCondLst>
                                  <p:childTnLst>
                                    <p:animMotion origin="layout" path="M 4.30727E-6 -3.7037E-7 L 4.30727E-6 -0.28079 " pathEditMode="relative" rAng="0" ptsTypes="AA">
                                      <p:cBhvr>
                                        <p:cTn id="65" dur="500" spd="-100000" fill="hold"/>
                                        <p:tgtEl>
                                          <p:spTgt spid="10"/>
                                        </p:tgtEl>
                                        <p:attrNameLst>
                                          <p:attrName>ppt_x</p:attrName>
                                          <p:attrName>ppt_y</p:attrName>
                                        </p:attrNameLst>
                                      </p:cBhvr>
                                      <p:rCtr x="0" y="-14051"/>
                                    </p:animMotion>
                                  </p:childTnLst>
                                </p:cTn>
                              </p:par>
                              <p:par>
                                <p:cTn id="66" presetID="22" presetClass="entr" presetSubtype="1" fill="hold" nodeType="with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wipe(up)">
                                      <p:cBhvr>
                                        <p:cTn id="68" dur="500"/>
                                        <p:tgtEl>
                                          <p:spTgt spid="23"/>
                                        </p:tgtEl>
                                      </p:cBhvr>
                                    </p:animEffect>
                                  </p:childTnLst>
                                </p:cTn>
                              </p:par>
                            </p:childTnLst>
                          </p:cTn>
                        </p:par>
                        <p:par>
                          <p:cTn id="69" fill="hold">
                            <p:stCondLst>
                              <p:cond delay="6420"/>
                            </p:stCondLst>
                            <p:childTnLst>
                              <p:par>
                                <p:cTn id="70" presetID="31" presetClass="entr" presetSubtype="0" fill="hold" grpId="0" nodeType="afterEffect">
                                  <p:stCondLst>
                                    <p:cond delay="0"/>
                                  </p:stCondLst>
                                  <p:childTnLst>
                                    <p:set>
                                      <p:cBhvr>
                                        <p:cTn id="71" dur="1" fill="hold">
                                          <p:stCondLst>
                                            <p:cond delay="0"/>
                                          </p:stCondLst>
                                        </p:cTn>
                                        <p:tgtEl>
                                          <p:spTgt spid="11"/>
                                        </p:tgtEl>
                                        <p:attrNameLst>
                                          <p:attrName>style.visibility</p:attrName>
                                        </p:attrNameLst>
                                      </p:cBhvr>
                                      <p:to>
                                        <p:strVal val="visible"/>
                                      </p:to>
                                    </p:set>
                                    <p:anim calcmode="lin" valueType="num">
                                      <p:cBhvr>
                                        <p:cTn id="72" dur="300" fill="hold"/>
                                        <p:tgtEl>
                                          <p:spTgt spid="11"/>
                                        </p:tgtEl>
                                        <p:attrNameLst>
                                          <p:attrName>ppt_w</p:attrName>
                                        </p:attrNameLst>
                                      </p:cBhvr>
                                      <p:tavLst>
                                        <p:tav tm="0">
                                          <p:val>
                                            <p:fltVal val="0"/>
                                          </p:val>
                                        </p:tav>
                                        <p:tav tm="100000">
                                          <p:val>
                                            <p:strVal val="#ppt_w"/>
                                          </p:val>
                                        </p:tav>
                                      </p:tavLst>
                                    </p:anim>
                                    <p:anim calcmode="lin" valueType="num">
                                      <p:cBhvr>
                                        <p:cTn id="73" dur="300" fill="hold"/>
                                        <p:tgtEl>
                                          <p:spTgt spid="11"/>
                                        </p:tgtEl>
                                        <p:attrNameLst>
                                          <p:attrName>ppt_h</p:attrName>
                                        </p:attrNameLst>
                                      </p:cBhvr>
                                      <p:tavLst>
                                        <p:tav tm="0">
                                          <p:val>
                                            <p:fltVal val="0"/>
                                          </p:val>
                                        </p:tav>
                                        <p:tav tm="100000">
                                          <p:val>
                                            <p:strVal val="#ppt_h"/>
                                          </p:val>
                                        </p:tav>
                                      </p:tavLst>
                                    </p:anim>
                                    <p:anim calcmode="lin" valueType="num">
                                      <p:cBhvr>
                                        <p:cTn id="74" dur="300" fill="hold"/>
                                        <p:tgtEl>
                                          <p:spTgt spid="11"/>
                                        </p:tgtEl>
                                        <p:attrNameLst>
                                          <p:attrName>style.rotation</p:attrName>
                                        </p:attrNameLst>
                                      </p:cBhvr>
                                      <p:tavLst>
                                        <p:tav tm="0">
                                          <p:val>
                                            <p:fltVal val="90"/>
                                          </p:val>
                                        </p:tav>
                                        <p:tav tm="100000">
                                          <p:val>
                                            <p:fltVal val="0"/>
                                          </p:val>
                                        </p:tav>
                                      </p:tavLst>
                                    </p:anim>
                                    <p:animEffect transition="in" filter="fade">
                                      <p:cBhvr>
                                        <p:cTn id="75" dur="300"/>
                                        <p:tgtEl>
                                          <p:spTgt spid="11"/>
                                        </p:tgtEl>
                                      </p:cBhvr>
                                    </p:animEffect>
                                  </p:childTnLst>
                                </p:cTn>
                              </p:par>
                            </p:childTnLst>
                          </p:cTn>
                        </p:par>
                        <p:par>
                          <p:cTn id="76" fill="hold">
                            <p:stCondLst>
                              <p:cond delay="6720"/>
                            </p:stCondLst>
                            <p:childTnLst>
                              <p:par>
                                <p:cTn id="77" presetID="22" presetClass="entr" presetSubtype="8"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wipe(left)">
                                      <p:cBhvr>
                                        <p:cTn id="79" dur="500"/>
                                        <p:tgtEl>
                                          <p:spTgt spid="17"/>
                                        </p:tgtEl>
                                      </p:cBhvr>
                                    </p:animEffect>
                                  </p:childTnLst>
                                </p:cTn>
                              </p:par>
                            </p:childTnLst>
                          </p:cTn>
                        </p:par>
                        <p:par>
                          <p:cTn id="80" fill="hold">
                            <p:stCondLst>
                              <p:cond delay="7220"/>
                            </p:stCondLst>
                            <p:childTnLst>
                              <p:par>
                                <p:cTn id="81" presetID="1" presetClass="entr" presetSubtype="0" fill="hold" grpId="0" nodeType="afterEffect">
                                  <p:stCondLst>
                                    <p:cond delay="0"/>
                                  </p:stCondLst>
                                  <p:childTnLst>
                                    <p:set>
                                      <p:cBhvr>
                                        <p:cTn id="82" dur="1" fill="hold">
                                          <p:stCondLst>
                                            <p:cond delay="0"/>
                                          </p:stCondLst>
                                        </p:cTn>
                                        <p:tgtEl>
                                          <p:spTgt spid="12"/>
                                        </p:tgtEl>
                                        <p:attrNameLst>
                                          <p:attrName>style.visibility</p:attrName>
                                        </p:attrNameLst>
                                      </p:cBhvr>
                                      <p:to>
                                        <p:strVal val="visible"/>
                                      </p:to>
                                    </p:set>
                                  </p:childTnLst>
                                </p:cTn>
                              </p:par>
                              <p:par>
                                <p:cTn id="83" presetID="42" presetClass="path" presetSubtype="0" accel="50000" decel="50000" fill="hold" grpId="1" nodeType="withEffect">
                                  <p:stCondLst>
                                    <p:cond delay="0"/>
                                  </p:stCondLst>
                                  <p:childTnLst>
                                    <p:animMotion origin="layout" path="M 4.30727E-6 -3.7037E-7 L 4.30727E-6 -0.28079 " pathEditMode="relative" rAng="0" ptsTypes="AA">
                                      <p:cBhvr>
                                        <p:cTn id="84" dur="500" spd="-100000" fill="hold"/>
                                        <p:tgtEl>
                                          <p:spTgt spid="12"/>
                                        </p:tgtEl>
                                        <p:attrNameLst>
                                          <p:attrName>ppt_x</p:attrName>
                                          <p:attrName>ppt_y</p:attrName>
                                        </p:attrNameLst>
                                      </p:cBhvr>
                                      <p:rCtr x="0" y="-14051"/>
                                    </p:animMotion>
                                  </p:childTnLst>
                                </p:cTn>
                              </p:par>
                              <p:par>
                                <p:cTn id="85" presetID="22" presetClass="entr" presetSubtype="1" fill="hold" nodeType="withEffect">
                                  <p:stCondLst>
                                    <p:cond delay="0"/>
                                  </p:stCondLst>
                                  <p:childTnLst>
                                    <p:set>
                                      <p:cBhvr>
                                        <p:cTn id="86" dur="1" fill="hold">
                                          <p:stCondLst>
                                            <p:cond delay="0"/>
                                          </p:stCondLst>
                                        </p:cTn>
                                        <p:tgtEl>
                                          <p:spTgt spid="14"/>
                                        </p:tgtEl>
                                        <p:attrNameLst>
                                          <p:attrName>style.visibility</p:attrName>
                                        </p:attrNameLst>
                                      </p:cBhvr>
                                      <p:to>
                                        <p:strVal val="visible"/>
                                      </p:to>
                                    </p:set>
                                    <p:animEffect transition="in" filter="wipe(up)">
                                      <p:cBhvr>
                                        <p:cTn id="87" dur="500"/>
                                        <p:tgtEl>
                                          <p:spTgt spid="14"/>
                                        </p:tgtEl>
                                      </p:cBhvr>
                                    </p:animEffect>
                                  </p:childTnLst>
                                </p:cTn>
                              </p:par>
                            </p:childTnLst>
                          </p:cTn>
                        </p:par>
                        <p:par>
                          <p:cTn id="88" fill="hold">
                            <p:stCondLst>
                              <p:cond delay="7720"/>
                            </p:stCondLst>
                            <p:childTnLst>
                              <p:par>
                                <p:cTn id="89" presetID="31" presetClass="entr" presetSubtype="0" fill="hold" grpId="0" nodeType="afterEffect">
                                  <p:stCondLst>
                                    <p:cond delay="0"/>
                                  </p:stCondLst>
                                  <p:childTnLst>
                                    <p:set>
                                      <p:cBhvr>
                                        <p:cTn id="90" dur="1" fill="hold">
                                          <p:stCondLst>
                                            <p:cond delay="0"/>
                                          </p:stCondLst>
                                        </p:cTn>
                                        <p:tgtEl>
                                          <p:spTgt spid="13"/>
                                        </p:tgtEl>
                                        <p:attrNameLst>
                                          <p:attrName>style.visibility</p:attrName>
                                        </p:attrNameLst>
                                      </p:cBhvr>
                                      <p:to>
                                        <p:strVal val="visible"/>
                                      </p:to>
                                    </p:set>
                                    <p:anim calcmode="lin" valueType="num">
                                      <p:cBhvr>
                                        <p:cTn id="91" dur="300" fill="hold"/>
                                        <p:tgtEl>
                                          <p:spTgt spid="13"/>
                                        </p:tgtEl>
                                        <p:attrNameLst>
                                          <p:attrName>ppt_w</p:attrName>
                                        </p:attrNameLst>
                                      </p:cBhvr>
                                      <p:tavLst>
                                        <p:tav tm="0">
                                          <p:val>
                                            <p:fltVal val="0"/>
                                          </p:val>
                                        </p:tav>
                                        <p:tav tm="100000">
                                          <p:val>
                                            <p:strVal val="#ppt_w"/>
                                          </p:val>
                                        </p:tav>
                                      </p:tavLst>
                                    </p:anim>
                                    <p:anim calcmode="lin" valueType="num">
                                      <p:cBhvr>
                                        <p:cTn id="92" dur="300" fill="hold"/>
                                        <p:tgtEl>
                                          <p:spTgt spid="13"/>
                                        </p:tgtEl>
                                        <p:attrNameLst>
                                          <p:attrName>ppt_h</p:attrName>
                                        </p:attrNameLst>
                                      </p:cBhvr>
                                      <p:tavLst>
                                        <p:tav tm="0">
                                          <p:val>
                                            <p:fltVal val="0"/>
                                          </p:val>
                                        </p:tav>
                                        <p:tav tm="100000">
                                          <p:val>
                                            <p:strVal val="#ppt_h"/>
                                          </p:val>
                                        </p:tav>
                                      </p:tavLst>
                                    </p:anim>
                                    <p:anim calcmode="lin" valueType="num">
                                      <p:cBhvr>
                                        <p:cTn id="93" dur="300" fill="hold"/>
                                        <p:tgtEl>
                                          <p:spTgt spid="13"/>
                                        </p:tgtEl>
                                        <p:attrNameLst>
                                          <p:attrName>style.rotation</p:attrName>
                                        </p:attrNameLst>
                                      </p:cBhvr>
                                      <p:tavLst>
                                        <p:tav tm="0">
                                          <p:val>
                                            <p:fltVal val="90"/>
                                          </p:val>
                                        </p:tav>
                                        <p:tav tm="100000">
                                          <p:val>
                                            <p:fltVal val="0"/>
                                          </p:val>
                                        </p:tav>
                                      </p:tavLst>
                                    </p:anim>
                                    <p:animEffect transition="in" filter="fade">
                                      <p:cBhvr>
                                        <p:cTn id="94" dur="300"/>
                                        <p:tgtEl>
                                          <p:spTgt spid="13"/>
                                        </p:tgtEl>
                                      </p:cBhvr>
                                    </p:animEffect>
                                  </p:childTnLst>
                                </p:cTn>
                              </p:par>
                            </p:childTnLst>
                          </p:cTn>
                        </p:par>
                        <p:par>
                          <p:cTn id="95" fill="hold">
                            <p:stCondLst>
                              <p:cond delay="8020"/>
                            </p:stCondLst>
                            <p:childTnLst>
                              <p:par>
                                <p:cTn id="96" presetID="22" presetClass="entr" presetSubtype="8" fill="hold" grpId="0" nodeType="afterEffect">
                                  <p:stCondLst>
                                    <p:cond delay="0"/>
                                  </p:stCondLst>
                                  <p:childTnLst>
                                    <p:set>
                                      <p:cBhvr>
                                        <p:cTn id="97" dur="1" fill="hold">
                                          <p:stCondLst>
                                            <p:cond delay="0"/>
                                          </p:stCondLst>
                                        </p:cTn>
                                        <p:tgtEl>
                                          <p:spTgt spid="18"/>
                                        </p:tgtEl>
                                        <p:attrNameLst>
                                          <p:attrName>style.visibility</p:attrName>
                                        </p:attrNameLst>
                                      </p:cBhvr>
                                      <p:to>
                                        <p:strVal val="visible"/>
                                      </p:to>
                                    </p:set>
                                    <p:animEffect transition="in" filter="wipe(left)">
                                      <p:cBhvr>
                                        <p:cTn id="9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3" grpId="0" animBg="1"/>
      <p:bldP spid="9" grpId="0"/>
      <p:bldP spid="10" grpId="0" animBg="1"/>
      <p:bldP spid="10" grpId="1" animBg="1"/>
      <p:bldP spid="11" grpId="0"/>
      <p:bldP spid="12" grpId="0" animBg="1"/>
      <p:bldP spid="12" grpId="1" animBg="1"/>
      <p:bldP spid="13" grpId="0"/>
      <p:bldP spid="16" grpId="0"/>
      <p:bldP spid="17" grpId="0"/>
      <p:bldP spid="18" grpId="0"/>
      <p:bldP spid="24" grpId="0" animBg="1"/>
      <p:bldP spid="25" grpId="0" animBg="1"/>
      <p:bldP spid="26" grpId="0" animBg="1"/>
      <p:bldP spid="27" grpId="0"/>
      <p:bldP spid="2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p:nvPr/>
        </p:nvSpPr>
        <p:spPr bwMode="auto">
          <a:xfrm>
            <a:off x="193650" y="190178"/>
            <a:ext cx="1248875" cy="417349"/>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7" name="TextBox 6"/>
          <p:cNvSpPr txBox="1"/>
          <p:nvPr/>
        </p:nvSpPr>
        <p:spPr>
          <a:xfrm>
            <a:off x="337610" y="189905"/>
            <a:ext cx="896049" cy="399954"/>
          </a:xfrm>
          <a:prstGeom prst="rect">
            <a:avLst/>
          </a:prstGeom>
          <a:noFill/>
        </p:spPr>
        <p:txBody>
          <a:bodyPr wrap="none" rtlCol="0">
            <a:spAutoFit/>
          </a:bodyPr>
          <a:lstStyle/>
          <a:p>
            <a:pPr defTabSz="914034" fontAlgn="base">
              <a:spcBef>
                <a:spcPct val="0"/>
              </a:spcBef>
              <a:spcAft>
                <a:spcPct val="0"/>
              </a:spcAft>
            </a:pPr>
            <a:r>
              <a:rPr lang="en-US" altLang="zh-CN" sz="1999" dirty="0">
                <a:solidFill>
                  <a:srgbClr val="F8F8F8"/>
                </a:solidFill>
                <a:latin typeface="Arial" panose="020B0604020202020204" pitchFamily="34" charset="0"/>
                <a:ea typeface="宋体" panose="02010600030101010101" pitchFamily="2" charset="-122"/>
              </a:rPr>
              <a:t>Part 5</a:t>
            </a:r>
            <a:endParaRPr lang="zh-CN" altLang="en-US" sz="1999" dirty="0">
              <a:solidFill>
                <a:srgbClr val="F8F8F8"/>
              </a:solidFill>
              <a:latin typeface="Arial" panose="020B0604020202020204" pitchFamily="34" charset="0"/>
              <a:ea typeface="宋体" panose="02010600030101010101" pitchFamily="2" charset="-122"/>
            </a:endParaRPr>
          </a:p>
        </p:txBody>
      </p:sp>
      <p:sp>
        <p:nvSpPr>
          <p:cNvPr id="8" name="TextBox 7"/>
          <p:cNvSpPr txBox="1"/>
          <p:nvPr/>
        </p:nvSpPr>
        <p:spPr>
          <a:xfrm>
            <a:off x="1475964" y="117925"/>
            <a:ext cx="4132851" cy="523016"/>
          </a:xfrm>
          <a:prstGeom prst="rect">
            <a:avLst/>
          </a:prstGeom>
          <a:noFill/>
        </p:spPr>
        <p:txBody>
          <a:bodyPr wrap="none" rtlCol="0">
            <a:spAutoFit/>
          </a:bodyPr>
          <a:lstStyle>
            <a:defPPr>
              <a:defRPr lang="zh-CN"/>
            </a:defPPr>
            <a:lvl1pPr defTabSz="914034" fontAlgn="base">
              <a:spcBef>
                <a:spcPct val="0"/>
              </a:spcBef>
              <a:spcAft>
                <a:spcPct val="0"/>
              </a:spcAft>
              <a:defRPr sz="2799" b="1">
                <a:solidFill>
                  <a:srgbClr val="C00000"/>
                </a:solidFill>
                <a:effectLst>
                  <a:outerShdw blurRad="38100" dist="38100" dir="2700000" algn="tl">
                    <a:srgbClr val="000000">
                      <a:alpha val="43137"/>
                    </a:srgbClr>
                  </a:outerShdw>
                </a:effectLst>
                <a:latin typeface="微软雅黑"/>
                <a:ea typeface="微软雅黑"/>
              </a:defRPr>
            </a:lvl1pPr>
          </a:lstStyle>
          <a:p>
            <a:r>
              <a:rPr lang="zh-CN" altLang="en-US" dirty="0"/>
              <a:t>党风廉政工作取得了实效</a:t>
            </a:r>
          </a:p>
        </p:txBody>
      </p:sp>
      <p:grpSp>
        <p:nvGrpSpPr>
          <p:cNvPr id="4" name="组合 3"/>
          <p:cNvGrpSpPr/>
          <p:nvPr/>
        </p:nvGrpSpPr>
        <p:grpSpPr>
          <a:xfrm rot="19875264">
            <a:off x="8133238" y="1888269"/>
            <a:ext cx="2939246" cy="2939246"/>
            <a:chOff x="6326339" y="1484784"/>
            <a:chExt cx="2940394" cy="2940394"/>
          </a:xfrm>
        </p:grpSpPr>
        <p:sp>
          <p:nvSpPr>
            <p:cNvPr id="2" name="椭圆 1"/>
            <p:cNvSpPr/>
            <p:nvPr/>
          </p:nvSpPr>
          <p:spPr bwMode="auto">
            <a:xfrm>
              <a:off x="6326339" y="1484784"/>
              <a:ext cx="2940394" cy="2940394"/>
            </a:xfrm>
            <a:custGeom>
              <a:avLst/>
              <a:gdLst/>
              <a:ahLst/>
              <a:cxnLst/>
              <a:rect l="l" t="t" r="r" b="b"/>
              <a:pathLst>
                <a:path w="3384376" h="3384376">
                  <a:moveTo>
                    <a:pt x="1692188" y="296719"/>
                  </a:moveTo>
                  <a:cubicBezTo>
                    <a:pt x="921492" y="296719"/>
                    <a:pt x="296719" y="921492"/>
                    <a:pt x="296719" y="1692188"/>
                  </a:cubicBezTo>
                  <a:cubicBezTo>
                    <a:pt x="296719" y="2462884"/>
                    <a:pt x="921492" y="3087657"/>
                    <a:pt x="1692188" y="3087657"/>
                  </a:cubicBezTo>
                  <a:cubicBezTo>
                    <a:pt x="2462884" y="3087657"/>
                    <a:pt x="3087657" y="2462884"/>
                    <a:pt x="3087657" y="1692188"/>
                  </a:cubicBezTo>
                  <a:cubicBezTo>
                    <a:pt x="3087657" y="921492"/>
                    <a:pt x="2462884" y="296719"/>
                    <a:pt x="1692188" y="296719"/>
                  </a:cubicBezTo>
                  <a:close/>
                  <a:moveTo>
                    <a:pt x="1692188" y="0"/>
                  </a:moveTo>
                  <a:cubicBezTo>
                    <a:pt x="2626758" y="0"/>
                    <a:pt x="3384376" y="757618"/>
                    <a:pt x="3384376" y="1692188"/>
                  </a:cubicBezTo>
                  <a:cubicBezTo>
                    <a:pt x="3384376" y="2626758"/>
                    <a:pt x="2626758" y="3384376"/>
                    <a:pt x="1692188" y="3384376"/>
                  </a:cubicBezTo>
                  <a:cubicBezTo>
                    <a:pt x="757618" y="3384376"/>
                    <a:pt x="0" y="2626758"/>
                    <a:pt x="0" y="1692188"/>
                  </a:cubicBezTo>
                  <a:cubicBezTo>
                    <a:pt x="0" y="757618"/>
                    <a:pt x="757618" y="0"/>
                    <a:pt x="1692188" y="0"/>
                  </a:cubicBezTo>
                  <a:close/>
                </a:path>
              </a:pathLst>
            </a:custGeom>
            <a:solidFill>
              <a:schemeClr val="tx1"/>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3" name="TextBox 2"/>
            <p:cNvSpPr txBox="1"/>
            <p:nvPr/>
          </p:nvSpPr>
          <p:spPr>
            <a:xfrm>
              <a:off x="6788424" y="1894442"/>
              <a:ext cx="2017224" cy="2123658"/>
            </a:xfrm>
            <a:prstGeom prst="rect">
              <a:avLst/>
            </a:prstGeom>
            <a:noFill/>
          </p:spPr>
          <p:txBody>
            <a:bodyPr wrap="square" rtlCol="0">
              <a:spAutoFit/>
            </a:bodyPr>
            <a:lstStyle/>
            <a:p>
              <a:pPr algn="ctr" defTabSz="914034" fontAlgn="base">
                <a:spcBef>
                  <a:spcPct val="0"/>
                </a:spcBef>
                <a:spcAft>
                  <a:spcPct val="0"/>
                </a:spcAft>
              </a:pPr>
              <a:r>
                <a:rPr lang="zh-CN" altLang="en-US" sz="6597" b="1" dirty="0">
                  <a:solidFill>
                    <a:srgbClr val="A92F2F"/>
                  </a:solidFill>
                  <a:latin typeface="微软雅黑"/>
                  <a:ea typeface="微软雅黑"/>
                </a:rPr>
                <a:t>取得实效</a:t>
              </a:r>
            </a:p>
          </p:txBody>
        </p:sp>
      </p:grpSp>
      <p:sp>
        <p:nvSpPr>
          <p:cNvPr id="5" name="矩形 4"/>
          <p:cNvSpPr/>
          <p:nvPr/>
        </p:nvSpPr>
        <p:spPr>
          <a:xfrm>
            <a:off x="1076751" y="1576833"/>
            <a:ext cx="6717980" cy="3814939"/>
          </a:xfrm>
          <a:prstGeom prst="rect">
            <a:avLst/>
          </a:prstGeom>
          <a:noFill/>
          <a:ln>
            <a:noFill/>
          </a:ln>
        </p:spPr>
        <p:txBody>
          <a:bodyPr wrap="square">
            <a:spAutoFit/>
          </a:bodyPr>
          <a:lstStyle/>
          <a:p>
            <a:pPr algn="just" defTabSz="914034" eaLnBrk="0" fontAlgn="base" hangingPunct="0">
              <a:spcBef>
                <a:spcPct val="0"/>
              </a:spcBef>
              <a:spcAft>
                <a:spcPct val="0"/>
              </a:spcAft>
            </a:pPr>
            <a:r>
              <a:rPr lang="zh-CN" altLang="en-US" sz="2199" dirty="0">
                <a:solidFill>
                  <a:srgbClr val="595959"/>
                </a:solidFill>
                <a:latin typeface="微软雅黑" panose="020B0503020204020204" pitchFamily="34" charset="-122"/>
                <a:ea typeface="微软雅黑" panose="020B0503020204020204" pitchFamily="34" charset="-122"/>
              </a:rPr>
              <a:t>在</a:t>
            </a:r>
            <a:r>
              <a:rPr lang="en-US" altLang="zh-CN" sz="2199" dirty="0">
                <a:solidFill>
                  <a:srgbClr val="595959"/>
                </a:solidFill>
                <a:latin typeface="微软雅黑" panose="020B0503020204020204" pitchFamily="34" charset="-122"/>
                <a:ea typeface="微软雅黑" panose="020B0503020204020204" pitchFamily="34" charset="-122"/>
              </a:rPr>
              <a:t>2017</a:t>
            </a:r>
            <a:r>
              <a:rPr lang="zh-CN" altLang="en-US" sz="2199" dirty="0">
                <a:solidFill>
                  <a:srgbClr val="595959"/>
                </a:solidFill>
                <a:latin typeface="微软雅黑" panose="020B0503020204020204" pitchFamily="34" charset="-122"/>
                <a:ea typeface="微软雅黑" panose="020B0503020204020204" pitchFamily="34" charset="-122"/>
              </a:rPr>
              <a:t>年支部坚持从严治标，着力治本的方针，深入开展了党风党纪教育。进一步组织干部职工学习党的四代领导人关于党风廉政建设的重要论述，及时传达学习中纪委关于反腐败的最新指示和精神，增强干部明辨是非的能力，帮助干部筑牢思想防线，防范于未然；支部对党风廉政建设各项工作的认真落实，取得了实效，支部的党员干部均严格遵守党风廉政建设的各项制度。通过自查，</a:t>
            </a:r>
            <a:r>
              <a:rPr lang="en-US" altLang="zh-CN" sz="2199" dirty="0">
                <a:solidFill>
                  <a:srgbClr val="595959"/>
                </a:solidFill>
                <a:latin typeface="微软雅黑" panose="020B0503020204020204" pitchFamily="34" charset="-122"/>
                <a:ea typeface="微软雅黑" panose="020B0503020204020204" pitchFamily="34" charset="-122"/>
              </a:rPr>
              <a:t>2017</a:t>
            </a:r>
            <a:r>
              <a:rPr lang="zh-CN" altLang="en-US" sz="2199" dirty="0">
                <a:solidFill>
                  <a:srgbClr val="595959"/>
                </a:solidFill>
                <a:latin typeface="微软雅黑" panose="020B0503020204020204" pitchFamily="34" charset="-122"/>
                <a:ea typeface="微软雅黑" panose="020B0503020204020204" pitchFamily="34" charset="-122"/>
              </a:rPr>
              <a:t>年支部的党风廉政建设责任制得到了全面落实，广大党员干部严格要求，认真履行责任制要求，未发生违规违纪现象，使整个公司的各项工作保持了良好的发展势头。</a:t>
            </a:r>
          </a:p>
        </p:txBody>
      </p:sp>
    </p:spTree>
    <p:extLst>
      <p:ext uri="{BB962C8B-B14F-4D97-AF65-F5344CB8AC3E}">
        <p14:creationId xmlns:p14="http://schemas.microsoft.com/office/powerpoint/2010/main" xmlns="" val="4180748237"/>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8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600"/>
                            </p:stCondLst>
                            <p:childTnLst>
                              <p:par>
                                <p:cTn id="24" presetID="42"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par>
                          <p:cTn id="29" fill="hold">
                            <p:stCondLst>
                              <p:cond delay="2600"/>
                            </p:stCondLst>
                            <p:childTnLst>
                              <p:par>
                                <p:cTn id="30" presetID="52" presetClass="entr" presetSubtype="0"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Scale>
                                      <p:cBhvr>
                                        <p:cTn id="32"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4"/>
                                        </p:tgtEl>
                                        <p:attrNameLst>
                                          <p:attrName>ppt_x</p:attrName>
                                          <p:attrName>ppt_y</p:attrName>
                                        </p:attrNameLst>
                                      </p:cBhvr>
                                    </p:animMotion>
                                    <p:animEffect transition="in" filter="fade">
                                      <p:cBhvr>
                                        <p:cTn id="34" dur="1000"/>
                                        <p:tgtEl>
                                          <p:spTgt spid="4"/>
                                        </p:tgtEl>
                                      </p:cBhvr>
                                    </p:animEffect>
                                  </p:childTnLst>
                                </p:cTn>
                              </p:par>
                            </p:childTnLst>
                          </p:cTn>
                        </p:par>
                        <p:par>
                          <p:cTn id="35" fill="hold">
                            <p:stCondLst>
                              <p:cond delay="3600"/>
                            </p:stCondLst>
                            <p:childTnLst>
                              <p:par>
                                <p:cTn id="36" presetID="26" presetClass="emph" presetSubtype="0" fill="hold" nodeType="afterEffect">
                                  <p:stCondLst>
                                    <p:cond delay="1000"/>
                                  </p:stCondLst>
                                  <p:childTnLst>
                                    <p:animEffect transition="out" filter="fade">
                                      <p:cBhvr>
                                        <p:cTn id="37" dur="500" tmFilter="0, 0; .2, .5; .8, .5; 1, 0"/>
                                        <p:tgtEl>
                                          <p:spTgt spid="4"/>
                                        </p:tgtEl>
                                      </p:cBhvr>
                                    </p:animEffect>
                                    <p:animScale>
                                      <p:cBhvr>
                                        <p:cTn id="38"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3" cstate="print">
            <a:extLst>
              <a:ext uri="{28A0092B-C50C-407E-A947-70E740481C1C}">
                <a14:useLocalDpi xmlns:a14="http://schemas.microsoft.com/office/drawing/2010/main" xmlns="" val="0"/>
              </a:ext>
            </a:extLst>
          </a:blip>
          <a:srcRect/>
          <a:stretch/>
        </p:blipFill>
        <p:spPr>
          <a:xfrm>
            <a:off x="0" y="0"/>
            <a:ext cx="12194537" cy="2135975"/>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xmlns="" val="0"/>
              </a:ext>
            </a:extLst>
          </a:blip>
          <a:srcRect/>
          <a:stretch/>
        </p:blipFill>
        <p:spPr>
          <a:xfrm>
            <a:off x="10735725" y="333984"/>
            <a:ext cx="1350052" cy="1801991"/>
          </a:xfrm>
          <a:prstGeom prst="rect">
            <a:avLst/>
          </a:prstGeom>
        </p:spPr>
      </p:pic>
      <p:sp>
        <p:nvSpPr>
          <p:cNvPr id="12" name="Freeform 5"/>
          <p:cNvSpPr/>
          <p:nvPr/>
        </p:nvSpPr>
        <p:spPr bwMode="auto">
          <a:xfrm>
            <a:off x="4872529" y="514704"/>
            <a:ext cx="357608" cy="1339715"/>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13" name="Freeform 5"/>
          <p:cNvSpPr/>
          <p:nvPr/>
        </p:nvSpPr>
        <p:spPr bwMode="auto">
          <a:xfrm flipH="1">
            <a:off x="7035862" y="514704"/>
            <a:ext cx="357608" cy="1339715"/>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14" name="TextBox 13"/>
          <p:cNvSpPr txBox="1"/>
          <p:nvPr/>
        </p:nvSpPr>
        <p:spPr>
          <a:xfrm>
            <a:off x="5211910" y="197740"/>
            <a:ext cx="1896673" cy="1938223"/>
          </a:xfrm>
          <a:prstGeom prst="rect">
            <a:avLst/>
          </a:prstGeom>
          <a:noFill/>
        </p:spPr>
        <p:txBody>
          <a:bodyPr wrap="none" rtlCol="0">
            <a:spAutoFit/>
          </a:bodyPr>
          <a:lstStyle/>
          <a:p>
            <a:pPr defTabSz="914034" fontAlgn="base">
              <a:spcBef>
                <a:spcPct val="0"/>
              </a:spcBef>
              <a:spcAft>
                <a:spcPct val="0"/>
              </a:spcAft>
            </a:pPr>
            <a:r>
              <a:rPr lang="en-US" altLang="zh-CN" sz="11995" b="1" dirty="0">
                <a:solidFill>
                  <a:srgbClr val="F8F8F8"/>
                </a:solidFill>
                <a:latin typeface="Arial"/>
                <a:ea typeface="微软雅黑" panose="020B0503020204020204" pitchFamily="34" charset="-122"/>
              </a:rPr>
              <a:t>06</a:t>
            </a:r>
            <a:endParaRPr lang="zh-CN" altLang="en-US" sz="11995" b="1" dirty="0">
              <a:solidFill>
                <a:srgbClr val="F8F8F8"/>
              </a:solidFill>
              <a:latin typeface="Arial"/>
              <a:ea typeface="微软雅黑" panose="020B0503020204020204" pitchFamily="34" charset="-122"/>
            </a:endParaRPr>
          </a:p>
        </p:txBody>
      </p:sp>
      <p:sp>
        <p:nvSpPr>
          <p:cNvPr id="16" name="TextBox 15"/>
          <p:cNvSpPr txBox="1"/>
          <p:nvPr/>
        </p:nvSpPr>
        <p:spPr>
          <a:xfrm>
            <a:off x="272890" y="3236262"/>
            <a:ext cx="11646219" cy="1107996"/>
          </a:xfrm>
          <a:prstGeom prst="rect">
            <a:avLst/>
          </a:prstGeom>
          <a:noFill/>
        </p:spPr>
        <p:txBody>
          <a:bodyPr wrap="square" rtlCol="0">
            <a:spAutoFit/>
          </a:bodyPr>
          <a:lstStyle>
            <a:defPPr>
              <a:defRPr lang="zh-CN"/>
            </a:defPPr>
            <a:lvl1pPr>
              <a:defRPr sz="4800" b="1">
                <a:latin typeface="+mn-ea"/>
                <a:ea typeface="+mn-ea"/>
              </a:defRPr>
            </a:lvl1pPr>
          </a:lstStyle>
          <a:p>
            <a:pPr algn="ctr" defTabSz="914034" fontAlgn="base">
              <a:spcBef>
                <a:spcPct val="0"/>
              </a:spcBef>
              <a:spcAft>
                <a:spcPct val="0"/>
              </a:spcAft>
            </a:pPr>
            <a:r>
              <a:rPr lang="zh-CN" altLang="en-US" sz="6600" dirty="0">
                <a:solidFill>
                  <a:srgbClr val="A92F2F"/>
                </a:solidFill>
              </a:rPr>
              <a:t>下一步的工作思路</a:t>
            </a:r>
          </a:p>
        </p:txBody>
      </p:sp>
      <p:pic>
        <p:nvPicPr>
          <p:cNvPr id="8" name="图片 7">
            <a:extLst>
              <a:ext uri="{FF2B5EF4-FFF2-40B4-BE49-F238E27FC236}">
                <a16:creationId xmlns:a16="http://schemas.microsoft.com/office/drawing/2014/main" xmlns="" id="{60236CC8-A9CA-4BEE-8864-495F13683BE3}"/>
              </a:ext>
            </a:extLst>
          </p:cNvPr>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7221" y="1756969"/>
            <a:ext cx="12192000" cy="5151969"/>
          </a:xfrm>
          <a:prstGeom prst="rect">
            <a:avLst/>
          </a:prstGeom>
        </p:spPr>
      </p:pic>
    </p:spTree>
    <p:extLst>
      <p:ext uri="{BB962C8B-B14F-4D97-AF65-F5344CB8AC3E}">
        <p14:creationId xmlns:p14="http://schemas.microsoft.com/office/powerpoint/2010/main" xmlns="" val="4193833488"/>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47"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300" fill="hold"/>
                                        <p:tgtEl>
                                          <p:spTgt spid="13"/>
                                        </p:tgtEl>
                                        <p:attrNameLst>
                                          <p:attrName>ppt_x</p:attrName>
                                        </p:attrNameLst>
                                      </p:cBhvr>
                                      <p:tavLst>
                                        <p:tav tm="0">
                                          <p:val>
                                            <p:strVal val="1+#ppt_w/2"/>
                                          </p:val>
                                        </p:tav>
                                        <p:tav tm="100000">
                                          <p:val>
                                            <p:strVal val="#ppt_x"/>
                                          </p:val>
                                        </p:tav>
                                      </p:tavLst>
                                    </p:anim>
                                    <p:anim calcmode="lin" valueType="num">
                                      <p:cBhvr additive="base">
                                        <p:cTn id="17" dur="300" fill="hold"/>
                                        <p:tgtEl>
                                          <p:spTgt spid="13"/>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300" fill="hold"/>
                                        <p:tgtEl>
                                          <p:spTgt spid="12"/>
                                        </p:tgtEl>
                                        <p:attrNameLst>
                                          <p:attrName>ppt_x</p:attrName>
                                        </p:attrNameLst>
                                      </p:cBhvr>
                                      <p:tavLst>
                                        <p:tav tm="0">
                                          <p:val>
                                            <p:strVal val="0-#ppt_w/2"/>
                                          </p:val>
                                        </p:tav>
                                        <p:tav tm="100000">
                                          <p:val>
                                            <p:strVal val="#ppt_x"/>
                                          </p:val>
                                        </p:tav>
                                      </p:tavLst>
                                    </p:anim>
                                    <p:anim calcmode="lin" valueType="num">
                                      <p:cBhvr additive="base">
                                        <p:cTn id="21" dur="300" fill="hold"/>
                                        <p:tgtEl>
                                          <p:spTgt spid="12"/>
                                        </p:tgtEl>
                                        <p:attrNameLst>
                                          <p:attrName>ppt_y</p:attrName>
                                        </p:attrNameLst>
                                      </p:cBhvr>
                                      <p:tavLst>
                                        <p:tav tm="0">
                                          <p:val>
                                            <p:strVal val="#ppt_y"/>
                                          </p:val>
                                        </p:tav>
                                        <p:tav tm="100000">
                                          <p:val>
                                            <p:strVal val="#ppt_y"/>
                                          </p:val>
                                        </p:tav>
                                      </p:tavLst>
                                    </p:anim>
                                  </p:childTnLst>
                                </p:cTn>
                              </p:par>
                            </p:childTnLst>
                          </p:cTn>
                        </p:par>
                        <p:par>
                          <p:cTn id="22" fill="hold">
                            <p:stCondLst>
                              <p:cond delay="1300"/>
                            </p:stCondLst>
                            <p:childTnLst>
                              <p:par>
                                <p:cTn id="23" presetID="31"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400" fill="hold"/>
                                        <p:tgtEl>
                                          <p:spTgt spid="14"/>
                                        </p:tgtEl>
                                        <p:attrNameLst>
                                          <p:attrName>ppt_w</p:attrName>
                                        </p:attrNameLst>
                                      </p:cBhvr>
                                      <p:tavLst>
                                        <p:tav tm="0">
                                          <p:val>
                                            <p:fltVal val="0"/>
                                          </p:val>
                                        </p:tav>
                                        <p:tav tm="100000">
                                          <p:val>
                                            <p:strVal val="#ppt_w"/>
                                          </p:val>
                                        </p:tav>
                                      </p:tavLst>
                                    </p:anim>
                                    <p:anim calcmode="lin" valueType="num">
                                      <p:cBhvr>
                                        <p:cTn id="26" dur="400" fill="hold"/>
                                        <p:tgtEl>
                                          <p:spTgt spid="14"/>
                                        </p:tgtEl>
                                        <p:attrNameLst>
                                          <p:attrName>ppt_h</p:attrName>
                                        </p:attrNameLst>
                                      </p:cBhvr>
                                      <p:tavLst>
                                        <p:tav tm="0">
                                          <p:val>
                                            <p:fltVal val="0"/>
                                          </p:val>
                                        </p:tav>
                                        <p:tav tm="100000">
                                          <p:val>
                                            <p:strVal val="#ppt_h"/>
                                          </p:val>
                                        </p:tav>
                                      </p:tavLst>
                                    </p:anim>
                                    <p:anim calcmode="lin" valueType="num">
                                      <p:cBhvr>
                                        <p:cTn id="27" dur="400" fill="hold"/>
                                        <p:tgtEl>
                                          <p:spTgt spid="14"/>
                                        </p:tgtEl>
                                        <p:attrNameLst>
                                          <p:attrName>style.rotation</p:attrName>
                                        </p:attrNameLst>
                                      </p:cBhvr>
                                      <p:tavLst>
                                        <p:tav tm="0">
                                          <p:val>
                                            <p:fltVal val="90"/>
                                          </p:val>
                                        </p:tav>
                                        <p:tav tm="100000">
                                          <p:val>
                                            <p:fltVal val="0"/>
                                          </p:val>
                                        </p:tav>
                                      </p:tavLst>
                                    </p:anim>
                                    <p:animEffect transition="in" filter="fade">
                                      <p:cBhvr>
                                        <p:cTn id="28" dur="400"/>
                                        <p:tgtEl>
                                          <p:spTgt spid="14"/>
                                        </p:tgtEl>
                                      </p:cBhvr>
                                    </p:animEffect>
                                  </p:childTnLst>
                                </p:cTn>
                              </p:par>
                              <p:par>
                                <p:cTn id="29" presetID="8" presetClass="emph" presetSubtype="0" fill="hold" grpId="1" nodeType="withEffect">
                                  <p:stCondLst>
                                    <p:cond delay="0"/>
                                  </p:stCondLst>
                                  <p:childTnLst>
                                    <p:animRot by="21600000">
                                      <p:cBhvr>
                                        <p:cTn id="30" dur="400" fill="hold"/>
                                        <p:tgtEl>
                                          <p:spTgt spid="14"/>
                                        </p:tgtEl>
                                        <p:attrNameLst>
                                          <p:attrName>r</p:attrName>
                                        </p:attrNameLst>
                                      </p:cBhvr>
                                    </p:animRot>
                                  </p:childTnLst>
                                </p:cTn>
                              </p:par>
                            </p:childTnLst>
                          </p:cTn>
                        </p:par>
                        <p:par>
                          <p:cTn id="31" fill="hold">
                            <p:stCondLst>
                              <p:cond delay="1700"/>
                            </p:stCondLst>
                            <p:childTnLst>
                              <p:par>
                                <p:cTn id="32" presetID="56" presetClass="entr" presetSubtype="0" fill="hold" grpId="0" nodeType="afterEffect">
                                  <p:stCondLst>
                                    <p:cond delay="0"/>
                                  </p:stCondLst>
                                  <p:iterate type="lt">
                                    <p:tmPct val="10000"/>
                                  </p:iterate>
                                  <p:childTnLst>
                                    <p:set>
                                      <p:cBhvr>
                                        <p:cTn id="33" dur="1" fill="hold">
                                          <p:stCondLst>
                                            <p:cond delay="0"/>
                                          </p:stCondLst>
                                        </p:cTn>
                                        <p:tgtEl>
                                          <p:spTgt spid="16"/>
                                        </p:tgtEl>
                                        <p:attrNameLst>
                                          <p:attrName>style.visibility</p:attrName>
                                        </p:attrNameLst>
                                      </p:cBhvr>
                                      <p:to>
                                        <p:strVal val="visible"/>
                                      </p:to>
                                    </p:set>
                                    <p:anim by="(-#ppt_w*2)" calcmode="lin" valueType="num">
                                      <p:cBhvr rctx="PPT">
                                        <p:cTn id="34" dur="500" autoRev="1" fill="hold">
                                          <p:stCondLst>
                                            <p:cond delay="0"/>
                                          </p:stCondLst>
                                        </p:cTn>
                                        <p:tgtEl>
                                          <p:spTgt spid="16"/>
                                        </p:tgtEl>
                                        <p:attrNameLst>
                                          <p:attrName>ppt_w</p:attrName>
                                        </p:attrNameLst>
                                      </p:cBhvr>
                                    </p:anim>
                                    <p:anim by="(#ppt_w*0.50)" calcmode="lin" valueType="num">
                                      <p:cBhvr>
                                        <p:cTn id="35" dur="500" decel="50000" autoRev="1" fill="hold">
                                          <p:stCondLst>
                                            <p:cond delay="0"/>
                                          </p:stCondLst>
                                        </p:cTn>
                                        <p:tgtEl>
                                          <p:spTgt spid="16"/>
                                        </p:tgtEl>
                                        <p:attrNameLst>
                                          <p:attrName>ppt_x</p:attrName>
                                        </p:attrNameLst>
                                      </p:cBhvr>
                                    </p:anim>
                                    <p:anim from="(-#ppt_h/2)" to="(#ppt_y)" calcmode="lin" valueType="num">
                                      <p:cBhvr>
                                        <p:cTn id="36" dur="1000" fill="hold">
                                          <p:stCondLst>
                                            <p:cond delay="0"/>
                                          </p:stCondLst>
                                        </p:cTn>
                                        <p:tgtEl>
                                          <p:spTgt spid="16"/>
                                        </p:tgtEl>
                                        <p:attrNameLst>
                                          <p:attrName>ppt_y</p:attrName>
                                        </p:attrNameLst>
                                      </p:cBhvr>
                                    </p:anim>
                                    <p:animRot by="21600000">
                                      <p:cBhvr>
                                        <p:cTn id="37" dur="1000"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4" grpId="1"/>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bwMode="auto">
          <a:xfrm>
            <a:off x="3288785" y="909704"/>
            <a:ext cx="6715205" cy="2016436"/>
          </a:xfrm>
          <a:prstGeom prst="roundRect">
            <a:avLst>
              <a:gd name="adj" fmla="val 5199"/>
            </a:avLst>
          </a:prstGeom>
          <a:solidFill>
            <a:srgbClr val="F2F2F2"/>
          </a:solidFill>
          <a:ln w="9525" cmpd="sng">
            <a:solidFill>
              <a:schemeClr val="bg1">
                <a:lumMod val="40000"/>
                <a:lumOff val="60000"/>
              </a:schemeClr>
            </a:solidFill>
            <a:miter lim="800000"/>
          </a:ln>
        </p:spPr>
        <p:txBody>
          <a:bodyPr/>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10" name="矩形 9"/>
          <p:cNvSpPr/>
          <p:nvPr/>
        </p:nvSpPr>
        <p:spPr bwMode="auto">
          <a:xfrm>
            <a:off x="2751326" y="3309700"/>
            <a:ext cx="9440675" cy="109139"/>
          </a:xfrm>
          <a:prstGeom prst="rect">
            <a:avLst/>
          </a:prstGeom>
          <a:solidFill>
            <a:srgbClr val="A92F2F"/>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grpSp>
        <p:nvGrpSpPr>
          <p:cNvPr id="11" name="组合 10"/>
          <p:cNvGrpSpPr/>
          <p:nvPr/>
        </p:nvGrpSpPr>
        <p:grpSpPr>
          <a:xfrm>
            <a:off x="1344464" y="2580241"/>
            <a:ext cx="1599383" cy="1599383"/>
            <a:chOff x="10418861" y="2837104"/>
            <a:chExt cx="1600008" cy="1600008"/>
          </a:xfrm>
        </p:grpSpPr>
        <p:sp>
          <p:nvSpPr>
            <p:cNvPr id="12" name="椭圆 11"/>
            <p:cNvSpPr/>
            <p:nvPr/>
          </p:nvSpPr>
          <p:spPr bwMode="auto">
            <a:xfrm>
              <a:off x="10418861" y="2837104"/>
              <a:ext cx="1600008" cy="1600008"/>
            </a:xfrm>
            <a:prstGeom prst="ellipse">
              <a:avLst/>
            </a:prstGeom>
            <a:solidFill>
              <a:schemeClr val="tx1"/>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13" name="矩形 12"/>
            <p:cNvSpPr/>
            <p:nvPr/>
          </p:nvSpPr>
          <p:spPr>
            <a:xfrm>
              <a:off x="10642801" y="3036943"/>
              <a:ext cx="1152127" cy="1200329"/>
            </a:xfrm>
            <a:prstGeom prst="rect">
              <a:avLst/>
            </a:prstGeom>
          </p:spPr>
          <p:txBody>
            <a:bodyPr wrap="square">
              <a:spAutoFit/>
            </a:bodyPr>
            <a:lstStyle/>
            <a:p>
              <a:pPr algn="ctr" defTabSz="914034" fontAlgn="base">
                <a:spcBef>
                  <a:spcPct val="0"/>
                </a:spcBef>
                <a:spcAft>
                  <a:spcPct val="0"/>
                </a:spcAft>
              </a:pPr>
              <a:r>
                <a:rPr lang="zh-CN" altLang="en-US" sz="3599" b="1" dirty="0">
                  <a:solidFill>
                    <a:srgbClr val="F8F8F8"/>
                  </a:solidFill>
                  <a:latin typeface="微软雅黑"/>
                  <a:ea typeface="微软雅黑"/>
                </a:rPr>
                <a:t>工作思路</a:t>
              </a:r>
            </a:p>
          </p:txBody>
        </p:sp>
      </p:grpSp>
      <p:sp>
        <p:nvSpPr>
          <p:cNvPr id="14" name="椭圆 13"/>
          <p:cNvSpPr/>
          <p:nvPr/>
        </p:nvSpPr>
        <p:spPr bwMode="auto">
          <a:xfrm>
            <a:off x="6083441" y="3235109"/>
            <a:ext cx="289647" cy="289647"/>
          </a:xfrm>
          <a:prstGeom prst="ellipse">
            <a:avLst/>
          </a:prstGeom>
          <a:solidFill>
            <a:schemeClr val="tx1"/>
          </a:solidFill>
          <a:ln w="28575" cap="flat" cmpd="sng" algn="ctr">
            <a:solidFill>
              <a:schemeClr val="accent2"/>
            </a:solid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15" name="等腰三角形 14"/>
          <p:cNvSpPr/>
          <p:nvPr/>
        </p:nvSpPr>
        <p:spPr bwMode="auto">
          <a:xfrm>
            <a:off x="6165296" y="2997121"/>
            <a:ext cx="125937" cy="135461"/>
          </a:xfrm>
          <a:prstGeom prst="triangl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16" name="TextBox 15"/>
          <p:cNvSpPr txBox="1"/>
          <p:nvPr/>
        </p:nvSpPr>
        <p:spPr>
          <a:xfrm>
            <a:off x="4296502" y="1009753"/>
            <a:ext cx="5521822" cy="1784407"/>
          </a:xfrm>
          <a:prstGeom prst="rect">
            <a:avLst/>
          </a:prstGeom>
          <a:noFill/>
        </p:spPr>
        <p:txBody>
          <a:bodyPr wrap="square" rtlCol="0">
            <a:spAutoFit/>
          </a:bodyPr>
          <a:lstStyle/>
          <a:p>
            <a:pPr algn="just" defTabSz="914034" fontAlgn="base">
              <a:spcBef>
                <a:spcPct val="0"/>
              </a:spcBef>
              <a:spcAft>
                <a:spcPct val="0"/>
              </a:spcAft>
            </a:pPr>
            <a:r>
              <a:rPr lang="zh-CN" altLang="en-US" sz="2199" dirty="0">
                <a:solidFill>
                  <a:srgbClr val="4D4D4D"/>
                </a:solidFill>
                <a:latin typeface="微软雅黑"/>
                <a:ea typeface="微软雅黑"/>
              </a:rPr>
              <a:t>认真做好党风廉政宣传教育工作。严格三会一课制度，对支部的全体党员干部继续加强思想教育。以每年党风廉政建设宣传教育月活动为载体，突出抓好反腐倡廉主题教育活动，重点加强党员干部的反腐倡廉教育。</a:t>
            </a:r>
          </a:p>
        </p:txBody>
      </p:sp>
      <p:sp>
        <p:nvSpPr>
          <p:cNvPr id="18" name="圆角矩形 17"/>
          <p:cNvSpPr/>
          <p:nvPr/>
        </p:nvSpPr>
        <p:spPr bwMode="auto">
          <a:xfrm>
            <a:off x="4440463" y="3879981"/>
            <a:ext cx="7037492" cy="2016436"/>
          </a:xfrm>
          <a:prstGeom prst="roundRect">
            <a:avLst>
              <a:gd name="adj" fmla="val 5199"/>
            </a:avLst>
          </a:prstGeom>
          <a:solidFill>
            <a:srgbClr val="F2F2F2"/>
          </a:solidFill>
          <a:ln w="9525" cmpd="sng">
            <a:solidFill>
              <a:schemeClr val="bg1">
                <a:lumMod val="40000"/>
                <a:lumOff val="60000"/>
              </a:schemeClr>
            </a:solidFill>
            <a:miter lim="800000"/>
          </a:ln>
        </p:spPr>
        <p:txBody>
          <a:bodyPr/>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20" name="椭圆 19"/>
          <p:cNvSpPr/>
          <p:nvPr/>
        </p:nvSpPr>
        <p:spPr bwMode="auto">
          <a:xfrm>
            <a:off x="8320800" y="3235109"/>
            <a:ext cx="289647" cy="289647"/>
          </a:xfrm>
          <a:prstGeom prst="ellipse">
            <a:avLst/>
          </a:prstGeom>
          <a:solidFill>
            <a:schemeClr val="tx1"/>
          </a:solidFill>
          <a:ln w="28575" cap="flat" cmpd="sng" algn="ctr">
            <a:solidFill>
              <a:schemeClr val="accent2"/>
            </a:solid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21" name="等腰三角形 20"/>
          <p:cNvSpPr/>
          <p:nvPr/>
        </p:nvSpPr>
        <p:spPr bwMode="auto">
          <a:xfrm flipV="1">
            <a:off x="8402655" y="3572960"/>
            <a:ext cx="125937" cy="135461"/>
          </a:xfrm>
          <a:prstGeom prst="triangl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50" name="椭圆 49"/>
          <p:cNvSpPr/>
          <p:nvPr/>
        </p:nvSpPr>
        <p:spPr bwMode="auto">
          <a:xfrm>
            <a:off x="3465541" y="1517590"/>
            <a:ext cx="799664" cy="799664"/>
          </a:xfrm>
          <a:prstGeom prst="ellipse">
            <a:avLst/>
          </a:prstGeom>
          <a:solidFill>
            <a:schemeClr val="tx1"/>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51" name="TextBox 50"/>
          <p:cNvSpPr txBox="1"/>
          <p:nvPr/>
        </p:nvSpPr>
        <p:spPr>
          <a:xfrm>
            <a:off x="3465299" y="1686680"/>
            <a:ext cx="799907" cy="461485"/>
          </a:xfrm>
          <a:prstGeom prst="rect">
            <a:avLst/>
          </a:prstGeom>
          <a:noFill/>
        </p:spPr>
        <p:txBody>
          <a:bodyPr wrap="none" rtlCol="0">
            <a:spAutoFit/>
          </a:bodyPr>
          <a:lstStyle/>
          <a:p>
            <a:pPr algn="ctr" defTabSz="914034" fontAlgn="base">
              <a:spcBef>
                <a:spcPct val="0"/>
              </a:spcBef>
              <a:spcAft>
                <a:spcPct val="0"/>
              </a:spcAft>
            </a:pPr>
            <a:r>
              <a:rPr lang="zh-CN" altLang="en-US" sz="2399" b="1" dirty="0">
                <a:solidFill>
                  <a:srgbClr val="F8F8F8"/>
                </a:solidFill>
                <a:latin typeface="微软雅黑"/>
                <a:ea typeface="微软雅黑"/>
              </a:rPr>
              <a:t>第一</a:t>
            </a:r>
          </a:p>
        </p:txBody>
      </p:sp>
      <p:sp>
        <p:nvSpPr>
          <p:cNvPr id="52" name="TextBox 51"/>
          <p:cNvSpPr txBox="1"/>
          <p:nvPr/>
        </p:nvSpPr>
        <p:spPr>
          <a:xfrm>
            <a:off x="5636048" y="3972513"/>
            <a:ext cx="5521822" cy="1784407"/>
          </a:xfrm>
          <a:prstGeom prst="rect">
            <a:avLst/>
          </a:prstGeom>
          <a:noFill/>
        </p:spPr>
        <p:txBody>
          <a:bodyPr wrap="square" rtlCol="0">
            <a:spAutoFit/>
          </a:bodyPr>
          <a:lstStyle/>
          <a:p>
            <a:pPr algn="just" defTabSz="914034" fontAlgn="base">
              <a:spcBef>
                <a:spcPct val="0"/>
              </a:spcBef>
              <a:spcAft>
                <a:spcPct val="0"/>
              </a:spcAft>
            </a:pPr>
            <a:r>
              <a:rPr lang="zh-CN" altLang="en-US" sz="2199" dirty="0">
                <a:solidFill>
                  <a:srgbClr val="4D4D4D"/>
                </a:solidFill>
                <a:latin typeface="微软雅黑"/>
                <a:ea typeface="微软雅黑"/>
              </a:rPr>
              <a:t>进一步建立健全反腐倡廉的制度体系，形成有效预防腐败的制度保障机制。紧密公司生产和发展的实际，以权力的规范使用和制约为重点，逐步形成比较完善的配套的制度体系，构建起惩治和预防腐败的长效工作机制。</a:t>
            </a:r>
          </a:p>
        </p:txBody>
      </p:sp>
      <p:sp>
        <p:nvSpPr>
          <p:cNvPr id="53" name="椭圆 52"/>
          <p:cNvSpPr/>
          <p:nvPr/>
        </p:nvSpPr>
        <p:spPr bwMode="auto">
          <a:xfrm>
            <a:off x="4805087" y="4480350"/>
            <a:ext cx="799664" cy="799664"/>
          </a:xfrm>
          <a:prstGeom prst="ellipse">
            <a:avLst/>
          </a:prstGeom>
          <a:solidFill>
            <a:schemeClr val="tx1"/>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54" name="TextBox 53"/>
          <p:cNvSpPr txBox="1"/>
          <p:nvPr/>
        </p:nvSpPr>
        <p:spPr>
          <a:xfrm>
            <a:off x="4804845" y="4649440"/>
            <a:ext cx="799907" cy="461485"/>
          </a:xfrm>
          <a:prstGeom prst="rect">
            <a:avLst/>
          </a:prstGeom>
          <a:noFill/>
        </p:spPr>
        <p:txBody>
          <a:bodyPr wrap="none" rtlCol="0">
            <a:spAutoFit/>
          </a:bodyPr>
          <a:lstStyle/>
          <a:p>
            <a:pPr algn="ctr" defTabSz="914034" fontAlgn="base">
              <a:spcBef>
                <a:spcPct val="0"/>
              </a:spcBef>
              <a:spcAft>
                <a:spcPct val="0"/>
              </a:spcAft>
            </a:pPr>
            <a:r>
              <a:rPr lang="zh-CN" altLang="en-US" sz="2399" b="1" dirty="0">
                <a:solidFill>
                  <a:srgbClr val="F8F8F8"/>
                </a:solidFill>
                <a:latin typeface="微软雅黑"/>
                <a:ea typeface="微软雅黑"/>
              </a:rPr>
              <a:t>第二</a:t>
            </a:r>
          </a:p>
        </p:txBody>
      </p:sp>
      <p:sp>
        <p:nvSpPr>
          <p:cNvPr id="19" name="矩形 18">
            <a:extLst>
              <a:ext uri="{FF2B5EF4-FFF2-40B4-BE49-F238E27FC236}">
                <a16:creationId xmlns:a16="http://schemas.microsoft.com/office/drawing/2014/main" xmlns="" id="{14F0879E-3984-4963-BA56-63FF02F670A7}"/>
              </a:ext>
            </a:extLst>
          </p:cNvPr>
          <p:cNvSpPr/>
          <p:nvPr/>
        </p:nvSpPr>
        <p:spPr bwMode="auto">
          <a:xfrm>
            <a:off x="0" y="0"/>
            <a:ext cx="12192000" cy="104775"/>
          </a:xfrm>
          <a:prstGeom prst="rect">
            <a:avLst/>
          </a:prstGeom>
          <a:solidFill>
            <a:schemeClr val="tx1"/>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lstStyle/>
          <a:p>
            <a:pPr marL="0" marR="0" lvl="0" indent="0" algn="l" defTabSz="914034"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799" b="0" i="0" u="none" strike="noStrike" kern="1200" cap="none" spc="0" normalizeH="0" baseline="0" noProof="0">
              <a:ln>
                <a:noFill/>
              </a:ln>
              <a:solidFill>
                <a:srgbClr val="A92F2F"/>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1423955372"/>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8" presetClass="emph" presetSubtype="0" fill="hold" nodeType="withEffect">
                                  <p:stCondLst>
                                    <p:cond delay="0"/>
                                  </p:stCondLst>
                                  <p:childTnLst>
                                    <p:animRot by="21600000">
                                      <p:cBhvr>
                                        <p:cTn id="11" dur="500" fill="hold"/>
                                        <p:tgtEl>
                                          <p:spTgt spid="11"/>
                                        </p:tgtEl>
                                        <p:attrNameLst>
                                          <p:attrName>r</p:attrName>
                                        </p:attrNameLst>
                                      </p:cBhvr>
                                    </p:animRot>
                                  </p:childTnLst>
                                </p:cTn>
                              </p:par>
                            </p:childTnLst>
                          </p:cTn>
                        </p:par>
                        <p:par>
                          <p:cTn id="12" fill="hold">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childTnLst>
                          </p:cTn>
                        </p:par>
                        <p:par>
                          <p:cTn id="22" fill="hold">
                            <p:stCondLst>
                              <p:cond delay="1500"/>
                            </p:stCondLst>
                            <p:childTnLst>
                              <p:par>
                                <p:cTn id="23" presetID="12" presetClass="entr" presetSubtype="4"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400"/>
                                        <p:tgtEl>
                                          <p:spTgt spid="15"/>
                                        </p:tgtEl>
                                        <p:attrNameLst>
                                          <p:attrName>ppt_y</p:attrName>
                                        </p:attrNameLst>
                                      </p:cBhvr>
                                      <p:tavLst>
                                        <p:tav tm="0">
                                          <p:val>
                                            <p:strVal val="#ppt_y+#ppt_h*1.125000"/>
                                          </p:val>
                                        </p:tav>
                                        <p:tav tm="100000">
                                          <p:val>
                                            <p:strVal val="#ppt_y"/>
                                          </p:val>
                                        </p:tav>
                                      </p:tavLst>
                                    </p:anim>
                                    <p:animEffect transition="in" filter="wipe(up)">
                                      <p:cBhvr>
                                        <p:cTn id="26" dur="400"/>
                                        <p:tgtEl>
                                          <p:spTgt spid="15"/>
                                        </p:tgtEl>
                                      </p:cBhvr>
                                    </p:animEffect>
                                  </p:childTnLst>
                                </p:cTn>
                              </p:par>
                            </p:childTnLst>
                          </p:cTn>
                        </p:par>
                        <p:par>
                          <p:cTn id="27" fill="hold">
                            <p:stCondLst>
                              <p:cond delay="2000"/>
                            </p:stCondLst>
                            <p:childTnLst>
                              <p:par>
                                <p:cTn id="28" presetID="22" presetClass="entr" presetSubtype="4"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down)">
                                      <p:cBhvr>
                                        <p:cTn id="30" dur="500"/>
                                        <p:tgtEl>
                                          <p:spTgt spid="9"/>
                                        </p:tgtEl>
                                      </p:cBhvr>
                                    </p:animEffect>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50"/>
                                        </p:tgtEl>
                                        <p:attrNameLst>
                                          <p:attrName>style.visibility</p:attrName>
                                        </p:attrNameLst>
                                      </p:cBhvr>
                                      <p:to>
                                        <p:strVal val="visible"/>
                                      </p:to>
                                    </p:set>
                                    <p:anim calcmode="lin" valueType="num">
                                      <p:cBhvr>
                                        <p:cTn id="34" dur="400" fill="hold"/>
                                        <p:tgtEl>
                                          <p:spTgt spid="50"/>
                                        </p:tgtEl>
                                        <p:attrNameLst>
                                          <p:attrName>ppt_w</p:attrName>
                                        </p:attrNameLst>
                                      </p:cBhvr>
                                      <p:tavLst>
                                        <p:tav tm="0">
                                          <p:val>
                                            <p:fltVal val="0"/>
                                          </p:val>
                                        </p:tav>
                                        <p:tav tm="100000">
                                          <p:val>
                                            <p:strVal val="#ppt_w"/>
                                          </p:val>
                                        </p:tav>
                                      </p:tavLst>
                                    </p:anim>
                                    <p:anim calcmode="lin" valueType="num">
                                      <p:cBhvr>
                                        <p:cTn id="35" dur="400" fill="hold"/>
                                        <p:tgtEl>
                                          <p:spTgt spid="50"/>
                                        </p:tgtEl>
                                        <p:attrNameLst>
                                          <p:attrName>ppt_h</p:attrName>
                                        </p:attrNameLst>
                                      </p:cBhvr>
                                      <p:tavLst>
                                        <p:tav tm="0">
                                          <p:val>
                                            <p:fltVal val="0"/>
                                          </p:val>
                                        </p:tav>
                                        <p:tav tm="100000">
                                          <p:val>
                                            <p:strVal val="#ppt_h"/>
                                          </p:val>
                                        </p:tav>
                                      </p:tavLst>
                                    </p:anim>
                                    <p:animEffect transition="in" filter="fade">
                                      <p:cBhvr>
                                        <p:cTn id="36" dur="400"/>
                                        <p:tgtEl>
                                          <p:spTgt spid="50"/>
                                        </p:tgtEl>
                                      </p:cBhvr>
                                    </p:animEffect>
                                  </p:childTnLst>
                                </p:cTn>
                              </p:par>
                            </p:childTnLst>
                          </p:cTn>
                        </p:par>
                        <p:par>
                          <p:cTn id="37" fill="hold">
                            <p:stCondLst>
                              <p:cond delay="3000"/>
                            </p:stCondLst>
                            <p:childTnLst>
                              <p:par>
                                <p:cTn id="38" presetID="31" presetClass="entr" presetSubtype="0" fill="hold" grpId="0" nodeType="afterEffect">
                                  <p:stCondLst>
                                    <p:cond delay="0"/>
                                  </p:stCondLst>
                                  <p:childTnLst>
                                    <p:set>
                                      <p:cBhvr>
                                        <p:cTn id="39" dur="1" fill="hold">
                                          <p:stCondLst>
                                            <p:cond delay="0"/>
                                          </p:stCondLst>
                                        </p:cTn>
                                        <p:tgtEl>
                                          <p:spTgt spid="51"/>
                                        </p:tgtEl>
                                        <p:attrNameLst>
                                          <p:attrName>style.visibility</p:attrName>
                                        </p:attrNameLst>
                                      </p:cBhvr>
                                      <p:to>
                                        <p:strVal val="visible"/>
                                      </p:to>
                                    </p:set>
                                    <p:anim calcmode="lin" valueType="num">
                                      <p:cBhvr>
                                        <p:cTn id="40" dur="400" fill="hold"/>
                                        <p:tgtEl>
                                          <p:spTgt spid="51"/>
                                        </p:tgtEl>
                                        <p:attrNameLst>
                                          <p:attrName>ppt_w</p:attrName>
                                        </p:attrNameLst>
                                      </p:cBhvr>
                                      <p:tavLst>
                                        <p:tav tm="0">
                                          <p:val>
                                            <p:fltVal val="0"/>
                                          </p:val>
                                        </p:tav>
                                        <p:tav tm="100000">
                                          <p:val>
                                            <p:strVal val="#ppt_w"/>
                                          </p:val>
                                        </p:tav>
                                      </p:tavLst>
                                    </p:anim>
                                    <p:anim calcmode="lin" valueType="num">
                                      <p:cBhvr>
                                        <p:cTn id="41" dur="400" fill="hold"/>
                                        <p:tgtEl>
                                          <p:spTgt spid="51"/>
                                        </p:tgtEl>
                                        <p:attrNameLst>
                                          <p:attrName>ppt_h</p:attrName>
                                        </p:attrNameLst>
                                      </p:cBhvr>
                                      <p:tavLst>
                                        <p:tav tm="0">
                                          <p:val>
                                            <p:fltVal val="0"/>
                                          </p:val>
                                        </p:tav>
                                        <p:tav tm="100000">
                                          <p:val>
                                            <p:strVal val="#ppt_h"/>
                                          </p:val>
                                        </p:tav>
                                      </p:tavLst>
                                    </p:anim>
                                    <p:anim calcmode="lin" valueType="num">
                                      <p:cBhvr>
                                        <p:cTn id="42" dur="400" fill="hold"/>
                                        <p:tgtEl>
                                          <p:spTgt spid="51"/>
                                        </p:tgtEl>
                                        <p:attrNameLst>
                                          <p:attrName>style.rotation</p:attrName>
                                        </p:attrNameLst>
                                      </p:cBhvr>
                                      <p:tavLst>
                                        <p:tav tm="0">
                                          <p:val>
                                            <p:fltVal val="90"/>
                                          </p:val>
                                        </p:tav>
                                        <p:tav tm="100000">
                                          <p:val>
                                            <p:fltVal val="0"/>
                                          </p:val>
                                        </p:tav>
                                      </p:tavLst>
                                    </p:anim>
                                    <p:animEffect transition="in" filter="fade">
                                      <p:cBhvr>
                                        <p:cTn id="43" dur="400"/>
                                        <p:tgtEl>
                                          <p:spTgt spid="51"/>
                                        </p:tgtEl>
                                      </p:cBhvr>
                                    </p:animEffect>
                                  </p:childTnLst>
                                </p:cTn>
                              </p:par>
                            </p:childTnLst>
                          </p:cTn>
                        </p:par>
                        <p:par>
                          <p:cTn id="44" fill="hold">
                            <p:stCondLst>
                              <p:cond delay="3500"/>
                            </p:stCondLst>
                            <p:childTnLst>
                              <p:par>
                                <p:cTn id="45" presetID="31"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 calcmode="lin" valueType="num">
                                      <p:cBhvr>
                                        <p:cTn id="49" dur="500" fill="hold"/>
                                        <p:tgtEl>
                                          <p:spTgt spid="16"/>
                                        </p:tgtEl>
                                        <p:attrNameLst>
                                          <p:attrName>style.rotation</p:attrName>
                                        </p:attrNameLst>
                                      </p:cBhvr>
                                      <p:tavLst>
                                        <p:tav tm="0">
                                          <p:val>
                                            <p:fltVal val="90"/>
                                          </p:val>
                                        </p:tav>
                                        <p:tav tm="100000">
                                          <p:val>
                                            <p:fltVal val="0"/>
                                          </p:val>
                                        </p:tav>
                                      </p:tavLst>
                                    </p:anim>
                                    <p:animEffect transition="in" filter="fade">
                                      <p:cBhvr>
                                        <p:cTn id="50" dur="500"/>
                                        <p:tgtEl>
                                          <p:spTgt spid="16"/>
                                        </p:tgtEl>
                                      </p:cBhvr>
                                    </p:animEffect>
                                  </p:childTnLst>
                                </p:cTn>
                              </p:par>
                            </p:childTnLst>
                          </p:cTn>
                        </p:par>
                        <p:par>
                          <p:cTn id="51" fill="hold">
                            <p:stCondLst>
                              <p:cond delay="4000"/>
                            </p:stCondLst>
                            <p:childTnLst>
                              <p:par>
                                <p:cTn id="52" presetID="53" presetClass="entr" presetSubtype="16"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animEffect transition="in" filter="fade">
                                      <p:cBhvr>
                                        <p:cTn id="56" dur="500"/>
                                        <p:tgtEl>
                                          <p:spTgt spid="20"/>
                                        </p:tgtEl>
                                      </p:cBhvr>
                                    </p:animEffect>
                                  </p:childTnLst>
                                </p:cTn>
                              </p:par>
                            </p:childTnLst>
                          </p:cTn>
                        </p:par>
                        <p:par>
                          <p:cTn id="57" fill="hold">
                            <p:stCondLst>
                              <p:cond delay="4500"/>
                            </p:stCondLst>
                            <p:childTnLst>
                              <p:par>
                                <p:cTn id="58" presetID="12" presetClass="entr" presetSubtype="1"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additive="base">
                                        <p:cTn id="60" dur="400"/>
                                        <p:tgtEl>
                                          <p:spTgt spid="21"/>
                                        </p:tgtEl>
                                        <p:attrNameLst>
                                          <p:attrName>ppt_y</p:attrName>
                                        </p:attrNameLst>
                                      </p:cBhvr>
                                      <p:tavLst>
                                        <p:tav tm="0">
                                          <p:val>
                                            <p:strVal val="#ppt_y-#ppt_h*1.125000"/>
                                          </p:val>
                                        </p:tav>
                                        <p:tav tm="100000">
                                          <p:val>
                                            <p:strVal val="#ppt_y"/>
                                          </p:val>
                                        </p:tav>
                                      </p:tavLst>
                                    </p:anim>
                                    <p:animEffect transition="in" filter="wipe(down)">
                                      <p:cBhvr>
                                        <p:cTn id="61" dur="400"/>
                                        <p:tgtEl>
                                          <p:spTgt spid="21"/>
                                        </p:tgtEl>
                                      </p:cBhvr>
                                    </p:animEffect>
                                  </p:childTnLst>
                                </p:cTn>
                              </p:par>
                            </p:childTnLst>
                          </p:cTn>
                        </p:par>
                        <p:par>
                          <p:cTn id="62" fill="hold">
                            <p:stCondLst>
                              <p:cond delay="5000"/>
                            </p:stCondLst>
                            <p:childTnLst>
                              <p:par>
                                <p:cTn id="63" presetID="22" presetClass="entr" presetSubtype="1"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wipe(up)">
                                      <p:cBhvr>
                                        <p:cTn id="65" dur="500"/>
                                        <p:tgtEl>
                                          <p:spTgt spid="18"/>
                                        </p:tgtEl>
                                      </p:cBhvr>
                                    </p:animEffect>
                                  </p:childTnLst>
                                </p:cTn>
                              </p:par>
                            </p:childTnLst>
                          </p:cTn>
                        </p:par>
                        <p:par>
                          <p:cTn id="66" fill="hold">
                            <p:stCondLst>
                              <p:cond delay="5500"/>
                            </p:stCondLst>
                            <p:childTnLst>
                              <p:par>
                                <p:cTn id="67" presetID="53" presetClass="entr" presetSubtype="16" fill="hold" grpId="0" nodeType="afterEffect">
                                  <p:stCondLst>
                                    <p:cond delay="0"/>
                                  </p:stCondLst>
                                  <p:childTnLst>
                                    <p:set>
                                      <p:cBhvr>
                                        <p:cTn id="68" dur="1" fill="hold">
                                          <p:stCondLst>
                                            <p:cond delay="0"/>
                                          </p:stCondLst>
                                        </p:cTn>
                                        <p:tgtEl>
                                          <p:spTgt spid="53"/>
                                        </p:tgtEl>
                                        <p:attrNameLst>
                                          <p:attrName>style.visibility</p:attrName>
                                        </p:attrNameLst>
                                      </p:cBhvr>
                                      <p:to>
                                        <p:strVal val="visible"/>
                                      </p:to>
                                    </p:set>
                                    <p:anim calcmode="lin" valueType="num">
                                      <p:cBhvr>
                                        <p:cTn id="69" dur="400" fill="hold"/>
                                        <p:tgtEl>
                                          <p:spTgt spid="53"/>
                                        </p:tgtEl>
                                        <p:attrNameLst>
                                          <p:attrName>ppt_w</p:attrName>
                                        </p:attrNameLst>
                                      </p:cBhvr>
                                      <p:tavLst>
                                        <p:tav tm="0">
                                          <p:val>
                                            <p:fltVal val="0"/>
                                          </p:val>
                                        </p:tav>
                                        <p:tav tm="100000">
                                          <p:val>
                                            <p:strVal val="#ppt_w"/>
                                          </p:val>
                                        </p:tav>
                                      </p:tavLst>
                                    </p:anim>
                                    <p:anim calcmode="lin" valueType="num">
                                      <p:cBhvr>
                                        <p:cTn id="70" dur="400" fill="hold"/>
                                        <p:tgtEl>
                                          <p:spTgt spid="53"/>
                                        </p:tgtEl>
                                        <p:attrNameLst>
                                          <p:attrName>ppt_h</p:attrName>
                                        </p:attrNameLst>
                                      </p:cBhvr>
                                      <p:tavLst>
                                        <p:tav tm="0">
                                          <p:val>
                                            <p:fltVal val="0"/>
                                          </p:val>
                                        </p:tav>
                                        <p:tav tm="100000">
                                          <p:val>
                                            <p:strVal val="#ppt_h"/>
                                          </p:val>
                                        </p:tav>
                                      </p:tavLst>
                                    </p:anim>
                                    <p:animEffect transition="in" filter="fade">
                                      <p:cBhvr>
                                        <p:cTn id="71" dur="400"/>
                                        <p:tgtEl>
                                          <p:spTgt spid="53"/>
                                        </p:tgtEl>
                                      </p:cBhvr>
                                    </p:animEffect>
                                  </p:childTnLst>
                                </p:cTn>
                              </p:par>
                            </p:childTnLst>
                          </p:cTn>
                        </p:par>
                        <p:par>
                          <p:cTn id="72" fill="hold">
                            <p:stCondLst>
                              <p:cond delay="6000"/>
                            </p:stCondLst>
                            <p:childTnLst>
                              <p:par>
                                <p:cTn id="73" presetID="31" presetClass="entr" presetSubtype="0" fill="hold" grpId="0" nodeType="afterEffect">
                                  <p:stCondLst>
                                    <p:cond delay="0"/>
                                  </p:stCondLst>
                                  <p:childTnLst>
                                    <p:set>
                                      <p:cBhvr>
                                        <p:cTn id="74" dur="1" fill="hold">
                                          <p:stCondLst>
                                            <p:cond delay="0"/>
                                          </p:stCondLst>
                                        </p:cTn>
                                        <p:tgtEl>
                                          <p:spTgt spid="54"/>
                                        </p:tgtEl>
                                        <p:attrNameLst>
                                          <p:attrName>style.visibility</p:attrName>
                                        </p:attrNameLst>
                                      </p:cBhvr>
                                      <p:to>
                                        <p:strVal val="visible"/>
                                      </p:to>
                                    </p:set>
                                    <p:anim calcmode="lin" valueType="num">
                                      <p:cBhvr>
                                        <p:cTn id="75" dur="400" fill="hold"/>
                                        <p:tgtEl>
                                          <p:spTgt spid="54"/>
                                        </p:tgtEl>
                                        <p:attrNameLst>
                                          <p:attrName>ppt_w</p:attrName>
                                        </p:attrNameLst>
                                      </p:cBhvr>
                                      <p:tavLst>
                                        <p:tav tm="0">
                                          <p:val>
                                            <p:fltVal val="0"/>
                                          </p:val>
                                        </p:tav>
                                        <p:tav tm="100000">
                                          <p:val>
                                            <p:strVal val="#ppt_w"/>
                                          </p:val>
                                        </p:tav>
                                      </p:tavLst>
                                    </p:anim>
                                    <p:anim calcmode="lin" valueType="num">
                                      <p:cBhvr>
                                        <p:cTn id="76" dur="400" fill="hold"/>
                                        <p:tgtEl>
                                          <p:spTgt spid="54"/>
                                        </p:tgtEl>
                                        <p:attrNameLst>
                                          <p:attrName>ppt_h</p:attrName>
                                        </p:attrNameLst>
                                      </p:cBhvr>
                                      <p:tavLst>
                                        <p:tav tm="0">
                                          <p:val>
                                            <p:fltVal val="0"/>
                                          </p:val>
                                        </p:tav>
                                        <p:tav tm="100000">
                                          <p:val>
                                            <p:strVal val="#ppt_h"/>
                                          </p:val>
                                        </p:tav>
                                      </p:tavLst>
                                    </p:anim>
                                    <p:anim calcmode="lin" valueType="num">
                                      <p:cBhvr>
                                        <p:cTn id="77" dur="400" fill="hold"/>
                                        <p:tgtEl>
                                          <p:spTgt spid="54"/>
                                        </p:tgtEl>
                                        <p:attrNameLst>
                                          <p:attrName>style.rotation</p:attrName>
                                        </p:attrNameLst>
                                      </p:cBhvr>
                                      <p:tavLst>
                                        <p:tav tm="0">
                                          <p:val>
                                            <p:fltVal val="90"/>
                                          </p:val>
                                        </p:tav>
                                        <p:tav tm="100000">
                                          <p:val>
                                            <p:fltVal val="0"/>
                                          </p:val>
                                        </p:tav>
                                      </p:tavLst>
                                    </p:anim>
                                    <p:animEffect transition="in" filter="fade">
                                      <p:cBhvr>
                                        <p:cTn id="78" dur="400"/>
                                        <p:tgtEl>
                                          <p:spTgt spid="54"/>
                                        </p:tgtEl>
                                      </p:cBhvr>
                                    </p:animEffect>
                                  </p:childTnLst>
                                </p:cTn>
                              </p:par>
                            </p:childTnLst>
                          </p:cTn>
                        </p:par>
                        <p:par>
                          <p:cTn id="79" fill="hold">
                            <p:stCondLst>
                              <p:cond delay="6500"/>
                            </p:stCondLst>
                            <p:childTnLst>
                              <p:par>
                                <p:cTn id="80" presetID="31" presetClass="entr" presetSubtype="0" fill="hold" grpId="0" nodeType="afterEffect">
                                  <p:stCondLst>
                                    <p:cond delay="0"/>
                                  </p:stCondLst>
                                  <p:childTnLst>
                                    <p:set>
                                      <p:cBhvr>
                                        <p:cTn id="81" dur="1" fill="hold">
                                          <p:stCondLst>
                                            <p:cond delay="0"/>
                                          </p:stCondLst>
                                        </p:cTn>
                                        <p:tgtEl>
                                          <p:spTgt spid="52"/>
                                        </p:tgtEl>
                                        <p:attrNameLst>
                                          <p:attrName>style.visibility</p:attrName>
                                        </p:attrNameLst>
                                      </p:cBhvr>
                                      <p:to>
                                        <p:strVal val="visible"/>
                                      </p:to>
                                    </p:set>
                                    <p:anim calcmode="lin" valueType="num">
                                      <p:cBhvr>
                                        <p:cTn id="82" dur="500" fill="hold"/>
                                        <p:tgtEl>
                                          <p:spTgt spid="52"/>
                                        </p:tgtEl>
                                        <p:attrNameLst>
                                          <p:attrName>ppt_w</p:attrName>
                                        </p:attrNameLst>
                                      </p:cBhvr>
                                      <p:tavLst>
                                        <p:tav tm="0">
                                          <p:val>
                                            <p:fltVal val="0"/>
                                          </p:val>
                                        </p:tav>
                                        <p:tav tm="100000">
                                          <p:val>
                                            <p:strVal val="#ppt_w"/>
                                          </p:val>
                                        </p:tav>
                                      </p:tavLst>
                                    </p:anim>
                                    <p:anim calcmode="lin" valueType="num">
                                      <p:cBhvr>
                                        <p:cTn id="83" dur="500" fill="hold"/>
                                        <p:tgtEl>
                                          <p:spTgt spid="52"/>
                                        </p:tgtEl>
                                        <p:attrNameLst>
                                          <p:attrName>ppt_h</p:attrName>
                                        </p:attrNameLst>
                                      </p:cBhvr>
                                      <p:tavLst>
                                        <p:tav tm="0">
                                          <p:val>
                                            <p:fltVal val="0"/>
                                          </p:val>
                                        </p:tav>
                                        <p:tav tm="100000">
                                          <p:val>
                                            <p:strVal val="#ppt_h"/>
                                          </p:val>
                                        </p:tav>
                                      </p:tavLst>
                                    </p:anim>
                                    <p:anim calcmode="lin" valueType="num">
                                      <p:cBhvr>
                                        <p:cTn id="84" dur="500" fill="hold"/>
                                        <p:tgtEl>
                                          <p:spTgt spid="52"/>
                                        </p:tgtEl>
                                        <p:attrNameLst>
                                          <p:attrName>style.rotation</p:attrName>
                                        </p:attrNameLst>
                                      </p:cBhvr>
                                      <p:tavLst>
                                        <p:tav tm="0">
                                          <p:val>
                                            <p:fltVal val="90"/>
                                          </p:val>
                                        </p:tav>
                                        <p:tav tm="100000">
                                          <p:val>
                                            <p:fltVal val="0"/>
                                          </p:val>
                                        </p:tav>
                                      </p:tavLst>
                                    </p:anim>
                                    <p:animEffect transition="in" filter="fade">
                                      <p:cBhvr>
                                        <p:cTn id="85"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4" grpId="0" animBg="1"/>
      <p:bldP spid="15" grpId="0" animBg="1"/>
      <p:bldP spid="16" grpId="0"/>
      <p:bldP spid="18" grpId="0" animBg="1"/>
      <p:bldP spid="20" grpId="0" animBg="1"/>
      <p:bldP spid="21" grpId="0" animBg="1"/>
      <p:bldP spid="50" grpId="0" animBg="1"/>
      <p:bldP spid="51" grpId="0"/>
      <p:bldP spid="52" grpId="0"/>
      <p:bldP spid="53" grpId="0" animBg="1"/>
      <p:bldP spid="5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1" y="3309700"/>
            <a:ext cx="12192037" cy="109139"/>
          </a:xfrm>
          <a:prstGeom prst="rect">
            <a:avLst/>
          </a:prstGeom>
          <a:solidFill>
            <a:srgbClr val="A92F2F"/>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3" name="圆角矩形 2"/>
          <p:cNvSpPr/>
          <p:nvPr/>
        </p:nvSpPr>
        <p:spPr bwMode="auto">
          <a:xfrm>
            <a:off x="494128" y="909704"/>
            <a:ext cx="7329389" cy="2016436"/>
          </a:xfrm>
          <a:prstGeom prst="roundRect">
            <a:avLst>
              <a:gd name="adj" fmla="val 5199"/>
            </a:avLst>
          </a:prstGeom>
          <a:solidFill>
            <a:srgbClr val="F2F2F2"/>
          </a:solidFill>
          <a:ln w="9525" cmpd="sng">
            <a:solidFill>
              <a:schemeClr val="bg1">
                <a:lumMod val="40000"/>
                <a:lumOff val="60000"/>
              </a:schemeClr>
            </a:solidFill>
            <a:miter lim="800000"/>
          </a:ln>
        </p:spPr>
        <p:txBody>
          <a:bodyPr/>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4" name="椭圆 3"/>
          <p:cNvSpPr/>
          <p:nvPr/>
        </p:nvSpPr>
        <p:spPr bwMode="auto">
          <a:xfrm>
            <a:off x="3504724" y="3235109"/>
            <a:ext cx="289647" cy="289647"/>
          </a:xfrm>
          <a:prstGeom prst="ellipse">
            <a:avLst/>
          </a:prstGeom>
          <a:solidFill>
            <a:schemeClr val="tx1"/>
          </a:solidFill>
          <a:ln w="28575" cap="flat" cmpd="sng" algn="ctr">
            <a:solidFill>
              <a:schemeClr val="accent2"/>
            </a:solid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5" name="等腰三角形 4"/>
          <p:cNvSpPr/>
          <p:nvPr/>
        </p:nvSpPr>
        <p:spPr bwMode="auto">
          <a:xfrm>
            <a:off x="3586579" y="2997121"/>
            <a:ext cx="125937" cy="135461"/>
          </a:xfrm>
          <a:prstGeom prst="triangl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8" name="椭圆 7"/>
          <p:cNvSpPr/>
          <p:nvPr/>
        </p:nvSpPr>
        <p:spPr bwMode="auto">
          <a:xfrm>
            <a:off x="7983305" y="3235109"/>
            <a:ext cx="289647" cy="289647"/>
          </a:xfrm>
          <a:prstGeom prst="ellipse">
            <a:avLst/>
          </a:prstGeom>
          <a:solidFill>
            <a:schemeClr val="tx1"/>
          </a:solidFill>
          <a:ln w="28575" cap="flat" cmpd="sng" algn="ctr">
            <a:solidFill>
              <a:schemeClr val="accent2"/>
            </a:solid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9" name="等腰三角形 8"/>
          <p:cNvSpPr/>
          <p:nvPr/>
        </p:nvSpPr>
        <p:spPr bwMode="auto">
          <a:xfrm flipV="1">
            <a:off x="8065160" y="3581458"/>
            <a:ext cx="125937" cy="135461"/>
          </a:xfrm>
          <a:prstGeom prst="triangl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10" name="圆角矩形 9"/>
          <p:cNvSpPr/>
          <p:nvPr/>
        </p:nvSpPr>
        <p:spPr bwMode="auto">
          <a:xfrm>
            <a:off x="6096018" y="3856469"/>
            <a:ext cx="5329101" cy="2420389"/>
          </a:xfrm>
          <a:prstGeom prst="roundRect">
            <a:avLst>
              <a:gd name="adj" fmla="val 5199"/>
            </a:avLst>
          </a:prstGeom>
          <a:solidFill>
            <a:srgbClr val="F2F2F2"/>
          </a:solidFill>
          <a:ln w="9525" cmpd="sng">
            <a:solidFill>
              <a:schemeClr val="bg1">
                <a:lumMod val="40000"/>
                <a:lumOff val="60000"/>
              </a:schemeClr>
            </a:solidFill>
            <a:miter lim="800000"/>
          </a:ln>
        </p:spPr>
        <p:txBody>
          <a:bodyPr/>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15" name="TextBox 14"/>
          <p:cNvSpPr txBox="1"/>
          <p:nvPr/>
        </p:nvSpPr>
        <p:spPr>
          <a:xfrm>
            <a:off x="1509917" y="1025219"/>
            <a:ext cx="6092120" cy="1784407"/>
          </a:xfrm>
          <a:prstGeom prst="rect">
            <a:avLst/>
          </a:prstGeom>
          <a:noFill/>
        </p:spPr>
        <p:txBody>
          <a:bodyPr wrap="square" rtlCol="0">
            <a:spAutoFit/>
          </a:bodyPr>
          <a:lstStyle/>
          <a:p>
            <a:pPr algn="just" defTabSz="914034" fontAlgn="base">
              <a:spcBef>
                <a:spcPct val="0"/>
              </a:spcBef>
              <a:spcAft>
                <a:spcPct val="0"/>
              </a:spcAft>
            </a:pPr>
            <a:r>
              <a:rPr lang="zh-CN" altLang="en-US" sz="2199" dirty="0">
                <a:solidFill>
                  <a:srgbClr val="4D4D4D"/>
                </a:solidFill>
                <a:latin typeface="微软雅黑"/>
                <a:ea typeface="微软雅黑"/>
              </a:rPr>
              <a:t>进一步加强监督。以加强党内监督为着力点，认真落实党内监督的各项制度和措施，加大对公司领导班子和领导干部执行各项制度、规范行政情况进行监督，同时充分发挥群众监督、民主监督、舆论监督的作用。</a:t>
            </a:r>
          </a:p>
        </p:txBody>
      </p:sp>
      <p:sp>
        <p:nvSpPr>
          <p:cNvPr id="16" name="椭圆 15"/>
          <p:cNvSpPr/>
          <p:nvPr/>
        </p:nvSpPr>
        <p:spPr bwMode="auto">
          <a:xfrm>
            <a:off x="678956" y="1533056"/>
            <a:ext cx="799664" cy="799664"/>
          </a:xfrm>
          <a:prstGeom prst="ellipse">
            <a:avLst/>
          </a:prstGeom>
          <a:solidFill>
            <a:schemeClr val="tx1"/>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17" name="TextBox 16"/>
          <p:cNvSpPr txBox="1"/>
          <p:nvPr/>
        </p:nvSpPr>
        <p:spPr>
          <a:xfrm>
            <a:off x="678713" y="1702146"/>
            <a:ext cx="799907" cy="461485"/>
          </a:xfrm>
          <a:prstGeom prst="rect">
            <a:avLst/>
          </a:prstGeom>
          <a:noFill/>
        </p:spPr>
        <p:txBody>
          <a:bodyPr wrap="none" rtlCol="0">
            <a:spAutoFit/>
          </a:bodyPr>
          <a:lstStyle/>
          <a:p>
            <a:pPr algn="ctr" defTabSz="914034" fontAlgn="base">
              <a:spcBef>
                <a:spcPct val="0"/>
              </a:spcBef>
              <a:spcAft>
                <a:spcPct val="0"/>
              </a:spcAft>
            </a:pPr>
            <a:r>
              <a:rPr lang="zh-CN" altLang="en-US" sz="2399" b="1" dirty="0">
                <a:solidFill>
                  <a:srgbClr val="F8F8F8"/>
                </a:solidFill>
                <a:latin typeface="微软雅黑"/>
                <a:ea typeface="微软雅黑"/>
              </a:rPr>
              <a:t>第三</a:t>
            </a:r>
          </a:p>
        </p:txBody>
      </p:sp>
      <p:sp>
        <p:nvSpPr>
          <p:cNvPr id="18" name="TextBox 17"/>
          <p:cNvSpPr txBox="1"/>
          <p:nvPr/>
        </p:nvSpPr>
        <p:spPr>
          <a:xfrm>
            <a:off x="7103719" y="4230778"/>
            <a:ext cx="4030873" cy="1784407"/>
          </a:xfrm>
          <a:prstGeom prst="rect">
            <a:avLst/>
          </a:prstGeom>
          <a:noFill/>
        </p:spPr>
        <p:txBody>
          <a:bodyPr wrap="square" rtlCol="0">
            <a:spAutoFit/>
          </a:bodyPr>
          <a:lstStyle/>
          <a:p>
            <a:pPr algn="just" defTabSz="914034" fontAlgn="base">
              <a:spcBef>
                <a:spcPct val="0"/>
              </a:spcBef>
              <a:spcAft>
                <a:spcPct val="0"/>
              </a:spcAft>
            </a:pPr>
            <a:r>
              <a:rPr lang="zh-CN" altLang="en-US" sz="2199" dirty="0">
                <a:solidFill>
                  <a:srgbClr val="4D4D4D"/>
                </a:solidFill>
                <a:latin typeface="微软雅黑"/>
                <a:ea typeface="微软雅黑"/>
              </a:rPr>
              <a:t>深入持久地贯彻落实党风廉政建设责任制。按照责任制的有关要求，提高认识，增强责任感，逐级明确领导责任，层层分解落实到人。</a:t>
            </a:r>
          </a:p>
        </p:txBody>
      </p:sp>
      <p:sp>
        <p:nvSpPr>
          <p:cNvPr id="19" name="椭圆 18"/>
          <p:cNvSpPr/>
          <p:nvPr/>
        </p:nvSpPr>
        <p:spPr bwMode="auto">
          <a:xfrm>
            <a:off x="6272758" y="4574612"/>
            <a:ext cx="799664" cy="799664"/>
          </a:xfrm>
          <a:prstGeom prst="ellipse">
            <a:avLst/>
          </a:prstGeom>
          <a:solidFill>
            <a:schemeClr val="tx1"/>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20" name="TextBox 19"/>
          <p:cNvSpPr txBox="1"/>
          <p:nvPr/>
        </p:nvSpPr>
        <p:spPr>
          <a:xfrm>
            <a:off x="6272515" y="4743702"/>
            <a:ext cx="799907" cy="461485"/>
          </a:xfrm>
          <a:prstGeom prst="rect">
            <a:avLst/>
          </a:prstGeom>
          <a:noFill/>
        </p:spPr>
        <p:txBody>
          <a:bodyPr wrap="none" rtlCol="0">
            <a:spAutoFit/>
          </a:bodyPr>
          <a:lstStyle/>
          <a:p>
            <a:pPr algn="ctr" defTabSz="914034" fontAlgn="base">
              <a:spcBef>
                <a:spcPct val="0"/>
              </a:spcBef>
              <a:spcAft>
                <a:spcPct val="0"/>
              </a:spcAft>
            </a:pPr>
            <a:r>
              <a:rPr lang="zh-CN" altLang="en-US" sz="2399" b="1" dirty="0">
                <a:solidFill>
                  <a:srgbClr val="F8F8F8"/>
                </a:solidFill>
                <a:latin typeface="微软雅黑"/>
                <a:ea typeface="微软雅黑"/>
              </a:rPr>
              <a:t>第四</a:t>
            </a:r>
          </a:p>
        </p:txBody>
      </p:sp>
    </p:spTree>
    <p:extLst>
      <p:ext uri="{BB962C8B-B14F-4D97-AF65-F5344CB8AC3E}">
        <p14:creationId xmlns:p14="http://schemas.microsoft.com/office/powerpoint/2010/main" xmlns="" val="4209165761"/>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400"/>
                                        <p:tgtEl>
                                          <p:spTgt spid="5"/>
                                        </p:tgtEl>
                                        <p:attrNameLst>
                                          <p:attrName>ppt_y</p:attrName>
                                        </p:attrNameLst>
                                      </p:cBhvr>
                                      <p:tavLst>
                                        <p:tav tm="0">
                                          <p:val>
                                            <p:strVal val="#ppt_y+#ppt_h*1.125000"/>
                                          </p:val>
                                        </p:tav>
                                        <p:tav tm="100000">
                                          <p:val>
                                            <p:strVal val="#ppt_y"/>
                                          </p:val>
                                        </p:tav>
                                      </p:tavLst>
                                    </p:anim>
                                    <p:animEffect transition="in" filter="wipe(up)">
                                      <p:cBhvr>
                                        <p:cTn id="18" dur="400"/>
                                        <p:tgtEl>
                                          <p:spTgt spid="5"/>
                                        </p:tgtEl>
                                      </p:cBhvr>
                                    </p:animEffect>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down)">
                                      <p:cBhvr>
                                        <p:cTn id="22" dur="500"/>
                                        <p:tgtEl>
                                          <p:spTgt spid="3"/>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p:cTn id="26" dur="400" fill="hold"/>
                                        <p:tgtEl>
                                          <p:spTgt spid="16"/>
                                        </p:tgtEl>
                                        <p:attrNameLst>
                                          <p:attrName>ppt_w</p:attrName>
                                        </p:attrNameLst>
                                      </p:cBhvr>
                                      <p:tavLst>
                                        <p:tav tm="0">
                                          <p:val>
                                            <p:fltVal val="0"/>
                                          </p:val>
                                        </p:tav>
                                        <p:tav tm="100000">
                                          <p:val>
                                            <p:strVal val="#ppt_w"/>
                                          </p:val>
                                        </p:tav>
                                      </p:tavLst>
                                    </p:anim>
                                    <p:anim calcmode="lin" valueType="num">
                                      <p:cBhvr>
                                        <p:cTn id="27" dur="400" fill="hold"/>
                                        <p:tgtEl>
                                          <p:spTgt spid="16"/>
                                        </p:tgtEl>
                                        <p:attrNameLst>
                                          <p:attrName>ppt_h</p:attrName>
                                        </p:attrNameLst>
                                      </p:cBhvr>
                                      <p:tavLst>
                                        <p:tav tm="0">
                                          <p:val>
                                            <p:fltVal val="0"/>
                                          </p:val>
                                        </p:tav>
                                        <p:tav tm="100000">
                                          <p:val>
                                            <p:strVal val="#ppt_h"/>
                                          </p:val>
                                        </p:tav>
                                      </p:tavLst>
                                    </p:anim>
                                    <p:animEffect transition="in" filter="fade">
                                      <p:cBhvr>
                                        <p:cTn id="28" dur="400"/>
                                        <p:tgtEl>
                                          <p:spTgt spid="16"/>
                                        </p:tgtEl>
                                      </p:cBhvr>
                                    </p:animEffect>
                                  </p:childTnLst>
                                </p:cTn>
                              </p:par>
                            </p:childTnLst>
                          </p:cTn>
                        </p:par>
                        <p:par>
                          <p:cTn id="29" fill="hold">
                            <p:stCondLst>
                              <p:cond delay="2500"/>
                            </p:stCondLst>
                            <p:childTnLst>
                              <p:par>
                                <p:cTn id="30" presetID="31" presetClass="entr" presetSubtype="0"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400" fill="hold"/>
                                        <p:tgtEl>
                                          <p:spTgt spid="17"/>
                                        </p:tgtEl>
                                        <p:attrNameLst>
                                          <p:attrName>ppt_w</p:attrName>
                                        </p:attrNameLst>
                                      </p:cBhvr>
                                      <p:tavLst>
                                        <p:tav tm="0">
                                          <p:val>
                                            <p:fltVal val="0"/>
                                          </p:val>
                                        </p:tav>
                                        <p:tav tm="100000">
                                          <p:val>
                                            <p:strVal val="#ppt_w"/>
                                          </p:val>
                                        </p:tav>
                                      </p:tavLst>
                                    </p:anim>
                                    <p:anim calcmode="lin" valueType="num">
                                      <p:cBhvr>
                                        <p:cTn id="33" dur="400" fill="hold"/>
                                        <p:tgtEl>
                                          <p:spTgt spid="17"/>
                                        </p:tgtEl>
                                        <p:attrNameLst>
                                          <p:attrName>ppt_h</p:attrName>
                                        </p:attrNameLst>
                                      </p:cBhvr>
                                      <p:tavLst>
                                        <p:tav tm="0">
                                          <p:val>
                                            <p:fltVal val="0"/>
                                          </p:val>
                                        </p:tav>
                                        <p:tav tm="100000">
                                          <p:val>
                                            <p:strVal val="#ppt_h"/>
                                          </p:val>
                                        </p:tav>
                                      </p:tavLst>
                                    </p:anim>
                                    <p:anim calcmode="lin" valueType="num">
                                      <p:cBhvr>
                                        <p:cTn id="34" dur="400" fill="hold"/>
                                        <p:tgtEl>
                                          <p:spTgt spid="17"/>
                                        </p:tgtEl>
                                        <p:attrNameLst>
                                          <p:attrName>style.rotation</p:attrName>
                                        </p:attrNameLst>
                                      </p:cBhvr>
                                      <p:tavLst>
                                        <p:tav tm="0">
                                          <p:val>
                                            <p:fltVal val="90"/>
                                          </p:val>
                                        </p:tav>
                                        <p:tav tm="100000">
                                          <p:val>
                                            <p:fltVal val="0"/>
                                          </p:val>
                                        </p:tav>
                                      </p:tavLst>
                                    </p:anim>
                                    <p:animEffect transition="in" filter="fade">
                                      <p:cBhvr>
                                        <p:cTn id="35" dur="400"/>
                                        <p:tgtEl>
                                          <p:spTgt spid="17"/>
                                        </p:tgtEl>
                                      </p:cBhvr>
                                    </p:animEffect>
                                  </p:childTnLst>
                                </p:cTn>
                              </p:par>
                            </p:childTnLst>
                          </p:cTn>
                        </p:par>
                        <p:par>
                          <p:cTn id="36" fill="hold">
                            <p:stCondLst>
                              <p:cond delay="3000"/>
                            </p:stCondLst>
                            <p:childTnLst>
                              <p:par>
                                <p:cTn id="37" presetID="31"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anim calcmode="lin" valueType="num">
                                      <p:cBhvr>
                                        <p:cTn id="41" dur="500" fill="hold"/>
                                        <p:tgtEl>
                                          <p:spTgt spid="15"/>
                                        </p:tgtEl>
                                        <p:attrNameLst>
                                          <p:attrName>style.rotation</p:attrName>
                                        </p:attrNameLst>
                                      </p:cBhvr>
                                      <p:tavLst>
                                        <p:tav tm="0">
                                          <p:val>
                                            <p:fltVal val="90"/>
                                          </p:val>
                                        </p:tav>
                                        <p:tav tm="100000">
                                          <p:val>
                                            <p:fltVal val="0"/>
                                          </p:val>
                                        </p:tav>
                                      </p:tavLst>
                                    </p:anim>
                                    <p:animEffect transition="in" filter="fade">
                                      <p:cBhvr>
                                        <p:cTn id="42" dur="500"/>
                                        <p:tgtEl>
                                          <p:spTgt spid="15"/>
                                        </p:tgtEl>
                                      </p:cBhvr>
                                    </p:animEffect>
                                  </p:childTnLst>
                                </p:cTn>
                              </p:par>
                            </p:childTnLst>
                          </p:cTn>
                        </p:par>
                        <p:par>
                          <p:cTn id="43" fill="hold">
                            <p:stCondLst>
                              <p:cond delay="3500"/>
                            </p:stCondLst>
                            <p:childTnLst>
                              <p:par>
                                <p:cTn id="44" presetID="53" presetClass="entr" presetSubtype="16" fill="hold" grpId="0" nodeType="after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p:cTn id="46" dur="500" fill="hold"/>
                                        <p:tgtEl>
                                          <p:spTgt spid="8"/>
                                        </p:tgtEl>
                                        <p:attrNameLst>
                                          <p:attrName>ppt_w</p:attrName>
                                        </p:attrNameLst>
                                      </p:cBhvr>
                                      <p:tavLst>
                                        <p:tav tm="0">
                                          <p:val>
                                            <p:fltVal val="0"/>
                                          </p:val>
                                        </p:tav>
                                        <p:tav tm="100000">
                                          <p:val>
                                            <p:strVal val="#ppt_w"/>
                                          </p:val>
                                        </p:tav>
                                      </p:tavLst>
                                    </p:anim>
                                    <p:anim calcmode="lin" valueType="num">
                                      <p:cBhvr>
                                        <p:cTn id="47" dur="500" fill="hold"/>
                                        <p:tgtEl>
                                          <p:spTgt spid="8"/>
                                        </p:tgtEl>
                                        <p:attrNameLst>
                                          <p:attrName>ppt_h</p:attrName>
                                        </p:attrNameLst>
                                      </p:cBhvr>
                                      <p:tavLst>
                                        <p:tav tm="0">
                                          <p:val>
                                            <p:fltVal val="0"/>
                                          </p:val>
                                        </p:tav>
                                        <p:tav tm="100000">
                                          <p:val>
                                            <p:strVal val="#ppt_h"/>
                                          </p:val>
                                        </p:tav>
                                      </p:tavLst>
                                    </p:anim>
                                    <p:animEffect transition="in" filter="fade">
                                      <p:cBhvr>
                                        <p:cTn id="48" dur="500"/>
                                        <p:tgtEl>
                                          <p:spTgt spid="8"/>
                                        </p:tgtEl>
                                      </p:cBhvr>
                                    </p:animEffect>
                                  </p:childTnLst>
                                </p:cTn>
                              </p:par>
                            </p:childTnLst>
                          </p:cTn>
                        </p:par>
                        <p:par>
                          <p:cTn id="49" fill="hold">
                            <p:stCondLst>
                              <p:cond delay="4000"/>
                            </p:stCondLst>
                            <p:childTnLst>
                              <p:par>
                                <p:cTn id="50" presetID="12" presetClass="entr" presetSubtype="1"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400"/>
                                        <p:tgtEl>
                                          <p:spTgt spid="9"/>
                                        </p:tgtEl>
                                        <p:attrNameLst>
                                          <p:attrName>ppt_y</p:attrName>
                                        </p:attrNameLst>
                                      </p:cBhvr>
                                      <p:tavLst>
                                        <p:tav tm="0">
                                          <p:val>
                                            <p:strVal val="#ppt_y-#ppt_h*1.125000"/>
                                          </p:val>
                                        </p:tav>
                                        <p:tav tm="100000">
                                          <p:val>
                                            <p:strVal val="#ppt_y"/>
                                          </p:val>
                                        </p:tav>
                                      </p:tavLst>
                                    </p:anim>
                                    <p:animEffect transition="in" filter="wipe(down)">
                                      <p:cBhvr>
                                        <p:cTn id="53" dur="400"/>
                                        <p:tgtEl>
                                          <p:spTgt spid="9"/>
                                        </p:tgtEl>
                                      </p:cBhvr>
                                    </p:animEffect>
                                  </p:childTnLst>
                                </p:cTn>
                              </p:par>
                            </p:childTnLst>
                          </p:cTn>
                        </p:par>
                        <p:par>
                          <p:cTn id="54" fill="hold">
                            <p:stCondLst>
                              <p:cond delay="4500"/>
                            </p:stCondLst>
                            <p:childTnLst>
                              <p:par>
                                <p:cTn id="55" presetID="22" presetClass="entr" presetSubtype="1"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up)">
                                      <p:cBhvr>
                                        <p:cTn id="57" dur="500"/>
                                        <p:tgtEl>
                                          <p:spTgt spid="10"/>
                                        </p:tgtEl>
                                      </p:cBhvr>
                                    </p:animEffect>
                                  </p:childTnLst>
                                </p:cTn>
                              </p:par>
                            </p:childTnLst>
                          </p:cTn>
                        </p:par>
                        <p:par>
                          <p:cTn id="58" fill="hold">
                            <p:stCondLst>
                              <p:cond delay="5000"/>
                            </p:stCondLst>
                            <p:childTnLst>
                              <p:par>
                                <p:cTn id="59" presetID="31" presetClass="entr" presetSubtype="0"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p:cTn id="61" dur="500" fill="hold"/>
                                        <p:tgtEl>
                                          <p:spTgt spid="18"/>
                                        </p:tgtEl>
                                        <p:attrNameLst>
                                          <p:attrName>ppt_w</p:attrName>
                                        </p:attrNameLst>
                                      </p:cBhvr>
                                      <p:tavLst>
                                        <p:tav tm="0">
                                          <p:val>
                                            <p:fltVal val="0"/>
                                          </p:val>
                                        </p:tav>
                                        <p:tav tm="100000">
                                          <p:val>
                                            <p:strVal val="#ppt_w"/>
                                          </p:val>
                                        </p:tav>
                                      </p:tavLst>
                                    </p:anim>
                                    <p:anim calcmode="lin" valueType="num">
                                      <p:cBhvr>
                                        <p:cTn id="62" dur="500" fill="hold"/>
                                        <p:tgtEl>
                                          <p:spTgt spid="18"/>
                                        </p:tgtEl>
                                        <p:attrNameLst>
                                          <p:attrName>ppt_h</p:attrName>
                                        </p:attrNameLst>
                                      </p:cBhvr>
                                      <p:tavLst>
                                        <p:tav tm="0">
                                          <p:val>
                                            <p:fltVal val="0"/>
                                          </p:val>
                                        </p:tav>
                                        <p:tav tm="100000">
                                          <p:val>
                                            <p:strVal val="#ppt_h"/>
                                          </p:val>
                                        </p:tav>
                                      </p:tavLst>
                                    </p:anim>
                                    <p:anim calcmode="lin" valueType="num">
                                      <p:cBhvr>
                                        <p:cTn id="63" dur="500" fill="hold"/>
                                        <p:tgtEl>
                                          <p:spTgt spid="18"/>
                                        </p:tgtEl>
                                        <p:attrNameLst>
                                          <p:attrName>style.rotation</p:attrName>
                                        </p:attrNameLst>
                                      </p:cBhvr>
                                      <p:tavLst>
                                        <p:tav tm="0">
                                          <p:val>
                                            <p:fltVal val="90"/>
                                          </p:val>
                                        </p:tav>
                                        <p:tav tm="100000">
                                          <p:val>
                                            <p:fltVal val="0"/>
                                          </p:val>
                                        </p:tav>
                                      </p:tavLst>
                                    </p:anim>
                                    <p:animEffect transition="in" filter="fade">
                                      <p:cBhvr>
                                        <p:cTn id="64" dur="500"/>
                                        <p:tgtEl>
                                          <p:spTgt spid="18"/>
                                        </p:tgtEl>
                                      </p:cBhvr>
                                    </p:animEffect>
                                  </p:childTnLst>
                                </p:cTn>
                              </p:par>
                            </p:childTnLst>
                          </p:cTn>
                        </p:par>
                        <p:par>
                          <p:cTn id="65" fill="hold">
                            <p:stCondLst>
                              <p:cond delay="5500"/>
                            </p:stCondLst>
                            <p:childTnLst>
                              <p:par>
                                <p:cTn id="66" presetID="53" presetClass="entr" presetSubtype="16" fill="hold" grpId="0" nodeType="after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p:cTn id="68" dur="400" fill="hold"/>
                                        <p:tgtEl>
                                          <p:spTgt spid="19"/>
                                        </p:tgtEl>
                                        <p:attrNameLst>
                                          <p:attrName>ppt_w</p:attrName>
                                        </p:attrNameLst>
                                      </p:cBhvr>
                                      <p:tavLst>
                                        <p:tav tm="0">
                                          <p:val>
                                            <p:fltVal val="0"/>
                                          </p:val>
                                        </p:tav>
                                        <p:tav tm="100000">
                                          <p:val>
                                            <p:strVal val="#ppt_w"/>
                                          </p:val>
                                        </p:tav>
                                      </p:tavLst>
                                    </p:anim>
                                    <p:anim calcmode="lin" valueType="num">
                                      <p:cBhvr>
                                        <p:cTn id="69" dur="400" fill="hold"/>
                                        <p:tgtEl>
                                          <p:spTgt spid="19"/>
                                        </p:tgtEl>
                                        <p:attrNameLst>
                                          <p:attrName>ppt_h</p:attrName>
                                        </p:attrNameLst>
                                      </p:cBhvr>
                                      <p:tavLst>
                                        <p:tav tm="0">
                                          <p:val>
                                            <p:fltVal val="0"/>
                                          </p:val>
                                        </p:tav>
                                        <p:tav tm="100000">
                                          <p:val>
                                            <p:strVal val="#ppt_h"/>
                                          </p:val>
                                        </p:tav>
                                      </p:tavLst>
                                    </p:anim>
                                    <p:animEffect transition="in" filter="fade">
                                      <p:cBhvr>
                                        <p:cTn id="70" dur="400"/>
                                        <p:tgtEl>
                                          <p:spTgt spid="19"/>
                                        </p:tgtEl>
                                      </p:cBhvr>
                                    </p:animEffect>
                                  </p:childTnLst>
                                </p:cTn>
                              </p:par>
                            </p:childTnLst>
                          </p:cTn>
                        </p:par>
                        <p:par>
                          <p:cTn id="71" fill="hold">
                            <p:stCondLst>
                              <p:cond delay="6000"/>
                            </p:stCondLst>
                            <p:childTnLst>
                              <p:par>
                                <p:cTn id="72" presetID="31" presetClass="entr" presetSubtype="0" fill="hold" grpId="0" nodeType="afterEffect">
                                  <p:stCondLst>
                                    <p:cond delay="0"/>
                                  </p:stCondLst>
                                  <p:childTnLst>
                                    <p:set>
                                      <p:cBhvr>
                                        <p:cTn id="73" dur="1" fill="hold">
                                          <p:stCondLst>
                                            <p:cond delay="0"/>
                                          </p:stCondLst>
                                        </p:cTn>
                                        <p:tgtEl>
                                          <p:spTgt spid="20"/>
                                        </p:tgtEl>
                                        <p:attrNameLst>
                                          <p:attrName>style.visibility</p:attrName>
                                        </p:attrNameLst>
                                      </p:cBhvr>
                                      <p:to>
                                        <p:strVal val="visible"/>
                                      </p:to>
                                    </p:set>
                                    <p:anim calcmode="lin" valueType="num">
                                      <p:cBhvr>
                                        <p:cTn id="74" dur="400" fill="hold"/>
                                        <p:tgtEl>
                                          <p:spTgt spid="20"/>
                                        </p:tgtEl>
                                        <p:attrNameLst>
                                          <p:attrName>ppt_w</p:attrName>
                                        </p:attrNameLst>
                                      </p:cBhvr>
                                      <p:tavLst>
                                        <p:tav tm="0">
                                          <p:val>
                                            <p:fltVal val="0"/>
                                          </p:val>
                                        </p:tav>
                                        <p:tav tm="100000">
                                          <p:val>
                                            <p:strVal val="#ppt_w"/>
                                          </p:val>
                                        </p:tav>
                                      </p:tavLst>
                                    </p:anim>
                                    <p:anim calcmode="lin" valueType="num">
                                      <p:cBhvr>
                                        <p:cTn id="75" dur="400" fill="hold"/>
                                        <p:tgtEl>
                                          <p:spTgt spid="20"/>
                                        </p:tgtEl>
                                        <p:attrNameLst>
                                          <p:attrName>ppt_h</p:attrName>
                                        </p:attrNameLst>
                                      </p:cBhvr>
                                      <p:tavLst>
                                        <p:tav tm="0">
                                          <p:val>
                                            <p:fltVal val="0"/>
                                          </p:val>
                                        </p:tav>
                                        <p:tav tm="100000">
                                          <p:val>
                                            <p:strVal val="#ppt_h"/>
                                          </p:val>
                                        </p:tav>
                                      </p:tavLst>
                                    </p:anim>
                                    <p:anim calcmode="lin" valueType="num">
                                      <p:cBhvr>
                                        <p:cTn id="76" dur="400" fill="hold"/>
                                        <p:tgtEl>
                                          <p:spTgt spid="20"/>
                                        </p:tgtEl>
                                        <p:attrNameLst>
                                          <p:attrName>style.rotation</p:attrName>
                                        </p:attrNameLst>
                                      </p:cBhvr>
                                      <p:tavLst>
                                        <p:tav tm="0">
                                          <p:val>
                                            <p:fltVal val="90"/>
                                          </p:val>
                                        </p:tav>
                                        <p:tav tm="100000">
                                          <p:val>
                                            <p:fltVal val="0"/>
                                          </p:val>
                                        </p:tav>
                                      </p:tavLst>
                                    </p:anim>
                                    <p:animEffect transition="in" filter="fade">
                                      <p:cBhvr>
                                        <p:cTn id="77" dur="4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8" grpId="0" animBg="1"/>
      <p:bldP spid="9" grpId="0" animBg="1"/>
      <p:bldP spid="10" grpId="0" animBg="1"/>
      <p:bldP spid="15" grpId="0"/>
      <p:bldP spid="16" grpId="0" animBg="1"/>
      <p:bldP spid="17" grpId="0"/>
      <p:bldP spid="18" grpId="0"/>
      <p:bldP spid="19" grpId="0" animBg="1"/>
      <p:bldP spid="2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1" y="3309700"/>
            <a:ext cx="2519016" cy="109139"/>
          </a:xfrm>
          <a:prstGeom prst="rect">
            <a:avLst/>
          </a:prstGeom>
          <a:solidFill>
            <a:srgbClr val="A92F2F"/>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grpSp>
        <p:nvGrpSpPr>
          <p:cNvPr id="3" name="组合 2"/>
          <p:cNvGrpSpPr/>
          <p:nvPr/>
        </p:nvGrpSpPr>
        <p:grpSpPr>
          <a:xfrm>
            <a:off x="1790393" y="2580241"/>
            <a:ext cx="1599383" cy="1599383"/>
            <a:chOff x="10418861" y="2837104"/>
            <a:chExt cx="1600008" cy="1600008"/>
          </a:xfrm>
        </p:grpSpPr>
        <p:sp>
          <p:nvSpPr>
            <p:cNvPr id="4" name="椭圆 3"/>
            <p:cNvSpPr/>
            <p:nvPr/>
          </p:nvSpPr>
          <p:spPr bwMode="auto">
            <a:xfrm>
              <a:off x="10418861" y="2837104"/>
              <a:ext cx="1600008" cy="1600008"/>
            </a:xfrm>
            <a:prstGeom prst="ellipse">
              <a:avLst/>
            </a:prstGeom>
            <a:solidFill>
              <a:schemeClr val="tx1"/>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5" name="矩形 4"/>
            <p:cNvSpPr/>
            <p:nvPr/>
          </p:nvSpPr>
          <p:spPr>
            <a:xfrm>
              <a:off x="10642801" y="3036943"/>
              <a:ext cx="1152127" cy="1200329"/>
            </a:xfrm>
            <a:prstGeom prst="rect">
              <a:avLst/>
            </a:prstGeom>
          </p:spPr>
          <p:txBody>
            <a:bodyPr wrap="square">
              <a:spAutoFit/>
            </a:bodyPr>
            <a:lstStyle/>
            <a:p>
              <a:pPr algn="ctr" defTabSz="914034" fontAlgn="base">
                <a:spcBef>
                  <a:spcPct val="0"/>
                </a:spcBef>
                <a:spcAft>
                  <a:spcPct val="0"/>
                </a:spcAft>
              </a:pPr>
              <a:r>
                <a:rPr lang="zh-CN" altLang="en-US" sz="3599" b="1" dirty="0">
                  <a:solidFill>
                    <a:srgbClr val="F8F8F8"/>
                  </a:solidFill>
                  <a:latin typeface="微软雅黑"/>
                  <a:ea typeface="微软雅黑"/>
                </a:rPr>
                <a:t>综上所述</a:t>
              </a:r>
            </a:p>
          </p:txBody>
        </p:sp>
      </p:grpSp>
      <p:sp>
        <p:nvSpPr>
          <p:cNvPr id="6" name="等腰三角形 5"/>
          <p:cNvSpPr/>
          <p:nvPr/>
        </p:nvSpPr>
        <p:spPr bwMode="auto">
          <a:xfrm rot="5400000">
            <a:off x="3443961" y="3225776"/>
            <a:ext cx="286632" cy="308310"/>
          </a:xfrm>
          <a:prstGeom prst="triangle">
            <a:avLst/>
          </a:prstGeom>
          <a:solidFill>
            <a:srgbClr val="A92F2F"/>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7" name="圆角矩形 6"/>
          <p:cNvSpPr/>
          <p:nvPr/>
        </p:nvSpPr>
        <p:spPr bwMode="auto">
          <a:xfrm>
            <a:off x="4008583" y="837724"/>
            <a:ext cx="7485908" cy="5182552"/>
          </a:xfrm>
          <a:prstGeom prst="roundRect">
            <a:avLst>
              <a:gd name="adj" fmla="val 2830"/>
            </a:avLst>
          </a:prstGeom>
          <a:solidFill>
            <a:srgbClr val="F2F2F2"/>
          </a:solidFill>
          <a:ln w="9525" cmpd="sng">
            <a:solidFill>
              <a:schemeClr val="bg1">
                <a:lumMod val="40000"/>
                <a:lumOff val="60000"/>
              </a:schemeClr>
            </a:solidFill>
            <a:miter lim="800000"/>
          </a:ln>
        </p:spPr>
        <p:txBody>
          <a:bodyPr/>
          <a:lstStyle/>
          <a:p>
            <a:pPr defTabSz="914034" fontAlgn="base">
              <a:spcBef>
                <a:spcPct val="0"/>
              </a:spcBef>
              <a:spcAft>
                <a:spcPct val="0"/>
              </a:spcAft>
            </a:pPr>
            <a:endParaRPr lang="zh-CN" altLang="en-US" sz="1799" dirty="0">
              <a:solidFill>
                <a:srgbClr val="A92F2F"/>
              </a:solidFill>
              <a:latin typeface="Arial" panose="020B0604020202020204" pitchFamily="34" charset="0"/>
              <a:ea typeface="宋体" panose="02010600030101010101" pitchFamily="2" charset="-122"/>
            </a:endParaRPr>
          </a:p>
        </p:txBody>
      </p:sp>
      <p:sp>
        <p:nvSpPr>
          <p:cNvPr id="20" name="矩形 19"/>
          <p:cNvSpPr/>
          <p:nvPr/>
        </p:nvSpPr>
        <p:spPr>
          <a:xfrm>
            <a:off x="4466025" y="1233019"/>
            <a:ext cx="6740546" cy="3814939"/>
          </a:xfrm>
          <a:prstGeom prst="rect">
            <a:avLst/>
          </a:prstGeom>
          <a:noFill/>
        </p:spPr>
        <p:txBody>
          <a:bodyPr wrap="square" rtlCol="0">
            <a:spAutoFit/>
          </a:bodyPr>
          <a:lstStyle/>
          <a:p>
            <a:pPr algn="just" defTabSz="914034" fontAlgn="base">
              <a:spcBef>
                <a:spcPct val="0"/>
              </a:spcBef>
              <a:spcAft>
                <a:spcPct val="0"/>
              </a:spcAft>
            </a:pPr>
            <a:r>
              <a:rPr lang="zh-CN" altLang="en-US" sz="2199" dirty="0">
                <a:solidFill>
                  <a:srgbClr val="4D4D4D"/>
                </a:solidFill>
                <a:latin typeface="微软雅黑"/>
                <a:ea typeface="微软雅黑"/>
              </a:rPr>
              <a:t>党支部</a:t>
            </a:r>
            <a:r>
              <a:rPr lang="en-US" altLang="zh-CN" sz="2199" dirty="0">
                <a:solidFill>
                  <a:srgbClr val="4D4D4D"/>
                </a:solidFill>
                <a:latin typeface="微软雅黑"/>
                <a:ea typeface="微软雅黑"/>
              </a:rPr>
              <a:t>2017</a:t>
            </a:r>
            <a:r>
              <a:rPr lang="zh-CN" altLang="en-US" sz="2199" dirty="0">
                <a:solidFill>
                  <a:srgbClr val="4D4D4D"/>
                </a:solidFill>
                <a:latin typeface="微软雅黑"/>
                <a:ea typeface="微软雅黑"/>
              </a:rPr>
              <a:t>年的党支部风廉政建设工作，已严格按照厂党委、厂纪检监察室的总体部署，严格按照</a:t>
            </a:r>
            <a:r>
              <a:rPr lang="en-US" altLang="zh-CN" sz="2199" dirty="0">
                <a:solidFill>
                  <a:srgbClr val="4D4D4D"/>
                </a:solidFill>
                <a:latin typeface="微软雅黑"/>
                <a:ea typeface="微软雅黑"/>
              </a:rPr>
              <a:t>《</a:t>
            </a:r>
            <a:r>
              <a:rPr lang="zh-CN" altLang="en-US" sz="2199" dirty="0">
                <a:solidFill>
                  <a:srgbClr val="4D4D4D"/>
                </a:solidFill>
                <a:latin typeface="微软雅黑"/>
                <a:ea typeface="微软雅黑"/>
              </a:rPr>
              <a:t>党风廉政责任制</a:t>
            </a:r>
            <a:r>
              <a:rPr lang="en-US" altLang="zh-CN" sz="2199" dirty="0">
                <a:solidFill>
                  <a:srgbClr val="4D4D4D"/>
                </a:solidFill>
                <a:latin typeface="微软雅黑"/>
                <a:ea typeface="微软雅黑"/>
              </a:rPr>
              <a:t>》</a:t>
            </a:r>
            <a:r>
              <a:rPr lang="zh-CN" altLang="en-US" sz="2199" dirty="0">
                <a:solidFill>
                  <a:srgbClr val="4D4D4D"/>
                </a:solidFill>
                <a:latin typeface="微软雅黑"/>
                <a:ea typeface="微软雅黑"/>
              </a:rPr>
              <a:t>的各项要求，认真执行党风廉政建设责任制的一系列制度规定，有力地推动了反腐倡廉各项工作任务的落实，有效地促进了公司党员干部廉洁勤政建设。在今后的工作中，我们将一如既往地严格按照上级的要求，以十八大精神为指导，与时俱进，开拓创新，强化职责，坚定不移地把党风廉政建设责任制各项规定摆到重要议事日程上来，采取有力措施切实抓紧、抓好、抓出成效，不断带动和促进整个公司各项工作的全面进步。</a:t>
            </a:r>
          </a:p>
        </p:txBody>
      </p:sp>
      <p:sp>
        <p:nvSpPr>
          <p:cNvPr id="9" name="矩形 8">
            <a:extLst>
              <a:ext uri="{FF2B5EF4-FFF2-40B4-BE49-F238E27FC236}">
                <a16:creationId xmlns:a16="http://schemas.microsoft.com/office/drawing/2014/main" xmlns="" id="{9A4F2596-1BA2-4511-9B33-8A6426E0F85A}"/>
              </a:ext>
            </a:extLst>
          </p:cNvPr>
          <p:cNvSpPr/>
          <p:nvPr/>
        </p:nvSpPr>
        <p:spPr bwMode="auto">
          <a:xfrm>
            <a:off x="0" y="6600825"/>
            <a:ext cx="12192000" cy="257175"/>
          </a:xfrm>
          <a:prstGeom prst="rect">
            <a:avLst/>
          </a:prstGeom>
          <a:solidFill>
            <a:schemeClr val="tx1"/>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lstStyle/>
          <a:p>
            <a:pPr marL="0" marR="0" lvl="0" indent="0" algn="l" defTabSz="914034"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799" b="0" i="0" u="none" strike="noStrike" kern="1200" cap="none" spc="0" normalizeH="0" baseline="0" noProof="0">
              <a:ln>
                <a:noFill/>
              </a:ln>
              <a:solidFill>
                <a:srgbClr val="A92F2F"/>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xmlns="" val="2710133167"/>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par>
                                <p:cTn id="14" presetID="8" presetClass="emph" presetSubtype="0" fill="hold" nodeType="withEffect">
                                  <p:stCondLst>
                                    <p:cond delay="0"/>
                                  </p:stCondLst>
                                  <p:childTnLst>
                                    <p:animRot by="21600000">
                                      <p:cBhvr>
                                        <p:cTn id="15" dur="500" fill="hold"/>
                                        <p:tgtEl>
                                          <p:spTgt spid="3"/>
                                        </p:tgtEl>
                                        <p:attrNameLst>
                                          <p:attrName>r</p:attrName>
                                        </p:attrNameLst>
                                      </p:cBhvr>
                                    </p:animRot>
                                  </p:childTnLst>
                                </p:cTn>
                              </p:par>
                            </p:childTnLst>
                          </p:cTn>
                        </p:par>
                        <p:par>
                          <p:cTn id="16" fill="hold">
                            <p:stCondLst>
                              <p:cond delay="1000"/>
                            </p:stCondLst>
                            <p:childTnLst>
                              <p:par>
                                <p:cTn id="17" presetID="1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400"/>
                                        <p:tgtEl>
                                          <p:spTgt spid="6"/>
                                        </p:tgtEl>
                                        <p:attrNameLst>
                                          <p:attrName>ppt_x</p:attrName>
                                        </p:attrNameLst>
                                      </p:cBhvr>
                                      <p:tavLst>
                                        <p:tav tm="0">
                                          <p:val>
                                            <p:strVal val="#ppt_x-#ppt_w*1.125000"/>
                                          </p:val>
                                        </p:tav>
                                        <p:tav tm="100000">
                                          <p:val>
                                            <p:strVal val="#ppt_x"/>
                                          </p:val>
                                        </p:tav>
                                      </p:tavLst>
                                    </p:anim>
                                    <p:animEffect transition="in" filter="wipe(right)">
                                      <p:cBhvr>
                                        <p:cTn id="20" dur="400"/>
                                        <p:tgtEl>
                                          <p:spTgt spid="6"/>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500"/>
                                        <p:tgtEl>
                                          <p:spTgt spid="7"/>
                                        </p:tgtEl>
                                      </p:cBhvr>
                                    </p:animEffect>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up)">
                                      <p:cBhvr>
                                        <p:cTn id="2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animBg="1"/>
      <p:bldP spid="20"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A459D4C8-EE36-4580-8B84-ED549D419945}"/>
              </a:ext>
            </a:extLst>
          </p:cNvPr>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5272117" y="990596"/>
            <a:ext cx="1647765" cy="1330886"/>
          </a:xfrm>
          <a:prstGeom prst="rect">
            <a:avLst/>
          </a:prstGeom>
        </p:spPr>
      </p:pic>
      <p:pic>
        <p:nvPicPr>
          <p:cNvPr id="15" name="图片 14">
            <a:extLst>
              <a:ext uri="{FF2B5EF4-FFF2-40B4-BE49-F238E27FC236}">
                <a16:creationId xmlns:a16="http://schemas.microsoft.com/office/drawing/2014/main" xmlns="" id="{ACDC8824-3FB7-4656-AE6D-3642FD5301F7}"/>
              </a:ext>
            </a:extLst>
          </p:cNvPr>
          <p:cNvPicPr>
            <a:picLocks noChangeAspect="1"/>
          </p:cNvPicPr>
          <p:nvPr/>
        </p:nvPicPr>
        <p:blipFill rotWithShape="1">
          <a:blip r:embed="rId5">
            <a:extLst>
              <a:ext uri="{28A0092B-C50C-407E-A947-70E740481C1C}">
                <a14:useLocalDpi xmlns:a14="http://schemas.microsoft.com/office/drawing/2010/main" xmlns="" val="0"/>
              </a:ext>
            </a:extLst>
          </a:blip>
          <a:srcRect/>
          <a:stretch/>
        </p:blipFill>
        <p:spPr>
          <a:xfrm>
            <a:off x="8877300" y="3705225"/>
            <a:ext cx="3314700" cy="2884726"/>
          </a:xfrm>
          <a:prstGeom prst="rect">
            <a:avLst/>
          </a:prstGeom>
        </p:spPr>
      </p:pic>
      <p:sp>
        <p:nvSpPr>
          <p:cNvPr id="6" name="文本框 5">
            <a:extLst>
              <a:ext uri="{FF2B5EF4-FFF2-40B4-BE49-F238E27FC236}">
                <a16:creationId xmlns:a16="http://schemas.microsoft.com/office/drawing/2014/main" xmlns="" id="{C32D5E09-10CD-439A-AE83-36ECA516D550}"/>
              </a:ext>
            </a:extLst>
          </p:cNvPr>
          <p:cNvSpPr txBox="1"/>
          <p:nvPr/>
        </p:nvSpPr>
        <p:spPr>
          <a:xfrm>
            <a:off x="1827704" y="2439885"/>
            <a:ext cx="8821246" cy="1323439"/>
          </a:xfrm>
          <a:prstGeom prst="rect">
            <a:avLst/>
          </a:prstGeom>
          <a:noFill/>
        </p:spPr>
        <p:txBody>
          <a:bodyPr wrap="square" rtlCol="0">
            <a:spAutoFit/>
          </a:bodyPr>
          <a:lstStyle/>
          <a:p>
            <a:pPr algn="dist">
              <a:defRPr/>
            </a:pPr>
            <a:r>
              <a:rPr lang="zh-CN" altLang="en-US" sz="8000" b="1" dirty="0">
                <a:ln w="28575">
                  <a:solidFill>
                    <a:srgbClr val="C00000"/>
                  </a:solidFill>
                </a:ln>
                <a:gradFill>
                  <a:gsLst>
                    <a:gs pos="0">
                      <a:srgbClr val="4472C4">
                        <a:lumMod val="5000"/>
                        <a:lumOff val="95000"/>
                      </a:srgbClr>
                    </a:gs>
                    <a:gs pos="49000">
                      <a:srgbClr val="FCE95A"/>
                    </a:gs>
                    <a:gs pos="21000">
                      <a:srgbClr val="FCFEB6"/>
                    </a:gs>
                    <a:gs pos="100000">
                      <a:srgbClr val="F7E603"/>
                    </a:gs>
                  </a:gsLst>
                  <a:lin ang="5400000" scaled="1"/>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学习结束 感谢倾听 </a:t>
            </a:r>
          </a:p>
        </p:txBody>
      </p:sp>
      <p:sp>
        <p:nvSpPr>
          <p:cNvPr id="7" name="文本框 6">
            <a:extLst>
              <a:ext uri="{FF2B5EF4-FFF2-40B4-BE49-F238E27FC236}">
                <a16:creationId xmlns:a16="http://schemas.microsoft.com/office/drawing/2014/main" xmlns="" id="{D2BB0EC7-767B-42D9-92B5-4D3C9275B1E6}"/>
              </a:ext>
            </a:extLst>
          </p:cNvPr>
          <p:cNvSpPr txBox="1"/>
          <p:nvPr/>
        </p:nvSpPr>
        <p:spPr>
          <a:xfrm>
            <a:off x="3042969" y="4470215"/>
            <a:ext cx="6106062" cy="499624"/>
          </a:xfrm>
          <a:prstGeom prst="rect">
            <a:avLst/>
          </a:prstGeom>
          <a:noFill/>
        </p:spPr>
        <p:txBody>
          <a:bodyPr wrap="square" rtlCol="0">
            <a:spAutoFit/>
          </a:bodyPr>
          <a:lstStyle/>
          <a:p>
            <a:pPr lvl="0" algn="dist">
              <a:lnSpc>
                <a:spcPct val="150000"/>
              </a:lnSpc>
            </a:pPr>
            <a:r>
              <a:rPr lang="zh-CN" altLang="en-US" sz="2000" dirty="0">
                <a:solidFill>
                  <a:schemeClr val="bg1">
                    <a:lumMod val="50000"/>
                  </a:schemeClr>
                </a:solidFill>
                <a:latin typeface="微软雅黑" panose="020B0503020204020204" charset="-122"/>
                <a:ea typeface="微软雅黑" panose="020B0503020204020204" charset="-122"/>
                <a:sym typeface="+mn-ea"/>
              </a:rPr>
              <a:t>贯彻落实十九大精神严肃党纪党风</a:t>
            </a:r>
            <a:r>
              <a:rPr lang="en-US" altLang="zh-CN" sz="2000" dirty="0">
                <a:solidFill>
                  <a:schemeClr val="bg1">
                    <a:lumMod val="50000"/>
                  </a:schemeClr>
                </a:solidFill>
                <a:latin typeface="微软雅黑" panose="020B0503020204020204" charset="-122"/>
                <a:ea typeface="微软雅黑" panose="020B0503020204020204" charset="-122"/>
                <a:sym typeface="+mn-ea"/>
              </a:rPr>
              <a:t>(</a:t>
            </a:r>
            <a:r>
              <a:rPr lang="zh-CN" altLang="en-US" sz="2000" dirty="0">
                <a:solidFill>
                  <a:schemeClr val="bg1">
                    <a:lumMod val="50000"/>
                  </a:schemeClr>
                </a:solidFill>
                <a:latin typeface="微软雅黑" panose="020B0503020204020204" charset="-122"/>
                <a:ea typeface="微软雅黑" panose="020B0503020204020204" charset="-122"/>
                <a:sym typeface="+mn-ea"/>
              </a:rPr>
              <a:t>自查</a:t>
            </a:r>
            <a:r>
              <a:rPr lang="en-US" altLang="zh-CN" sz="2000" dirty="0">
                <a:solidFill>
                  <a:schemeClr val="bg1">
                    <a:lumMod val="50000"/>
                  </a:schemeClr>
                </a:solidFill>
                <a:latin typeface="微软雅黑" panose="020B0503020204020204" charset="-122"/>
                <a:ea typeface="微软雅黑" panose="020B0503020204020204" charset="-122"/>
                <a:sym typeface="+mn-ea"/>
              </a:rPr>
              <a:t>)</a:t>
            </a:r>
            <a:r>
              <a:rPr lang="zh-CN" altLang="en-US" sz="2000" dirty="0">
                <a:solidFill>
                  <a:schemeClr val="bg1">
                    <a:lumMod val="50000"/>
                  </a:schemeClr>
                </a:solidFill>
                <a:latin typeface="微软雅黑" panose="020B0503020204020204" charset="-122"/>
                <a:ea typeface="微软雅黑" panose="020B0503020204020204" charset="-122"/>
                <a:sym typeface="+mn-ea"/>
              </a:rPr>
              <a:t>调查报告</a:t>
            </a:r>
          </a:p>
        </p:txBody>
      </p:sp>
      <p:sp>
        <p:nvSpPr>
          <p:cNvPr id="8" name="文本框 7">
            <a:extLst>
              <a:ext uri="{FF2B5EF4-FFF2-40B4-BE49-F238E27FC236}">
                <a16:creationId xmlns:a16="http://schemas.microsoft.com/office/drawing/2014/main" xmlns="" id="{8D040204-AF40-48AA-A64D-CA7D95FC0F87}"/>
              </a:ext>
            </a:extLst>
          </p:cNvPr>
          <p:cNvSpPr txBox="1"/>
          <p:nvPr/>
        </p:nvSpPr>
        <p:spPr>
          <a:xfrm>
            <a:off x="2394857" y="3830839"/>
            <a:ext cx="7402286" cy="646331"/>
          </a:xfrm>
          <a:prstGeom prst="rect">
            <a:avLst/>
          </a:prstGeom>
          <a:noFill/>
          <a:effectLst/>
        </p:spPr>
        <p:txBody>
          <a:bodyPr vert="horz" wrap="square" rtlCol="0">
            <a:spAutoFit/>
          </a:bodyPr>
          <a:lstStyle/>
          <a:p>
            <a:pPr algn="ctr"/>
            <a:r>
              <a:rPr lang="zh-CN" altLang="en-US" sz="3600" b="1" dirty="0">
                <a:ln>
                  <a:solidFill>
                    <a:srgbClr val="C00000"/>
                  </a:solidFill>
                </a:ln>
                <a:solidFill>
                  <a:srgbClr val="FFFF00"/>
                </a:solidFill>
                <a:latin typeface="+mj-ea"/>
                <a:ea typeface="+mj-ea"/>
              </a:rPr>
              <a:t>新思想、新论断、新概念</a:t>
            </a:r>
            <a:endParaRPr lang="en-US" altLang="zh-CN" sz="3600" b="1" dirty="0">
              <a:ln>
                <a:solidFill>
                  <a:srgbClr val="C00000"/>
                </a:solidFill>
              </a:ln>
              <a:solidFill>
                <a:srgbClr val="FFFF00"/>
              </a:solidFill>
              <a:latin typeface="+mj-ea"/>
              <a:ea typeface="+mj-ea"/>
            </a:endParaRPr>
          </a:p>
        </p:txBody>
      </p:sp>
    </p:spTree>
    <p:extLst>
      <p:ext uri="{BB962C8B-B14F-4D97-AF65-F5344CB8AC3E}">
        <p14:creationId xmlns:p14="http://schemas.microsoft.com/office/powerpoint/2010/main" xmlns="" val="3513534363"/>
      </p:ext>
    </p:extLst>
  </p:cSld>
  <p:clrMapOvr>
    <a:masterClrMapping/>
  </p:clrMapOvr>
  <mc:AlternateContent xmlns:mc="http://schemas.openxmlformats.org/markup-compatibility/2006">
    <mc:Choice xmlns:p14="http://schemas.microsoft.com/office/powerpoint/2010/main" xmlns="" Requires="p14">
      <p:transition spd="slow" p14:dur="2000" advClick="0" advTm="2000">
        <p14:ferris dir="l"/>
      </p:transition>
    </mc:Choice>
    <mc:Fallback>
      <p:transition spd="slow" advClick="0" advTm="200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400" fill="hold"/>
                                            <p:tgtEl>
                                              <p:spTgt spid="4"/>
                                            </p:tgtEl>
                                            <p:attrNameLst>
                                              <p:attrName>ppt_w</p:attrName>
                                            </p:attrNameLst>
                                          </p:cBhvr>
                                          <p:tavLst>
                                            <p:tav tm="0">
                                              <p:val>
                                                <p:fltVal val="0"/>
                                              </p:val>
                                            </p:tav>
                                            <p:tav tm="100000">
                                              <p:val>
                                                <p:strVal val="#ppt_w"/>
                                              </p:val>
                                            </p:tav>
                                          </p:tavLst>
                                        </p:anim>
                                        <p:anim calcmode="lin" valueType="num">
                                          <p:cBhvr>
                                            <p:cTn id="8" dur="400" fill="hold"/>
                                            <p:tgtEl>
                                              <p:spTgt spid="4"/>
                                            </p:tgtEl>
                                            <p:attrNameLst>
                                              <p:attrName>ppt_h</p:attrName>
                                            </p:attrNameLst>
                                          </p:cBhvr>
                                          <p:tavLst>
                                            <p:tav tm="0">
                                              <p:val>
                                                <p:fltVal val="0"/>
                                              </p:val>
                                            </p:tav>
                                            <p:tav tm="100000">
                                              <p:val>
                                                <p:strVal val="#ppt_h"/>
                                              </p:val>
                                            </p:tav>
                                          </p:tavLst>
                                        </p:anim>
                                        <p:anim calcmode="lin" valueType="num">
                                          <p:cBhvr>
                                            <p:cTn id="9" dur="400" fill="hold"/>
                                            <p:tgtEl>
                                              <p:spTgt spid="4"/>
                                            </p:tgtEl>
                                            <p:attrNameLst>
                                              <p:attrName>style.rotation</p:attrName>
                                            </p:attrNameLst>
                                          </p:cBhvr>
                                          <p:tavLst>
                                            <p:tav tm="0">
                                              <p:val>
                                                <p:fltVal val="90"/>
                                              </p:val>
                                            </p:tav>
                                            <p:tav tm="100000">
                                              <p:val>
                                                <p:fltVal val="0"/>
                                              </p:val>
                                            </p:tav>
                                          </p:tavLst>
                                        </p:anim>
                                        <p:animEffect transition="in" filter="fade">
                                          <p:cBhvr>
                                            <p:cTn id="10" dur="400"/>
                                            <p:tgtEl>
                                              <p:spTgt spid="4"/>
                                            </p:tgtEl>
                                          </p:cBhvr>
                                        </p:animEffect>
                                      </p:childTnLst>
                                    </p:cTn>
                                  </p:par>
                                  <p:par>
                                    <p:cTn id="11" presetID="2" presetClass="entr" presetSubtype="2" accel="40000" fill="hold" grpId="0" nodeType="withEffect" p14:presetBounceEnd="26000">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14:bounceEnd="26000">
                                          <p:cBhvr additive="base">
                                            <p:cTn id="13" dur="500" fill="hold"/>
                                            <p:tgtEl>
                                              <p:spTgt spid="6"/>
                                            </p:tgtEl>
                                            <p:attrNameLst>
                                              <p:attrName>ppt_x</p:attrName>
                                            </p:attrNameLst>
                                          </p:cBhvr>
                                          <p:tavLst>
                                            <p:tav tm="0">
                                              <p:val>
                                                <p:strVal val="1+#ppt_w/2"/>
                                              </p:val>
                                            </p:tav>
                                            <p:tav tm="100000">
                                              <p:val>
                                                <p:strVal val="#ppt_x"/>
                                              </p:val>
                                            </p:tav>
                                          </p:tavLst>
                                        </p:anim>
                                        <p:anim calcmode="lin" valueType="num" p14:bounceEnd="26000">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par>
                              <p:cTn id="15" fill="hold">
                                <p:stCondLst>
                                  <p:cond delay="850"/>
                                </p:stCondLst>
                                <p:childTnLst>
                                  <p:par>
                                    <p:cTn id="16" presetID="42"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childTnLst>
                              </p:cTn>
                            </p:par>
                            <p:par>
                              <p:cTn id="21" fill="hold">
                                <p:stCondLst>
                                  <p:cond delay="1850"/>
                                </p:stCondLst>
                                <p:childTnLst>
                                  <p:par>
                                    <p:cTn id="22" presetID="10"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400" fill="hold"/>
                                            <p:tgtEl>
                                              <p:spTgt spid="4"/>
                                            </p:tgtEl>
                                            <p:attrNameLst>
                                              <p:attrName>ppt_w</p:attrName>
                                            </p:attrNameLst>
                                          </p:cBhvr>
                                          <p:tavLst>
                                            <p:tav tm="0">
                                              <p:val>
                                                <p:fltVal val="0"/>
                                              </p:val>
                                            </p:tav>
                                            <p:tav tm="100000">
                                              <p:val>
                                                <p:strVal val="#ppt_w"/>
                                              </p:val>
                                            </p:tav>
                                          </p:tavLst>
                                        </p:anim>
                                        <p:anim calcmode="lin" valueType="num">
                                          <p:cBhvr>
                                            <p:cTn id="8" dur="400" fill="hold"/>
                                            <p:tgtEl>
                                              <p:spTgt spid="4"/>
                                            </p:tgtEl>
                                            <p:attrNameLst>
                                              <p:attrName>ppt_h</p:attrName>
                                            </p:attrNameLst>
                                          </p:cBhvr>
                                          <p:tavLst>
                                            <p:tav tm="0">
                                              <p:val>
                                                <p:fltVal val="0"/>
                                              </p:val>
                                            </p:tav>
                                            <p:tav tm="100000">
                                              <p:val>
                                                <p:strVal val="#ppt_h"/>
                                              </p:val>
                                            </p:tav>
                                          </p:tavLst>
                                        </p:anim>
                                        <p:anim calcmode="lin" valueType="num">
                                          <p:cBhvr>
                                            <p:cTn id="9" dur="400" fill="hold"/>
                                            <p:tgtEl>
                                              <p:spTgt spid="4"/>
                                            </p:tgtEl>
                                            <p:attrNameLst>
                                              <p:attrName>style.rotation</p:attrName>
                                            </p:attrNameLst>
                                          </p:cBhvr>
                                          <p:tavLst>
                                            <p:tav tm="0">
                                              <p:val>
                                                <p:fltVal val="90"/>
                                              </p:val>
                                            </p:tav>
                                            <p:tav tm="100000">
                                              <p:val>
                                                <p:fltVal val="0"/>
                                              </p:val>
                                            </p:tav>
                                          </p:tavLst>
                                        </p:anim>
                                        <p:animEffect transition="in" filter="fade">
                                          <p:cBhvr>
                                            <p:cTn id="10" dur="400"/>
                                            <p:tgtEl>
                                              <p:spTgt spid="4"/>
                                            </p:tgtEl>
                                          </p:cBhvr>
                                        </p:animEffect>
                                      </p:childTnLst>
                                    </p:cTn>
                                  </p:par>
                                  <p:par>
                                    <p:cTn id="11" presetID="2" presetClass="entr" presetSubtype="2" accel="40000" fill="hold" grpId="0" nodeType="with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par>
                              <p:cTn id="15" fill="hold">
                                <p:stCondLst>
                                  <p:cond delay="850"/>
                                </p:stCondLst>
                                <p:childTnLst>
                                  <p:par>
                                    <p:cTn id="16" presetID="42"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childTnLst>
                              </p:cTn>
                            </p:par>
                            <p:par>
                              <p:cTn id="21" fill="hold">
                                <p:stCondLst>
                                  <p:cond delay="1850"/>
                                </p:stCondLst>
                                <p:childTnLst>
                                  <p:par>
                                    <p:cTn id="22" presetID="10"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bwMode="auto">
          <a:xfrm>
            <a:off x="1669236" y="1741762"/>
            <a:ext cx="8853526" cy="4102853"/>
          </a:xfrm>
          <a:prstGeom prst="rect">
            <a:avLst/>
          </a:prstGeom>
          <a:solidFill>
            <a:srgbClr val="F8F8F8"/>
          </a:solidFill>
          <a:ln w="9525" cap="flat" cmpd="sng" algn="ctr">
            <a:solidFill>
              <a:schemeClr val="tx1"/>
            </a:solid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41" name="矩形 40"/>
          <p:cNvSpPr/>
          <p:nvPr/>
        </p:nvSpPr>
        <p:spPr bwMode="auto">
          <a:xfrm>
            <a:off x="1669236" y="994180"/>
            <a:ext cx="8853526" cy="677651"/>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7" name="TextBox 6"/>
          <p:cNvSpPr txBox="1"/>
          <p:nvPr/>
        </p:nvSpPr>
        <p:spPr>
          <a:xfrm>
            <a:off x="2209086" y="1044957"/>
            <a:ext cx="1367618" cy="584547"/>
          </a:xfrm>
          <a:prstGeom prst="rect">
            <a:avLst/>
          </a:prstGeom>
          <a:noFill/>
        </p:spPr>
        <p:txBody>
          <a:bodyPr wrap="square" rtlCol="0">
            <a:spAutoFit/>
          </a:bodyPr>
          <a:lstStyle/>
          <a:p>
            <a:pPr defTabSz="914034" fontAlgn="base">
              <a:spcBef>
                <a:spcPct val="0"/>
              </a:spcBef>
              <a:spcAft>
                <a:spcPct val="0"/>
              </a:spcAft>
            </a:pPr>
            <a:r>
              <a:rPr lang="zh-CN" altLang="en-US" sz="3199" b="1" dirty="0">
                <a:solidFill>
                  <a:srgbClr val="F8F8F8"/>
                </a:solidFill>
                <a:latin typeface="微软雅黑"/>
                <a:ea typeface="微软雅黑"/>
              </a:rPr>
              <a:t>前   言</a:t>
            </a:r>
          </a:p>
        </p:txBody>
      </p:sp>
      <p:sp>
        <p:nvSpPr>
          <p:cNvPr id="14" name="TextBox 13"/>
          <p:cNvSpPr txBox="1"/>
          <p:nvPr/>
        </p:nvSpPr>
        <p:spPr>
          <a:xfrm>
            <a:off x="2065127" y="2061383"/>
            <a:ext cx="7917787" cy="3138095"/>
          </a:xfrm>
          <a:prstGeom prst="rect">
            <a:avLst/>
          </a:prstGeom>
          <a:noFill/>
        </p:spPr>
        <p:txBody>
          <a:bodyPr wrap="square" rtlCol="0">
            <a:spAutoFit/>
          </a:bodyPr>
          <a:lstStyle/>
          <a:p>
            <a:pPr algn="just" defTabSz="914034" fontAlgn="base">
              <a:lnSpc>
                <a:spcPct val="150000"/>
              </a:lnSpc>
              <a:spcBef>
                <a:spcPct val="0"/>
              </a:spcBef>
              <a:spcAft>
                <a:spcPct val="0"/>
              </a:spcAft>
            </a:pPr>
            <a:r>
              <a:rPr lang="en-US" altLang="zh-CN" sz="2199">
                <a:solidFill>
                  <a:srgbClr val="4D4D4D"/>
                </a:solidFill>
                <a:latin typeface="微软雅黑"/>
                <a:ea typeface="微软雅黑"/>
              </a:rPr>
              <a:t>2017</a:t>
            </a:r>
            <a:r>
              <a:rPr lang="zh-CN" altLang="en-US" sz="2199">
                <a:solidFill>
                  <a:srgbClr val="4D4D4D"/>
                </a:solidFill>
                <a:latin typeface="微软雅黑"/>
                <a:ea typeface="微软雅黑"/>
              </a:rPr>
              <a:t>年</a:t>
            </a:r>
            <a:r>
              <a:rPr lang="zh-CN" altLang="en-US" sz="2199" dirty="0">
                <a:solidFill>
                  <a:srgbClr val="4D4D4D"/>
                </a:solidFill>
                <a:latin typeface="微软雅黑"/>
                <a:ea typeface="微软雅黑"/>
              </a:rPr>
              <a:t>党风廉政建设工作在上级党委的正确领导下，在上级纪委的指导下，以十八精神为指导，以党的群众路线教育实践活动为主线，以抓教育、抓制度、抓监督为重点，狠抓党风廉政建设责任制落实，进一步加强机关作风和效能建设，提升了干部队伍素质，转变工作作风，强化服务，务求实效，进一步把反腐倡廉工作提高到一个新水平。</a:t>
            </a:r>
          </a:p>
        </p:txBody>
      </p:sp>
      <p:sp>
        <p:nvSpPr>
          <p:cNvPr id="44" name="Freeform 10"/>
          <p:cNvSpPr>
            <a:spLocks noEditPoints="1"/>
          </p:cNvSpPr>
          <p:nvPr/>
        </p:nvSpPr>
        <p:spPr bwMode="auto">
          <a:xfrm>
            <a:off x="1853933" y="1177748"/>
            <a:ext cx="317376" cy="318962"/>
          </a:xfrm>
          <a:custGeom>
            <a:avLst/>
            <a:gdLst>
              <a:gd name="T0" fmla="*/ 221 w 442"/>
              <a:gd name="T1" fmla="*/ 0 h 442"/>
              <a:gd name="T2" fmla="*/ 442 w 442"/>
              <a:gd name="T3" fmla="*/ 221 h 442"/>
              <a:gd name="T4" fmla="*/ 221 w 442"/>
              <a:gd name="T5" fmla="*/ 442 h 442"/>
              <a:gd name="T6" fmla="*/ 0 w 442"/>
              <a:gd name="T7" fmla="*/ 221 h 442"/>
              <a:gd name="T8" fmla="*/ 221 w 442"/>
              <a:gd name="T9" fmla="*/ 0 h 442"/>
              <a:gd name="T10" fmla="*/ 221 w 442"/>
              <a:gd name="T11" fmla="*/ 45 h 442"/>
              <a:gd name="T12" fmla="*/ 398 w 442"/>
              <a:gd name="T13" fmla="*/ 221 h 442"/>
              <a:gd name="T14" fmla="*/ 221 w 442"/>
              <a:gd name="T15" fmla="*/ 398 h 442"/>
              <a:gd name="T16" fmla="*/ 44 w 442"/>
              <a:gd name="T17" fmla="*/ 221 h 442"/>
              <a:gd name="T18" fmla="*/ 221 w 442"/>
              <a:gd name="T19" fmla="*/ 45 h 442"/>
              <a:gd name="T20" fmla="*/ 366 w 442"/>
              <a:gd name="T21" fmla="*/ 230 h 442"/>
              <a:gd name="T22" fmla="*/ 257 w 442"/>
              <a:gd name="T23" fmla="*/ 293 h 442"/>
              <a:gd name="T24" fmla="*/ 147 w 442"/>
              <a:gd name="T25" fmla="*/ 356 h 442"/>
              <a:gd name="T26" fmla="*/ 147 w 442"/>
              <a:gd name="T27" fmla="*/ 230 h 442"/>
              <a:gd name="T28" fmla="*/ 147 w 442"/>
              <a:gd name="T29" fmla="*/ 104 h 442"/>
              <a:gd name="T30" fmla="*/ 257 w 442"/>
              <a:gd name="T31" fmla="*/ 167 h 442"/>
              <a:gd name="T32" fmla="*/ 366 w 442"/>
              <a:gd name="T33" fmla="*/ 23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42" h="442">
                <a:moveTo>
                  <a:pt x="221" y="0"/>
                </a:moveTo>
                <a:cubicBezTo>
                  <a:pt x="343" y="0"/>
                  <a:pt x="442" y="99"/>
                  <a:pt x="442" y="221"/>
                </a:cubicBezTo>
                <a:cubicBezTo>
                  <a:pt x="442" y="343"/>
                  <a:pt x="343" y="442"/>
                  <a:pt x="221" y="442"/>
                </a:cubicBezTo>
                <a:cubicBezTo>
                  <a:pt x="99" y="442"/>
                  <a:pt x="0" y="343"/>
                  <a:pt x="0" y="221"/>
                </a:cubicBezTo>
                <a:cubicBezTo>
                  <a:pt x="0" y="99"/>
                  <a:pt x="99" y="0"/>
                  <a:pt x="221" y="0"/>
                </a:cubicBezTo>
                <a:close/>
                <a:moveTo>
                  <a:pt x="221" y="45"/>
                </a:moveTo>
                <a:cubicBezTo>
                  <a:pt x="319" y="45"/>
                  <a:pt x="398" y="124"/>
                  <a:pt x="398" y="221"/>
                </a:cubicBezTo>
                <a:cubicBezTo>
                  <a:pt x="398" y="319"/>
                  <a:pt x="319" y="398"/>
                  <a:pt x="221" y="398"/>
                </a:cubicBezTo>
                <a:cubicBezTo>
                  <a:pt x="124" y="398"/>
                  <a:pt x="44" y="319"/>
                  <a:pt x="44" y="221"/>
                </a:cubicBezTo>
                <a:cubicBezTo>
                  <a:pt x="44" y="124"/>
                  <a:pt x="124" y="45"/>
                  <a:pt x="221" y="45"/>
                </a:cubicBezTo>
                <a:close/>
                <a:moveTo>
                  <a:pt x="366" y="230"/>
                </a:moveTo>
                <a:lnTo>
                  <a:pt x="257" y="293"/>
                </a:lnTo>
                <a:lnTo>
                  <a:pt x="147" y="356"/>
                </a:lnTo>
                <a:lnTo>
                  <a:pt x="147" y="230"/>
                </a:lnTo>
                <a:lnTo>
                  <a:pt x="147" y="104"/>
                </a:lnTo>
                <a:lnTo>
                  <a:pt x="257" y="167"/>
                </a:lnTo>
                <a:lnTo>
                  <a:pt x="366" y="230"/>
                </a:ln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pic>
        <p:nvPicPr>
          <p:cNvPr id="8" name="图片 7">
            <a:extLst>
              <a:ext uri="{FF2B5EF4-FFF2-40B4-BE49-F238E27FC236}">
                <a16:creationId xmlns:a16="http://schemas.microsoft.com/office/drawing/2014/main" xmlns="" id="{000D6044-637E-4A05-9388-B634D1D0710B}"/>
              </a:ext>
            </a:extLst>
          </p:cNvPr>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7221" y="1756969"/>
            <a:ext cx="12192000" cy="5151969"/>
          </a:xfrm>
          <a:prstGeom prst="rect">
            <a:avLst/>
          </a:prstGeom>
        </p:spPr>
      </p:pic>
      <p:pic>
        <p:nvPicPr>
          <p:cNvPr id="9" name="图片 8">
            <a:extLst>
              <a:ext uri="{FF2B5EF4-FFF2-40B4-BE49-F238E27FC236}">
                <a16:creationId xmlns:a16="http://schemas.microsoft.com/office/drawing/2014/main" xmlns="" id="{139570B8-EEED-4D39-914C-84A64970367A}"/>
              </a:ext>
            </a:extLst>
          </p:cNvPr>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16886" y="0"/>
            <a:ext cx="12158227" cy="6858000"/>
          </a:xfrm>
          <a:prstGeom prst="rect">
            <a:avLst/>
          </a:prstGeom>
        </p:spPr>
      </p:pic>
    </p:spTree>
    <p:extLst>
      <p:ext uri="{BB962C8B-B14F-4D97-AF65-F5344CB8AC3E}">
        <p14:creationId xmlns:p14="http://schemas.microsoft.com/office/powerpoint/2010/main" xmlns="" val="1028270684"/>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400" fill="hold"/>
                                            <p:tgtEl>
                                              <p:spTgt spid="41"/>
                                            </p:tgtEl>
                                            <p:attrNameLst>
                                              <p:attrName>ppt_w</p:attrName>
                                            </p:attrNameLst>
                                          </p:cBhvr>
                                          <p:tavLst>
                                            <p:tav tm="0">
                                              <p:val>
                                                <p:fltVal val="0"/>
                                              </p:val>
                                            </p:tav>
                                            <p:tav tm="100000">
                                              <p:val>
                                                <p:strVal val="#ppt_w"/>
                                              </p:val>
                                            </p:tav>
                                          </p:tavLst>
                                        </p:anim>
                                        <p:anim calcmode="lin" valueType="num">
                                          <p:cBhvr>
                                            <p:cTn id="8" dur="400" fill="hold"/>
                                            <p:tgtEl>
                                              <p:spTgt spid="41"/>
                                            </p:tgtEl>
                                            <p:attrNameLst>
                                              <p:attrName>ppt_h</p:attrName>
                                            </p:attrNameLst>
                                          </p:cBhvr>
                                          <p:tavLst>
                                            <p:tav tm="0">
                                              <p:val>
                                                <p:fltVal val="0"/>
                                              </p:val>
                                            </p:tav>
                                            <p:tav tm="100000">
                                              <p:val>
                                                <p:strVal val="#ppt_h"/>
                                              </p:val>
                                            </p:tav>
                                          </p:tavLst>
                                        </p:anim>
                                        <p:anim calcmode="lin" valueType="num">
                                          <p:cBhvr>
                                            <p:cTn id="9" dur="400" fill="hold"/>
                                            <p:tgtEl>
                                              <p:spTgt spid="41"/>
                                            </p:tgtEl>
                                            <p:attrNameLst>
                                              <p:attrName>style.rotation</p:attrName>
                                            </p:attrNameLst>
                                          </p:cBhvr>
                                          <p:tavLst>
                                            <p:tav tm="0">
                                              <p:val>
                                                <p:fltVal val="90"/>
                                              </p:val>
                                            </p:tav>
                                            <p:tav tm="100000">
                                              <p:val>
                                                <p:fltVal val="0"/>
                                              </p:val>
                                            </p:tav>
                                          </p:tavLst>
                                        </p:anim>
                                        <p:animEffect transition="in" filter="fade">
                                          <p:cBhvr>
                                            <p:cTn id="10" dur="400"/>
                                            <p:tgtEl>
                                              <p:spTgt spid="41"/>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up)">
                                          <p:cBhvr>
                                            <p:cTn id="14" dur="500"/>
                                            <p:tgtEl>
                                              <p:spTgt spid="4"/>
                                            </p:tgtEl>
                                          </p:cBhvr>
                                        </p:animEffect>
                                      </p:childTnLst>
                                    </p:cTn>
                                  </p:par>
                                </p:childTnLst>
                              </p:cTn>
                            </p:par>
                            <p:par>
                              <p:cTn id="15" fill="hold">
                                <p:stCondLst>
                                  <p:cond delay="1000"/>
                                </p:stCondLst>
                                <p:childTnLst>
                                  <p:par>
                                    <p:cTn id="16" presetID="2" presetClass="entr" presetSubtype="8" fill="hold" grpId="0" nodeType="afterEffect" p14:presetBounceEnd="50000">
                                      <p:stCondLst>
                                        <p:cond delay="0"/>
                                      </p:stCondLst>
                                      <p:childTnLst>
                                        <p:set>
                                          <p:cBhvr>
                                            <p:cTn id="17" dur="1" fill="hold">
                                              <p:stCondLst>
                                                <p:cond delay="0"/>
                                              </p:stCondLst>
                                            </p:cTn>
                                            <p:tgtEl>
                                              <p:spTgt spid="44"/>
                                            </p:tgtEl>
                                            <p:attrNameLst>
                                              <p:attrName>style.visibility</p:attrName>
                                            </p:attrNameLst>
                                          </p:cBhvr>
                                          <p:to>
                                            <p:strVal val="visible"/>
                                          </p:to>
                                        </p:set>
                                        <p:anim calcmode="lin" valueType="num" p14:bounceEnd="50000">
                                          <p:cBhvr additive="base">
                                            <p:cTn id="18" dur="400" fill="hold"/>
                                            <p:tgtEl>
                                              <p:spTgt spid="44"/>
                                            </p:tgtEl>
                                            <p:attrNameLst>
                                              <p:attrName>ppt_x</p:attrName>
                                            </p:attrNameLst>
                                          </p:cBhvr>
                                          <p:tavLst>
                                            <p:tav tm="0">
                                              <p:val>
                                                <p:strVal val="0-#ppt_w/2"/>
                                              </p:val>
                                            </p:tav>
                                            <p:tav tm="100000">
                                              <p:val>
                                                <p:strVal val="#ppt_x"/>
                                              </p:val>
                                            </p:tav>
                                          </p:tavLst>
                                        </p:anim>
                                        <p:anim calcmode="lin" valueType="num" p14:bounceEnd="50000">
                                          <p:cBhvr additive="base">
                                            <p:cTn id="19" dur="400" fill="hold"/>
                                            <p:tgtEl>
                                              <p:spTgt spid="44"/>
                                            </p:tgtEl>
                                            <p:attrNameLst>
                                              <p:attrName>ppt_y</p:attrName>
                                            </p:attrNameLst>
                                          </p:cBhvr>
                                          <p:tavLst>
                                            <p:tav tm="0">
                                              <p:val>
                                                <p:strVal val="#ppt_y"/>
                                              </p:val>
                                            </p:tav>
                                            <p:tav tm="100000">
                                              <p:val>
                                                <p:strVal val="#ppt_y"/>
                                              </p:val>
                                            </p:tav>
                                          </p:tavLst>
                                        </p:anim>
                                      </p:childTnLst>
                                    </p:cTn>
                                  </p:par>
                                </p:childTnLst>
                              </p:cTn>
                            </p:par>
                            <p:par>
                              <p:cTn id="20" fill="hold">
                                <p:stCondLst>
                                  <p:cond delay="14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7"/>
                                            </p:tgtEl>
                                            <p:attrNameLst>
                                              <p:attrName>style.visibility</p:attrName>
                                            </p:attrNameLst>
                                          </p:cBhvr>
                                          <p:to>
                                            <p:strVal val="visible"/>
                                          </p:to>
                                        </p:set>
                                        <p:anim by="(-#ppt_w*2)" calcmode="lin" valueType="num">
                                          <p:cBhvr rctx="PPT">
                                            <p:cTn id="23" dur="500" autoRev="1" fill="hold">
                                              <p:stCondLst>
                                                <p:cond delay="0"/>
                                              </p:stCondLst>
                                            </p:cTn>
                                            <p:tgtEl>
                                              <p:spTgt spid="7"/>
                                            </p:tgtEl>
                                            <p:attrNameLst>
                                              <p:attrName>ppt_w</p:attrName>
                                            </p:attrNameLst>
                                          </p:cBhvr>
                                        </p:anim>
                                        <p:anim by="(#ppt_w*0.50)" calcmode="lin" valueType="num">
                                          <p:cBhvr>
                                            <p:cTn id="24" dur="500" decel="50000" autoRev="1" fill="hold">
                                              <p:stCondLst>
                                                <p:cond delay="0"/>
                                              </p:stCondLst>
                                            </p:cTn>
                                            <p:tgtEl>
                                              <p:spTgt spid="7"/>
                                            </p:tgtEl>
                                            <p:attrNameLst>
                                              <p:attrName>ppt_x</p:attrName>
                                            </p:attrNameLst>
                                          </p:cBhvr>
                                        </p:anim>
                                        <p:anim from="(-#ppt_h/2)" to="(#ppt_y)" calcmode="lin" valueType="num">
                                          <p:cBhvr>
                                            <p:cTn id="25" dur="1000" fill="hold">
                                              <p:stCondLst>
                                                <p:cond delay="0"/>
                                              </p:stCondLst>
                                            </p:cTn>
                                            <p:tgtEl>
                                              <p:spTgt spid="7"/>
                                            </p:tgtEl>
                                            <p:attrNameLst>
                                              <p:attrName>ppt_y</p:attrName>
                                            </p:attrNameLst>
                                          </p:cBhvr>
                                        </p:anim>
                                        <p:animRot by="21600000">
                                          <p:cBhvr>
                                            <p:cTn id="26" dur="1000" fill="hold">
                                              <p:stCondLst>
                                                <p:cond delay="0"/>
                                              </p:stCondLst>
                                            </p:cTn>
                                            <p:tgtEl>
                                              <p:spTgt spid="7"/>
                                            </p:tgtEl>
                                            <p:attrNameLst>
                                              <p:attrName>r</p:attrName>
                                            </p:attrNameLst>
                                          </p:cBhvr>
                                        </p:animRot>
                                      </p:childTnLst>
                                    </p:cTn>
                                  </p:par>
                                </p:childTnLst>
                              </p:cTn>
                            </p:par>
                            <p:par>
                              <p:cTn id="27" fill="hold">
                                <p:stCondLst>
                                  <p:cond delay="2500"/>
                                </p:stCondLst>
                                <p:childTnLst>
                                  <p:par>
                                    <p:cTn id="28" presetID="22" presetClass="entr" presetSubtype="1"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up)">
                                          <p:cBhvr>
                                            <p:cTn id="3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1" grpId="0" animBg="1"/>
          <p:bldP spid="7" grpId="0"/>
          <p:bldP spid="14" grpId="0"/>
          <p:bldP spid="44"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400" fill="hold"/>
                                            <p:tgtEl>
                                              <p:spTgt spid="41"/>
                                            </p:tgtEl>
                                            <p:attrNameLst>
                                              <p:attrName>ppt_w</p:attrName>
                                            </p:attrNameLst>
                                          </p:cBhvr>
                                          <p:tavLst>
                                            <p:tav tm="0">
                                              <p:val>
                                                <p:fltVal val="0"/>
                                              </p:val>
                                            </p:tav>
                                            <p:tav tm="100000">
                                              <p:val>
                                                <p:strVal val="#ppt_w"/>
                                              </p:val>
                                            </p:tav>
                                          </p:tavLst>
                                        </p:anim>
                                        <p:anim calcmode="lin" valueType="num">
                                          <p:cBhvr>
                                            <p:cTn id="8" dur="400" fill="hold"/>
                                            <p:tgtEl>
                                              <p:spTgt spid="41"/>
                                            </p:tgtEl>
                                            <p:attrNameLst>
                                              <p:attrName>ppt_h</p:attrName>
                                            </p:attrNameLst>
                                          </p:cBhvr>
                                          <p:tavLst>
                                            <p:tav tm="0">
                                              <p:val>
                                                <p:fltVal val="0"/>
                                              </p:val>
                                            </p:tav>
                                            <p:tav tm="100000">
                                              <p:val>
                                                <p:strVal val="#ppt_h"/>
                                              </p:val>
                                            </p:tav>
                                          </p:tavLst>
                                        </p:anim>
                                        <p:anim calcmode="lin" valueType="num">
                                          <p:cBhvr>
                                            <p:cTn id="9" dur="400" fill="hold"/>
                                            <p:tgtEl>
                                              <p:spTgt spid="41"/>
                                            </p:tgtEl>
                                            <p:attrNameLst>
                                              <p:attrName>style.rotation</p:attrName>
                                            </p:attrNameLst>
                                          </p:cBhvr>
                                          <p:tavLst>
                                            <p:tav tm="0">
                                              <p:val>
                                                <p:fltVal val="90"/>
                                              </p:val>
                                            </p:tav>
                                            <p:tav tm="100000">
                                              <p:val>
                                                <p:fltVal val="0"/>
                                              </p:val>
                                            </p:tav>
                                          </p:tavLst>
                                        </p:anim>
                                        <p:animEffect transition="in" filter="fade">
                                          <p:cBhvr>
                                            <p:cTn id="10" dur="400"/>
                                            <p:tgtEl>
                                              <p:spTgt spid="41"/>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up)">
                                          <p:cBhvr>
                                            <p:cTn id="14" dur="500"/>
                                            <p:tgtEl>
                                              <p:spTgt spid="4"/>
                                            </p:tgtEl>
                                          </p:cBhvr>
                                        </p:animEffect>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44"/>
                                            </p:tgtEl>
                                            <p:attrNameLst>
                                              <p:attrName>style.visibility</p:attrName>
                                            </p:attrNameLst>
                                          </p:cBhvr>
                                          <p:to>
                                            <p:strVal val="visible"/>
                                          </p:to>
                                        </p:set>
                                        <p:anim calcmode="lin" valueType="num">
                                          <p:cBhvr additive="base">
                                            <p:cTn id="18" dur="400" fill="hold"/>
                                            <p:tgtEl>
                                              <p:spTgt spid="44"/>
                                            </p:tgtEl>
                                            <p:attrNameLst>
                                              <p:attrName>ppt_x</p:attrName>
                                            </p:attrNameLst>
                                          </p:cBhvr>
                                          <p:tavLst>
                                            <p:tav tm="0">
                                              <p:val>
                                                <p:strVal val="0-#ppt_w/2"/>
                                              </p:val>
                                            </p:tav>
                                            <p:tav tm="100000">
                                              <p:val>
                                                <p:strVal val="#ppt_x"/>
                                              </p:val>
                                            </p:tav>
                                          </p:tavLst>
                                        </p:anim>
                                        <p:anim calcmode="lin" valueType="num">
                                          <p:cBhvr additive="base">
                                            <p:cTn id="19" dur="400" fill="hold"/>
                                            <p:tgtEl>
                                              <p:spTgt spid="44"/>
                                            </p:tgtEl>
                                            <p:attrNameLst>
                                              <p:attrName>ppt_y</p:attrName>
                                            </p:attrNameLst>
                                          </p:cBhvr>
                                          <p:tavLst>
                                            <p:tav tm="0">
                                              <p:val>
                                                <p:strVal val="#ppt_y"/>
                                              </p:val>
                                            </p:tav>
                                            <p:tav tm="100000">
                                              <p:val>
                                                <p:strVal val="#ppt_y"/>
                                              </p:val>
                                            </p:tav>
                                          </p:tavLst>
                                        </p:anim>
                                      </p:childTnLst>
                                    </p:cTn>
                                  </p:par>
                                </p:childTnLst>
                              </p:cTn>
                            </p:par>
                            <p:par>
                              <p:cTn id="20" fill="hold">
                                <p:stCondLst>
                                  <p:cond delay="14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7"/>
                                            </p:tgtEl>
                                            <p:attrNameLst>
                                              <p:attrName>style.visibility</p:attrName>
                                            </p:attrNameLst>
                                          </p:cBhvr>
                                          <p:to>
                                            <p:strVal val="visible"/>
                                          </p:to>
                                        </p:set>
                                        <p:anim by="(-#ppt_w*2)" calcmode="lin" valueType="num">
                                          <p:cBhvr rctx="PPT">
                                            <p:cTn id="23" dur="500" autoRev="1" fill="hold">
                                              <p:stCondLst>
                                                <p:cond delay="0"/>
                                              </p:stCondLst>
                                            </p:cTn>
                                            <p:tgtEl>
                                              <p:spTgt spid="7"/>
                                            </p:tgtEl>
                                            <p:attrNameLst>
                                              <p:attrName>ppt_w</p:attrName>
                                            </p:attrNameLst>
                                          </p:cBhvr>
                                        </p:anim>
                                        <p:anim by="(#ppt_w*0.50)" calcmode="lin" valueType="num">
                                          <p:cBhvr>
                                            <p:cTn id="24" dur="500" decel="50000" autoRev="1" fill="hold">
                                              <p:stCondLst>
                                                <p:cond delay="0"/>
                                              </p:stCondLst>
                                            </p:cTn>
                                            <p:tgtEl>
                                              <p:spTgt spid="7"/>
                                            </p:tgtEl>
                                            <p:attrNameLst>
                                              <p:attrName>ppt_x</p:attrName>
                                            </p:attrNameLst>
                                          </p:cBhvr>
                                        </p:anim>
                                        <p:anim from="(-#ppt_h/2)" to="(#ppt_y)" calcmode="lin" valueType="num">
                                          <p:cBhvr>
                                            <p:cTn id="25" dur="1000" fill="hold">
                                              <p:stCondLst>
                                                <p:cond delay="0"/>
                                              </p:stCondLst>
                                            </p:cTn>
                                            <p:tgtEl>
                                              <p:spTgt spid="7"/>
                                            </p:tgtEl>
                                            <p:attrNameLst>
                                              <p:attrName>ppt_y</p:attrName>
                                            </p:attrNameLst>
                                          </p:cBhvr>
                                        </p:anim>
                                        <p:animRot by="21600000">
                                          <p:cBhvr>
                                            <p:cTn id="26" dur="1000" fill="hold">
                                              <p:stCondLst>
                                                <p:cond delay="0"/>
                                              </p:stCondLst>
                                            </p:cTn>
                                            <p:tgtEl>
                                              <p:spTgt spid="7"/>
                                            </p:tgtEl>
                                            <p:attrNameLst>
                                              <p:attrName>r</p:attrName>
                                            </p:attrNameLst>
                                          </p:cBhvr>
                                        </p:animRot>
                                      </p:childTnLst>
                                    </p:cTn>
                                  </p:par>
                                </p:childTnLst>
                              </p:cTn>
                            </p:par>
                            <p:par>
                              <p:cTn id="27" fill="hold">
                                <p:stCondLst>
                                  <p:cond delay="2500"/>
                                </p:stCondLst>
                                <p:childTnLst>
                                  <p:par>
                                    <p:cTn id="28" presetID="22" presetClass="entr" presetSubtype="1"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up)">
                                          <p:cBhvr>
                                            <p:cTn id="3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1" grpId="0" animBg="1"/>
          <p:bldP spid="7" grpId="0"/>
          <p:bldP spid="14" grpId="0"/>
          <p:bldP spid="44" grpId="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3" cstate="print">
            <a:extLst>
              <a:ext uri="{28A0092B-C50C-407E-A947-70E740481C1C}">
                <a14:useLocalDpi xmlns:a14="http://schemas.microsoft.com/office/drawing/2010/main" xmlns="" val="0"/>
              </a:ext>
            </a:extLst>
          </a:blip>
          <a:srcRect/>
          <a:stretch/>
        </p:blipFill>
        <p:spPr>
          <a:xfrm>
            <a:off x="0" y="0"/>
            <a:ext cx="12194537" cy="2135975"/>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xmlns="" val="0"/>
              </a:ext>
            </a:extLst>
          </a:blip>
          <a:srcRect/>
          <a:stretch/>
        </p:blipFill>
        <p:spPr>
          <a:xfrm>
            <a:off x="10735725" y="333984"/>
            <a:ext cx="1350052" cy="1801991"/>
          </a:xfrm>
          <a:prstGeom prst="rect">
            <a:avLst/>
          </a:prstGeom>
        </p:spPr>
      </p:pic>
      <p:sp>
        <p:nvSpPr>
          <p:cNvPr id="12" name="Freeform 5"/>
          <p:cNvSpPr/>
          <p:nvPr/>
        </p:nvSpPr>
        <p:spPr bwMode="auto">
          <a:xfrm>
            <a:off x="4872529" y="514704"/>
            <a:ext cx="357608" cy="1339715"/>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13" name="Freeform 5"/>
          <p:cNvSpPr/>
          <p:nvPr/>
        </p:nvSpPr>
        <p:spPr bwMode="auto">
          <a:xfrm flipH="1">
            <a:off x="7035862" y="514704"/>
            <a:ext cx="357608" cy="1339715"/>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14" name="TextBox 13"/>
          <p:cNvSpPr txBox="1"/>
          <p:nvPr/>
        </p:nvSpPr>
        <p:spPr>
          <a:xfrm>
            <a:off x="5211910" y="197740"/>
            <a:ext cx="1895932" cy="1938235"/>
          </a:xfrm>
          <a:prstGeom prst="rect">
            <a:avLst/>
          </a:prstGeom>
          <a:noFill/>
        </p:spPr>
        <p:txBody>
          <a:bodyPr wrap="none" rtlCol="0">
            <a:spAutoFit/>
          </a:bodyPr>
          <a:lstStyle/>
          <a:p>
            <a:pPr defTabSz="914034" fontAlgn="base">
              <a:spcBef>
                <a:spcPct val="0"/>
              </a:spcBef>
              <a:spcAft>
                <a:spcPct val="0"/>
              </a:spcAft>
            </a:pPr>
            <a:r>
              <a:rPr lang="en-US" altLang="zh-CN" sz="11995" b="1" dirty="0">
                <a:solidFill>
                  <a:srgbClr val="F8F8F8"/>
                </a:solidFill>
                <a:latin typeface="Arial"/>
                <a:ea typeface="微软雅黑" panose="020B0503020204020204" pitchFamily="34" charset="-122"/>
              </a:rPr>
              <a:t>01</a:t>
            </a:r>
            <a:endParaRPr lang="zh-CN" altLang="en-US" sz="11995" b="1" dirty="0">
              <a:solidFill>
                <a:srgbClr val="F8F8F8"/>
              </a:solidFill>
              <a:latin typeface="Arial"/>
              <a:ea typeface="微软雅黑" panose="020B0503020204020204" pitchFamily="34" charset="-122"/>
            </a:endParaRPr>
          </a:p>
        </p:txBody>
      </p:sp>
      <p:sp>
        <p:nvSpPr>
          <p:cNvPr id="16" name="TextBox 15"/>
          <p:cNvSpPr txBox="1"/>
          <p:nvPr/>
        </p:nvSpPr>
        <p:spPr>
          <a:xfrm>
            <a:off x="272890" y="3236262"/>
            <a:ext cx="11646219" cy="1107996"/>
          </a:xfrm>
          <a:prstGeom prst="rect">
            <a:avLst/>
          </a:prstGeom>
          <a:noFill/>
        </p:spPr>
        <p:txBody>
          <a:bodyPr wrap="square" rtlCol="0">
            <a:spAutoFit/>
          </a:bodyPr>
          <a:lstStyle>
            <a:defPPr>
              <a:defRPr lang="zh-CN"/>
            </a:defPPr>
            <a:lvl1pPr>
              <a:defRPr sz="4800" b="1">
                <a:latin typeface="+mn-ea"/>
                <a:ea typeface="+mn-ea"/>
              </a:defRPr>
            </a:lvl1pPr>
          </a:lstStyle>
          <a:p>
            <a:pPr algn="ctr" defTabSz="914034" fontAlgn="base">
              <a:spcBef>
                <a:spcPct val="0"/>
              </a:spcBef>
              <a:spcAft>
                <a:spcPct val="0"/>
              </a:spcAft>
            </a:pPr>
            <a:r>
              <a:rPr lang="zh-CN" altLang="en-US" sz="6600" dirty="0">
                <a:solidFill>
                  <a:srgbClr val="A92F2F"/>
                </a:solidFill>
                <a:latin typeface="微软雅黑"/>
                <a:ea typeface="微软雅黑"/>
              </a:rPr>
              <a:t>认真落实党风廉政建设责任制</a:t>
            </a:r>
          </a:p>
        </p:txBody>
      </p:sp>
      <p:pic>
        <p:nvPicPr>
          <p:cNvPr id="9" name="图片 8">
            <a:extLst>
              <a:ext uri="{FF2B5EF4-FFF2-40B4-BE49-F238E27FC236}">
                <a16:creationId xmlns:a16="http://schemas.microsoft.com/office/drawing/2014/main" xmlns="" id="{65A0D8DE-27BD-4CB7-9EA2-0FC3AD79F84C}"/>
              </a:ext>
            </a:extLst>
          </p:cNvPr>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7221" y="1756969"/>
            <a:ext cx="12192000" cy="5151969"/>
          </a:xfrm>
          <a:prstGeom prst="rect">
            <a:avLst/>
          </a:prstGeom>
        </p:spPr>
      </p:pic>
    </p:spTree>
    <p:extLst>
      <p:ext uri="{BB962C8B-B14F-4D97-AF65-F5344CB8AC3E}">
        <p14:creationId xmlns:p14="http://schemas.microsoft.com/office/powerpoint/2010/main" xmlns="" val="2489174237"/>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47"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300" fill="hold"/>
                                        <p:tgtEl>
                                          <p:spTgt spid="13"/>
                                        </p:tgtEl>
                                        <p:attrNameLst>
                                          <p:attrName>ppt_x</p:attrName>
                                        </p:attrNameLst>
                                      </p:cBhvr>
                                      <p:tavLst>
                                        <p:tav tm="0">
                                          <p:val>
                                            <p:strVal val="1+#ppt_w/2"/>
                                          </p:val>
                                        </p:tav>
                                        <p:tav tm="100000">
                                          <p:val>
                                            <p:strVal val="#ppt_x"/>
                                          </p:val>
                                        </p:tav>
                                      </p:tavLst>
                                    </p:anim>
                                    <p:anim calcmode="lin" valueType="num">
                                      <p:cBhvr additive="base">
                                        <p:cTn id="17" dur="300" fill="hold"/>
                                        <p:tgtEl>
                                          <p:spTgt spid="13"/>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300" fill="hold"/>
                                        <p:tgtEl>
                                          <p:spTgt spid="12"/>
                                        </p:tgtEl>
                                        <p:attrNameLst>
                                          <p:attrName>ppt_x</p:attrName>
                                        </p:attrNameLst>
                                      </p:cBhvr>
                                      <p:tavLst>
                                        <p:tav tm="0">
                                          <p:val>
                                            <p:strVal val="0-#ppt_w/2"/>
                                          </p:val>
                                        </p:tav>
                                        <p:tav tm="100000">
                                          <p:val>
                                            <p:strVal val="#ppt_x"/>
                                          </p:val>
                                        </p:tav>
                                      </p:tavLst>
                                    </p:anim>
                                    <p:anim calcmode="lin" valueType="num">
                                      <p:cBhvr additive="base">
                                        <p:cTn id="21" dur="300" fill="hold"/>
                                        <p:tgtEl>
                                          <p:spTgt spid="12"/>
                                        </p:tgtEl>
                                        <p:attrNameLst>
                                          <p:attrName>ppt_y</p:attrName>
                                        </p:attrNameLst>
                                      </p:cBhvr>
                                      <p:tavLst>
                                        <p:tav tm="0">
                                          <p:val>
                                            <p:strVal val="#ppt_y"/>
                                          </p:val>
                                        </p:tav>
                                        <p:tav tm="100000">
                                          <p:val>
                                            <p:strVal val="#ppt_y"/>
                                          </p:val>
                                        </p:tav>
                                      </p:tavLst>
                                    </p:anim>
                                  </p:childTnLst>
                                </p:cTn>
                              </p:par>
                            </p:childTnLst>
                          </p:cTn>
                        </p:par>
                        <p:par>
                          <p:cTn id="22" fill="hold">
                            <p:stCondLst>
                              <p:cond delay="1300"/>
                            </p:stCondLst>
                            <p:childTnLst>
                              <p:par>
                                <p:cTn id="23" presetID="31"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400" fill="hold"/>
                                        <p:tgtEl>
                                          <p:spTgt spid="14"/>
                                        </p:tgtEl>
                                        <p:attrNameLst>
                                          <p:attrName>ppt_w</p:attrName>
                                        </p:attrNameLst>
                                      </p:cBhvr>
                                      <p:tavLst>
                                        <p:tav tm="0">
                                          <p:val>
                                            <p:fltVal val="0"/>
                                          </p:val>
                                        </p:tav>
                                        <p:tav tm="100000">
                                          <p:val>
                                            <p:strVal val="#ppt_w"/>
                                          </p:val>
                                        </p:tav>
                                      </p:tavLst>
                                    </p:anim>
                                    <p:anim calcmode="lin" valueType="num">
                                      <p:cBhvr>
                                        <p:cTn id="26" dur="400" fill="hold"/>
                                        <p:tgtEl>
                                          <p:spTgt spid="14"/>
                                        </p:tgtEl>
                                        <p:attrNameLst>
                                          <p:attrName>ppt_h</p:attrName>
                                        </p:attrNameLst>
                                      </p:cBhvr>
                                      <p:tavLst>
                                        <p:tav tm="0">
                                          <p:val>
                                            <p:fltVal val="0"/>
                                          </p:val>
                                        </p:tav>
                                        <p:tav tm="100000">
                                          <p:val>
                                            <p:strVal val="#ppt_h"/>
                                          </p:val>
                                        </p:tav>
                                      </p:tavLst>
                                    </p:anim>
                                    <p:anim calcmode="lin" valueType="num">
                                      <p:cBhvr>
                                        <p:cTn id="27" dur="400" fill="hold"/>
                                        <p:tgtEl>
                                          <p:spTgt spid="14"/>
                                        </p:tgtEl>
                                        <p:attrNameLst>
                                          <p:attrName>style.rotation</p:attrName>
                                        </p:attrNameLst>
                                      </p:cBhvr>
                                      <p:tavLst>
                                        <p:tav tm="0">
                                          <p:val>
                                            <p:fltVal val="90"/>
                                          </p:val>
                                        </p:tav>
                                        <p:tav tm="100000">
                                          <p:val>
                                            <p:fltVal val="0"/>
                                          </p:val>
                                        </p:tav>
                                      </p:tavLst>
                                    </p:anim>
                                    <p:animEffect transition="in" filter="fade">
                                      <p:cBhvr>
                                        <p:cTn id="28" dur="400"/>
                                        <p:tgtEl>
                                          <p:spTgt spid="14"/>
                                        </p:tgtEl>
                                      </p:cBhvr>
                                    </p:animEffect>
                                  </p:childTnLst>
                                </p:cTn>
                              </p:par>
                              <p:par>
                                <p:cTn id="29" presetID="8" presetClass="emph" presetSubtype="0" fill="hold" grpId="1" nodeType="withEffect">
                                  <p:stCondLst>
                                    <p:cond delay="0"/>
                                  </p:stCondLst>
                                  <p:childTnLst>
                                    <p:animRot by="21600000">
                                      <p:cBhvr>
                                        <p:cTn id="30" dur="400" fill="hold"/>
                                        <p:tgtEl>
                                          <p:spTgt spid="14"/>
                                        </p:tgtEl>
                                        <p:attrNameLst>
                                          <p:attrName>r</p:attrName>
                                        </p:attrNameLst>
                                      </p:cBhvr>
                                    </p:animRot>
                                  </p:childTnLst>
                                </p:cTn>
                              </p:par>
                            </p:childTnLst>
                          </p:cTn>
                        </p:par>
                        <p:par>
                          <p:cTn id="31" fill="hold">
                            <p:stCondLst>
                              <p:cond delay="1700"/>
                            </p:stCondLst>
                            <p:childTnLst>
                              <p:par>
                                <p:cTn id="32" presetID="56" presetClass="entr" presetSubtype="0" fill="hold" grpId="0" nodeType="afterEffect">
                                  <p:stCondLst>
                                    <p:cond delay="0"/>
                                  </p:stCondLst>
                                  <p:iterate type="lt">
                                    <p:tmPct val="10000"/>
                                  </p:iterate>
                                  <p:childTnLst>
                                    <p:set>
                                      <p:cBhvr>
                                        <p:cTn id="33" dur="1" fill="hold">
                                          <p:stCondLst>
                                            <p:cond delay="0"/>
                                          </p:stCondLst>
                                        </p:cTn>
                                        <p:tgtEl>
                                          <p:spTgt spid="16"/>
                                        </p:tgtEl>
                                        <p:attrNameLst>
                                          <p:attrName>style.visibility</p:attrName>
                                        </p:attrNameLst>
                                      </p:cBhvr>
                                      <p:to>
                                        <p:strVal val="visible"/>
                                      </p:to>
                                    </p:set>
                                    <p:anim by="(-#ppt_w*2)" calcmode="lin" valueType="num">
                                      <p:cBhvr rctx="PPT">
                                        <p:cTn id="34" dur="500" autoRev="1" fill="hold">
                                          <p:stCondLst>
                                            <p:cond delay="0"/>
                                          </p:stCondLst>
                                        </p:cTn>
                                        <p:tgtEl>
                                          <p:spTgt spid="16"/>
                                        </p:tgtEl>
                                        <p:attrNameLst>
                                          <p:attrName>ppt_w</p:attrName>
                                        </p:attrNameLst>
                                      </p:cBhvr>
                                    </p:anim>
                                    <p:anim by="(#ppt_w*0.50)" calcmode="lin" valueType="num">
                                      <p:cBhvr>
                                        <p:cTn id="35" dur="500" decel="50000" autoRev="1" fill="hold">
                                          <p:stCondLst>
                                            <p:cond delay="0"/>
                                          </p:stCondLst>
                                        </p:cTn>
                                        <p:tgtEl>
                                          <p:spTgt spid="16"/>
                                        </p:tgtEl>
                                        <p:attrNameLst>
                                          <p:attrName>ppt_x</p:attrName>
                                        </p:attrNameLst>
                                      </p:cBhvr>
                                    </p:anim>
                                    <p:anim from="(-#ppt_h/2)" to="(#ppt_y)" calcmode="lin" valueType="num">
                                      <p:cBhvr>
                                        <p:cTn id="36" dur="1000" fill="hold">
                                          <p:stCondLst>
                                            <p:cond delay="0"/>
                                          </p:stCondLst>
                                        </p:cTn>
                                        <p:tgtEl>
                                          <p:spTgt spid="16"/>
                                        </p:tgtEl>
                                        <p:attrNameLst>
                                          <p:attrName>ppt_y</p:attrName>
                                        </p:attrNameLst>
                                      </p:cBhvr>
                                    </p:anim>
                                    <p:animRot by="21600000">
                                      <p:cBhvr>
                                        <p:cTn id="37" dur="1000"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4" grpId="1"/>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p:nvPr/>
        </p:nvSpPr>
        <p:spPr bwMode="auto">
          <a:xfrm>
            <a:off x="193650" y="190178"/>
            <a:ext cx="1248875" cy="417349"/>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7" name="TextBox 6"/>
          <p:cNvSpPr txBox="1"/>
          <p:nvPr/>
        </p:nvSpPr>
        <p:spPr>
          <a:xfrm>
            <a:off x="337610" y="189905"/>
            <a:ext cx="896049" cy="399954"/>
          </a:xfrm>
          <a:prstGeom prst="rect">
            <a:avLst/>
          </a:prstGeom>
          <a:noFill/>
        </p:spPr>
        <p:txBody>
          <a:bodyPr wrap="none" rtlCol="0">
            <a:spAutoFit/>
          </a:bodyPr>
          <a:lstStyle/>
          <a:p>
            <a:pPr defTabSz="914034" fontAlgn="base">
              <a:spcBef>
                <a:spcPct val="0"/>
              </a:spcBef>
              <a:spcAft>
                <a:spcPct val="0"/>
              </a:spcAft>
            </a:pPr>
            <a:r>
              <a:rPr lang="en-US" altLang="zh-CN" sz="1999" dirty="0">
                <a:solidFill>
                  <a:srgbClr val="F8F8F8"/>
                </a:solidFill>
                <a:latin typeface="Arial" panose="020B0604020202020204" pitchFamily="34" charset="0"/>
                <a:ea typeface="宋体" panose="02010600030101010101" pitchFamily="2" charset="-122"/>
              </a:rPr>
              <a:t>Part 1</a:t>
            </a:r>
            <a:endParaRPr lang="zh-CN" altLang="en-US" sz="1999" dirty="0">
              <a:solidFill>
                <a:srgbClr val="F8F8F8"/>
              </a:solidFill>
              <a:latin typeface="Arial" panose="020B0604020202020204" pitchFamily="34" charset="0"/>
              <a:ea typeface="宋体" panose="02010600030101010101" pitchFamily="2" charset="-122"/>
            </a:endParaRPr>
          </a:p>
        </p:txBody>
      </p:sp>
      <p:sp>
        <p:nvSpPr>
          <p:cNvPr id="8" name="TextBox 7"/>
          <p:cNvSpPr txBox="1"/>
          <p:nvPr/>
        </p:nvSpPr>
        <p:spPr>
          <a:xfrm>
            <a:off x="1475964" y="117925"/>
            <a:ext cx="6286445" cy="523016"/>
          </a:xfrm>
          <a:prstGeom prst="rect">
            <a:avLst/>
          </a:prstGeom>
          <a:noFill/>
        </p:spPr>
        <p:txBody>
          <a:bodyPr wrap="none" rtlCol="0">
            <a:spAutoFit/>
          </a:bodyPr>
          <a:lstStyle>
            <a:defPPr>
              <a:defRPr lang="zh-CN"/>
            </a:defPPr>
            <a:lvl1pPr defTabSz="914034" fontAlgn="base">
              <a:spcBef>
                <a:spcPct val="0"/>
              </a:spcBef>
              <a:spcAft>
                <a:spcPct val="0"/>
              </a:spcAft>
              <a:defRPr sz="2799" b="1">
                <a:solidFill>
                  <a:srgbClr val="C00000"/>
                </a:solidFill>
                <a:effectLst>
                  <a:outerShdw blurRad="38100" dist="38100" dir="2700000" algn="tl">
                    <a:srgbClr val="000000">
                      <a:alpha val="43137"/>
                    </a:srgbClr>
                  </a:outerShdw>
                </a:effectLst>
                <a:latin typeface="微软雅黑"/>
                <a:ea typeface="微软雅黑"/>
              </a:defRPr>
            </a:lvl1pPr>
          </a:lstStyle>
          <a:p>
            <a:r>
              <a:rPr lang="zh-CN" altLang="en-US" dirty="0"/>
              <a:t>班子率先垂范，切实落实廉政责任制度</a:t>
            </a:r>
          </a:p>
        </p:txBody>
      </p:sp>
      <p:sp>
        <p:nvSpPr>
          <p:cNvPr id="28" name="矩形 83"/>
          <p:cNvSpPr>
            <a:spLocks noChangeArrowheads="1"/>
          </p:cNvSpPr>
          <p:nvPr/>
        </p:nvSpPr>
        <p:spPr bwMode="auto">
          <a:xfrm>
            <a:off x="932303" y="1057513"/>
            <a:ext cx="4861240" cy="5247570"/>
          </a:xfrm>
          <a:prstGeom prst="rect">
            <a:avLst/>
          </a:prstGeom>
          <a:solidFill>
            <a:srgbClr val="F2F2F2"/>
          </a:solidFill>
          <a:ln w="9525" cmpd="sng">
            <a:solidFill>
              <a:schemeClr val="bg1">
                <a:lumMod val="40000"/>
                <a:lumOff val="60000"/>
              </a:schemeClr>
            </a:solidFill>
            <a:miter lim="800000"/>
          </a:ln>
        </p:spPr>
        <p:txBody>
          <a:bodyPr/>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29" name="TextBox 84"/>
          <p:cNvSpPr txBox="1">
            <a:spLocks noChangeArrowheads="1"/>
          </p:cNvSpPr>
          <p:nvPr/>
        </p:nvSpPr>
        <p:spPr bwMode="auto">
          <a:xfrm>
            <a:off x="1222390" y="1496108"/>
            <a:ext cx="4277629" cy="40918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pPr>
            <a:r>
              <a:rPr lang="zh-CN" altLang="en-US" sz="1999"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强化公司中层干部，特别是党员干部的责任意识，会更直接更有效地推动党风廉政建设工作的开展，推动党风廉政建设责任制的落实。党风廉政建设的各项工作都渗透在具体的业务工作之中，各部门领导的党风廉政责任意识强，广大职工的满意度高，比较容易信服领导的管理和教育，可以看到党风廉政建设的效果。如果部门管理人员的责任意识不强，甚至把党风廉政建设仅仅看作是党务干部的事，那么党风廉政建设工作推进及工作成果都会大打折扣。</a:t>
            </a:r>
          </a:p>
        </p:txBody>
      </p:sp>
      <p:sp>
        <p:nvSpPr>
          <p:cNvPr id="30" name="Freeform 12"/>
          <p:cNvSpPr/>
          <p:nvPr/>
        </p:nvSpPr>
        <p:spPr bwMode="auto">
          <a:xfrm>
            <a:off x="871361" y="966091"/>
            <a:ext cx="528432" cy="530018"/>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xmlns="" w="9525">
                <a:solidFill>
                  <a:srgbClr val="000000"/>
                </a:solidFill>
                <a:round/>
              </a14:hiddenLine>
            </a:ext>
          </a:extLst>
        </p:spPr>
        <p:txBody>
          <a:bodyPr/>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31" name="Freeform 12"/>
          <p:cNvSpPr/>
          <p:nvPr/>
        </p:nvSpPr>
        <p:spPr bwMode="auto">
          <a:xfrm flipH="1" flipV="1">
            <a:off x="5327925" y="5876316"/>
            <a:ext cx="528432" cy="530018"/>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2"/>
          </a:solidFill>
          <a:ln>
            <a:noFill/>
          </a:ln>
          <a:extLst>
            <a:ext uri="{91240B29-F687-4F45-9708-019B960494DF}">
              <a14:hiddenLine xmlns:a14="http://schemas.microsoft.com/office/drawing/2010/main" xmlns="" w="9525">
                <a:solidFill>
                  <a:srgbClr val="000000"/>
                </a:solidFill>
                <a:round/>
              </a14:hiddenLine>
            </a:ext>
          </a:extLst>
        </p:spPr>
        <p:txBody>
          <a:bodyPr/>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pic>
        <p:nvPicPr>
          <p:cNvPr id="2054" name="Picture 6" descr="F:\快盘\WPS上传PPT\党政3\素材图\咸宁调研 092.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239960" y="1402011"/>
            <a:ext cx="5306933" cy="3750269"/>
          </a:xfrm>
          <a:prstGeom prst="rect">
            <a:avLst/>
          </a:prstGeom>
          <a:noFill/>
          <a:extLst>
            <a:ext uri="{909E8E84-426E-40DD-AFC4-6F175D3DCCD1}">
              <a14:hiddenFill xmlns:a14="http://schemas.microsoft.com/office/drawing/2010/main" xmlns="">
                <a:solidFill>
                  <a:srgbClr val="FFFFFF"/>
                </a:solidFill>
              </a14:hiddenFill>
            </a:ext>
          </a:extLst>
        </p:spPr>
      </p:pic>
      <p:sp>
        <p:nvSpPr>
          <p:cNvPr id="33" name="TextBox 84"/>
          <p:cNvSpPr txBox="1">
            <a:spLocks noChangeArrowheads="1"/>
          </p:cNvSpPr>
          <p:nvPr/>
        </p:nvSpPr>
        <p:spPr bwMode="auto">
          <a:xfrm>
            <a:off x="6486016" y="5285220"/>
            <a:ext cx="4864516" cy="3999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pPr>
            <a:r>
              <a:rPr lang="zh-CN" altLang="en-US" sz="1999"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公司领导层在开党风廉政会议</a:t>
            </a:r>
          </a:p>
        </p:txBody>
      </p:sp>
    </p:spTree>
    <p:extLst>
      <p:ext uri="{BB962C8B-B14F-4D97-AF65-F5344CB8AC3E}">
        <p14:creationId xmlns:p14="http://schemas.microsoft.com/office/powerpoint/2010/main" xmlns="" val="2092674807"/>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8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840"/>
                            </p:stCondLst>
                            <p:childTnLst>
                              <p:par>
                                <p:cTn id="24" presetID="1" presetClass="entr" presetSubtype="0" fill="hold" grpId="0" nodeType="afterEffect">
                                  <p:stCondLst>
                                    <p:cond delay="0"/>
                                  </p:stCondLst>
                                  <p:childTnLst>
                                    <p:set>
                                      <p:cBhvr>
                                        <p:cTn id="25" dur="1" fill="hold">
                                          <p:stCondLst>
                                            <p:cond delay="0"/>
                                          </p:stCondLst>
                                        </p:cTn>
                                        <p:tgtEl>
                                          <p:spTgt spid="30"/>
                                        </p:tgtEl>
                                        <p:attrNameLst>
                                          <p:attrName>style.visibility</p:attrName>
                                        </p:attrNameLst>
                                      </p:cBhvr>
                                      <p:to>
                                        <p:strVal val="visible"/>
                                      </p:to>
                                    </p:set>
                                  </p:childTnLst>
                                </p:cTn>
                              </p:par>
                              <p:par>
                                <p:cTn id="26" presetID="35" presetClass="path" presetSubtype="0" accel="50000" decel="50000" fill="hold" grpId="1" nodeType="withEffect">
                                  <p:stCondLst>
                                    <p:cond delay="0"/>
                                  </p:stCondLst>
                                  <p:childTnLst>
                                    <p:animMotion origin="layout" path="M -4.17978E-6 1.85185E-6 L 0.18252 0.3625 " pathEditMode="relative" rAng="0" ptsTypes="AA">
                                      <p:cBhvr>
                                        <p:cTn id="27" dur="500" spd="-99900" fill="hold"/>
                                        <p:tgtEl>
                                          <p:spTgt spid="30"/>
                                        </p:tgtEl>
                                        <p:attrNameLst>
                                          <p:attrName>ppt_x</p:attrName>
                                          <p:attrName>ppt_y</p:attrName>
                                        </p:attrNameLst>
                                      </p:cBhvr>
                                      <p:rCtr x="9119" y="18125"/>
                                    </p:animMotion>
                                  </p:childTnLst>
                                </p:cTn>
                              </p:par>
                              <p:par>
                                <p:cTn id="28" presetID="1" presetClass="entr" presetSubtype="0" fill="hold" grpId="0" nodeType="withEffect">
                                  <p:stCondLst>
                                    <p:cond delay="0"/>
                                  </p:stCondLst>
                                  <p:childTnLst>
                                    <p:set>
                                      <p:cBhvr>
                                        <p:cTn id="29" dur="1" fill="hold">
                                          <p:stCondLst>
                                            <p:cond delay="0"/>
                                          </p:stCondLst>
                                        </p:cTn>
                                        <p:tgtEl>
                                          <p:spTgt spid="31"/>
                                        </p:tgtEl>
                                        <p:attrNameLst>
                                          <p:attrName>style.visibility</p:attrName>
                                        </p:attrNameLst>
                                      </p:cBhvr>
                                      <p:to>
                                        <p:strVal val="visible"/>
                                      </p:to>
                                    </p:set>
                                  </p:childTnLst>
                                </p:cTn>
                              </p:par>
                              <p:par>
                                <p:cTn id="30" presetID="35" presetClass="path" presetSubtype="0" accel="50000" decel="50000" fill="hold" grpId="1" nodeType="withEffect">
                                  <p:stCondLst>
                                    <p:cond delay="0"/>
                                  </p:stCondLst>
                                  <p:childTnLst>
                                    <p:animMotion origin="layout" path="M 3.7687E-6 -1.85185E-6 L -0.18278 -0.3537 " pathEditMode="relative" rAng="0" ptsTypes="AA">
                                      <p:cBhvr>
                                        <p:cTn id="31" dur="500" spd="-99900" fill="hold"/>
                                        <p:tgtEl>
                                          <p:spTgt spid="31"/>
                                        </p:tgtEl>
                                        <p:attrNameLst>
                                          <p:attrName>ppt_x</p:attrName>
                                          <p:attrName>ppt_y</p:attrName>
                                        </p:attrNameLst>
                                      </p:cBhvr>
                                      <p:rCtr x="-9145" y="-17685"/>
                                    </p:animMotion>
                                  </p:childTnLst>
                                </p:cTn>
                              </p:par>
                              <p:par>
                                <p:cTn id="32" presetID="10" presetClass="entr" presetSubtype="0" fill="hold" grpId="0" nodeType="with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p:cTn id="34" dur="500" fill="hold"/>
                                        <p:tgtEl>
                                          <p:spTgt spid="28"/>
                                        </p:tgtEl>
                                        <p:attrNameLst>
                                          <p:attrName>ppt_w</p:attrName>
                                        </p:attrNameLst>
                                      </p:cBhvr>
                                      <p:tavLst>
                                        <p:tav tm="0">
                                          <p:val>
                                            <p:fltVal val="0"/>
                                          </p:val>
                                        </p:tav>
                                        <p:tav tm="100000">
                                          <p:val>
                                            <p:strVal val="#ppt_w"/>
                                          </p:val>
                                        </p:tav>
                                      </p:tavLst>
                                    </p:anim>
                                    <p:anim calcmode="lin" valueType="num">
                                      <p:cBhvr>
                                        <p:cTn id="35" dur="500" fill="hold"/>
                                        <p:tgtEl>
                                          <p:spTgt spid="28"/>
                                        </p:tgtEl>
                                        <p:attrNameLst>
                                          <p:attrName>ppt_h</p:attrName>
                                        </p:attrNameLst>
                                      </p:cBhvr>
                                      <p:tavLst>
                                        <p:tav tm="0">
                                          <p:val>
                                            <p:fltVal val="0"/>
                                          </p:val>
                                        </p:tav>
                                        <p:tav tm="100000">
                                          <p:val>
                                            <p:strVal val="#ppt_h"/>
                                          </p:val>
                                        </p:tav>
                                      </p:tavLst>
                                    </p:anim>
                                    <p:animEffect transition="in" filter="fade">
                                      <p:cBhvr>
                                        <p:cTn id="36" dur="500"/>
                                        <p:tgtEl>
                                          <p:spTgt spid="28"/>
                                        </p:tgtEl>
                                      </p:cBhvr>
                                    </p:animEffect>
                                  </p:childTnLst>
                                </p:cTn>
                              </p:par>
                            </p:childTnLst>
                          </p:cTn>
                        </p:par>
                        <p:par>
                          <p:cTn id="37" fill="hold">
                            <p:stCondLst>
                              <p:cond delay="2340"/>
                            </p:stCondLst>
                            <p:childTnLst>
                              <p:par>
                                <p:cTn id="38" presetID="22" presetClass="entr" presetSubtype="1" fill="hold" nodeType="afterEffect">
                                  <p:stCondLst>
                                    <p:cond delay="0"/>
                                  </p:stCondLst>
                                  <p:childTnLst>
                                    <p:set>
                                      <p:cBhvr>
                                        <p:cTn id="39" dur="1" fill="hold">
                                          <p:stCondLst>
                                            <p:cond delay="0"/>
                                          </p:stCondLst>
                                        </p:cTn>
                                        <p:tgtEl>
                                          <p:spTgt spid="29">
                                            <p:txEl>
                                              <p:pRg st="0" end="0"/>
                                            </p:txEl>
                                          </p:spTgt>
                                        </p:tgtEl>
                                        <p:attrNameLst>
                                          <p:attrName>style.visibility</p:attrName>
                                        </p:attrNameLst>
                                      </p:cBhvr>
                                      <p:to>
                                        <p:strVal val="visible"/>
                                      </p:to>
                                    </p:set>
                                    <p:animEffect transition="in" filter="wipe(up)">
                                      <p:cBhvr>
                                        <p:cTn id="40" dur="500"/>
                                        <p:tgtEl>
                                          <p:spTgt spid="29">
                                            <p:txEl>
                                              <p:pRg st="0" end="0"/>
                                            </p:txEl>
                                          </p:spTgt>
                                        </p:tgtEl>
                                      </p:cBhvr>
                                    </p:animEffect>
                                  </p:childTnLst>
                                </p:cTn>
                              </p:par>
                            </p:childTnLst>
                          </p:cTn>
                        </p:par>
                        <p:par>
                          <p:cTn id="41" fill="hold">
                            <p:stCondLst>
                              <p:cond delay="2840"/>
                            </p:stCondLst>
                            <p:childTnLst>
                              <p:par>
                                <p:cTn id="42" presetID="31" presetClass="entr" presetSubtype="0" fill="hold" nodeType="afterEffect">
                                  <p:stCondLst>
                                    <p:cond delay="0"/>
                                  </p:stCondLst>
                                  <p:childTnLst>
                                    <p:set>
                                      <p:cBhvr>
                                        <p:cTn id="43" dur="1" fill="hold">
                                          <p:stCondLst>
                                            <p:cond delay="0"/>
                                          </p:stCondLst>
                                        </p:cTn>
                                        <p:tgtEl>
                                          <p:spTgt spid="2054"/>
                                        </p:tgtEl>
                                        <p:attrNameLst>
                                          <p:attrName>style.visibility</p:attrName>
                                        </p:attrNameLst>
                                      </p:cBhvr>
                                      <p:to>
                                        <p:strVal val="visible"/>
                                      </p:to>
                                    </p:set>
                                    <p:anim calcmode="lin" valueType="num">
                                      <p:cBhvr>
                                        <p:cTn id="44" dur="500" fill="hold"/>
                                        <p:tgtEl>
                                          <p:spTgt spid="2054"/>
                                        </p:tgtEl>
                                        <p:attrNameLst>
                                          <p:attrName>ppt_w</p:attrName>
                                        </p:attrNameLst>
                                      </p:cBhvr>
                                      <p:tavLst>
                                        <p:tav tm="0">
                                          <p:val>
                                            <p:fltVal val="0"/>
                                          </p:val>
                                        </p:tav>
                                        <p:tav tm="100000">
                                          <p:val>
                                            <p:strVal val="#ppt_w"/>
                                          </p:val>
                                        </p:tav>
                                      </p:tavLst>
                                    </p:anim>
                                    <p:anim calcmode="lin" valueType="num">
                                      <p:cBhvr>
                                        <p:cTn id="45" dur="500" fill="hold"/>
                                        <p:tgtEl>
                                          <p:spTgt spid="2054"/>
                                        </p:tgtEl>
                                        <p:attrNameLst>
                                          <p:attrName>ppt_h</p:attrName>
                                        </p:attrNameLst>
                                      </p:cBhvr>
                                      <p:tavLst>
                                        <p:tav tm="0">
                                          <p:val>
                                            <p:fltVal val="0"/>
                                          </p:val>
                                        </p:tav>
                                        <p:tav tm="100000">
                                          <p:val>
                                            <p:strVal val="#ppt_h"/>
                                          </p:val>
                                        </p:tav>
                                      </p:tavLst>
                                    </p:anim>
                                    <p:anim calcmode="lin" valueType="num">
                                      <p:cBhvr>
                                        <p:cTn id="46" dur="500" fill="hold"/>
                                        <p:tgtEl>
                                          <p:spTgt spid="2054"/>
                                        </p:tgtEl>
                                        <p:attrNameLst>
                                          <p:attrName>style.rotation</p:attrName>
                                        </p:attrNameLst>
                                      </p:cBhvr>
                                      <p:tavLst>
                                        <p:tav tm="0">
                                          <p:val>
                                            <p:fltVal val="90"/>
                                          </p:val>
                                        </p:tav>
                                        <p:tav tm="100000">
                                          <p:val>
                                            <p:fltVal val="0"/>
                                          </p:val>
                                        </p:tav>
                                      </p:tavLst>
                                    </p:anim>
                                    <p:animEffect transition="in" filter="fade">
                                      <p:cBhvr>
                                        <p:cTn id="47" dur="500"/>
                                        <p:tgtEl>
                                          <p:spTgt spid="2054"/>
                                        </p:tgtEl>
                                      </p:cBhvr>
                                    </p:animEffect>
                                  </p:childTnLst>
                                </p:cTn>
                              </p:par>
                              <p:par>
                                <p:cTn id="48" presetID="8" presetClass="emph" presetSubtype="0" fill="hold" nodeType="withEffect">
                                  <p:stCondLst>
                                    <p:cond delay="0"/>
                                  </p:stCondLst>
                                  <p:childTnLst>
                                    <p:animRot by="21600000">
                                      <p:cBhvr>
                                        <p:cTn id="49" dur="500" fill="hold"/>
                                        <p:tgtEl>
                                          <p:spTgt spid="2054"/>
                                        </p:tgtEl>
                                        <p:attrNameLst>
                                          <p:attrName>r</p:attrName>
                                        </p:attrNameLst>
                                      </p:cBhvr>
                                    </p:animRot>
                                  </p:childTnLst>
                                </p:cTn>
                              </p:par>
                            </p:childTnLst>
                          </p:cTn>
                        </p:par>
                        <p:par>
                          <p:cTn id="50" fill="hold">
                            <p:stCondLst>
                              <p:cond delay="3340"/>
                            </p:stCondLst>
                            <p:childTnLst>
                              <p:par>
                                <p:cTn id="51" presetID="22" presetClass="entr" presetSubtype="1" fill="hold" nodeType="afterEffect">
                                  <p:stCondLst>
                                    <p:cond delay="0"/>
                                  </p:stCondLst>
                                  <p:childTnLst>
                                    <p:set>
                                      <p:cBhvr>
                                        <p:cTn id="52" dur="1" fill="hold">
                                          <p:stCondLst>
                                            <p:cond delay="0"/>
                                          </p:stCondLst>
                                        </p:cTn>
                                        <p:tgtEl>
                                          <p:spTgt spid="33">
                                            <p:txEl>
                                              <p:pRg st="0" end="0"/>
                                            </p:txEl>
                                          </p:spTgt>
                                        </p:tgtEl>
                                        <p:attrNameLst>
                                          <p:attrName>style.visibility</p:attrName>
                                        </p:attrNameLst>
                                      </p:cBhvr>
                                      <p:to>
                                        <p:strVal val="visible"/>
                                      </p:to>
                                    </p:set>
                                    <p:animEffect transition="in" filter="wipe(up)">
                                      <p:cBhvr>
                                        <p:cTn id="53" dur="500"/>
                                        <p:tgtEl>
                                          <p:spTgt spid="3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28" grpId="0" animBg="1" autoUpdateAnimBg="0"/>
      <p:bldP spid="30" grpId="0" animBg="1"/>
      <p:bldP spid="30" grpId="1" animBg="1"/>
      <p:bldP spid="31" grpId="0" animBg="1"/>
      <p:bldP spid="31"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p:nvPr/>
        </p:nvSpPr>
        <p:spPr bwMode="auto">
          <a:xfrm>
            <a:off x="193650" y="190178"/>
            <a:ext cx="1248875" cy="417349"/>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7" name="TextBox 6"/>
          <p:cNvSpPr txBox="1"/>
          <p:nvPr/>
        </p:nvSpPr>
        <p:spPr>
          <a:xfrm>
            <a:off x="337610" y="189905"/>
            <a:ext cx="896049" cy="399954"/>
          </a:xfrm>
          <a:prstGeom prst="rect">
            <a:avLst/>
          </a:prstGeom>
          <a:noFill/>
        </p:spPr>
        <p:txBody>
          <a:bodyPr wrap="none" rtlCol="0">
            <a:spAutoFit/>
          </a:bodyPr>
          <a:lstStyle/>
          <a:p>
            <a:pPr defTabSz="914034" fontAlgn="base">
              <a:spcBef>
                <a:spcPct val="0"/>
              </a:spcBef>
              <a:spcAft>
                <a:spcPct val="0"/>
              </a:spcAft>
            </a:pPr>
            <a:r>
              <a:rPr lang="en-US" altLang="zh-CN" sz="1999" dirty="0">
                <a:solidFill>
                  <a:srgbClr val="F8F8F8"/>
                </a:solidFill>
                <a:latin typeface="Arial" panose="020B0604020202020204" pitchFamily="34" charset="0"/>
                <a:ea typeface="宋体" panose="02010600030101010101" pitchFamily="2" charset="-122"/>
              </a:rPr>
              <a:t>Part 1</a:t>
            </a:r>
            <a:endParaRPr lang="zh-CN" altLang="en-US" sz="1999" dirty="0">
              <a:solidFill>
                <a:srgbClr val="F8F8F8"/>
              </a:solidFill>
              <a:latin typeface="Arial" panose="020B0604020202020204" pitchFamily="34" charset="0"/>
              <a:ea typeface="宋体" panose="02010600030101010101" pitchFamily="2" charset="-122"/>
            </a:endParaRPr>
          </a:p>
        </p:txBody>
      </p:sp>
      <p:sp>
        <p:nvSpPr>
          <p:cNvPr id="8" name="TextBox 7"/>
          <p:cNvSpPr txBox="1"/>
          <p:nvPr/>
        </p:nvSpPr>
        <p:spPr>
          <a:xfrm>
            <a:off x="1475964" y="117925"/>
            <a:ext cx="5209648" cy="523016"/>
          </a:xfrm>
          <a:prstGeom prst="rect">
            <a:avLst/>
          </a:prstGeom>
          <a:noFill/>
        </p:spPr>
        <p:txBody>
          <a:bodyPr wrap="none" rtlCol="0">
            <a:spAutoFit/>
          </a:bodyPr>
          <a:lstStyle/>
          <a:p>
            <a:pPr defTabSz="914034" fontAlgn="base">
              <a:spcBef>
                <a:spcPct val="0"/>
              </a:spcBef>
              <a:spcAft>
                <a:spcPct val="0"/>
              </a:spcAft>
            </a:pPr>
            <a:r>
              <a:rPr lang="zh-CN" altLang="en-US" sz="2799" b="1" dirty="0">
                <a:solidFill>
                  <a:srgbClr val="C00000"/>
                </a:solidFill>
                <a:effectLst>
                  <a:outerShdw blurRad="38100" dist="38100" dir="2700000" algn="tl">
                    <a:srgbClr val="000000">
                      <a:alpha val="43137"/>
                    </a:srgbClr>
                  </a:outerShdw>
                </a:effectLst>
                <a:latin typeface="微软雅黑"/>
                <a:ea typeface="微软雅黑"/>
              </a:rPr>
              <a:t>制订措施，明确任务，责任到人</a:t>
            </a:r>
          </a:p>
        </p:txBody>
      </p:sp>
      <p:sp>
        <p:nvSpPr>
          <p:cNvPr id="5" name="Oval 6"/>
          <p:cNvSpPr>
            <a:spLocks noChangeArrowheads="1"/>
          </p:cNvSpPr>
          <p:nvPr/>
        </p:nvSpPr>
        <p:spPr bwMode="auto">
          <a:xfrm>
            <a:off x="2455052" y="930743"/>
            <a:ext cx="2337477" cy="2337475"/>
          </a:xfrm>
          <a:prstGeom prst="ellipse">
            <a:avLst/>
          </a:prstGeom>
          <a:solidFill>
            <a:schemeClr val="tx1"/>
          </a:solidFill>
          <a:ln>
            <a:noFill/>
          </a:ln>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9" name="Oval 7"/>
          <p:cNvSpPr>
            <a:spLocks noChangeArrowheads="1"/>
          </p:cNvSpPr>
          <p:nvPr/>
        </p:nvSpPr>
        <p:spPr bwMode="auto">
          <a:xfrm>
            <a:off x="6639645" y="930743"/>
            <a:ext cx="2338786" cy="2337475"/>
          </a:xfrm>
          <a:prstGeom prst="ellipse">
            <a:avLst/>
          </a:prstGeom>
          <a:solidFill>
            <a:schemeClr val="tx2"/>
          </a:solidFill>
          <a:ln>
            <a:noFill/>
          </a:ln>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10" name="Freeform 8"/>
          <p:cNvSpPr>
            <a:spLocks noEditPoints="1"/>
          </p:cNvSpPr>
          <p:nvPr/>
        </p:nvSpPr>
        <p:spPr bwMode="auto">
          <a:xfrm>
            <a:off x="2765755" y="1429811"/>
            <a:ext cx="1716072" cy="1364729"/>
          </a:xfrm>
          <a:custGeom>
            <a:avLst/>
            <a:gdLst>
              <a:gd name="T0" fmla="*/ 1452 w 1452"/>
              <a:gd name="T1" fmla="*/ 800 h 1155"/>
              <a:gd name="T2" fmla="*/ 758 w 1452"/>
              <a:gd name="T3" fmla="*/ 1034 h 1155"/>
              <a:gd name="T4" fmla="*/ 62 w 1452"/>
              <a:gd name="T5" fmla="*/ 197 h 1155"/>
              <a:gd name="T6" fmla="*/ 740 w 1452"/>
              <a:gd name="T7" fmla="*/ 0 h 1155"/>
              <a:gd name="T8" fmla="*/ 1452 w 1452"/>
              <a:gd name="T9" fmla="*/ 800 h 1155"/>
              <a:gd name="T10" fmla="*/ 684 w 1452"/>
              <a:gd name="T11" fmla="*/ 1155 h 1155"/>
              <a:gd name="T12" fmla="*/ 0 w 1452"/>
              <a:gd name="T13" fmla="*/ 326 h 1155"/>
              <a:gd name="T14" fmla="*/ 49 w 1452"/>
              <a:gd name="T15" fmla="*/ 224 h 1155"/>
              <a:gd name="T16" fmla="*/ 734 w 1452"/>
              <a:gd name="T17" fmla="*/ 1052 h 1155"/>
              <a:gd name="T18" fmla="*/ 684 w 1452"/>
              <a:gd name="T19" fmla="*/ 1155 h 1155"/>
              <a:gd name="T20" fmla="*/ 1399 w 1452"/>
              <a:gd name="T21" fmla="*/ 910 h 1155"/>
              <a:gd name="T22" fmla="*/ 704 w 1452"/>
              <a:gd name="T23" fmla="*/ 1152 h 1155"/>
              <a:gd name="T24" fmla="*/ 725 w 1452"/>
              <a:gd name="T25" fmla="*/ 1108 h 1155"/>
              <a:gd name="T26" fmla="*/ 1420 w 1452"/>
              <a:gd name="T27" fmla="*/ 866 h 1155"/>
              <a:gd name="T28" fmla="*/ 1399 w 1452"/>
              <a:gd name="T29" fmla="*/ 910 h 1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52" h="1155">
                <a:moveTo>
                  <a:pt x="1452" y="800"/>
                </a:moveTo>
                <a:lnTo>
                  <a:pt x="758" y="1034"/>
                </a:lnTo>
                <a:lnTo>
                  <a:pt x="62" y="197"/>
                </a:lnTo>
                <a:lnTo>
                  <a:pt x="740" y="0"/>
                </a:lnTo>
                <a:lnTo>
                  <a:pt x="1452" y="800"/>
                </a:lnTo>
                <a:close/>
                <a:moveTo>
                  <a:pt x="684" y="1155"/>
                </a:moveTo>
                <a:lnTo>
                  <a:pt x="0" y="326"/>
                </a:lnTo>
                <a:lnTo>
                  <a:pt x="49" y="224"/>
                </a:lnTo>
                <a:lnTo>
                  <a:pt x="734" y="1052"/>
                </a:lnTo>
                <a:lnTo>
                  <a:pt x="684" y="1155"/>
                </a:lnTo>
                <a:close/>
                <a:moveTo>
                  <a:pt x="1399" y="910"/>
                </a:moveTo>
                <a:lnTo>
                  <a:pt x="704" y="1152"/>
                </a:lnTo>
                <a:lnTo>
                  <a:pt x="725" y="1108"/>
                </a:lnTo>
                <a:lnTo>
                  <a:pt x="1420" y="866"/>
                </a:lnTo>
                <a:lnTo>
                  <a:pt x="1399" y="910"/>
                </a:lnTo>
                <a:close/>
              </a:path>
            </a:pathLst>
          </a:custGeom>
          <a:solidFill>
            <a:schemeClr val="accent2"/>
          </a:solidFill>
          <a:ln>
            <a:noFill/>
          </a:ln>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11" name="Freeform 9"/>
          <p:cNvSpPr>
            <a:spLocks noEditPoints="1"/>
          </p:cNvSpPr>
          <p:nvPr/>
        </p:nvSpPr>
        <p:spPr bwMode="auto">
          <a:xfrm>
            <a:off x="7257116" y="1346322"/>
            <a:ext cx="1103845" cy="1506316"/>
          </a:xfrm>
          <a:custGeom>
            <a:avLst/>
            <a:gdLst>
              <a:gd name="T0" fmla="*/ 123 w 934"/>
              <a:gd name="T1" fmla="*/ 207 h 1274"/>
              <a:gd name="T2" fmla="*/ 103 w 934"/>
              <a:gd name="T3" fmla="*/ 1274 h 1274"/>
              <a:gd name="T4" fmla="*/ 934 w 934"/>
              <a:gd name="T5" fmla="*/ 313 h 1274"/>
              <a:gd name="T6" fmla="*/ 863 w 934"/>
              <a:gd name="T7" fmla="*/ 336 h 1274"/>
              <a:gd name="T8" fmla="*/ 107 w 934"/>
              <a:gd name="T9" fmla="*/ 1200 h 1274"/>
              <a:gd name="T10" fmla="*/ 404 w 934"/>
              <a:gd name="T11" fmla="*/ 136 h 1274"/>
              <a:gd name="T12" fmla="*/ 530 w 934"/>
              <a:gd name="T13" fmla="*/ 136 h 1274"/>
              <a:gd name="T14" fmla="*/ 465 w 934"/>
              <a:gd name="T15" fmla="*/ 203 h 1274"/>
              <a:gd name="T16" fmla="*/ 326 w 934"/>
              <a:gd name="T17" fmla="*/ 139 h 1274"/>
              <a:gd name="T18" fmla="*/ 171 w 934"/>
              <a:gd name="T19" fmla="*/ 323 h 1274"/>
              <a:gd name="T20" fmla="*/ 762 w 934"/>
              <a:gd name="T21" fmla="*/ 323 h 1274"/>
              <a:gd name="T22" fmla="*/ 607 w 934"/>
              <a:gd name="T23" fmla="*/ 139 h 1274"/>
              <a:gd name="T24" fmla="*/ 326 w 934"/>
              <a:gd name="T25" fmla="*/ 139 h 1274"/>
              <a:gd name="T26" fmla="*/ 330 w 934"/>
              <a:gd name="T27" fmla="*/ 967 h 1274"/>
              <a:gd name="T28" fmla="*/ 226 w 934"/>
              <a:gd name="T29" fmla="*/ 996 h 1274"/>
              <a:gd name="T30" fmla="*/ 204 w 934"/>
              <a:gd name="T31" fmla="*/ 1019 h 1274"/>
              <a:gd name="T32" fmla="*/ 330 w 934"/>
              <a:gd name="T33" fmla="*/ 1029 h 1274"/>
              <a:gd name="T34" fmla="*/ 197 w 934"/>
              <a:gd name="T35" fmla="*/ 1093 h 1274"/>
              <a:gd name="T36" fmla="*/ 362 w 934"/>
              <a:gd name="T37" fmla="*/ 1012 h 1274"/>
              <a:gd name="T38" fmla="*/ 362 w 934"/>
              <a:gd name="T39" fmla="*/ 961 h 1274"/>
              <a:gd name="T40" fmla="*/ 165 w 934"/>
              <a:gd name="T41" fmla="*/ 971 h 1274"/>
              <a:gd name="T42" fmla="*/ 320 w 934"/>
              <a:gd name="T43" fmla="*/ 1135 h 1274"/>
              <a:gd name="T44" fmla="*/ 320 w 934"/>
              <a:gd name="T45" fmla="*/ 500 h 1274"/>
              <a:gd name="T46" fmla="*/ 226 w 934"/>
              <a:gd name="T47" fmla="*/ 529 h 1274"/>
              <a:gd name="T48" fmla="*/ 258 w 934"/>
              <a:gd name="T49" fmla="*/ 613 h 1274"/>
              <a:gd name="T50" fmla="*/ 197 w 934"/>
              <a:gd name="T51" fmla="*/ 635 h 1274"/>
              <a:gd name="T52" fmla="*/ 320 w 934"/>
              <a:gd name="T53" fmla="*/ 468 h 1274"/>
              <a:gd name="T54" fmla="*/ 165 w 934"/>
              <a:gd name="T55" fmla="*/ 632 h 1274"/>
              <a:gd name="T56" fmla="*/ 361 w 934"/>
              <a:gd name="T57" fmla="*/ 537 h 1274"/>
              <a:gd name="T58" fmla="*/ 359 w 934"/>
              <a:gd name="T59" fmla="*/ 494 h 1274"/>
              <a:gd name="T60" fmla="*/ 330 w 934"/>
              <a:gd name="T61" fmla="*/ 751 h 1274"/>
              <a:gd name="T62" fmla="*/ 204 w 934"/>
              <a:gd name="T63" fmla="*/ 784 h 1274"/>
              <a:gd name="T64" fmla="*/ 330 w 934"/>
              <a:gd name="T65" fmla="*/ 868 h 1274"/>
              <a:gd name="T66" fmla="*/ 361 w 934"/>
              <a:gd name="T67" fmla="*/ 727 h 1274"/>
              <a:gd name="T68" fmla="*/ 165 w 934"/>
              <a:gd name="T69" fmla="*/ 735 h 1274"/>
              <a:gd name="T70" fmla="*/ 330 w 934"/>
              <a:gd name="T71" fmla="*/ 900 h 1274"/>
              <a:gd name="T72" fmla="*/ 432 w 934"/>
              <a:gd name="T73" fmla="*/ 694 h 1274"/>
              <a:gd name="T74" fmla="*/ 488 w 934"/>
              <a:gd name="T75" fmla="*/ 1080 h 1274"/>
              <a:gd name="T76" fmla="*/ 749 w 934"/>
              <a:gd name="T77" fmla="*/ 1000 h 1274"/>
              <a:gd name="T78" fmla="*/ 478 w 934"/>
              <a:gd name="T79" fmla="*/ 1071 h 1274"/>
              <a:gd name="T80" fmla="*/ 749 w 934"/>
              <a:gd name="T81" fmla="*/ 758 h 1274"/>
              <a:gd name="T82" fmla="*/ 478 w 934"/>
              <a:gd name="T83" fmla="*/ 613 h 1274"/>
              <a:gd name="T84" fmla="*/ 478 w 934"/>
              <a:gd name="T85" fmla="*/ 526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34" h="1274">
                <a:moveTo>
                  <a:pt x="71" y="336"/>
                </a:moveTo>
                <a:cubicBezTo>
                  <a:pt x="71" y="300"/>
                  <a:pt x="88" y="282"/>
                  <a:pt x="123" y="281"/>
                </a:cubicBezTo>
                <a:lnTo>
                  <a:pt x="123" y="207"/>
                </a:lnTo>
                <a:cubicBezTo>
                  <a:pt x="58" y="208"/>
                  <a:pt x="0" y="250"/>
                  <a:pt x="0" y="313"/>
                </a:cubicBezTo>
                <a:lnTo>
                  <a:pt x="0" y="1171"/>
                </a:lnTo>
                <a:cubicBezTo>
                  <a:pt x="0" y="1223"/>
                  <a:pt x="51" y="1274"/>
                  <a:pt x="103" y="1274"/>
                </a:cubicBezTo>
                <a:lnTo>
                  <a:pt x="830" y="1274"/>
                </a:lnTo>
                <a:cubicBezTo>
                  <a:pt x="883" y="1274"/>
                  <a:pt x="934" y="1223"/>
                  <a:pt x="934" y="1171"/>
                </a:cubicBezTo>
                <a:lnTo>
                  <a:pt x="934" y="313"/>
                </a:lnTo>
                <a:cubicBezTo>
                  <a:pt x="934" y="250"/>
                  <a:pt x="876" y="208"/>
                  <a:pt x="811" y="207"/>
                </a:cubicBezTo>
                <a:lnTo>
                  <a:pt x="811" y="281"/>
                </a:lnTo>
                <a:cubicBezTo>
                  <a:pt x="846" y="282"/>
                  <a:pt x="863" y="300"/>
                  <a:pt x="863" y="336"/>
                </a:cubicBezTo>
                <a:lnTo>
                  <a:pt x="863" y="1148"/>
                </a:lnTo>
                <a:cubicBezTo>
                  <a:pt x="863" y="1174"/>
                  <a:pt x="852" y="1200"/>
                  <a:pt x="827" y="1200"/>
                </a:cubicBezTo>
                <a:lnTo>
                  <a:pt x="107" y="1200"/>
                </a:lnTo>
                <a:cubicBezTo>
                  <a:pt x="79" y="1200"/>
                  <a:pt x="71" y="1170"/>
                  <a:pt x="71" y="1142"/>
                </a:cubicBezTo>
                <a:lnTo>
                  <a:pt x="71" y="336"/>
                </a:lnTo>
                <a:close/>
                <a:moveTo>
                  <a:pt x="404" y="136"/>
                </a:moveTo>
                <a:cubicBezTo>
                  <a:pt x="404" y="106"/>
                  <a:pt x="432" y="78"/>
                  <a:pt x="462" y="78"/>
                </a:cubicBezTo>
                <a:lnTo>
                  <a:pt x="472" y="78"/>
                </a:lnTo>
                <a:cubicBezTo>
                  <a:pt x="501" y="78"/>
                  <a:pt x="530" y="106"/>
                  <a:pt x="530" y="136"/>
                </a:cubicBezTo>
                <a:lnTo>
                  <a:pt x="530" y="142"/>
                </a:lnTo>
                <a:cubicBezTo>
                  <a:pt x="530" y="175"/>
                  <a:pt x="501" y="203"/>
                  <a:pt x="468" y="203"/>
                </a:cubicBezTo>
                <a:lnTo>
                  <a:pt x="465" y="203"/>
                </a:lnTo>
                <a:cubicBezTo>
                  <a:pt x="432" y="203"/>
                  <a:pt x="404" y="175"/>
                  <a:pt x="404" y="142"/>
                </a:cubicBezTo>
                <a:lnTo>
                  <a:pt x="404" y="136"/>
                </a:lnTo>
                <a:close/>
                <a:moveTo>
                  <a:pt x="326" y="139"/>
                </a:moveTo>
                <a:lnTo>
                  <a:pt x="223" y="139"/>
                </a:lnTo>
                <a:cubicBezTo>
                  <a:pt x="188" y="139"/>
                  <a:pt x="171" y="155"/>
                  <a:pt x="171" y="190"/>
                </a:cubicBezTo>
                <a:lnTo>
                  <a:pt x="171" y="323"/>
                </a:lnTo>
                <a:cubicBezTo>
                  <a:pt x="171" y="345"/>
                  <a:pt x="186" y="368"/>
                  <a:pt x="207" y="368"/>
                </a:cubicBezTo>
                <a:lnTo>
                  <a:pt x="727" y="368"/>
                </a:lnTo>
                <a:cubicBezTo>
                  <a:pt x="748" y="368"/>
                  <a:pt x="762" y="345"/>
                  <a:pt x="762" y="323"/>
                </a:cubicBezTo>
                <a:lnTo>
                  <a:pt x="762" y="190"/>
                </a:lnTo>
                <a:cubicBezTo>
                  <a:pt x="762" y="155"/>
                  <a:pt x="746" y="139"/>
                  <a:pt x="711" y="139"/>
                </a:cubicBezTo>
                <a:lnTo>
                  <a:pt x="607" y="139"/>
                </a:lnTo>
                <a:cubicBezTo>
                  <a:pt x="607" y="68"/>
                  <a:pt x="547" y="0"/>
                  <a:pt x="478" y="0"/>
                </a:cubicBezTo>
                <a:lnTo>
                  <a:pt x="456" y="0"/>
                </a:lnTo>
                <a:cubicBezTo>
                  <a:pt x="387" y="0"/>
                  <a:pt x="326" y="68"/>
                  <a:pt x="326" y="139"/>
                </a:cubicBezTo>
                <a:close/>
                <a:moveTo>
                  <a:pt x="197" y="977"/>
                </a:moveTo>
                <a:cubicBezTo>
                  <a:pt x="197" y="970"/>
                  <a:pt x="199" y="967"/>
                  <a:pt x="207" y="967"/>
                </a:cubicBezTo>
                <a:lnTo>
                  <a:pt x="330" y="967"/>
                </a:lnTo>
                <a:lnTo>
                  <a:pt x="330" y="977"/>
                </a:lnTo>
                <a:cubicBezTo>
                  <a:pt x="330" y="987"/>
                  <a:pt x="278" y="1017"/>
                  <a:pt x="268" y="1022"/>
                </a:cubicBezTo>
                <a:cubicBezTo>
                  <a:pt x="260" y="1015"/>
                  <a:pt x="240" y="996"/>
                  <a:pt x="226" y="996"/>
                </a:cubicBezTo>
                <a:lnTo>
                  <a:pt x="223" y="996"/>
                </a:lnTo>
                <a:cubicBezTo>
                  <a:pt x="215" y="996"/>
                  <a:pt x="204" y="1008"/>
                  <a:pt x="204" y="1016"/>
                </a:cubicBezTo>
                <a:lnTo>
                  <a:pt x="204" y="1019"/>
                </a:lnTo>
                <a:cubicBezTo>
                  <a:pt x="204" y="1028"/>
                  <a:pt x="249" y="1077"/>
                  <a:pt x="258" y="1077"/>
                </a:cubicBezTo>
                <a:lnTo>
                  <a:pt x="262" y="1077"/>
                </a:lnTo>
                <a:cubicBezTo>
                  <a:pt x="269" y="1077"/>
                  <a:pt x="319" y="1036"/>
                  <a:pt x="330" y="1029"/>
                </a:cubicBezTo>
                <a:cubicBezTo>
                  <a:pt x="330" y="1046"/>
                  <a:pt x="337" y="1103"/>
                  <a:pt x="320" y="1103"/>
                </a:cubicBezTo>
                <a:lnTo>
                  <a:pt x="207" y="1103"/>
                </a:lnTo>
                <a:cubicBezTo>
                  <a:pt x="199" y="1103"/>
                  <a:pt x="197" y="1101"/>
                  <a:pt x="197" y="1093"/>
                </a:cubicBezTo>
                <a:lnTo>
                  <a:pt x="197" y="977"/>
                </a:lnTo>
                <a:close/>
                <a:moveTo>
                  <a:pt x="320" y="1135"/>
                </a:moveTo>
                <a:cubicBezTo>
                  <a:pt x="381" y="1135"/>
                  <a:pt x="358" y="1069"/>
                  <a:pt x="362" y="1012"/>
                </a:cubicBezTo>
                <a:cubicBezTo>
                  <a:pt x="364" y="984"/>
                  <a:pt x="435" y="959"/>
                  <a:pt x="443" y="932"/>
                </a:cubicBezTo>
                <a:lnTo>
                  <a:pt x="433" y="932"/>
                </a:lnTo>
                <a:cubicBezTo>
                  <a:pt x="411" y="932"/>
                  <a:pt x="378" y="952"/>
                  <a:pt x="362" y="961"/>
                </a:cubicBezTo>
                <a:cubicBezTo>
                  <a:pt x="354" y="949"/>
                  <a:pt x="346" y="935"/>
                  <a:pt x="326" y="935"/>
                </a:cubicBezTo>
                <a:lnTo>
                  <a:pt x="200" y="935"/>
                </a:lnTo>
                <a:cubicBezTo>
                  <a:pt x="181" y="935"/>
                  <a:pt x="165" y="952"/>
                  <a:pt x="165" y="971"/>
                </a:cubicBezTo>
                <a:lnTo>
                  <a:pt x="165" y="1100"/>
                </a:lnTo>
                <a:cubicBezTo>
                  <a:pt x="165" y="1121"/>
                  <a:pt x="184" y="1135"/>
                  <a:pt x="207" y="1135"/>
                </a:cubicBezTo>
                <a:lnTo>
                  <a:pt x="320" y="1135"/>
                </a:lnTo>
                <a:close/>
                <a:moveTo>
                  <a:pt x="197" y="510"/>
                </a:moveTo>
                <a:cubicBezTo>
                  <a:pt x="197" y="502"/>
                  <a:pt x="199" y="500"/>
                  <a:pt x="207" y="500"/>
                </a:cubicBezTo>
                <a:lnTo>
                  <a:pt x="320" y="500"/>
                </a:lnTo>
                <a:cubicBezTo>
                  <a:pt x="327" y="500"/>
                  <a:pt x="330" y="502"/>
                  <a:pt x="330" y="510"/>
                </a:cubicBezTo>
                <a:cubicBezTo>
                  <a:pt x="330" y="518"/>
                  <a:pt x="275" y="555"/>
                  <a:pt x="268" y="555"/>
                </a:cubicBezTo>
                <a:cubicBezTo>
                  <a:pt x="262" y="555"/>
                  <a:pt x="245" y="529"/>
                  <a:pt x="226" y="529"/>
                </a:cubicBezTo>
                <a:cubicBezTo>
                  <a:pt x="217" y="529"/>
                  <a:pt x="204" y="539"/>
                  <a:pt x="204" y="548"/>
                </a:cubicBezTo>
                <a:lnTo>
                  <a:pt x="204" y="552"/>
                </a:lnTo>
                <a:cubicBezTo>
                  <a:pt x="204" y="564"/>
                  <a:pt x="248" y="607"/>
                  <a:pt x="258" y="613"/>
                </a:cubicBezTo>
                <a:lnTo>
                  <a:pt x="330" y="561"/>
                </a:lnTo>
                <a:lnTo>
                  <a:pt x="330" y="635"/>
                </a:lnTo>
                <a:lnTo>
                  <a:pt x="197" y="635"/>
                </a:lnTo>
                <a:lnTo>
                  <a:pt x="197" y="510"/>
                </a:lnTo>
                <a:close/>
                <a:moveTo>
                  <a:pt x="359" y="494"/>
                </a:moveTo>
                <a:cubicBezTo>
                  <a:pt x="355" y="477"/>
                  <a:pt x="340" y="468"/>
                  <a:pt x="320" y="468"/>
                </a:cubicBezTo>
                <a:lnTo>
                  <a:pt x="207" y="468"/>
                </a:lnTo>
                <a:cubicBezTo>
                  <a:pt x="184" y="468"/>
                  <a:pt x="165" y="481"/>
                  <a:pt x="165" y="503"/>
                </a:cubicBezTo>
                <a:lnTo>
                  <a:pt x="165" y="632"/>
                </a:lnTo>
                <a:cubicBezTo>
                  <a:pt x="165" y="651"/>
                  <a:pt x="181" y="668"/>
                  <a:pt x="200" y="668"/>
                </a:cubicBezTo>
                <a:lnTo>
                  <a:pt x="326" y="668"/>
                </a:lnTo>
                <a:cubicBezTo>
                  <a:pt x="377" y="668"/>
                  <a:pt x="362" y="588"/>
                  <a:pt x="361" y="537"/>
                </a:cubicBezTo>
                <a:lnTo>
                  <a:pt x="443" y="468"/>
                </a:lnTo>
                <a:cubicBezTo>
                  <a:pt x="443" y="468"/>
                  <a:pt x="437" y="465"/>
                  <a:pt x="436" y="465"/>
                </a:cubicBezTo>
                <a:cubicBezTo>
                  <a:pt x="404" y="465"/>
                  <a:pt x="378" y="492"/>
                  <a:pt x="359" y="494"/>
                </a:cubicBezTo>
                <a:close/>
                <a:moveTo>
                  <a:pt x="197" y="735"/>
                </a:moveTo>
                <a:lnTo>
                  <a:pt x="330" y="735"/>
                </a:lnTo>
                <a:lnTo>
                  <a:pt x="330" y="751"/>
                </a:lnTo>
                <a:lnTo>
                  <a:pt x="268" y="790"/>
                </a:lnTo>
                <a:lnTo>
                  <a:pt x="227" y="760"/>
                </a:lnTo>
                <a:cubicBezTo>
                  <a:pt x="216" y="766"/>
                  <a:pt x="204" y="769"/>
                  <a:pt x="204" y="784"/>
                </a:cubicBezTo>
                <a:cubicBezTo>
                  <a:pt x="204" y="794"/>
                  <a:pt x="250" y="845"/>
                  <a:pt x="258" y="845"/>
                </a:cubicBezTo>
                <a:cubicBezTo>
                  <a:pt x="273" y="845"/>
                  <a:pt x="313" y="801"/>
                  <a:pt x="330" y="797"/>
                </a:cubicBezTo>
                <a:lnTo>
                  <a:pt x="330" y="868"/>
                </a:lnTo>
                <a:lnTo>
                  <a:pt x="197" y="868"/>
                </a:lnTo>
                <a:lnTo>
                  <a:pt x="197" y="735"/>
                </a:lnTo>
                <a:close/>
                <a:moveTo>
                  <a:pt x="361" y="727"/>
                </a:moveTo>
                <a:cubicBezTo>
                  <a:pt x="355" y="717"/>
                  <a:pt x="348" y="703"/>
                  <a:pt x="330" y="703"/>
                </a:cubicBezTo>
                <a:lnTo>
                  <a:pt x="197" y="703"/>
                </a:lnTo>
                <a:cubicBezTo>
                  <a:pt x="181" y="703"/>
                  <a:pt x="165" y="719"/>
                  <a:pt x="165" y="735"/>
                </a:cubicBezTo>
                <a:lnTo>
                  <a:pt x="165" y="868"/>
                </a:lnTo>
                <a:cubicBezTo>
                  <a:pt x="165" y="884"/>
                  <a:pt x="181" y="900"/>
                  <a:pt x="197" y="900"/>
                </a:cubicBezTo>
                <a:lnTo>
                  <a:pt x="330" y="900"/>
                </a:lnTo>
                <a:cubicBezTo>
                  <a:pt x="376" y="900"/>
                  <a:pt x="362" y="817"/>
                  <a:pt x="361" y="770"/>
                </a:cubicBezTo>
                <a:lnTo>
                  <a:pt x="442" y="700"/>
                </a:lnTo>
                <a:lnTo>
                  <a:pt x="432" y="694"/>
                </a:lnTo>
                <a:lnTo>
                  <a:pt x="361" y="727"/>
                </a:lnTo>
                <a:close/>
                <a:moveTo>
                  <a:pt x="478" y="1071"/>
                </a:moveTo>
                <a:cubicBezTo>
                  <a:pt x="478" y="1078"/>
                  <a:pt x="480" y="1080"/>
                  <a:pt x="488" y="1080"/>
                </a:cubicBezTo>
                <a:lnTo>
                  <a:pt x="740" y="1080"/>
                </a:lnTo>
                <a:cubicBezTo>
                  <a:pt x="747" y="1080"/>
                  <a:pt x="749" y="1078"/>
                  <a:pt x="749" y="1071"/>
                </a:cubicBezTo>
                <a:lnTo>
                  <a:pt x="749" y="1000"/>
                </a:lnTo>
                <a:cubicBezTo>
                  <a:pt x="749" y="992"/>
                  <a:pt x="747" y="990"/>
                  <a:pt x="740" y="990"/>
                </a:cubicBezTo>
                <a:lnTo>
                  <a:pt x="478" y="990"/>
                </a:lnTo>
                <a:lnTo>
                  <a:pt x="478" y="1071"/>
                </a:lnTo>
                <a:close/>
                <a:moveTo>
                  <a:pt x="478" y="845"/>
                </a:moveTo>
                <a:lnTo>
                  <a:pt x="749" y="845"/>
                </a:lnTo>
                <a:lnTo>
                  <a:pt x="749" y="758"/>
                </a:lnTo>
                <a:lnTo>
                  <a:pt x="478" y="758"/>
                </a:lnTo>
                <a:lnTo>
                  <a:pt x="478" y="845"/>
                </a:lnTo>
                <a:close/>
                <a:moveTo>
                  <a:pt x="478" y="613"/>
                </a:moveTo>
                <a:lnTo>
                  <a:pt x="675" y="613"/>
                </a:lnTo>
                <a:lnTo>
                  <a:pt x="675" y="526"/>
                </a:lnTo>
                <a:lnTo>
                  <a:pt x="478" y="526"/>
                </a:lnTo>
                <a:lnTo>
                  <a:pt x="478" y="613"/>
                </a:lnTo>
                <a:close/>
              </a:path>
            </a:pathLst>
          </a:custGeom>
          <a:solidFill>
            <a:schemeClr val="accent2"/>
          </a:solidFill>
          <a:ln>
            <a:noFill/>
          </a:ln>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15" name="TextBox 14"/>
          <p:cNvSpPr txBox="1"/>
          <p:nvPr/>
        </p:nvSpPr>
        <p:spPr>
          <a:xfrm>
            <a:off x="1840808" y="3325624"/>
            <a:ext cx="3175494" cy="707610"/>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anose="020B0503020204020204" pitchFamily="34" charset="-122"/>
                <a:ea typeface="微软雅黑" panose="020B0503020204020204"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pPr algn="ctr" defTabSz="914034" fontAlgn="base">
              <a:spcBef>
                <a:spcPct val="0"/>
              </a:spcBef>
              <a:spcAft>
                <a:spcPct val="0"/>
              </a:spcAft>
            </a:pPr>
            <a:r>
              <a:rPr lang="zh-CN" altLang="en-US" sz="1999" dirty="0">
                <a:solidFill>
                  <a:srgbClr val="4D4D4D"/>
                </a:solidFill>
              </a:rPr>
              <a:t>制定下发</a:t>
            </a:r>
            <a:r>
              <a:rPr lang="en-US" altLang="zh-CN" sz="1999" dirty="0">
                <a:solidFill>
                  <a:srgbClr val="4D4D4D"/>
                </a:solidFill>
              </a:rPr>
              <a:t>《2017</a:t>
            </a:r>
            <a:r>
              <a:rPr lang="zh-CN" altLang="en-US" sz="1999" dirty="0">
                <a:solidFill>
                  <a:srgbClr val="4D4D4D"/>
                </a:solidFill>
              </a:rPr>
              <a:t>年党风廉政建设工作实施意见</a:t>
            </a:r>
            <a:r>
              <a:rPr lang="en-US" altLang="zh-CN" sz="1999" dirty="0">
                <a:solidFill>
                  <a:srgbClr val="4D4D4D"/>
                </a:solidFill>
              </a:rPr>
              <a:t>》</a:t>
            </a:r>
            <a:endParaRPr lang="zh-CN" altLang="en-US" sz="1999" dirty="0">
              <a:solidFill>
                <a:srgbClr val="4D4D4D"/>
              </a:solidFill>
            </a:endParaRPr>
          </a:p>
        </p:txBody>
      </p:sp>
      <p:sp>
        <p:nvSpPr>
          <p:cNvPr id="16" name="TextBox 15"/>
          <p:cNvSpPr txBox="1"/>
          <p:nvPr/>
        </p:nvSpPr>
        <p:spPr>
          <a:xfrm>
            <a:off x="6639645" y="3325624"/>
            <a:ext cx="2526661" cy="707610"/>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anose="020B0503020204020204" pitchFamily="34" charset="-122"/>
                <a:ea typeface="微软雅黑" panose="020B0503020204020204"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pPr algn="ctr" defTabSz="914034" fontAlgn="base">
              <a:spcBef>
                <a:spcPct val="0"/>
              </a:spcBef>
              <a:spcAft>
                <a:spcPct val="0"/>
              </a:spcAft>
            </a:pPr>
            <a:r>
              <a:rPr lang="zh-CN" altLang="en-US" sz="1999" dirty="0">
                <a:solidFill>
                  <a:srgbClr val="4D4D4D"/>
                </a:solidFill>
              </a:rPr>
              <a:t>考核结果与年终评优评先挂钩</a:t>
            </a:r>
          </a:p>
        </p:txBody>
      </p:sp>
      <p:sp>
        <p:nvSpPr>
          <p:cNvPr id="20" name="矩形 83"/>
          <p:cNvSpPr>
            <a:spLocks noChangeArrowheads="1"/>
          </p:cNvSpPr>
          <p:nvPr/>
        </p:nvSpPr>
        <p:spPr bwMode="auto">
          <a:xfrm>
            <a:off x="785634" y="4518484"/>
            <a:ext cx="10564898" cy="1944496"/>
          </a:xfrm>
          <a:prstGeom prst="rect">
            <a:avLst/>
          </a:prstGeom>
          <a:solidFill>
            <a:srgbClr val="F2F2F2"/>
          </a:solidFill>
          <a:ln w="9525" cmpd="sng">
            <a:solidFill>
              <a:schemeClr val="bg1">
                <a:lumMod val="40000"/>
                <a:lumOff val="60000"/>
              </a:schemeClr>
            </a:solidFill>
            <a:miter lim="800000"/>
          </a:ln>
        </p:spPr>
        <p:txBody>
          <a:bodyPr/>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21" name="TextBox 84"/>
          <p:cNvSpPr txBox="1">
            <a:spLocks noChangeArrowheads="1"/>
          </p:cNvSpPr>
          <p:nvPr/>
        </p:nvSpPr>
        <p:spPr bwMode="auto">
          <a:xfrm>
            <a:off x="1091481" y="4662315"/>
            <a:ext cx="10106158" cy="16305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algn="just" eaLnBrk="0" hangingPunct="0">
              <a:defRPr sz="2000">
                <a:solidFill>
                  <a:schemeClr val="bg1"/>
                </a:solidFill>
                <a:latin typeface="微软雅黑" panose="020B0503020204020204" pitchFamily="34" charset="-122"/>
                <a:ea typeface="微软雅黑" panose="020B0503020204020204"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pPr defTabSz="914034" fontAlgn="base">
              <a:spcBef>
                <a:spcPct val="0"/>
              </a:spcBef>
              <a:spcAft>
                <a:spcPct val="0"/>
              </a:spcAft>
            </a:pPr>
            <a:r>
              <a:rPr lang="zh-CN" altLang="en-US" sz="1999" dirty="0">
                <a:solidFill>
                  <a:srgbClr val="4D4D4D"/>
                </a:solidFill>
              </a:rPr>
              <a:t>制定下发了</a:t>
            </a:r>
            <a:r>
              <a:rPr lang="en-US" altLang="zh-CN" sz="1999" dirty="0">
                <a:solidFill>
                  <a:srgbClr val="4D4D4D"/>
                </a:solidFill>
              </a:rPr>
              <a:t>《2017</a:t>
            </a:r>
            <a:r>
              <a:rPr lang="zh-CN" altLang="en-US" sz="1999" dirty="0">
                <a:solidFill>
                  <a:srgbClr val="4D4D4D"/>
                </a:solidFill>
              </a:rPr>
              <a:t>年党风廉政建设工作实施意见</a:t>
            </a:r>
            <a:r>
              <a:rPr lang="en-US" altLang="zh-CN" sz="1999" dirty="0">
                <a:solidFill>
                  <a:srgbClr val="4D4D4D"/>
                </a:solidFill>
              </a:rPr>
              <a:t>》</a:t>
            </a:r>
            <a:r>
              <a:rPr lang="zh-CN" altLang="en-US" sz="1999" dirty="0">
                <a:solidFill>
                  <a:srgbClr val="4D4D4D"/>
                </a:solidFill>
              </a:rPr>
              <a:t>，与局属各科室签定了</a:t>
            </a:r>
            <a:r>
              <a:rPr lang="en-US" altLang="zh-CN" sz="1999" dirty="0">
                <a:solidFill>
                  <a:srgbClr val="4D4D4D"/>
                </a:solidFill>
              </a:rPr>
              <a:t>2017</a:t>
            </a:r>
            <a:r>
              <a:rPr lang="zh-CN" altLang="en-US" sz="1999" dirty="0">
                <a:solidFill>
                  <a:srgbClr val="4D4D4D"/>
                </a:solidFill>
              </a:rPr>
              <a:t>年党风廉政建设目标责任书，做到任务明确，责任到人，形成了主要领导亲自抓，上下合力共同抓，一级抓一级，层层抓落实的工作格局，并把目标责任书的考核结果与年终评优评先挂钩，增强了局属各科室抓好党风廉政建设的责任性，进一步健全和完善了党风廉政建设工作责任机制。</a:t>
            </a:r>
          </a:p>
        </p:txBody>
      </p:sp>
      <p:sp>
        <p:nvSpPr>
          <p:cNvPr id="22" name="Freeform 12"/>
          <p:cNvSpPr/>
          <p:nvPr/>
        </p:nvSpPr>
        <p:spPr bwMode="auto">
          <a:xfrm>
            <a:off x="724692" y="4427061"/>
            <a:ext cx="528432" cy="530018"/>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xmlns="" w="9525">
                <a:solidFill>
                  <a:srgbClr val="000000"/>
                </a:solidFill>
                <a:round/>
              </a14:hiddenLine>
            </a:ext>
          </a:extLst>
        </p:spPr>
        <p:txBody>
          <a:bodyPr/>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23" name="Freeform 12"/>
          <p:cNvSpPr/>
          <p:nvPr/>
        </p:nvSpPr>
        <p:spPr bwMode="auto">
          <a:xfrm flipH="1" flipV="1">
            <a:off x="10917663" y="6153896"/>
            <a:ext cx="528432" cy="530018"/>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2"/>
          </a:solidFill>
          <a:ln>
            <a:noFill/>
          </a:ln>
          <a:extLst>
            <a:ext uri="{91240B29-F687-4F45-9708-019B960494DF}">
              <a14:hiddenLine xmlns:a14="http://schemas.microsoft.com/office/drawing/2010/main" xmlns="" w="9525">
                <a:solidFill>
                  <a:srgbClr val="000000"/>
                </a:solidFill>
                <a:round/>
              </a14:hiddenLine>
            </a:ext>
          </a:extLst>
        </p:spPr>
        <p:txBody>
          <a:bodyPr/>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xmlns="" val="1369011993"/>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8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720"/>
                            </p:stCondLst>
                            <p:childTnLst>
                              <p:par>
                                <p:cTn id="24" presetID="52"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Scale>
                                      <p:cBhvr>
                                        <p:cTn id="26"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5"/>
                                        </p:tgtEl>
                                        <p:attrNameLst>
                                          <p:attrName>ppt_x</p:attrName>
                                          <p:attrName>ppt_y</p:attrName>
                                        </p:attrNameLst>
                                      </p:cBhvr>
                                    </p:animMotion>
                                    <p:animEffect transition="in" filter="fade">
                                      <p:cBhvr>
                                        <p:cTn id="28" dur="1000"/>
                                        <p:tgtEl>
                                          <p:spTgt spid="5"/>
                                        </p:tgtEl>
                                      </p:cBhvr>
                                    </p:animEffect>
                                  </p:childTnLst>
                                </p:cTn>
                              </p:par>
                              <p:par>
                                <p:cTn id="29" presetID="52" presetClass="entr" presetSubtype="0" fill="hold" grpId="0" nodeType="withEffect">
                                  <p:stCondLst>
                                    <p:cond delay="200"/>
                                  </p:stCondLst>
                                  <p:childTnLst>
                                    <p:set>
                                      <p:cBhvr>
                                        <p:cTn id="30" dur="1" fill="hold">
                                          <p:stCondLst>
                                            <p:cond delay="0"/>
                                          </p:stCondLst>
                                        </p:cTn>
                                        <p:tgtEl>
                                          <p:spTgt spid="9"/>
                                        </p:tgtEl>
                                        <p:attrNameLst>
                                          <p:attrName>style.visibility</p:attrName>
                                        </p:attrNameLst>
                                      </p:cBhvr>
                                      <p:to>
                                        <p:strVal val="visible"/>
                                      </p:to>
                                    </p:set>
                                    <p:animScale>
                                      <p:cBhvr>
                                        <p:cTn id="31"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9"/>
                                        </p:tgtEl>
                                        <p:attrNameLst>
                                          <p:attrName>ppt_x</p:attrName>
                                          <p:attrName>ppt_y</p:attrName>
                                        </p:attrNameLst>
                                      </p:cBhvr>
                                    </p:animMotion>
                                    <p:animEffect transition="in" filter="fade">
                                      <p:cBhvr>
                                        <p:cTn id="33" dur="1000"/>
                                        <p:tgtEl>
                                          <p:spTgt spid="9"/>
                                        </p:tgtEl>
                                      </p:cBhvr>
                                    </p:animEffect>
                                  </p:childTnLst>
                                </p:cTn>
                              </p:par>
                            </p:childTnLst>
                          </p:cTn>
                        </p:par>
                        <p:par>
                          <p:cTn id="34" fill="hold">
                            <p:stCondLst>
                              <p:cond delay="2920"/>
                            </p:stCondLst>
                            <p:childTnLst>
                              <p:par>
                                <p:cTn id="35" presetID="31"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300" fill="hold"/>
                                        <p:tgtEl>
                                          <p:spTgt spid="10"/>
                                        </p:tgtEl>
                                        <p:attrNameLst>
                                          <p:attrName>ppt_w</p:attrName>
                                        </p:attrNameLst>
                                      </p:cBhvr>
                                      <p:tavLst>
                                        <p:tav tm="0">
                                          <p:val>
                                            <p:fltVal val="0"/>
                                          </p:val>
                                        </p:tav>
                                        <p:tav tm="100000">
                                          <p:val>
                                            <p:strVal val="#ppt_w"/>
                                          </p:val>
                                        </p:tav>
                                      </p:tavLst>
                                    </p:anim>
                                    <p:anim calcmode="lin" valueType="num">
                                      <p:cBhvr>
                                        <p:cTn id="38" dur="300" fill="hold"/>
                                        <p:tgtEl>
                                          <p:spTgt spid="10"/>
                                        </p:tgtEl>
                                        <p:attrNameLst>
                                          <p:attrName>ppt_h</p:attrName>
                                        </p:attrNameLst>
                                      </p:cBhvr>
                                      <p:tavLst>
                                        <p:tav tm="0">
                                          <p:val>
                                            <p:fltVal val="0"/>
                                          </p:val>
                                        </p:tav>
                                        <p:tav tm="100000">
                                          <p:val>
                                            <p:strVal val="#ppt_h"/>
                                          </p:val>
                                        </p:tav>
                                      </p:tavLst>
                                    </p:anim>
                                    <p:anim calcmode="lin" valueType="num">
                                      <p:cBhvr>
                                        <p:cTn id="39" dur="300" fill="hold"/>
                                        <p:tgtEl>
                                          <p:spTgt spid="10"/>
                                        </p:tgtEl>
                                        <p:attrNameLst>
                                          <p:attrName>style.rotation</p:attrName>
                                        </p:attrNameLst>
                                      </p:cBhvr>
                                      <p:tavLst>
                                        <p:tav tm="0">
                                          <p:val>
                                            <p:fltVal val="90"/>
                                          </p:val>
                                        </p:tav>
                                        <p:tav tm="100000">
                                          <p:val>
                                            <p:fltVal val="0"/>
                                          </p:val>
                                        </p:tav>
                                      </p:tavLst>
                                    </p:anim>
                                    <p:animEffect transition="in" filter="fade">
                                      <p:cBhvr>
                                        <p:cTn id="40" dur="300"/>
                                        <p:tgtEl>
                                          <p:spTgt spid="10"/>
                                        </p:tgtEl>
                                      </p:cBhvr>
                                    </p:animEffect>
                                  </p:childTnLst>
                                </p:cTn>
                              </p:par>
                            </p:childTnLst>
                          </p:cTn>
                        </p:par>
                        <p:par>
                          <p:cTn id="41" fill="hold">
                            <p:stCondLst>
                              <p:cond delay="3220"/>
                            </p:stCondLst>
                            <p:childTnLst>
                              <p:par>
                                <p:cTn id="42" presetID="22" presetClass="entr" presetSubtype="1"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up)">
                                      <p:cBhvr>
                                        <p:cTn id="44" dur="500"/>
                                        <p:tgtEl>
                                          <p:spTgt spid="15"/>
                                        </p:tgtEl>
                                      </p:cBhvr>
                                    </p:animEffect>
                                  </p:childTnLst>
                                </p:cTn>
                              </p:par>
                            </p:childTnLst>
                          </p:cTn>
                        </p:par>
                        <p:par>
                          <p:cTn id="45" fill="hold">
                            <p:stCondLst>
                              <p:cond delay="3720"/>
                            </p:stCondLst>
                            <p:childTnLst>
                              <p:par>
                                <p:cTn id="46" presetID="31" presetClass="entr" presetSubtype="0"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300" fill="hold"/>
                                        <p:tgtEl>
                                          <p:spTgt spid="11"/>
                                        </p:tgtEl>
                                        <p:attrNameLst>
                                          <p:attrName>ppt_w</p:attrName>
                                        </p:attrNameLst>
                                      </p:cBhvr>
                                      <p:tavLst>
                                        <p:tav tm="0">
                                          <p:val>
                                            <p:fltVal val="0"/>
                                          </p:val>
                                        </p:tav>
                                        <p:tav tm="100000">
                                          <p:val>
                                            <p:strVal val="#ppt_w"/>
                                          </p:val>
                                        </p:tav>
                                      </p:tavLst>
                                    </p:anim>
                                    <p:anim calcmode="lin" valueType="num">
                                      <p:cBhvr>
                                        <p:cTn id="49" dur="300" fill="hold"/>
                                        <p:tgtEl>
                                          <p:spTgt spid="11"/>
                                        </p:tgtEl>
                                        <p:attrNameLst>
                                          <p:attrName>ppt_h</p:attrName>
                                        </p:attrNameLst>
                                      </p:cBhvr>
                                      <p:tavLst>
                                        <p:tav tm="0">
                                          <p:val>
                                            <p:fltVal val="0"/>
                                          </p:val>
                                        </p:tav>
                                        <p:tav tm="100000">
                                          <p:val>
                                            <p:strVal val="#ppt_h"/>
                                          </p:val>
                                        </p:tav>
                                      </p:tavLst>
                                    </p:anim>
                                    <p:anim calcmode="lin" valueType="num">
                                      <p:cBhvr>
                                        <p:cTn id="50" dur="300" fill="hold"/>
                                        <p:tgtEl>
                                          <p:spTgt spid="11"/>
                                        </p:tgtEl>
                                        <p:attrNameLst>
                                          <p:attrName>style.rotation</p:attrName>
                                        </p:attrNameLst>
                                      </p:cBhvr>
                                      <p:tavLst>
                                        <p:tav tm="0">
                                          <p:val>
                                            <p:fltVal val="90"/>
                                          </p:val>
                                        </p:tav>
                                        <p:tav tm="100000">
                                          <p:val>
                                            <p:fltVal val="0"/>
                                          </p:val>
                                        </p:tav>
                                      </p:tavLst>
                                    </p:anim>
                                    <p:animEffect transition="in" filter="fade">
                                      <p:cBhvr>
                                        <p:cTn id="51" dur="300"/>
                                        <p:tgtEl>
                                          <p:spTgt spid="11"/>
                                        </p:tgtEl>
                                      </p:cBhvr>
                                    </p:animEffect>
                                  </p:childTnLst>
                                </p:cTn>
                              </p:par>
                            </p:childTnLst>
                          </p:cTn>
                        </p:par>
                        <p:par>
                          <p:cTn id="52" fill="hold">
                            <p:stCondLst>
                              <p:cond delay="4020"/>
                            </p:stCondLst>
                            <p:childTnLst>
                              <p:par>
                                <p:cTn id="53" presetID="22" presetClass="entr" presetSubtype="1"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up)">
                                      <p:cBhvr>
                                        <p:cTn id="55" dur="500"/>
                                        <p:tgtEl>
                                          <p:spTgt spid="16"/>
                                        </p:tgtEl>
                                      </p:cBhvr>
                                    </p:animEffect>
                                  </p:childTnLst>
                                </p:cTn>
                              </p:par>
                            </p:childTnLst>
                          </p:cTn>
                        </p:par>
                        <p:par>
                          <p:cTn id="56" fill="hold">
                            <p:stCondLst>
                              <p:cond delay="4520"/>
                            </p:stCondLst>
                            <p:childTnLst>
                              <p:par>
                                <p:cTn id="57" presetID="1" presetClass="entr" presetSubtype="0"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par>
                                <p:cTn id="59" presetID="35" presetClass="path" presetSubtype="0" accel="50000" decel="50000" fill="hold" grpId="1" nodeType="withEffect">
                                  <p:stCondLst>
                                    <p:cond delay="0"/>
                                  </p:stCondLst>
                                  <p:childTnLst>
                                    <p:animMotion origin="layout" path="M 4.07831E-6 7.40741E-7 L 0.40692 0.12014 " pathEditMode="relative" rAng="0" ptsTypes="AA">
                                      <p:cBhvr>
                                        <p:cTn id="60" dur="500" spd="-99900" fill="hold"/>
                                        <p:tgtEl>
                                          <p:spTgt spid="22"/>
                                        </p:tgtEl>
                                        <p:attrNameLst>
                                          <p:attrName>ppt_x</p:attrName>
                                          <p:attrName>ppt_y</p:attrName>
                                        </p:attrNameLst>
                                      </p:cBhvr>
                                      <p:rCtr x="20346" y="5995"/>
                                    </p:animMotion>
                                  </p:childTnLst>
                                </p:cTn>
                              </p:par>
                              <p:par>
                                <p:cTn id="61" presetID="1" presetClass="entr" presetSubtype="0"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childTnLst>
                                </p:cTn>
                              </p:par>
                              <p:par>
                                <p:cTn id="63" presetID="35" presetClass="path" presetSubtype="0" accel="50000" decel="50000" fill="hold" grpId="1" nodeType="withEffect">
                                  <p:stCondLst>
                                    <p:cond delay="0"/>
                                  </p:stCondLst>
                                  <p:childTnLst>
                                    <p:animMotion origin="layout" path="M -2.4626E-6 -1.11111E-6 L -0.42864 -0.13171 " pathEditMode="relative" rAng="0" ptsTypes="AA">
                                      <p:cBhvr>
                                        <p:cTn id="64" dur="500" spd="-99900" fill="hold"/>
                                        <p:tgtEl>
                                          <p:spTgt spid="23"/>
                                        </p:tgtEl>
                                        <p:attrNameLst>
                                          <p:attrName>ppt_x</p:attrName>
                                          <p:attrName>ppt_y</p:attrName>
                                        </p:attrNameLst>
                                      </p:cBhvr>
                                      <p:rCtr x="-21439" y="-6597"/>
                                    </p:animMotion>
                                  </p:childTnLst>
                                </p:cTn>
                              </p:par>
                              <p:par>
                                <p:cTn id="65" presetID="10" presetClass="entr" presetSubtype="0"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p:cTn id="67" dur="500" fill="hold"/>
                                        <p:tgtEl>
                                          <p:spTgt spid="20"/>
                                        </p:tgtEl>
                                        <p:attrNameLst>
                                          <p:attrName>ppt_w</p:attrName>
                                        </p:attrNameLst>
                                      </p:cBhvr>
                                      <p:tavLst>
                                        <p:tav tm="0">
                                          <p:val>
                                            <p:fltVal val="0"/>
                                          </p:val>
                                        </p:tav>
                                        <p:tav tm="100000">
                                          <p:val>
                                            <p:strVal val="#ppt_w"/>
                                          </p:val>
                                        </p:tav>
                                      </p:tavLst>
                                    </p:anim>
                                    <p:anim calcmode="lin" valueType="num">
                                      <p:cBhvr>
                                        <p:cTn id="68" dur="500" fill="hold"/>
                                        <p:tgtEl>
                                          <p:spTgt spid="20"/>
                                        </p:tgtEl>
                                        <p:attrNameLst>
                                          <p:attrName>ppt_h</p:attrName>
                                        </p:attrNameLst>
                                      </p:cBhvr>
                                      <p:tavLst>
                                        <p:tav tm="0">
                                          <p:val>
                                            <p:fltVal val="0"/>
                                          </p:val>
                                        </p:tav>
                                        <p:tav tm="100000">
                                          <p:val>
                                            <p:strVal val="#ppt_h"/>
                                          </p:val>
                                        </p:tav>
                                      </p:tavLst>
                                    </p:anim>
                                    <p:animEffect transition="in" filter="fade">
                                      <p:cBhvr>
                                        <p:cTn id="69" dur="500"/>
                                        <p:tgtEl>
                                          <p:spTgt spid="20"/>
                                        </p:tgtEl>
                                      </p:cBhvr>
                                    </p:animEffect>
                                  </p:childTnLst>
                                </p:cTn>
                              </p:par>
                            </p:childTnLst>
                          </p:cTn>
                        </p:par>
                        <p:par>
                          <p:cTn id="70" fill="hold">
                            <p:stCondLst>
                              <p:cond delay="5020"/>
                            </p:stCondLst>
                            <p:childTnLst>
                              <p:par>
                                <p:cTn id="71" presetID="22" presetClass="entr" presetSubtype="1" fill="hold" nodeType="afterEffect">
                                  <p:stCondLst>
                                    <p:cond delay="0"/>
                                  </p:stCondLst>
                                  <p:childTnLst>
                                    <p:set>
                                      <p:cBhvr>
                                        <p:cTn id="72" dur="1" fill="hold">
                                          <p:stCondLst>
                                            <p:cond delay="0"/>
                                          </p:stCondLst>
                                        </p:cTn>
                                        <p:tgtEl>
                                          <p:spTgt spid="21">
                                            <p:txEl>
                                              <p:pRg st="0" end="0"/>
                                            </p:txEl>
                                          </p:spTgt>
                                        </p:tgtEl>
                                        <p:attrNameLst>
                                          <p:attrName>style.visibility</p:attrName>
                                        </p:attrNameLst>
                                      </p:cBhvr>
                                      <p:to>
                                        <p:strVal val="visible"/>
                                      </p:to>
                                    </p:set>
                                    <p:animEffect transition="in" filter="wipe(up)">
                                      <p:cBhvr>
                                        <p:cTn id="73" dur="50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5" grpId="0" animBg="1"/>
      <p:bldP spid="9" grpId="0" animBg="1"/>
      <p:bldP spid="10" grpId="0" animBg="1"/>
      <p:bldP spid="11" grpId="0" animBg="1"/>
      <p:bldP spid="15" grpId="0"/>
      <p:bldP spid="16" grpId="0"/>
      <p:bldP spid="20" grpId="0" animBg="1" autoUpdateAnimBg="0"/>
      <p:bldP spid="22" grpId="0" animBg="1"/>
      <p:bldP spid="22" grpId="1" animBg="1"/>
      <p:bldP spid="23" grpId="0" animBg="1"/>
      <p:bldP spid="23"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3" cstate="print">
            <a:extLst>
              <a:ext uri="{28A0092B-C50C-407E-A947-70E740481C1C}">
                <a14:useLocalDpi xmlns:a14="http://schemas.microsoft.com/office/drawing/2010/main" xmlns="" val="0"/>
              </a:ext>
            </a:extLst>
          </a:blip>
          <a:srcRect/>
          <a:stretch/>
        </p:blipFill>
        <p:spPr>
          <a:xfrm>
            <a:off x="0" y="0"/>
            <a:ext cx="12194537" cy="2135975"/>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xmlns="" val="0"/>
              </a:ext>
            </a:extLst>
          </a:blip>
          <a:srcRect/>
          <a:stretch/>
        </p:blipFill>
        <p:spPr>
          <a:xfrm>
            <a:off x="10735725" y="333984"/>
            <a:ext cx="1350052" cy="1801991"/>
          </a:xfrm>
          <a:prstGeom prst="rect">
            <a:avLst/>
          </a:prstGeom>
        </p:spPr>
      </p:pic>
      <p:sp>
        <p:nvSpPr>
          <p:cNvPr id="12" name="Freeform 5"/>
          <p:cNvSpPr/>
          <p:nvPr/>
        </p:nvSpPr>
        <p:spPr bwMode="auto">
          <a:xfrm>
            <a:off x="4872529" y="514704"/>
            <a:ext cx="357608" cy="1339715"/>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13" name="Freeform 5"/>
          <p:cNvSpPr/>
          <p:nvPr/>
        </p:nvSpPr>
        <p:spPr bwMode="auto">
          <a:xfrm flipH="1">
            <a:off x="7035862" y="514704"/>
            <a:ext cx="357608" cy="1339715"/>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14" name="TextBox 13"/>
          <p:cNvSpPr txBox="1"/>
          <p:nvPr/>
        </p:nvSpPr>
        <p:spPr>
          <a:xfrm>
            <a:off x="5211910" y="197740"/>
            <a:ext cx="1896673" cy="1938223"/>
          </a:xfrm>
          <a:prstGeom prst="rect">
            <a:avLst/>
          </a:prstGeom>
          <a:noFill/>
        </p:spPr>
        <p:txBody>
          <a:bodyPr wrap="none" rtlCol="0">
            <a:spAutoFit/>
          </a:bodyPr>
          <a:lstStyle/>
          <a:p>
            <a:pPr defTabSz="914034" fontAlgn="base">
              <a:spcBef>
                <a:spcPct val="0"/>
              </a:spcBef>
              <a:spcAft>
                <a:spcPct val="0"/>
              </a:spcAft>
            </a:pPr>
            <a:r>
              <a:rPr lang="en-US" altLang="zh-CN" sz="11995" b="1" dirty="0">
                <a:solidFill>
                  <a:srgbClr val="F8F8F8"/>
                </a:solidFill>
                <a:latin typeface="Arial"/>
                <a:ea typeface="微软雅黑" panose="020B0503020204020204" pitchFamily="34" charset="-122"/>
              </a:rPr>
              <a:t>02</a:t>
            </a:r>
            <a:endParaRPr lang="zh-CN" altLang="en-US" sz="11995" b="1" dirty="0">
              <a:solidFill>
                <a:srgbClr val="F8F8F8"/>
              </a:solidFill>
              <a:latin typeface="Arial"/>
              <a:ea typeface="微软雅黑" panose="020B0503020204020204" pitchFamily="34" charset="-122"/>
            </a:endParaRPr>
          </a:p>
        </p:txBody>
      </p:sp>
      <p:sp>
        <p:nvSpPr>
          <p:cNvPr id="16" name="TextBox 15"/>
          <p:cNvSpPr txBox="1"/>
          <p:nvPr/>
        </p:nvSpPr>
        <p:spPr>
          <a:xfrm>
            <a:off x="272890" y="3236262"/>
            <a:ext cx="11646219" cy="2123658"/>
          </a:xfrm>
          <a:prstGeom prst="rect">
            <a:avLst/>
          </a:prstGeom>
          <a:noFill/>
        </p:spPr>
        <p:txBody>
          <a:bodyPr wrap="square" rtlCol="0">
            <a:spAutoFit/>
          </a:bodyPr>
          <a:lstStyle>
            <a:defPPr>
              <a:defRPr lang="zh-CN"/>
            </a:defPPr>
            <a:lvl1pPr>
              <a:defRPr sz="4800" b="1">
                <a:latin typeface="+mn-ea"/>
                <a:ea typeface="+mn-ea"/>
              </a:defRPr>
            </a:lvl1pPr>
          </a:lstStyle>
          <a:p>
            <a:pPr algn="ctr" defTabSz="914034" fontAlgn="base">
              <a:spcBef>
                <a:spcPct val="0"/>
              </a:spcBef>
              <a:spcAft>
                <a:spcPct val="0"/>
              </a:spcAft>
            </a:pPr>
            <a:r>
              <a:rPr lang="zh-CN" altLang="en-US" sz="6600" dirty="0">
                <a:solidFill>
                  <a:srgbClr val="A92F2F"/>
                </a:solidFill>
              </a:rPr>
              <a:t>加强教育，提高党员干部</a:t>
            </a:r>
            <a:endParaRPr lang="en-US" altLang="zh-CN" sz="6600" dirty="0">
              <a:solidFill>
                <a:srgbClr val="A92F2F"/>
              </a:solidFill>
            </a:endParaRPr>
          </a:p>
          <a:p>
            <a:pPr algn="ctr" defTabSz="914034" fontAlgn="base">
              <a:spcBef>
                <a:spcPct val="0"/>
              </a:spcBef>
              <a:spcAft>
                <a:spcPct val="0"/>
              </a:spcAft>
            </a:pPr>
            <a:r>
              <a:rPr lang="zh-CN" altLang="en-US" sz="6600" dirty="0">
                <a:solidFill>
                  <a:srgbClr val="A92F2F"/>
                </a:solidFill>
              </a:rPr>
              <a:t>廉洁自律意识</a:t>
            </a:r>
          </a:p>
        </p:txBody>
      </p:sp>
      <p:pic>
        <p:nvPicPr>
          <p:cNvPr id="8" name="图片 7">
            <a:extLst>
              <a:ext uri="{FF2B5EF4-FFF2-40B4-BE49-F238E27FC236}">
                <a16:creationId xmlns:a16="http://schemas.microsoft.com/office/drawing/2014/main" xmlns="" id="{6A2B48CD-6A84-49B6-8E6E-AD0B02A87114}"/>
              </a:ext>
            </a:extLst>
          </p:cNvPr>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7221" y="1756969"/>
            <a:ext cx="12192000" cy="5151969"/>
          </a:xfrm>
          <a:prstGeom prst="rect">
            <a:avLst/>
          </a:prstGeom>
        </p:spPr>
      </p:pic>
    </p:spTree>
    <p:extLst>
      <p:ext uri="{BB962C8B-B14F-4D97-AF65-F5344CB8AC3E}">
        <p14:creationId xmlns:p14="http://schemas.microsoft.com/office/powerpoint/2010/main" xmlns="" val="1314990557"/>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47"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300" fill="hold"/>
                                        <p:tgtEl>
                                          <p:spTgt spid="13"/>
                                        </p:tgtEl>
                                        <p:attrNameLst>
                                          <p:attrName>ppt_x</p:attrName>
                                        </p:attrNameLst>
                                      </p:cBhvr>
                                      <p:tavLst>
                                        <p:tav tm="0">
                                          <p:val>
                                            <p:strVal val="1+#ppt_w/2"/>
                                          </p:val>
                                        </p:tav>
                                        <p:tav tm="100000">
                                          <p:val>
                                            <p:strVal val="#ppt_x"/>
                                          </p:val>
                                        </p:tav>
                                      </p:tavLst>
                                    </p:anim>
                                    <p:anim calcmode="lin" valueType="num">
                                      <p:cBhvr additive="base">
                                        <p:cTn id="17" dur="300" fill="hold"/>
                                        <p:tgtEl>
                                          <p:spTgt spid="13"/>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300" fill="hold"/>
                                        <p:tgtEl>
                                          <p:spTgt spid="12"/>
                                        </p:tgtEl>
                                        <p:attrNameLst>
                                          <p:attrName>ppt_x</p:attrName>
                                        </p:attrNameLst>
                                      </p:cBhvr>
                                      <p:tavLst>
                                        <p:tav tm="0">
                                          <p:val>
                                            <p:strVal val="0-#ppt_w/2"/>
                                          </p:val>
                                        </p:tav>
                                        <p:tav tm="100000">
                                          <p:val>
                                            <p:strVal val="#ppt_x"/>
                                          </p:val>
                                        </p:tav>
                                      </p:tavLst>
                                    </p:anim>
                                    <p:anim calcmode="lin" valueType="num">
                                      <p:cBhvr additive="base">
                                        <p:cTn id="21" dur="300" fill="hold"/>
                                        <p:tgtEl>
                                          <p:spTgt spid="12"/>
                                        </p:tgtEl>
                                        <p:attrNameLst>
                                          <p:attrName>ppt_y</p:attrName>
                                        </p:attrNameLst>
                                      </p:cBhvr>
                                      <p:tavLst>
                                        <p:tav tm="0">
                                          <p:val>
                                            <p:strVal val="#ppt_y"/>
                                          </p:val>
                                        </p:tav>
                                        <p:tav tm="100000">
                                          <p:val>
                                            <p:strVal val="#ppt_y"/>
                                          </p:val>
                                        </p:tav>
                                      </p:tavLst>
                                    </p:anim>
                                  </p:childTnLst>
                                </p:cTn>
                              </p:par>
                            </p:childTnLst>
                          </p:cTn>
                        </p:par>
                        <p:par>
                          <p:cTn id="22" fill="hold">
                            <p:stCondLst>
                              <p:cond delay="1300"/>
                            </p:stCondLst>
                            <p:childTnLst>
                              <p:par>
                                <p:cTn id="23" presetID="31"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400" fill="hold"/>
                                        <p:tgtEl>
                                          <p:spTgt spid="14"/>
                                        </p:tgtEl>
                                        <p:attrNameLst>
                                          <p:attrName>ppt_w</p:attrName>
                                        </p:attrNameLst>
                                      </p:cBhvr>
                                      <p:tavLst>
                                        <p:tav tm="0">
                                          <p:val>
                                            <p:fltVal val="0"/>
                                          </p:val>
                                        </p:tav>
                                        <p:tav tm="100000">
                                          <p:val>
                                            <p:strVal val="#ppt_w"/>
                                          </p:val>
                                        </p:tav>
                                      </p:tavLst>
                                    </p:anim>
                                    <p:anim calcmode="lin" valueType="num">
                                      <p:cBhvr>
                                        <p:cTn id="26" dur="400" fill="hold"/>
                                        <p:tgtEl>
                                          <p:spTgt spid="14"/>
                                        </p:tgtEl>
                                        <p:attrNameLst>
                                          <p:attrName>ppt_h</p:attrName>
                                        </p:attrNameLst>
                                      </p:cBhvr>
                                      <p:tavLst>
                                        <p:tav tm="0">
                                          <p:val>
                                            <p:fltVal val="0"/>
                                          </p:val>
                                        </p:tav>
                                        <p:tav tm="100000">
                                          <p:val>
                                            <p:strVal val="#ppt_h"/>
                                          </p:val>
                                        </p:tav>
                                      </p:tavLst>
                                    </p:anim>
                                    <p:anim calcmode="lin" valueType="num">
                                      <p:cBhvr>
                                        <p:cTn id="27" dur="400" fill="hold"/>
                                        <p:tgtEl>
                                          <p:spTgt spid="14"/>
                                        </p:tgtEl>
                                        <p:attrNameLst>
                                          <p:attrName>style.rotation</p:attrName>
                                        </p:attrNameLst>
                                      </p:cBhvr>
                                      <p:tavLst>
                                        <p:tav tm="0">
                                          <p:val>
                                            <p:fltVal val="90"/>
                                          </p:val>
                                        </p:tav>
                                        <p:tav tm="100000">
                                          <p:val>
                                            <p:fltVal val="0"/>
                                          </p:val>
                                        </p:tav>
                                      </p:tavLst>
                                    </p:anim>
                                    <p:animEffect transition="in" filter="fade">
                                      <p:cBhvr>
                                        <p:cTn id="28" dur="400"/>
                                        <p:tgtEl>
                                          <p:spTgt spid="14"/>
                                        </p:tgtEl>
                                      </p:cBhvr>
                                    </p:animEffect>
                                  </p:childTnLst>
                                </p:cTn>
                              </p:par>
                              <p:par>
                                <p:cTn id="29" presetID="8" presetClass="emph" presetSubtype="0" fill="hold" grpId="1" nodeType="withEffect">
                                  <p:stCondLst>
                                    <p:cond delay="0"/>
                                  </p:stCondLst>
                                  <p:childTnLst>
                                    <p:animRot by="21600000">
                                      <p:cBhvr>
                                        <p:cTn id="30" dur="400" fill="hold"/>
                                        <p:tgtEl>
                                          <p:spTgt spid="14"/>
                                        </p:tgtEl>
                                        <p:attrNameLst>
                                          <p:attrName>r</p:attrName>
                                        </p:attrNameLst>
                                      </p:cBhvr>
                                    </p:animRot>
                                  </p:childTnLst>
                                </p:cTn>
                              </p:par>
                            </p:childTnLst>
                          </p:cTn>
                        </p:par>
                        <p:par>
                          <p:cTn id="31" fill="hold">
                            <p:stCondLst>
                              <p:cond delay="1700"/>
                            </p:stCondLst>
                            <p:childTnLst>
                              <p:par>
                                <p:cTn id="32" presetID="56" presetClass="entr" presetSubtype="0" fill="hold" grpId="0" nodeType="afterEffect">
                                  <p:stCondLst>
                                    <p:cond delay="0"/>
                                  </p:stCondLst>
                                  <p:iterate type="lt">
                                    <p:tmPct val="10000"/>
                                  </p:iterate>
                                  <p:childTnLst>
                                    <p:set>
                                      <p:cBhvr>
                                        <p:cTn id="33" dur="1" fill="hold">
                                          <p:stCondLst>
                                            <p:cond delay="0"/>
                                          </p:stCondLst>
                                        </p:cTn>
                                        <p:tgtEl>
                                          <p:spTgt spid="16"/>
                                        </p:tgtEl>
                                        <p:attrNameLst>
                                          <p:attrName>style.visibility</p:attrName>
                                        </p:attrNameLst>
                                      </p:cBhvr>
                                      <p:to>
                                        <p:strVal val="visible"/>
                                      </p:to>
                                    </p:set>
                                    <p:anim by="(-#ppt_w*2)" calcmode="lin" valueType="num">
                                      <p:cBhvr rctx="PPT">
                                        <p:cTn id="34" dur="500" autoRev="1" fill="hold">
                                          <p:stCondLst>
                                            <p:cond delay="0"/>
                                          </p:stCondLst>
                                        </p:cTn>
                                        <p:tgtEl>
                                          <p:spTgt spid="16"/>
                                        </p:tgtEl>
                                        <p:attrNameLst>
                                          <p:attrName>ppt_w</p:attrName>
                                        </p:attrNameLst>
                                      </p:cBhvr>
                                    </p:anim>
                                    <p:anim by="(#ppt_w*0.50)" calcmode="lin" valueType="num">
                                      <p:cBhvr>
                                        <p:cTn id="35" dur="500" decel="50000" autoRev="1" fill="hold">
                                          <p:stCondLst>
                                            <p:cond delay="0"/>
                                          </p:stCondLst>
                                        </p:cTn>
                                        <p:tgtEl>
                                          <p:spTgt spid="16"/>
                                        </p:tgtEl>
                                        <p:attrNameLst>
                                          <p:attrName>ppt_x</p:attrName>
                                        </p:attrNameLst>
                                      </p:cBhvr>
                                    </p:anim>
                                    <p:anim from="(-#ppt_h/2)" to="(#ppt_y)" calcmode="lin" valueType="num">
                                      <p:cBhvr>
                                        <p:cTn id="36" dur="1000" fill="hold">
                                          <p:stCondLst>
                                            <p:cond delay="0"/>
                                          </p:stCondLst>
                                        </p:cTn>
                                        <p:tgtEl>
                                          <p:spTgt spid="16"/>
                                        </p:tgtEl>
                                        <p:attrNameLst>
                                          <p:attrName>ppt_y</p:attrName>
                                        </p:attrNameLst>
                                      </p:cBhvr>
                                    </p:anim>
                                    <p:animRot by="21600000">
                                      <p:cBhvr>
                                        <p:cTn id="37" dur="1000"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4" grpId="1"/>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p:nvPr/>
        </p:nvSpPr>
        <p:spPr bwMode="auto">
          <a:xfrm>
            <a:off x="193650" y="190178"/>
            <a:ext cx="1248875" cy="417349"/>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7" name="TextBox 6"/>
          <p:cNvSpPr txBox="1"/>
          <p:nvPr/>
        </p:nvSpPr>
        <p:spPr>
          <a:xfrm>
            <a:off x="337610" y="189905"/>
            <a:ext cx="896049" cy="399954"/>
          </a:xfrm>
          <a:prstGeom prst="rect">
            <a:avLst/>
          </a:prstGeom>
          <a:noFill/>
        </p:spPr>
        <p:txBody>
          <a:bodyPr wrap="none" rtlCol="0">
            <a:spAutoFit/>
          </a:bodyPr>
          <a:lstStyle/>
          <a:p>
            <a:pPr defTabSz="914034" fontAlgn="base">
              <a:spcBef>
                <a:spcPct val="0"/>
              </a:spcBef>
              <a:spcAft>
                <a:spcPct val="0"/>
              </a:spcAft>
            </a:pPr>
            <a:r>
              <a:rPr lang="en-US" altLang="zh-CN" sz="1999" dirty="0">
                <a:solidFill>
                  <a:srgbClr val="F8F8F8"/>
                </a:solidFill>
                <a:latin typeface="Arial" panose="020B0604020202020204" pitchFamily="34" charset="0"/>
                <a:ea typeface="宋体" panose="02010600030101010101" pitchFamily="2" charset="-122"/>
              </a:rPr>
              <a:t>Part 2</a:t>
            </a:r>
            <a:endParaRPr lang="zh-CN" altLang="en-US" sz="1999" dirty="0">
              <a:solidFill>
                <a:srgbClr val="F8F8F8"/>
              </a:solidFill>
              <a:latin typeface="Arial" panose="020B0604020202020204" pitchFamily="34" charset="0"/>
              <a:ea typeface="宋体" panose="02010600030101010101" pitchFamily="2" charset="-122"/>
            </a:endParaRPr>
          </a:p>
        </p:txBody>
      </p:sp>
      <p:sp>
        <p:nvSpPr>
          <p:cNvPr id="8" name="TextBox 7"/>
          <p:cNvSpPr txBox="1"/>
          <p:nvPr/>
        </p:nvSpPr>
        <p:spPr>
          <a:xfrm>
            <a:off x="1475964" y="117925"/>
            <a:ext cx="2338189" cy="523016"/>
          </a:xfrm>
          <a:prstGeom prst="rect">
            <a:avLst/>
          </a:prstGeom>
          <a:noFill/>
        </p:spPr>
        <p:txBody>
          <a:bodyPr wrap="none" rtlCol="0">
            <a:spAutoFit/>
          </a:bodyPr>
          <a:lstStyle>
            <a:defPPr>
              <a:defRPr lang="zh-CN"/>
            </a:defPPr>
            <a:lvl1pPr defTabSz="914034" fontAlgn="base">
              <a:spcBef>
                <a:spcPct val="0"/>
              </a:spcBef>
              <a:spcAft>
                <a:spcPct val="0"/>
              </a:spcAft>
              <a:defRPr sz="2799" b="1">
                <a:solidFill>
                  <a:srgbClr val="C00000"/>
                </a:solidFill>
                <a:effectLst>
                  <a:outerShdw blurRad="38100" dist="38100" dir="2700000" algn="tl">
                    <a:srgbClr val="000000">
                      <a:alpha val="43137"/>
                    </a:srgbClr>
                  </a:outerShdw>
                </a:effectLst>
                <a:latin typeface="微软雅黑"/>
                <a:ea typeface="微软雅黑"/>
              </a:defRPr>
            </a:lvl1pPr>
          </a:lstStyle>
          <a:p>
            <a:r>
              <a:rPr lang="zh-CN" altLang="en-US" dirty="0"/>
              <a:t>制定学习计划</a:t>
            </a:r>
          </a:p>
        </p:txBody>
      </p:sp>
      <p:sp>
        <p:nvSpPr>
          <p:cNvPr id="4" name="Freeform 5"/>
          <p:cNvSpPr>
            <a:spLocks noEditPoints="1"/>
          </p:cNvSpPr>
          <p:nvPr/>
        </p:nvSpPr>
        <p:spPr bwMode="auto">
          <a:xfrm>
            <a:off x="2233934" y="3101980"/>
            <a:ext cx="2305435" cy="2812205"/>
          </a:xfrm>
          <a:custGeom>
            <a:avLst/>
            <a:gdLst>
              <a:gd name="T0" fmla="*/ 517 w 3460"/>
              <a:gd name="T1" fmla="*/ 0 h 4224"/>
              <a:gd name="T2" fmla="*/ 3298 w 3460"/>
              <a:gd name="T3" fmla="*/ 0 h 4224"/>
              <a:gd name="T4" fmla="*/ 3460 w 3460"/>
              <a:gd name="T5" fmla="*/ 0 h 4224"/>
              <a:gd name="T6" fmla="*/ 3460 w 3460"/>
              <a:gd name="T7" fmla="*/ 163 h 4224"/>
              <a:gd name="T8" fmla="*/ 3460 w 3460"/>
              <a:gd name="T9" fmla="*/ 3730 h 4224"/>
              <a:gd name="T10" fmla="*/ 3460 w 3460"/>
              <a:gd name="T11" fmla="*/ 3893 h 4224"/>
              <a:gd name="T12" fmla="*/ 3298 w 3460"/>
              <a:gd name="T13" fmla="*/ 3893 h 4224"/>
              <a:gd name="T14" fmla="*/ 3183 w 3460"/>
              <a:gd name="T15" fmla="*/ 3893 h 4224"/>
              <a:gd name="T16" fmla="*/ 3183 w 3460"/>
              <a:gd name="T17" fmla="*/ 253 h 4224"/>
              <a:gd name="T18" fmla="*/ 355 w 3460"/>
              <a:gd name="T19" fmla="*/ 253 h 4224"/>
              <a:gd name="T20" fmla="*/ 355 w 3460"/>
              <a:gd name="T21" fmla="*/ 163 h 4224"/>
              <a:gd name="T22" fmla="*/ 355 w 3460"/>
              <a:gd name="T23" fmla="*/ 0 h 4224"/>
              <a:gd name="T24" fmla="*/ 517 w 3460"/>
              <a:gd name="T25" fmla="*/ 0 h 4224"/>
              <a:gd name="T26" fmla="*/ 163 w 3460"/>
              <a:gd name="T27" fmla="*/ 331 h 4224"/>
              <a:gd name="T28" fmla="*/ 2943 w 3460"/>
              <a:gd name="T29" fmla="*/ 331 h 4224"/>
              <a:gd name="T30" fmla="*/ 3106 w 3460"/>
              <a:gd name="T31" fmla="*/ 331 h 4224"/>
              <a:gd name="T32" fmla="*/ 3106 w 3460"/>
              <a:gd name="T33" fmla="*/ 494 h 4224"/>
              <a:gd name="T34" fmla="*/ 3106 w 3460"/>
              <a:gd name="T35" fmla="*/ 4061 h 4224"/>
              <a:gd name="T36" fmla="*/ 3106 w 3460"/>
              <a:gd name="T37" fmla="*/ 4224 h 4224"/>
              <a:gd name="T38" fmla="*/ 2943 w 3460"/>
              <a:gd name="T39" fmla="*/ 4224 h 4224"/>
              <a:gd name="T40" fmla="*/ 981 w 3460"/>
              <a:gd name="T41" fmla="*/ 4224 h 4224"/>
              <a:gd name="T42" fmla="*/ 928 w 3460"/>
              <a:gd name="T43" fmla="*/ 4224 h 4224"/>
              <a:gd name="T44" fmla="*/ 884 w 3460"/>
              <a:gd name="T45" fmla="*/ 4192 h 4224"/>
              <a:gd name="T46" fmla="*/ 66 w 3460"/>
              <a:gd name="T47" fmla="*/ 3583 h 4224"/>
              <a:gd name="T48" fmla="*/ 0 w 3460"/>
              <a:gd name="T49" fmla="*/ 3534 h 4224"/>
              <a:gd name="T50" fmla="*/ 0 w 3460"/>
              <a:gd name="T51" fmla="*/ 3452 h 4224"/>
              <a:gd name="T52" fmla="*/ 0 w 3460"/>
              <a:gd name="T53" fmla="*/ 494 h 4224"/>
              <a:gd name="T54" fmla="*/ 0 w 3460"/>
              <a:gd name="T55" fmla="*/ 331 h 4224"/>
              <a:gd name="T56" fmla="*/ 163 w 3460"/>
              <a:gd name="T57" fmla="*/ 331 h 4224"/>
              <a:gd name="T58" fmla="*/ 325 w 3460"/>
              <a:gd name="T59" fmla="*/ 3287 h 4224"/>
              <a:gd name="T60" fmla="*/ 325 w 3460"/>
              <a:gd name="T61" fmla="*/ 3287 h 4224"/>
              <a:gd name="T62" fmla="*/ 821 w 3460"/>
              <a:gd name="T63" fmla="*/ 3105 h 4224"/>
              <a:gd name="T64" fmla="*/ 891 w 3460"/>
              <a:gd name="T65" fmla="*/ 3079 h 4224"/>
              <a:gd name="T66" fmla="*/ 912 w 3460"/>
              <a:gd name="T67" fmla="*/ 3151 h 4224"/>
              <a:gd name="T68" fmla="*/ 1126 w 3460"/>
              <a:gd name="T69" fmla="*/ 3899 h 4224"/>
              <a:gd name="T70" fmla="*/ 2781 w 3460"/>
              <a:gd name="T71" fmla="*/ 3899 h 4224"/>
              <a:gd name="T72" fmla="*/ 2781 w 3460"/>
              <a:gd name="T73" fmla="*/ 657 h 4224"/>
              <a:gd name="T74" fmla="*/ 325 w 3460"/>
              <a:gd name="T75" fmla="*/ 657 h 4224"/>
              <a:gd name="T76" fmla="*/ 325 w 3460"/>
              <a:gd name="T77" fmla="*/ 3287 h 4224"/>
              <a:gd name="T78" fmla="*/ 966 w 3460"/>
              <a:gd name="T79" fmla="*/ 3849 h 4224"/>
              <a:gd name="T80" fmla="*/ 966 w 3460"/>
              <a:gd name="T81" fmla="*/ 3849 h 4224"/>
              <a:gd name="T82" fmla="*/ 798 w 3460"/>
              <a:gd name="T83" fmla="*/ 3261 h 4224"/>
              <a:gd name="T84" fmla="*/ 383 w 3460"/>
              <a:gd name="T85" fmla="*/ 3414 h 4224"/>
              <a:gd name="T86" fmla="*/ 966 w 3460"/>
              <a:gd name="T87" fmla="*/ 3849 h 4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0" h="4224">
                <a:moveTo>
                  <a:pt x="517" y="0"/>
                </a:moveTo>
                <a:lnTo>
                  <a:pt x="3298" y="0"/>
                </a:lnTo>
                <a:lnTo>
                  <a:pt x="3460" y="0"/>
                </a:lnTo>
                <a:lnTo>
                  <a:pt x="3460" y="163"/>
                </a:lnTo>
                <a:lnTo>
                  <a:pt x="3460" y="3730"/>
                </a:lnTo>
                <a:lnTo>
                  <a:pt x="3460" y="3893"/>
                </a:lnTo>
                <a:lnTo>
                  <a:pt x="3298" y="3893"/>
                </a:lnTo>
                <a:lnTo>
                  <a:pt x="3183" y="3893"/>
                </a:lnTo>
                <a:lnTo>
                  <a:pt x="3183" y="253"/>
                </a:lnTo>
                <a:lnTo>
                  <a:pt x="355" y="253"/>
                </a:lnTo>
                <a:lnTo>
                  <a:pt x="355" y="163"/>
                </a:lnTo>
                <a:lnTo>
                  <a:pt x="355" y="0"/>
                </a:lnTo>
                <a:lnTo>
                  <a:pt x="517" y="0"/>
                </a:lnTo>
                <a:close/>
                <a:moveTo>
                  <a:pt x="163" y="331"/>
                </a:moveTo>
                <a:lnTo>
                  <a:pt x="2943" y="331"/>
                </a:lnTo>
                <a:lnTo>
                  <a:pt x="3106" y="331"/>
                </a:lnTo>
                <a:lnTo>
                  <a:pt x="3106" y="494"/>
                </a:lnTo>
                <a:lnTo>
                  <a:pt x="3106" y="4061"/>
                </a:lnTo>
                <a:lnTo>
                  <a:pt x="3106" y="4224"/>
                </a:lnTo>
                <a:lnTo>
                  <a:pt x="2943" y="4224"/>
                </a:lnTo>
                <a:lnTo>
                  <a:pt x="981" y="4224"/>
                </a:lnTo>
                <a:lnTo>
                  <a:pt x="928" y="4224"/>
                </a:lnTo>
                <a:lnTo>
                  <a:pt x="884" y="4192"/>
                </a:lnTo>
                <a:lnTo>
                  <a:pt x="66" y="3583"/>
                </a:lnTo>
                <a:lnTo>
                  <a:pt x="0" y="3534"/>
                </a:lnTo>
                <a:lnTo>
                  <a:pt x="0" y="3452"/>
                </a:lnTo>
                <a:lnTo>
                  <a:pt x="0" y="494"/>
                </a:lnTo>
                <a:lnTo>
                  <a:pt x="0" y="331"/>
                </a:lnTo>
                <a:lnTo>
                  <a:pt x="163" y="331"/>
                </a:lnTo>
                <a:close/>
                <a:moveTo>
                  <a:pt x="325" y="3287"/>
                </a:moveTo>
                <a:lnTo>
                  <a:pt x="325" y="3287"/>
                </a:lnTo>
                <a:lnTo>
                  <a:pt x="821" y="3105"/>
                </a:lnTo>
                <a:lnTo>
                  <a:pt x="891" y="3079"/>
                </a:lnTo>
                <a:lnTo>
                  <a:pt x="912" y="3151"/>
                </a:lnTo>
                <a:lnTo>
                  <a:pt x="1126" y="3899"/>
                </a:lnTo>
                <a:lnTo>
                  <a:pt x="2781" y="3899"/>
                </a:lnTo>
                <a:lnTo>
                  <a:pt x="2781" y="657"/>
                </a:lnTo>
                <a:lnTo>
                  <a:pt x="325" y="657"/>
                </a:lnTo>
                <a:lnTo>
                  <a:pt x="325" y="3287"/>
                </a:lnTo>
                <a:close/>
                <a:moveTo>
                  <a:pt x="966" y="3849"/>
                </a:moveTo>
                <a:lnTo>
                  <a:pt x="966" y="3849"/>
                </a:lnTo>
                <a:lnTo>
                  <a:pt x="798" y="3261"/>
                </a:lnTo>
                <a:lnTo>
                  <a:pt x="383" y="3414"/>
                </a:lnTo>
                <a:lnTo>
                  <a:pt x="966" y="3849"/>
                </a:lnTo>
                <a:close/>
              </a:path>
            </a:pathLst>
          </a:custGeom>
          <a:solidFill>
            <a:schemeClr val="tx2"/>
          </a:solidFill>
          <a:ln>
            <a:noFill/>
          </a:ln>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9" name="Freeform 5"/>
          <p:cNvSpPr>
            <a:spLocks noEditPoints="1"/>
          </p:cNvSpPr>
          <p:nvPr/>
        </p:nvSpPr>
        <p:spPr bwMode="auto">
          <a:xfrm>
            <a:off x="7040539" y="3101980"/>
            <a:ext cx="2305435" cy="2812205"/>
          </a:xfrm>
          <a:custGeom>
            <a:avLst/>
            <a:gdLst>
              <a:gd name="T0" fmla="*/ 517 w 3460"/>
              <a:gd name="T1" fmla="*/ 0 h 4224"/>
              <a:gd name="T2" fmla="*/ 3298 w 3460"/>
              <a:gd name="T3" fmla="*/ 0 h 4224"/>
              <a:gd name="T4" fmla="*/ 3460 w 3460"/>
              <a:gd name="T5" fmla="*/ 0 h 4224"/>
              <a:gd name="T6" fmla="*/ 3460 w 3460"/>
              <a:gd name="T7" fmla="*/ 163 h 4224"/>
              <a:gd name="T8" fmla="*/ 3460 w 3460"/>
              <a:gd name="T9" fmla="*/ 3730 h 4224"/>
              <a:gd name="T10" fmla="*/ 3460 w 3460"/>
              <a:gd name="T11" fmla="*/ 3893 h 4224"/>
              <a:gd name="T12" fmla="*/ 3298 w 3460"/>
              <a:gd name="T13" fmla="*/ 3893 h 4224"/>
              <a:gd name="T14" fmla="*/ 3183 w 3460"/>
              <a:gd name="T15" fmla="*/ 3893 h 4224"/>
              <a:gd name="T16" fmla="*/ 3183 w 3460"/>
              <a:gd name="T17" fmla="*/ 253 h 4224"/>
              <a:gd name="T18" fmla="*/ 355 w 3460"/>
              <a:gd name="T19" fmla="*/ 253 h 4224"/>
              <a:gd name="T20" fmla="*/ 355 w 3460"/>
              <a:gd name="T21" fmla="*/ 163 h 4224"/>
              <a:gd name="T22" fmla="*/ 355 w 3460"/>
              <a:gd name="T23" fmla="*/ 0 h 4224"/>
              <a:gd name="T24" fmla="*/ 517 w 3460"/>
              <a:gd name="T25" fmla="*/ 0 h 4224"/>
              <a:gd name="T26" fmla="*/ 163 w 3460"/>
              <a:gd name="T27" fmla="*/ 331 h 4224"/>
              <a:gd name="T28" fmla="*/ 2943 w 3460"/>
              <a:gd name="T29" fmla="*/ 331 h 4224"/>
              <a:gd name="T30" fmla="*/ 3106 w 3460"/>
              <a:gd name="T31" fmla="*/ 331 h 4224"/>
              <a:gd name="T32" fmla="*/ 3106 w 3460"/>
              <a:gd name="T33" fmla="*/ 494 h 4224"/>
              <a:gd name="T34" fmla="*/ 3106 w 3460"/>
              <a:gd name="T35" fmla="*/ 4061 h 4224"/>
              <a:gd name="T36" fmla="*/ 3106 w 3460"/>
              <a:gd name="T37" fmla="*/ 4224 h 4224"/>
              <a:gd name="T38" fmla="*/ 2943 w 3460"/>
              <a:gd name="T39" fmla="*/ 4224 h 4224"/>
              <a:gd name="T40" fmla="*/ 981 w 3460"/>
              <a:gd name="T41" fmla="*/ 4224 h 4224"/>
              <a:gd name="T42" fmla="*/ 928 w 3460"/>
              <a:gd name="T43" fmla="*/ 4224 h 4224"/>
              <a:gd name="T44" fmla="*/ 884 w 3460"/>
              <a:gd name="T45" fmla="*/ 4192 h 4224"/>
              <a:gd name="T46" fmla="*/ 66 w 3460"/>
              <a:gd name="T47" fmla="*/ 3583 h 4224"/>
              <a:gd name="T48" fmla="*/ 0 w 3460"/>
              <a:gd name="T49" fmla="*/ 3534 h 4224"/>
              <a:gd name="T50" fmla="*/ 0 w 3460"/>
              <a:gd name="T51" fmla="*/ 3452 h 4224"/>
              <a:gd name="T52" fmla="*/ 0 w 3460"/>
              <a:gd name="T53" fmla="*/ 494 h 4224"/>
              <a:gd name="T54" fmla="*/ 0 w 3460"/>
              <a:gd name="T55" fmla="*/ 331 h 4224"/>
              <a:gd name="T56" fmla="*/ 163 w 3460"/>
              <a:gd name="T57" fmla="*/ 331 h 4224"/>
              <a:gd name="T58" fmla="*/ 325 w 3460"/>
              <a:gd name="T59" fmla="*/ 3287 h 4224"/>
              <a:gd name="T60" fmla="*/ 325 w 3460"/>
              <a:gd name="T61" fmla="*/ 3287 h 4224"/>
              <a:gd name="T62" fmla="*/ 821 w 3460"/>
              <a:gd name="T63" fmla="*/ 3105 h 4224"/>
              <a:gd name="T64" fmla="*/ 891 w 3460"/>
              <a:gd name="T65" fmla="*/ 3079 h 4224"/>
              <a:gd name="T66" fmla="*/ 912 w 3460"/>
              <a:gd name="T67" fmla="*/ 3151 h 4224"/>
              <a:gd name="T68" fmla="*/ 1126 w 3460"/>
              <a:gd name="T69" fmla="*/ 3899 h 4224"/>
              <a:gd name="T70" fmla="*/ 2781 w 3460"/>
              <a:gd name="T71" fmla="*/ 3899 h 4224"/>
              <a:gd name="T72" fmla="*/ 2781 w 3460"/>
              <a:gd name="T73" fmla="*/ 657 h 4224"/>
              <a:gd name="T74" fmla="*/ 325 w 3460"/>
              <a:gd name="T75" fmla="*/ 657 h 4224"/>
              <a:gd name="T76" fmla="*/ 325 w 3460"/>
              <a:gd name="T77" fmla="*/ 3287 h 4224"/>
              <a:gd name="T78" fmla="*/ 966 w 3460"/>
              <a:gd name="T79" fmla="*/ 3849 h 4224"/>
              <a:gd name="T80" fmla="*/ 966 w 3460"/>
              <a:gd name="T81" fmla="*/ 3849 h 4224"/>
              <a:gd name="T82" fmla="*/ 798 w 3460"/>
              <a:gd name="T83" fmla="*/ 3261 h 4224"/>
              <a:gd name="T84" fmla="*/ 383 w 3460"/>
              <a:gd name="T85" fmla="*/ 3414 h 4224"/>
              <a:gd name="T86" fmla="*/ 966 w 3460"/>
              <a:gd name="T87" fmla="*/ 3849 h 4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0" h="4224">
                <a:moveTo>
                  <a:pt x="517" y="0"/>
                </a:moveTo>
                <a:lnTo>
                  <a:pt x="3298" y="0"/>
                </a:lnTo>
                <a:lnTo>
                  <a:pt x="3460" y="0"/>
                </a:lnTo>
                <a:lnTo>
                  <a:pt x="3460" y="163"/>
                </a:lnTo>
                <a:lnTo>
                  <a:pt x="3460" y="3730"/>
                </a:lnTo>
                <a:lnTo>
                  <a:pt x="3460" y="3893"/>
                </a:lnTo>
                <a:lnTo>
                  <a:pt x="3298" y="3893"/>
                </a:lnTo>
                <a:lnTo>
                  <a:pt x="3183" y="3893"/>
                </a:lnTo>
                <a:lnTo>
                  <a:pt x="3183" y="253"/>
                </a:lnTo>
                <a:lnTo>
                  <a:pt x="355" y="253"/>
                </a:lnTo>
                <a:lnTo>
                  <a:pt x="355" y="163"/>
                </a:lnTo>
                <a:lnTo>
                  <a:pt x="355" y="0"/>
                </a:lnTo>
                <a:lnTo>
                  <a:pt x="517" y="0"/>
                </a:lnTo>
                <a:close/>
                <a:moveTo>
                  <a:pt x="163" y="331"/>
                </a:moveTo>
                <a:lnTo>
                  <a:pt x="2943" y="331"/>
                </a:lnTo>
                <a:lnTo>
                  <a:pt x="3106" y="331"/>
                </a:lnTo>
                <a:lnTo>
                  <a:pt x="3106" y="494"/>
                </a:lnTo>
                <a:lnTo>
                  <a:pt x="3106" y="4061"/>
                </a:lnTo>
                <a:lnTo>
                  <a:pt x="3106" y="4224"/>
                </a:lnTo>
                <a:lnTo>
                  <a:pt x="2943" y="4224"/>
                </a:lnTo>
                <a:lnTo>
                  <a:pt x="981" y="4224"/>
                </a:lnTo>
                <a:lnTo>
                  <a:pt x="928" y="4224"/>
                </a:lnTo>
                <a:lnTo>
                  <a:pt x="884" y="4192"/>
                </a:lnTo>
                <a:lnTo>
                  <a:pt x="66" y="3583"/>
                </a:lnTo>
                <a:lnTo>
                  <a:pt x="0" y="3534"/>
                </a:lnTo>
                <a:lnTo>
                  <a:pt x="0" y="3452"/>
                </a:lnTo>
                <a:lnTo>
                  <a:pt x="0" y="494"/>
                </a:lnTo>
                <a:lnTo>
                  <a:pt x="0" y="331"/>
                </a:lnTo>
                <a:lnTo>
                  <a:pt x="163" y="331"/>
                </a:lnTo>
                <a:close/>
                <a:moveTo>
                  <a:pt x="325" y="3287"/>
                </a:moveTo>
                <a:lnTo>
                  <a:pt x="325" y="3287"/>
                </a:lnTo>
                <a:lnTo>
                  <a:pt x="821" y="3105"/>
                </a:lnTo>
                <a:lnTo>
                  <a:pt x="891" y="3079"/>
                </a:lnTo>
                <a:lnTo>
                  <a:pt x="912" y="3151"/>
                </a:lnTo>
                <a:lnTo>
                  <a:pt x="1126" y="3899"/>
                </a:lnTo>
                <a:lnTo>
                  <a:pt x="2781" y="3899"/>
                </a:lnTo>
                <a:lnTo>
                  <a:pt x="2781" y="657"/>
                </a:lnTo>
                <a:lnTo>
                  <a:pt x="325" y="657"/>
                </a:lnTo>
                <a:lnTo>
                  <a:pt x="325" y="3287"/>
                </a:lnTo>
                <a:close/>
                <a:moveTo>
                  <a:pt x="966" y="3849"/>
                </a:moveTo>
                <a:lnTo>
                  <a:pt x="966" y="3849"/>
                </a:lnTo>
                <a:lnTo>
                  <a:pt x="798" y="3261"/>
                </a:lnTo>
                <a:lnTo>
                  <a:pt x="383" y="3414"/>
                </a:lnTo>
                <a:lnTo>
                  <a:pt x="966" y="3849"/>
                </a:lnTo>
                <a:close/>
              </a:path>
            </a:pathLst>
          </a:custGeom>
          <a:solidFill>
            <a:schemeClr val="tx1"/>
          </a:solidFill>
          <a:ln>
            <a:noFill/>
          </a:ln>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10" name="TextBox 9"/>
          <p:cNvSpPr txBox="1"/>
          <p:nvPr/>
        </p:nvSpPr>
        <p:spPr>
          <a:xfrm>
            <a:off x="2489177" y="4031704"/>
            <a:ext cx="1663366" cy="830673"/>
          </a:xfrm>
          <a:prstGeom prst="rect">
            <a:avLst/>
          </a:prstGeom>
          <a:noFill/>
        </p:spPr>
        <p:txBody>
          <a:bodyPr wrap="square" rtlCol="0">
            <a:spAutoFit/>
          </a:bodyPr>
          <a:lstStyle/>
          <a:p>
            <a:pPr algn="ctr" defTabSz="914034" fontAlgn="base">
              <a:spcBef>
                <a:spcPct val="0"/>
              </a:spcBef>
              <a:spcAft>
                <a:spcPct val="0"/>
              </a:spcAft>
            </a:pPr>
            <a:r>
              <a:rPr lang="en-US" altLang="zh-CN" sz="2399" dirty="0">
                <a:solidFill>
                  <a:srgbClr val="A92F2F"/>
                </a:solidFill>
                <a:latin typeface="微软雅黑"/>
                <a:ea typeface="微软雅黑"/>
              </a:rPr>
              <a:t>《</a:t>
            </a:r>
            <a:r>
              <a:rPr lang="zh-CN" altLang="en-US" sz="2399" dirty="0">
                <a:solidFill>
                  <a:srgbClr val="A92F2F"/>
                </a:solidFill>
                <a:latin typeface="微软雅黑"/>
                <a:ea typeface="微软雅黑"/>
              </a:rPr>
              <a:t>中心组学习计划</a:t>
            </a:r>
            <a:r>
              <a:rPr lang="en-US" altLang="zh-CN" sz="2399" dirty="0">
                <a:solidFill>
                  <a:srgbClr val="A92F2F"/>
                </a:solidFill>
                <a:latin typeface="微软雅黑"/>
                <a:ea typeface="微软雅黑"/>
              </a:rPr>
              <a:t>》</a:t>
            </a:r>
            <a:endParaRPr lang="zh-CN" altLang="en-US" sz="2399" dirty="0">
              <a:solidFill>
                <a:srgbClr val="A92F2F"/>
              </a:solidFill>
              <a:latin typeface="微软雅黑"/>
              <a:ea typeface="微软雅黑"/>
            </a:endParaRPr>
          </a:p>
        </p:txBody>
      </p:sp>
      <p:sp>
        <p:nvSpPr>
          <p:cNvPr id="12" name="TextBox 11"/>
          <p:cNvSpPr txBox="1"/>
          <p:nvPr/>
        </p:nvSpPr>
        <p:spPr>
          <a:xfrm>
            <a:off x="7311829" y="4031704"/>
            <a:ext cx="1663366" cy="830673"/>
          </a:xfrm>
          <a:prstGeom prst="rect">
            <a:avLst/>
          </a:prstGeom>
          <a:noFill/>
        </p:spPr>
        <p:txBody>
          <a:bodyPr wrap="square" rtlCol="0">
            <a:spAutoFit/>
          </a:bodyPr>
          <a:lstStyle/>
          <a:p>
            <a:pPr algn="ctr" defTabSz="914034" fontAlgn="base">
              <a:spcBef>
                <a:spcPct val="0"/>
              </a:spcBef>
              <a:spcAft>
                <a:spcPct val="0"/>
              </a:spcAft>
            </a:pPr>
            <a:r>
              <a:rPr lang="en-US" altLang="zh-CN" sz="2399" dirty="0">
                <a:solidFill>
                  <a:srgbClr val="A92F2F"/>
                </a:solidFill>
                <a:latin typeface="微软雅黑"/>
                <a:ea typeface="微软雅黑"/>
              </a:rPr>
              <a:t>《</a:t>
            </a:r>
            <a:r>
              <a:rPr lang="zh-CN" altLang="en-US" sz="2399" dirty="0">
                <a:solidFill>
                  <a:srgbClr val="A92F2F"/>
                </a:solidFill>
                <a:latin typeface="微软雅黑"/>
                <a:ea typeface="微软雅黑"/>
              </a:rPr>
              <a:t>党小组学习计划</a:t>
            </a:r>
            <a:r>
              <a:rPr lang="en-US" altLang="zh-CN" sz="2399" dirty="0">
                <a:solidFill>
                  <a:srgbClr val="A92F2F"/>
                </a:solidFill>
                <a:latin typeface="微软雅黑"/>
                <a:ea typeface="微软雅黑"/>
              </a:rPr>
              <a:t>》</a:t>
            </a:r>
            <a:endParaRPr lang="zh-CN" altLang="en-US" sz="2399" dirty="0">
              <a:solidFill>
                <a:srgbClr val="A92F2F"/>
              </a:solidFill>
              <a:latin typeface="微软雅黑"/>
              <a:ea typeface="微软雅黑"/>
            </a:endParaRPr>
          </a:p>
        </p:txBody>
      </p:sp>
      <p:sp>
        <p:nvSpPr>
          <p:cNvPr id="13" name="TextBox 84"/>
          <p:cNvSpPr txBox="1">
            <a:spLocks noChangeArrowheads="1"/>
          </p:cNvSpPr>
          <p:nvPr/>
        </p:nvSpPr>
        <p:spPr bwMode="auto">
          <a:xfrm>
            <a:off x="1091481" y="1269604"/>
            <a:ext cx="10106158" cy="13229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algn="just" eaLnBrk="0" hangingPunct="0">
              <a:defRPr sz="2000">
                <a:solidFill>
                  <a:schemeClr val="bg1"/>
                </a:solidFill>
                <a:latin typeface="微软雅黑" panose="020B0503020204020204" pitchFamily="34" charset="-122"/>
                <a:ea typeface="微软雅黑" panose="020B0503020204020204"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pPr defTabSz="914034" fontAlgn="base">
              <a:spcBef>
                <a:spcPct val="0"/>
              </a:spcBef>
              <a:spcAft>
                <a:spcPct val="0"/>
              </a:spcAft>
            </a:pPr>
            <a:r>
              <a:rPr lang="zh-CN" altLang="en-US" sz="1999" dirty="0">
                <a:solidFill>
                  <a:srgbClr val="4D4D4D"/>
                </a:solidFill>
              </a:rPr>
              <a:t>今年以来，我局始终把加强学习，增强党员党性意识放在首位，结合党的群众路线教育实践活动学习教育环节，突出抓好了党员干部的职业道德教育和全心全意为人民服务的宗旨教育，增强公仆意识，树立起勤政廉洁，反腐倡廉的良好形象。制定了</a:t>
            </a:r>
            <a:r>
              <a:rPr lang="en-US" altLang="zh-CN" sz="1999" dirty="0">
                <a:solidFill>
                  <a:srgbClr val="4D4D4D"/>
                </a:solidFill>
              </a:rPr>
              <a:t>《</a:t>
            </a:r>
            <a:r>
              <a:rPr lang="zh-CN" altLang="en-US" sz="1999" dirty="0">
                <a:solidFill>
                  <a:srgbClr val="4D4D4D"/>
                </a:solidFill>
              </a:rPr>
              <a:t>中心组学习计划</a:t>
            </a:r>
            <a:r>
              <a:rPr lang="en-US" altLang="zh-CN" sz="1999" dirty="0">
                <a:solidFill>
                  <a:srgbClr val="4D4D4D"/>
                </a:solidFill>
              </a:rPr>
              <a:t>》</a:t>
            </a:r>
            <a:r>
              <a:rPr lang="zh-CN" altLang="en-US" sz="1999" dirty="0">
                <a:solidFill>
                  <a:srgbClr val="4D4D4D"/>
                </a:solidFill>
              </a:rPr>
              <a:t>、</a:t>
            </a:r>
            <a:r>
              <a:rPr lang="en-US" altLang="zh-CN" sz="1999" dirty="0">
                <a:solidFill>
                  <a:srgbClr val="4D4D4D"/>
                </a:solidFill>
              </a:rPr>
              <a:t>《</a:t>
            </a:r>
            <a:r>
              <a:rPr lang="zh-CN" altLang="en-US" sz="1999" dirty="0">
                <a:solidFill>
                  <a:srgbClr val="4D4D4D"/>
                </a:solidFill>
              </a:rPr>
              <a:t>党小组学习计划</a:t>
            </a:r>
            <a:r>
              <a:rPr lang="en-US" altLang="zh-CN" sz="1999" dirty="0">
                <a:solidFill>
                  <a:srgbClr val="4D4D4D"/>
                </a:solidFill>
              </a:rPr>
              <a:t>》，</a:t>
            </a:r>
            <a:r>
              <a:rPr lang="zh-CN" altLang="en-US" sz="1999" dirty="0">
                <a:solidFill>
                  <a:srgbClr val="4D4D4D"/>
                </a:solidFill>
              </a:rPr>
              <a:t>狠抓学习“三结合”。</a:t>
            </a:r>
          </a:p>
        </p:txBody>
      </p:sp>
    </p:spTree>
    <p:extLst>
      <p:ext uri="{BB962C8B-B14F-4D97-AF65-F5344CB8AC3E}">
        <p14:creationId xmlns:p14="http://schemas.microsoft.com/office/powerpoint/2010/main" xmlns="" val="4270170111"/>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8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400"/>
                            </p:stCondLst>
                            <p:childTnLst>
                              <p:par>
                                <p:cTn id="24" presetID="22" presetClass="entr" presetSubtype="1" fill="hold" nodeType="afterEffect">
                                  <p:stCondLst>
                                    <p:cond delay="0"/>
                                  </p:stCondLst>
                                  <p:childTnLst>
                                    <p:set>
                                      <p:cBhvr>
                                        <p:cTn id="25" dur="1" fill="hold">
                                          <p:stCondLst>
                                            <p:cond delay="0"/>
                                          </p:stCondLst>
                                        </p:cTn>
                                        <p:tgtEl>
                                          <p:spTgt spid="13">
                                            <p:txEl>
                                              <p:pRg st="0" end="0"/>
                                            </p:txEl>
                                          </p:spTgt>
                                        </p:tgtEl>
                                        <p:attrNameLst>
                                          <p:attrName>style.visibility</p:attrName>
                                        </p:attrNameLst>
                                      </p:cBhvr>
                                      <p:to>
                                        <p:strVal val="visible"/>
                                      </p:to>
                                    </p:set>
                                    <p:animEffect transition="in" filter="wipe(up)">
                                      <p:cBhvr>
                                        <p:cTn id="26" dur="500"/>
                                        <p:tgtEl>
                                          <p:spTgt spid="13">
                                            <p:txEl>
                                              <p:pRg st="0" end="0"/>
                                            </p:txEl>
                                          </p:spTgt>
                                        </p:tgtEl>
                                      </p:cBhvr>
                                    </p:animEffect>
                                  </p:childTnLst>
                                </p:cTn>
                              </p:par>
                            </p:childTnLst>
                          </p:cTn>
                        </p:par>
                        <p:par>
                          <p:cTn id="27" fill="hold">
                            <p:stCondLst>
                              <p:cond delay="1900"/>
                            </p:stCondLst>
                            <p:childTnLst>
                              <p:par>
                                <p:cTn id="28" presetID="42"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1000"/>
                                        <p:tgtEl>
                                          <p:spTgt spid="4"/>
                                        </p:tgtEl>
                                      </p:cBhvr>
                                    </p:animEffect>
                                    <p:anim calcmode="lin" valueType="num">
                                      <p:cBhvr>
                                        <p:cTn id="31" dur="1000" fill="hold"/>
                                        <p:tgtEl>
                                          <p:spTgt spid="4"/>
                                        </p:tgtEl>
                                        <p:attrNameLst>
                                          <p:attrName>ppt_x</p:attrName>
                                        </p:attrNameLst>
                                      </p:cBhvr>
                                      <p:tavLst>
                                        <p:tav tm="0">
                                          <p:val>
                                            <p:strVal val="#ppt_x"/>
                                          </p:val>
                                        </p:tav>
                                        <p:tav tm="100000">
                                          <p:val>
                                            <p:strVal val="#ppt_x"/>
                                          </p:val>
                                        </p:tav>
                                      </p:tavLst>
                                    </p:anim>
                                    <p:anim calcmode="lin" valueType="num">
                                      <p:cBhvr>
                                        <p:cTn id="32" dur="1000" fill="hold"/>
                                        <p:tgtEl>
                                          <p:spTgt spid="4"/>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20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par>
                          <p:cTn id="38" fill="hold">
                            <p:stCondLst>
                              <p:cond delay="3100"/>
                            </p:stCondLst>
                            <p:childTnLst>
                              <p:par>
                                <p:cTn id="39" presetID="31" presetClass="entr" presetSubtype="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 calcmode="lin" valueType="num">
                                      <p:cBhvr>
                                        <p:cTn id="43" dur="500" fill="hold"/>
                                        <p:tgtEl>
                                          <p:spTgt spid="10"/>
                                        </p:tgtEl>
                                        <p:attrNameLst>
                                          <p:attrName>style.rotation</p:attrName>
                                        </p:attrNameLst>
                                      </p:cBhvr>
                                      <p:tavLst>
                                        <p:tav tm="0">
                                          <p:val>
                                            <p:fltVal val="90"/>
                                          </p:val>
                                        </p:tav>
                                        <p:tav tm="100000">
                                          <p:val>
                                            <p:fltVal val="0"/>
                                          </p:val>
                                        </p:tav>
                                      </p:tavLst>
                                    </p:anim>
                                    <p:animEffect transition="in" filter="fade">
                                      <p:cBhvr>
                                        <p:cTn id="44" dur="500"/>
                                        <p:tgtEl>
                                          <p:spTgt spid="10"/>
                                        </p:tgtEl>
                                      </p:cBhvr>
                                    </p:animEffect>
                                  </p:childTnLst>
                                </p:cTn>
                              </p:par>
                              <p:par>
                                <p:cTn id="45" presetID="31" presetClass="entr" presetSubtype="0" fill="hold" grpId="0" nodeType="withEffect">
                                  <p:stCondLst>
                                    <p:cond delay="20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 calcmode="lin" valueType="num">
                                      <p:cBhvr>
                                        <p:cTn id="49" dur="500" fill="hold"/>
                                        <p:tgtEl>
                                          <p:spTgt spid="12"/>
                                        </p:tgtEl>
                                        <p:attrNameLst>
                                          <p:attrName>style.rotation</p:attrName>
                                        </p:attrNameLst>
                                      </p:cBhvr>
                                      <p:tavLst>
                                        <p:tav tm="0">
                                          <p:val>
                                            <p:fltVal val="90"/>
                                          </p:val>
                                        </p:tav>
                                        <p:tav tm="100000">
                                          <p:val>
                                            <p:fltVal val="0"/>
                                          </p:val>
                                        </p:tav>
                                      </p:tavLst>
                                    </p:anim>
                                    <p:animEffect transition="in" filter="fade">
                                      <p:cBhvr>
                                        <p:cTn id="5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4" grpId="0" animBg="1"/>
      <p:bldP spid="9" grpId="0" animBg="1"/>
      <p:bldP spid="10"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p:nvPr/>
        </p:nvSpPr>
        <p:spPr bwMode="auto">
          <a:xfrm>
            <a:off x="193650" y="190178"/>
            <a:ext cx="1248875" cy="417349"/>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A92F2F"/>
              </a:solidFill>
              <a:latin typeface="Arial" panose="020B0604020202020204" pitchFamily="34" charset="0"/>
              <a:ea typeface="宋体" panose="02010600030101010101" pitchFamily="2" charset="-122"/>
            </a:endParaRPr>
          </a:p>
        </p:txBody>
      </p:sp>
      <p:sp>
        <p:nvSpPr>
          <p:cNvPr id="7" name="TextBox 6"/>
          <p:cNvSpPr txBox="1"/>
          <p:nvPr/>
        </p:nvSpPr>
        <p:spPr>
          <a:xfrm>
            <a:off x="337610" y="189905"/>
            <a:ext cx="896049" cy="399954"/>
          </a:xfrm>
          <a:prstGeom prst="rect">
            <a:avLst/>
          </a:prstGeom>
          <a:noFill/>
        </p:spPr>
        <p:txBody>
          <a:bodyPr wrap="none" rtlCol="0">
            <a:spAutoFit/>
          </a:bodyPr>
          <a:lstStyle/>
          <a:p>
            <a:pPr defTabSz="914034" fontAlgn="base">
              <a:spcBef>
                <a:spcPct val="0"/>
              </a:spcBef>
              <a:spcAft>
                <a:spcPct val="0"/>
              </a:spcAft>
            </a:pPr>
            <a:r>
              <a:rPr lang="en-US" altLang="zh-CN" sz="1999" dirty="0">
                <a:solidFill>
                  <a:srgbClr val="F8F8F8"/>
                </a:solidFill>
                <a:latin typeface="Arial" panose="020B0604020202020204" pitchFamily="34" charset="0"/>
                <a:ea typeface="宋体" panose="02010600030101010101" pitchFamily="2" charset="-122"/>
              </a:rPr>
              <a:t>Part 2</a:t>
            </a:r>
            <a:endParaRPr lang="zh-CN" altLang="en-US" sz="1999" dirty="0">
              <a:solidFill>
                <a:srgbClr val="F8F8F8"/>
              </a:solidFill>
              <a:latin typeface="Arial" panose="020B0604020202020204" pitchFamily="34" charset="0"/>
              <a:ea typeface="宋体" panose="02010600030101010101" pitchFamily="2" charset="-122"/>
            </a:endParaRPr>
          </a:p>
        </p:txBody>
      </p:sp>
      <p:sp>
        <p:nvSpPr>
          <p:cNvPr id="8" name="TextBox 7"/>
          <p:cNvSpPr txBox="1"/>
          <p:nvPr/>
        </p:nvSpPr>
        <p:spPr>
          <a:xfrm>
            <a:off x="1475964" y="117925"/>
            <a:ext cx="3414986" cy="523016"/>
          </a:xfrm>
          <a:prstGeom prst="rect">
            <a:avLst/>
          </a:prstGeom>
          <a:noFill/>
        </p:spPr>
        <p:txBody>
          <a:bodyPr wrap="none" rtlCol="0">
            <a:spAutoFit/>
          </a:bodyPr>
          <a:lstStyle>
            <a:defPPr>
              <a:defRPr lang="zh-CN"/>
            </a:defPPr>
            <a:lvl1pPr defTabSz="914034" fontAlgn="base">
              <a:spcBef>
                <a:spcPct val="0"/>
              </a:spcBef>
              <a:spcAft>
                <a:spcPct val="0"/>
              </a:spcAft>
              <a:defRPr sz="2799" b="1">
                <a:solidFill>
                  <a:srgbClr val="C00000"/>
                </a:solidFill>
                <a:effectLst>
                  <a:outerShdw blurRad="38100" dist="38100" dir="2700000" algn="tl">
                    <a:srgbClr val="000000">
                      <a:alpha val="43137"/>
                    </a:srgbClr>
                  </a:outerShdw>
                </a:effectLst>
                <a:latin typeface="微软雅黑"/>
                <a:ea typeface="微软雅黑"/>
              </a:defRPr>
            </a:lvl1pPr>
          </a:lstStyle>
          <a:p>
            <a:r>
              <a:rPr lang="zh-CN" altLang="en-US" dirty="0"/>
              <a:t>狠抓学习“三结合”</a:t>
            </a:r>
          </a:p>
        </p:txBody>
      </p:sp>
      <p:sp>
        <p:nvSpPr>
          <p:cNvPr id="5" name="Oval 6"/>
          <p:cNvSpPr>
            <a:spLocks noChangeArrowheads="1"/>
          </p:cNvSpPr>
          <p:nvPr/>
        </p:nvSpPr>
        <p:spPr bwMode="auto">
          <a:xfrm flipH="1">
            <a:off x="828961" y="2810117"/>
            <a:ext cx="1805870" cy="1804283"/>
          </a:xfrm>
          <a:prstGeom prst="ellipse">
            <a:avLst/>
          </a:prstGeom>
          <a:solidFill>
            <a:schemeClr val="accent1">
              <a:lumMod val="20000"/>
              <a:lumOff val="80000"/>
            </a:schemeClr>
          </a:solidFill>
          <a:ln>
            <a:noFill/>
          </a:ln>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9" name="Freeform 7"/>
          <p:cNvSpPr/>
          <p:nvPr/>
        </p:nvSpPr>
        <p:spPr bwMode="auto">
          <a:xfrm flipH="1">
            <a:off x="4059426" y="1635826"/>
            <a:ext cx="1291720" cy="4078282"/>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accent1"/>
          </a:solidFill>
          <a:ln>
            <a:noFill/>
          </a:ln>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10" name="Oval 8"/>
          <p:cNvSpPr>
            <a:spLocks noChangeArrowheads="1"/>
          </p:cNvSpPr>
          <p:nvPr/>
        </p:nvSpPr>
        <p:spPr bwMode="auto">
          <a:xfrm flipH="1">
            <a:off x="3732528" y="1197847"/>
            <a:ext cx="1218724" cy="1220311"/>
          </a:xfrm>
          <a:prstGeom prst="ellipse">
            <a:avLst/>
          </a:prstGeom>
          <a:solidFill>
            <a:schemeClr val="tx2"/>
          </a:solidFill>
          <a:ln>
            <a:noFill/>
          </a:ln>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11" name="Oval 9"/>
          <p:cNvSpPr>
            <a:spLocks noChangeArrowheads="1"/>
          </p:cNvSpPr>
          <p:nvPr/>
        </p:nvSpPr>
        <p:spPr bwMode="auto">
          <a:xfrm flipH="1">
            <a:off x="4606899" y="3056084"/>
            <a:ext cx="1220311" cy="1218724"/>
          </a:xfrm>
          <a:prstGeom prst="ellipse">
            <a:avLst/>
          </a:prstGeom>
          <a:solidFill>
            <a:schemeClr val="tx2"/>
          </a:solidFill>
          <a:ln>
            <a:noFill/>
          </a:ln>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12" name="Oval 10"/>
          <p:cNvSpPr>
            <a:spLocks noChangeArrowheads="1"/>
          </p:cNvSpPr>
          <p:nvPr/>
        </p:nvSpPr>
        <p:spPr bwMode="auto">
          <a:xfrm flipH="1">
            <a:off x="3607164" y="4857192"/>
            <a:ext cx="1220311" cy="1218724"/>
          </a:xfrm>
          <a:prstGeom prst="ellipse">
            <a:avLst/>
          </a:prstGeom>
          <a:solidFill>
            <a:schemeClr val="tx2"/>
          </a:solidFill>
          <a:ln>
            <a:noFill/>
          </a:ln>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13" name="Line 11"/>
          <p:cNvSpPr>
            <a:spLocks noChangeShapeType="1"/>
          </p:cNvSpPr>
          <p:nvPr/>
        </p:nvSpPr>
        <p:spPr bwMode="auto">
          <a:xfrm flipH="1">
            <a:off x="2467430" y="2129559"/>
            <a:ext cx="1255103" cy="900400"/>
          </a:xfrm>
          <a:prstGeom prst="line">
            <a:avLst/>
          </a:prstGeom>
          <a:noFill/>
          <a:ln w="12700" cap="flat">
            <a:solidFill>
              <a:srgbClr val="2E2C2C"/>
            </a:solidFill>
            <a:prstDash val="solid"/>
            <a:miter lim="800000"/>
            <a:headEnd type="triangle" w="lg" len="lg"/>
            <a:tailEnd type="none" w="med" len="med"/>
          </a:ln>
          <a:extLst>
            <a:ext uri="{909E8E84-426E-40DD-AFC4-6F175D3DCCD1}">
              <a14:hiddenFill xmlns:a14="http://schemas.microsoft.com/office/drawing/2010/main" xmlns="">
                <a:noFill/>
              </a14:hiddenFill>
            </a:ext>
          </a:extLst>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14" name="Line 12"/>
          <p:cNvSpPr>
            <a:spLocks noChangeShapeType="1"/>
          </p:cNvSpPr>
          <p:nvPr/>
        </p:nvSpPr>
        <p:spPr bwMode="auto">
          <a:xfrm flipH="1" flipV="1">
            <a:off x="2440145" y="4435129"/>
            <a:ext cx="1200533" cy="709407"/>
          </a:xfrm>
          <a:prstGeom prst="line">
            <a:avLst/>
          </a:prstGeom>
          <a:noFill/>
          <a:ln w="12700" cap="flat">
            <a:solidFill>
              <a:srgbClr val="2E2C2C"/>
            </a:solidFill>
            <a:prstDash val="solid"/>
            <a:miter lim="800000"/>
            <a:headEnd type="triangle" w="lg" len="lg"/>
            <a:tailEnd type="none" w="med" len="med"/>
          </a:ln>
          <a:extLst>
            <a:ext uri="{909E8E84-426E-40DD-AFC4-6F175D3DCCD1}">
              <a14:hiddenFill xmlns:a14="http://schemas.microsoft.com/office/drawing/2010/main" xmlns="">
                <a:noFill/>
              </a14:hiddenFill>
            </a:ext>
          </a:extLst>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15" name="Line 13"/>
          <p:cNvSpPr>
            <a:spLocks noChangeShapeType="1"/>
          </p:cNvSpPr>
          <p:nvPr/>
        </p:nvSpPr>
        <p:spPr bwMode="auto">
          <a:xfrm flipH="1">
            <a:off x="2742444" y="3661632"/>
            <a:ext cx="1668604" cy="0"/>
          </a:xfrm>
          <a:prstGeom prst="line">
            <a:avLst/>
          </a:prstGeom>
          <a:noFill/>
          <a:ln w="12700" cap="flat">
            <a:solidFill>
              <a:srgbClr val="2E2C2C"/>
            </a:solidFill>
            <a:prstDash val="solid"/>
            <a:miter lim="800000"/>
            <a:headEnd type="triangle" w="lg" len="lg"/>
            <a:tailEnd type="none" w="med" len="med"/>
          </a:ln>
          <a:extLst>
            <a:ext uri="{909E8E84-426E-40DD-AFC4-6F175D3DCCD1}">
              <a14:hiddenFill xmlns:a14="http://schemas.microsoft.com/office/drawing/2010/main" xmlns="">
                <a:noFill/>
              </a14:hiddenFill>
            </a:ext>
          </a:extLst>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16" name="Oval 14"/>
          <p:cNvSpPr>
            <a:spLocks noChangeArrowheads="1"/>
          </p:cNvSpPr>
          <p:nvPr/>
        </p:nvSpPr>
        <p:spPr bwMode="auto">
          <a:xfrm flipH="1">
            <a:off x="919413" y="2898982"/>
            <a:ext cx="1624965" cy="1624965"/>
          </a:xfrm>
          <a:prstGeom prst="ellipse">
            <a:avLst/>
          </a:prstGeom>
          <a:solidFill>
            <a:schemeClr val="tx1"/>
          </a:solidFill>
          <a:ln>
            <a:noFill/>
          </a:ln>
        </p:spPr>
        <p:txBody>
          <a:bodyPr vert="horz" wrap="square" lIns="91404" tIns="45702" rIns="91404" bIns="45702" numCol="1" anchor="t" anchorCtr="0" compatLnSpc="1"/>
          <a:lstStyle/>
          <a:p>
            <a:pPr defTabSz="914034" fontAlgn="base">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17" name="TextBox 16"/>
          <p:cNvSpPr txBox="1"/>
          <p:nvPr/>
        </p:nvSpPr>
        <p:spPr>
          <a:xfrm flipH="1">
            <a:off x="3954099" y="1454198"/>
            <a:ext cx="775584" cy="646079"/>
          </a:xfrm>
          <a:prstGeom prst="rect">
            <a:avLst/>
          </a:prstGeom>
          <a:noFill/>
        </p:spPr>
        <p:txBody>
          <a:bodyPr wrap="square" rtlCol="0">
            <a:spAutoFit/>
          </a:bodyPr>
          <a:lstStyle/>
          <a:p>
            <a:pPr algn="ctr" defTabSz="914034" fontAlgn="base">
              <a:spcBef>
                <a:spcPct val="0"/>
              </a:spcBef>
              <a:spcAft>
                <a:spcPct val="0"/>
              </a:spcAft>
            </a:pPr>
            <a:r>
              <a:rPr lang="en-US" altLang="zh-CN" sz="3599" dirty="0">
                <a:solidFill>
                  <a:srgbClr val="F8F8F8"/>
                </a:solidFill>
                <a:latin typeface="微软雅黑"/>
                <a:ea typeface="微软雅黑"/>
              </a:rPr>
              <a:t>01</a:t>
            </a:r>
          </a:p>
        </p:txBody>
      </p:sp>
      <p:sp>
        <p:nvSpPr>
          <p:cNvPr id="18" name="TextBox 17"/>
          <p:cNvSpPr txBox="1"/>
          <p:nvPr/>
        </p:nvSpPr>
        <p:spPr>
          <a:xfrm flipH="1">
            <a:off x="4854499" y="3323211"/>
            <a:ext cx="775584" cy="646079"/>
          </a:xfrm>
          <a:prstGeom prst="rect">
            <a:avLst/>
          </a:prstGeom>
          <a:noFill/>
        </p:spPr>
        <p:txBody>
          <a:bodyPr wrap="square" rtlCol="0">
            <a:spAutoFit/>
          </a:bodyPr>
          <a:lstStyle>
            <a:defPPr>
              <a:defRPr lang="zh-CN"/>
            </a:defPPr>
            <a:lvl1pPr algn="ctr">
              <a:defRPr sz="3600">
                <a:solidFill>
                  <a:schemeClr val="accent2"/>
                </a:solidFill>
                <a:latin typeface="+mn-ea"/>
                <a:ea typeface="+mn-ea"/>
              </a:defRPr>
            </a:lvl1pPr>
          </a:lstStyle>
          <a:p>
            <a:pPr defTabSz="914034" fontAlgn="base">
              <a:spcBef>
                <a:spcPct val="0"/>
              </a:spcBef>
              <a:spcAft>
                <a:spcPct val="0"/>
              </a:spcAft>
            </a:pPr>
            <a:r>
              <a:rPr lang="en-US" altLang="zh-CN" sz="3599" dirty="0">
                <a:solidFill>
                  <a:srgbClr val="F8F8F8"/>
                </a:solidFill>
                <a:latin typeface="微软雅黑"/>
                <a:ea typeface="微软雅黑"/>
              </a:rPr>
              <a:t>02</a:t>
            </a:r>
          </a:p>
        </p:txBody>
      </p:sp>
      <p:sp>
        <p:nvSpPr>
          <p:cNvPr id="19" name="TextBox 18"/>
          <p:cNvSpPr txBox="1"/>
          <p:nvPr/>
        </p:nvSpPr>
        <p:spPr>
          <a:xfrm flipH="1">
            <a:off x="3817674" y="5124011"/>
            <a:ext cx="775584" cy="646079"/>
          </a:xfrm>
          <a:prstGeom prst="rect">
            <a:avLst/>
          </a:prstGeom>
          <a:noFill/>
        </p:spPr>
        <p:txBody>
          <a:bodyPr wrap="square" rtlCol="0">
            <a:spAutoFit/>
          </a:bodyPr>
          <a:lstStyle>
            <a:defPPr>
              <a:defRPr lang="zh-CN"/>
            </a:defPPr>
            <a:lvl1pPr algn="ctr">
              <a:defRPr sz="3600">
                <a:solidFill>
                  <a:schemeClr val="accent2"/>
                </a:solidFill>
                <a:latin typeface="+mn-ea"/>
                <a:ea typeface="+mn-ea"/>
              </a:defRPr>
            </a:lvl1pPr>
          </a:lstStyle>
          <a:p>
            <a:pPr defTabSz="914034" fontAlgn="base">
              <a:spcBef>
                <a:spcPct val="0"/>
              </a:spcBef>
              <a:spcAft>
                <a:spcPct val="0"/>
              </a:spcAft>
            </a:pPr>
            <a:r>
              <a:rPr lang="en-US" altLang="zh-CN" sz="3599" dirty="0">
                <a:solidFill>
                  <a:srgbClr val="F8F8F8"/>
                </a:solidFill>
                <a:latin typeface="微软雅黑"/>
                <a:ea typeface="微软雅黑"/>
              </a:rPr>
              <a:t>03</a:t>
            </a:r>
          </a:p>
        </p:txBody>
      </p:sp>
      <p:sp>
        <p:nvSpPr>
          <p:cNvPr id="20" name="TextBox 19"/>
          <p:cNvSpPr txBox="1"/>
          <p:nvPr/>
        </p:nvSpPr>
        <p:spPr>
          <a:xfrm flipH="1">
            <a:off x="811798" y="3235391"/>
            <a:ext cx="1823032" cy="953734"/>
          </a:xfrm>
          <a:prstGeom prst="rect">
            <a:avLst/>
          </a:prstGeom>
          <a:noFill/>
        </p:spPr>
        <p:txBody>
          <a:bodyPr wrap="square" rtlCol="0">
            <a:spAutoFit/>
          </a:bodyPr>
          <a:lstStyle/>
          <a:p>
            <a:pPr algn="ctr" defTabSz="914034" fontAlgn="base">
              <a:spcBef>
                <a:spcPct val="0"/>
              </a:spcBef>
              <a:spcAft>
                <a:spcPct val="0"/>
              </a:spcAft>
            </a:pPr>
            <a:r>
              <a:rPr lang="zh-CN" altLang="en-US" sz="2799" b="1" dirty="0">
                <a:solidFill>
                  <a:srgbClr val="F8F8F8"/>
                </a:solidFill>
                <a:latin typeface="微软雅黑"/>
                <a:ea typeface="微软雅黑"/>
              </a:rPr>
              <a:t>学习</a:t>
            </a:r>
            <a:endParaRPr lang="en-US" altLang="zh-CN" sz="2799" b="1" dirty="0">
              <a:solidFill>
                <a:srgbClr val="F8F8F8"/>
              </a:solidFill>
              <a:latin typeface="微软雅黑"/>
              <a:ea typeface="微软雅黑"/>
            </a:endParaRPr>
          </a:p>
          <a:p>
            <a:pPr algn="ctr" defTabSz="914034" fontAlgn="base">
              <a:spcBef>
                <a:spcPct val="0"/>
              </a:spcBef>
              <a:spcAft>
                <a:spcPct val="0"/>
              </a:spcAft>
            </a:pPr>
            <a:r>
              <a:rPr lang="en-US" altLang="zh-CN" sz="2799" b="1" dirty="0">
                <a:solidFill>
                  <a:srgbClr val="F8F8F8"/>
                </a:solidFill>
                <a:latin typeface="微软雅黑"/>
                <a:ea typeface="微软雅黑"/>
              </a:rPr>
              <a:t>“</a:t>
            </a:r>
            <a:r>
              <a:rPr lang="zh-CN" altLang="en-US" sz="2799" b="1" dirty="0">
                <a:solidFill>
                  <a:srgbClr val="F8F8F8"/>
                </a:solidFill>
                <a:latin typeface="微软雅黑"/>
                <a:ea typeface="微软雅黑"/>
              </a:rPr>
              <a:t>三结合</a:t>
            </a:r>
            <a:r>
              <a:rPr lang="en-US" altLang="zh-CN" sz="2799" b="1" dirty="0">
                <a:solidFill>
                  <a:srgbClr val="F8F8F8"/>
                </a:solidFill>
                <a:latin typeface="微软雅黑"/>
                <a:ea typeface="微软雅黑"/>
              </a:rPr>
              <a:t>”</a:t>
            </a:r>
          </a:p>
        </p:txBody>
      </p:sp>
      <p:sp>
        <p:nvSpPr>
          <p:cNvPr id="21" name="TextBox 20"/>
          <p:cNvSpPr txBox="1"/>
          <p:nvPr/>
        </p:nvSpPr>
        <p:spPr>
          <a:xfrm flipH="1">
            <a:off x="4983335" y="1145038"/>
            <a:ext cx="4279779" cy="399954"/>
          </a:xfrm>
          <a:prstGeom prst="rect">
            <a:avLst/>
          </a:prstGeom>
          <a:noFill/>
        </p:spPr>
        <p:txBody>
          <a:bodyPr wrap="square" rtlCol="0">
            <a:spAutoFit/>
          </a:bodyPr>
          <a:lstStyle/>
          <a:p>
            <a:pPr defTabSz="914034" fontAlgn="base">
              <a:spcBef>
                <a:spcPct val="0"/>
              </a:spcBef>
              <a:spcAft>
                <a:spcPct val="0"/>
              </a:spcAft>
            </a:pPr>
            <a:r>
              <a:rPr lang="zh-CN" altLang="en-US" sz="1999" b="1" dirty="0">
                <a:solidFill>
                  <a:srgbClr val="4D4D4D"/>
                </a:solidFill>
                <a:latin typeface="微软雅黑"/>
                <a:ea typeface="微软雅黑"/>
              </a:rPr>
              <a:t>集中学习与个人自学相结合</a:t>
            </a:r>
          </a:p>
        </p:txBody>
      </p:sp>
      <p:sp>
        <p:nvSpPr>
          <p:cNvPr id="22" name="TextBox 21"/>
          <p:cNvSpPr txBox="1"/>
          <p:nvPr/>
        </p:nvSpPr>
        <p:spPr>
          <a:xfrm flipH="1">
            <a:off x="5883736" y="2699005"/>
            <a:ext cx="3667297" cy="399954"/>
          </a:xfrm>
          <a:prstGeom prst="rect">
            <a:avLst/>
          </a:prstGeom>
          <a:noFill/>
        </p:spPr>
        <p:txBody>
          <a:bodyPr wrap="square" rtlCol="0">
            <a:spAutoFit/>
          </a:bodyPr>
          <a:lstStyle>
            <a:defPPr>
              <a:defRPr lang="zh-CN"/>
            </a:defPPr>
            <a:lvl1pPr>
              <a:defRPr sz="2000" b="1">
                <a:solidFill>
                  <a:schemeClr val="bg1"/>
                </a:solidFill>
                <a:latin typeface="+mn-ea"/>
                <a:ea typeface="+mn-ea"/>
              </a:defRPr>
            </a:lvl1pPr>
          </a:lstStyle>
          <a:p>
            <a:pPr defTabSz="914034" fontAlgn="base">
              <a:spcBef>
                <a:spcPct val="0"/>
              </a:spcBef>
              <a:spcAft>
                <a:spcPct val="0"/>
              </a:spcAft>
            </a:pPr>
            <a:r>
              <a:rPr lang="zh-CN" altLang="en-US" sz="1999" dirty="0">
                <a:solidFill>
                  <a:srgbClr val="4D4D4D"/>
                </a:solidFill>
                <a:latin typeface="微软雅黑"/>
                <a:ea typeface="微软雅黑"/>
              </a:rPr>
              <a:t>文字学习与事迹讲座相结合</a:t>
            </a:r>
          </a:p>
        </p:txBody>
      </p:sp>
      <p:sp>
        <p:nvSpPr>
          <p:cNvPr id="23" name="TextBox 22"/>
          <p:cNvSpPr txBox="1"/>
          <p:nvPr/>
        </p:nvSpPr>
        <p:spPr>
          <a:xfrm flipH="1">
            <a:off x="4874196" y="5047096"/>
            <a:ext cx="3597139" cy="399954"/>
          </a:xfrm>
          <a:prstGeom prst="rect">
            <a:avLst/>
          </a:prstGeom>
          <a:noFill/>
        </p:spPr>
        <p:txBody>
          <a:bodyPr wrap="square" rtlCol="0">
            <a:spAutoFit/>
          </a:bodyPr>
          <a:lstStyle>
            <a:defPPr>
              <a:defRPr lang="zh-CN"/>
            </a:defPPr>
            <a:lvl1pPr>
              <a:defRPr sz="2000" b="1">
                <a:solidFill>
                  <a:schemeClr val="bg1"/>
                </a:solidFill>
                <a:latin typeface="+mn-ea"/>
                <a:ea typeface="+mn-ea"/>
              </a:defRPr>
            </a:lvl1pPr>
          </a:lstStyle>
          <a:p>
            <a:pPr defTabSz="914034" fontAlgn="base">
              <a:spcBef>
                <a:spcPct val="0"/>
              </a:spcBef>
              <a:spcAft>
                <a:spcPct val="0"/>
              </a:spcAft>
            </a:pPr>
            <a:r>
              <a:rPr lang="zh-CN" altLang="en-US" sz="1999" dirty="0">
                <a:solidFill>
                  <a:srgbClr val="4D4D4D"/>
                </a:solidFill>
                <a:latin typeface="微软雅黑"/>
                <a:ea typeface="微软雅黑"/>
              </a:rPr>
              <a:t>定期开展廉政约谈</a:t>
            </a:r>
          </a:p>
        </p:txBody>
      </p:sp>
      <p:sp>
        <p:nvSpPr>
          <p:cNvPr id="25" name="TextBox 24"/>
          <p:cNvSpPr txBox="1"/>
          <p:nvPr/>
        </p:nvSpPr>
        <p:spPr>
          <a:xfrm flipH="1">
            <a:off x="4983334" y="1460226"/>
            <a:ext cx="6583136" cy="1015266"/>
          </a:xfrm>
          <a:prstGeom prst="rect">
            <a:avLst/>
          </a:prstGeom>
          <a:noFill/>
        </p:spPr>
        <p:txBody>
          <a:bodyPr wrap="square" rtlCol="0">
            <a:spAutoFit/>
          </a:bodyPr>
          <a:lstStyle/>
          <a:p>
            <a:pPr algn="just" defTabSz="914034" fontAlgn="base">
              <a:spcBef>
                <a:spcPct val="0"/>
              </a:spcBef>
              <a:spcAft>
                <a:spcPct val="0"/>
              </a:spcAft>
            </a:pPr>
            <a:r>
              <a:rPr lang="zh-CN" altLang="en-US" sz="1999" dirty="0">
                <a:solidFill>
                  <a:srgbClr val="4D4D4D"/>
                </a:solidFill>
                <a:latin typeface="微软雅黑"/>
                <a:ea typeface="微软雅黑"/>
              </a:rPr>
              <a:t>由党员领导分别集中领学了“中国特色社会主义理论体系”、习总书记系列重要讲话精神等。挤出空余时间抓紧自学，促进全员学习质量。</a:t>
            </a:r>
          </a:p>
        </p:txBody>
      </p:sp>
      <p:sp>
        <p:nvSpPr>
          <p:cNvPr id="26" name="TextBox 25"/>
          <p:cNvSpPr txBox="1"/>
          <p:nvPr/>
        </p:nvSpPr>
        <p:spPr>
          <a:xfrm flipH="1">
            <a:off x="5883737" y="3019649"/>
            <a:ext cx="5682733" cy="1630579"/>
          </a:xfrm>
          <a:prstGeom prst="rect">
            <a:avLst/>
          </a:prstGeom>
          <a:noFill/>
        </p:spPr>
        <p:txBody>
          <a:bodyPr wrap="square" rtlCol="0">
            <a:spAutoFit/>
          </a:bodyPr>
          <a:lstStyle/>
          <a:p>
            <a:pPr algn="just" defTabSz="914034" fontAlgn="base">
              <a:spcBef>
                <a:spcPct val="0"/>
              </a:spcBef>
              <a:spcAft>
                <a:spcPct val="0"/>
              </a:spcAft>
            </a:pPr>
            <a:r>
              <a:rPr lang="zh-CN" altLang="en-US" sz="1999" dirty="0">
                <a:solidFill>
                  <a:srgbClr val="4D4D4D"/>
                </a:solidFill>
                <a:latin typeface="微软雅黑"/>
                <a:ea typeface="微软雅黑"/>
              </a:rPr>
              <a:t>积极参与全县的讲座交流等活动，在局内部传达学习精神。局支部组织学习以“先进典型引路、争做优秀干部”为主题的学习课题。通过这样立体的学习深化了学习内容，提高了全体党员干部的学习动力，激发了学习积极性。</a:t>
            </a:r>
          </a:p>
        </p:txBody>
      </p:sp>
      <p:sp>
        <p:nvSpPr>
          <p:cNvPr id="27" name="TextBox 26"/>
          <p:cNvSpPr txBox="1"/>
          <p:nvPr/>
        </p:nvSpPr>
        <p:spPr>
          <a:xfrm flipH="1">
            <a:off x="4854500" y="5369300"/>
            <a:ext cx="6711971" cy="1015266"/>
          </a:xfrm>
          <a:prstGeom prst="rect">
            <a:avLst/>
          </a:prstGeom>
          <a:noFill/>
        </p:spPr>
        <p:txBody>
          <a:bodyPr wrap="square" rtlCol="0">
            <a:spAutoFit/>
          </a:bodyPr>
          <a:lstStyle/>
          <a:p>
            <a:pPr algn="just" defTabSz="914034" fontAlgn="base">
              <a:spcBef>
                <a:spcPct val="0"/>
              </a:spcBef>
              <a:spcAft>
                <a:spcPct val="0"/>
              </a:spcAft>
            </a:pPr>
            <a:r>
              <a:rPr lang="zh-CN" altLang="en-US" sz="1999" dirty="0">
                <a:solidFill>
                  <a:srgbClr val="4D4D4D"/>
                </a:solidFill>
                <a:latin typeface="微软雅黑"/>
                <a:ea typeface="微软雅黑"/>
              </a:rPr>
              <a:t>班子成员定期深入基层，与各科室负责人、干部职工进行面对面的约谈，倾听基层声音，掌握思想动态，加强廉政教育。在全局形成学廉、倡廉、履廉的氛围。</a:t>
            </a:r>
          </a:p>
        </p:txBody>
      </p:sp>
    </p:spTree>
    <p:extLst>
      <p:ext uri="{BB962C8B-B14F-4D97-AF65-F5344CB8AC3E}">
        <p14:creationId xmlns:p14="http://schemas.microsoft.com/office/powerpoint/2010/main" xmlns="" val="3695769196"/>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8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520"/>
                            </p:stCondLst>
                            <p:childTnLst>
                              <p:par>
                                <p:cTn id="24" presetID="21" presetClass="entr" presetSubtype="1"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heel(1)">
                                      <p:cBhvr>
                                        <p:cTn id="26" dur="1000"/>
                                        <p:tgtEl>
                                          <p:spTgt spid="16"/>
                                        </p:tgtEl>
                                      </p:cBhvr>
                                    </p:animEffect>
                                  </p:childTnLst>
                                </p:cTn>
                              </p:par>
                              <p:par>
                                <p:cTn id="27" presetID="21" presetClass="entr" presetSubtype="1"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heel(1)">
                                      <p:cBhvr>
                                        <p:cTn id="29" dur="1000"/>
                                        <p:tgtEl>
                                          <p:spTgt spid="5"/>
                                        </p:tgtEl>
                                      </p:cBhvr>
                                    </p:animEffect>
                                  </p:childTnLst>
                                </p:cTn>
                              </p:par>
                            </p:childTnLst>
                          </p:cTn>
                        </p:par>
                        <p:par>
                          <p:cTn id="30" fill="hold">
                            <p:stCondLst>
                              <p:cond delay="2520"/>
                            </p:stCondLst>
                            <p:childTnLst>
                              <p:par>
                                <p:cTn id="31" presetID="31" presetClass="entr" presetSubtype="0"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p:cTn id="33" dur="500" fill="hold"/>
                                        <p:tgtEl>
                                          <p:spTgt spid="20"/>
                                        </p:tgtEl>
                                        <p:attrNameLst>
                                          <p:attrName>ppt_w</p:attrName>
                                        </p:attrNameLst>
                                      </p:cBhvr>
                                      <p:tavLst>
                                        <p:tav tm="0">
                                          <p:val>
                                            <p:fltVal val="0"/>
                                          </p:val>
                                        </p:tav>
                                        <p:tav tm="100000">
                                          <p:val>
                                            <p:strVal val="#ppt_w"/>
                                          </p:val>
                                        </p:tav>
                                      </p:tavLst>
                                    </p:anim>
                                    <p:anim calcmode="lin" valueType="num">
                                      <p:cBhvr>
                                        <p:cTn id="34" dur="500" fill="hold"/>
                                        <p:tgtEl>
                                          <p:spTgt spid="20"/>
                                        </p:tgtEl>
                                        <p:attrNameLst>
                                          <p:attrName>ppt_h</p:attrName>
                                        </p:attrNameLst>
                                      </p:cBhvr>
                                      <p:tavLst>
                                        <p:tav tm="0">
                                          <p:val>
                                            <p:fltVal val="0"/>
                                          </p:val>
                                        </p:tav>
                                        <p:tav tm="100000">
                                          <p:val>
                                            <p:strVal val="#ppt_h"/>
                                          </p:val>
                                        </p:tav>
                                      </p:tavLst>
                                    </p:anim>
                                    <p:anim calcmode="lin" valueType="num">
                                      <p:cBhvr>
                                        <p:cTn id="35" dur="500" fill="hold"/>
                                        <p:tgtEl>
                                          <p:spTgt spid="20"/>
                                        </p:tgtEl>
                                        <p:attrNameLst>
                                          <p:attrName>style.rotation</p:attrName>
                                        </p:attrNameLst>
                                      </p:cBhvr>
                                      <p:tavLst>
                                        <p:tav tm="0">
                                          <p:val>
                                            <p:fltVal val="90"/>
                                          </p:val>
                                        </p:tav>
                                        <p:tav tm="100000">
                                          <p:val>
                                            <p:fltVal val="0"/>
                                          </p:val>
                                        </p:tav>
                                      </p:tavLst>
                                    </p:anim>
                                    <p:animEffect transition="in" filter="fade">
                                      <p:cBhvr>
                                        <p:cTn id="36" dur="500"/>
                                        <p:tgtEl>
                                          <p:spTgt spid="20"/>
                                        </p:tgtEl>
                                      </p:cBhvr>
                                    </p:animEffect>
                                  </p:childTnLst>
                                </p:cTn>
                              </p:par>
                            </p:childTnLst>
                          </p:cTn>
                        </p:par>
                        <p:par>
                          <p:cTn id="37" fill="hold">
                            <p:stCondLst>
                              <p:cond delay="3020"/>
                            </p:stCondLst>
                            <p:childTnLst>
                              <p:par>
                                <p:cTn id="38" presetID="22" presetClass="entr" presetSubtype="8"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left)">
                                      <p:cBhvr>
                                        <p:cTn id="40" dur="500"/>
                                        <p:tgtEl>
                                          <p:spTgt spid="13"/>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500"/>
                                        <p:tgtEl>
                                          <p:spTgt spid="15"/>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left)">
                                      <p:cBhvr>
                                        <p:cTn id="46" dur="500"/>
                                        <p:tgtEl>
                                          <p:spTgt spid="14"/>
                                        </p:tgtEl>
                                      </p:cBhvr>
                                    </p:animEffect>
                                  </p:childTnLst>
                                </p:cTn>
                              </p:par>
                            </p:childTnLst>
                          </p:cTn>
                        </p:par>
                        <p:par>
                          <p:cTn id="47" fill="hold">
                            <p:stCondLst>
                              <p:cond delay="3520"/>
                            </p:stCondLst>
                            <p:childTnLst>
                              <p:par>
                                <p:cTn id="48" presetID="53" presetClass="entr" presetSubtype="16"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p:cTn id="50" dur="500" fill="hold"/>
                                        <p:tgtEl>
                                          <p:spTgt spid="10"/>
                                        </p:tgtEl>
                                        <p:attrNameLst>
                                          <p:attrName>ppt_w</p:attrName>
                                        </p:attrNameLst>
                                      </p:cBhvr>
                                      <p:tavLst>
                                        <p:tav tm="0">
                                          <p:val>
                                            <p:fltVal val="0"/>
                                          </p:val>
                                        </p:tav>
                                        <p:tav tm="100000">
                                          <p:val>
                                            <p:strVal val="#ppt_w"/>
                                          </p:val>
                                        </p:tav>
                                      </p:tavLst>
                                    </p:anim>
                                    <p:anim calcmode="lin" valueType="num">
                                      <p:cBhvr>
                                        <p:cTn id="51" dur="500" fill="hold"/>
                                        <p:tgtEl>
                                          <p:spTgt spid="10"/>
                                        </p:tgtEl>
                                        <p:attrNameLst>
                                          <p:attrName>ppt_h</p:attrName>
                                        </p:attrNameLst>
                                      </p:cBhvr>
                                      <p:tavLst>
                                        <p:tav tm="0">
                                          <p:val>
                                            <p:fltVal val="0"/>
                                          </p:val>
                                        </p:tav>
                                        <p:tav tm="100000">
                                          <p:val>
                                            <p:strVal val="#ppt_h"/>
                                          </p:val>
                                        </p:tav>
                                      </p:tavLst>
                                    </p:anim>
                                    <p:animEffect transition="in" filter="fade">
                                      <p:cBhvr>
                                        <p:cTn id="52" dur="500"/>
                                        <p:tgtEl>
                                          <p:spTgt spid="10"/>
                                        </p:tgtEl>
                                      </p:cBhvr>
                                    </p:animEffect>
                                  </p:childTnLst>
                                </p:cTn>
                              </p:par>
                              <p:par>
                                <p:cTn id="53" presetID="53" presetClass="entr" presetSubtype="16" fill="hold" grpId="0" nodeType="withEffect">
                                  <p:stCondLst>
                                    <p:cond delay="100"/>
                                  </p:stCondLst>
                                  <p:childTnLst>
                                    <p:set>
                                      <p:cBhvr>
                                        <p:cTn id="54" dur="1" fill="hold">
                                          <p:stCondLst>
                                            <p:cond delay="0"/>
                                          </p:stCondLst>
                                        </p:cTn>
                                        <p:tgtEl>
                                          <p:spTgt spid="11"/>
                                        </p:tgtEl>
                                        <p:attrNameLst>
                                          <p:attrName>style.visibility</p:attrName>
                                        </p:attrNameLst>
                                      </p:cBhvr>
                                      <p:to>
                                        <p:strVal val="visible"/>
                                      </p:to>
                                    </p:set>
                                    <p:anim calcmode="lin" valueType="num">
                                      <p:cBhvr>
                                        <p:cTn id="55" dur="500" fill="hold"/>
                                        <p:tgtEl>
                                          <p:spTgt spid="11"/>
                                        </p:tgtEl>
                                        <p:attrNameLst>
                                          <p:attrName>ppt_w</p:attrName>
                                        </p:attrNameLst>
                                      </p:cBhvr>
                                      <p:tavLst>
                                        <p:tav tm="0">
                                          <p:val>
                                            <p:fltVal val="0"/>
                                          </p:val>
                                        </p:tav>
                                        <p:tav tm="100000">
                                          <p:val>
                                            <p:strVal val="#ppt_w"/>
                                          </p:val>
                                        </p:tav>
                                      </p:tavLst>
                                    </p:anim>
                                    <p:anim calcmode="lin" valueType="num">
                                      <p:cBhvr>
                                        <p:cTn id="56" dur="500" fill="hold"/>
                                        <p:tgtEl>
                                          <p:spTgt spid="11"/>
                                        </p:tgtEl>
                                        <p:attrNameLst>
                                          <p:attrName>ppt_h</p:attrName>
                                        </p:attrNameLst>
                                      </p:cBhvr>
                                      <p:tavLst>
                                        <p:tav tm="0">
                                          <p:val>
                                            <p:fltVal val="0"/>
                                          </p:val>
                                        </p:tav>
                                        <p:tav tm="100000">
                                          <p:val>
                                            <p:strVal val="#ppt_h"/>
                                          </p:val>
                                        </p:tav>
                                      </p:tavLst>
                                    </p:anim>
                                    <p:animEffect transition="in" filter="fade">
                                      <p:cBhvr>
                                        <p:cTn id="57" dur="500"/>
                                        <p:tgtEl>
                                          <p:spTgt spid="11"/>
                                        </p:tgtEl>
                                      </p:cBhvr>
                                    </p:animEffect>
                                  </p:childTnLst>
                                </p:cTn>
                              </p:par>
                              <p:par>
                                <p:cTn id="58" presetID="53" presetClass="entr" presetSubtype="16" fill="hold" grpId="0" nodeType="withEffect">
                                  <p:stCondLst>
                                    <p:cond delay="200"/>
                                  </p:stCondLst>
                                  <p:childTnLst>
                                    <p:set>
                                      <p:cBhvr>
                                        <p:cTn id="59" dur="1" fill="hold">
                                          <p:stCondLst>
                                            <p:cond delay="0"/>
                                          </p:stCondLst>
                                        </p:cTn>
                                        <p:tgtEl>
                                          <p:spTgt spid="12"/>
                                        </p:tgtEl>
                                        <p:attrNameLst>
                                          <p:attrName>style.visibility</p:attrName>
                                        </p:attrNameLst>
                                      </p:cBhvr>
                                      <p:to>
                                        <p:strVal val="visible"/>
                                      </p:to>
                                    </p:set>
                                    <p:anim calcmode="lin" valueType="num">
                                      <p:cBhvr>
                                        <p:cTn id="60" dur="500" fill="hold"/>
                                        <p:tgtEl>
                                          <p:spTgt spid="12"/>
                                        </p:tgtEl>
                                        <p:attrNameLst>
                                          <p:attrName>ppt_w</p:attrName>
                                        </p:attrNameLst>
                                      </p:cBhvr>
                                      <p:tavLst>
                                        <p:tav tm="0">
                                          <p:val>
                                            <p:fltVal val="0"/>
                                          </p:val>
                                        </p:tav>
                                        <p:tav tm="100000">
                                          <p:val>
                                            <p:strVal val="#ppt_w"/>
                                          </p:val>
                                        </p:tav>
                                      </p:tavLst>
                                    </p:anim>
                                    <p:anim calcmode="lin" valueType="num">
                                      <p:cBhvr>
                                        <p:cTn id="61" dur="500" fill="hold"/>
                                        <p:tgtEl>
                                          <p:spTgt spid="12"/>
                                        </p:tgtEl>
                                        <p:attrNameLst>
                                          <p:attrName>ppt_h</p:attrName>
                                        </p:attrNameLst>
                                      </p:cBhvr>
                                      <p:tavLst>
                                        <p:tav tm="0">
                                          <p:val>
                                            <p:fltVal val="0"/>
                                          </p:val>
                                        </p:tav>
                                        <p:tav tm="100000">
                                          <p:val>
                                            <p:strVal val="#ppt_h"/>
                                          </p:val>
                                        </p:tav>
                                      </p:tavLst>
                                    </p:anim>
                                    <p:animEffect transition="in" filter="fade">
                                      <p:cBhvr>
                                        <p:cTn id="62" dur="500"/>
                                        <p:tgtEl>
                                          <p:spTgt spid="12"/>
                                        </p:tgtEl>
                                      </p:cBhvr>
                                    </p:animEffect>
                                  </p:childTnLst>
                                </p:cTn>
                              </p:par>
                            </p:childTnLst>
                          </p:cTn>
                        </p:par>
                        <p:par>
                          <p:cTn id="63" fill="hold">
                            <p:stCondLst>
                              <p:cond delay="4220"/>
                            </p:stCondLst>
                            <p:childTnLst>
                              <p:par>
                                <p:cTn id="64" presetID="22" presetClass="entr" presetSubtype="1" fill="hold" grpId="0" nodeType="after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wipe(up)">
                                      <p:cBhvr>
                                        <p:cTn id="66" dur="500"/>
                                        <p:tgtEl>
                                          <p:spTgt spid="9"/>
                                        </p:tgtEl>
                                      </p:cBhvr>
                                    </p:animEffect>
                                  </p:childTnLst>
                                </p:cTn>
                              </p:par>
                            </p:childTnLst>
                          </p:cTn>
                        </p:par>
                        <p:par>
                          <p:cTn id="67" fill="hold">
                            <p:stCondLst>
                              <p:cond delay="4720"/>
                            </p:stCondLst>
                            <p:childTnLst>
                              <p:par>
                                <p:cTn id="68" presetID="31" presetClass="entr" presetSubtype="0"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 calcmode="lin" valueType="num">
                                      <p:cBhvr>
                                        <p:cTn id="70" dur="400" fill="hold"/>
                                        <p:tgtEl>
                                          <p:spTgt spid="17"/>
                                        </p:tgtEl>
                                        <p:attrNameLst>
                                          <p:attrName>ppt_w</p:attrName>
                                        </p:attrNameLst>
                                      </p:cBhvr>
                                      <p:tavLst>
                                        <p:tav tm="0">
                                          <p:val>
                                            <p:fltVal val="0"/>
                                          </p:val>
                                        </p:tav>
                                        <p:tav tm="100000">
                                          <p:val>
                                            <p:strVal val="#ppt_w"/>
                                          </p:val>
                                        </p:tav>
                                      </p:tavLst>
                                    </p:anim>
                                    <p:anim calcmode="lin" valueType="num">
                                      <p:cBhvr>
                                        <p:cTn id="71" dur="400" fill="hold"/>
                                        <p:tgtEl>
                                          <p:spTgt spid="17"/>
                                        </p:tgtEl>
                                        <p:attrNameLst>
                                          <p:attrName>ppt_h</p:attrName>
                                        </p:attrNameLst>
                                      </p:cBhvr>
                                      <p:tavLst>
                                        <p:tav tm="0">
                                          <p:val>
                                            <p:fltVal val="0"/>
                                          </p:val>
                                        </p:tav>
                                        <p:tav tm="100000">
                                          <p:val>
                                            <p:strVal val="#ppt_h"/>
                                          </p:val>
                                        </p:tav>
                                      </p:tavLst>
                                    </p:anim>
                                    <p:anim calcmode="lin" valueType="num">
                                      <p:cBhvr>
                                        <p:cTn id="72" dur="400" fill="hold"/>
                                        <p:tgtEl>
                                          <p:spTgt spid="17"/>
                                        </p:tgtEl>
                                        <p:attrNameLst>
                                          <p:attrName>style.rotation</p:attrName>
                                        </p:attrNameLst>
                                      </p:cBhvr>
                                      <p:tavLst>
                                        <p:tav tm="0">
                                          <p:val>
                                            <p:fltVal val="90"/>
                                          </p:val>
                                        </p:tav>
                                        <p:tav tm="100000">
                                          <p:val>
                                            <p:fltVal val="0"/>
                                          </p:val>
                                        </p:tav>
                                      </p:tavLst>
                                    </p:anim>
                                    <p:animEffect transition="in" filter="fade">
                                      <p:cBhvr>
                                        <p:cTn id="73" dur="400"/>
                                        <p:tgtEl>
                                          <p:spTgt spid="17"/>
                                        </p:tgtEl>
                                      </p:cBhvr>
                                    </p:animEffect>
                                  </p:childTnLst>
                                </p:cTn>
                              </p:par>
                            </p:childTnLst>
                          </p:cTn>
                        </p:par>
                        <p:par>
                          <p:cTn id="74" fill="hold">
                            <p:stCondLst>
                              <p:cond delay="5120"/>
                            </p:stCondLst>
                            <p:childTnLst>
                              <p:par>
                                <p:cTn id="75" presetID="22" presetClass="entr" presetSubtype="8" fill="hold" grpId="0" nodeType="after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wipe(left)">
                                      <p:cBhvr>
                                        <p:cTn id="77" dur="500"/>
                                        <p:tgtEl>
                                          <p:spTgt spid="21"/>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25"/>
                                        </p:tgtEl>
                                        <p:attrNameLst>
                                          <p:attrName>style.visibility</p:attrName>
                                        </p:attrNameLst>
                                      </p:cBhvr>
                                      <p:to>
                                        <p:strVal val="visible"/>
                                      </p:to>
                                    </p:set>
                                    <p:animEffect transition="in" filter="wipe(left)">
                                      <p:cBhvr>
                                        <p:cTn id="80" dur="500"/>
                                        <p:tgtEl>
                                          <p:spTgt spid="25"/>
                                        </p:tgtEl>
                                      </p:cBhvr>
                                    </p:animEffect>
                                  </p:childTnLst>
                                </p:cTn>
                              </p:par>
                            </p:childTnLst>
                          </p:cTn>
                        </p:par>
                        <p:par>
                          <p:cTn id="81" fill="hold">
                            <p:stCondLst>
                              <p:cond delay="5620"/>
                            </p:stCondLst>
                            <p:childTnLst>
                              <p:par>
                                <p:cTn id="82" presetID="31" presetClass="entr" presetSubtype="0" fill="hold" grpId="0" nodeType="afterEffect">
                                  <p:stCondLst>
                                    <p:cond delay="0"/>
                                  </p:stCondLst>
                                  <p:childTnLst>
                                    <p:set>
                                      <p:cBhvr>
                                        <p:cTn id="83" dur="1" fill="hold">
                                          <p:stCondLst>
                                            <p:cond delay="0"/>
                                          </p:stCondLst>
                                        </p:cTn>
                                        <p:tgtEl>
                                          <p:spTgt spid="18"/>
                                        </p:tgtEl>
                                        <p:attrNameLst>
                                          <p:attrName>style.visibility</p:attrName>
                                        </p:attrNameLst>
                                      </p:cBhvr>
                                      <p:to>
                                        <p:strVal val="visible"/>
                                      </p:to>
                                    </p:set>
                                    <p:anim calcmode="lin" valueType="num">
                                      <p:cBhvr>
                                        <p:cTn id="84" dur="400" fill="hold"/>
                                        <p:tgtEl>
                                          <p:spTgt spid="18"/>
                                        </p:tgtEl>
                                        <p:attrNameLst>
                                          <p:attrName>ppt_w</p:attrName>
                                        </p:attrNameLst>
                                      </p:cBhvr>
                                      <p:tavLst>
                                        <p:tav tm="0">
                                          <p:val>
                                            <p:fltVal val="0"/>
                                          </p:val>
                                        </p:tav>
                                        <p:tav tm="100000">
                                          <p:val>
                                            <p:strVal val="#ppt_w"/>
                                          </p:val>
                                        </p:tav>
                                      </p:tavLst>
                                    </p:anim>
                                    <p:anim calcmode="lin" valueType="num">
                                      <p:cBhvr>
                                        <p:cTn id="85" dur="400" fill="hold"/>
                                        <p:tgtEl>
                                          <p:spTgt spid="18"/>
                                        </p:tgtEl>
                                        <p:attrNameLst>
                                          <p:attrName>ppt_h</p:attrName>
                                        </p:attrNameLst>
                                      </p:cBhvr>
                                      <p:tavLst>
                                        <p:tav tm="0">
                                          <p:val>
                                            <p:fltVal val="0"/>
                                          </p:val>
                                        </p:tav>
                                        <p:tav tm="100000">
                                          <p:val>
                                            <p:strVal val="#ppt_h"/>
                                          </p:val>
                                        </p:tav>
                                      </p:tavLst>
                                    </p:anim>
                                    <p:anim calcmode="lin" valueType="num">
                                      <p:cBhvr>
                                        <p:cTn id="86" dur="400" fill="hold"/>
                                        <p:tgtEl>
                                          <p:spTgt spid="18"/>
                                        </p:tgtEl>
                                        <p:attrNameLst>
                                          <p:attrName>style.rotation</p:attrName>
                                        </p:attrNameLst>
                                      </p:cBhvr>
                                      <p:tavLst>
                                        <p:tav tm="0">
                                          <p:val>
                                            <p:fltVal val="90"/>
                                          </p:val>
                                        </p:tav>
                                        <p:tav tm="100000">
                                          <p:val>
                                            <p:fltVal val="0"/>
                                          </p:val>
                                        </p:tav>
                                      </p:tavLst>
                                    </p:anim>
                                    <p:animEffect transition="in" filter="fade">
                                      <p:cBhvr>
                                        <p:cTn id="87" dur="400"/>
                                        <p:tgtEl>
                                          <p:spTgt spid="18"/>
                                        </p:tgtEl>
                                      </p:cBhvr>
                                    </p:animEffect>
                                  </p:childTnLst>
                                </p:cTn>
                              </p:par>
                            </p:childTnLst>
                          </p:cTn>
                        </p:par>
                        <p:par>
                          <p:cTn id="88" fill="hold">
                            <p:stCondLst>
                              <p:cond delay="6020"/>
                            </p:stCondLst>
                            <p:childTnLst>
                              <p:par>
                                <p:cTn id="89" presetID="22" presetClass="entr" presetSubtype="8" fill="hold" grpId="0" nodeType="afterEffect">
                                  <p:stCondLst>
                                    <p:cond delay="0"/>
                                  </p:stCondLst>
                                  <p:childTnLst>
                                    <p:set>
                                      <p:cBhvr>
                                        <p:cTn id="90" dur="1" fill="hold">
                                          <p:stCondLst>
                                            <p:cond delay="0"/>
                                          </p:stCondLst>
                                        </p:cTn>
                                        <p:tgtEl>
                                          <p:spTgt spid="22"/>
                                        </p:tgtEl>
                                        <p:attrNameLst>
                                          <p:attrName>style.visibility</p:attrName>
                                        </p:attrNameLst>
                                      </p:cBhvr>
                                      <p:to>
                                        <p:strVal val="visible"/>
                                      </p:to>
                                    </p:set>
                                    <p:animEffect transition="in" filter="wipe(left)">
                                      <p:cBhvr>
                                        <p:cTn id="91" dur="500"/>
                                        <p:tgtEl>
                                          <p:spTgt spid="22"/>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26"/>
                                        </p:tgtEl>
                                        <p:attrNameLst>
                                          <p:attrName>style.visibility</p:attrName>
                                        </p:attrNameLst>
                                      </p:cBhvr>
                                      <p:to>
                                        <p:strVal val="visible"/>
                                      </p:to>
                                    </p:set>
                                    <p:animEffect transition="in" filter="wipe(left)">
                                      <p:cBhvr>
                                        <p:cTn id="94" dur="500"/>
                                        <p:tgtEl>
                                          <p:spTgt spid="26"/>
                                        </p:tgtEl>
                                      </p:cBhvr>
                                    </p:animEffect>
                                  </p:childTnLst>
                                </p:cTn>
                              </p:par>
                            </p:childTnLst>
                          </p:cTn>
                        </p:par>
                        <p:par>
                          <p:cTn id="95" fill="hold">
                            <p:stCondLst>
                              <p:cond delay="6520"/>
                            </p:stCondLst>
                            <p:childTnLst>
                              <p:par>
                                <p:cTn id="96" presetID="31" presetClass="entr" presetSubtype="0" fill="hold" grpId="0" nodeType="afterEffect">
                                  <p:stCondLst>
                                    <p:cond delay="0"/>
                                  </p:stCondLst>
                                  <p:childTnLst>
                                    <p:set>
                                      <p:cBhvr>
                                        <p:cTn id="97" dur="1" fill="hold">
                                          <p:stCondLst>
                                            <p:cond delay="0"/>
                                          </p:stCondLst>
                                        </p:cTn>
                                        <p:tgtEl>
                                          <p:spTgt spid="19"/>
                                        </p:tgtEl>
                                        <p:attrNameLst>
                                          <p:attrName>style.visibility</p:attrName>
                                        </p:attrNameLst>
                                      </p:cBhvr>
                                      <p:to>
                                        <p:strVal val="visible"/>
                                      </p:to>
                                    </p:set>
                                    <p:anim calcmode="lin" valueType="num">
                                      <p:cBhvr>
                                        <p:cTn id="98" dur="400" fill="hold"/>
                                        <p:tgtEl>
                                          <p:spTgt spid="19"/>
                                        </p:tgtEl>
                                        <p:attrNameLst>
                                          <p:attrName>ppt_w</p:attrName>
                                        </p:attrNameLst>
                                      </p:cBhvr>
                                      <p:tavLst>
                                        <p:tav tm="0">
                                          <p:val>
                                            <p:fltVal val="0"/>
                                          </p:val>
                                        </p:tav>
                                        <p:tav tm="100000">
                                          <p:val>
                                            <p:strVal val="#ppt_w"/>
                                          </p:val>
                                        </p:tav>
                                      </p:tavLst>
                                    </p:anim>
                                    <p:anim calcmode="lin" valueType="num">
                                      <p:cBhvr>
                                        <p:cTn id="99" dur="400" fill="hold"/>
                                        <p:tgtEl>
                                          <p:spTgt spid="19"/>
                                        </p:tgtEl>
                                        <p:attrNameLst>
                                          <p:attrName>ppt_h</p:attrName>
                                        </p:attrNameLst>
                                      </p:cBhvr>
                                      <p:tavLst>
                                        <p:tav tm="0">
                                          <p:val>
                                            <p:fltVal val="0"/>
                                          </p:val>
                                        </p:tav>
                                        <p:tav tm="100000">
                                          <p:val>
                                            <p:strVal val="#ppt_h"/>
                                          </p:val>
                                        </p:tav>
                                      </p:tavLst>
                                    </p:anim>
                                    <p:anim calcmode="lin" valueType="num">
                                      <p:cBhvr>
                                        <p:cTn id="100" dur="400" fill="hold"/>
                                        <p:tgtEl>
                                          <p:spTgt spid="19"/>
                                        </p:tgtEl>
                                        <p:attrNameLst>
                                          <p:attrName>style.rotation</p:attrName>
                                        </p:attrNameLst>
                                      </p:cBhvr>
                                      <p:tavLst>
                                        <p:tav tm="0">
                                          <p:val>
                                            <p:fltVal val="90"/>
                                          </p:val>
                                        </p:tav>
                                        <p:tav tm="100000">
                                          <p:val>
                                            <p:fltVal val="0"/>
                                          </p:val>
                                        </p:tav>
                                      </p:tavLst>
                                    </p:anim>
                                    <p:animEffect transition="in" filter="fade">
                                      <p:cBhvr>
                                        <p:cTn id="101" dur="400"/>
                                        <p:tgtEl>
                                          <p:spTgt spid="19"/>
                                        </p:tgtEl>
                                      </p:cBhvr>
                                    </p:animEffect>
                                  </p:childTnLst>
                                </p:cTn>
                              </p:par>
                            </p:childTnLst>
                          </p:cTn>
                        </p:par>
                        <p:par>
                          <p:cTn id="102" fill="hold">
                            <p:stCondLst>
                              <p:cond delay="6920"/>
                            </p:stCondLst>
                            <p:childTnLst>
                              <p:par>
                                <p:cTn id="103" presetID="22" presetClass="entr" presetSubtype="8" fill="hold" grpId="0" nodeType="afterEffect">
                                  <p:stCondLst>
                                    <p:cond delay="0"/>
                                  </p:stCondLst>
                                  <p:childTnLst>
                                    <p:set>
                                      <p:cBhvr>
                                        <p:cTn id="104" dur="1" fill="hold">
                                          <p:stCondLst>
                                            <p:cond delay="0"/>
                                          </p:stCondLst>
                                        </p:cTn>
                                        <p:tgtEl>
                                          <p:spTgt spid="23"/>
                                        </p:tgtEl>
                                        <p:attrNameLst>
                                          <p:attrName>style.visibility</p:attrName>
                                        </p:attrNameLst>
                                      </p:cBhvr>
                                      <p:to>
                                        <p:strVal val="visible"/>
                                      </p:to>
                                    </p:set>
                                    <p:animEffect transition="in" filter="wipe(left)">
                                      <p:cBhvr>
                                        <p:cTn id="105" dur="500"/>
                                        <p:tgtEl>
                                          <p:spTgt spid="23"/>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27"/>
                                        </p:tgtEl>
                                        <p:attrNameLst>
                                          <p:attrName>style.visibility</p:attrName>
                                        </p:attrNameLst>
                                      </p:cBhvr>
                                      <p:to>
                                        <p:strVal val="visible"/>
                                      </p:to>
                                    </p:set>
                                    <p:animEffect transition="in" filter="wipe(left)">
                                      <p:cBhvr>
                                        <p:cTn id="10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5"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5" grpId="0"/>
      <p:bldP spid="26" grpId="0"/>
      <p:bldP spid="2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C75F3FBB-A010-4B63-8D17-A48F80A80A95"/>
  <p:tag name="ISPRING_SCORM_RATE_SLIDES" val="1"/>
  <p:tag name="ISPRINGONLINEFOLDERID" val="0"/>
  <p:tag name="ISPRINGONLINEFOLDERPATH" val="内容列表"/>
  <p:tag name="ISPRINGCLOUDFOLDERID" val="0"/>
  <p:tag name="ISPRINGCLOUDFOLDERPATH" val="资源库"/>
  <p:tag name="ISPRING_PLAYERS_CUSTOMIZATION" val="UEsDBBQAAgAIAHOJc0s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BziXNL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HOJc0u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c4lzSy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c4lzS2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c4lzSz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c4lzS5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c4lzS7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dolzS7DdIuDqDAAA1hoAABcAAAB1bml2ZXJzYWwvdW5pdmVyc2FsLnBuZ+2ZaVBTWb7AL0ij0wygLQoIhHEZ9TVNAAcJsg4QoK0WIgYEhBBpmqUJiSIBGgKEdp6gLNKOb0AJkCEIYQ0ie8LidGxS3THQPJYASUAmkkAiiRqTGEKSufQyNTVVU/U+vI/cqlv3d8499/7PfztLnTsXw0PNPzzyIQAA5uc/hV8CgD3BAGDcuc8UrDnOOPwZ+DDKuhQaCNAm7TfAgklqQFgAAPRUmW0nfgCWf3P909gsAHAo3bmNqtbeJAPAEcx5eEDkVwmbAkTHCeUiazUvLM9oDBj8+pMTdpnW8Ogjt7+5Cnc3iwj4xuREZjM8MNDjI+PMeyaHTIJN4SfobgeMp+uJlP9FyO6LYZowjsAwea4rS0I4FI9HREflRmerN7bwUep43gUmlVxE17xmWsLk4wb9Qym3ew8AxOc1ZbbnthNEqyFWOqGjIS0VVCWGJCG71QVPsxyJ/PB9APD48lxAasS776zRfQdBJTpRyh/7vVpodr8BX+XMBXGXC9WCnBMA8HQpyhIlDQGbPNoP2uWP7hEmAAA/uIu7uIu7uIu7uIu7uIu7uIu7uIv//9iHIReqFsE93O/+ctoYACh3joFY+3/DeqcyP83L+xy2y/hInmoxFVblq1oQlfpvr2KpsmjBOJ2cTWSsAcDVURF2Hkd4096qRRdpeSuQflTczLxPkl5G7y6jG6h8mr9Xmd/WehMHUfT2vmpymSbRz+tk1XuBYqXmxZ8scTxLuQtlAINZpCc3zLlHY0m6/coHkCfbLC+vsoSvVm+pLJZlkqJcdlbEuIZzbRIvrIbkrzdytPJxInuNqJOiYVM+iucP0TpJ9GCFGL9cpN20k+otie+ZYUIRq7mFxOJI3OxmdAqyYeRL/tD2j6xsXtbLM7ikFXyVv/795NpIq2aGzv7q/hOYTTFWwnx91nT6NRutf4KSxYbNcBimyoUElUVVU9N6++FUgRyXB6V4QMcV9fI6bFqOsEY2LG6Ig3b8tZ2N2TPCzxPXp1LZG56VV9SHgvond/bWdomRq26Q8rej8sJrmB/nC7KvKObxSfG+Lh+7p/M9/ad4Gw3HazLtGC0dyV3SbvGNSrKY8Ql1mRnPxV5zBZr9ThPefn+Kpy4/u1FdOM/pPam0QYtKKaGhEblUWhkub7LD4xhG2BeOOd5LSrlsNyswxWzaPoDBpXSLYT8obV5rb9Nf8yiwddKF2Wg8BOnwQh/1hvQeiEqi5/tV+JYeslUk1HvLhprMOxJBs4wMRrBdJ+W1tOo8HzLiUPDKM4gIuWlu+iK97fg+uvpO/8+d8FDG5LKLIJT1uonEkNKQC9jIKbsB3gLyHaeN9YVmIcpnduPMZen2Qjly9Qzl0d8/v4CcUDTeTBrmUvWj0h6Byv6cHDuryW+QkXDPpgsWk7UnVa7kz0F1oz8r5D4iVMU04TSpAh8MUq6rUeqOReADkvb028E6EH8XIyTe/Uf9VCHX8wVJMEqa7b7sItvDyRf8K6SvWlasHXgNx61HK4OovFwDlELwbQjM5QFftAa1zW/7UppxDs/pefOtFk3SakMMZf3mhGk6DDfAP10/V3K90hq+0inr0Xo0tTL0x8osuAIPwHZ+m2lc//NX7UU5I3F7WfuDrd09LjIygxw+6sfWfkjZgoaqUR+Fd1h8TQrC68MjUH4W95wUuWUpZ3We250Vcu1sspBeglr5ryWl/fA61t6r/rTxi/Z85Vw0T33rrHSe2UlK5SwXKDg5vvaSuHLK2vX1ofL1ajHF4g7lwwasf3a83ZLQTMa8kfSXmVZlfKYrhJT/Scj7SPys8NK017fZ8Ev1d796IG6TPkxqCvyiIdX2ZG/h1D0FP8TXpWrYZTDOSvemipjhsqKENTKwwPzm7Pj1fIZk/rsdsdCtz/pAK6TvycrIwPX64L+0KeU4bzL8oIguqZdPV8W+I8KP4RNDS95/gJKJaYkmMw9wRa9Cns6uZdOdPCWZcqiLeLSSPnngSim/BpWYEyGQZpK2mlSD4zqsFEPkrTX/JPGY/zjK8amzr2FbAZvgEoQ+MvW4QScS+xs0ojZqwxLBd407rldWSlsVCp9mWsfE3MYNvp+A/iBb8Qqpbq7OHMvgs67c3cp1DtUxkEKMbk6T51tNX6aPLIvFedWTvdCS8oLxT62MTnFHId7K0tczCH+dIVrfRbQWzYSD7u+MLqx5RPD3nB1I/O+AUResHQ09PqbOlwSNHfFf5lUT+vR69TgZ5XdTaCPY2pH6h5JzFz6OFLEn9tYILgqdbDCtyRB23NeRzBhHRgl9tFY0MqkFg9KkLl6db59jzt74Rc6Mt3xkZszavqmkpzHh4xIRO8SKYyc55OpI3H6zuHY8Jf1Bd+pGJWzZk5SybIZUzF9MdEcQWnH1YHipbIOcV4Yy4qwq39S7IZxzb03f/jZ5u1LJwAjqQ31h9Own5aeNw2kEXwtGiduY9yZ+0PypF2qimzP3mP87R8I1SYF18NoUUa8A5VilL/Qn+qsanhu5G3d6d8r2C7we7mhlmfRw6mBwcifLTXfDoRoZHPGf/pst38Nqb/RYxghHKhbafO3OFi2ndVduPalLiUfAnh91VUEr5ccr02Igl3J/6X1bY3W/LM4Zvbm4eDiYnWjrcdwE80Dtwwk/FNwcd4pxm+KwTJCPclyK3pT3nnrWCe3IFPg87aJzhY8xNkLGz9ZDqv2ud2KZ7+8V90z73WwpKbu15ReBPTjJRdZwJ3QZy2bun7eHY5aPSF4/cdPH/KwTMkgg7+H31/EoaQmTl9hn0dyChfhKMsucsu5fzWwUQilxDeEfIHxj5Qz5GGeqSNXLAaOj8H6oYyFe8SfH7RcZRzJNtNndrESu60QutV42YBRDZUEInYUuniHmigZKz6p/RaWqh5Vq8u0ZIH1hMNHfAPzNE4/TmGFZ6/Pfg1lEPjJxo0IeMDeOsZGmbBMaupEBUcx9P2i0YLiM1zgEK/lgOyglbRVt2OKKvt4L8TQj51NwCn7WVH0YEpwpBdlGhrlRSCmKeYOu6ZsBhx3pux+cuvvkH7BaE7mmmjNlP3i+wmqkWaUZC1OEugGHSzm/Wj3xE9YIlVqSRGlVfTN3cWbSzdPCwR60+a8yG1UmuvVQ//Sg1n8R5C08OOT2XDgxzvqSupOg0sVUMnbF0iKKSTN/Cy2baLx2tuJia6N3AS5PkGQZYc4eDWNJ5lk/qSrSxvPoSTEh0yMVQcGILvIV6+ZJrk/SsNNpVnYNEh7he4qu7Kk6XTtLjI8t/c6ZmUqWEw1a0opOlksaXM4vdxI11yR4eV/486bEEkyecyHqfH6L/o93ES30NzyoiwC753ECueDt98PE1r/OTrynebapn9amaMwy+++ha6pi2hW854qoExXsUNe66EG/FIGPdlZ3hVblVUGDOhLy0rdjSpprW+bP16MhUBiNOlDPSk7SJbjvL82HzmZR4hy1tynndcWBhaVptr7KF/o1F+I5pLhG6Jj38h6HaenPx+GztNLAYlJ2d00SvpuFklRd0d17NbG5Rfpxxy05tgb0dNRsV3ksbGppVCMibdI9nw0eDl4pweWlqMEIX6TOZr2OXIPCKNInebVLYblcVK7gjEN0kLURv5Mwat/0y4TUuQKuqvhjLp2xgxBQCYzqWzOXPunqRUrajSlfNd/Ku5l3G8reGNMK5AMzmVrpsX92CbmOsyv+LcJP84V2+fFlgRc4XHVG6Zb4eZYkO/g03CpZ8u9tHQvfTd8aQ+Pn8NKr4Mx92bHgdQDD4u7RspOC1SylA2Ut5N1bQrAFmbFE3/ciRSBds1l5RooUhIDdfNkq/x+8/ABm1tkAer8yoVA5l6Op+n3ZSeXMksDSeXsDQaT3GKFAC0pLD0uow2JzLO0u1HgodsezDmLe6EmXmeCq35tedRi7o67jBQy+6sU19A8/V+t3FlOyap+XyJfcBMJmxp7rtr5afqFaQLJGF/QIXohUqi1p98pHAP/V3/Y6ZqBdWJ7Ko+bZgmw7MEK+EVMMxOlN2ljQjLO6s2VDhCpX6Ilwnr1DcHT/mKXz946G9ywSmOF9leTwsDgFnvvBNsJBTiiDtdEn2Z7VNsXKGK263GKRhlJAepEFNvl4K9R3pxbdnGRgDPhocdMI4taMx80ScQNBllFbOyDaoJkBxddCC68OTLh64Rk5XYkxbHyZZVDVXcqNdkQBYtWHfCz65ay6XPK40QtlOn0Q4ZOZExNReRAOAIPUjj5O/u2kQcxMjcFGXEax6h55+4PoDcvRX9smi0VdFtLzAKC4I9jKCACm4QcAYH/YT0gr1GvEm/vAd/0dELoKzCOGw69HLGP6Lek/j1h426mPB8F2nyIdIpmxVnOv12rQAwfBJXxnmHLKBgePMEeDjhOVu4ylpYK1Q5KdEx49LMPDsLftzzVrbU4nXgHgdT44HE4LvHrzH1BLAwQUAAIACAB2iXNLbVEZO0oAAABqAAAAGwAAAHVuaXZlcnNhbC91bml2ZXJzYWwucG5nLnhtbLOxr8jNUShLLSrOzM+zVTLUM1Cyt+PlsikoSi3LTC1XqACKGekZQICSQiUqtzwzpSTDVsnC0BghlpGamZ5RYqtkZmgAF9QHGgkAUEsBAgAAFAACAAgAc4lzSxUOrShkBAAABxEAAB0AAAAAAAAAAQAAAAAAAAAAAHVuaXZlcnNhbC9jb21tb25fbWVzc2FnZXMubG5nUEsBAgAAFAACAAgAc4lzSwh+CyMpAwAAhgwAACcAAAAAAAAAAQAAAAAAnwQAAHVuaXZlcnNhbC9mbGFzaF9wdWJsaXNoaW5nX3NldHRpbmdzLnhtbFBLAQIAABQAAgAIAHOJc0u1/AlkugIAAFUKAAAhAAAAAAAAAAEAAAAAAA0IAAB1bml2ZXJzYWwvZmxhc2hfc2tpbl9zZXR0aW5ncy54bWxQSwECAAAUAAIACABziXNLKpYPZ/4CAACXCwAAJgAAAAAAAAABAAAAAAAGCwAAdW5pdmVyc2FsL2h0bWxfcHVibGlzaGluZ19zZXR0aW5ncy54bWxQSwECAAAUAAIACABziXNLaHFSkZoBAAAfBgAAHwAAAAAAAAABAAAAAABIDgAAdW5pdmVyc2FsL2h0bWxfc2tpbl9zZXR0aW5ncy5qc1BLAQIAABQAAgAIAHOJc0s9PC/RwQAAAOUBAAAaAAAAAAAAAAEAAAAAAB8QAAB1bml2ZXJzYWwvaTE4bl9wcmVzZXRzLnhtbFBLAQIAABQAAgAIAHOJc0ua+ZZkawAAAGsAAAAcAAAAAAAAAAEAAAAAABgRAAB1bml2ZXJzYWwvbG9jYWxfc2V0dGluZ3MueG1sUEsBAgAAFAACAAgARJRXRyO0Tvv7AgAAsAgAABQAAAAAAAAAAQAAAAAAvREAAHVuaXZlcnNhbC9wbGF5ZXIueG1sUEsBAgAAFAACAAgAc4lzS7CHI/RsAQAA9wIAACkAAAAAAAAAAQAAAAAA6hQAAHVuaXZlcnNhbC9za2luX2N1c3RvbWl6YXRpb25fc2V0dGluZ3MueG1sUEsBAgAAFAACAAgAdolzS7DdIuDqDAAA1hoAABcAAAAAAAAAAAAAAAAAnRYAAHVuaXZlcnNhbC91bml2ZXJzYWwucG5nUEsBAgAAFAACAAgAdolzS21RGTtKAAAAagAAABsAAAAAAAAAAQAAAAAAvCMAAHVuaXZlcnNhbC91bml2ZXJzYWwucG5nLnhtbFBLBQYAAAAACwALAEkDAAA/JAAAAAA="/>
  <p:tag name="ISPRING_PRESENTATION_TITLE" val="红色党政廉政建设PPT模板"/>
  <p:tag name="ISPRING_SCORM_ENDPOINT" val="&lt;endpoint&gt;&lt;enable&gt;0&lt;/enable&gt;&lt;lrs&gt;http://&lt;/lrs&gt;&lt;auth&gt;0&lt;/auth&gt;&lt;login&gt;&lt;/login&gt;&lt;password&gt;&lt;/password&gt;&lt;key&gt;&lt;/key&gt;&lt;name&gt;&lt;/name&gt;&lt;email&gt;&lt;/email&gt;&lt;/endpoint&gt;&#10;"/>
</p:tagLst>
</file>

<file path=ppt/tags/tag2.xml><?xml version="1.0" encoding="utf-8"?>
<p:tagLst xmlns:a="http://schemas.openxmlformats.org/drawingml/2006/main" xmlns:r="http://schemas.openxmlformats.org/officeDocument/2006/relationships" xmlns:p="http://schemas.openxmlformats.org/presentationml/2006/main">
  <p:tag name="TIMING" val="|4.6"/>
</p:tagLst>
</file>

<file path=ppt/theme/theme1.xml><?xml version="1.0" encoding="utf-8"?>
<a:theme xmlns:a="http://schemas.openxmlformats.org/drawingml/2006/main" name="1_默认设计模板">
  <a:themeElements>
    <a:clrScheme name="自定义 36">
      <a:dk1>
        <a:srgbClr val="A92F2F"/>
      </a:dk1>
      <a:lt1>
        <a:srgbClr val="4D4D4D"/>
      </a:lt1>
      <a:dk2>
        <a:srgbClr val="D12A2A"/>
      </a:dk2>
      <a:lt2>
        <a:srgbClr val="F5764F"/>
      </a:lt2>
      <a:accent1>
        <a:srgbClr val="A68461"/>
      </a:accent1>
      <a:accent2>
        <a:srgbClr val="F8F8F8"/>
      </a:accent2>
      <a:accent3>
        <a:srgbClr val="A92F2F"/>
      </a:accent3>
      <a:accent4>
        <a:srgbClr val="333333"/>
      </a:accent4>
      <a:accent5>
        <a:srgbClr val="D12A2A"/>
      </a:accent5>
      <a:accent6>
        <a:srgbClr val="F5764F"/>
      </a:accent6>
      <a:hlink>
        <a:srgbClr val="C00000"/>
      </a:hlink>
      <a:folHlink>
        <a:srgbClr val="C00000"/>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37</TotalTime>
  <Words>2524</Words>
  <Application>Microsoft Office PowerPoint</Application>
  <PresentationFormat>自定义</PresentationFormat>
  <Paragraphs>166</Paragraphs>
  <Slides>29</Slides>
  <Notes>29</Notes>
  <HiddenSlides>0</HiddenSlides>
  <MMClips>1</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1_默认设计模板</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红色党政廉政建设PPT模板</dc:title>
  <dc:creator>歉然安可</dc:creator>
  <cp:lastModifiedBy>USER-</cp:lastModifiedBy>
  <cp:revision>12</cp:revision>
  <dcterms:created xsi:type="dcterms:W3CDTF">2017-11-21T09:57:51Z</dcterms:created>
  <dcterms:modified xsi:type="dcterms:W3CDTF">2017-12-10T05:25:20Z</dcterms:modified>
</cp:coreProperties>
</file>