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8"/>
  </p:notesMasterIdLst>
  <p:handoutMasterIdLst>
    <p:handoutMasterId r:id="rId29"/>
  </p:handoutMasterIdLst>
  <p:sldIdLst>
    <p:sldId id="257" r:id="rId4"/>
    <p:sldId id="258" r:id="rId5"/>
    <p:sldId id="264" r:id="rId6"/>
    <p:sldId id="266" r:id="rId7"/>
    <p:sldId id="282" r:id="rId8"/>
    <p:sldId id="265" r:id="rId9"/>
    <p:sldId id="272" r:id="rId10"/>
    <p:sldId id="287" r:id="rId11"/>
    <p:sldId id="267" r:id="rId12"/>
    <p:sldId id="284" r:id="rId13"/>
    <p:sldId id="280" r:id="rId14"/>
    <p:sldId id="283" r:id="rId15"/>
    <p:sldId id="288" r:id="rId16"/>
    <p:sldId id="268" r:id="rId17"/>
    <p:sldId id="285" r:id="rId18"/>
    <p:sldId id="271" r:id="rId19"/>
    <p:sldId id="277" r:id="rId20"/>
    <p:sldId id="279" r:id="rId21"/>
    <p:sldId id="289" r:id="rId22"/>
    <p:sldId id="276" r:id="rId23"/>
    <p:sldId id="274" r:id="rId24"/>
    <p:sldId id="275" r:id="rId25"/>
    <p:sldId id="278" r:id="rId26"/>
    <p:sldId id="29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AEA5"/>
    <a:srgbClr val="4AA099"/>
    <a:srgbClr val="48A0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6" d="100"/>
          <a:sy n="46" d="100"/>
        </p:scale>
        <p:origin x="1632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865F2-7FE1-4D1F-9B71-EFD2BCAD9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C0558-2CE0-47FF-BC3A-DE16BBFCBE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check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2"/>
          <p:cNvPicPr>
            <a:picLocks noChangeAspect="1"/>
          </p:cNvPicPr>
          <p:nvPr userDrawn="1"/>
        </p:nvPicPr>
        <p:blipFill>
          <a:blip r:embed="rId12" cstate="email"/>
          <a:stretch>
            <a:fillRect/>
          </a:stretch>
        </p:blipFill>
        <p:spPr>
          <a:xfrm>
            <a:off x="-5715" y="5715"/>
            <a:ext cx="12203430" cy="68459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3000">
    <p:check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68" y="-30480"/>
            <a:ext cx="12178665" cy="68846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954020" y="1068705"/>
            <a:ext cx="3354705" cy="3354705"/>
            <a:chOff x="2954020" y="1068705"/>
            <a:chExt cx="3354705" cy="3354705"/>
          </a:xfrm>
        </p:grpSpPr>
        <p:sp>
          <p:nvSpPr>
            <p:cNvPr id="7" name="椭圆 6"/>
            <p:cNvSpPr/>
            <p:nvPr/>
          </p:nvSpPr>
          <p:spPr>
            <a:xfrm>
              <a:off x="2954020" y="1068705"/>
              <a:ext cx="3354705" cy="335470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034700" y="1149385"/>
              <a:ext cx="3193344" cy="319334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088640" y="1439545"/>
              <a:ext cx="195598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庭</a:t>
              </a:r>
              <a:endPara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30725" y="2109470"/>
              <a:ext cx="166103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院</a:t>
              </a:r>
              <a:endPara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50385" y="1787138"/>
              <a:ext cx="100203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中式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396105" y="3315335"/>
              <a:ext cx="367002" cy="789940"/>
              <a:chOff x="11632" y="485"/>
              <a:chExt cx="653" cy="1400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1702" y="485"/>
                <a:ext cx="529" cy="1399"/>
              </a:xfrm>
              <a:prstGeom prst="roundRect">
                <a:avLst/>
              </a:prstGeom>
              <a:noFill/>
              <a:ln>
                <a:solidFill>
                  <a:srgbClr val="C0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1632" y="552"/>
                <a:ext cx="653" cy="133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华文隶书" panose="02010800040101010101" charset="-122"/>
                    <a:ea typeface="华文隶书" panose="02010800040101010101" charset="-122"/>
                    <a:cs typeface="+mn-cs"/>
                  </a:rPr>
                  <a:t>中式庭院</a:t>
                </a:r>
                <a:endPara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华文隶书" panose="02010800040101010101" charset="-122"/>
                  <a:ea typeface="华文隶书" panose="02010800040101010101" charset="-122"/>
                  <a:cs typeface="+mn-cs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3088640" y="3323204"/>
            <a:ext cx="553998" cy="2767354"/>
          </a:xfrm>
          <a:prstGeom prst="rect">
            <a:avLst/>
          </a:prstGeom>
          <a:solidFill>
            <a:srgbClr val="44AEA5"/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中式庭院地产方案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747279" y="306070"/>
            <a:ext cx="736882" cy="1133564"/>
            <a:chOff x="11810" y="485"/>
            <a:chExt cx="435" cy="2009"/>
          </a:xfrm>
        </p:grpSpPr>
        <p:sp>
          <p:nvSpPr>
            <p:cNvPr id="17" name="圆角矩形 16"/>
            <p:cNvSpPr/>
            <p:nvPr/>
          </p:nvSpPr>
          <p:spPr>
            <a:xfrm>
              <a:off x="11836" y="485"/>
              <a:ext cx="395" cy="1399"/>
            </a:xfrm>
            <a:prstGeom prst="roundRect">
              <a:avLst/>
            </a:prstGeom>
            <a:noFill/>
            <a:ln>
              <a:solidFill>
                <a:srgbClr val="44AEA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4AEA5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810" y="503"/>
              <a:ext cx="435" cy="19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44AEA5"/>
                  </a:solidFill>
                  <a:effectLst/>
                  <a:uLnTx/>
                  <a:uFillTx/>
                  <a:latin typeface="华文隶书" panose="02010800040101010101" charset="-122"/>
                  <a:ea typeface="华文隶书" panose="02010800040101010101" charset="-122"/>
                  <a:cs typeface="+mn-cs"/>
                </a:rPr>
                <a:t>汇报人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44AEA5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44AEA5"/>
                  </a:solidFill>
                  <a:effectLst/>
                  <a:uLnTx/>
                  <a:uFillTx/>
                  <a:latin typeface="华文隶书" panose="02010800040101010101" charset="-122"/>
                  <a:ea typeface="华文隶书" panose="02010800040101010101" charset="-122"/>
                  <a:cs typeface="+mn-cs"/>
                </a:rPr>
                <a:t>小木头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44AEA5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endParaRPr>
            </a:p>
          </p:txBody>
        </p:sp>
      </p:grpSp>
      <p:pic>
        <p:nvPicPr>
          <p:cNvPr id="4" name="麦振鸿 - 琴箫和鸣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7708" y="659965"/>
            <a:ext cx="3318818" cy="46631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916526" y="1698171"/>
            <a:ext cx="3645146" cy="3141164"/>
            <a:chOff x="4196443" y="1378403"/>
            <a:chExt cx="3902528" cy="3362960"/>
          </a:xfrm>
        </p:grpSpPr>
        <p:sp>
          <p:nvSpPr>
            <p:cNvPr id="8" name="矩形 7"/>
            <p:cNvSpPr/>
            <p:nvPr/>
          </p:nvSpPr>
          <p:spPr>
            <a:xfrm>
              <a:off x="4196443" y="1616528"/>
              <a:ext cx="3902528" cy="3124835"/>
            </a:xfrm>
            <a:prstGeom prst="rect">
              <a:avLst/>
            </a:prstGeom>
            <a:noFill/>
            <a:ln w="38100">
              <a:solidFill>
                <a:srgbClr val="44AEA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756277" y="1378403"/>
              <a:ext cx="2846070" cy="476250"/>
            </a:xfrm>
            <a:prstGeom prst="rect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69426" y="1698171"/>
            <a:ext cx="3645146" cy="3141164"/>
            <a:chOff x="4196443" y="1378403"/>
            <a:chExt cx="3902528" cy="3362960"/>
          </a:xfrm>
        </p:grpSpPr>
        <p:sp>
          <p:nvSpPr>
            <p:cNvPr id="12" name="矩形 11"/>
            <p:cNvSpPr/>
            <p:nvPr/>
          </p:nvSpPr>
          <p:spPr>
            <a:xfrm>
              <a:off x="4196443" y="1616528"/>
              <a:ext cx="3902528" cy="3124835"/>
            </a:xfrm>
            <a:prstGeom prst="rect">
              <a:avLst/>
            </a:prstGeom>
            <a:noFill/>
            <a:ln w="38100">
              <a:solidFill>
                <a:srgbClr val="44AEA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756277" y="1378403"/>
              <a:ext cx="2846070" cy="476250"/>
            </a:xfrm>
            <a:prstGeom prst="rect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485852" y="1705804"/>
            <a:ext cx="2392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最好的建筑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52566" y="1667534"/>
            <a:ext cx="2392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最好的建筑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82902" y="2365431"/>
            <a:ext cx="3261614" cy="1881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每个中国人都憧憬着一个属于自己的心灵花园，是人们内心最隐密，最放松和最惬意的理想场所。是心灵休憩的港湾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,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是一种优雅与从容也是一种境界与智慧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61192" y="2365431"/>
            <a:ext cx="3261614" cy="1881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每个中国人都憧憬着一个属于自己的心灵花园，是人们内心最隐密，最放松和最惬意的理想场所。是心灵休憩的港湾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,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是一种优雅与从容也是一种境界与智慧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28090" y="1811020"/>
            <a:ext cx="551815" cy="2415540"/>
          </a:xfrm>
          <a:prstGeom prst="rect">
            <a:avLst/>
          </a:prstGeom>
          <a:solidFill>
            <a:srgbClr val="44AEA5"/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春有百花秋有月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8675" y="1811020"/>
            <a:ext cx="551815" cy="2415540"/>
          </a:xfrm>
          <a:prstGeom prst="rect">
            <a:avLst/>
          </a:prstGeom>
          <a:solidFill>
            <a:srgbClr val="44AEA5"/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夏有凉风冬有雪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pic>
        <p:nvPicPr>
          <p:cNvPr id="10" name="图片 9" descr="5a4b432cb311d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59505" y="1661795"/>
            <a:ext cx="8653145" cy="576834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2953385" y="974725"/>
            <a:ext cx="4088130" cy="3891280"/>
          </a:xfrm>
          <a:prstGeom prst="ellipse">
            <a:avLst/>
          </a:prstGeom>
          <a:solidFill>
            <a:srgbClr val="44AEA5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06850" y="1466850"/>
            <a:ext cx="2152650" cy="3130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小桥流水养花喂鱼，一墙之隔，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世俗的一切，在这里都是浮云。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一小池水面，滴水的声响，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要勾起人们许多想念。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animBg="1"/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5987b5c4d7fab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4896485" y="1493520"/>
            <a:ext cx="7312025" cy="52876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8240" y="1866900"/>
            <a:ext cx="3738245" cy="2508885"/>
          </a:xfrm>
          <a:prstGeom prst="rect">
            <a:avLst/>
          </a:prstGeom>
          <a:noFill/>
          <a:ln w="38100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7040" y="1620520"/>
            <a:ext cx="2846070" cy="476250"/>
          </a:xfrm>
          <a:prstGeom prst="rect">
            <a:avLst/>
          </a:prstGeom>
          <a:solidFill>
            <a:srgbClr val="44AEA5"/>
          </a:solidFill>
          <a:ln>
            <a:solidFill>
              <a:srgbClr val="44AE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3735" y="1674495"/>
            <a:ext cx="2392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最好的建筑，在中国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94130" y="2252345"/>
            <a:ext cx="346583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因为建筑除了是建筑，它还是一场浩大的艺术创作，更是社会文化中最巨大的物化存在，它的每一砖每一瓦都显示着一个国家、一个民族过往的文化创造。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90560" y="3905250"/>
            <a:ext cx="551815" cy="2415540"/>
          </a:xfrm>
          <a:prstGeom prst="rect">
            <a:avLst/>
          </a:prstGeom>
          <a:solidFill>
            <a:srgbClr val="44AEA5"/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春有百花秋有月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34050" y="3011170"/>
            <a:ext cx="551815" cy="2415540"/>
          </a:xfrm>
          <a:prstGeom prst="rect">
            <a:avLst/>
          </a:prstGeom>
          <a:solidFill>
            <a:srgbClr val="44AEA5"/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夏有凉风冬有雪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5573713" y="509401"/>
            <a:ext cx="1044575" cy="5921074"/>
            <a:chOff x="6645" y="992"/>
            <a:chExt cx="1334" cy="7561"/>
          </a:xfrm>
        </p:grpSpPr>
        <p:grpSp>
          <p:nvGrpSpPr>
            <p:cNvPr id="16" name="组合 15"/>
            <p:cNvGrpSpPr/>
            <p:nvPr/>
          </p:nvGrpSpPr>
          <p:grpSpPr>
            <a:xfrm>
              <a:off x="6645" y="1064"/>
              <a:ext cx="1334" cy="1206"/>
              <a:chOff x="7158" y="2570"/>
              <a:chExt cx="1334" cy="120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7158" y="2570"/>
                <a:ext cx="1334" cy="1206"/>
              </a:xfrm>
              <a:prstGeom prst="hexagon">
                <a:avLst/>
              </a:prstGeom>
              <a:solidFill>
                <a:srgbClr val="44AEA5"/>
              </a:solidFill>
              <a:ln>
                <a:solidFill>
                  <a:srgbClr val="44AE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7255" y="2657"/>
                <a:ext cx="1140" cy="1031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44AEA5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6803" y="992"/>
              <a:ext cx="1011" cy="1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叁</a:t>
              </a:r>
              <a:endParaRPr kumimoji="0" lang="zh-CN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00" y="4162"/>
              <a:ext cx="1022" cy="43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4000" b="1" dirty="0">
                  <a:solidFill>
                    <a:prstClr val="black"/>
                  </a:solidFill>
                  <a:latin typeface="华文行楷" panose="02010800040101010101" charset="-122"/>
                  <a:ea typeface="华文行楷" panose="02010800040101010101" charset="-122"/>
                </a:rPr>
                <a:t>心灵休憩港湾</a:t>
              </a:r>
              <a:endParaRPr lang="zh-CN" altLang="en-US" sz="4000" b="1" dirty="0">
                <a:solidFill>
                  <a:prstClr val="black"/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7312" y="2468"/>
              <a:ext cx="0" cy="1482"/>
            </a:xfrm>
            <a:prstGeom prst="line">
              <a:avLst/>
            </a:prstGeom>
            <a:ln w="28575">
              <a:solidFill>
                <a:srgbClr val="44AE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70050" y="1926590"/>
            <a:ext cx="7118985" cy="3124835"/>
          </a:xfrm>
          <a:prstGeom prst="rect">
            <a:avLst/>
          </a:prstGeom>
          <a:noFill/>
          <a:ln w="38100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6530" y="1680210"/>
            <a:ext cx="2846070" cy="476250"/>
          </a:xfrm>
          <a:prstGeom prst="rect">
            <a:avLst/>
          </a:prstGeom>
          <a:solidFill>
            <a:srgbClr val="44AEA5"/>
          </a:solidFill>
          <a:ln>
            <a:solidFill>
              <a:srgbClr val="44AE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43225" y="1734185"/>
            <a:ext cx="2392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最好的建筑，在中国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60550" y="2335530"/>
            <a:ext cx="58889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 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想当年，梁思成先生远赴美国拜访建筑大师赖特，赖特问及来访目的，梁思成说：“我是来学习建筑理论的”。赖特当即一挥手：“回去吧，最好的建筑理论在中国。”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  因为建筑除了是建筑，它还是一场浩大的艺术创作，更是社会文化中最巨大的物化存在，它的每一砖每一瓦都显示着一个国家、一个民族过往的文化创造。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pic>
        <p:nvPicPr>
          <p:cNvPr id="5" name="图片 4" descr="5a4b432cb311d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81190" y="1181735"/>
            <a:ext cx="5191760" cy="34607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322310" y="2335530"/>
            <a:ext cx="2508885" cy="91249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660245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心灵休憩的港湾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03028" y="137807"/>
            <a:ext cx="3913414" cy="549859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698897" y="1320074"/>
            <a:ext cx="1209675" cy="1209675"/>
            <a:chOff x="2984" y="2916"/>
            <a:chExt cx="1905" cy="1905"/>
          </a:xfrm>
        </p:grpSpPr>
        <p:sp>
          <p:nvSpPr>
            <p:cNvPr id="8" name="菱形 7"/>
            <p:cNvSpPr/>
            <p:nvPr/>
          </p:nvSpPr>
          <p:spPr>
            <a:xfrm>
              <a:off x="2984" y="2916"/>
              <a:ext cx="1905" cy="1905"/>
            </a:xfrm>
            <a:prstGeom prst="diamond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93" y="3311"/>
              <a:ext cx="1287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  <a:sym typeface="+mn-ea"/>
                </a:rPr>
                <a:t>一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98897" y="3096706"/>
            <a:ext cx="1209676" cy="1511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敲开了多少人的心扉。中式庭院，坐落千年。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06658" y="1320074"/>
            <a:ext cx="1209675" cy="1209675"/>
            <a:chOff x="2984" y="2916"/>
            <a:chExt cx="1905" cy="1905"/>
          </a:xfrm>
        </p:grpSpPr>
        <p:sp>
          <p:nvSpPr>
            <p:cNvPr id="20" name="菱形 19"/>
            <p:cNvSpPr/>
            <p:nvPr/>
          </p:nvSpPr>
          <p:spPr>
            <a:xfrm>
              <a:off x="2984" y="2916"/>
              <a:ext cx="1905" cy="1905"/>
            </a:xfrm>
            <a:prstGeom prst="diamond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04" y="3311"/>
              <a:ext cx="1287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隶书" panose="02010509060101010101" charset="-122"/>
                  <a:ea typeface="隶书" panose="02010509060101010101" charset="-122"/>
                  <a:sym typeface="+mn-ea"/>
                </a:rPr>
                <a:t>方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14419" y="1320074"/>
            <a:ext cx="1209675" cy="1209675"/>
            <a:chOff x="2984" y="2916"/>
            <a:chExt cx="1905" cy="1905"/>
          </a:xfrm>
        </p:grpSpPr>
        <p:sp>
          <p:nvSpPr>
            <p:cNvPr id="23" name="菱形 22"/>
            <p:cNvSpPr/>
            <p:nvPr/>
          </p:nvSpPr>
          <p:spPr>
            <a:xfrm>
              <a:off x="2984" y="2916"/>
              <a:ext cx="1905" cy="1905"/>
            </a:xfrm>
            <a:prstGeom prst="diamond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47" y="3311"/>
              <a:ext cx="1287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  <a:sym typeface="+mn-ea"/>
                </a:rPr>
                <a:t>庭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22181" y="1320074"/>
            <a:ext cx="1209675" cy="1209675"/>
            <a:chOff x="2984" y="2916"/>
            <a:chExt cx="1905" cy="1905"/>
          </a:xfrm>
        </p:grpSpPr>
        <p:sp>
          <p:nvSpPr>
            <p:cNvPr id="26" name="菱形 25"/>
            <p:cNvSpPr/>
            <p:nvPr/>
          </p:nvSpPr>
          <p:spPr>
            <a:xfrm>
              <a:off x="2984" y="2916"/>
              <a:ext cx="1905" cy="1905"/>
            </a:xfrm>
            <a:prstGeom prst="diamond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342" y="3311"/>
              <a:ext cx="1287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  <a:sym typeface="+mn-ea"/>
                </a:rPr>
                <a:t>院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275513" y="3096706"/>
            <a:ext cx="1209676" cy="1511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敲开了多少人的心扉。中式庭院，坐落千年。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45774" y="3096706"/>
            <a:ext cx="1209676" cy="1511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敲开了多少人的心扉。中式庭院，坐落千年。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16205" y="3096706"/>
            <a:ext cx="1209676" cy="1511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敲开了多少人的心扉。中式庭院，坐落千年。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5987b5c4d7fab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863205" y="3717925"/>
            <a:ext cx="4333240" cy="31330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71930" y="1845945"/>
            <a:ext cx="551815" cy="2415540"/>
          </a:xfrm>
          <a:prstGeom prst="rect">
            <a:avLst/>
          </a:prstGeom>
          <a:solidFill>
            <a:srgbClr val="44AEA5"/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院子主次分明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56460" y="1845945"/>
            <a:ext cx="2336165" cy="2415540"/>
          </a:xfrm>
          <a:prstGeom prst="rect">
            <a:avLst/>
          </a:prstGeom>
          <a:noFill/>
          <a:ln w="38100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71745" y="1845945"/>
            <a:ext cx="551815" cy="2415540"/>
          </a:xfrm>
          <a:prstGeom prst="rect">
            <a:avLst/>
          </a:prstGeom>
          <a:solidFill>
            <a:srgbClr val="44AEA5"/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院子均衡对称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03265" y="1845945"/>
            <a:ext cx="2346960" cy="2415540"/>
          </a:xfrm>
          <a:prstGeom prst="rect">
            <a:avLst/>
          </a:prstGeom>
          <a:noFill/>
          <a:ln w="38100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4730" y="2149475"/>
            <a:ext cx="22078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中国的建筑就好像中国人的性格，是缓和的，不似欧洲中世纪教堂尖顶的锐利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19470" y="2149475"/>
            <a:ext cx="21151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因此中国的传统建筑都是向地面四处有序地铺开，主次分明、均衡对称、秩序清晰。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150360" y="1483360"/>
            <a:ext cx="3448050" cy="3448050"/>
            <a:chOff x="6244" y="1440"/>
            <a:chExt cx="5430" cy="5430"/>
          </a:xfrm>
        </p:grpSpPr>
        <p:pic>
          <p:nvPicPr>
            <p:cNvPr id="5" name="内容占位符 4" descr="未标题-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7164" y="2401"/>
              <a:ext cx="3812" cy="3509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6244" y="1440"/>
              <a:ext cx="5431" cy="5431"/>
            </a:xfrm>
            <a:prstGeom prst="ellipse">
              <a:avLst/>
            </a:prstGeom>
            <a:noFill/>
            <a:ln w="38100">
              <a:solidFill>
                <a:srgbClr val="44AEA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734858" y="1307465"/>
            <a:ext cx="505835" cy="2078355"/>
          </a:xfrm>
          <a:prstGeom prst="rect">
            <a:avLst/>
          </a:prstGeom>
          <a:solidFill>
            <a:srgbClr val="44AE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3765" y="1377315"/>
            <a:ext cx="6191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rPr>
              <a:t>新中式庭院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94840" y="1851660"/>
            <a:ext cx="1602740" cy="1602740"/>
            <a:chOff x="2984" y="2916"/>
            <a:chExt cx="2524" cy="2524"/>
          </a:xfrm>
        </p:grpSpPr>
        <p:sp>
          <p:nvSpPr>
            <p:cNvPr id="8" name="菱形 7"/>
            <p:cNvSpPr/>
            <p:nvPr/>
          </p:nvSpPr>
          <p:spPr>
            <a:xfrm>
              <a:off x="2984" y="2916"/>
              <a:ext cx="2524" cy="2524"/>
            </a:xfrm>
            <a:prstGeom prst="diamond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933" y="3297"/>
              <a:ext cx="48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  <a:sym typeface="+mn-ea"/>
                </a:rPr>
                <a:t>一扇院门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630920" y="1851660"/>
            <a:ext cx="1602740" cy="1602740"/>
            <a:chOff x="2984" y="2916"/>
            <a:chExt cx="2524" cy="2524"/>
          </a:xfrm>
        </p:grpSpPr>
        <p:sp>
          <p:nvSpPr>
            <p:cNvPr id="14" name="菱形 13"/>
            <p:cNvSpPr/>
            <p:nvPr/>
          </p:nvSpPr>
          <p:spPr>
            <a:xfrm>
              <a:off x="2984" y="2916"/>
              <a:ext cx="2524" cy="2524"/>
            </a:xfrm>
            <a:prstGeom prst="diamond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33" y="3297"/>
              <a:ext cx="48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  <a:sym typeface="+mn-ea"/>
                </a:rPr>
                <a:t>一扇院门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709420" y="3666490"/>
            <a:ext cx="2266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敲开了多少人的心扉。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中式庭院，坐落千年。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或许只有中国人能配得上它的钟灵毓秀。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99450" y="3666490"/>
            <a:ext cx="2266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敲开了多少人的心扉。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中式庭院，坐落千年。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或许只有中国人能配得上它的钟灵毓秀。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987b5c4d7ce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0320" y="2856230"/>
            <a:ext cx="4670425" cy="39884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973705" y="1706245"/>
            <a:ext cx="490220" cy="2775585"/>
          </a:xfrm>
          <a:prstGeom prst="rect">
            <a:avLst/>
          </a:prstGeom>
          <a:solidFill>
            <a:srgbClr val="44AEA5"/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中国人的精神和文化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9530" y="1471930"/>
            <a:ext cx="6597015" cy="1569085"/>
          </a:xfrm>
          <a:prstGeom prst="rect">
            <a:avLst/>
          </a:prstGeom>
          <a:noFill/>
          <a:ln w="28575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91305" y="1657350"/>
            <a:ext cx="58547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每个中国人都憧憬着一个属于自己的心灵花园，是人们内心最隐密，最放松和最惬意的理想场所。是心灵休憩的港湾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,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是一种优雅与从容也是一种境界与智慧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9530" y="3249930"/>
            <a:ext cx="6597015" cy="1569085"/>
          </a:xfrm>
          <a:prstGeom prst="rect">
            <a:avLst/>
          </a:prstGeom>
          <a:noFill/>
          <a:ln w="28575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91305" y="3435350"/>
            <a:ext cx="58547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每个中国人都憧憬着一个属于自己的心灵花园，是人们内心最隐密，最放松和最惬意的理想场所。是心灵休憩的港湾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,</a:t>
            </a:r>
            <a:r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是一种优雅与从容也是一种境界与智慧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.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0" grpId="0"/>
      <p:bldP spid="11" grpId="0" animBg="1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5573713" y="509401"/>
            <a:ext cx="1044575" cy="5921074"/>
            <a:chOff x="6645" y="992"/>
            <a:chExt cx="1334" cy="7561"/>
          </a:xfrm>
        </p:grpSpPr>
        <p:grpSp>
          <p:nvGrpSpPr>
            <p:cNvPr id="16" name="组合 15"/>
            <p:cNvGrpSpPr/>
            <p:nvPr/>
          </p:nvGrpSpPr>
          <p:grpSpPr>
            <a:xfrm>
              <a:off x="6645" y="1064"/>
              <a:ext cx="1334" cy="1206"/>
              <a:chOff x="7158" y="2570"/>
              <a:chExt cx="1334" cy="120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7158" y="2570"/>
                <a:ext cx="1334" cy="1206"/>
              </a:xfrm>
              <a:prstGeom prst="hexagon">
                <a:avLst/>
              </a:prstGeom>
              <a:solidFill>
                <a:srgbClr val="44AEA5"/>
              </a:solidFill>
              <a:ln>
                <a:solidFill>
                  <a:srgbClr val="44AE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7255" y="2657"/>
                <a:ext cx="1140" cy="1031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44AEA5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6803" y="992"/>
              <a:ext cx="1011" cy="1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肆</a:t>
              </a:r>
              <a:endParaRPr kumimoji="0" lang="zh-CN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00" y="4162"/>
              <a:ext cx="1022" cy="43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4000" b="1" dirty="0">
                  <a:solidFill>
                    <a:prstClr val="black"/>
                  </a:solidFill>
                  <a:latin typeface="华文行楷" panose="02010800040101010101" charset="-122"/>
                  <a:ea typeface="华文行楷" panose="02010800040101010101" charset="-122"/>
                </a:rPr>
                <a:t>一种境界智慧</a:t>
              </a:r>
              <a:endParaRPr lang="zh-CN" altLang="en-US" sz="4000" b="1" dirty="0">
                <a:solidFill>
                  <a:prstClr val="black"/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7312" y="2468"/>
              <a:ext cx="0" cy="1482"/>
            </a:xfrm>
            <a:prstGeom prst="line">
              <a:avLst/>
            </a:prstGeom>
            <a:ln w="28575">
              <a:solidFill>
                <a:srgbClr val="44AE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887624" y="1376713"/>
            <a:ext cx="3178175" cy="3314461"/>
            <a:chOff x="887624" y="1376713"/>
            <a:chExt cx="3178175" cy="3314461"/>
          </a:xfrm>
        </p:grpSpPr>
        <p:pic>
          <p:nvPicPr>
            <p:cNvPr id="3" name="图片 2" descr="5a4b432cb311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87624" y="1376713"/>
              <a:ext cx="3178175" cy="211836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2001520" y="3020060"/>
              <a:ext cx="939521" cy="939165"/>
              <a:chOff x="1315" y="3147"/>
              <a:chExt cx="5285" cy="5283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315" y="3147"/>
                <a:ext cx="5283" cy="5283"/>
              </a:xfrm>
              <a:prstGeom prst="ellipse">
                <a:avLst/>
              </a:prstGeom>
              <a:noFill/>
              <a:ln>
                <a:solidFill>
                  <a:srgbClr val="44AEA5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AEA5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746" y="3304"/>
                <a:ext cx="4854" cy="46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华文行楷" panose="02010800040101010101" charset="-122"/>
                    <a:ea typeface="华文行楷" panose="02010800040101010101" charset="-122"/>
                    <a:cs typeface="+mn-cs"/>
                  </a:rPr>
                  <a:t>目</a:t>
                </a:r>
                <a:endPara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华文行楷" panose="02010800040101010101" charset="-122"/>
                  <a:ea typeface="华文行楷" panose="02010800040101010101" charset="-122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527" y="3359"/>
                <a:ext cx="4859" cy="4859"/>
              </a:xfrm>
              <a:prstGeom prst="ellipse">
                <a:avLst/>
              </a:prstGeom>
              <a:noFill/>
              <a:ln>
                <a:solidFill>
                  <a:srgbClr val="44AEA5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AEA5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000885" y="3733165"/>
              <a:ext cx="957653" cy="958009"/>
              <a:chOff x="1315" y="3147"/>
              <a:chExt cx="5387" cy="538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315" y="3147"/>
                <a:ext cx="5283" cy="5283"/>
              </a:xfrm>
              <a:prstGeom prst="ellipse">
                <a:avLst/>
              </a:prstGeom>
              <a:noFill/>
              <a:ln>
                <a:solidFill>
                  <a:srgbClr val="44AEA5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AEA5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48" y="3867"/>
                <a:ext cx="4854" cy="46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华文行楷" panose="02010800040101010101" charset="-122"/>
                    <a:ea typeface="华文行楷" panose="02010800040101010101" charset="-122"/>
                    <a:cs typeface="+mn-cs"/>
                  </a:rPr>
                  <a:t>录</a:t>
                </a:r>
                <a:endPara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华文行楷" panose="02010800040101010101" charset="-122"/>
                  <a:ea typeface="华文行楷" panose="02010800040101010101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527" y="3359"/>
                <a:ext cx="4859" cy="4859"/>
              </a:xfrm>
              <a:prstGeom prst="ellipse">
                <a:avLst/>
              </a:prstGeom>
              <a:noFill/>
              <a:ln>
                <a:solidFill>
                  <a:srgbClr val="44AEA5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AEA5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4531360" y="2640643"/>
            <a:ext cx="613410" cy="27886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rPr>
              <a:t>天人合一理念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28490" y="812165"/>
            <a:ext cx="847090" cy="1832855"/>
            <a:chOff x="4428490" y="812165"/>
            <a:chExt cx="847090" cy="1832855"/>
          </a:xfrm>
        </p:grpSpPr>
        <p:grpSp>
          <p:nvGrpSpPr>
            <p:cNvPr id="16" name="组合 15"/>
            <p:cNvGrpSpPr/>
            <p:nvPr/>
          </p:nvGrpSpPr>
          <p:grpSpPr>
            <a:xfrm>
              <a:off x="4428490" y="812165"/>
              <a:ext cx="847090" cy="765912"/>
              <a:chOff x="7158" y="2570"/>
              <a:chExt cx="1334" cy="120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7158" y="2570"/>
                <a:ext cx="1334" cy="1206"/>
              </a:xfrm>
              <a:prstGeom prst="hexagon">
                <a:avLst/>
              </a:prstGeom>
              <a:solidFill>
                <a:srgbClr val="44AEA5"/>
              </a:solidFill>
              <a:ln>
                <a:solidFill>
                  <a:srgbClr val="44AE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7255" y="2657"/>
                <a:ext cx="1140" cy="1031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44AEA5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531360" y="876944"/>
              <a:ext cx="641985" cy="645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壹</a:t>
              </a:r>
              <a:endParaRPr kumimoji="0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852670" y="1703824"/>
              <a:ext cx="0" cy="941196"/>
            </a:xfrm>
            <a:prstGeom prst="line">
              <a:avLst/>
            </a:prstGeom>
            <a:ln w="28575">
              <a:solidFill>
                <a:srgbClr val="44AE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6011968" y="2640643"/>
            <a:ext cx="615315" cy="29181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rPr>
              <a:t>中国精神文化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11003" y="812165"/>
            <a:ext cx="847090" cy="1711046"/>
            <a:chOff x="5996305" y="812165"/>
            <a:chExt cx="847090" cy="1711046"/>
          </a:xfrm>
        </p:grpSpPr>
        <p:grpSp>
          <p:nvGrpSpPr>
            <p:cNvPr id="22" name="组合 21"/>
            <p:cNvGrpSpPr/>
            <p:nvPr/>
          </p:nvGrpSpPr>
          <p:grpSpPr>
            <a:xfrm>
              <a:off x="5996305" y="812165"/>
              <a:ext cx="847090" cy="715011"/>
              <a:chOff x="7158" y="2570"/>
              <a:chExt cx="1334" cy="120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7158" y="2570"/>
                <a:ext cx="1334" cy="1206"/>
              </a:xfrm>
              <a:prstGeom prst="hexagon">
                <a:avLst/>
              </a:prstGeom>
              <a:solidFill>
                <a:srgbClr val="44AEA5"/>
              </a:solidFill>
              <a:ln>
                <a:solidFill>
                  <a:srgbClr val="44AE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六边形 23"/>
              <p:cNvSpPr/>
              <p:nvPr/>
            </p:nvSpPr>
            <p:spPr>
              <a:xfrm>
                <a:off x="7255" y="2657"/>
                <a:ext cx="1140" cy="1031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44AEA5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6099175" y="872639"/>
              <a:ext cx="64793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贰</a:t>
              </a:r>
              <a:endPara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6420485" y="1644566"/>
              <a:ext cx="0" cy="878645"/>
            </a:xfrm>
            <a:prstGeom prst="line">
              <a:avLst/>
            </a:prstGeom>
            <a:ln w="28575">
              <a:solidFill>
                <a:srgbClr val="44AE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7494481" y="2640643"/>
            <a:ext cx="615315" cy="2788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rPr>
              <a:t>心灵休憩港湾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393516" y="812165"/>
            <a:ext cx="847090" cy="1771650"/>
            <a:chOff x="7308215" y="812165"/>
            <a:chExt cx="847090" cy="1771650"/>
          </a:xfrm>
        </p:grpSpPr>
        <p:grpSp>
          <p:nvGrpSpPr>
            <p:cNvPr id="28" name="组合 27"/>
            <p:cNvGrpSpPr/>
            <p:nvPr/>
          </p:nvGrpSpPr>
          <p:grpSpPr>
            <a:xfrm>
              <a:off x="7308215" y="812165"/>
              <a:ext cx="847090" cy="765810"/>
              <a:chOff x="7158" y="2570"/>
              <a:chExt cx="1334" cy="1206"/>
            </a:xfrm>
          </p:grpSpPr>
          <p:sp>
            <p:nvSpPr>
              <p:cNvPr id="29" name="六边形 28"/>
              <p:cNvSpPr/>
              <p:nvPr/>
            </p:nvSpPr>
            <p:spPr>
              <a:xfrm>
                <a:off x="7158" y="2570"/>
                <a:ext cx="1334" cy="1206"/>
              </a:xfrm>
              <a:prstGeom prst="hexagon">
                <a:avLst/>
              </a:prstGeom>
              <a:solidFill>
                <a:srgbClr val="44AEA5"/>
              </a:solidFill>
              <a:ln>
                <a:solidFill>
                  <a:srgbClr val="44AE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六边形 29"/>
              <p:cNvSpPr/>
              <p:nvPr/>
            </p:nvSpPr>
            <p:spPr>
              <a:xfrm>
                <a:off x="7255" y="2657"/>
                <a:ext cx="1140" cy="1031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44AEA5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7411085" y="876935"/>
              <a:ext cx="64793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叁</a:t>
              </a:r>
              <a:endPara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7732395" y="1642745"/>
              <a:ext cx="0" cy="941070"/>
            </a:xfrm>
            <a:prstGeom prst="line">
              <a:avLst/>
            </a:prstGeom>
            <a:ln w="28575">
              <a:solidFill>
                <a:srgbClr val="44AE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8976995" y="2640643"/>
            <a:ext cx="615315" cy="2788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rPr>
              <a:t>一种境界智慧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876030" y="812165"/>
            <a:ext cx="847090" cy="1832610"/>
            <a:chOff x="8876030" y="812165"/>
            <a:chExt cx="847090" cy="1832610"/>
          </a:xfrm>
        </p:grpSpPr>
        <p:grpSp>
          <p:nvGrpSpPr>
            <p:cNvPr id="34" name="组合 33"/>
            <p:cNvGrpSpPr/>
            <p:nvPr/>
          </p:nvGrpSpPr>
          <p:grpSpPr>
            <a:xfrm>
              <a:off x="8876030" y="812165"/>
              <a:ext cx="847090" cy="765810"/>
              <a:chOff x="7158" y="2570"/>
              <a:chExt cx="1334" cy="1206"/>
            </a:xfrm>
          </p:grpSpPr>
          <p:sp>
            <p:nvSpPr>
              <p:cNvPr id="35" name="六边形 34"/>
              <p:cNvSpPr/>
              <p:nvPr/>
            </p:nvSpPr>
            <p:spPr>
              <a:xfrm>
                <a:off x="7158" y="2570"/>
                <a:ext cx="1334" cy="1206"/>
              </a:xfrm>
              <a:prstGeom prst="hexagon">
                <a:avLst/>
              </a:prstGeom>
              <a:solidFill>
                <a:srgbClr val="44AEA5"/>
              </a:solidFill>
              <a:ln>
                <a:solidFill>
                  <a:srgbClr val="44AE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六边形 35"/>
              <p:cNvSpPr/>
              <p:nvPr/>
            </p:nvSpPr>
            <p:spPr>
              <a:xfrm>
                <a:off x="7255" y="2657"/>
                <a:ext cx="1140" cy="1031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44AEA5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8978900" y="876935"/>
              <a:ext cx="64793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肆</a:t>
              </a:r>
              <a:endPara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9300210" y="1703705"/>
              <a:ext cx="0" cy="941070"/>
            </a:xfrm>
            <a:prstGeom prst="line">
              <a:avLst/>
            </a:prstGeom>
            <a:ln w="28575">
              <a:solidFill>
                <a:srgbClr val="44AE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  <p:bldP spid="32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466340" y="871855"/>
            <a:ext cx="7495620" cy="5279390"/>
            <a:chOff x="3829" y="1385"/>
            <a:chExt cx="10488" cy="7387"/>
          </a:xfrm>
        </p:grpSpPr>
        <p:sp>
          <p:nvSpPr>
            <p:cNvPr id="5" name="椭圆 4"/>
            <p:cNvSpPr/>
            <p:nvPr/>
          </p:nvSpPr>
          <p:spPr>
            <a:xfrm>
              <a:off x="3829" y="1385"/>
              <a:ext cx="5785" cy="5508"/>
            </a:xfrm>
            <a:prstGeom prst="ellipse">
              <a:avLst/>
            </a:prstGeom>
            <a:solidFill>
              <a:srgbClr val="44AE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9614" y="4294"/>
              <a:ext cx="4703" cy="4478"/>
            </a:xfrm>
            <a:prstGeom prst="ellipse">
              <a:avLst/>
            </a:prstGeom>
            <a:solidFill>
              <a:srgbClr val="44AEA5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6" name="图片 5" descr="5987b5c4d7ce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742" y="3387"/>
              <a:ext cx="5714" cy="4164"/>
            </a:xfrm>
            <a:prstGeom prst="teardrop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2814231" y="1550797"/>
            <a:ext cx="2152650" cy="3009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小桥流水养花喂鱼，一墙之隔，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世俗的一切，在这里都是浮云。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一小池水面，滴水的声响，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要勾起人们许多想念。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15973" y="3696033"/>
            <a:ext cx="2152650" cy="1710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小桥流水养花喂鱼，一墙之隔，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世俗的一切，在这里都是浮云。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78535" y="1941830"/>
            <a:ext cx="2570480" cy="25704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679575" y="2558415"/>
            <a:ext cx="11684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rPr>
              <a:t>中式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rPr>
              <a:t>院落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1290" y="1465580"/>
            <a:ext cx="3343910" cy="3324225"/>
            <a:chOff x="6254" y="2308"/>
            <a:chExt cx="5266" cy="5235"/>
          </a:xfrm>
        </p:grpSpPr>
        <p:sp>
          <p:nvSpPr>
            <p:cNvPr id="7" name="矩形 6"/>
            <p:cNvSpPr/>
            <p:nvPr/>
          </p:nvSpPr>
          <p:spPr>
            <a:xfrm>
              <a:off x="6254" y="2622"/>
              <a:ext cx="5266" cy="4921"/>
            </a:xfrm>
            <a:prstGeom prst="rect">
              <a:avLst/>
            </a:prstGeom>
            <a:noFill/>
            <a:ln w="38100">
              <a:solidFill>
                <a:srgbClr val="44AEA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58" y="2308"/>
              <a:ext cx="3313" cy="750"/>
            </a:xfrm>
            <a:prstGeom prst="rect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158" y="2333"/>
              <a:ext cx="37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中国人的豪宅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36815" y="1457325"/>
            <a:ext cx="3343910" cy="3324225"/>
            <a:chOff x="6254" y="2308"/>
            <a:chExt cx="5266" cy="5235"/>
          </a:xfrm>
        </p:grpSpPr>
        <p:sp>
          <p:nvSpPr>
            <p:cNvPr id="13" name="矩形 12"/>
            <p:cNvSpPr/>
            <p:nvPr/>
          </p:nvSpPr>
          <p:spPr>
            <a:xfrm>
              <a:off x="6254" y="2622"/>
              <a:ext cx="5266" cy="4921"/>
            </a:xfrm>
            <a:prstGeom prst="rect">
              <a:avLst/>
            </a:prstGeom>
            <a:noFill/>
            <a:ln w="38100">
              <a:solidFill>
                <a:srgbClr val="44AEA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158" y="2308"/>
              <a:ext cx="3313" cy="750"/>
            </a:xfrm>
            <a:prstGeom prst="rect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158" y="2333"/>
              <a:ext cx="37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中国人的豪宅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254500" y="2090420"/>
            <a:ext cx="29737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中式院子就不会让人们有这样的感觉，它既有所谓表象之美，也拥有意境之美，不仅看着漂亮、住着舒服，更是让人们有一种自然与心的交融，从骨子里觉得，这就是最适合中国人居住的生活方式。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22235" y="2113280"/>
            <a:ext cx="29737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中式院子就不会让人们有这样的感觉，它既有所谓表象之美，也拥有意境之美，不仅看着漂亮、住着舒服，更是让人们有一种自然与心的交融，从骨子里觉得，这就是最适合中国人居住的生活方式。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68450" y="890905"/>
            <a:ext cx="2542540" cy="2251710"/>
            <a:chOff x="2470" y="1403"/>
            <a:chExt cx="4004" cy="3546"/>
          </a:xfrm>
        </p:grpSpPr>
        <p:sp>
          <p:nvSpPr>
            <p:cNvPr id="4" name="矩形 3"/>
            <p:cNvSpPr/>
            <p:nvPr/>
          </p:nvSpPr>
          <p:spPr>
            <a:xfrm>
              <a:off x="4089" y="3249"/>
              <a:ext cx="768" cy="1701"/>
            </a:xfrm>
            <a:prstGeom prst="rect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5" name="图片 4" descr="5a4b432cb311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470" y="1403"/>
              <a:ext cx="4005" cy="267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108" y="3599"/>
              <a:ext cx="476" cy="1307"/>
            </a:xfrm>
            <a:prstGeom prst="rect">
              <a:avLst/>
            </a:prstGeom>
            <a:solidFill>
              <a:srgbClr val="44AEA5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中国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68450" y="3212465"/>
            <a:ext cx="2542540" cy="2251710"/>
            <a:chOff x="2470" y="1403"/>
            <a:chExt cx="4004" cy="3546"/>
          </a:xfrm>
        </p:grpSpPr>
        <p:sp>
          <p:nvSpPr>
            <p:cNvPr id="9" name="矩形 8"/>
            <p:cNvSpPr/>
            <p:nvPr/>
          </p:nvSpPr>
          <p:spPr>
            <a:xfrm>
              <a:off x="4089" y="3249"/>
              <a:ext cx="768" cy="1701"/>
            </a:xfrm>
            <a:prstGeom prst="rect">
              <a:avLst/>
            </a:prstGeom>
            <a:solidFill>
              <a:srgbClr val="44AEA5"/>
            </a:solidFill>
            <a:ln>
              <a:solidFill>
                <a:srgbClr val="44AE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" name="图片 9" descr="5a4b432cb311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470" y="1403"/>
              <a:ext cx="4005" cy="267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108" y="3599"/>
              <a:ext cx="47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中国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111625" y="1172210"/>
            <a:ext cx="6726555" cy="1971675"/>
          </a:xfrm>
          <a:prstGeom prst="rect">
            <a:avLst/>
          </a:prstGeom>
          <a:noFill/>
          <a:ln w="38100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11625" y="3493135"/>
            <a:ext cx="6726555" cy="1971675"/>
          </a:xfrm>
          <a:prstGeom prst="rect">
            <a:avLst/>
          </a:prstGeom>
          <a:noFill/>
          <a:ln w="38100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33240" y="1296670"/>
            <a:ext cx="62839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新中式庭院，颠覆了人们对院子的所有想象！出则繁华，入则静逸。黛瓦素墙，道不尽江南风光；落地门窗，完美融合了古色古香的传统和贴心备至的时尚。阳光自如地散落在中庭，一把藤椅，一个茶几，自然气定神闲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32605" y="3694430"/>
            <a:ext cx="62839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新中式庭院，颠覆了人们对院子的所有想象！出则繁华，入则静逸。黛瓦素墙，道不尽江南风光；落地门窗，完美融合了古色古香的传统和贴心备至的时尚。阳光自如地散落在中庭，一把藤椅，一个茶几，自然气定神闲。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898890" y="1296670"/>
            <a:ext cx="2044700" cy="2078355"/>
            <a:chOff x="2545" y="1747"/>
            <a:chExt cx="4212" cy="4280"/>
          </a:xfrm>
        </p:grpSpPr>
        <p:pic>
          <p:nvPicPr>
            <p:cNvPr id="4" name="图片 3" descr="3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45" y="1747"/>
              <a:ext cx="4213" cy="4213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4131" y="1747"/>
              <a:ext cx="1042" cy="4280"/>
            </a:xfrm>
            <a:prstGeom prst="rect">
              <a:avLst/>
            </a:prstGeom>
            <a:solidFill>
              <a:srgbClr val="44AE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51990" y="3816350"/>
            <a:ext cx="2044700" cy="2078355"/>
            <a:chOff x="2545" y="1747"/>
            <a:chExt cx="4212" cy="4280"/>
          </a:xfrm>
        </p:grpSpPr>
        <p:pic>
          <p:nvPicPr>
            <p:cNvPr id="8" name="图片 7" descr="3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45" y="1747"/>
              <a:ext cx="4213" cy="4213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131" y="1747"/>
              <a:ext cx="1042" cy="4280"/>
            </a:xfrm>
            <a:prstGeom prst="rect">
              <a:avLst/>
            </a:prstGeom>
            <a:solidFill>
              <a:srgbClr val="44AE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615565" y="1331595"/>
            <a:ext cx="62839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新中式庭院，颠覆了人们对院子的所有想象！出则繁华，入则静逸。黛瓦素墙，道不尽江南风光；落地门窗，完美融合了古色古香的传统和贴心备至的时尚。阳光自如地散落在中庭，一把藤椅，一个茶几，自然气定神闲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0035" y="3926840"/>
            <a:ext cx="62839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新中式庭院，颠覆了人们对院子的所有想象！出则繁华，入则静逸。黛瓦素墙，道不尽江南风光；落地门窗，完美融合了古色古香的传统和贴心备至的时尚。阳光自如地散落在中庭，一把藤椅，一个茶几，自然气定神闲。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68510" y="1367155"/>
            <a:ext cx="6191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rPr>
              <a:t>新中式庭院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87955" y="3862070"/>
            <a:ext cx="6191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rPr>
              <a:t>新中式庭院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68" y="-30480"/>
            <a:ext cx="12178665" cy="68846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954020" y="1068705"/>
            <a:ext cx="3354705" cy="3354705"/>
            <a:chOff x="2954020" y="1068705"/>
            <a:chExt cx="3354705" cy="3354705"/>
          </a:xfrm>
        </p:grpSpPr>
        <p:sp>
          <p:nvSpPr>
            <p:cNvPr id="7" name="椭圆 6"/>
            <p:cNvSpPr/>
            <p:nvPr/>
          </p:nvSpPr>
          <p:spPr>
            <a:xfrm>
              <a:off x="2954020" y="1068705"/>
              <a:ext cx="3354705" cy="335470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034700" y="1149385"/>
              <a:ext cx="3193344" cy="319334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088640" y="1439545"/>
              <a:ext cx="195598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庭</a:t>
              </a:r>
              <a:endPara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30725" y="2109470"/>
              <a:ext cx="166103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院</a:t>
              </a:r>
              <a:endPara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50385" y="1787138"/>
              <a:ext cx="100203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中式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396105" y="3315335"/>
              <a:ext cx="367002" cy="789940"/>
              <a:chOff x="11632" y="485"/>
              <a:chExt cx="653" cy="1400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1702" y="485"/>
                <a:ext cx="529" cy="1399"/>
              </a:xfrm>
              <a:prstGeom prst="roundRect">
                <a:avLst/>
              </a:prstGeom>
              <a:noFill/>
              <a:ln>
                <a:solidFill>
                  <a:srgbClr val="C0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1632" y="552"/>
                <a:ext cx="653" cy="133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华文隶书" panose="02010800040101010101" charset="-122"/>
                    <a:ea typeface="华文隶书" panose="02010800040101010101" charset="-122"/>
                    <a:cs typeface="+mn-cs"/>
                  </a:rPr>
                  <a:t>中式庭院</a:t>
                </a:r>
                <a:endPara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华文隶书" panose="02010800040101010101" charset="-122"/>
                  <a:ea typeface="华文隶书" panose="02010800040101010101" charset="-122"/>
                  <a:cs typeface="+mn-cs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3088640" y="3323204"/>
            <a:ext cx="553998" cy="2767354"/>
          </a:xfrm>
          <a:prstGeom prst="rect">
            <a:avLst/>
          </a:prstGeom>
          <a:solidFill>
            <a:srgbClr val="44AEA5"/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感谢您的聆听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747279" y="306070"/>
            <a:ext cx="736882" cy="1133564"/>
            <a:chOff x="11810" y="485"/>
            <a:chExt cx="435" cy="2009"/>
          </a:xfrm>
        </p:grpSpPr>
        <p:sp>
          <p:nvSpPr>
            <p:cNvPr id="17" name="圆角矩形 16"/>
            <p:cNvSpPr/>
            <p:nvPr/>
          </p:nvSpPr>
          <p:spPr>
            <a:xfrm>
              <a:off x="11836" y="485"/>
              <a:ext cx="395" cy="1399"/>
            </a:xfrm>
            <a:prstGeom prst="roundRect">
              <a:avLst/>
            </a:prstGeom>
            <a:noFill/>
            <a:ln>
              <a:solidFill>
                <a:srgbClr val="44AEA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4AEA5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810" y="503"/>
              <a:ext cx="435" cy="19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44AEA5"/>
                  </a:solidFill>
                  <a:effectLst/>
                  <a:uLnTx/>
                  <a:uFillTx/>
                  <a:latin typeface="华文隶书" panose="02010800040101010101" charset="-122"/>
                  <a:ea typeface="华文隶书" panose="02010800040101010101" charset="-122"/>
                  <a:cs typeface="+mn-cs"/>
                </a:rPr>
                <a:t>汇报人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44AEA5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44AEA5"/>
                  </a:solidFill>
                  <a:effectLst/>
                  <a:uLnTx/>
                  <a:uFillTx/>
                  <a:latin typeface="华文隶书" panose="02010800040101010101" charset="-122"/>
                  <a:ea typeface="华文隶书" panose="02010800040101010101" charset="-122"/>
                  <a:cs typeface="+mn-cs"/>
                </a:rPr>
                <a:t>小木头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44AEA5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5573713" y="509401"/>
            <a:ext cx="1044575" cy="5921074"/>
            <a:chOff x="6645" y="992"/>
            <a:chExt cx="1334" cy="7561"/>
          </a:xfrm>
        </p:grpSpPr>
        <p:grpSp>
          <p:nvGrpSpPr>
            <p:cNvPr id="16" name="组合 15"/>
            <p:cNvGrpSpPr/>
            <p:nvPr/>
          </p:nvGrpSpPr>
          <p:grpSpPr>
            <a:xfrm>
              <a:off x="6645" y="1064"/>
              <a:ext cx="1334" cy="1206"/>
              <a:chOff x="7158" y="2570"/>
              <a:chExt cx="1334" cy="120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7158" y="2570"/>
                <a:ext cx="1334" cy="1206"/>
              </a:xfrm>
              <a:prstGeom prst="hexagon">
                <a:avLst/>
              </a:prstGeom>
              <a:solidFill>
                <a:srgbClr val="44AEA5"/>
              </a:solidFill>
              <a:ln>
                <a:solidFill>
                  <a:srgbClr val="44AE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7255" y="2657"/>
                <a:ext cx="1140" cy="1031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44AEA5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6803" y="992"/>
              <a:ext cx="1011" cy="1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壹</a:t>
              </a:r>
              <a:endParaRPr kumimoji="0" lang="zh-CN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03" y="4162"/>
              <a:ext cx="1019" cy="43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行楷" panose="02010800040101010101" charset="-122"/>
                  <a:ea typeface="华文行楷" panose="02010800040101010101" charset="-122"/>
                  <a:cs typeface="+mn-cs"/>
                </a:rPr>
                <a:t>天人合一理念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7312" y="2468"/>
              <a:ext cx="0" cy="1482"/>
            </a:xfrm>
            <a:prstGeom prst="line">
              <a:avLst/>
            </a:prstGeom>
            <a:ln w="28575">
              <a:solidFill>
                <a:srgbClr val="44AE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87b5c4d7bb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8255" y="1447800"/>
            <a:ext cx="4646930" cy="54616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094355" y="1706245"/>
            <a:ext cx="613410" cy="2775585"/>
          </a:xfrm>
          <a:prstGeom prst="rect">
            <a:avLst/>
          </a:prstGeom>
          <a:solidFill>
            <a:srgbClr val="44AEA5"/>
          </a:solidFill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中国人院子情节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2695" y="1740535"/>
            <a:ext cx="6852920" cy="2799080"/>
          </a:xfrm>
          <a:prstGeom prst="rect">
            <a:avLst/>
          </a:prstGeom>
          <a:noFill/>
          <a:ln w="38100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8110" y="2124710"/>
            <a:ext cx="65627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 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有人说，99%的中国人都有院子情结，那么，在名人眼里的院子又是怎样？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  “我们无法拒绝院子，因为它就是那么舒服，代表了我们是谁。”这句话出自奥雅景观的创始人李宝章，在他，或者说，在中国人心中，庭院不仅是建筑规制，更是精神家园，意味着栖居的传统与诗意。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202815" y="1642110"/>
            <a:ext cx="3736340" cy="4065270"/>
          </a:xfrm>
          <a:prstGeom prst="rect">
            <a:avLst/>
          </a:prstGeom>
          <a:noFill/>
          <a:ln w="38100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0275" y="1065530"/>
            <a:ext cx="2542540" cy="2737485"/>
            <a:chOff x="2244" y="1129"/>
            <a:chExt cx="4004" cy="4311"/>
          </a:xfrm>
        </p:grpSpPr>
        <p:grpSp>
          <p:nvGrpSpPr>
            <p:cNvPr id="12" name="组合 11"/>
            <p:cNvGrpSpPr/>
            <p:nvPr/>
          </p:nvGrpSpPr>
          <p:grpSpPr>
            <a:xfrm>
              <a:off x="2984" y="2916"/>
              <a:ext cx="2524" cy="2524"/>
              <a:chOff x="2984" y="2916"/>
              <a:chExt cx="2524" cy="2524"/>
            </a:xfrm>
          </p:grpSpPr>
          <p:sp>
            <p:nvSpPr>
              <p:cNvPr id="8" name="菱形 7"/>
              <p:cNvSpPr/>
              <p:nvPr/>
            </p:nvSpPr>
            <p:spPr>
              <a:xfrm>
                <a:off x="2984" y="2916"/>
                <a:ext cx="2524" cy="2524"/>
              </a:xfrm>
              <a:prstGeom prst="diamond">
                <a:avLst/>
              </a:prstGeom>
              <a:solidFill>
                <a:srgbClr val="44AEA5"/>
              </a:solidFill>
              <a:ln>
                <a:solidFill>
                  <a:srgbClr val="44AE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933" y="3297"/>
                <a:ext cx="482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隶书" panose="02010509060101010101" charset="-122"/>
                    <a:ea typeface="隶书" panose="02010509060101010101" charset="-122"/>
                    <a:cs typeface="+mn-cs"/>
                    <a:sym typeface="+mn-ea"/>
                  </a:rPr>
                  <a:t>一扇院门</a:t>
                </a: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  <a:sym typeface="+mn-ea"/>
                </a:endParaRPr>
              </a:p>
            </p:txBody>
          </p:sp>
        </p:grpSp>
        <p:pic>
          <p:nvPicPr>
            <p:cNvPr id="5" name="图片 4" descr="5a4b432cb311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244" y="1129"/>
              <a:ext cx="4005" cy="2670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7266305" y="1642110"/>
            <a:ext cx="3736340" cy="4065270"/>
          </a:xfrm>
          <a:prstGeom prst="rect">
            <a:avLst/>
          </a:prstGeom>
          <a:noFill/>
          <a:ln w="38100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993765" y="1065530"/>
            <a:ext cx="2542540" cy="2737485"/>
            <a:chOff x="2244" y="1129"/>
            <a:chExt cx="4004" cy="4311"/>
          </a:xfrm>
        </p:grpSpPr>
        <p:grpSp>
          <p:nvGrpSpPr>
            <p:cNvPr id="17" name="组合 16"/>
            <p:cNvGrpSpPr/>
            <p:nvPr/>
          </p:nvGrpSpPr>
          <p:grpSpPr>
            <a:xfrm>
              <a:off x="2984" y="2916"/>
              <a:ext cx="2524" cy="2524"/>
              <a:chOff x="2984" y="2916"/>
              <a:chExt cx="2524" cy="2524"/>
            </a:xfrm>
          </p:grpSpPr>
          <p:sp>
            <p:nvSpPr>
              <p:cNvPr id="18" name="菱形 17"/>
              <p:cNvSpPr/>
              <p:nvPr/>
            </p:nvSpPr>
            <p:spPr>
              <a:xfrm>
                <a:off x="2984" y="2916"/>
                <a:ext cx="2524" cy="2524"/>
              </a:xfrm>
              <a:prstGeom prst="diamond">
                <a:avLst/>
              </a:prstGeom>
              <a:solidFill>
                <a:srgbClr val="44AEA5"/>
              </a:solidFill>
              <a:ln>
                <a:solidFill>
                  <a:srgbClr val="44AE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933" y="3297"/>
                <a:ext cx="482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隶书" panose="02010509060101010101" charset="-122"/>
                    <a:ea typeface="隶书" panose="02010509060101010101" charset="-122"/>
                    <a:cs typeface="+mn-cs"/>
                    <a:sym typeface="+mn-ea"/>
                  </a:rPr>
                  <a:t>一扇院门</a:t>
                </a: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  <a:sym typeface="+mn-ea"/>
                </a:endParaRPr>
              </a:p>
            </p:txBody>
          </p:sp>
        </p:grpSp>
        <p:pic>
          <p:nvPicPr>
            <p:cNvPr id="20" name="图片 19" descr="5a4b432cb311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244" y="1129"/>
              <a:ext cx="4005" cy="2670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2863850" y="2200275"/>
            <a:ext cx="26962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敲开了多少人的心扉。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中式庭院，坐落千年。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或许只有中国人能配得上它的钟灵毓秀。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rPr>
              <a:t>敲开了多少人的心扉。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rPr>
              <a:t>中式庭院，坐落千年。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rPr>
              <a:t>或许只有中国人能配得上它的钟灵毓秀。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79080" y="2174240"/>
            <a:ext cx="26962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敲开了多少人的心扉。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中式庭院，坐落千年。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或许只有中国人能配得上它的钟灵毓秀。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rPr>
              <a:t>敲开了多少人的心扉。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rPr>
              <a:t>中式庭院，坐落千年。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  <a:sym typeface="+mn-ea"/>
              </a:rPr>
              <a:t>或许只有中国人能配得上它的钟灵毓秀。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46605" y="1082040"/>
            <a:ext cx="2186940" cy="2186940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02530" y="1082040"/>
            <a:ext cx="2186940" cy="2186940"/>
          </a:xfrm>
          <a:prstGeom prst="rect">
            <a:avLst/>
          </a:prstGeom>
        </p:spPr>
      </p:pic>
      <p:pic>
        <p:nvPicPr>
          <p:cNvPr id="10" name="图片 9" descr="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58455" y="1082040"/>
            <a:ext cx="2186940" cy="21869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74302" y="1551305"/>
            <a:ext cx="708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天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00269" y="1551305"/>
            <a:ext cx="708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地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26237" y="1551305"/>
            <a:ext cx="708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人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90725" y="3698875"/>
            <a:ext cx="22428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中国院子的整体结构就是四方围合，上有天、下有地，将无限的宇宙容纳于中间的庭院中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。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02530" y="3698875"/>
            <a:ext cx="22428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中国院子的整体结构就是四方围合，上有天、下有地，将无限的宇宙容纳于中间的庭院中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。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58455" y="3698586"/>
            <a:ext cx="22428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中国院子的整体结构就是四方围合，上有天、下有地，将无限的宇宙容纳于中间的庭院中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。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786880" y="1925320"/>
            <a:ext cx="4649470" cy="4426585"/>
          </a:xfrm>
          <a:prstGeom prst="ellipse">
            <a:avLst/>
          </a:prstGeom>
          <a:solidFill>
            <a:srgbClr val="44AE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内容占位符 4" descr="未标题-1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635760" y="3183890"/>
            <a:ext cx="3669030" cy="337693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4095750" y="838200"/>
            <a:ext cx="3743960" cy="3564255"/>
          </a:xfrm>
          <a:prstGeom prst="ellipse">
            <a:avLst/>
          </a:prstGeom>
          <a:solidFill>
            <a:srgbClr val="44AEA5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21555" y="1229995"/>
            <a:ext cx="2152650" cy="3009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小桥流水养花喂鱼，一墙之隔，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世俗的一切，在这里都是浮云。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一小池水面，滴水的声响，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要勾起人们许多想念。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38465" y="2781300"/>
            <a:ext cx="2398395" cy="3009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中式庭院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满足你对院子的所有想象！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5573713" y="509401"/>
            <a:ext cx="1044575" cy="5921074"/>
            <a:chOff x="6645" y="992"/>
            <a:chExt cx="1334" cy="7561"/>
          </a:xfrm>
        </p:grpSpPr>
        <p:grpSp>
          <p:nvGrpSpPr>
            <p:cNvPr id="16" name="组合 15"/>
            <p:cNvGrpSpPr/>
            <p:nvPr/>
          </p:nvGrpSpPr>
          <p:grpSpPr>
            <a:xfrm>
              <a:off x="6645" y="1064"/>
              <a:ext cx="1334" cy="1206"/>
              <a:chOff x="7158" y="2570"/>
              <a:chExt cx="1334" cy="120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7158" y="2570"/>
                <a:ext cx="1334" cy="1206"/>
              </a:xfrm>
              <a:prstGeom prst="hexagon">
                <a:avLst/>
              </a:prstGeom>
              <a:solidFill>
                <a:srgbClr val="44AEA5"/>
              </a:solidFill>
              <a:ln>
                <a:solidFill>
                  <a:srgbClr val="44AE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7255" y="2657"/>
                <a:ext cx="1140" cy="1031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44AEA5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6803" y="992"/>
              <a:ext cx="1011" cy="1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4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隶书" panose="02010509060101010101" charset="-122"/>
                  <a:ea typeface="隶书" panose="02010509060101010101" charset="-122"/>
                </a:rPr>
                <a:t>贰</a:t>
              </a:r>
              <a:endParaRPr kumimoji="0" lang="zh-CN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00" y="4162"/>
              <a:ext cx="1022" cy="43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4000" b="1" dirty="0">
                  <a:solidFill>
                    <a:prstClr val="black"/>
                  </a:solidFill>
                  <a:latin typeface="华文行楷" panose="02010800040101010101" charset="-122"/>
                  <a:ea typeface="华文行楷" panose="02010800040101010101" charset="-122"/>
                </a:rPr>
                <a:t>中国精神文化</a:t>
              </a:r>
              <a:endParaRPr lang="zh-CN" altLang="en-US" sz="4000" b="1" dirty="0">
                <a:solidFill>
                  <a:prstClr val="black"/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7312" y="2468"/>
              <a:ext cx="0" cy="1482"/>
            </a:xfrm>
            <a:prstGeom prst="line">
              <a:avLst/>
            </a:prstGeom>
            <a:ln w="28575">
              <a:solidFill>
                <a:srgbClr val="44AE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53590" y="2239645"/>
            <a:ext cx="7118985" cy="3124835"/>
          </a:xfrm>
          <a:prstGeom prst="rect">
            <a:avLst/>
          </a:prstGeom>
          <a:noFill/>
          <a:ln w="38100">
            <a:solidFill>
              <a:srgbClr val="44AEA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 descr="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33080" y="970280"/>
            <a:ext cx="3662045" cy="36620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628505" y="1524635"/>
            <a:ext cx="89090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rPr>
              <a:t>最好的建筑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00070" y="1993265"/>
            <a:ext cx="2846070" cy="476250"/>
          </a:xfrm>
          <a:prstGeom prst="rect">
            <a:avLst/>
          </a:prstGeom>
          <a:solidFill>
            <a:srgbClr val="44AEA5"/>
          </a:solidFill>
          <a:ln>
            <a:solidFill>
              <a:srgbClr val="44AE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6765" y="2047240"/>
            <a:ext cx="2392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最好的建筑，在中国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44090" y="2648585"/>
            <a:ext cx="58889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 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想当年，梁思成先生远赴美国拜访建筑大师赖特，赖特问及来访目的，梁思成说：“我是来学习建筑理论的”。赖特当即一挥手：“回去吧，最好的建筑理论在中国。”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  因为建筑除了是建筑，它还是一场浩大的艺术创作，更是社会文化中最巨大的物化存在，它的每一砖每一瓦都显示着一个国家、一个民族过往的文化创造。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5" grpId="0" animBg="1"/>
      <p:bldP spid="6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2286</Words>
  <Application>WPS 演示</Application>
  <PresentationFormat>宽屏</PresentationFormat>
  <Paragraphs>223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华文行楷</vt:lpstr>
      <vt:lpstr>华文隶书</vt:lpstr>
      <vt:lpstr>隶书</vt:lpstr>
      <vt:lpstr>微软雅黑</vt:lpstr>
      <vt:lpstr>Arial Unicode MS</vt:lpstr>
      <vt:lpstr>Calibri Light</vt:lpstr>
      <vt:lpstr>等线</vt:lpstr>
      <vt:lpstr>等线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我叫MT</cp:lastModifiedBy>
  <cp:revision>22</cp:revision>
  <dcterms:created xsi:type="dcterms:W3CDTF">2018-08-21T14:13:00Z</dcterms:created>
  <dcterms:modified xsi:type="dcterms:W3CDTF">2018-09-03T11:47:43Z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