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7" r:id="rId2"/>
    <p:sldId id="266" r:id="rId3"/>
    <p:sldId id="268" r:id="rId4"/>
    <p:sldId id="256" r:id="rId5"/>
    <p:sldId id="257" r:id="rId6"/>
    <p:sldId id="258" r:id="rId7"/>
    <p:sldId id="271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2" r:id="rId16"/>
    <p:sldId id="274" r:id="rId17"/>
    <p:sldId id="275" r:id="rId18"/>
    <p:sldId id="276" r:id="rId19"/>
    <p:sldId id="279" r:id="rId20"/>
    <p:sldId id="281" r:id="rId21"/>
    <p:sldId id="278" r:id="rId22"/>
    <p:sldId id="277" r:id="rId23"/>
    <p:sldId id="273" r:id="rId24"/>
    <p:sldId id="280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4844"/>
    <a:srgbClr val="FEBF0E"/>
    <a:srgbClr val="FED456"/>
    <a:srgbClr val="E87128"/>
    <a:srgbClr val="C95A15"/>
    <a:srgbClr val="F0A372"/>
    <a:srgbClr val="ED7D31"/>
    <a:srgbClr val="C15F41"/>
    <a:srgbClr val="C37FDF"/>
    <a:srgbClr val="AE45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2" autoAdjust="0"/>
    <p:restoredTop sz="94700" autoAdjust="0"/>
  </p:normalViewPr>
  <p:slideViewPr>
    <p:cSldViewPr snapToGrid="0">
      <p:cViewPr>
        <p:scale>
          <a:sx n="57" d="100"/>
          <a:sy n="57" d="100"/>
        </p:scale>
        <p:origin x="2040" y="12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6D203-663E-4C0E-A565-57E3789EBDA7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146DB-D103-47CC-9A0C-AC4FB7188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81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20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1796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97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581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3051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3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70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836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184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97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47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130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9783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6851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6565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7890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8753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0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924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800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205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308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146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641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46DB-D103-47CC-9A0C-AC4FB7188F5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409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39" y="174661"/>
            <a:ext cx="783821" cy="66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6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5CD3E5-81D0-4A0E-84FB-E576643A9189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C2F647-B095-4902-8B24-A55358BE8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27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5CD3E5-81D0-4A0E-84FB-E576643A9189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C2F647-B095-4902-8B24-A55358BE8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617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003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06334" y="-2487168"/>
            <a:ext cx="12298334" cy="11803163"/>
            <a:chOff x="-106334" y="-2487168"/>
            <a:chExt cx="12298334" cy="11803163"/>
          </a:xfrm>
        </p:grpSpPr>
        <p:grpSp>
          <p:nvGrpSpPr>
            <p:cNvPr id="8" name="组合 7"/>
            <p:cNvGrpSpPr/>
            <p:nvPr/>
          </p:nvGrpSpPr>
          <p:grpSpPr>
            <a:xfrm>
              <a:off x="-106334" y="-2487168"/>
              <a:ext cx="12298334" cy="11803163"/>
              <a:chOff x="-106334" y="-2487168"/>
              <a:chExt cx="12298334" cy="1180316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28" t="-35305" r="528" b="35305"/>
              <a:stretch/>
            </p:blipFill>
            <p:spPr>
              <a:xfrm flipV="1">
                <a:off x="-106334" y="2434579"/>
                <a:ext cx="12298334" cy="6881416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28" t="-35305" r="528" b="35305"/>
              <a:stretch/>
            </p:blipFill>
            <p:spPr>
              <a:xfrm>
                <a:off x="-106334" y="-2487168"/>
                <a:ext cx="12298334" cy="4930712"/>
              </a:xfrm>
              <a:custGeom>
                <a:avLst/>
                <a:gdLst>
                  <a:gd name="connsiteX0" fmla="*/ 0 w 12298334"/>
                  <a:gd name="connsiteY0" fmla="*/ 2487167 h 4930712"/>
                  <a:gd name="connsiteX1" fmla="*/ 12298334 w 12298334"/>
                  <a:gd name="connsiteY1" fmla="*/ 2487167 h 4930712"/>
                  <a:gd name="connsiteX2" fmla="*/ 12298334 w 12298334"/>
                  <a:gd name="connsiteY2" fmla="*/ 4930712 h 4930712"/>
                  <a:gd name="connsiteX3" fmla="*/ 0 w 12298334"/>
                  <a:gd name="connsiteY3" fmla="*/ 4930712 h 4930712"/>
                  <a:gd name="connsiteX4" fmla="*/ 0 w 12298334"/>
                  <a:gd name="connsiteY4" fmla="*/ 0 h 4930712"/>
                  <a:gd name="connsiteX5" fmla="*/ 12298334 w 12298334"/>
                  <a:gd name="connsiteY5" fmla="*/ 0 h 4930712"/>
                  <a:gd name="connsiteX6" fmla="*/ 12298334 w 12298334"/>
                  <a:gd name="connsiteY6" fmla="*/ 1304544 h 4930712"/>
                  <a:gd name="connsiteX7" fmla="*/ 0 w 12298334"/>
                  <a:gd name="connsiteY7" fmla="*/ 1304544 h 493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98334" h="4930712">
                    <a:moveTo>
                      <a:pt x="0" y="2487167"/>
                    </a:moveTo>
                    <a:lnTo>
                      <a:pt x="12298334" y="2487167"/>
                    </a:lnTo>
                    <a:lnTo>
                      <a:pt x="12298334" y="4930712"/>
                    </a:lnTo>
                    <a:lnTo>
                      <a:pt x="0" y="4930712"/>
                    </a:lnTo>
                    <a:close/>
                    <a:moveTo>
                      <a:pt x="0" y="0"/>
                    </a:moveTo>
                    <a:lnTo>
                      <a:pt x="12298334" y="0"/>
                    </a:lnTo>
                    <a:lnTo>
                      <a:pt x="12298334" y="1304544"/>
                    </a:lnTo>
                    <a:lnTo>
                      <a:pt x="0" y="1304544"/>
                    </a:lnTo>
                    <a:close/>
                  </a:path>
                </a:pathLst>
              </a:cu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100000" l="0" r="100000">
                          <a14:backgroundMark x1="27240" y1="38353" x2="86094" y2="56000"/>
                          <a14:backgroundMark x1="21354" y1="73412" x2="57031" y2="490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11" t="43997" r="211" b="37"/>
            <a:stretch/>
          </p:blipFill>
          <p:spPr>
            <a:xfrm>
              <a:off x="0" y="3033948"/>
              <a:ext cx="12192000" cy="38507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8873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5CD3E5-81D0-4A0E-84FB-E576643A9189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C2F647-B095-4902-8B24-A55358BE8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367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5CD3E5-81D0-4A0E-84FB-E576643A9189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C2F647-B095-4902-8B24-A55358BE8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45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5CD3E5-81D0-4A0E-84FB-E576643A9189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C2F647-B095-4902-8B24-A55358BE8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29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5CD3E5-81D0-4A0E-84FB-E576643A9189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C2F647-B095-4902-8B24-A55358BE8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648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5CD3E5-81D0-4A0E-84FB-E576643A9189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C2F647-B095-4902-8B24-A55358BE8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30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5CD3E5-81D0-4A0E-84FB-E576643A9189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C2F647-B095-4902-8B24-A55358BE8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845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048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5155" y="2276815"/>
            <a:ext cx="6375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C11E2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入党流程培训</a:t>
            </a:r>
            <a:endParaRPr lang="zh-CN" altLang="en-US" sz="7200" dirty="0">
              <a:solidFill>
                <a:srgbClr val="C11E2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91673" y="3477144"/>
            <a:ext cx="4778062" cy="0"/>
          </a:xfrm>
          <a:prstGeom prst="line">
            <a:avLst/>
          </a:prstGeom>
          <a:ln>
            <a:solidFill>
              <a:srgbClr val="C11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009104" y="3922389"/>
            <a:ext cx="46106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771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000" b="1" dirty="0" smtClean="0">
                <a:solidFill>
                  <a:srgbClr val="771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人：某某某  </a:t>
            </a:r>
            <a:endParaRPr lang="en-US" altLang="zh-CN" sz="2000" b="1" dirty="0" smtClean="0">
              <a:solidFill>
                <a:srgbClr val="771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b="1" dirty="0" smtClean="0">
              <a:solidFill>
                <a:srgbClr val="771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771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000" b="1" dirty="0" smtClean="0">
                <a:solidFill>
                  <a:srgbClr val="771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单位：某某党委或党支部</a:t>
            </a:r>
            <a:endParaRPr lang="zh-CN" altLang="en-US" sz="2000" b="1" dirty="0">
              <a:solidFill>
                <a:srgbClr val="771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8" y="445245"/>
            <a:ext cx="2076343" cy="176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152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6317" y="382651"/>
            <a:ext cx="652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发展对象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的确定</a:t>
            </a:r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、培养和考察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400147" y="2167477"/>
            <a:ext cx="2333795" cy="2345277"/>
            <a:chOff x="1174860" y="1782942"/>
            <a:chExt cx="2333795" cy="2345277"/>
          </a:xfrm>
        </p:grpSpPr>
        <p:grpSp>
          <p:nvGrpSpPr>
            <p:cNvPr id="8" name="组合 7"/>
            <p:cNvGrpSpPr/>
            <p:nvPr/>
          </p:nvGrpSpPr>
          <p:grpSpPr>
            <a:xfrm>
              <a:off x="1174860" y="1782942"/>
              <a:ext cx="2333795" cy="2345277"/>
              <a:chOff x="5165452" y="1840968"/>
              <a:chExt cx="966792" cy="971549"/>
            </a:xfrm>
          </p:grpSpPr>
          <p:sp>
            <p:nvSpPr>
              <p:cNvPr id="10" name="iS1ide-Oval 53"/>
              <p:cNvSpPr>
                <a:spLocks/>
              </p:cNvSpPr>
              <p:nvPr/>
            </p:nvSpPr>
            <p:spPr bwMode="auto">
              <a:xfrm>
                <a:off x="5165452" y="1840968"/>
                <a:ext cx="966792" cy="971549"/>
              </a:xfrm>
              <a:prstGeom prst="ellipse">
                <a:avLst/>
              </a:prstGeom>
              <a:solidFill>
                <a:srgbClr val="B31D21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1ide-Oval 53"/>
              <p:cNvSpPr>
                <a:spLocks/>
              </p:cNvSpPr>
              <p:nvPr/>
            </p:nvSpPr>
            <p:spPr bwMode="auto">
              <a:xfrm>
                <a:off x="5259192" y="1924967"/>
                <a:ext cx="789407" cy="79329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469117" y="2158367"/>
              <a:ext cx="190350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B31D2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确定</a:t>
              </a:r>
              <a:endParaRPr lang="en-US" altLang="zh-CN" sz="3200" b="1" dirty="0" smtClean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  <a:p>
              <a:pPr algn="ctr"/>
              <a:r>
                <a:rPr lang="zh-CN" altLang="en-US" sz="3200" b="1" dirty="0" smtClean="0">
                  <a:solidFill>
                    <a:srgbClr val="B31D2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培养</a:t>
              </a:r>
              <a:endParaRPr lang="en-US" altLang="zh-CN" sz="3200" b="1" dirty="0" smtClean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  <a:p>
              <a:pPr algn="ctr"/>
              <a:r>
                <a:rPr lang="zh-CN" altLang="en-US" sz="3200" b="1" dirty="0" smtClean="0">
                  <a:solidFill>
                    <a:srgbClr val="B31D2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联系人</a:t>
              </a:r>
              <a:endParaRPr lang="zh-CN" altLang="en-US" sz="3200" b="1" dirty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4482564" y="3085166"/>
            <a:ext cx="69986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800" dirty="0" smtClean="0">
                <a:latin typeface="微软雅黑" panose="020B0503020204020204" pitchFamily="34" charset="-122"/>
              </a:rPr>
              <a:t>培养</a:t>
            </a:r>
            <a:r>
              <a:rPr lang="zh-CN" altLang="en-US" sz="1800" dirty="0">
                <a:latin typeface="微软雅黑" panose="020B0503020204020204" pitchFamily="34" charset="-122"/>
              </a:rPr>
              <a:t>联系人一般应从本支部中确定，特殊情况可</a:t>
            </a:r>
            <a:r>
              <a:rPr lang="zh-CN" altLang="en-US" sz="1800" dirty="0" smtClean="0">
                <a:latin typeface="微软雅黑" panose="020B0503020204020204" pitchFamily="34" charset="-122"/>
              </a:rPr>
              <a:t>例外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 rot="732705">
            <a:off x="574207" y="1463491"/>
            <a:ext cx="3728483" cy="3728483"/>
          </a:xfrm>
          <a:prstGeom prst="arc">
            <a:avLst>
              <a:gd name="adj1" fmla="val 17626856"/>
              <a:gd name="adj2" fmla="val 3848666"/>
            </a:avLst>
          </a:prstGeom>
          <a:ln>
            <a:solidFill>
              <a:srgbClr val="B31D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4340361" y="4303234"/>
            <a:ext cx="42174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800" dirty="0" smtClean="0">
                <a:latin typeface="微软雅黑" panose="020B0503020204020204" pitchFamily="34" charset="-122"/>
              </a:rPr>
              <a:t>党支部</a:t>
            </a:r>
            <a:r>
              <a:rPr lang="zh-CN" altLang="en-US" sz="1800" dirty="0">
                <a:latin typeface="微软雅黑" panose="020B0503020204020204" pitchFamily="34" charset="-122"/>
              </a:rPr>
              <a:t>接到申请人递交的入党申请书后</a:t>
            </a:r>
            <a:r>
              <a:rPr lang="en-US" altLang="zh-CN" sz="1800" dirty="0" smtClean="0">
                <a:latin typeface="微软雅黑" panose="020B0503020204020204" pitchFamily="34" charset="-122"/>
              </a:rPr>
              <a:t>,</a:t>
            </a:r>
          </a:p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800" dirty="0" smtClean="0">
                <a:latin typeface="微软雅黑" panose="020B0503020204020204" pitchFamily="34" charset="-122"/>
              </a:rPr>
              <a:t>应</a:t>
            </a:r>
            <a:r>
              <a:rPr lang="zh-CN" altLang="en-US" sz="1800" dirty="0">
                <a:latin typeface="微软雅黑" panose="020B0503020204020204" pitchFamily="34" charset="-122"/>
              </a:rPr>
              <a:t>在一周内安排培养联系人与本人谈话</a:t>
            </a:r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auto">
          <a:xfrm>
            <a:off x="4310286" y="1798145"/>
            <a:ext cx="69986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800" dirty="0" smtClean="0">
                <a:latin typeface="微软雅黑" panose="020B0503020204020204" pitchFamily="34" charset="-122"/>
              </a:rPr>
              <a:t>党支部</a:t>
            </a:r>
            <a:r>
              <a:rPr lang="zh-CN" altLang="en-US" sz="1800" dirty="0">
                <a:latin typeface="微软雅黑" panose="020B0503020204020204" pitchFamily="34" charset="-122"/>
              </a:rPr>
              <a:t>指定一、两名党员担任培养</a:t>
            </a:r>
            <a:r>
              <a:rPr lang="zh-CN" altLang="en-US" sz="1800" dirty="0" smtClean="0">
                <a:latin typeface="微软雅黑" panose="020B0503020204020204" pitchFamily="34" charset="-122"/>
              </a:rPr>
              <a:t>联系人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33942" y="1940259"/>
            <a:ext cx="166609" cy="166609"/>
          </a:xfrm>
          <a:prstGeom prst="ellipse">
            <a:avLst/>
          </a:prstGeom>
          <a:solidFill>
            <a:srgbClr val="B31D21"/>
          </a:solidFill>
          <a:ln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23807" y="3180879"/>
            <a:ext cx="166609" cy="166609"/>
          </a:xfrm>
          <a:prstGeom prst="ellipse">
            <a:avLst/>
          </a:prstGeom>
          <a:solidFill>
            <a:srgbClr val="B31D21"/>
          </a:solidFill>
          <a:ln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862609" y="4314329"/>
            <a:ext cx="166609" cy="166609"/>
          </a:xfrm>
          <a:prstGeom prst="ellipse">
            <a:avLst/>
          </a:prstGeom>
          <a:solidFill>
            <a:srgbClr val="B31D21"/>
          </a:solidFill>
          <a:ln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82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 animBg="1"/>
      <p:bldP spid="16" grpId="0"/>
      <p:bldP spid="17" grpId="0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3094986" y="2995932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081015" y="2998817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066954" y="2995932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9052983" y="2998817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107832" y="2964860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9097247" y="2491612"/>
            <a:ext cx="1744065" cy="826936"/>
          </a:xfrm>
          <a:prstGeom prst="rect">
            <a:avLst/>
          </a:prstGeom>
          <a:solidFill>
            <a:srgbClr val="B31D2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3845" y="366129"/>
            <a:ext cx="652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发展对象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的确定</a:t>
            </a:r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、培养和考察</a:t>
            </a:r>
          </a:p>
        </p:txBody>
      </p:sp>
      <p:sp>
        <p:nvSpPr>
          <p:cNvPr id="9" name="îŝḷîḓé-Right Arrow Callout 121">
            <a:extLst>
              <a:ext uri="{FF2B5EF4-FFF2-40B4-BE49-F238E27FC236}">
                <a16:creationId xmlns:a16="http://schemas.microsoft.com/office/drawing/2014/main" xmlns:lc="http://schemas.openxmlformats.org/drawingml/2006/lockedCanvas" xmlns="" id="{6BBC1265-2E48-4AF6-8812-483B88329632}"/>
              </a:ext>
            </a:extLst>
          </p:cNvPr>
          <p:cNvSpPr>
            <a:spLocks/>
          </p:cNvSpPr>
          <p:nvPr/>
        </p:nvSpPr>
        <p:spPr>
          <a:xfrm>
            <a:off x="7116198" y="2468981"/>
            <a:ext cx="2321897" cy="84956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6655"/>
            </a:avLst>
          </a:prstGeom>
          <a:solidFill>
            <a:schemeClr val="bg1"/>
          </a:solidFill>
          <a:ln w="38100">
            <a:solidFill>
              <a:srgbClr val="B31D2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îŝḷîḓé-Right Arrow Callout 120">
            <a:extLst>
              <a:ext uri="{FF2B5EF4-FFF2-40B4-BE49-F238E27FC236}">
                <a16:creationId xmlns:a16="http://schemas.microsoft.com/office/drawing/2014/main" xmlns:lc="http://schemas.openxmlformats.org/drawingml/2006/lockedCanvas" xmlns="" id="{03334BF6-B956-4913-9B21-664C465780FC}"/>
              </a:ext>
            </a:extLst>
          </p:cNvPr>
          <p:cNvSpPr>
            <a:spLocks/>
          </p:cNvSpPr>
          <p:nvPr/>
        </p:nvSpPr>
        <p:spPr>
          <a:xfrm>
            <a:off x="5135149" y="2468981"/>
            <a:ext cx="2321897" cy="84956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6655"/>
            </a:avLst>
          </a:prstGeom>
          <a:solidFill>
            <a:srgbClr val="B31D21"/>
          </a:solidFill>
          <a:ln w="38100">
            <a:solidFill>
              <a:schemeClr val="bg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îŝḷîḓé-Right Arrow Callout 119">
            <a:extLst>
              <a:ext uri="{FF2B5EF4-FFF2-40B4-BE49-F238E27FC236}">
                <a16:creationId xmlns:a16="http://schemas.microsoft.com/office/drawing/2014/main" xmlns:lc="http://schemas.openxmlformats.org/drawingml/2006/lockedCanvas" xmlns="" id="{3009046D-C7E5-409E-9EC6-57F422F951A8}"/>
              </a:ext>
            </a:extLst>
          </p:cNvPr>
          <p:cNvSpPr>
            <a:spLocks/>
          </p:cNvSpPr>
          <p:nvPr/>
        </p:nvSpPr>
        <p:spPr>
          <a:xfrm>
            <a:off x="3154100" y="2468981"/>
            <a:ext cx="2321897" cy="84956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6655"/>
            </a:avLst>
          </a:prstGeom>
          <a:solidFill>
            <a:schemeClr val="bg1"/>
          </a:solidFill>
          <a:ln w="38100">
            <a:solidFill>
              <a:srgbClr val="B31D2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îŝḷîḓé-Right Arrow Callout 4">
            <a:extLst>
              <a:ext uri="{FF2B5EF4-FFF2-40B4-BE49-F238E27FC236}">
                <a16:creationId xmlns:a16="http://schemas.microsoft.com/office/drawing/2014/main" xmlns:lc="http://schemas.openxmlformats.org/drawingml/2006/lockedCanvas" xmlns="" id="{E0388988-1CA7-4DB1-9C90-9A44D6CAED12}"/>
              </a:ext>
            </a:extLst>
          </p:cNvPr>
          <p:cNvSpPr>
            <a:spLocks/>
          </p:cNvSpPr>
          <p:nvPr/>
        </p:nvSpPr>
        <p:spPr>
          <a:xfrm>
            <a:off x="1173050" y="2468981"/>
            <a:ext cx="2321897" cy="84956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6655"/>
            </a:avLst>
          </a:prstGeom>
          <a:solidFill>
            <a:srgbClr val="B31D21"/>
          </a:solidFill>
          <a:ln w="38100">
            <a:solidFill>
              <a:schemeClr val="bg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F02E0137-7847-4ED1-9339-D58A2115ABF9}"/>
              </a:ext>
            </a:extLst>
          </p:cNvPr>
          <p:cNvSpPr txBox="1">
            <a:spLocks/>
          </p:cNvSpPr>
          <p:nvPr/>
        </p:nvSpPr>
        <p:spPr>
          <a:xfrm>
            <a:off x="1840602" y="2762127"/>
            <a:ext cx="825817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01</a:t>
            </a:r>
          </a:p>
        </p:txBody>
      </p:sp>
      <p:sp>
        <p:nvSpPr>
          <p:cNvPr id="14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90D924CB-FF6F-43C6-BCBB-D2ABB4543787}"/>
              </a:ext>
            </a:extLst>
          </p:cNvPr>
          <p:cNvSpPr txBox="1">
            <a:spLocks/>
          </p:cNvSpPr>
          <p:nvPr/>
        </p:nvSpPr>
        <p:spPr>
          <a:xfrm>
            <a:off x="3829255" y="2762127"/>
            <a:ext cx="794849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sz="4000" dirty="0">
                <a:solidFill>
                  <a:srgbClr val="B31D21"/>
                </a:solidFill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02</a:t>
            </a:r>
          </a:p>
        </p:txBody>
      </p:sp>
      <p:sp>
        <p:nvSpPr>
          <p:cNvPr id="15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4525D406-E184-44EC-8872-E6DF461492F2}"/>
              </a:ext>
            </a:extLst>
          </p:cNvPr>
          <p:cNvSpPr txBox="1">
            <a:spLocks/>
          </p:cNvSpPr>
          <p:nvPr/>
        </p:nvSpPr>
        <p:spPr>
          <a:xfrm>
            <a:off x="5788738" y="2762127"/>
            <a:ext cx="794849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03</a:t>
            </a:r>
          </a:p>
        </p:txBody>
      </p:sp>
      <p:sp>
        <p:nvSpPr>
          <p:cNvPr id="16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3B2C4975-37DB-41B6-9B6A-B1C7AA3A9B9E}"/>
              </a:ext>
            </a:extLst>
          </p:cNvPr>
          <p:cNvSpPr txBox="1">
            <a:spLocks/>
          </p:cNvSpPr>
          <p:nvPr/>
        </p:nvSpPr>
        <p:spPr>
          <a:xfrm>
            <a:off x="7768390" y="2762127"/>
            <a:ext cx="794849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sz="4000" dirty="0">
                <a:solidFill>
                  <a:srgbClr val="B31D21"/>
                </a:solidFill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04</a:t>
            </a:r>
          </a:p>
        </p:txBody>
      </p:sp>
      <p:sp>
        <p:nvSpPr>
          <p:cNvPr id="17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89B9B107-D7AA-4F80-869D-8BDE2E7A42C8}"/>
              </a:ext>
            </a:extLst>
          </p:cNvPr>
          <p:cNvSpPr txBox="1">
            <a:spLocks/>
          </p:cNvSpPr>
          <p:nvPr/>
        </p:nvSpPr>
        <p:spPr>
          <a:xfrm>
            <a:off x="9767133" y="2762127"/>
            <a:ext cx="794849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lvl="0" algn="ctr" defTabSz="914400">
              <a:lnSpc>
                <a:spcPct val="120000"/>
              </a:lnSpc>
              <a:spcBef>
                <a:spcPct val="0"/>
              </a:spcBef>
              <a:defRPr>
                <a:solidFill>
                  <a:schemeClr val="bg1"/>
                </a:solidFill>
                <a:latin typeface="Impact" panose="020B0806030902050204" pitchFamily="34" charset="0"/>
                <a:cs typeface="+mn-ea"/>
              </a:defRPr>
            </a:lvl1pPr>
          </a:lstStyle>
          <a:p>
            <a:pPr algn="l"/>
            <a:r>
              <a:rPr lang="en-US" sz="4000" dirty="0"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05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547901" y="1181749"/>
            <a:ext cx="5496394" cy="1287232"/>
            <a:chOff x="3547901" y="1181749"/>
            <a:chExt cx="5496394" cy="1287232"/>
          </a:xfrm>
        </p:grpSpPr>
        <p:grpSp>
          <p:nvGrpSpPr>
            <p:cNvPr id="42" name="组合 41"/>
            <p:cNvGrpSpPr/>
            <p:nvPr/>
          </p:nvGrpSpPr>
          <p:grpSpPr>
            <a:xfrm>
              <a:off x="3547901" y="1181749"/>
              <a:ext cx="5496394" cy="1287232"/>
              <a:chOff x="3547901" y="1181749"/>
              <a:chExt cx="4544856" cy="1287232"/>
            </a:xfrm>
          </p:grpSpPr>
          <p:sp>
            <p:nvSpPr>
              <p:cNvPr id="33" name="îŝḷîḓé-Right Arrow Callout 4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E0388988-1CA7-4DB1-9C90-9A44D6CAED12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5176713" y="-447063"/>
                <a:ext cx="1287232" cy="4544856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6655"/>
                </a:avLst>
              </a:prstGeom>
              <a:solidFill>
                <a:srgbClr val="B31D21"/>
              </a:solidFill>
              <a:ln w="38100">
                <a:solidFill>
                  <a:schemeClr val="bg1"/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774185" y="1282262"/>
                <a:ext cx="4077043" cy="7147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3821561" y="1363578"/>
              <a:ext cx="4898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B31D2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入党</a:t>
              </a:r>
              <a:r>
                <a:rPr lang="zh-CN" altLang="en-US" sz="3200" dirty="0" smtClean="0">
                  <a:solidFill>
                    <a:srgbClr val="B31D2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积极分子的主要条件</a:t>
              </a:r>
              <a:endParaRPr lang="zh-CN" altLang="en-US" sz="3200" dirty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3414835" y="3982932"/>
            <a:ext cx="1212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对党有比较明确的认识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546103" y="3982933"/>
            <a:ext cx="1212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提出书面入党申请的人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33693" y="3982931"/>
            <a:ext cx="1212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拥护党的路线方针政策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317558" y="3982931"/>
            <a:ext cx="1437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政治觉悟高，努力学习工作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522359" y="3976958"/>
            <a:ext cx="9881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作风正派、人品好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724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45" grpId="0" animBg="1"/>
      <p:bldP spid="44" grpId="0" animBg="1"/>
      <p:bldP spid="2" grpId="0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53" grpId="0"/>
      <p:bldP spid="55" grpId="0"/>
      <p:bldP spid="56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9"/>
          <p:cNvSpPr txBox="1">
            <a:spLocks noChangeArrowheads="1"/>
          </p:cNvSpPr>
          <p:nvPr/>
        </p:nvSpPr>
        <p:spPr bwMode="auto">
          <a:xfrm>
            <a:off x="5459466" y="2647217"/>
            <a:ext cx="541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培养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</a:rPr>
              <a:t>教育做到经常化、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制度化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3845" y="366129"/>
            <a:ext cx="652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发展对象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的确定</a:t>
            </a:r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、培养和考察</a:t>
            </a:r>
          </a:p>
        </p:txBody>
      </p:sp>
      <p:grpSp>
        <p:nvGrpSpPr>
          <p:cNvPr id="5" name="dd64cc5d-ec45-4fc4-ac94-f11d01d93803"/>
          <p:cNvGrpSpPr>
            <a:grpSpLocks noChangeAspect="1"/>
          </p:cNvGrpSpPr>
          <p:nvPr/>
        </p:nvGrpSpPr>
        <p:grpSpPr>
          <a:xfrm>
            <a:off x="1749396" y="1307048"/>
            <a:ext cx="4498396" cy="3908533"/>
            <a:chOff x="2743309" y="1293796"/>
            <a:chExt cx="4498396" cy="3908533"/>
          </a:xfrm>
        </p:grpSpPr>
        <p:cxnSp>
          <p:nvCxnSpPr>
            <p:cNvPr id="6" name="îṣļîḑé-Straight Connector 3"/>
            <p:cNvCxnSpPr>
              <a:cxnSpLocks/>
              <a:endCxn id="29" idx="9"/>
            </p:cNvCxnSpPr>
            <p:nvPr/>
          </p:nvCxnSpPr>
          <p:spPr>
            <a:xfrm flipV="1">
              <a:off x="3611274" y="1587287"/>
              <a:ext cx="3380809" cy="3202602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5425200" y="2394015"/>
              <a:ext cx="648072" cy="648072"/>
              <a:chOff x="5675954" y="2249137"/>
              <a:chExt cx="648072" cy="648072"/>
            </a:xfrm>
          </p:grpSpPr>
          <p:sp>
            <p:nvSpPr>
              <p:cNvPr id="34" name="îṣļîḑé-Oval 31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B31D2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ṣļîḑé-Freeform 428"/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rgbClr val="B31D2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368428" y="3474136"/>
              <a:ext cx="648072" cy="648072"/>
              <a:chOff x="4792557" y="2249137"/>
              <a:chExt cx="648072" cy="648072"/>
            </a:xfrm>
          </p:grpSpPr>
          <p:sp>
            <p:nvSpPr>
              <p:cNvPr id="32" name="îṣļîḑé-Oval 29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rgbClr val="B31D2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ṣļîḑé-Freeform 70"/>
              <p:cNvSpPr>
                <a:spLocks/>
              </p:cNvSpPr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27722" y="4554257"/>
              <a:ext cx="648072" cy="648072"/>
              <a:chOff x="3909160" y="2249137"/>
              <a:chExt cx="648072" cy="648072"/>
            </a:xfrm>
          </p:grpSpPr>
          <p:sp>
            <p:nvSpPr>
              <p:cNvPr id="30" name="îṣļîḑé-Oval 27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B31D2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ṣļîḑé-university7"/>
              <p:cNvSpPr>
                <a:spLocks/>
              </p:cNvSpPr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rgbClr val="B31D2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593633" y="1293796"/>
              <a:ext cx="648072" cy="648072"/>
              <a:chOff x="6559351" y="2249137"/>
              <a:chExt cx="648072" cy="648072"/>
            </a:xfrm>
          </p:grpSpPr>
          <p:sp>
            <p:nvSpPr>
              <p:cNvPr id="28" name="îṣļîḑé-Oval 25"/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rgbClr val="B31D2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ṣļîḑé-AutoShape 75"/>
              <p:cNvSpPr>
                <a:spLocks/>
              </p:cNvSpPr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1" name="îṣļîḑé-Straight Connector 8"/>
            <p:cNvCxnSpPr>
              <a:cxnSpLocks/>
              <a:stCxn id="14" idx="0"/>
            </p:cNvCxnSpPr>
            <p:nvPr/>
          </p:nvCxnSpPr>
          <p:spPr>
            <a:xfrm flipH="1" flipV="1">
              <a:off x="3716324" y="1700502"/>
              <a:ext cx="335959" cy="261814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îṣļîḑé-Straight Connector 9"/>
            <p:cNvCxnSpPr>
              <a:cxnSpLocks/>
              <a:endCxn id="13" idx="2"/>
            </p:cNvCxnSpPr>
            <p:nvPr/>
          </p:nvCxnSpPr>
          <p:spPr>
            <a:xfrm>
              <a:off x="2743309" y="2089945"/>
              <a:ext cx="3632042" cy="437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ṣļîḑé-Oval 10"/>
            <p:cNvSpPr/>
            <p:nvPr/>
          </p:nvSpPr>
          <p:spPr>
            <a:xfrm>
              <a:off x="6375351" y="2094713"/>
              <a:ext cx="78028" cy="780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ṣļîḑé-Oval 11"/>
            <p:cNvSpPr/>
            <p:nvPr/>
          </p:nvSpPr>
          <p:spPr>
            <a:xfrm>
              <a:off x="4013269" y="4318649"/>
              <a:ext cx="78028" cy="780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57249" y="1328989"/>
            <a:ext cx="2160962" cy="2428381"/>
            <a:chOff x="1345106" y="1395333"/>
            <a:chExt cx="2160962" cy="2428381"/>
          </a:xfrm>
        </p:grpSpPr>
        <p:grpSp>
          <p:nvGrpSpPr>
            <p:cNvPr id="38" name="组合 37"/>
            <p:cNvGrpSpPr/>
            <p:nvPr/>
          </p:nvGrpSpPr>
          <p:grpSpPr>
            <a:xfrm rot="3305688">
              <a:off x="1359608" y="1380831"/>
              <a:ext cx="2131957" cy="2160962"/>
              <a:chOff x="679337" y="2404547"/>
              <a:chExt cx="818571" cy="604131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647827" y="1515390"/>
              <a:ext cx="153249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defRPr>
              </a:lvl1pPr>
            </a:lstStyle>
            <a:p>
              <a:r>
                <a:rPr lang="zh-CN" altLang="en-US" sz="2400" b="0" dirty="0" smtClean="0"/>
                <a:t>对</a:t>
              </a:r>
              <a:endParaRPr lang="en-US" altLang="zh-CN" sz="2400" b="0" dirty="0" smtClean="0"/>
            </a:p>
            <a:p>
              <a:r>
                <a:rPr lang="zh-CN" altLang="en-US" sz="2400" b="0" dirty="0" smtClean="0"/>
                <a:t>入党</a:t>
              </a:r>
              <a:r>
                <a:rPr lang="zh-CN" altLang="en-US" sz="2400" b="0" dirty="0"/>
                <a:t>积极分子</a:t>
              </a:r>
              <a:r>
                <a:rPr lang="zh-CN" altLang="en-US" sz="2400" b="0" dirty="0" smtClean="0"/>
                <a:t>的</a:t>
              </a:r>
              <a:endParaRPr lang="en-US" altLang="zh-CN" sz="2400" b="0" dirty="0" smtClean="0"/>
            </a:p>
            <a:p>
              <a:r>
                <a:rPr lang="zh-CN" altLang="en-US" sz="2400" b="0" dirty="0" smtClean="0"/>
                <a:t>培养</a:t>
              </a:r>
              <a:r>
                <a:rPr lang="zh-CN" altLang="en-US" sz="2400" b="0" dirty="0"/>
                <a:t>教育考察</a:t>
              </a:r>
            </a:p>
            <a:p>
              <a:endParaRPr lang="zh-CN" altLang="en-US" sz="2400" b="0" dirty="0"/>
            </a:p>
          </p:txBody>
        </p:sp>
      </p:grpSp>
      <p:sp>
        <p:nvSpPr>
          <p:cNvPr id="47" name="Text Box 29"/>
          <p:cNvSpPr txBox="1">
            <a:spLocks noChangeArrowheads="1"/>
          </p:cNvSpPr>
          <p:nvPr/>
        </p:nvSpPr>
        <p:spPr bwMode="auto">
          <a:xfrm>
            <a:off x="3374515" y="4839904"/>
            <a:ext cx="5410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根据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</a:rPr>
              <a:t>实际情况，及时对入党积极分子队伍进行必要的调整</a:t>
            </a:r>
          </a:p>
        </p:txBody>
      </p:sp>
      <p:sp>
        <p:nvSpPr>
          <p:cNvPr id="48" name="Text Box 29"/>
          <p:cNvSpPr txBox="1">
            <a:spLocks noChangeArrowheads="1"/>
          </p:cNvSpPr>
          <p:nvPr/>
        </p:nvSpPr>
        <p:spPr bwMode="auto">
          <a:xfrm>
            <a:off x="4431287" y="3721434"/>
            <a:ext cx="541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党组织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</a:rPr>
              <a:t>定期进行考察（每季度一次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Text Box 29"/>
          <p:cNvSpPr txBox="1">
            <a:spLocks noChangeArrowheads="1"/>
          </p:cNvSpPr>
          <p:nvPr/>
        </p:nvSpPr>
        <p:spPr bwMode="auto">
          <a:xfrm>
            <a:off x="6507793" y="1332339"/>
            <a:ext cx="5410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党支部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</a:rPr>
              <a:t>制定培养教育计划 (教育计划坚持共性与个性的统一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935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7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845" y="366129"/>
            <a:ext cx="652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发展对象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的确定</a:t>
            </a:r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、培养和考察</a:t>
            </a:r>
          </a:p>
        </p:txBody>
      </p:sp>
      <p:sp>
        <p:nvSpPr>
          <p:cNvPr id="3" name="Text Box 28"/>
          <p:cNvSpPr txBox="1">
            <a:spLocks noChangeArrowheads="1"/>
          </p:cNvSpPr>
          <p:nvPr/>
        </p:nvSpPr>
        <p:spPr bwMode="auto">
          <a:xfrm>
            <a:off x="1589412" y="2476327"/>
            <a:ext cx="208626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高中时期参加过培训的，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到大学后原则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</a:rPr>
              <a:t>要重新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培训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828651" y="1564165"/>
            <a:ext cx="4084724" cy="3605950"/>
            <a:chOff x="3479858" y="1204584"/>
            <a:chExt cx="5117997" cy="4518112"/>
          </a:xfrm>
        </p:grpSpPr>
        <p:grpSp>
          <p:nvGrpSpPr>
            <p:cNvPr id="64" name="组合 63"/>
            <p:cNvGrpSpPr/>
            <p:nvPr/>
          </p:nvGrpSpPr>
          <p:grpSpPr>
            <a:xfrm>
              <a:off x="4292267" y="1583231"/>
              <a:ext cx="3631779" cy="3649647"/>
              <a:chOff x="1174860" y="1782942"/>
              <a:chExt cx="2333795" cy="2345277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1174860" y="1782942"/>
                <a:ext cx="2333795" cy="2345277"/>
                <a:chOff x="5165452" y="1840968"/>
                <a:chExt cx="966792" cy="971549"/>
              </a:xfrm>
            </p:grpSpPr>
            <p:sp>
              <p:nvSpPr>
                <p:cNvPr id="67" name="iS1ide-Oval 53"/>
                <p:cNvSpPr>
                  <a:spLocks/>
                </p:cNvSpPr>
                <p:nvPr/>
              </p:nvSpPr>
              <p:spPr bwMode="auto">
                <a:xfrm>
                  <a:off x="5165452" y="1840968"/>
                  <a:ext cx="966792" cy="971549"/>
                </a:xfrm>
                <a:prstGeom prst="ellipse">
                  <a:avLst/>
                </a:prstGeom>
                <a:solidFill>
                  <a:srgbClr val="B31D21"/>
                </a:solidFill>
                <a:ln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S1ide-Oval 53"/>
                <p:cNvSpPr>
                  <a:spLocks/>
                </p:cNvSpPr>
                <p:nvPr/>
              </p:nvSpPr>
              <p:spPr bwMode="auto">
                <a:xfrm>
                  <a:off x="5259192" y="1924967"/>
                  <a:ext cx="789407" cy="79329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6" name="文本框 65"/>
              <p:cNvSpPr txBox="1"/>
              <p:nvPr/>
            </p:nvSpPr>
            <p:spPr>
              <a:xfrm>
                <a:off x="1670356" y="2274056"/>
                <a:ext cx="1388207" cy="1462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 </a:t>
                </a:r>
                <a:r>
                  <a:rPr lang="zh-CN" altLang="en-US" sz="2800" dirty="0" smtClean="0"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关于</a:t>
                </a:r>
                <a:endParaRPr lang="en-US" altLang="zh-CN" sz="2800" dirty="0" smtClean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endParaRPr>
              </a:p>
              <a:p>
                <a:pPr algn="ctr"/>
                <a:r>
                  <a:rPr lang="zh-CN" altLang="en-US" sz="2800" dirty="0" smtClean="0"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党校</a:t>
                </a:r>
                <a:r>
                  <a:rPr lang="zh-CN" altLang="en-US" sz="2800" dirty="0"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培训有效期限问题</a:t>
                </a:r>
              </a:p>
            </p:txBody>
          </p:sp>
        </p:grpSp>
        <p:grpSp>
          <p:nvGrpSpPr>
            <p:cNvPr id="44" name="08711b99-5076-42ab-8052-9c6e5b89f4ee"/>
            <p:cNvGrpSpPr>
              <a:grpSpLocks noChangeAspect="1"/>
            </p:cNvGrpSpPr>
            <p:nvPr/>
          </p:nvGrpSpPr>
          <p:grpSpPr>
            <a:xfrm>
              <a:off x="3479858" y="1204584"/>
              <a:ext cx="5117997" cy="4518112"/>
              <a:chOff x="3514444" y="1308654"/>
              <a:chExt cx="5117997" cy="4518112"/>
            </a:xfrm>
          </p:grpSpPr>
          <p:sp>
            <p:nvSpPr>
              <p:cNvPr id="45" name="ïşḻïďê-Arc 12"/>
              <p:cNvSpPr/>
              <p:nvPr/>
            </p:nvSpPr>
            <p:spPr>
              <a:xfrm flipH="1" flipV="1"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46" name="Group 1"/>
              <p:cNvGrpSpPr/>
              <p:nvPr/>
            </p:nvGrpSpPr>
            <p:grpSpPr>
              <a:xfrm>
                <a:off x="3514444" y="1308654"/>
                <a:ext cx="5117997" cy="4240693"/>
                <a:chOff x="3514444" y="1586073"/>
                <a:chExt cx="5117997" cy="4240693"/>
              </a:xfrm>
            </p:grpSpPr>
            <p:sp>
              <p:nvSpPr>
                <p:cNvPr id="48" name="ïşḻïďê-Oval 9"/>
                <p:cNvSpPr/>
                <p:nvPr/>
              </p:nvSpPr>
              <p:spPr>
                <a:xfrm>
                  <a:off x="3514444" y="3106347"/>
                  <a:ext cx="1148119" cy="1148117"/>
                </a:xfrm>
                <a:prstGeom prst="ellipse">
                  <a:avLst/>
                </a:prstGeom>
                <a:solidFill>
                  <a:schemeClr val="accent2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9" name="ïşḻïďê-Oval 10"/>
                <p:cNvSpPr/>
                <p:nvPr/>
              </p:nvSpPr>
              <p:spPr>
                <a:xfrm>
                  <a:off x="7484322" y="3106347"/>
                  <a:ext cx="1148119" cy="1148117"/>
                </a:xfrm>
                <a:prstGeom prst="ellipse">
                  <a:avLst/>
                </a:prstGeom>
                <a:solidFill>
                  <a:srgbClr val="ED7D31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0" name="ïşḻïďê-Arc 11"/>
                <p:cNvSpPr/>
                <p:nvPr/>
              </p:nvSpPr>
              <p:spPr>
                <a:xfrm>
                  <a:off x="3975654" y="1586073"/>
                  <a:ext cx="4240694" cy="4240693"/>
                </a:xfrm>
                <a:prstGeom prst="arc">
                  <a:avLst>
                    <a:gd name="adj1" fmla="val 12136914"/>
                    <a:gd name="adj2" fmla="val 20239707"/>
                  </a:avLst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1" name="ïşḻïďê-Freeform: Shape 15"/>
                <p:cNvSpPr>
                  <a:spLocks/>
                </p:cNvSpPr>
                <p:nvPr/>
              </p:nvSpPr>
              <p:spPr bwMode="auto">
                <a:xfrm>
                  <a:off x="3796433" y="3387752"/>
                  <a:ext cx="629257" cy="637337"/>
                </a:xfrm>
                <a:custGeom>
                  <a:avLst/>
                  <a:gdLst>
                    <a:gd name="T0" fmla="*/ 6049 w 6080"/>
                    <a:gd name="T1" fmla="*/ 2755 h 6168"/>
                    <a:gd name="T2" fmla="*/ 5971 w 6080"/>
                    <a:gd name="T3" fmla="*/ 2720 h 6168"/>
                    <a:gd name="T4" fmla="*/ 5762 w 6080"/>
                    <a:gd name="T5" fmla="*/ 2720 h 6168"/>
                    <a:gd name="T6" fmla="*/ 5000 w 6080"/>
                    <a:gd name="T7" fmla="*/ 1271 h 6168"/>
                    <a:gd name="T8" fmla="*/ 4808 w 6080"/>
                    <a:gd name="T9" fmla="*/ 1127 h 6168"/>
                    <a:gd name="T10" fmla="*/ 3646 w 6080"/>
                    <a:gd name="T11" fmla="*/ 861 h 6168"/>
                    <a:gd name="T12" fmla="*/ 3307 w 6080"/>
                    <a:gd name="T13" fmla="*/ 571 h 6168"/>
                    <a:gd name="T14" fmla="*/ 3307 w 6080"/>
                    <a:gd name="T15" fmla="*/ 267 h 6168"/>
                    <a:gd name="T16" fmla="*/ 3040 w 6080"/>
                    <a:gd name="T17" fmla="*/ 0 h 6168"/>
                    <a:gd name="T18" fmla="*/ 2773 w 6080"/>
                    <a:gd name="T19" fmla="*/ 267 h 6168"/>
                    <a:gd name="T20" fmla="*/ 2773 w 6080"/>
                    <a:gd name="T21" fmla="*/ 571 h 6168"/>
                    <a:gd name="T22" fmla="*/ 2434 w 6080"/>
                    <a:gd name="T23" fmla="*/ 861 h 6168"/>
                    <a:gd name="T24" fmla="*/ 1271 w 6080"/>
                    <a:gd name="T25" fmla="*/ 1127 h 6168"/>
                    <a:gd name="T26" fmla="*/ 1080 w 6080"/>
                    <a:gd name="T27" fmla="*/ 1271 h 6168"/>
                    <a:gd name="T28" fmla="*/ 318 w 6080"/>
                    <a:gd name="T29" fmla="*/ 2720 h 6168"/>
                    <a:gd name="T30" fmla="*/ 109 w 6080"/>
                    <a:gd name="T31" fmla="*/ 2720 h 6168"/>
                    <a:gd name="T32" fmla="*/ 30 w 6080"/>
                    <a:gd name="T33" fmla="*/ 2755 h 6168"/>
                    <a:gd name="T34" fmla="*/ 3 w 6080"/>
                    <a:gd name="T35" fmla="*/ 2836 h 6168"/>
                    <a:gd name="T36" fmla="*/ 1248 w 6080"/>
                    <a:gd name="T37" fmla="*/ 3970 h 6168"/>
                    <a:gd name="T38" fmla="*/ 2493 w 6080"/>
                    <a:gd name="T39" fmla="*/ 2836 h 6168"/>
                    <a:gd name="T40" fmla="*/ 2466 w 6080"/>
                    <a:gd name="T41" fmla="*/ 2755 h 6168"/>
                    <a:gd name="T42" fmla="*/ 2387 w 6080"/>
                    <a:gd name="T43" fmla="*/ 2720 h 6168"/>
                    <a:gd name="T44" fmla="*/ 2178 w 6080"/>
                    <a:gd name="T45" fmla="*/ 2720 h 6168"/>
                    <a:gd name="T46" fmla="*/ 1546 w 6080"/>
                    <a:gd name="T47" fmla="*/ 1516 h 6168"/>
                    <a:gd name="T48" fmla="*/ 2773 w 6080"/>
                    <a:gd name="T49" fmla="*/ 1120 h 6168"/>
                    <a:gd name="T50" fmla="*/ 2773 w 6080"/>
                    <a:gd name="T51" fmla="*/ 5501 h 6168"/>
                    <a:gd name="T52" fmla="*/ 1565 w 6080"/>
                    <a:gd name="T53" fmla="*/ 5501 h 6168"/>
                    <a:gd name="T54" fmla="*/ 1231 w 6080"/>
                    <a:gd name="T55" fmla="*/ 5834 h 6168"/>
                    <a:gd name="T56" fmla="*/ 1565 w 6080"/>
                    <a:gd name="T57" fmla="*/ 6168 h 6168"/>
                    <a:gd name="T58" fmla="*/ 4464 w 6080"/>
                    <a:gd name="T59" fmla="*/ 6168 h 6168"/>
                    <a:gd name="T60" fmla="*/ 4797 w 6080"/>
                    <a:gd name="T61" fmla="*/ 5834 h 6168"/>
                    <a:gd name="T62" fmla="*/ 4464 w 6080"/>
                    <a:gd name="T63" fmla="*/ 5501 h 6168"/>
                    <a:gd name="T64" fmla="*/ 3307 w 6080"/>
                    <a:gd name="T65" fmla="*/ 5501 h 6168"/>
                    <a:gd name="T66" fmla="*/ 3307 w 6080"/>
                    <a:gd name="T67" fmla="*/ 1120 h 6168"/>
                    <a:gd name="T68" fmla="*/ 4534 w 6080"/>
                    <a:gd name="T69" fmla="*/ 1516 h 6168"/>
                    <a:gd name="T70" fmla="*/ 3902 w 6080"/>
                    <a:gd name="T71" fmla="*/ 2720 h 6168"/>
                    <a:gd name="T72" fmla="*/ 3693 w 6080"/>
                    <a:gd name="T73" fmla="*/ 2720 h 6168"/>
                    <a:gd name="T74" fmla="*/ 3614 w 6080"/>
                    <a:gd name="T75" fmla="*/ 2755 h 6168"/>
                    <a:gd name="T76" fmla="*/ 3587 w 6080"/>
                    <a:gd name="T77" fmla="*/ 2836 h 6168"/>
                    <a:gd name="T78" fmla="*/ 4832 w 6080"/>
                    <a:gd name="T79" fmla="*/ 3970 h 6168"/>
                    <a:gd name="T80" fmla="*/ 6077 w 6080"/>
                    <a:gd name="T81" fmla="*/ 2836 h 6168"/>
                    <a:gd name="T82" fmla="*/ 6049 w 6080"/>
                    <a:gd name="T83" fmla="*/ 2755 h 6168"/>
                    <a:gd name="T84" fmla="*/ 1726 w 6080"/>
                    <a:gd name="T85" fmla="*/ 2720 h 6168"/>
                    <a:gd name="T86" fmla="*/ 770 w 6080"/>
                    <a:gd name="T87" fmla="*/ 2720 h 6168"/>
                    <a:gd name="T88" fmla="*/ 1248 w 6080"/>
                    <a:gd name="T89" fmla="*/ 1809 h 6168"/>
                    <a:gd name="T90" fmla="*/ 1726 w 6080"/>
                    <a:gd name="T91" fmla="*/ 2720 h 6168"/>
                    <a:gd name="T92" fmla="*/ 4354 w 6080"/>
                    <a:gd name="T93" fmla="*/ 2720 h 6168"/>
                    <a:gd name="T94" fmla="*/ 4832 w 6080"/>
                    <a:gd name="T95" fmla="*/ 1809 h 6168"/>
                    <a:gd name="T96" fmla="*/ 5310 w 6080"/>
                    <a:gd name="T97" fmla="*/ 2720 h 6168"/>
                    <a:gd name="T98" fmla="*/ 4354 w 6080"/>
                    <a:gd name="T99" fmla="*/ 2720 h 6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080" h="6168">
                      <a:moveTo>
                        <a:pt x="6049" y="2755"/>
                      </a:moveTo>
                      <a:cubicBezTo>
                        <a:pt x="6029" y="2733"/>
                        <a:pt x="6001" y="2720"/>
                        <a:pt x="5971" y="2720"/>
                      </a:cubicBezTo>
                      <a:lnTo>
                        <a:pt x="5762" y="2720"/>
                      </a:lnTo>
                      <a:cubicBezTo>
                        <a:pt x="5762" y="2720"/>
                        <a:pt x="5038" y="1342"/>
                        <a:pt x="5000" y="1271"/>
                      </a:cubicBezTo>
                      <a:cubicBezTo>
                        <a:pt x="4960" y="1194"/>
                        <a:pt x="4899" y="1127"/>
                        <a:pt x="4808" y="1127"/>
                      </a:cubicBezTo>
                      <a:cubicBezTo>
                        <a:pt x="4366" y="1127"/>
                        <a:pt x="3953" y="1033"/>
                        <a:pt x="3646" y="861"/>
                      </a:cubicBezTo>
                      <a:cubicBezTo>
                        <a:pt x="3493" y="776"/>
                        <a:pt x="3377" y="676"/>
                        <a:pt x="3307" y="571"/>
                      </a:cubicBezTo>
                      <a:lnTo>
                        <a:pt x="3307" y="267"/>
                      </a:lnTo>
                      <a:cubicBezTo>
                        <a:pt x="3307" y="119"/>
                        <a:pt x="3187" y="0"/>
                        <a:pt x="3040" y="0"/>
                      </a:cubicBezTo>
                      <a:cubicBezTo>
                        <a:pt x="2893" y="0"/>
                        <a:pt x="2773" y="119"/>
                        <a:pt x="2773" y="267"/>
                      </a:cubicBezTo>
                      <a:lnTo>
                        <a:pt x="2773" y="571"/>
                      </a:lnTo>
                      <a:cubicBezTo>
                        <a:pt x="2703" y="676"/>
                        <a:pt x="2587" y="776"/>
                        <a:pt x="2434" y="861"/>
                      </a:cubicBezTo>
                      <a:cubicBezTo>
                        <a:pt x="2127" y="1033"/>
                        <a:pt x="1714" y="1127"/>
                        <a:pt x="1271" y="1127"/>
                      </a:cubicBezTo>
                      <a:cubicBezTo>
                        <a:pt x="1180" y="1127"/>
                        <a:pt x="1126" y="1183"/>
                        <a:pt x="1080" y="1271"/>
                      </a:cubicBezTo>
                      <a:cubicBezTo>
                        <a:pt x="972" y="1476"/>
                        <a:pt x="318" y="2720"/>
                        <a:pt x="318" y="2720"/>
                      </a:cubicBezTo>
                      <a:lnTo>
                        <a:pt x="109" y="2720"/>
                      </a:lnTo>
                      <a:cubicBezTo>
                        <a:pt x="79" y="2720"/>
                        <a:pt x="50" y="2732"/>
                        <a:pt x="30" y="2755"/>
                      </a:cubicBezTo>
                      <a:cubicBezTo>
                        <a:pt x="10" y="2777"/>
                        <a:pt x="0" y="2806"/>
                        <a:pt x="3" y="2836"/>
                      </a:cubicBezTo>
                      <a:cubicBezTo>
                        <a:pt x="62" y="3472"/>
                        <a:pt x="597" y="3970"/>
                        <a:pt x="1248" y="3970"/>
                      </a:cubicBezTo>
                      <a:cubicBezTo>
                        <a:pt x="1899" y="3970"/>
                        <a:pt x="2434" y="3472"/>
                        <a:pt x="2493" y="2836"/>
                      </a:cubicBezTo>
                      <a:cubicBezTo>
                        <a:pt x="2496" y="2806"/>
                        <a:pt x="2486" y="2777"/>
                        <a:pt x="2466" y="2755"/>
                      </a:cubicBezTo>
                      <a:cubicBezTo>
                        <a:pt x="2446" y="2733"/>
                        <a:pt x="2417" y="2720"/>
                        <a:pt x="2387" y="2720"/>
                      </a:cubicBezTo>
                      <a:lnTo>
                        <a:pt x="2178" y="2720"/>
                      </a:lnTo>
                      <a:lnTo>
                        <a:pt x="1546" y="1516"/>
                      </a:lnTo>
                      <a:cubicBezTo>
                        <a:pt x="2038" y="1477"/>
                        <a:pt x="2468" y="1332"/>
                        <a:pt x="2773" y="1120"/>
                      </a:cubicBezTo>
                      <a:lnTo>
                        <a:pt x="2773" y="5501"/>
                      </a:lnTo>
                      <a:lnTo>
                        <a:pt x="1565" y="5501"/>
                      </a:lnTo>
                      <a:cubicBezTo>
                        <a:pt x="1381" y="5501"/>
                        <a:pt x="1231" y="5650"/>
                        <a:pt x="1231" y="5834"/>
                      </a:cubicBezTo>
                      <a:cubicBezTo>
                        <a:pt x="1231" y="6019"/>
                        <a:pt x="1381" y="6168"/>
                        <a:pt x="1565" y="6168"/>
                      </a:cubicBezTo>
                      <a:lnTo>
                        <a:pt x="4464" y="6168"/>
                      </a:lnTo>
                      <a:cubicBezTo>
                        <a:pt x="4648" y="6168"/>
                        <a:pt x="4797" y="6019"/>
                        <a:pt x="4797" y="5834"/>
                      </a:cubicBezTo>
                      <a:cubicBezTo>
                        <a:pt x="4797" y="5650"/>
                        <a:pt x="4648" y="5501"/>
                        <a:pt x="4464" y="5501"/>
                      </a:cubicBezTo>
                      <a:lnTo>
                        <a:pt x="3307" y="5501"/>
                      </a:lnTo>
                      <a:lnTo>
                        <a:pt x="3307" y="1120"/>
                      </a:lnTo>
                      <a:cubicBezTo>
                        <a:pt x="3612" y="1332"/>
                        <a:pt x="4041" y="1477"/>
                        <a:pt x="4534" y="1516"/>
                      </a:cubicBezTo>
                      <a:lnTo>
                        <a:pt x="3902" y="2720"/>
                      </a:lnTo>
                      <a:lnTo>
                        <a:pt x="3693" y="2720"/>
                      </a:lnTo>
                      <a:cubicBezTo>
                        <a:pt x="3663" y="2720"/>
                        <a:pt x="3634" y="2732"/>
                        <a:pt x="3614" y="2755"/>
                      </a:cubicBezTo>
                      <a:cubicBezTo>
                        <a:pt x="3594" y="2777"/>
                        <a:pt x="3584" y="2806"/>
                        <a:pt x="3587" y="2836"/>
                      </a:cubicBezTo>
                      <a:cubicBezTo>
                        <a:pt x="3645" y="3472"/>
                        <a:pt x="4180" y="3970"/>
                        <a:pt x="4832" y="3970"/>
                      </a:cubicBezTo>
                      <a:cubicBezTo>
                        <a:pt x="5483" y="3970"/>
                        <a:pt x="6018" y="3472"/>
                        <a:pt x="6077" y="2836"/>
                      </a:cubicBezTo>
                      <a:cubicBezTo>
                        <a:pt x="6080" y="2806"/>
                        <a:pt x="6070" y="2777"/>
                        <a:pt x="6049" y="2755"/>
                      </a:cubicBezTo>
                      <a:close/>
                      <a:moveTo>
                        <a:pt x="1726" y="2720"/>
                      </a:moveTo>
                      <a:lnTo>
                        <a:pt x="770" y="2720"/>
                      </a:lnTo>
                      <a:lnTo>
                        <a:pt x="1248" y="1809"/>
                      </a:lnTo>
                      <a:lnTo>
                        <a:pt x="1726" y="2720"/>
                      </a:lnTo>
                      <a:close/>
                      <a:moveTo>
                        <a:pt x="4354" y="2720"/>
                      </a:moveTo>
                      <a:lnTo>
                        <a:pt x="4832" y="1809"/>
                      </a:lnTo>
                      <a:lnTo>
                        <a:pt x="5310" y="2720"/>
                      </a:lnTo>
                      <a:lnTo>
                        <a:pt x="4354" y="2720"/>
                      </a:ln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2" name="íślíḋè-Freeform: Shape 16"/>
                <p:cNvSpPr>
                  <a:spLocks/>
                </p:cNvSpPr>
                <p:nvPr/>
              </p:nvSpPr>
              <p:spPr bwMode="auto">
                <a:xfrm>
                  <a:off x="7742840" y="3369576"/>
                  <a:ext cx="676199" cy="673686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</p:grpSp>
      <p:sp>
        <p:nvSpPr>
          <p:cNvPr id="71" name="Text Box 28"/>
          <p:cNvSpPr txBox="1">
            <a:spLocks noChangeArrowheads="1"/>
          </p:cNvSpPr>
          <p:nvPr/>
        </p:nvSpPr>
        <p:spPr bwMode="auto">
          <a:xfrm>
            <a:off x="8262216" y="2476327"/>
            <a:ext cx="160608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党校培训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有效期限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一般为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二年 </a:t>
            </a:r>
          </a:p>
        </p:txBody>
      </p:sp>
    </p:spTree>
    <p:extLst>
      <p:ext uri="{BB962C8B-B14F-4D97-AF65-F5344CB8AC3E}">
        <p14:creationId xmlns:p14="http://schemas.microsoft.com/office/powerpoint/2010/main" val="3196273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710243" y="2149552"/>
            <a:ext cx="2817043" cy="2630354"/>
            <a:chOff x="4710243" y="2149552"/>
            <a:chExt cx="2817043" cy="2630354"/>
          </a:xfrm>
        </p:grpSpPr>
        <p:grpSp>
          <p:nvGrpSpPr>
            <p:cNvPr id="18" name="组合 17"/>
            <p:cNvGrpSpPr/>
            <p:nvPr/>
          </p:nvGrpSpPr>
          <p:grpSpPr>
            <a:xfrm>
              <a:off x="4710243" y="2149552"/>
              <a:ext cx="2817043" cy="2630354"/>
              <a:chOff x="3813272" y="393222"/>
              <a:chExt cx="4536695" cy="4236044"/>
            </a:xfrm>
          </p:grpSpPr>
          <p:sp>
            <p:nvSpPr>
              <p:cNvPr id="22" name="íṡľíḍè-任意多边形: 形状 57"/>
              <p:cNvSpPr/>
              <p:nvPr/>
            </p:nvSpPr>
            <p:spPr>
              <a:xfrm>
                <a:off x="4940352" y="393222"/>
                <a:ext cx="1236780" cy="2273681"/>
              </a:xfrm>
              <a:custGeom>
                <a:avLst/>
                <a:gdLst>
                  <a:gd name="connsiteX0" fmla="*/ 1236780 w 1236780"/>
                  <a:gd name="connsiteY0" fmla="*/ 0 h 2273681"/>
                  <a:gd name="connsiteX1" fmla="*/ 1236780 w 1236780"/>
                  <a:gd name="connsiteY1" fmla="*/ 439552 h 2273681"/>
                  <a:gd name="connsiteX2" fmla="*/ 439552 w 1236780"/>
                  <a:gd name="connsiteY2" fmla="*/ 1236780 h 2273681"/>
                  <a:gd name="connsiteX3" fmla="*/ 715054 w 1236780"/>
                  <a:gd name="connsiteY3" fmla="*/ 1839602 h 2273681"/>
                  <a:gd name="connsiteX4" fmla="*/ 762725 w 1236780"/>
                  <a:gd name="connsiteY4" fmla="*/ 1876147 h 2273681"/>
                  <a:gd name="connsiteX5" fmla="*/ 563959 w 1236780"/>
                  <a:gd name="connsiteY5" fmla="*/ 2273681 h 2273681"/>
                  <a:gd name="connsiteX6" fmla="*/ 545285 w 1236780"/>
                  <a:gd name="connsiteY6" fmla="*/ 2262337 h 2273681"/>
                  <a:gd name="connsiteX7" fmla="*/ 0 w 1236780"/>
                  <a:gd name="connsiteY7" fmla="*/ 1236780 h 2273681"/>
                  <a:gd name="connsiteX8" fmla="*/ 1236780 w 1236780"/>
                  <a:gd name="connsiteY8" fmla="*/ 0 h 227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6780" h="2273681">
                    <a:moveTo>
                      <a:pt x="1236780" y="0"/>
                    </a:moveTo>
                    <a:lnTo>
                      <a:pt x="1236780" y="439552"/>
                    </a:lnTo>
                    <a:cubicBezTo>
                      <a:pt x="796484" y="439552"/>
                      <a:pt x="439552" y="796484"/>
                      <a:pt x="439552" y="1236780"/>
                    </a:cubicBezTo>
                    <a:cubicBezTo>
                      <a:pt x="439552" y="1477567"/>
                      <a:pt x="546301" y="1693422"/>
                      <a:pt x="715054" y="1839602"/>
                    </a:cubicBezTo>
                    <a:lnTo>
                      <a:pt x="762725" y="1876147"/>
                    </a:lnTo>
                    <a:lnTo>
                      <a:pt x="563959" y="2273681"/>
                    </a:lnTo>
                    <a:lnTo>
                      <a:pt x="545285" y="2262337"/>
                    </a:lnTo>
                    <a:cubicBezTo>
                      <a:pt x="216299" y="2040079"/>
                      <a:pt x="0" y="1663689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ṡľíḍè-任意多边形: 形状 59"/>
              <p:cNvSpPr/>
              <p:nvPr/>
            </p:nvSpPr>
            <p:spPr>
              <a:xfrm>
                <a:off x="3813272" y="2121271"/>
                <a:ext cx="2473561" cy="2473561"/>
              </a:xfrm>
              <a:custGeom>
                <a:avLst/>
                <a:gdLst>
                  <a:gd name="connsiteX0" fmla="*/ 1236780 w 2473561"/>
                  <a:gd name="connsiteY0" fmla="*/ 0 h 2473560"/>
                  <a:gd name="connsiteX1" fmla="*/ 2324287 w 2473561"/>
                  <a:gd name="connsiteY1" fmla="*/ 647257 h 2473560"/>
                  <a:gd name="connsiteX2" fmla="*/ 2353068 w 2473561"/>
                  <a:gd name="connsiteY2" fmla="*/ 707001 h 2473560"/>
                  <a:gd name="connsiteX3" fmla="*/ 2253968 w 2473561"/>
                  <a:gd name="connsiteY3" fmla="*/ 713252 h 2473560"/>
                  <a:gd name="connsiteX4" fmla="*/ 1664446 w 2473561"/>
                  <a:gd name="connsiteY4" fmla="*/ 563979 h 2473560"/>
                  <a:gd name="connsiteX5" fmla="*/ 1617542 w 2473561"/>
                  <a:gd name="connsiteY5" fmla="*/ 535485 h 2473560"/>
                  <a:gd name="connsiteX6" fmla="*/ 1581146 w 2473561"/>
                  <a:gd name="connsiteY6" fmla="*/ 513373 h 2473560"/>
                  <a:gd name="connsiteX7" fmla="*/ 1578271 w 2473561"/>
                  <a:gd name="connsiteY7" fmla="*/ 519123 h 2473560"/>
                  <a:gd name="connsiteX8" fmla="*/ 1547096 w 2473561"/>
                  <a:gd name="connsiteY8" fmla="*/ 502202 h 2473560"/>
                  <a:gd name="connsiteX9" fmla="*/ 1236779 w 2473561"/>
                  <a:gd name="connsiteY9" fmla="*/ 439552 h 2473560"/>
                  <a:gd name="connsiteX10" fmla="*/ 439551 w 2473561"/>
                  <a:gd name="connsiteY10" fmla="*/ 1236780 h 2473560"/>
                  <a:gd name="connsiteX11" fmla="*/ 1236779 w 2473561"/>
                  <a:gd name="connsiteY11" fmla="*/ 2034008 h 2473560"/>
                  <a:gd name="connsiteX12" fmla="*/ 2029891 w 2473561"/>
                  <a:gd name="connsiteY12" fmla="*/ 1318292 h 2473560"/>
                  <a:gd name="connsiteX13" fmla="*/ 2033993 w 2473561"/>
                  <a:gd name="connsiteY13" fmla="*/ 1237062 h 2473560"/>
                  <a:gd name="connsiteX14" fmla="*/ 2033994 w 2473561"/>
                  <a:gd name="connsiteY14" fmla="*/ 1237062 h 2473560"/>
                  <a:gd name="connsiteX15" fmla="*/ 2034008 w 2473561"/>
                  <a:gd name="connsiteY15" fmla="*/ 1236781 h 2473560"/>
                  <a:gd name="connsiteX16" fmla="*/ 1682518 w 2473561"/>
                  <a:gd name="connsiteY16" fmla="*/ 575707 h 2473560"/>
                  <a:gd name="connsiteX17" fmla="*/ 1578272 w 2473561"/>
                  <a:gd name="connsiteY17" fmla="*/ 519124 h 2473560"/>
                  <a:gd name="connsiteX18" fmla="*/ 1581147 w 2473561"/>
                  <a:gd name="connsiteY18" fmla="*/ 513374 h 2473560"/>
                  <a:gd name="connsiteX19" fmla="*/ 1617543 w 2473561"/>
                  <a:gd name="connsiteY19" fmla="*/ 535486 h 2473560"/>
                  <a:gd name="connsiteX20" fmla="*/ 1664447 w 2473561"/>
                  <a:gd name="connsiteY20" fmla="*/ 563980 h 2473560"/>
                  <a:gd name="connsiteX21" fmla="*/ 2253969 w 2473561"/>
                  <a:gd name="connsiteY21" fmla="*/ 713253 h 2473560"/>
                  <a:gd name="connsiteX22" fmla="*/ 2353069 w 2473561"/>
                  <a:gd name="connsiteY22" fmla="*/ 707002 h 2473560"/>
                  <a:gd name="connsiteX23" fmla="*/ 2376369 w 2473561"/>
                  <a:gd name="connsiteY23" fmla="*/ 755370 h 2473560"/>
                  <a:gd name="connsiteX24" fmla="*/ 2473561 w 2473561"/>
                  <a:gd name="connsiteY24" fmla="*/ 1236781 h 2473560"/>
                  <a:gd name="connsiteX25" fmla="*/ 2473547 w 2473561"/>
                  <a:gd name="connsiteY25" fmla="*/ 1237063 h 2473560"/>
                  <a:gd name="connsiteX26" fmla="*/ 2473546 w 2473561"/>
                  <a:gd name="connsiteY26" fmla="*/ 1237063 h 2473560"/>
                  <a:gd name="connsiteX27" fmla="*/ 2467175 w 2473561"/>
                  <a:gd name="connsiteY27" fmla="*/ 1363234 h 2473560"/>
                  <a:gd name="connsiteX28" fmla="*/ 1236780 w 2473561"/>
                  <a:gd name="connsiteY28" fmla="*/ 2473560 h 2473560"/>
                  <a:gd name="connsiteX29" fmla="*/ 0 w 2473561"/>
                  <a:gd name="connsiteY29" fmla="*/ 1236780 h 2473560"/>
                  <a:gd name="connsiteX30" fmla="*/ 1236780 w 2473561"/>
                  <a:gd name="connsiteY30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473561" h="2473560">
                    <a:moveTo>
                      <a:pt x="1236780" y="0"/>
                    </a:moveTo>
                    <a:cubicBezTo>
                      <a:pt x="1706381" y="0"/>
                      <a:pt x="2114852" y="261721"/>
                      <a:pt x="2324287" y="647257"/>
                    </a:cubicBezTo>
                    <a:lnTo>
                      <a:pt x="2353068" y="707001"/>
                    </a:lnTo>
                    <a:lnTo>
                      <a:pt x="2253968" y="713252"/>
                    </a:lnTo>
                    <a:cubicBezTo>
                      <a:pt x="2040514" y="713252"/>
                      <a:pt x="1839689" y="659178"/>
                      <a:pt x="1664446" y="563979"/>
                    </a:cubicBezTo>
                    <a:lnTo>
                      <a:pt x="1617542" y="535485"/>
                    </a:lnTo>
                    <a:lnTo>
                      <a:pt x="1581146" y="513373"/>
                    </a:lnTo>
                    <a:lnTo>
                      <a:pt x="1578271" y="519123"/>
                    </a:lnTo>
                    <a:lnTo>
                      <a:pt x="1547096" y="502202"/>
                    </a:lnTo>
                    <a:cubicBezTo>
                      <a:pt x="1451717" y="461860"/>
                      <a:pt x="1346853" y="439552"/>
                      <a:pt x="1236779" y="439552"/>
                    </a:cubicBezTo>
                    <a:cubicBezTo>
                      <a:pt x="796482" y="439552"/>
                      <a:pt x="439551" y="796483"/>
                      <a:pt x="439551" y="1236780"/>
                    </a:cubicBezTo>
                    <a:cubicBezTo>
                      <a:pt x="439551" y="1677077"/>
                      <a:pt x="796482" y="2034008"/>
                      <a:pt x="1236779" y="2034008"/>
                    </a:cubicBezTo>
                    <a:cubicBezTo>
                      <a:pt x="1649558" y="2034008"/>
                      <a:pt x="1989065" y="1720299"/>
                      <a:pt x="2029891" y="1318292"/>
                    </a:cubicBezTo>
                    <a:lnTo>
                      <a:pt x="2033993" y="1237062"/>
                    </a:lnTo>
                    <a:lnTo>
                      <a:pt x="2033994" y="1237062"/>
                    </a:lnTo>
                    <a:lnTo>
                      <a:pt x="2034008" y="1236781"/>
                    </a:lnTo>
                    <a:cubicBezTo>
                      <a:pt x="2034008" y="961596"/>
                      <a:pt x="1894582" y="718975"/>
                      <a:pt x="1682518" y="575707"/>
                    </a:cubicBezTo>
                    <a:lnTo>
                      <a:pt x="1578272" y="519124"/>
                    </a:lnTo>
                    <a:lnTo>
                      <a:pt x="1581147" y="513374"/>
                    </a:lnTo>
                    <a:lnTo>
                      <a:pt x="1617543" y="535486"/>
                    </a:lnTo>
                    <a:lnTo>
                      <a:pt x="1664447" y="563980"/>
                    </a:lnTo>
                    <a:cubicBezTo>
                      <a:pt x="1839690" y="659179"/>
                      <a:pt x="2040515" y="713253"/>
                      <a:pt x="2253969" y="713253"/>
                    </a:cubicBezTo>
                    <a:lnTo>
                      <a:pt x="2353069" y="707002"/>
                    </a:lnTo>
                    <a:lnTo>
                      <a:pt x="2376369" y="755370"/>
                    </a:lnTo>
                    <a:cubicBezTo>
                      <a:pt x="2438953" y="903337"/>
                      <a:pt x="2473561" y="1066017"/>
                      <a:pt x="2473561" y="1236781"/>
                    </a:cubicBezTo>
                    <a:lnTo>
                      <a:pt x="2473547" y="1237063"/>
                    </a:lnTo>
                    <a:lnTo>
                      <a:pt x="2473546" y="1237063"/>
                    </a:lnTo>
                    <a:lnTo>
                      <a:pt x="2467175" y="1363234"/>
                    </a:lnTo>
                    <a:cubicBezTo>
                      <a:pt x="2403839" y="1986888"/>
                      <a:pt x="1877144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rgbClr val="AE453F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ṡľíḍè-任意多边形: 形状 60"/>
              <p:cNvSpPr/>
              <p:nvPr/>
            </p:nvSpPr>
            <p:spPr>
              <a:xfrm>
                <a:off x="5876407" y="2155706"/>
                <a:ext cx="2473560" cy="2473560"/>
              </a:xfrm>
              <a:custGeom>
                <a:avLst/>
                <a:gdLst>
                  <a:gd name="connsiteX0" fmla="*/ 892415 w 2473560"/>
                  <a:gd name="connsiteY0" fmla="*/ 513375 h 2473560"/>
                  <a:gd name="connsiteX1" fmla="*/ 858322 w 2473560"/>
                  <a:gd name="connsiteY1" fmla="*/ 534087 h 2473560"/>
                  <a:gd name="connsiteX2" fmla="*/ 809118 w 2473560"/>
                  <a:gd name="connsiteY2" fmla="*/ 563979 h 2473560"/>
                  <a:gd name="connsiteX3" fmla="*/ 377116 w 2473560"/>
                  <a:gd name="connsiteY3" fmla="*/ 703315 h 2473560"/>
                  <a:gd name="connsiteX4" fmla="*/ 318695 w 2473560"/>
                  <a:gd name="connsiteY4" fmla="*/ 707001 h 2473560"/>
                  <a:gd name="connsiteX5" fmla="*/ 341995 w 2473560"/>
                  <a:gd name="connsiteY5" fmla="*/ 755369 h 2473560"/>
                  <a:gd name="connsiteX6" fmla="*/ 439187 w 2473560"/>
                  <a:gd name="connsiteY6" fmla="*/ 1236780 h 2473560"/>
                  <a:gd name="connsiteX7" fmla="*/ 439173 w 2473560"/>
                  <a:gd name="connsiteY7" fmla="*/ 1237062 h 2473560"/>
                  <a:gd name="connsiteX8" fmla="*/ 439174 w 2473560"/>
                  <a:gd name="connsiteY8" fmla="*/ 1237062 h 2473560"/>
                  <a:gd name="connsiteX9" fmla="*/ 439188 w 2473560"/>
                  <a:gd name="connsiteY9" fmla="*/ 1236781 h 2473560"/>
                  <a:gd name="connsiteX10" fmla="*/ 341996 w 2473560"/>
                  <a:gd name="connsiteY10" fmla="*/ 755370 h 2473560"/>
                  <a:gd name="connsiteX11" fmla="*/ 318696 w 2473560"/>
                  <a:gd name="connsiteY11" fmla="*/ 707002 h 2473560"/>
                  <a:gd name="connsiteX12" fmla="*/ 377117 w 2473560"/>
                  <a:gd name="connsiteY12" fmla="*/ 703316 h 2473560"/>
                  <a:gd name="connsiteX13" fmla="*/ 809119 w 2473560"/>
                  <a:gd name="connsiteY13" fmla="*/ 563980 h 2473560"/>
                  <a:gd name="connsiteX14" fmla="*/ 858323 w 2473560"/>
                  <a:gd name="connsiteY14" fmla="*/ 534088 h 2473560"/>
                  <a:gd name="connsiteX15" fmla="*/ 892416 w 2473560"/>
                  <a:gd name="connsiteY15" fmla="*/ 513376 h 2473560"/>
                  <a:gd name="connsiteX16" fmla="*/ 1236779 w 2473560"/>
                  <a:gd name="connsiteY16" fmla="*/ 439552 h 2473560"/>
                  <a:gd name="connsiteX17" fmla="*/ 926462 w 2473560"/>
                  <a:gd name="connsiteY17" fmla="*/ 502202 h 2473560"/>
                  <a:gd name="connsiteX18" fmla="*/ 895290 w 2473560"/>
                  <a:gd name="connsiteY18" fmla="*/ 519122 h 2473560"/>
                  <a:gd name="connsiteX19" fmla="*/ 895290 w 2473560"/>
                  <a:gd name="connsiteY19" fmla="*/ 519123 h 2473560"/>
                  <a:gd name="connsiteX20" fmla="*/ 791042 w 2473560"/>
                  <a:gd name="connsiteY20" fmla="*/ 575707 h 2473560"/>
                  <a:gd name="connsiteX21" fmla="*/ 439552 w 2473560"/>
                  <a:gd name="connsiteY21" fmla="*/ 1236781 h 2473560"/>
                  <a:gd name="connsiteX22" fmla="*/ 439566 w 2473560"/>
                  <a:gd name="connsiteY22" fmla="*/ 1237063 h 2473560"/>
                  <a:gd name="connsiteX23" fmla="*/ 439565 w 2473560"/>
                  <a:gd name="connsiteY23" fmla="*/ 1237063 h 2473560"/>
                  <a:gd name="connsiteX24" fmla="*/ 443667 w 2473560"/>
                  <a:gd name="connsiteY24" fmla="*/ 1318292 h 2473560"/>
                  <a:gd name="connsiteX25" fmla="*/ 1236779 w 2473560"/>
                  <a:gd name="connsiteY25" fmla="*/ 2034008 h 2473560"/>
                  <a:gd name="connsiteX26" fmla="*/ 2034007 w 2473560"/>
                  <a:gd name="connsiteY26" fmla="*/ 1236780 h 2473560"/>
                  <a:gd name="connsiteX27" fmla="*/ 1236779 w 2473560"/>
                  <a:gd name="connsiteY27" fmla="*/ 439552 h 2473560"/>
                  <a:gd name="connsiteX28" fmla="*/ 1236780 w 2473560"/>
                  <a:gd name="connsiteY28" fmla="*/ 0 h 2473560"/>
                  <a:gd name="connsiteX29" fmla="*/ 2473560 w 2473560"/>
                  <a:gd name="connsiteY29" fmla="*/ 1236780 h 2473560"/>
                  <a:gd name="connsiteX30" fmla="*/ 1236780 w 2473560"/>
                  <a:gd name="connsiteY30" fmla="*/ 2473560 h 2473560"/>
                  <a:gd name="connsiteX31" fmla="*/ 0 w 2473560"/>
                  <a:gd name="connsiteY31" fmla="*/ 1236780 h 2473560"/>
                  <a:gd name="connsiteX32" fmla="*/ 1236780 w 2473560"/>
                  <a:gd name="connsiteY32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73560" h="2473560">
                    <a:moveTo>
                      <a:pt x="892415" y="513375"/>
                    </a:moveTo>
                    <a:lnTo>
                      <a:pt x="858322" y="534087"/>
                    </a:lnTo>
                    <a:lnTo>
                      <a:pt x="809118" y="563979"/>
                    </a:lnTo>
                    <a:cubicBezTo>
                      <a:pt x="677685" y="635378"/>
                      <a:pt x="531863" y="683645"/>
                      <a:pt x="377116" y="703315"/>
                    </a:cubicBezTo>
                    <a:lnTo>
                      <a:pt x="318695" y="707001"/>
                    </a:lnTo>
                    <a:lnTo>
                      <a:pt x="341995" y="755369"/>
                    </a:lnTo>
                    <a:cubicBezTo>
                      <a:pt x="404579" y="903336"/>
                      <a:pt x="439187" y="1066016"/>
                      <a:pt x="439187" y="1236780"/>
                    </a:cubicBezTo>
                    <a:lnTo>
                      <a:pt x="439173" y="1237062"/>
                    </a:lnTo>
                    <a:lnTo>
                      <a:pt x="439174" y="1237062"/>
                    </a:lnTo>
                    <a:lnTo>
                      <a:pt x="439188" y="1236781"/>
                    </a:lnTo>
                    <a:cubicBezTo>
                      <a:pt x="439188" y="1066017"/>
                      <a:pt x="404580" y="903337"/>
                      <a:pt x="341996" y="755370"/>
                    </a:cubicBezTo>
                    <a:lnTo>
                      <a:pt x="318696" y="707002"/>
                    </a:lnTo>
                    <a:lnTo>
                      <a:pt x="377117" y="703316"/>
                    </a:lnTo>
                    <a:cubicBezTo>
                      <a:pt x="531864" y="683646"/>
                      <a:pt x="677686" y="635379"/>
                      <a:pt x="809119" y="563980"/>
                    </a:cubicBezTo>
                    <a:lnTo>
                      <a:pt x="858323" y="534088"/>
                    </a:lnTo>
                    <a:lnTo>
                      <a:pt x="892416" y="513376"/>
                    </a:lnTo>
                    <a:close/>
                    <a:moveTo>
                      <a:pt x="1236779" y="439552"/>
                    </a:moveTo>
                    <a:cubicBezTo>
                      <a:pt x="1126705" y="439552"/>
                      <a:pt x="1021841" y="461860"/>
                      <a:pt x="926462" y="502202"/>
                    </a:cubicBezTo>
                    <a:lnTo>
                      <a:pt x="895290" y="519122"/>
                    </a:lnTo>
                    <a:lnTo>
                      <a:pt x="895290" y="519123"/>
                    </a:lnTo>
                    <a:lnTo>
                      <a:pt x="791042" y="575707"/>
                    </a:lnTo>
                    <a:cubicBezTo>
                      <a:pt x="578978" y="718975"/>
                      <a:pt x="439552" y="961596"/>
                      <a:pt x="439552" y="1236781"/>
                    </a:cubicBezTo>
                    <a:lnTo>
                      <a:pt x="439566" y="1237063"/>
                    </a:lnTo>
                    <a:lnTo>
                      <a:pt x="439565" y="1237063"/>
                    </a:lnTo>
                    <a:lnTo>
                      <a:pt x="443667" y="1318292"/>
                    </a:lnTo>
                    <a:cubicBezTo>
                      <a:pt x="484493" y="1720299"/>
                      <a:pt x="824001" y="2034008"/>
                      <a:pt x="1236779" y="2034008"/>
                    </a:cubicBezTo>
                    <a:cubicBezTo>
                      <a:pt x="1677076" y="2034008"/>
                      <a:pt x="2034007" y="1677077"/>
                      <a:pt x="2034007" y="1236780"/>
                    </a:cubicBezTo>
                    <a:cubicBezTo>
                      <a:pt x="2034007" y="796483"/>
                      <a:pt x="1677076" y="439552"/>
                      <a:pt x="1236779" y="439552"/>
                    </a:cubicBezTo>
                    <a:close/>
                    <a:moveTo>
                      <a:pt x="1236780" y="0"/>
                    </a:moveTo>
                    <a:cubicBezTo>
                      <a:pt x="1919835" y="0"/>
                      <a:pt x="2473560" y="553725"/>
                      <a:pt x="2473560" y="1236780"/>
                    </a:cubicBezTo>
                    <a:cubicBezTo>
                      <a:pt x="2473560" y="1919835"/>
                      <a:pt x="1919835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rgbClr val="ED7D3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ṡľíḍè-任意多边形: 形状 62"/>
              <p:cNvSpPr/>
              <p:nvPr/>
            </p:nvSpPr>
            <p:spPr>
              <a:xfrm>
                <a:off x="6096000" y="395399"/>
                <a:ext cx="1236780" cy="2473558"/>
              </a:xfrm>
              <a:custGeom>
                <a:avLst/>
                <a:gdLst>
                  <a:gd name="connsiteX0" fmla="*/ 0 w 1236780"/>
                  <a:gd name="connsiteY0" fmla="*/ 0 h 2473559"/>
                  <a:gd name="connsiteX1" fmla="*/ 1236780 w 1236780"/>
                  <a:gd name="connsiteY1" fmla="*/ 1236780 h 2473559"/>
                  <a:gd name="connsiteX2" fmla="*/ 691496 w 1236780"/>
                  <a:gd name="connsiteY2" fmla="*/ 2262337 h 2473559"/>
                  <a:gd name="connsiteX3" fmla="*/ 672821 w 1236780"/>
                  <a:gd name="connsiteY3" fmla="*/ 2273683 h 2473559"/>
                  <a:gd name="connsiteX4" fmla="*/ 672821 w 1236780"/>
                  <a:gd name="connsiteY4" fmla="*/ 2273682 h 2473559"/>
                  <a:gd name="connsiteX5" fmla="*/ 638728 w 1236780"/>
                  <a:gd name="connsiteY5" fmla="*/ 2294394 h 2473559"/>
                  <a:gd name="connsiteX6" fmla="*/ 589524 w 1236780"/>
                  <a:gd name="connsiteY6" fmla="*/ 2324286 h 2473559"/>
                  <a:gd name="connsiteX7" fmla="*/ 1 w 1236780"/>
                  <a:gd name="connsiteY7" fmla="*/ 2473559 h 2473559"/>
                  <a:gd name="connsiteX8" fmla="*/ 0 w 1236780"/>
                  <a:gd name="connsiteY8" fmla="*/ 2473559 h 2473559"/>
                  <a:gd name="connsiteX9" fmla="*/ 0 w 1236780"/>
                  <a:gd name="connsiteY9" fmla="*/ 2034007 h 2473559"/>
                  <a:gd name="connsiteX10" fmla="*/ 1 w 1236780"/>
                  <a:gd name="connsiteY10" fmla="*/ 2034007 h 2473559"/>
                  <a:gd name="connsiteX11" fmla="*/ 310318 w 1236780"/>
                  <a:gd name="connsiteY11" fmla="*/ 1971357 h 2473559"/>
                  <a:gd name="connsiteX12" fmla="*/ 441584 w 1236780"/>
                  <a:gd name="connsiteY12" fmla="*/ 1900110 h 2473559"/>
                  <a:gd name="connsiteX13" fmla="*/ 441584 w 1236780"/>
                  <a:gd name="connsiteY13" fmla="*/ 1900109 h 2473559"/>
                  <a:gd name="connsiteX14" fmla="*/ 445738 w 1236780"/>
                  <a:gd name="connsiteY14" fmla="*/ 1897854 h 2473559"/>
                  <a:gd name="connsiteX15" fmla="*/ 474054 w 1236780"/>
                  <a:gd name="connsiteY15" fmla="*/ 1876147 h 2473559"/>
                  <a:gd name="connsiteX16" fmla="*/ 474055 w 1236780"/>
                  <a:gd name="connsiteY16" fmla="*/ 1876148 h 2473559"/>
                  <a:gd name="connsiteX17" fmla="*/ 521727 w 1236780"/>
                  <a:gd name="connsiteY17" fmla="*/ 1839602 h 2473559"/>
                  <a:gd name="connsiteX18" fmla="*/ 797228 w 1236780"/>
                  <a:gd name="connsiteY18" fmla="*/ 1236780 h 2473559"/>
                  <a:gd name="connsiteX19" fmla="*/ 0 w 1236780"/>
                  <a:gd name="connsiteY19" fmla="*/ 439552 h 2473559"/>
                  <a:gd name="connsiteX20" fmla="*/ 0 w 1236780"/>
                  <a:gd name="connsiteY20" fmla="*/ 0 h 247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36780" h="2473559">
                    <a:moveTo>
                      <a:pt x="0" y="0"/>
                    </a:moveTo>
                    <a:cubicBezTo>
                      <a:pt x="683055" y="0"/>
                      <a:pt x="1236780" y="553725"/>
                      <a:pt x="1236780" y="1236780"/>
                    </a:cubicBezTo>
                    <a:cubicBezTo>
                      <a:pt x="1236780" y="1663689"/>
                      <a:pt x="1020482" y="2040079"/>
                      <a:pt x="691496" y="2262337"/>
                    </a:cubicBezTo>
                    <a:lnTo>
                      <a:pt x="672821" y="2273683"/>
                    </a:lnTo>
                    <a:lnTo>
                      <a:pt x="672821" y="2273682"/>
                    </a:lnTo>
                    <a:lnTo>
                      <a:pt x="638728" y="2294394"/>
                    </a:lnTo>
                    <a:lnTo>
                      <a:pt x="589524" y="2324286"/>
                    </a:lnTo>
                    <a:cubicBezTo>
                      <a:pt x="414280" y="2419485"/>
                      <a:pt x="213456" y="2473559"/>
                      <a:pt x="1" y="2473559"/>
                    </a:cubicBezTo>
                    <a:lnTo>
                      <a:pt x="0" y="2473559"/>
                    </a:lnTo>
                    <a:lnTo>
                      <a:pt x="0" y="2034007"/>
                    </a:lnTo>
                    <a:lnTo>
                      <a:pt x="1" y="2034007"/>
                    </a:lnTo>
                    <a:cubicBezTo>
                      <a:pt x="110075" y="2034007"/>
                      <a:pt x="214940" y="2011699"/>
                      <a:pt x="310318" y="1971357"/>
                    </a:cubicBezTo>
                    <a:lnTo>
                      <a:pt x="441584" y="1900110"/>
                    </a:lnTo>
                    <a:lnTo>
                      <a:pt x="441584" y="1900109"/>
                    </a:lnTo>
                    <a:lnTo>
                      <a:pt x="445738" y="1897854"/>
                    </a:lnTo>
                    <a:lnTo>
                      <a:pt x="474054" y="1876147"/>
                    </a:lnTo>
                    <a:lnTo>
                      <a:pt x="474055" y="1876148"/>
                    </a:lnTo>
                    <a:lnTo>
                      <a:pt x="521727" y="1839602"/>
                    </a:lnTo>
                    <a:cubicBezTo>
                      <a:pt x="690480" y="1693422"/>
                      <a:pt x="797228" y="1477567"/>
                      <a:pt x="797228" y="1236780"/>
                    </a:cubicBezTo>
                    <a:cubicBezTo>
                      <a:pt x="797228" y="796484"/>
                      <a:pt x="440297" y="439552"/>
                      <a:pt x="0" y="43955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5814632" y="2416781"/>
              <a:ext cx="9704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01</a:t>
              </a:r>
              <a:endParaRPr lang="zh-CN" altLang="en-US" sz="4000" dirty="0">
                <a:solidFill>
                  <a:srgbClr val="C00000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050968" y="3751087"/>
              <a:ext cx="9704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AE453F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02</a:t>
              </a:r>
              <a:endParaRPr lang="zh-CN" altLang="en-US" sz="4000" dirty="0">
                <a:solidFill>
                  <a:srgbClr val="AE453F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10442" y="3753786"/>
              <a:ext cx="9704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ED7D3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03</a:t>
              </a:r>
              <a:endParaRPr lang="zh-CN" altLang="en-US" sz="4000" dirty="0">
                <a:solidFill>
                  <a:srgbClr val="ED7D3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3845" y="366129"/>
            <a:ext cx="652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发展对象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的确定</a:t>
            </a:r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、培养和考察</a:t>
            </a:r>
          </a:p>
        </p:txBody>
      </p:sp>
      <p:sp>
        <p:nvSpPr>
          <p:cNvPr id="32" name="Text Box 29"/>
          <p:cNvSpPr txBox="1">
            <a:spLocks noChangeArrowheads="1"/>
          </p:cNvSpPr>
          <p:nvPr/>
        </p:nvSpPr>
        <p:spPr bwMode="auto">
          <a:xfrm>
            <a:off x="1396788" y="3033842"/>
            <a:ext cx="330227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基本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具备了党员条件，党内外群众反映较好，近期可以履行入党手续的入党</a:t>
            </a: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积极分子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050426" y="2973724"/>
            <a:ext cx="2167731" cy="908547"/>
            <a:chOff x="5050426" y="2973724"/>
            <a:chExt cx="2167731" cy="908547"/>
          </a:xfrm>
        </p:grpSpPr>
        <p:sp>
          <p:nvSpPr>
            <p:cNvPr id="35" name="圆角矩形 34"/>
            <p:cNvSpPr/>
            <p:nvPr/>
          </p:nvSpPr>
          <p:spPr>
            <a:xfrm rot="5400000">
              <a:off x="5680019" y="2544861"/>
              <a:ext cx="908547" cy="17662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050426" y="3110786"/>
              <a:ext cx="21677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造字工房力黑（非商用）常规体" pitchFamily="50" charset="-122"/>
                  <a:ea typeface="造字工房力黑（非商用）常规体" pitchFamily="50" charset="-122"/>
                </a:rPr>
                <a:t> </a:t>
              </a:r>
              <a:r>
                <a:rPr lang="zh-CN" altLang="en-US" sz="2000" dirty="0" smtClean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关于党校培训</a:t>
              </a:r>
              <a:endParaRPr lang="en-US" altLang="zh-CN" sz="2000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有效期限</a:t>
              </a:r>
              <a:r>
                <a:rPr lang="zh-CN" altLang="en-US" sz="2000" dirty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问题</a:t>
              </a:r>
            </a:p>
          </p:txBody>
        </p:sp>
      </p:grpSp>
      <p:sp>
        <p:nvSpPr>
          <p:cNvPr id="37" name="Text Box 29"/>
          <p:cNvSpPr txBox="1">
            <a:spLocks noChangeArrowheads="1"/>
          </p:cNvSpPr>
          <p:nvPr/>
        </p:nvSpPr>
        <p:spPr bwMode="auto">
          <a:xfrm>
            <a:off x="5139597" y="1376082"/>
            <a:ext cx="2387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经过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党组织确定的入党</a:t>
            </a: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积极分子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7558340" y="3643608"/>
            <a:ext cx="29960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原则上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经过</a:t>
            </a: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党组织</a:t>
            </a:r>
            <a:endParaRPr lang="en-US" altLang="zh-CN" sz="240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一年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以上的培养</a:t>
            </a: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教育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133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743905" y="3600674"/>
            <a:ext cx="7926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预备党员的接收</a:t>
            </a:r>
            <a:endParaRPr lang="zh-CN" altLang="en-US" sz="7200" b="1" dirty="0">
              <a:solidFill>
                <a:srgbClr val="C0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93792" y="1486098"/>
            <a:ext cx="2474656" cy="1862048"/>
            <a:chOff x="5169408" y="1925010"/>
            <a:chExt cx="2474656" cy="1862048"/>
          </a:xfrm>
        </p:grpSpPr>
        <p:grpSp>
          <p:nvGrpSpPr>
            <p:cNvPr id="12" name="组合 11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485279" y="1925010"/>
              <a:ext cx="215878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03</a:t>
              </a:r>
              <a:endParaRPr lang="zh-CN" altLang="en-US" sz="115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71135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19373" y="1738496"/>
            <a:ext cx="13020725" cy="4412921"/>
          </a:xfrm>
          <a:prstGeom prst="rect">
            <a:avLst/>
          </a:prstGeom>
          <a:solidFill>
            <a:schemeClr val="bg1">
              <a:lumMod val="8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右箭头 110"/>
          <p:cNvSpPr/>
          <p:nvPr/>
        </p:nvSpPr>
        <p:spPr>
          <a:xfrm>
            <a:off x="5270269" y="5135131"/>
            <a:ext cx="1412719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右箭头 104"/>
          <p:cNvSpPr/>
          <p:nvPr/>
        </p:nvSpPr>
        <p:spPr>
          <a:xfrm rot="5400000">
            <a:off x="2027507" y="4163989"/>
            <a:ext cx="898722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右箭头 98"/>
          <p:cNvSpPr/>
          <p:nvPr/>
        </p:nvSpPr>
        <p:spPr>
          <a:xfrm flipH="1">
            <a:off x="3581823" y="3888612"/>
            <a:ext cx="906457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81361" y="508341"/>
            <a:ext cx="3241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r>
              <a:rPr lang="zh-CN" altLang="en-US" dirty="0"/>
              <a:t>预备党员的接收</a:t>
            </a:r>
            <a:endParaRPr lang="zh-CN" altLang="en-US" dirty="0"/>
          </a:p>
        </p:txBody>
      </p:sp>
      <p:sp>
        <p:nvSpPr>
          <p:cNvPr id="5" name="右箭头 4"/>
          <p:cNvSpPr/>
          <p:nvPr/>
        </p:nvSpPr>
        <p:spPr>
          <a:xfrm>
            <a:off x="5815655" y="2539956"/>
            <a:ext cx="686380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8389652" y="2494499"/>
            <a:ext cx="686380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5400000">
            <a:off x="9792313" y="2862229"/>
            <a:ext cx="898722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flipH="1">
            <a:off x="8707719" y="3811315"/>
            <a:ext cx="906457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flipH="1">
            <a:off x="6156557" y="3852951"/>
            <a:ext cx="906457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237411" y="2492585"/>
            <a:ext cx="686380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îṥļîḑé-Arrow: Pentagon 7"/>
          <p:cNvSpPr/>
          <p:nvPr/>
        </p:nvSpPr>
        <p:spPr>
          <a:xfrm rot="5400000">
            <a:off x="5679192" y="-162254"/>
            <a:ext cx="1073043" cy="3801502"/>
          </a:xfrm>
          <a:prstGeom prst="homePlate">
            <a:avLst/>
          </a:prstGeom>
          <a:solidFill>
            <a:srgbClr val="B31D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216000" anchor="t" anchorCtr="1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îṥļîḑé-Arrow: Pentagon 7"/>
          <p:cNvSpPr/>
          <p:nvPr/>
        </p:nvSpPr>
        <p:spPr>
          <a:xfrm rot="5400000">
            <a:off x="5757713" y="-159876"/>
            <a:ext cx="881089" cy="3681149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216000" anchor="t" anchorCtr="1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032765" y="1252863"/>
            <a:ext cx="3421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 十项</a:t>
            </a:r>
            <a:r>
              <a:rPr lang="zh-CN" altLang="en-US" sz="4000" b="1" dirty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工作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358140" y="2275019"/>
            <a:ext cx="2179901" cy="1019908"/>
            <a:chOff x="5169408" y="1954020"/>
            <a:chExt cx="2336464" cy="1822598"/>
          </a:xfrm>
        </p:grpSpPr>
        <p:grpSp>
          <p:nvGrpSpPr>
            <p:cNvPr id="15" name="组合 14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5571146" y="2105190"/>
              <a:ext cx="1524003" cy="1485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确定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介绍人       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42813" y="2287728"/>
            <a:ext cx="2179901" cy="1019908"/>
            <a:chOff x="5169408" y="1954020"/>
            <a:chExt cx="2336464" cy="1822598"/>
          </a:xfrm>
        </p:grpSpPr>
        <p:grpSp>
          <p:nvGrpSpPr>
            <p:cNvPr id="20" name="组合 19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573220" y="2155040"/>
              <a:ext cx="1549149" cy="1485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政审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27488" y="2277331"/>
            <a:ext cx="2179901" cy="1019908"/>
            <a:chOff x="5169408" y="1954020"/>
            <a:chExt cx="2336464" cy="1822598"/>
          </a:xfrm>
        </p:grpSpPr>
        <p:grpSp>
          <p:nvGrpSpPr>
            <p:cNvPr id="25" name="组合 24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5325511" y="2496108"/>
              <a:ext cx="2039366" cy="825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      审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98754" y="2208383"/>
            <a:ext cx="2270503" cy="1019908"/>
            <a:chOff x="5169408" y="1954020"/>
            <a:chExt cx="2433574" cy="1822598"/>
          </a:xfrm>
        </p:grpSpPr>
        <p:grpSp>
          <p:nvGrpSpPr>
            <p:cNvPr id="30" name="组合 29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5200344" y="2504542"/>
              <a:ext cx="2402638" cy="825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       示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069612" y="3626098"/>
            <a:ext cx="2179901" cy="1019908"/>
            <a:chOff x="5169408" y="1954020"/>
            <a:chExt cx="2336464" cy="1822598"/>
          </a:xfrm>
        </p:grpSpPr>
        <p:grpSp>
          <p:nvGrpSpPr>
            <p:cNvPr id="35" name="组合 34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5468969" y="2207874"/>
              <a:ext cx="1797420" cy="1485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 写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志 愿 书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550070" y="3626097"/>
            <a:ext cx="2179901" cy="1019907"/>
            <a:chOff x="5169408" y="1954020"/>
            <a:chExt cx="2336464" cy="1822598"/>
          </a:xfrm>
        </p:grpSpPr>
        <p:grpSp>
          <p:nvGrpSpPr>
            <p:cNvPr id="40" name="组合 39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5248953" y="2162970"/>
              <a:ext cx="2183002" cy="148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召  开  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接收大会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63843" y="3626099"/>
            <a:ext cx="2179901" cy="1019908"/>
            <a:chOff x="5169408" y="1954020"/>
            <a:chExt cx="2336464" cy="1822598"/>
          </a:xfrm>
        </p:grpSpPr>
        <p:grpSp>
          <p:nvGrpSpPr>
            <p:cNvPr id="45" name="组合 44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244228" y="2127297"/>
              <a:ext cx="2193709" cy="1485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  级  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派人谈话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386546" y="3631271"/>
            <a:ext cx="2179901" cy="1019908"/>
            <a:chOff x="5169408" y="1954020"/>
            <a:chExt cx="2336464" cy="182259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103" name="圆角矩形 102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圆角矩形 103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5657441" y="2427349"/>
              <a:ext cx="1495763" cy="935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 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布 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355252" y="4899070"/>
            <a:ext cx="3069228" cy="1019908"/>
            <a:chOff x="5169408" y="1954020"/>
            <a:chExt cx="2336464" cy="1822598"/>
          </a:xfrm>
        </p:grpSpPr>
        <p:grpSp>
          <p:nvGrpSpPr>
            <p:cNvPr id="107" name="组合 106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109" name="圆角矩形 108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圆角矩形 109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文本框 107"/>
            <p:cNvSpPr txBox="1"/>
            <p:nvPr/>
          </p:nvSpPr>
          <p:spPr>
            <a:xfrm>
              <a:off x="5756590" y="2427032"/>
              <a:ext cx="1396368" cy="935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宣       誓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713447" y="4899070"/>
            <a:ext cx="3069228" cy="1019908"/>
            <a:chOff x="5169408" y="1954020"/>
            <a:chExt cx="2336464" cy="1822598"/>
          </a:xfrm>
        </p:grpSpPr>
        <p:grpSp>
          <p:nvGrpSpPr>
            <p:cNvPr id="113" name="组合 112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115" name="圆角矩形 114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圆角矩形 115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5756590" y="2427032"/>
              <a:ext cx="1396368" cy="935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备        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7345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1" grpId="0" animBg="1"/>
      <p:bldP spid="105" grpId="0" animBg="1"/>
      <p:bldP spid="99" grpId="0" animBg="1"/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0136" y="401317"/>
            <a:ext cx="3241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r>
              <a:rPr lang="zh-CN" altLang="en-US" dirty="0"/>
              <a:t>预备党员的接收</a:t>
            </a:r>
            <a:endParaRPr lang="zh-CN" altLang="en-US" dirty="0"/>
          </a:p>
        </p:txBody>
      </p:sp>
      <p:sp>
        <p:nvSpPr>
          <p:cNvPr id="3" name="Text Box 82"/>
          <p:cNvSpPr txBox="1">
            <a:spLocks noChangeArrowheads="1"/>
          </p:cNvSpPr>
          <p:nvPr/>
        </p:nvSpPr>
        <p:spPr bwMode="auto">
          <a:xfrm>
            <a:off x="5475634" y="-1000961"/>
            <a:ext cx="51355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1400" dirty="0">
              <a:solidFill>
                <a:srgbClr val="66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326514" y="1596281"/>
            <a:ext cx="2850598" cy="2850599"/>
            <a:chOff x="7717876" y="1872568"/>
            <a:chExt cx="2345680" cy="2345680"/>
          </a:xfrm>
        </p:grpSpPr>
        <p:grpSp>
          <p:nvGrpSpPr>
            <p:cNvPr id="41" name="组合 40"/>
            <p:cNvGrpSpPr/>
            <p:nvPr/>
          </p:nvGrpSpPr>
          <p:grpSpPr>
            <a:xfrm>
              <a:off x="7717876" y="1872568"/>
              <a:ext cx="2345680" cy="2345680"/>
              <a:chOff x="1507800" y="1772816"/>
              <a:chExt cx="2345680" cy="2345680"/>
            </a:xfrm>
            <a:noFill/>
          </p:grpSpPr>
          <p:sp>
            <p:nvSpPr>
              <p:cNvPr id="42" name="iS1ide-Oval 5"/>
              <p:cNvSpPr/>
              <p:nvPr/>
            </p:nvSpPr>
            <p:spPr>
              <a:xfrm>
                <a:off x="1507800" y="1772816"/>
                <a:ext cx="2345680" cy="2345680"/>
              </a:xfrm>
              <a:prstGeom prst="ellipse">
                <a:avLst/>
              </a:prstGeom>
              <a:grpFill/>
              <a:ln w="50800">
                <a:solidFill>
                  <a:srgbClr val="AE45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1ide-Oval 6"/>
              <p:cNvSpPr/>
              <p:nvPr/>
            </p:nvSpPr>
            <p:spPr>
              <a:xfrm>
                <a:off x="3339220" y="1872166"/>
                <a:ext cx="412750" cy="412750"/>
              </a:xfrm>
              <a:prstGeom prst="ellipse">
                <a:avLst/>
              </a:prstGeom>
              <a:solidFill>
                <a:srgbClr val="AE453F"/>
              </a:solidFill>
              <a:ln w="38100">
                <a:solidFill>
                  <a:srgbClr val="AE45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7976102" y="2099915"/>
              <a:ext cx="1881728" cy="1890985"/>
              <a:chOff x="4477043" y="1866367"/>
              <a:chExt cx="2898559" cy="2912819"/>
            </a:xfrm>
          </p:grpSpPr>
          <p:sp>
            <p:nvSpPr>
              <p:cNvPr id="45" name="iS1ide-Oval 53"/>
              <p:cNvSpPr>
                <a:spLocks/>
              </p:cNvSpPr>
              <p:nvPr/>
            </p:nvSpPr>
            <p:spPr bwMode="auto">
              <a:xfrm>
                <a:off x="4477043" y="1866367"/>
                <a:ext cx="2898559" cy="2912819"/>
              </a:xfrm>
              <a:prstGeom prst="ellipse">
                <a:avLst/>
              </a:prstGeom>
              <a:solidFill>
                <a:srgbClr val="B31D21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S1ide-Oval 53"/>
              <p:cNvSpPr>
                <a:spLocks/>
              </p:cNvSpPr>
              <p:nvPr/>
            </p:nvSpPr>
            <p:spPr bwMode="auto">
              <a:xfrm>
                <a:off x="4758087" y="2118205"/>
                <a:ext cx="2366736" cy="23783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790173" y="2419701"/>
                <a:ext cx="2382872" cy="1989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入党介绍人可由党组织指定，也可本人约请</a:t>
                </a:r>
                <a:endParaRPr lang="zh-CN" altLang="en-US" sz="2400" dirty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9521601" y="1940769"/>
              <a:ext cx="541955" cy="379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946155" y="1571234"/>
            <a:ext cx="2850599" cy="2850599"/>
            <a:chOff x="5077968" y="1872568"/>
            <a:chExt cx="2345680" cy="2345680"/>
          </a:xfrm>
        </p:grpSpPr>
        <p:grpSp>
          <p:nvGrpSpPr>
            <p:cNvPr id="34" name="组合 33"/>
            <p:cNvGrpSpPr/>
            <p:nvPr/>
          </p:nvGrpSpPr>
          <p:grpSpPr>
            <a:xfrm>
              <a:off x="5077968" y="1872568"/>
              <a:ext cx="2345680" cy="2345680"/>
              <a:chOff x="1507800" y="1772816"/>
              <a:chExt cx="2345680" cy="2345680"/>
            </a:xfrm>
            <a:noFill/>
          </p:grpSpPr>
          <p:sp>
            <p:nvSpPr>
              <p:cNvPr id="35" name="iS1ide-Oval 5"/>
              <p:cNvSpPr/>
              <p:nvPr/>
            </p:nvSpPr>
            <p:spPr>
              <a:xfrm>
                <a:off x="1507800" y="1772816"/>
                <a:ext cx="2345680" cy="2345680"/>
              </a:xfrm>
              <a:prstGeom prst="ellipse">
                <a:avLst/>
              </a:prstGeom>
              <a:grpFill/>
              <a:ln w="50800">
                <a:solidFill>
                  <a:srgbClr val="AE45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S1ide-Oval 6"/>
              <p:cNvSpPr/>
              <p:nvPr/>
            </p:nvSpPr>
            <p:spPr>
              <a:xfrm>
                <a:off x="3339220" y="1872166"/>
                <a:ext cx="412750" cy="412750"/>
              </a:xfrm>
              <a:prstGeom prst="ellipse">
                <a:avLst/>
              </a:prstGeom>
              <a:solidFill>
                <a:srgbClr val="AE453F"/>
              </a:solidFill>
              <a:ln w="38100">
                <a:solidFill>
                  <a:srgbClr val="AE45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336194" y="2099915"/>
              <a:ext cx="1881728" cy="1890985"/>
              <a:chOff x="4477043" y="1866367"/>
              <a:chExt cx="2898559" cy="2912819"/>
            </a:xfrm>
          </p:grpSpPr>
          <p:sp>
            <p:nvSpPr>
              <p:cNvPr id="38" name="iS1ide-Oval 53"/>
              <p:cNvSpPr>
                <a:spLocks/>
              </p:cNvSpPr>
              <p:nvPr/>
            </p:nvSpPr>
            <p:spPr bwMode="auto">
              <a:xfrm>
                <a:off x="4477043" y="1866367"/>
                <a:ext cx="2898559" cy="2912819"/>
              </a:xfrm>
              <a:prstGeom prst="ellipse">
                <a:avLst/>
              </a:prstGeom>
              <a:solidFill>
                <a:srgbClr val="B31D21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1ide-Oval 53"/>
              <p:cNvSpPr>
                <a:spLocks/>
              </p:cNvSpPr>
              <p:nvPr/>
            </p:nvSpPr>
            <p:spPr bwMode="auto">
              <a:xfrm>
                <a:off x="4758087" y="2118205"/>
                <a:ext cx="2366736" cy="23783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4698257" y="2583744"/>
                <a:ext cx="2382872" cy="152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入党介绍人一般由培养联系人担任</a:t>
                </a:r>
                <a:endParaRPr lang="zh-CN" altLang="en-US" sz="2400" dirty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6911432" y="1961383"/>
              <a:ext cx="512214" cy="379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603196" y="1603267"/>
            <a:ext cx="2878256" cy="2850598"/>
            <a:chOff x="2514386" y="1872568"/>
            <a:chExt cx="2368439" cy="2345680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4386" y="1872568"/>
              <a:ext cx="2345680" cy="2345680"/>
              <a:chOff x="1507800" y="1772816"/>
              <a:chExt cx="2345680" cy="2345680"/>
            </a:xfrm>
            <a:noFill/>
          </p:grpSpPr>
          <p:sp>
            <p:nvSpPr>
              <p:cNvPr id="10" name="iS1ide-Oval 5"/>
              <p:cNvSpPr/>
              <p:nvPr/>
            </p:nvSpPr>
            <p:spPr>
              <a:xfrm>
                <a:off x="1507800" y="1772816"/>
                <a:ext cx="2345680" cy="2345680"/>
              </a:xfrm>
              <a:prstGeom prst="ellipse">
                <a:avLst/>
              </a:prstGeom>
              <a:grpFill/>
              <a:ln w="50800">
                <a:solidFill>
                  <a:srgbClr val="AE45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1ide-Oval 6"/>
              <p:cNvSpPr/>
              <p:nvPr/>
            </p:nvSpPr>
            <p:spPr>
              <a:xfrm>
                <a:off x="3339220" y="1872166"/>
                <a:ext cx="412750" cy="412750"/>
              </a:xfrm>
              <a:prstGeom prst="ellipse">
                <a:avLst/>
              </a:prstGeom>
              <a:solidFill>
                <a:srgbClr val="AE453F"/>
              </a:solidFill>
              <a:ln w="38100">
                <a:solidFill>
                  <a:srgbClr val="AE45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772612" y="2099915"/>
              <a:ext cx="1881728" cy="1890985"/>
              <a:chOff x="4477043" y="1866367"/>
              <a:chExt cx="2898559" cy="2912819"/>
            </a:xfrm>
          </p:grpSpPr>
          <p:sp>
            <p:nvSpPr>
              <p:cNvPr id="30" name="iS1ide-Oval 53"/>
              <p:cNvSpPr>
                <a:spLocks/>
              </p:cNvSpPr>
              <p:nvPr/>
            </p:nvSpPr>
            <p:spPr bwMode="auto">
              <a:xfrm>
                <a:off x="4477043" y="1866367"/>
                <a:ext cx="2898559" cy="2912819"/>
              </a:xfrm>
              <a:prstGeom prst="ellipse">
                <a:avLst/>
              </a:prstGeom>
              <a:solidFill>
                <a:srgbClr val="B31D21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S1ide-Oval 53"/>
              <p:cNvSpPr>
                <a:spLocks/>
              </p:cNvSpPr>
              <p:nvPr/>
            </p:nvSpPr>
            <p:spPr bwMode="auto">
              <a:xfrm>
                <a:off x="4758087" y="2118205"/>
                <a:ext cx="2366736" cy="23783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698257" y="2583744"/>
                <a:ext cx="2382872" cy="1521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只有正式党员才能</a:t>
                </a:r>
                <a:r>
                  <a:rPr lang="zh-CN" altLang="en-US" sz="2400" dirty="0" smtClean="0"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做</a:t>
                </a:r>
                <a:endParaRPr lang="en-US" altLang="zh-CN" sz="2400" dirty="0" smtClean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endParaRPr>
              </a:p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dirty="0" smtClean="0"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入党</a:t>
                </a:r>
                <a:r>
                  <a:rPr lang="zh-CN" altLang="en-US" sz="2400" dirty="0"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造字工房力黑（非商用）常规体" pitchFamily="50" charset="-122"/>
                    <a:ea typeface="造字工房力黑（非商用）常规体" pitchFamily="50" charset="-122"/>
                  </a:rPr>
                  <a:t>介绍人</a:t>
                </a:r>
                <a:endParaRPr lang="zh-CN" altLang="en-US" sz="2400" dirty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4371124" y="1981191"/>
              <a:ext cx="511701" cy="379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060395" y="4232063"/>
            <a:ext cx="6417682" cy="802200"/>
            <a:chOff x="3902626" y="4044496"/>
            <a:chExt cx="5153677" cy="802200"/>
          </a:xfrm>
        </p:grpSpPr>
        <p:grpSp>
          <p:nvGrpSpPr>
            <p:cNvPr id="48" name="组合 47"/>
            <p:cNvGrpSpPr/>
            <p:nvPr/>
          </p:nvGrpSpPr>
          <p:grpSpPr>
            <a:xfrm rot="5400000">
              <a:off x="6078365" y="1868757"/>
              <a:ext cx="802200" cy="5153677"/>
              <a:chOff x="679337" y="2404547"/>
              <a:chExt cx="818571" cy="604131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348358" y="4218247"/>
              <a:ext cx="2659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确  定  介  绍  人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9538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1361" y="508341"/>
            <a:ext cx="3241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r>
              <a:rPr lang="zh-CN" altLang="en-US" dirty="0"/>
              <a:t>预备党员的接收</a:t>
            </a:r>
            <a:endParaRPr lang="zh-CN" altLang="en-US" dirty="0"/>
          </a:p>
        </p:txBody>
      </p:sp>
      <p:cxnSp>
        <p:nvCxnSpPr>
          <p:cNvPr id="27" name="îṥļîḑé-Straight Connector 3"/>
          <p:cNvCxnSpPr/>
          <p:nvPr/>
        </p:nvCxnSpPr>
        <p:spPr>
          <a:xfrm flipH="1">
            <a:off x="2360815" y="2348880"/>
            <a:ext cx="6511857" cy="2968872"/>
          </a:xfrm>
          <a:prstGeom prst="line">
            <a:avLst/>
          </a:prstGeom>
          <a:ln w="38100" cap="rnd">
            <a:solidFill>
              <a:srgbClr val="C15F4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8688288" y="1628800"/>
            <a:ext cx="1152128" cy="1152128"/>
            <a:chOff x="3025614" y="1870779"/>
            <a:chExt cx="808632" cy="808632"/>
          </a:xfrm>
        </p:grpSpPr>
        <p:sp>
          <p:nvSpPr>
            <p:cNvPr id="53" name="îṥļîḑé-PA_形状 6254"/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rgbClr val="ED7D3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ļîḑé-Shape 6254"/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D7D3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ļîḑé-PA_形状 6255"/>
            <p:cNvSpPr/>
            <p:nvPr/>
          </p:nvSpPr>
          <p:spPr>
            <a:xfrm>
              <a:off x="3282109" y="2117458"/>
              <a:ext cx="305623" cy="305161"/>
            </a:xfrm>
            <a:custGeom>
              <a:avLst/>
              <a:gdLst>
                <a:gd name="connsiteX0" fmla="*/ 303775 w 607639"/>
                <a:gd name="connsiteY0" fmla="*/ 525007 h 606722"/>
                <a:gd name="connsiteX1" fmla="*/ 315710 w 607639"/>
                <a:gd name="connsiteY1" fmla="*/ 536902 h 606722"/>
                <a:gd name="connsiteX2" fmla="*/ 315710 w 607639"/>
                <a:gd name="connsiteY2" fmla="*/ 552347 h 606722"/>
                <a:gd name="connsiteX3" fmla="*/ 303775 w 607639"/>
                <a:gd name="connsiteY3" fmla="*/ 564241 h 606722"/>
                <a:gd name="connsiteX4" fmla="*/ 291929 w 607639"/>
                <a:gd name="connsiteY4" fmla="*/ 552347 h 606722"/>
                <a:gd name="connsiteX5" fmla="*/ 291929 w 607639"/>
                <a:gd name="connsiteY5" fmla="*/ 536902 h 606722"/>
                <a:gd name="connsiteX6" fmla="*/ 303775 w 607639"/>
                <a:gd name="connsiteY6" fmla="*/ 525007 h 606722"/>
                <a:gd name="connsiteX7" fmla="*/ 429885 w 607639"/>
                <a:gd name="connsiteY7" fmla="*/ 509483 h 606722"/>
                <a:gd name="connsiteX8" fmla="*/ 441811 w 607639"/>
                <a:gd name="connsiteY8" fmla="*/ 521409 h 606722"/>
                <a:gd name="connsiteX9" fmla="*/ 429885 w 607639"/>
                <a:gd name="connsiteY9" fmla="*/ 533335 h 606722"/>
                <a:gd name="connsiteX10" fmla="*/ 417959 w 607639"/>
                <a:gd name="connsiteY10" fmla="*/ 521409 h 606722"/>
                <a:gd name="connsiteX11" fmla="*/ 429885 w 607639"/>
                <a:gd name="connsiteY11" fmla="*/ 509483 h 606722"/>
                <a:gd name="connsiteX12" fmla="*/ 177720 w 607639"/>
                <a:gd name="connsiteY12" fmla="*/ 509483 h 606722"/>
                <a:gd name="connsiteX13" fmla="*/ 189611 w 607639"/>
                <a:gd name="connsiteY13" fmla="*/ 521409 h 606722"/>
                <a:gd name="connsiteX14" fmla="*/ 177720 w 607639"/>
                <a:gd name="connsiteY14" fmla="*/ 533335 h 606722"/>
                <a:gd name="connsiteX15" fmla="*/ 165829 w 607639"/>
                <a:gd name="connsiteY15" fmla="*/ 521409 h 606722"/>
                <a:gd name="connsiteX16" fmla="*/ 177720 w 607639"/>
                <a:gd name="connsiteY16" fmla="*/ 509483 h 606722"/>
                <a:gd name="connsiteX17" fmla="*/ 522185 w 607639"/>
                <a:gd name="connsiteY17" fmla="*/ 417324 h 606722"/>
                <a:gd name="connsiteX18" fmla="*/ 534111 w 607639"/>
                <a:gd name="connsiteY18" fmla="*/ 429250 h 606722"/>
                <a:gd name="connsiteX19" fmla="*/ 522185 w 607639"/>
                <a:gd name="connsiteY19" fmla="*/ 441176 h 606722"/>
                <a:gd name="connsiteX20" fmla="*/ 510259 w 607639"/>
                <a:gd name="connsiteY20" fmla="*/ 429250 h 606722"/>
                <a:gd name="connsiteX21" fmla="*/ 522185 w 607639"/>
                <a:gd name="connsiteY21" fmla="*/ 417324 h 606722"/>
                <a:gd name="connsiteX22" fmla="*/ 85420 w 607639"/>
                <a:gd name="connsiteY22" fmla="*/ 417324 h 606722"/>
                <a:gd name="connsiteX23" fmla="*/ 97311 w 607639"/>
                <a:gd name="connsiteY23" fmla="*/ 429250 h 606722"/>
                <a:gd name="connsiteX24" fmla="*/ 85420 w 607639"/>
                <a:gd name="connsiteY24" fmla="*/ 441176 h 606722"/>
                <a:gd name="connsiteX25" fmla="*/ 73529 w 607639"/>
                <a:gd name="connsiteY25" fmla="*/ 429250 h 606722"/>
                <a:gd name="connsiteX26" fmla="*/ 85420 w 607639"/>
                <a:gd name="connsiteY26" fmla="*/ 417324 h 606722"/>
                <a:gd name="connsiteX27" fmla="*/ 537643 w 607639"/>
                <a:gd name="connsiteY27" fmla="*/ 291506 h 606722"/>
                <a:gd name="connsiteX28" fmla="*/ 555628 w 607639"/>
                <a:gd name="connsiteY28" fmla="*/ 291506 h 606722"/>
                <a:gd name="connsiteX29" fmla="*/ 567558 w 607639"/>
                <a:gd name="connsiteY29" fmla="*/ 303316 h 606722"/>
                <a:gd name="connsiteX30" fmla="*/ 555628 w 607639"/>
                <a:gd name="connsiteY30" fmla="*/ 315216 h 606722"/>
                <a:gd name="connsiteX31" fmla="*/ 537643 w 607639"/>
                <a:gd name="connsiteY31" fmla="*/ 315216 h 606722"/>
                <a:gd name="connsiteX32" fmla="*/ 525713 w 607639"/>
                <a:gd name="connsiteY32" fmla="*/ 303316 h 606722"/>
                <a:gd name="connsiteX33" fmla="*/ 537643 w 607639"/>
                <a:gd name="connsiteY33" fmla="*/ 291506 h 606722"/>
                <a:gd name="connsiteX34" fmla="*/ 51991 w 607639"/>
                <a:gd name="connsiteY34" fmla="*/ 291506 h 606722"/>
                <a:gd name="connsiteX35" fmla="*/ 69946 w 607639"/>
                <a:gd name="connsiteY35" fmla="*/ 291506 h 606722"/>
                <a:gd name="connsiteX36" fmla="*/ 81856 w 607639"/>
                <a:gd name="connsiteY36" fmla="*/ 303316 h 606722"/>
                <a:gd name="connsiteX37" fmla="*/ 69946 w 607639"/>
                <a:gd name="connsiteY37" fmla="*/ 315216 h 606722"/>
                <a:gd name="connsiteX38" fmla="*/ 51991 w 607639"/>
                <a:gd name="connsiteY38" fmla="*/ 315216 h 606722"/>
                <a:gd name="connsiteX39" fmla="*/ 40081 w 607639"/>
                <a:gd name="connsiteY39" fmla="*/ 303316 h 606722"/>
                <a:gd name="connsiteX40" fmla="*/ 51991 w 607639"/>
                <a:gd name="connsiteY40" fmla="*/ 291506 h 606722"/>
                <a:gd name="connsiteX41" fmla="*/ 412608 w 607639"/>
                <a:gd name="connsiteY41" fmla="*/ 222096 h 606722"/>
                <a:gd name="connsiteX42" fmla="*/ 345491 w 607639"/>
                <a:gd name="connsiteY42" fmla="*/ 334245 h 606722"/>
                <a:gd name="connsiteX43" fmla="*/ 412608 w 607639"/>
                <a:gd name="connsiteY43" fmla="*/ 334245 h 606722"/>
                <a:gd name="connsiteX44" fmla="*/ 427651 w 607639"/>
                <a:gd name="connsiteY44" fmla="*/ 167533 h 606722"/>
                <a:gd name="connsiteX45" fmla="*/ 436375 w 607639"/>
                <a:gd name="connsiteY45" fmla="*/ 178996 h 606722"/>
                <a:gd name="connsiteX46" fmla="*/ 436375 w 607639"/>
                <a:gd name="connsiteY46" fmla="*/ 334245 h 606722"/>
                <a:gd name="connsiteX47" fmla="*/ 469399 w 607639"/>
                <a:gd name="connsiteY47" fmla="*/ 334245 h 606722"/>
                <a:gd name="connsiteX48" fmla="*/ 481327 w 607639"/>
                <a:gd name="connsiteY48" fmla="*/ 346153 h 606722"/>
                <a:gd name="connsiteX49" fmla="*/ 469399 w 607639"/>
                <a:gd name="connsiteY49" fmla="*/ 357973 h 606722"/>
                <a:gd name="connsiteX50" fmla="*/ 436375 w 607639"/>
                <a:gd name="connsiteY50" fmla="*/ 357973 h 606722"/>
                <a:gd name="connsiteX51" fmla="*/ 436375 w 607639"/>
                <a:gd name="connsiteY51" fmla="*/ 427733 h 606722"/>
                <a:gd name="connsiteX52" fmla="*/ 424536 w 607639"/>
                <a:gd name="connsiteY52" fmla="*/ 439552 h 606722"/>
                <a:gd name="connsiteX53" fmla="*/ 412608 w 607639"/>
                <a:gd name="connsiteY53" fmla="*/ 427733 h 606722"/>
                <a:gd name="connsiteX54" fmla="*/ 412608 w 607639"/>
                <a:gd name="connsiteY54" fmla="*/ 357973 h 606722"/>
                <a:gd name="connsiteX55" fmla="*/ 324573 w 607639"/>
                <a:gd name="connsiteY55" fmla="*/ 357973 h 606722"/>
                <a:gd name="connsiteX56" fmla="*/ 314158 w 607639"/>
                <a:gd name="connsiteY56" fmla="*/ 352019 h 606722"/>
                <a:gd name="connsiteX57" fmla="*/ 314336 w 607639"/>
                <a:gd name="connsiteY57" fmla="*/ 340022 h 606722"/>
                <a:gd name="connsiteX58" fmla="*/ 414299 w 607639"/>
                <a:gd name="connsiteY58" fmla="*/ 172953 h 606722"/>
                <a:gd name="connsiteX59" fmla="*/ 427651 w 607639"/>
                <a:gd name="connsiteY59" fmla="*/ 167533 h 606722"/>
                <a:gd name="connsiteX60" fmla="*/ 216270 w 607639"/>
                <a:gd name="connsiteY60" fmla="*/ 167099 h 606722"/>
                <a:gd name="connsiteX61" fmla="*/ 290518 w 607639"/>
                <a:gd name="connsiteY61" fmla="*/ 241210 h 606722"/>
                <a:gd name="connsiteX62" fmla="*/ 242978 w 607639"/>
                <a:gd name="connsiteY62" fmla="*/ 355754 h 606722"/>
                <a:gd name="connsiteX63" fmla="*/ 182707 w 607639"/>
                <a:gd name="connsiteY63" fmla="*/ 415825 h 606722"/>
                <a:gd name="connsiteX64" fmla="*/ 278588 w 607639"/>
                <a:gd name="connsiteY64" fmla="*/ 415825 h 606722"/>
                <a:gd name="connsiteX65" fmla="*/ 290518 w 607639"/>
                <a:gd name="connsiteY65" fmla="*/ 427734 h 606722"/>
                <a:gd name="connsiteX66" fmla="*/ 278588 w 607639"/>
                <a:gd name="connsiteY66" fmla="*/ 439552 h 606722"/>
                <a:gd name="connsiteX67" fmla="*/ 154040 w 607639"/>
                <a:gd name="connsiteY67" fmla="*/ 439552 h 606722"/>
                <a:gd name="connsiteX68" fmla="*/ 143001 w 607639"/>
                <a:gd name="connsiteY68" fmla="*/ 432265 h 606722"/>
                <a:gd name="connsiteX69" fmla="*/ 145582 w 607639"/>
                <a:gd name="connsiteY69" fmla="*/ 419292 h 606722"/>
                <a:gd name="connsiteX70" fmla="*/ 226152 w 607639"/>
                <a:gd name="connsiteY70" fmla="*/ 338959 h 606722"/>
                <a:gd name="connsiteX71" fmla="*/ 266659 w 607639"/>
                <a:gd name="connsiteY71" fmla="*/ 241210 h 606722"/>
                <a:gd name="connsiteX72" fmla="*/ 216270 w 607639"/>
                <a:gd name="connsiteY72" fmla="*/ 190914 h 606722"/>
                <a:gd name="connsiteX73" fmla="*/ 165880 w 607639"/>
                <a:gd name="connsiteY73" fmla="*/ 241210 h 606722"/>
                <a:gd name="connsiteX74" fmla="*/ 154040 w 607639"/>
                <a:gd name="connsiteY74" fmla="*/ 253029 h 606722"/>
                <a:gd name="connsiteX75" fmla="*/ 142110 w 607639"/>
                <a:gd name="connsiteY75" fmla="*/ 241210 h 606722"/>
                <a:gd name="connsiteX76" fmla="*/ 216270 w 607639"/>
                <a:gd name="connsiteY76" fmla="*/ 167099 h 606722"/>
                <a:gd name="connsiteX77" fmla="*/ 522185 w 607639"/>
                <a:gd name="connsiteY77" fmla="*/ 165547 h 606722"/>
                <a:gd name="connsiteX78" fmla="*/ 534111 w 607639"/>
                <a:gd name="connsiteY78" fmla="*/ 177438 h 606722"/>
                <a:gd name="connsiteX79" fmla="*/ 522185 w 607639"/>
                <a:gd name="connsiteY79" fmla="*/ 189329 h 606722"/>
                <a:gd name="connsiteX80" fmla="*/ 510259 w 607639"/>
                <a:gd name="connsiteY80" fmla="*/ 177438 h 606722"/>
                <a:gd name="connsiteX81" fmla="*/ 522185 w 607639"/>
                <a:gd name="connsiteY81" fmla="*/ 165547 h 606722"/>
                <a:gd name="connsiteX82" fmla="*/ 85420 w 607639"/>
                <a:gd name="connsiteY82" fmla="*/ 165547 h 606722"/>
                <a:gd name="connsiteX83" fmla="*/ 97311 w 607639"/>
                <a:gd name="connsiteY83" fmla="*/ 177438 h 606722"/>
                <a:gd name="connsiteX84" fmla="*/ 85420 w 607639"/>
                <a:gd name="connsiteY84" fmla="*/ 189329 h 606722"/>
                <a:gd name="connsiteX85" fmla="*/ 73529 w 607639"/>
                <a:gd name="connsiteY85" fmla="*/ 177438 h 606722"/>
                <a:gd name="connsiteX86" fmla="*/ 85420 w 607639"/>
                <a:gd name="connsiteY86" fmla="*/ 165547 h 606722"/>
                <a:gd name="connsiteX87" fmla="*/ 429885 w 607639"/>
                <a:gd name="connsiteY87" fmla="*/ 73388 h 606722"/>
                <a:gd name="connsiteX88" fmla="*/ 441811 w 607639"/>
                <a:gd name="connsiteY88" fmla="*/ 85279 h 606722"/>
                <a:gd name="connsiteX89" fmla="*/ 429885 w 607639"/>
                <a:gd name="connsiteY89" fmla="*/ 97170 h 606722"/>
                <a:gd name="connsiteX90" fmla="*/ 417959 w 607639"/>
                <a:gd name="connsiteY90" fmla="*/ 85279 h 606722"/>
                <a:gd name="connsiteX91" fmla="*/ 429885 w 607639"/>
                <a:gd name="connsiteY91" fmla="*/ 73388 h 606722"/>
                <a:gd name="connsiteX92" fmla="*/ 177720 w 607639"/>
                <a:gd name="connsiteY92" fmla="*/ 73388 h 606722"/>
                <a:gd name="connsiteX93" fmla="*/ 189611 w 607639"/>
                <a:gd name="connsiteY93" fmla="*/ 85279 h 606722"/>
                <a:gd name="connsiteX94" fmla="*/ 177720 w 607639"/>
                <a:gd name="connsiteY94" fmla="*/ 97170 h 606722"/>
                <a:gd name="connsiteX95" fmla="*/ 165829 w 607639"/>
                <a:gd name="connsiteY95" fmla="*/ 85279 h 606722"/>
                <a:gd name="connsiteX96" fmla="*/ 177720 w 607639"/>
                <a:gd name="connsiteY96" fmla="*/ 73388 h 606722"/>
                <a:gd name="connsiteX97" fmla="*/ 303775 w 607639"/>
                <a:gd name="connsiteY97" fmla="*/ 42480 h 606722"/>
                <a:gd name="connsiteX98" fmla="*/ 315710 w 607639"/>
                <a:gd name="connsiteY98" fmla="*/ 54396 h 606722"/>
                <a:gd name="connsiteX99" fmla="*/ 315710 w 607639"/>
                <a:gd name="connsiteY99" fmla="*/ 69869 h 606722"/>
                <a:gd name="connsiteX100" fmla="*/ 303775 w 607639"/>
                <a:gd name="connsiteY100" fmla="*/ 81785 h 606722"/>
                <a:gd name="connsiteX101" fmla="*/ 291929 w 607639"/>
                <a:gd name="connsiteY101" fmla="*/ 69869 h 606722"/>
                <a:gd name="connsiteX102" fmla="*/ 291929 w 607639"/>
                <a:gd name="connsiteY102" fmla="*/ 54396 h 606722"/>
                <a:gd name="connsiteX103" fmla="*/ 303775 w 607639"/>
                <a:gd name="connsiteY103" fmla="*/ 42480 h 606722"/>
                <a:gd name="connsiteX104" fmla="*/ 303775 w 607639"/>
                <a:gd name="connsiteY104" fmla="*/ 0 h 606722"/>
                <a:gd name="connsiteX105" fmla="*/ 537058 w 607639"/>
                <a:gd name="connsiteY105" fmla="*/ 108956 h 606722"/>
                <a:gd name="connsiteX106" fmla="*/ 537058 w 607639"/>
                <a:gd name="connsiteY106" fmla="*/ 93048 h 606722"/>
                <a:gd name="connsiteX107" fmla="*/ 548895 w 607639"/>
                <a:gd name="connsiteY107" fmla="*/ 81139 h 606722"/>
                <a:gd name="connsiteX108" fmla="*/ 560822 w 607639"/>
                <a:gd name="connsiteY108" fmla="*/ 93048 h 606722"/>
                <a:gd name="connsiteX109" fmla="*/ 560822 w 607639"/>
                <a:gd name="connsiteY109" fmla="*/ 138994 h 606722"/>
                <a:gd name="connsiteX110" fmla="*/ 548895 w 607639"/>
                <a:gd name="connsiteY110" fmla="*/ 150903 h 606722"/>
                <a:gd name="connsiteX111" fmla="*/ 502880 w 607639"/>
                <a:gd name="connsiteY111" fmla="*/ 150903 h 606722"/>
                <a:gd name="connsiteX112" fmla="*/ 490953 w 607639"/>
                <a:gd name="connsiteY112" fmla="*/ 138994 h 606722"/>
                <a:gd name="connsiteX113" fmla="*/ 502880 w 607639"/>
                <a:gd name="connsiteY113" fmla="*/ 127174 h 606722"/>
                <a:gd name="connsiteX114" fmla="*/ 521126 w 607639"/>
                <a:gd name="connsiteY114" fmla="*/ 127174 h 606722"/>
                <a:gd name="connsiteX115" fmla="*/ 303775 w 607639"/>
                <a:gd name="connsiteY115" fmla="*/ 23728 h 606722"/>
                <a:gd name="connsiteX116" fmla="*/ 23764 w 607639"/>
                <a:gd name="connsiteY116" fmla="*/ 303316 h 606722"/>
                <a:gd name="connsiteX117" fmla="*/ 303775 w 607639"/>
                <a:gd name="connsiteY117" fmla="*/ 582905 h 606722"/>
                <a:gd name="connsiteX118" fmla="*/ 583786 w 607639"/>
                <a:gd name="connsiteY118" fmla="*/ 303316 h 606722"/>
                <a:gd name="connsiteX119" fmla="*/ 573906 w 607639"/>
                <a:gd name="connsiteY119" fmla="*/ 229376 h 606722"/>
                <a:gd name="connsiteX120" fmla="*/ 582273 w 607639"/>
                <a:gd name="connsiteY120" fmla="*/ 214801 h 606722"/>
                <a:gd name="connsiteX121" fmla="*/ 596869 w 607639"/>
                <a:gd name="connsiteY121" fmla="*/ 223066 h 606722"/>
                <a:gd name="connsiteX122" fmla="*/ 607639 w 607639"/>
                <a:gd name="connsiteY122" fmla="*/ 303316 h 606722"/>
                <a:gd name="connsiteX123" fmla="*/ 303775 w 607639"/>
                <a:gd name="connsiteY123" fmla="*/ 606722 h 606722"/>
                <a:gd name="connsiteX124" fmla="*/ 0 w 607639"/>
                <a:gd name="connsiteY124" fmla="*/ 303316 h 606722"/>
                <a:gd name="connsiteX125" fmla="*/ 303775 w 607639"/>
                <a:gd name="connsiteY12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7639" h="606722">
                  <a:moveTo>
                    <a:pt x="303775" y="525007"/>
                  </a:moveTo>
                  <a:cubicBezTo>
                    <a:pt x="310366" y="525007"/>
                    <a:pt x="315710" y="530333"/>
                    <a:pt x="315710" y="536902"/>
                  </a:cubicBezTo>
                  <a:lnTo>
                    <a:pt x="315710" y="552347"/>
                  </a:lnTo>
                  <a:cubicBezTo>
                    <a:pt x="315710" y="558915"/>
                    <a:pt x="310366" y="564241"/>
                    <a:pt x="303775" y="564241"/>
                  </a:cubicBezTo>
                  <a:cubicBezTo>
                    <a:pt x="297184" y="564241"/>
                    <a:pt x="291929" y="558915"/>
                    <a:pt x="291929" y="552347"/>
                  </a:cubicBezTo>
                  <a:lnTo>
                    <a:pt x="291929" y="536902"/>
                  </a:lnTo>
                  <a:cubicBezTo>
                    <a:pt x="291929" y="530333"/>
                    <a:pt x="297184" y="525007"/>
                    <a:pt x="303775" y="525007"/>
                  </a:cubicBezTo>
                  <a:close/>
                  <a:moveTo>
                    <a:pt x="429885" y="509483"/>
                  </a:moveTo>
                  <a:cubicBezTo>
                    <a:pt x="436472" y="509483"/>
                    <a:pt x="441811" y="514822"/>
                    <a:pt x="441811" y="521409"/>
                  </a:cubicBezTo>
                  <a:cubicBezTo>
                    <a:pt x="441811" y="527996"/>
                    <a:pt x="436472" y="533335"/>
                    <a:pt x="429885" y="533335"/>
                  </a:cubicBezTo>
                  <a:cubicBezTo>
                    <a:pt x="423298" y="533335"/>
                    <a:pt x="417959" y="527996"/>
                    <a:pt x="417959" y="521409"/>
                  </a:cubicBezTo>
                  <a:cubicBezTo>
                    <a:pt x="417959" y="514822"/>
                    <a:pt x="423298" y="509483"/>
                    <a:pt x="429885" y="509483"/>
                  </a:cubicBezTo>
                  <a:close/>
                  <a:moveTo>
                    <a:pt x="177720" y="509483"/>
                  </a:moveTo>
                  <a:cubicBezTo>
                    <a:pt x="184287" y="509483"/>
                    <a:pt x="189611" y="514822"/>
                    <a:pt x="189611" y="521409"/>
                  </a:cubicBezTo>
                  <a:cubicBezTo>
                    <a:pt x="189611" y="527996"/>
                    <a:pt x="184287" y="533335"/>
                    <a:pt x="177720" y="533335"/>
                  </a:cubicBezTo>
                  <a:cubicBezTo>
                    <a:pt x="171153" y="533335"/>
                    <a:pt x="165829" y="527996"/>
                    <a:pt x="165829" y="521409"/>
                  </a:cubicBezTo>
                  <a:cubicBezTo>
                    <a:pt x="165829" y="514822"/>
                    <a:pt x="171153" y="509483"/>
                    <a:pt x="177720" y="509483"/>
                  </a:cubicBezTo>
                  <a:close/>
                  <a:moveTo>
                    <a:pt x="522185" y="417324"/>
                  </a:moveTo>
                  <a:cubicBezTo>
                    <a:pt x="528772" y="417324"/>
                    <a:pt x="534111" y="422663"/>
                    <a:pt x="534111" y="429250"/>
                  </a:cubicBezTo>
                  <a:cubicBezTo>
                    <a:pt x="534111" y="435837"/>
                    <a:pt x="528772" y="441176"/>
                    <a:pt x="522185" y="441176"/>
                  </a:cubicBezTo>
                  <a:cubicBezTo>
                    <a:pt x="515598" y="441176"/>
                    <a:pt x="510259" y="435837"/>
                    <a:pt x="510259" y="429250"/>
                  </a:cubicBezTo>
                  <a:cubicBezTo>
                    <a:pt x="510259" y="422663"/>
                    <a:pt x="515598" y="417324"/>
                    <a:pt x="522185" y="417324"/>
                  </a:cubicBezTo>
                  <a:close/>
                  <a:moveTo>
                    <a:pt x="85420" y="417324"/>
                  </a:moveTo>
                  <a:cubicBezTo>
                    <a:pt x="91987" y="417324"/>
                    <a:pt x="97311" y="422663"/>
                    <a:pt x="97311" y="429250"/>
                  </a:cubicBezTo>
                  <a:cubicBezTo>
                    <a:pt x="97311" y="435837"/>
                    <a:pt x="91987" y="441176"/>
                    <a:pt x="85420" y="441176"/>
                  </a:cubicBezTo>
                  <a:cubicBezTo>
                    <a:pt x="78853" y="441176"/>
                    <a:pt x="73529" y="435837"/>
                    <a:pt x="73529" y="429250"/>
                  </a:cubicBezTo>
                  <a:cubicBezTo>
                    <a:pt x="73529" y="422663"/>
                    <a:pt x="78853" y="417324"/>
                    <a:pt x="85420" y="417324"/>
                  </a:cubicBezTo>
                  <a:close/>
                  <a:moveTo>
                    <a:pt x="537643" y="291506"/>
                  </a:moveTo>
                  <a:lnTo>
                    <a:pt x="555628" y="291506"/>
                  </a:lnTo>
                  <a:cubicBezTo>
                    <a:pt x="562216" y="291506"/>
                    <a:pt x="567558" y="296745"/>
                    <a:pt x="567558" y="303316"/>
                  </a:cubicBezTo>
                  <a:cubicBezTo>
                    <a:pt x="567558" y="309888"/>
                    <a:pt x="562216" y="315216"/>
                    <a:pt x="555628" y="315216"/>
                  </a:cubicBezTo>
                  <a:lnTo>
                    <a:pt x="537643" y="315216"/>
                  </a:lnTo>
                  <a:cubicBezTo>
                    <a:pt x="531055" y="315216"/>
                    <a:pt x="525713" y="309888"/>
                    <a:pt x="525713" y="303316"/>
                  </a:cubicBezTo>
                  <a:cubicBezTo>
                    <a:pt x="525713" y="296745"/>
                    <a:pt x="531055" y="291506"/>
                    <a:pt x="537643" y="291506"/>
                  </a:cubicBezTo>
                  <a:close/>
                  <a:moveTo>
                    <a:pt x="51991" y="291506"/>
                  </a:moveTo>
                  <a:lnTo>
                    <a:pt x="69946" y="291506"/>
                  </a:lnTo>
                  <a:cubicBezTo>
                    <a:pt x="76523" y="291506"/>
                    <a:pt x="81856" y="296745"/>
                    <a:pt x="81856" y="303316"/>
                  </a:cubicBezTo>
                  <a:cubicBezTo>
                    <a:pt x="81856" y="309888"/>
                    <a:pt x="76523" y="315216"/>
                    <a:pt x="69946" y="315216"/>
                  </a:cubicBezTo>
                  <a:lnTo>
                    <a:pt x="51991" y="315216"/>
                  </a:lnTo>
                  <a:cubicBezTo>
                    <a:pt x="45414" y="315216"/>
                    <a:pt x="40081" y="309888"/>
                    <a:pt x="40081" y="303316"/>
                  </a:cubicBezTo>
                  <a:cubicBezTo>
                    <a:pt x="40081" y="296745"/>
                    <a:pt x="45414" y="291506"/>
                    <a:pt x="51991" y="291506"/>
                  </a:cubicBezTo>
                  <a:close/>
                  <a:moveTo>
                    <a:pt x="412608" y="222096"/>
                  </a:moveTo>
                  <a:lnTo>
                    <a:pt x="345491" y="334245"/>
                  </a:lnTo>
                  <a:lnTo>
                    <a:pt x="412608" y="334245"/>
                  </a:lnTo>
                  <a:close/>
                  <a:moveTo>
                    <a:pt x="427651" y="167533"/>
                  </a:moveTo>
                  <a:cubicBezTo>
                    <a:pt x="432814" y="168954"/>
                    <a:pt x="436375" y="173664"/>
                    <a:pt x="436375" y="178996"/>
                  </a:cubicBezTo>
                  <a:lnTo>
                    <a:pt x="436375" y="334245"/>
                  </a:lnTo>
                  <a:lnTo>
                    <a:pt x="469399" y="334245"/>
                  </a:lnTo>
                  <a:cubicBezTo>
                    <a:pt x="475986" y="334245"/>
                    <a:pt x="481327" y="339577"/>
                    <a:pt x="481327" y="346153"/>
                  </a:cubicBezTo>
                  <a:cubicBezTo>
                    <a:pt x="481327" y="352641"/>
                    <a:pt x="475986" y="357973"/>
                    <a:pt x="469399" y="357973"/>
                  </a:cubicBezTo>
                  <a:lnTo>
                    <a:pt x="436375" y="357973"/>
                  </a:lnTo>
                  <a:lnTo>
                    <a:pt x="436375" y="427733"/>
                  </a:lnTo>
                  <a:cubicBezTo>
                    <a:pt x="436375" y="434220"/>
                    <a:pt x="431123" y="439552"/>
                    <a:pt x="424536" y="439552"/>
                  </a:cubicBezTo>
                  <a:cubicBezTo>
                    <a:pt x="417949" y="439552"/>
                    <a:pt x="412608" y="434220"/>
                    <a:pt x="412608" y="427733"/>
                  </a:cubicBezTo>
                  <a:lnTo>
                    <a:pt x="412608" y="357973"/>
                  </a:lnTo>
                  <a:lnTo>
                    <a:pt x="324573" y="357973"/>
                  </a:lnTo>
                  <a:cubicBezTo>
                    <a:pt x="320300" y="357973"/>
                    <a:pt x="316295" y="355662"/>
                    <a:pt x="314158" y="352019"/>
                  </a:cubicBezTo>
                  <a:cubicBezTo>
                    <a:pt x="312111" y="348286"/>
                    <a:pt x="312111" y="343665"/>
                    <a:pt x="314336" y="340022"/>
                  </a:cubicBezTo>
                  <a:lnTo>
                    <a:pt x="414299" y="172953"/>
                  </a:lnTo>
                  <a:cubicBezTo>
                    <a:pt x="417059" y="168332"/>
                    <a:pt x="422489" y="166111"/>
                    <a:pt x="427651" y="167533"/>
                  </a:cubicBezTo>
                  <a:close/>
                  <a:moveTo>
                    <a:pt x="216270" y="167099"/>
                  </a:moveTo>
                  <a:cubicBezTo>
                    <a:pt x="257222" y="167099"/>
                    <a:pt x="290518" y="200333"/>
                    <a:pt x="290518" y="241210"/>
                  </a:cubicBezTo>
                  <a:cubicBezTo>
                    <a:pt x="290518" y="284486"/>
                    <a:pt x="273603" y="325097"/>
                    <a:pt x="242978" y="355754"/>
                  </a:cubicBezTo>
                  <a:lnTo>
                    <a:pt x="182707" y="415825"/>
                  </a:lnTo>
                  <a:lnTo>
                    <a:pt x="278588" y="415825"/>
                  </a:lnTo>
                  <a:cubicBezTo>
                    <a:pt x="285176" y="415825"/>
                    <a:pt x="290518" y="421158"/>
                    <a:pt x="290518" y="427734"/>
                  </a:cubicBezTo>
                  <a:cubicBezTo>
                    <a:pt x="290518" y="434220"/>
                    <a:pt x="285176" y="439552"/>
                    <a:pt x="278588" y="439552"/>
                  </a:cubicBezTo>
                  <a:lnTo>
                    <a:pt x="154040" y="439552"/>
                  </a:lnTo>
                  <a:cubicBezTo>
                    <a:pt x="149232" y="439552"/>
                    <a:pt x="144870" y="436709"/>
                    <a:pt x="143001" y="432265"/>
                  </a:cubicBezTo>
                  <a:cubicBezTo>
                    <a:pt x="141131" y="427822"/>
                    <a:pt x="142199" y="422668"/>
                    <a:pt x="145582" y="419292"/>
                  </a:cubicBezTo>
                  <a:lnTo>
                    <a:pt x="226152" y="338959"/>
                  </a:lnTo>
                  <a:cubicBezTo>
                    <a:pt x="252236" y="312834"/>
                    <a:pt x="266659" y="278088"/>
                    <a:pt x="266659" y="241210"/>
                  </a:cubicBezTo>
                  <a:cubicBezTo>
                    <a:pt x="266659" y="213485"/>
                    <a:pt x="244046" y="190914"/>
                    <a:pt x="216270" y="190914"/>
                  </a:cubicBezTo>
                  <a:cubicBezTo>
                    <a:pt x="188493" y="190914"/>
                    <a:pt x="165880" y="213485"/>
                    <a:pt x="165880" y="241210"/>
                  </a:cubicBezTo>
                  <a:cubicBezTo>
                    <a:pt x="165880" y="247786"/>
                    <a:pt x="160539" y="253029"/>
                    <a:pt x="154040" y="253029"/>
                  </a:cubicBezTo>
                  <a:cubicBezTo>
                    <a:pt x="147452" y="253029"/>
                    <a:pt x="142110" y="247786"/>
                    <a:pt x="142110" y="241210"/>
                  </a:cubicBezTo>
                  <a:cubicBezTo>
                    <a:pt x="142110" y="200333"/>
                    <a:pt x="175406" y="167099"/>
                    <a:pt x="216270" y="167099"/>
                  </a:cubicBezTo>
                  <a:close/>
                  <a:moveTo>
                    <a:pt x="522185" y="165547"/>
                  </a:moveTo>
                  <a:cubicBezTo>
                    <a:pt x="528772" y="165547"/>
                    <a:pt x="534111" y="170871"/>
                    <a:pt x="534111" y="177438"/>
                  </a:cubicBezTo>
                  <a:cubicBezTo>
                    <a:pt x="534111" y="184005"/>
                    <a:pt x="528772" y="189329"/>
                    <a:pt x="522185" y="189329"/>
                  </a:cubicBezTo>
                  <a:cubicBezTo>
                    <a:pt x="515598" y="189329"/>
                    <a:pt x="510259" y="184005"/>
                    <a:pt x="510259" y="177438"/>
                  </a:cubicBezTo>
                  <a:cubicBezTo>
                    <a:pt x="510259" y="170871"/>
                    <a:pt x="515598" y="165547"/>
                    <a:pt x="522185" y="165547"/>
                  </a:cubicBezTo>
                  <a:close/>
                  <a:moveTo>
                    <a:pt x="85420" y="165547"/>
                  </a:moveTo>
                  <a:cubicBezTo>
                    <a:pt x="91987" y="165547"/>
                    <a:pt x="97311" y="170871"/>
                    <a:pt x="97311" y="177438"/>
                  </a:cubicBezTo>
                  <a:cubicBezTo>
                    <a:pt x="97311" y="184005"/>
                    <a:pt x="91987" y="189329"/>
                    <a:pt x="85420" y="189329"/>
                  </a:cubicBezTo>
                  <a:cubicBezTo>
                    <a:pt x="78853" y="189329"/>
                    <a:pt x="73529" y="184005"/>
                    <a:pt x="73529" y="177438"/>
                  </a:cubicBezTo>
                  <a:cubicBezTo>
                    <a:pt x="73529" y="170871"/>
                    <a:pt x="78853" y="165547"/>
                    <a:pt x="85420" y="165547"/>
                  </a:cubicBezTo>
                  <a:close/>
                  <a:moveTo>
                    <a:pt x="429885" y="73388"/>
                  </a:moveTo>
                  <a:cubicBezTo>
                    <a:pt x="436472" y="73388"/>
                    <a:pt x="441811" y="78712"/>
                    <a:pt x="441811" y="85279"/>
                  </a:cubicBezTo>
                  <a:cubicBezTo>
                    <a:pt x="441811" y="91846"/>
                    <a:pt x="436472" y="97170"/>
                    <a:pt x="429885" y="97170"/>
                  </a:cubicBezTo>
                  <a:cubicBezTo>
                    <a:pt x="423298" y="97170"/>
                    <a:pt x="417959" y="91846"/>
                    <a:pt x="417959" y="85279"/>
                  </a:cubicBezTo>
                  <a:cubicBezTo>
                    <a:pt x="417959" y="78712"/>
                    <a:pt x="423298" y="73388"/>
                    <a:pt x="429885" y="73388"/>
                  </a:cubicBezTo>
                  <a:close/>
                  <a:moveTo>
                    <a:pt x="177720" y="73388"/>
                  </a:moveTo>
                  <a:cubicBezTo>
                    <a:pt x="184287" y="73388"/>
                    <a:pt x="189611" y="78712"/>
                    <a:pt x="189611" y="85279"/>
                  </a:cubicBezTo>
                  <a:cubicBezTo>
                    <a:pt x="189611" y="91846"/>
                    <a:pt x="184287" y="97170"/>
                    <a:pt x="177720" y="97170"/>
                  </a:cubicBezTo>
                  <a:cubicBezTo>
                    <a:pt x="171153" y="97170"/>
                    <a:pt x="165829" y="91846"/>
                    <a:pt x="165829" y="85279"/>
                  </a:cubicBezTo>
                  <a:cubicBezTo>
                    <a:pt x="165829" y="78712"/>
                    <a:pt x="171153" y="73388"/>
                    <a:pt x="177720" y="73388"/>
                  </a:cubicBezTo>
                  <a:close/>
                  <a:moveTo>
                    <a:pt x="303775" y="42480"/>
                  </a:moveTo>
                  <a:cubicBezTo>
                    <a:pt x="310366" y="42480"/>
                    <a:pt x="315710" y="47815"/>
                    <a:pt x="315710" y="54396"/>
                  </a:cubicBezTo>
                  <a:lnTo>
                    <a:pt x="315710" y="69869"/>
                  </a:lnTo>
                  <a:cubicBezTo>
                    <a:pt x="315710" y="76449"/>
                    <a:pt x="310366" y="81785"/>
                    <a:pt x="303775" y="81785"/>
                  </a:cubicBezTo>
                  <a:cubicBezTo>
                    <a:pt x="297184" y="81785"/>
                    <a:pt x="291929" y="76449"/>
                    <a:pt x="291929" y="69869"/>
                  </a:cubicBezTo>
                  <a:lnTo>
                    <a:pt x="291929" y="54396"/>
                  </a:lnTo>
                  <a:cubicBezTo>
                    <a:pt x="291929" y="47815"/>
                    <a:pt x="297184" y="42480"/>
                    <a:pt x="303775" y="42480"/>
                  </a:cubicBezTo>
                  <a:close/>
                  <a:moveTo>
                    <a:pt x="303775" y="0"/>
                  </a:moveTo>
                  <a:cubicBezTo>
                    <a:pt x="394204" y="0"/>
                    <a:pt x="479560" y="40347"/>
                    <a:pt x="537058" y="108956"/>
                  </a:cubicBezTo>
                  <a:lnTo>
                    <a:pt x="537058" y="93048"/>
                  </a:lnTo>
                  <a:cubicBezTo>
                    <a:pt x="537058" y="86471"/>
                    <a:pt x="542309" y="81139"/>
                    <a:pt x="548895" y="81139"/>
                  </a:cubicBezTo>
                  <a:cubicBezTo>
                    <a:pt x="555482" y="81139"/>
                    <a:pt x="560822" y="86471"/>
                    <a:pt x="560822" y="93048"/>
                  </a:cubicBezTo>
                  <a:lnTo>
                    <a:pt x="560822" y="138994"/>
                  </a:lnTo>
                  <a:cubicBezTo>
                    <a:pt x="560822" y="145570"/>
                    <a:pt x="555482" y="150903"/>
                    <a:pt x="548895" y="150903"/>
                  </a:cubicBezTo>
                  <a:lnTo>
                    <a:pt x="502880" y="150903"/>
                  </a:lnTo>
                  <a:cubicBezTo>
                    <a:pt x="496293" y="150903"/>
                    <a:pt x="490953" y="145570"/>
                    <a:pt x="490953" y="138994"/>
                  </a:cubicBezTo>
                  <a:cubicBezTo>
                    <a:pt x="490953" y="132417"/>
                    <a:pt x="496293" y="127174"/>
                    <a:pt x="502880" y="127174"/>
                  </a:cubicBezTo>
                  <a:lnTo>
                    <a:pt x="521126" y="127174"/>
                  </a:lnTo>
                  <a:cubicBezTo>
                    <a:pt x="468168" y="62032"/>
                    <a:pt x="388419" y="23728"/>
                    <a:pt x="303775" y="23728"/>
                  </a:cubicBezTo>
                  <a:cubicBezTo>
                    <a:pt x="149440" y="23728"/>
                    <a:pt x="23764" y="149214"/>
                    <a:pt x="23764" y="303316"/>
                  </a:cubicBezTo>
                  <a:cubicBezTo>
                    <a:pt x="23764" y="457508"/>
                    <a:pt x="149440" y="582905"/>
                    <a:pt x="303775" y="582905"/>
                  </a:cubicBezTo>
                  <a:cubicBezTo>
                    <a:pt x="458199" y="582905"/>
                    <a:pt x="583786" y="457508"/>
                    <a:pt x="583786" y="303316"/>
                  </a:cubicBezTo>
                  <a:cubicBezTo>
                    <a:pt x="583786" y="278255"/>
                    <a:pt x="580492" y="253371"/>
                    <a:pt x="573906" y="229376"/>
                  </a:cubicBezTo>
                  <a:cubicBezTo>
                    <a:pt x="572126" y="223066"/>
                    <a:pt x="575864" y="216489"/>
                    <a:pt x="582273" y="214801"/>
                  </a:cubicBezTo>
                  <a:cubicBezTo>
                    <a:pt x="588592" y="213023"/>
                    <a:pt x="595089" y="216756"/>
                    <a:pt x="596869" y="223066"/>
                  </a:cubicBezTo>
                  <a:cubicBezTo>
                    <a:pt x="603990" y="249194"/>
                    <a:pt x="607639" y="276122"/>
                    <a:pt x="607639" y="303316"/>
                  </a:cubicBezTo>
                  <a:cubicBezTo>
                    <a:pt x="607639" y="470572"/>
                    <a:pt x="471283" y="606722"/>
                    <a:pt x="303775" y="606722"/>
                  </a:cubicBezTo>
                  <a:cubicBezTo>
                    <a:pt x="136267" y="606722"/>
                    <a:pt x="0" y="470572"/>
                    <a:pt x="0" y="303316"/>
                  </a:cubicBezTo>
                  <a:cubicBezTo>
                    <a:pt x="0" y="136061"/>
                    <a:pt x="136267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74470" y="4509120"/>
            <a:ext cx="808632" cy="808632"/>
            <a:chOff x="3025614" y="1870779"/>
            <a:chExt cx="808632" cy="808632"/>
          </a:xfrm>
        </p:grpSpPr>
        <p:sp>
          <p:nvSpPr>
            <p:cNvPr id="50" name="îṥļîḑé-PA_形状 6254"/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rgbClr val="AE453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ļîḑé-Shape 6254"/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E453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ṥļîḑé-PA_形状 6255"/>
            <p:cNvSpPr/>
            <p:nvPr/>
          </p:nvSpPr>
          <p:spPr>
            <a:xfrm>
              <a:off x="3282109" y="2134363"/>
              <a:ext cx="305623" cy="271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2" y="3335"/>
                  </a:moveTo>
                  <a:cubicBezTo>
                    <a:pt x="2422" y="21145"/>
                    <a:pt x="2422" y="21145"/>
                    <a:pt x="2422" y="21145"/>
                  </a:cubicBezTo>
                  <a:cubicBezTo>
                    <a:pt x="2422" y="21373"/>
                    <a:pt x="2221" y="21600"/>
                    <a:pt x="2019" y="21600"/>
                  </a:cubicBezTo>
                  <a:cubicBezTo>
                    <a:pt x="1211" y="21600"/>
                    <a:pt x="1211" y="21600"/>
                    <a:pt x="1211" y="21600"/>
                  </a:cubicBezTo>
                  <a:cubicBezTo>
                    <a:pt x="1009" y="21600"/>
                    <a:pt x="807" y="21373"/>
                    <a:pt x="807" y="21145"/>
                  </a:cubicBezTo>
                  <a:cubicBezTo>
                    <a:pt x="807" y="3335"/>
                    <a:pt x="807" y="3335"/>
                    <a:pt x="807" y="3335"/>
                  </a:cubicBezTo>
                  <a:cubicBezTo>
                    <a:pt x="336" y="3032"/>
                    <a:pt x="0" y="2425"/>
                    <a:pt x="0" y="1743"/>
                  </a:cubicBezTo>
                  <a:cubicBezTo>
                    <a:pt x="0" y="758"/>
                    <a:pt x="740" y="0"/>
                    <a:pt x="1615" y="0"/>
                  </a:cubicBezTo>
                  <a:cubicBezTo>
                    <a:pt x="2490" y="0"/>
                    <a:pt x="3230" y="758"/>
                    <a:pt x="3230" y="1743"/>
                  </a:cubicBezTo>
                  <a:cubicBezTo>
                    <a:pt x="3230" y="2425"/>
                    <a:pt x="2893" y="3032"/>
                    <a:pt x="2422" y="3335"/>
                  </a:cubicBezTo>
                  <a:close/>
                  <a:moveTo>
                    <a:pt x="21600" y="13415"/>
                  </a:moveTo>
                  <a:cubicBezTo>
                    <a:pt x="21600" y="13718"/>
                    <a:pt x="21398" y="14021"/>
                    <a:pt x="21129" y="14173"/>
                  </a:cubicBezTo>
                  <a:cubicBezTo>
                    <a:pt x="21062" y="14248"/>
                    <a:pt x="20994" y="14248"/>
                    <a:pt x="20927" y="14324"/>
                  </a:cubicBezTo>
                  <a:cubicBezTo>
                    <a:pt x="20120" y="14779"/>
                    <a:pt x="18236" y="15992"/>
                    <a:pt x="16351" y="15992"/>
                  </a:cubicBezTo>
                  <a:cubicBezTo>
                    <a:pt x="15611" y="15992"/>
                    <a:pt x="14938" y="15764"/>
                    <a:pt x="14333" y="15461"/>
                  </a:cubicBezTo>
                  <a:cubicBezTo>
                    <a:pt x="13996" y="15234"/>
                    <a:pt x="13996" y="15234"/>
                    <a:pt x="13996" y="15234"/>
                  </a:cubicBezTo>
                  <a:cubicBezTo>
                    <a:pt x="12718" y="14552"/>
                    <a:pt x="11708" y="14021"/>
                    <a:pt x="10228" y="14021"/>
                  </a:cubicBezTo>
                  <a:cubicBezTo>
                    <a:pt x="8411" y="14021"/>
                    <a:pt x="5854" y="15082"/>
                    <a:pt x="4441" y="16067"/>
                  </a:cubicBezTo>
                  <a:cubicBezTo>
                    <a:pt x="4307" y="16143"/>
                    <a:pt x="4105" y="16143"/>
                    <a:pt x="3970" y="16143"/>
                  </a:cubicBezTo>
                  <a:cubicBezTo>
                    <a:pt x="3836" y="16143"/>
                    <a:pt x="3701" y="16143"/>
                    <a:pt x="3634" y="16067"/>
                  </a:cubicBezTo>
                  <a:cubicBezTo>
                    <a:pt x="3364" y="15916"/>
                    <a:pt x="3230" y="15613"/>
                    <a:pt x="3230" y="15234"/>
                  </a:cubicBezTo>
                  <a:cubicBezTo>
                    <a:pt x="3230" y="4851"/>
                    <a:pt x="3230" y="4851"/>
                    <a:pt x="3230" y="4851"/>
                  </a:cubicBezTo>
                  <a:cubicBezTo>
                    <a:pt x="3230" y="4547"/>
                    <a:pt x="3364" y="4244"/>
                    <a:pt x="3566" y="4093"/>
                  </a:cubicBezTo>
                  <a:cubicBezTo>
                    <a:pt x="4374" y="3562"/>
                    <a:pt x="7200" y="1743"/>
                    <a:pt x="9824" y="1743"/>
                  </a:cubicBezTo>
                  <a:cubicBezTo>
                    <a:pt x="11910" y="1743"/>
                    <a:pt x="13593" y="2653"/>
                    <a:pt x="15073" y="3411"/>
                  </a:cubicBezTo>
                  <a:cubicBezTo>
                    <a:pt x="15342" y="3638"/>
                    <a:pt x="15746" y="3714"/>
                    <a:pt x="16150" y="3714"/>
                  </a:cubicBezTo>
                  <a:cubicBezTo>
                    <a:pt x="17630" y="3714"/>
                    <a:pt x="19245" y="2653"/>
                    <a:pt x="20052" y="2122"/>
                  </a:cubicBezTo>
                  <a:cubicBezTo>
                    <a:pt x="20187" y="2046"/>
                    <a:pt x="20321" y="1895"/>
                    <a:pt x="20389" y="1895"/>
                  </a:cubicBezTo>
                  <a:cubicBezTo>
                    <a:pt x="20658" y="1743"/>
                    <a:pt x="20927" y="1743"/>
                    <a:pt x="21196" y="1895"/>
                  </a:cubicBezTo>
                  <a:cubicBezTo>
                    <a:pt x="21398" y="2046"/>
                    <a:pt x="21600" y="2349"/>
                    <a:pt x="21600" y="2653"/>
                  </a:cubicBezTo>
                  <a:lnTo>
                    <a:pt x="21600" y="13415"/>
                  </a:lnTo>
                  <a:close/>
                  <a:moveTo>
                    <a:pt x="9622" y="3562"/>
                  </a:moveTo>
                  <a:cubicBezTo>
                    <a:pt x="8007" y="3638"/>
                    <a:pt x="6191" y="4472"/>
                    <a:pt x="4778" y="5381"/>
                  </a:cubicBezTo>
                  <a:cubicBezTo>
                    <a:pt x="4778" y="8034"/>
                    <a:pt x="4778" y="8034"/>
                    <a:pt x="4778" y="8034"/>
                  </a:cubicBezTo>
                  <a:cubicBezTo>
                    <a:pt x="6258" y="7124"/>
                    <a:pt x="8075" y="6442"/>
                    <a:pt x="9622" y="6366"/>
                  </a:cubicBezTo>
                  <a:lnTo>
                    <a:pt x="9622" y="3562"/>
                  </a:lnTo>
                  <a:close/>
                  <a:moveTo>
                    <a:pt x="9622" y="9549"/>
                  </a:moveTo>
                  <a:cubicBezTo>
                    <a:pt x="8075" y="9701"/>
                    <a:pt x="6258" y="10383"/>
                    <a:pt x="4778" y="11141"/>
                  </a:cubicBezTo>
                  <a:cubicBezTo>
                    <a:pt x="4778" y="13794"/>
                    <a:pt x="4778" y="13794"/>
                    <a:pt x="4778" y="13794"/>
                  </a:cubicBezTo>
                  <a:cubicBezTo>
                    <a:pt x="6258" y="13036"/>
                    <a:pt x="8075" y="12354"/>
                    <a:pt x="9622" y="12202"/>
                  </a:cubicBezTo>
                  <a:lnTo>
                    <a:pt x="9622" y="9549"/>
                  </a:lnTo>
                  <a:close/>
                  <a:moveTo>
                    <a:pt x="19985" y="10307"/>
                  </a:moveTo>
                  <a:cubicBezTo>
                    <a:pt x="18841" y="10914"/>
                    <a:pt x="16890" y="11823"/>
                    <a:pt x="15207" y="11293"/>
                  </a:cubicBezTo>
                  <a:cubicBezTo>
                    <a:pt x="15207" y="8109"/>
                    <a:pt x="15207" y="8109"/>
                    <a:pt x="15207" y="8109"/>
                  </a:cubicBezTo>
                  <a:cubicBezTo>
                    <a:pt x="15006" y="8034"/>
                    <a:pt x="14871" y="8034"/>
                    <a:pt x="14669" y="7882"/>
                  </a:cubicBezTo>
                  <a:cubicBezTo>
                    <a:pt x="13256" y="7124"/>
                    <a:pt x="12112" y="6366"/>
                    <a:pt x="10228" y="6366"/>
                  </a:cubicBezTo>
                  <a:cubicBezTo>
                    <a:pt x="10026" y="6366"/>
                    <a:pt x="9824" y="6366"/>
                    <a:pt x="9622" y="6366"/>
                  </a:cubicBezTo>
                  <a:cubicBezTo>
                    <a:pt x="9622" y="9474"/>
                    <a:pt x="9622" y="9474"/>
                    <a:pt x="9622" y="9474"/>
                  </a:cubicBezTo>
                  <a:cubicBezTo>
                    <a:pt x="9690" y="9474"/>
                    <a:pt x="9757" y="9474"/>
                    <a:pt x="9824" y="9474"/>
                  </a:cubicBezTo>
                  <a:cubicBezTo>
                    <a:pt x="11708" y="9474"/>
                    <a:pt x="13256" y="10232"/>
                    <a:pt x="14669" y="11065"/>
                  </a:cubicBezTo>
                  <a:cubicBezTo>
                    <a:pt x="14871" y="11141"/>
                    <a:pt x="15006" y="11217"/>
                    <a:pt x="15207" y="11293"/>
                  </a:cubicBezTo>
                  <a:cubicBezTo>
                    <a:pt x="15207" y="13945"/>
                    <a:pt x="15207" y="13945"/>
                    <a:pt x="15207" y="13945"/>
                  </a:cubicBezTo>
                  <a:cubicBezTo>
                    <a:pt x="15544" y="14097"/>
                    <a:pt x="15880" y="14173"/>
                    <a:pt x="16351" y="14173"/>
                  </a:cubicBezTo>
                  <a:cubicBezTo>
                    <a:pt x="17697" y="14173"/>
                    <a:pt x="19178" y="13339"/>
                    <a:pt x="19985" y="12884"/>
                  </a:cubicBezTo>
                  <a:lnTo>
                    <a:pt x="19985" y="10307"/>
                  </a:lnTo>
                  <a:close/>
                  <a:moveTo>
                    <a:pt x="19985" y="4168"/>
                  </a:moveTo>
                  <a:cubicBezTo>
                    <a:pt x="18976" y="4775"/>
                    <a:pt x="17563" y="5457"/>
                    <a:pt x="16150" y="5457"/>
                  </a:cubicBezTo>
                  <a:cubicBezTo>
                    <a:pt x="15813" y="5457"/>
                    <a:pt x="15477" y="5457"/>
                    <a:pt x="15207" y="5381"/>
                  </a:cubicBezTo>
                  <a:cubicBezTo>
                    <a:pt x="15207" y="8109"/>
                    <a:pt x="15207" y="8109"/>
                    <a:pt x="15207" y="8109"/>
                  </a:cubicBezTo>
                  <a:cubicBezTo>
                    <a:pt x="16890" y="8640"/>
                    <a:pt x="18841" y="7579"/>
                    <a:pt x="19985" y="6897"/>
                  </a:cubicBezTo>
                  <a:lnTo>
                    <a:pt x="19985" y="416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48041" y="3628480"/>
            <a:ext cx="808632" cy="808632"/>
            <a:chOff x="3025614" y="1870779"/>
            <a:chExt cx="808632" cy="808632"/>
          </a:xfrm>
          <a:solidFill>
            <a:srgbClr val="ED7D31"/>
          </a:solidFill>
        </p:grpSpPr>
        <p:sp>
          <p:nvSpPr>
            <p:cNvPr id="47" name="îṥļîḑé-PA_形状 6254"/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D7D31"/>
            </a:solidFill>
            <a:ln w="63500" cap="flat">
              <a:solidFill>
                <a:srgbClr val="ED7D3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ṥļîḑé-Shape 6254"/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ṥļîḑé-PA_形状 6255"/>
            <p:cNvSpPr/>
            <p:nvPr/>
          </p:nvSpPr>
          <p:spPr>
            <a:xfrm>
              <a:off x="3282109" y="2117321"/>
              <a:ext cx="305623" cy="305434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16080" y="2764384"/>
            <a:ext cx="808632" cy="808632"/>
            <a:chOff x="3025614" y="1870779"/>
            <a:chExt cx="808632" cy="808632"/>
          </a:xfrm>
          <a:solidFill>
            <a:srgbClr val="AE453F"/>
          </a:solidFill>
        </p:grpSpPr>
        <p:sp>
          <p:nvSpPr>
            <p:cNvPr id="44" name="îṥļîḑé-PA_形状 6254"/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63500" cap="flat">
              <a:solidFill>
                <a:srgbClr val="AE453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ṥļîḑé-Shape 6254"/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AE453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ṥļîḑé-PA_形状 6255"/>
            <p:cNvSpPr/>
            <p:nvPr/>
          </p:nvSpPr>
          <p:spPr>
            <a:xfrm>
              <a:off x="3282109" y="2117461"/>
              <a:ext cx="305623" cy="30515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7535" h="606604">
                  <a:moveTo>
                    <a:pt x="394900" y="353768"/>
                  </a:moveTo>
                  <a:cubicBezTo>
                    <a:pt x="400507" y="353768"/>
                    <a:pt x="405045" y="358301"/>
                    <a:pt x="405045" y="363900"/>
                  </a:cubicBezTo>
                  <a:lnTo>
                    <a:pt x="405045" y="515616"/>
                  </a:lnTo>
                  <a:cubicBezTo>
                    <a:pt x="405045" y="543435"/>
                    <a:pt x="382353" y="566099"/>
                    <a:pt x="354410" y="566099"/>
                  </a:cubicBezTo>
                  <a:lnTo>
                    <a:pt x="212649" y="566099"/>
                  </a:lnTo>
                  <a:cubicBezTo>
                    <a:pt x="207131" y="566099"/>
                    <a:pt x="202593" y="561566"/>
                    <a:pt x="202593" y="556056"/>
                  </a:cubicBezTo>
                  <a:cubicBezTo>
                    <a:pt x="202593" y="550457"/>
                    <a:pt x="207131" y="545924"/>
                    <a:pt x="212649" y="545924"/>
                  </a:cubicBezTo>
                  <a:lnTo>
                    <a:pt x="354410" y="545924"/>
                  </a:lnTo>
                  <a:cubicBezTo>
                    <a:pt x="371140" y="545924"/>
                    <a:pt x="384845" y="532325"/>
                    <a:pt x="384845" y="515616"/>
                  </a:cubicBezTo>
                  <a:lnTo>
                    <a:pt x="384845" y="363900"/>
                  </a:lnTo>
                  <a:cubicBezTo>
                    <a:pt x="384845" y="358301"/>
                    <a:pt x="389294" y="353768"/>
                    <a:pt x="394900" y="353768"/>
                  </a:cubicBezTo>
                  <a:close/>
                  <a:moveTo>
                    <a:pt x="131640" y="262739"/>
                  </a:moveTo>
                  <a:cubicBezTo>
                    <a:pt x="137236" y="262739"/>
                    <a:pt x="141766" y="267271"/>
                    <a:pt x="141766" y="272870"/>
                  </a:cubicBezTo>
                  <a:lnTo>
                    <a:pt x="141766" y="333565"/>
                  </a:lnTo>
                  <a:cubicBezTo>
                    <a:pt x="141766" y="339075"/>
                    <a:pt x="137236" y="343607"/>
                    <a:pt x="131640" y="343607"/>
                  </a:cubicBezTo>
                  <a:cubicBezTo>
                    <a:pt x="126044" y="343607"/>
                    <a:pt x="121514" y="339075"/>
                    <a:pt x="121514" y="333565"/>
                  </a:cubicBezTo>
                  <a:lnTo>
                    <a:pt x="121514" y="272870"/>
                  </a:lnTo>
                  <a:cubicBezTo>
                    <a:pt x="121514" y="267271"/>
                    <a:pt x="126044" y="262739"/>
                    <a:pt x="131640" y="262739"/>
                  </a:cubicBezTo>
                  <a:close/>
                  <a:moveTo>
                    <a:pt x="489057" y="194973"/>
                  </a:moveTo>
                  <a:cubicBezTo>
                    <a:pt x="492973" y="190974"/>
                    <a:pt x="499381" y="190974"/>
                    <a:pt x="503386" y="194973"/>
                  </a:cubicBezTo>
                  <a:lnTo>
                    <a:pt x="604576" y="296095"/>
                  </a:lnTo>
                  <a:cubicBezTo>
                    <a:pt x="605555" y="296983"/>
                    <a:pt x="606267" y="298138"/>
                    <a:pt x="606801" y="299383"/>
                  </a:cubicBezTo>
                  <a:cubicBezTo>
                    <a:pt x="607780" y="301871"/>
                    <a:pt x="607780" y="304625"/>
                    <a:pt x="606801" y="307113"/>
                  </a:cubicBezTo>
                  <a:cubicBezTo>
                    <a:pt x="606267" y="308357"/>
                    <a:pt x="605555" y="309424"/>
                    <a:pt x="604576" y="310401"/>
                  </a:cubicBezTo>
                  <a:lnTo>
                    <a:pt x="503386" y="411434"/>
                  </a:lnTo>
                  <a:cubicBezTo>
                    <a:pt x="501339" y="413478"/>
                    <a:pt x="498758" y="414455"/>
                    <a:pt x="496177" y="414455"/>
                  </a:cubicBezTo>
                  <a:cubicBezTo>
                    <a:pt x="493596" y="414455"/>
                    <a:pt x="491015" y="413478"/>
                    <a:pt x="489057" y="411434"/>
                  </a:cubicBezTo>
                  <a:cubicBezTo>
                    <a:pt x="485052" y="407524"/>
                    <a:pt x="485052" y="401126"/>
                    <a:pt x="489057" y="397217"/>
                  </a:cubicBezTo>
                  <a:lnTo>
                    <a:pt x="572982" y="313333"/>
                  </a:lnTo>
                  <a:lnTo>
                    <a:pt x="232921" y="313333"/>
                  </a:lnTo>
                  <a:cubicBezTo>
                    <a:pt x="227314" y="313333"/>
                    <a:pt x="222775" y="308802"/>
                    <a:pt x="222775" y="303203"/>
                  </a:cubicBezTo>
                  <a:cubicBezTo>
                    <a:pt x="222775" y="297605"/>
                    <a:pt x="227314" y="293074"/>
                    <a:pt x="232921" y="293074"/>
                  </a:cubicBezTo>
                  <a:lnTo>
                    <a:pt x="572982" y="293074"/>
                  </a:lnTo>
                  <a:lnTo>
                    <a:pt x="489057" y="209279"/>
                  </a:lnTo>
                  <a:cubicBezTo>
                    <a:pt x="485052" y="205281"/>
                    <a:pt x="485052" y="198883"/>
                    <a:pt x="489057" y="194973"/>
                  </a:cubicBezTo>
                  <a:close/>
                  <a:moveTo>
                    <a:pt x="211398" y="40317"/>
                  </a:moveTo>
                  <a:lnTo>
                    <a:pt x="354409" y="40317"/>
                  </a:lnTo>
                  <a:cubicBezTo>
                    <a:pt x="382353" y="40317"/>
                    <a:pt x="405046" y="62981"/>
                    <a:pt x="405046" y="90889"/>
                  </a:cubicBezTo>
                  <a:lnTo>
                    <a:pt x="405046" y="242605"/>
                  </a:lnTo>
                  <a:cubicBezTo>
                    <a:pt x="405046" y="248115"/>
                    <a:pt x="400508" y="252648"/>
                    <a:pt x="394901" y="252648"/>
                  </a:cubicBezTo>
                  <a:cubicBezTo>
                    <a:pt x="389295" y="252648"/>
                    <a:pt x="384845" y="248115"/>
                    <a:pt x="384845" y="242605"/>
                  </a:cubicBezTo>
                  <a:lnTo>
                    <a:pt x="384845" y="90889"/>
                  </a:lnTo>
                  <a:cubicBezTo>
                    <a:pt x="384845" y="74180"/>
                    <a:pt x="371140" y="60581"/>
                    <a:pt x="354409" y="60581"/>
                  </a:cubicBezTo>
                  <a:lnTo>
                    <a:pt x="211398" y="60581"/>
                  </a:lnTo>
                  <a:cubicBezTo>
                    <a:pt x="205791" y="60581"/>
                    <a:pt x="201253" y="56048"/>
                    <a:pt x="201253" y="50449"/>
                  </a:cubicBezTo>
                  <a:cubicBezTo>
                    <a:pt x="201253" y="44850"/>
                    <a:pt x="205791" y="40317"/>
                    <a:pt x="211398" y="40317"/>
                  </a:cubicBezTo>
                  <a:close/>
                  <a:moveTo>
                    <a:pt x="147115" y="20146"/>
                  </a:moveTo>
                  <a:cubicBezTo>
                    <a:pt x="144890" y="20146"/>
                    <a:pt x="142576" y="20590"/>
                    <a:pt x="140084" y="21568"/>
                  </a:cubicBezTo>
                  <a:lnTo>
                    <a:pt x="44232" y="59782"/>
                  </a:lnTo>
                  <a:cubicBezTo>
                    <a:pt x="24919" y="66981"/>
                    <a:pt x="20292" y="73024"/>
                    <a:pt x="20292" y="90887"/>
                  </a:cubicBezTo>
                  <a:lnTo>
                    <a:pt x="20292" y="515689"/>
                  </a:lnTo>
                  <a:cubicBezTo>
                    <a:pt x="20292" y="533464"/>
                    <a:pt x="24919" y="539596"/>
                    <a:pt x="44054" y="546616"/>
                  </a:cubicBezTo>
                  <a:lnTo>
                    <a:pt x="140262" y="585098"/>
                  </a:lnTo>
                  <a:cubicBezTo>
                    <a:pt x="142576" y="585897"/>
                    <a:pt x="144890" y="586431"/>
                    <a:pt x="147115" y="586431"/>
                  </a:cubicBezTo>
                  <a:cubicBezTo>
                    <a:pt x="156015" y="586431"/>
                    <a:pt x="161978" y="578254"/>
                    <a:pt x="161978" y="566257"/>
                  </a:cubicBezTo>
                  <a:lnTo>
                    <a:pt x="161978" y="40319"/>
                  </a:lnTo>
                  <a:cubicBezTo>
                    <a:pt x="161978" y="28233"/>
                    <a:pt x="156015" y="20146"/>
                    <a:pt x="147115" y="20146"/>
                  </a:cubicBezTo>
                  <a:close/>
                  <a:moveTo>
                    <a:pt x="151669" y="315"/>
                  </a:moveTo>
                  <a:cubicBezTo>
                    <a:pt x="169354" y="2727"/>
                    <a:pt x="182270" y="18724"/>
                    <a:pt x="182270" y="40319"/>
                  </a:cubicBezTo>
                  <a:lnTo>
                    <a:pt x="182270" y="566257"/>
                  </a:lnTo>
                  <a:cubicBezTo>
                    <a:pt x="182270" y="589630"/>
                    <a:pt x="167496" y="606604"/>
                    <a:pt x="147115" y="606604"/>
                  </a:cubicBezTo>
                  <a:cubicBezTo>
                    <a:pt x="142487" y="606604"/>
                    <a:pt x="137681" y="605716"/>
                    <a:pt x="132964" y="603938"/>
                  </a:cubicBezTo>
                  <a:lnTo>
                    <a:pt x="36756" y="565457"/>
                  </a:lnTo>
                  <a:cubicBezTo>
                    <a:pt x="10057" y="555592"/>
                    <a:pt x="0" y="542084"/>
                    <a:pt x="0" y="515689"/>
                  </a:cubicBezTo>
                  <a:lnTo>
                    <a:pt x="0" y="90887"/>
                  </a:lnTo>
                  <a:cubicBezTo>
                    <a:pt x="0" y="64492"/>
                    <a:pt x="10057" y="50895"/>
                    <a:pt x="37023" y="40942"/>
                  </a:cubicBezTo>
                  <a:lnTo>
                    <a:pt x="132697" y="2727"/>
                  </a:lnTo>
                  <a:cubicBezTo>
                    <a:pt x="139350" y="217"/>
                    <a:pt x="145774" y="-489"/>
                    <a:pt x="151669" y="315"/>
                  </a:cubicBezTo>
                  <a:close/>
                </a:path>
              </a:pathLst>
            </a:custGeom>
            <a:grpFill/>
            <a:ln w="12700" cap="flat">
              <a:solidFill>
                <a:srgbClr val="AE453F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7" name="Text Box 44"/>
          <p:cNvSpPr txBox="1">
            <a:spLocks noChangeArrowheads="1"/>
          </p:cNvSpPr>
          <p:nvPr/>
        </p:nvSpPr>
        <p:spPr bwMode="auto">
          <a:xfrm>
            <a:off x="8688288" y="2954537"/>
            <a:ext cx="266689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C15F41"/>
                </a:solidFill>
                <a:latin typeface="微软雅黑" panose="020B0503020204020204" pitchFamily="34" charset="-122"/>
              </a:rPr>
              <a:t>被</a:t>
            </a:r>
            <a:r>
              <a:rPr lang="zh-CN" altLang="en-US" sz="2000" b="1" dirty="0">
                <a:solidFill>
                  <a:srgbClr val="C15F41"/>
                </a:solidFill>
                <a:latin typeface="微软雅黑" panose="020B0503020204020204" pitchFamily="34" charset="-122"/>
              </a:rPr>
              <a:t>介绍人批准为预备党员以后，</a:t>
            </a:r>
            <a:r>
              <a:rPr lang="zh-CN" altLang="en-US" sz="2000" b="1" dirty="0" smtClean="0">
                <a:solidFill>
                  <a:srgbClr val="C15F41"/>
                </a:solidFill>
                <a:latin typeface="微软雅黑" panose="020B0503020204020204" pitchFamily="34" charset="-122"/>
              </a:rPr>
              <a:t>继续对</a:t>
            </a:r>
            <a:r>
              <a:rPr lang="zh-CN" altLang="en-US" sz="2000" b="1" dirty="0">
                <a:solidFill>
                  <a:srgbClr val="C15F41"/>
                </a:solidFill>
                <a:latin typeface="微软雅黑" panose="020B0503020204020204" pitchFamily="34" charset="-122"/>
              </a:rPr>
              <a:t>其进行教育、帮助 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270116" y="1519770"/>
            <a:ext cx="3485345" cy="908547"/>
            <a:chOff x="1270116" y="1519770"/>
            <a:chExt cx="3485345" cy="908547"/>
          </a:xfrm>
        </p:grpSpPr>
        <p:sp>
          <p:nvSpPr>
            <p:cNvPr id="58" name="圆角矩形 57"/>
            <p:cNvSpPr/>
            <p:nvPr/>
          </p:nvSpPr>
          <p:spPr>
            <a:xfrm rot="5400000">
              <a:off x="2558515" y="231371"/>
              <a:ext cx="908547" cy="348534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439280" y="1712434"/>
              <a:ext cx="314701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None/>
              </a:pPr>
              <a:r>
                <a:rPr lang="en-US" altLang="zh-CN" sz="2800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sz="2800" dirty="0">
                  <a:solidFill>
                    <a:srgbClr val="C00000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入党介绍人的任务</a:t>
              </a:r>
              <a:endParaRPr lang="en-US" altLang="zh-CN" sz="2800" dirty="0">
                <a:solidFill>
                  <a:srgbClr val="C0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977076" y="3126311"/>
            <a:ext cx="33564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了解被介绍人各方面的情况，向他介绍和讲解党的基本知识，针对被介绍人的缺点和不足进行具体的教育帮助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985062" y="4453512"/>
            <a:ext cx="2800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15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指导被介绍人填写</a:t>
            </a:r>
            <a:r>
              <a:rPr lang="en-US" altLang="zh-CN" b="1" dirty="0">
                <a:solidFill>
                  <a:srgbClr val="C15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rgbClr val="C15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入党志愿</a:t>
            </a:r>
            <a:r>
              <a:rPr lang="en-US" altLang="zh-CN" b="1" dirty="0">
                <a:solidFill>
                  <a:srgbClr val="C15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1" dirty="0">
                <a:solidFill>
                  <a:srgbClr val="C15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，并认真填写介绍人的意见</a:t>
            </a:r>
            <a:endParaRPr lang="zh-CN" altLang="en-US" b="1" dirty="0">
              <a:solidFill>
                <a:srgbClr val="C15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511743" y="1674837"/>
            <a:ext cx="26086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在讨论接收预备党员的支部大会上负责地介绍被介绍人的情况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283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7" grpId="0"/>
      <p:bldP spid="61" grpId="0"/>
      <p:bldP spid="62" grpId="0"/>
      <p:bldP spid="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1361" y="508341"/>
            <a:ext cx="3241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r>
              <a:rPr lang="zh-CN" altLang="en-US" dirty="0"/>
              <a:t>预备党员的接收</a:t>
            </a:r>
            <a:endParaRPr lang="zh-CN" altLang="en-US" dirty="0"/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2044636" y="4126511"/>
            <a:ext cx="25040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召开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</a:rPr>
              <a:t>分党委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党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总支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</a:rPr>
              <a:t>会讨论研究</a:t>
            </a:r>
          </a:p>
        </p:txBody>
      </p:sp>
      <p:grpSp>
        <p:nvGrpSpPr>
          <p:cNvPr id="5" name="471c827c-5ca4-42d6-b883-f0d170342491"/>
          <p:cNvGrpSpPr>
            <a:grpSpLocks noChangeAspect="1"/>
          </p:cNvGrpSpPr>
          <p:nvPr/>
        </p:nvGrpSpPr>
        <p:grpSpPr>
          <a:xfrm>
            <a:off x="4322618" y="2066755"/>
            <a:ext cx="3352846" cy="3412395"/>
            <a:chOff x="4399434" y="2282882"/>
            <a:chExt cx="3352846" cy="3412395"/>
          </a:xfrm>
        </p:grpSpPr>
        <p:grpSp>
          <p:nvGrpSpPr>
            <p:cNvPr id="6" name="组合 5"/>
            <p:cNvGrpSpPr/>
            <p:nvPr/>
          </p:nvGrpSpPr>
          <p:grpSpPr>
            <a:xfrm>
              <a:off x="4650212" y="2593567"/>
              <a:ext cx="2816498" cy="2796662"/>
              <a:chOff x="4593460" y="2593567"/>
              <a:chExt cx="2930109" cy="2796662"/>
            </a:xfrm>
          </p:grpSpPr>
          <p:sp>
            <p:nvSpPr>
              <p:cNvPr id="32" name="ïşḻïďê-任意多边形: 形状 70"/>
              <p:cNvSpPr/>
              <p:nvPr/>
            </p:nvSpPr>
            <p:spPr>
              <a:xfrm flipH="1">
                <a:off x="6056577" y="2593567"/>
                <a:ext cx="1466992" cy="2796662"/>
              </a:xfrm>
              <a:custGeom>
                <a:avLst/>
                <a:gdLst>
                  <a:gd name="connsiteX0" fmla="*/ 2221658 w 2309824"/>
                  <a:gd name="connsiteY0" fmla="*/ 1883430 h 3111969"/>
                  <a:gd name="connsiteX1" fmla="*/ 2309824 w 2309824"/>
                  <a:gd name="connsiteY1" fmla="*/ 1950158 h 3111969"/>
                  <a:gd name="connsiteX2" fmla="*/ 2309824 w 2309824"/>
                  <a:gd name="connsiteY2" fmla="*/ 3111969 h 3111969"/>
                  <a:gd name="connsiteX3" fmla="*/ 1362401 w 2309824"/>
                  <a:gd name="connsiteY3" fmla="*/ 3111969 h 3111969"/>
                  <a:gd name="connsiteX4" fmla="*/ 1426648 w 2309824"/>
                  <a:gd name="connsiteY4" fmla="*/ 3047722 h 3111969"/>
                  <a:gd name="connsiteX5" fmla="*/ 1375322 w 2309824"/>
                  <a:gd name="connsiteY5" fmla="*/ 2996395 h 3111969"/>
                  <a:gd name="connsiteX6" fmla="*/ 2221658 w 2309824"/>
                  <a:gd name="connsiteY6" fmla="*/ 2996395 h 3111969"/>
                  <a:gd name="connsiteX7" fmla="*/ 88166 w 2309824"/>
                  <a:gd name="connsiteY7" fmla="*/ 1468417 h 3111969"/>
                  <a:gd name="connsiteX8" fmla="*/ 88166 w 2309824"/>
                  <a:gd name="connsiteY8" fmla="*/ 2996395 h 3111969"/>
                  <a:gd name="connsiteX9" fmla="*/ 1287987 w 2309824"/>
                  <a:gd name="connsiteY9" fmla="*/ 2996395 h 3111969"/>
                  <a:gd name="connsiteX10" fmla="*/ 1339314 w 2309824"/>
                  <a:gd name="connsiteY10" fmla="*/ 3047722 h 3111969"/>
                  <a:gd name="connsiteX11" fmla="*/ 1275067 w 2309824"/>
                  <a:gd name="connsiteY11" fmla="*/ 3111969 h 3111969"/>
                  <a:gd name="connsiteX12" fmla="*/ 0 w 2309824"/>
                  <a:gd name="connsiteY12" fmla="*/ 3111969 h 3111969"/>
                  <a:gd name="connsiteX13" fmla="*/ 0 w 2309824"/>
                  <a:gd name="connsiteY13" fmla="*/ 1468690 h 3111969"/>
                  <a:gd name="connsiteX14" fmla="*/ 43946 w 2309824"/>
                  <a:gd name="connsiteY14" fmla="*/ 1512636 h 3111969"/>
                  <a:gd name="connsiteX15" fmla="*/ 1382669 w 2309824"/>
                  <a:gd name="connsiteY15" fmla="*/ 0 h 3111969"/>
                  <a:gd name="connsiteX16" fmla="*/ 2309824 w 2309824"/>
                  <a:gd name="connsiteY16" fmla="*/ 0 h 3111969"/>
                  <a:gd name="connsiteX17" fmla="*/ 2309824 w 2309824"/>
                  <a:gd name="connsiteY17" fmla="*/ 1076088 h 3111969"/>
                  <a:gd name="connsiteX18" fmla="*/ 2221658 w 2309824"/>
                  <a:gd name="connsiteY18" fmla="*/ 1009362 h 3111969"/>
                  <a:gd name="connsiteX19" fmla="*/ 2221658 w 2309824"/>
                  <a:gd name="connsiteY19" fmla="*/ 115574 h 3111969"/>
                  <a:gd name="connsiteX20" fmla="*/ 1366982 w 2309824"/>
                  <a:gd name="connsiteY20" fmla="*/ 115574 h 3111969"/>
                  <a:gd name="connsiteX21" fmla="*/ 1317038 w 2309824"/>
                  <a:gd name="connsiteY21" fmla="*/ 65630 h 3111969"/>
                  <a:gd name="connsiteX22" fmla="*/ 0 w 2309824"/>
                  <a:gd name="connsiteY22" fmla="*/ 0 h 3111969"/>
                  <a:gd name="connsiteX23" fmla="*/ 1295334 w 2309824"/>
                  <a:gd name="connsiteY23" fmla="*/ 0 h 3111969"/>
                  <a:gd name="connsiteX24" fmla="*/ 1229704 w 2309824"/>
                  <a:gd name="connsiteY24" fmla="*/ 65630 h 3111969"/>
                  <a:gd name="connsiteX25" fmla="*/ 1279648 w 2309824"/>
                  <a:gd name="connsiteY25" fmla="*/ 115574 h 3111969"/>
                  <a:gd name="connsiteX26" fmla="*/ 88166 w 2309824"/>
                  <a:gd name="connsiteY26" fmla="*/ 115574 h 3111969"/>
                  <a:gd name="connsiteX27" fmla="*/ 88166 w 2309824"/>
                  <a:gd name="connsiteY27" fmla="*/ 1381082 h 3111969"/>
                  <a:gd name="connsiteX28" fmla="*/ 43946 w 2309824"/>
                  <a:gd name="connsiteY28" fmla="*/ 1425302 h 3111969"/>
                  <a:gd name="connsiteX29" fmla="*/ 0 w 2309824"/>
                  <a:gd name="connsiteY29" fmla="*/ 1381356 h 3111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309824" h="3111969">
                    <a:moveTo>
                      <a:pt x="2221658" y="1883430"/>
                    </a:moveTo>
                    <a:lnTo>
                      <a:pt x="2309824" y="1950158"/>
                    </a:lnTo>
                    <a:lnTo>
                      <a:pt x="2309824" y="3111969"/>
                    </a:lnTo>
                    <a:lnTo>
                      <a:pt x="1362401" y="3111969"/>
                    </a:lnTo>
                    <a:lnTo>
                      <a:pt x="1426648" y="3047722"/>
                    </a:lnTo>
                    <a:lnTo>
                      <a:pt x="1375322" y="2996395"/>
                    </a:lnTo>
                    <a:lnTo>
                      <a:pt x="2221658" y="2996395"/>
                    </a:lnTo>
                    <a:close/>
                    <a:moveTo>
                      <a:pt x="88166" y="1468417"/>
                    </a:moveTo>
                    <a:lnTo>
                      <a:pt x="88166" y="2996395"/>
                    </a:lnTo>
                    <a:lnTo>
                      <a:pt x="1287987" y="2996395"/>
                    </a:lnTo>
                    <a:lnTo>
                      <a:pt x="1339314" y="3047722"/>
                    </a:lnTo>
                    <a:lnTo>
                      <a:pt x="1275067" y="3111969"/>
                    </a:lnTo>
                    <a:lnTo>
                      <a:pt x="0" y="3111969"/>
                    </a:lnTo>
                    <a:lnTo>
                      <a:pt x="0" y="1468690"/>
                    </a:lnTo>
                    <a:lnTo>
                      <a:pt x="43946" y="1512636"/>
                    </a:lnTo>
                    <a:close/>
                    <a:moveTo>
                      <a:pt x="1382669" y="0"/>
                    </a:moveTo>
                    <a:lnTo>
                      <a:pt x="2309824" y="0"/>
                    </a:lnTo>
                    <a:lnTo>
                      <a:pt x="2309824" y="1076088"/>
                    </a:lnTo>
                    <a:lnTo>
                      <a:pt x="2221658" y="1009362"/>
                    </a:lnTo>
                    <a:lnTo>
                      <a:pt x="2221658" y="115574"/>
                    </a:lnTo>
                    <a:lnTo>
                      <a:pt x="1366982" y="115574"/>
                    </a:lnTo>
                    <a:lnTo>
                      <a:pt x="1317038" y="65630"/>
                    </a:lnTo>
                    <a:close/>
                    <a:moveTo>
                      <a:pt x="0" y="0"/>
                    </a:moveTo>
                    <a:lnTo>
                      <a:pt x="1295334" y="0"/>
                    </a:lnTo>
                    <a:lnTo>
                      <a:pt x="1229704" y="65630"/>
                    </a:lnTo>
                    <a:lnTo>
                      <a:pt x="1279648" y="115574"/>
                    </a:lnTo>
                    <a:lnTo>
                      <a:pt x="88166" y="115574"/>
                    </a:lnTo>
                    <a:lnTo>
                      <a:pt x="88166" y="1381082"/>
                    </a:lnTo>
                    <a:lnTo>
                      <a:pt x="43946" y="1425302"/>
                    </a:lnTo>
                    <a:lnTo>
                      <a:pt x="0" y="1381356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şḻïďê-任意多边形: 形状 69"/>
              <p:cNvSpPr/>
              <p:nvPr/>
            </p:nvSpPr>
            <p:spPr>
              <a:xfrm>
                <a:off x="4593460" y="2593567"/>
                <a:ext cx="1464141" cy="2796662"/>
              </a:xfrm>
              <a:custGeom>
                <a:avLst/>
                <a:gdLst>
                  <a:gd name="connsiteX0" fmla="*/ 2221658 w 2309824"/>
                  <a:gd name="connsiteY0" fmla="*/ 1883430 h 3111969"/>
                  <a:gd name="connsiteX1" fmla="*/ 2309824 w 2309824"/>
                  <a:gd name="connsiteY1" fmla="*/ 1950158 h 3111969"/>
                  <a:gd name="connsiteX2" fmla="*/ 2309824 w 2309824"/>
                  <a:gd name="connsiteY2" fmla="*/ 3111969 h 3111969"/>
                  <a:gd name="connsiteX3" fmla="*/ 1362401 w 2309824"/>
                  <a:gd name="connsiteY3" fmla="*/ 3111969 h 3111969"/>
                  <a:gd name="connsiteX4" fmla="*/ 1426648 w 2309824"/>
                  <a:gd name="connsiteY4" fmla="*/ 3047722 h 3111969"/>
                  <a:gd name="connsiteX5" fmla="*/ 1375322 w 2309824"/>
                  <a:gd name="connsiteY5" fmla="*/ 2996395 h 3111969"/>
                  <a:gd name="connsiteX6" fmla="*/ 2221658 w 2309824"/>
                  <a:gd name="connsiteY6" fmla="*/ 2996395 h 3111969"/>
                  <a:gd name="connsiteX7" fmla="*/ 88166 w 2309824"/>
                  <a:gd name="connsiteY7" fmla="*/ 1468417 h 3111969"/>
                  <a:gd name="connsiteX8" fmla="*/ 88166 w 2309824"/>
                  <a:gd name="connsiteY8" fmla="*/ 2996395 h 3111969"/>
                  <a:gd name="connsiteX9" fmla="*/ 1287987 w 2309824"/>
                  <a:gd name="connsiteY9" fmla="*/ 2996395 h 3111969"/>
                  <a:gd name="connsiteX10" fmla="*/ 1339314 w 2309824"/>
                  <a:gd name="connsiteY10" fmla="*/ 3047722 h 3111969"/>
                  <a:gd name="connsiteX11" fmla="*/ 1275067 w 2309824"/>
                  <a:gd name="connsiteY11" fmla="*/ 3111969 h 3111969"/>
                  <a:gd name="connsiteX12" fmla="*/ 0 w 2309824"/>
                  <a:gd name="connsiteY12" fmla="*/ 3111969 h 3111969"/>
                  <a:gd name="connsiteX13" fmla="*/ 0 w 2309824"/>
                  <a:gd name="connsiteY13" fmla="*/ 1468690 h 3111969"/>
                  <a:gd name="connsiteX14" fmla="*/ 43946 w 2309824"/>
                  <a:gd name="connsiteY14" fmla="*/ 1512636 h 3111969"/>
                  <a:gd name="connsiteX15" fmla="*/ 1382669 w 2309824"/>
                  <a:gd name="connsiteY15" fmla="*/ 0 h 3111969"/>
                  <a:gd name="connsiteX16" fmla="*/ 2309824 w 2309824"/>
                  <a:gd name="connsiteY16" fmla="*/ 0 h 3111969"/>
                  <a:gd name="connsiteX17" fmla="*/ 2309824 w 2309824"/>
                  <a:gd name="connsiteY17" fmla="*/ 1076088 h 3111969"/>
                  <a:gd name="connsiteX18" fmla="*/ 2221658 w 2309824"/>
                  <a:gd name="connsiteY18" fmla="*/ 1009362 h 3111969"/>
                  <a:gd name="connsiteX19" fmla="*/ 2221658 w 2309824"/>
                  <a:gd name="connsiteY19" fmla="*/ 115574 h 3111969"/>
                  <a:gd name="connsiteX20" fmla="*/ 1366982 w 2309824"/>
                  <a:gd name="connsiteY20" fmla="*/ 115574 h 3111969"/>
                  <a:gd name="connsiteX21" fmla="*/ 1317038 w 2309824"/>
                  <a:gd name="connsiteY21" fmla="*/ 65630 h 3111969"/>
                  <a:gd name="connsiteX22" fmla="*/ 0 w 2309824"/>
                  <a:gd name="connsiteY22" fmla="*/ 0 h 3111969"/>
                  <a:gd name="connsiteX23" fmla="*/ 1295334 w 2309824"/>
                  <a:gd name="connsiteY23" fmla="*/ 0 h 3111969"/>
                  <a:gd name="connsiteX24" fmla="*/ 1229704 w 2309824"/>
                  <a:gd name="connsiteY24" fmla="*/ 65630 h 3111969"/>
                  <a:gd name="connsiteX25" fmla="*/ 1279648 w 2309824"/>
                  <a:gd name="connsiteY25" fmla="*/ 115574 h 3111969"/>
                  <a:gd name="connsiteX26" fmla="*/ 88166 w 2309824"/>
                  <a:gd name="connsiteY26" fmla="*/ 115574 h 3111969"/>
                  <a:gd name="connsiteX27" fmla="*/ 88166 w 2309824"/>
                  <a:gd name="connsiteY27" fmla="*/ 1381082 h 3111969"/>
                  <a:gd name="connsiteX28" fmla="*/ 43946 w 2309824"/>
                  <a:gd name="connsiteY28" fmla="*/ 1425302 h 3111969"/>
                  <a:gd name="connsiteX29" fmla="*/ 0 w 2309824"/>
                  <a:gd name="connsiteY29" fmla="*/ 1381356 h 3111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309824" h="3111969">
                    <a:moveTo>
                      <a:pt x="2221658" y="1883430"/>
                    </a:moveTo>
                    <a:lnTo>
                      <a:pt x="2309824" y="1950158"/>
                    </a:lnTo>
                    <a:lnTo>
                      <a:pt x="2309824" y="3111969"/>
                    </a:lnTo>
                    <a:lnTo>
                      <a:pt x="1362401" y="3111969"/>
                    </a:lnTo>
                    <a:lnTo>
                      <a:pt x="1426648" y="3047722"/>
                    </a:lnTo>
                    <a:lnTo>
                      <a:pt x="1375322" y="2996395"/>
                    </a:lnTo>
                    <a:lnTo>
                      <a:pt x="2221658" y="2996395"/>
                    </a:lnTo>
                    <a:close/>
                    <a:moveTo>
                      <a:pt x="88166" y="1468417"/>
                    </a:moveTo>
                    <a:lnTo>
                      <a:pt x="88166" y="2996395"/>
                    </a:lnTo>
                    <a:lnTo>
                      <a:pt x="1287987" y="2996395"/>
                    </a:lnTo>
                    <a:lnTo>
                      <a:pt x="1339314" y="3047722"/>
                    </a:lnTo>
                    <a:lnTo>
                      <a:pt x="1275067" y="3111969"/>
                    </a:lnTo>
                    <a:lnTo>
                      <a:pt x="0" y="3111969"/>
                    </a:lnTo>
                    <a:lnTo>
                      <a:pt x="0" y="1468690"/>
                    </a:lnTo>
                    <a:lnTo>
                      <a:pt x="43946" y="1512636"/>
                    </a:lnTo>
                    <a:close/>
                    <a:moveTo>
                      <a:pt x="1382669" y="0"/>
                    </a:moveTo>
                    <a:lnTo>
                      <a:pt x="2309824" y="0"/>
                    </a:lnTo>
                    <a:lnTo>
                      <a:pt x="2309824" y="1076088"/>
                    </a:lnTo>
                    <a:lnTo>
                      <a:pt x="2221658" y="1009362"/>
                    </a:lnTo>
                    <a:lnTo>
                      <a:pt x="2221658" y="115574"/>
                    </a:lnTo>
                    <a:lnTo>
                      <a:pt x="1366982" y="115574"/>
                    </a:lnTo>
                    <a:lnTo>
                      <a:pt x="1317038" y="65630"/>
                    </a:lnTo>
                    <a:close/>
                    <a:moveTo>
                      <a:pt x="0" y="0"/>
                    </a:moveTo>
                    <a:lnTo>
                      <a:pt x="1295334" y="0"/>
                    </a:lnTo>
                    <a:lnTo>
                      <a:pt x="1229704" y="65630"/>
                    </a:lnTo>
                    <a:lnTo>
                      <a:pt x="1279648" y="115574"/>
                    </a:lnTo>
                    <a:lnTo>
                      <a:pt x="88166" y="115574"/>
                    </a:lnTo>
                    <a:lnTo>
                      <a:pt x="88166" y="1381082"/>
                    </a:lnTo>
                    <a:lnTo>
                      <a:pt x="43946" y="1425302"/>
                    </a:lnTo>
                    <a:lnTo>
                      <a:pt x="0" y="1381356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399434" y="2285494"/>
              <a:ext cx="576616" cy="576616"/>
              <a:chOff x="6821911" y="2299968"/>
              <a:chExt cx="648072" cy="648072"/>
            </a:xfrm>
          </p:grpSpPr>
          <p:sp>
            <p:nvSpPr>
              <p:cNvPr id="22" name="ïṧḷïḓê-Oval 19"/>
              <p:cNvSpPr/>
              <p:nvPr/>
            </p:nvSpPr>
            <p:spPr>
              <a:xfrm>
                <a:off x="6821911" y="2299968"/>
                <a:ext cx="648072" cy="648072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ṧḷïḓê-Freeform 428"/>
              <p:cNvSpPr>
                <a:spLocks/>
              </p:cNvSpPr>
              <p:nvPr/>
            </p:nvSpPr>
            <p:spPr bwMode="auto">
              <a:xfrm>
                <a:off x="6955799" y="244085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175664" y="5118661"/>
              <a:ext cx="576616" cy="576616"/>
              <a:chOff x="3685700" y="2249136"/>
              <a:chExt cx="648072" cy="648072"/>
            </a:xfrm>
          </p:grpSpPr>
          <p:sp>
            <p:nvSpPr>
              <p:cNvPr id="20" name="ïṧḷïḓê-Oval 17"/>
              <p:cNvSpPr/>
              <p:nvPr/>
            </p:nvSpPr>
            <p:spPr>
              <a:xfrm>
                <a:off x="3685700" y="2249136"/>
                <a:ext cx="648072" cy="648072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ṧḷïḓê-Freeform 70"/>
              <p:cNvSpPr>
                <a:spLocks/>
              </p:cNvSpPr>
              <p:nvPr/>
            </p:nvSpPr>
            <p:spPr bwMode="auto">
              <a:xfrm>
                <a:off x="3819590" y="2390026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112220" y="2282882"/>
              <a:ext cx="576616" cy="576616"/>
              <a:chOff x="2730996" y="2204487"/>
              <a:chExt cx="648072" cy="648072"/>
            </a:xfrm>
          </p:grpSpPr>
          <p:sp>
            <p:nvSpPr>
              <p:cNvPr id="18" name="ïṧḷïḓê-Oval 15"/>
              <p:cNvSpPr/>
              <p:nvPr/>
            </p:nvSpPr>
            <p:spPr>
              <a:xfrm>
                <a:off x="2730996" y="2204487"/>
                <a:ext cx="648072" cy="648072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ṧḷïḓê-university7"/>
              <p:cNvSpPr>
                <a:spLocks/>
              </p:cNvSpPr>
              <p:nvPr/>
            </p:nvSpPr>
            <p:spPr bwMode="auto">
              <a:xfrm>
                <a:off x="2864886" y="2345377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482157" y="5110957"/>
              <a:ext cx="576616" cy="576616"/>
              <a:chOff x="7798283" y="2227699"/>
              <a:chExt cx="648072" cy="648072"/>
            </a:xfrm>
          </p:grpSpPr>
          <p:sp>
            <p:nvSpPr>
              <p:cNvPr id="16" name="ïṧḷïḓê-Oval 13"/>
              <p:cNvSpPr/>
              <p:nvPr/>
            </p:nvSpPr>
            <p:spPr>
              <a:xfrm>
                <a:off x="7798283" y="2227699"/>
                <a:ext cx="648072" cy="648072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ṧḷïḓê-AutoShape 75"/>
              <p:cNvSpPr>
                <a:spLocks/>
              </p:cNvSpPr>
              <p:nvPr/>
            </p:nvSpPr>
            <p:spPr bwMode="auto">
              <a:xfrm>
                <a:off x="7932172" y="2368590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789615" y="2600757"/>
            <a:ext cx="2215071" cy="2225968"/>
            <a:chOff x="5017002" y="2006101"/>
            <a:chExt cx="2898559" cy="2912819"/>
          </a:xfrm>
        </p:grpSpPr>
        <p:sp>
          <p:nvSpPr>
            <p:cNvPr id="34" name="iS1ide-Oval 53"/>
            <p:cNvSpPr>
              <a:spLocks/>
            </p:cNvSpPr>
            <p:nvPr/>
          </p:nvSpPr>
          <p:spPr bwMode="auto">
            <a:xfrm>
              <a:off x="5017002" y="2006101"/>
              <a:ext cx="2898559" cy="2912819"/>
            </a:xfrm>
            <a:prstGeom prst="ellipse">
              <a:avLst/>
            </a:prstGeom>
            <a:solidFill>
              <a:srgbClr val="B31D21"/>
            </a:soli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S1ide-Oval 53"/>
            <p:cNvSpPr>
              <a:spLocks/>
            </p:cNvSpPr>
            <p:nvPr/>
          </p:nvSpPr>
          <p:spPr bwMode="auto">
            <a:xfrm>
              <a:off x="5298046" y="2257940"/>
              <a:ext cx="2366737" cy="23783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146733" y="2596608"/>
              <a:ext cx="2639095" cy="1731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C00000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 </a:t>
              </a:r>
              <a:r>
                <a:rPr lang="zh-CN" altLang="en-US" sz="4000" dirty="0" smtClean="0">
                  <a:solidFill>
                    <a:srgbClr val="C00000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预 审</a:t>
              </a:r>
              <a:endParaRPr lang="en-US" altLang="zh-CN" sz="4000" dirty="0" smtClean="0">
                <a:solidFill>
                  <a:srgbClr val="C0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  <a:p>
              <a:pPr algn="ctr"/>
              <a:r>
                <a:rPr lang="zh-CN" altLang="en-US" sz="4000" dirty="0" smtClean="0">
                  <a:solidFill>
                    <a:srgbClr val="C00000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 方 法</a:t>
              </a:r>
              <a:endParaRPr lang="zh-CN" altLang="en-US" sz="44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217975" y="1334198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审查发展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7148234" y="4196893"/>
            <a:ext cx="24341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同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</a:rPr>
              <a:t>发展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对象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谈话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2464453" y="1366375"/>
            <a:ext cx="23559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听取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党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</a:rPr>
              <a:t>内外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群众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意见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115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106334" y="-2487168"/>
            <a:ext cx="12298334" cy="11803163"/>
            <a:chOff x="-106334" y="-2487168"/>
            <a:chExt cx="12298334" cy="1180316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28" t="-35305" r="528" b="35305"/>
            <a:stretch/>
          </p:blipFill>
          <p:spPr>
            <a:xfrm flipV="1">
              <a:off x="-106334" y="2434579"/>
              <a:ext cx="12298334" cy="688141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28" t="-35305" r="528" b="35305"/>
            <a:stretch/>
          </p:blipFill>
          <p:spPr>
            <a:xfrm>
              <a:off x="-106334" y="-2487168"/>
              <a:ext cx="12298334" cy="4930712"/>
            </a:xfrm>
            <a:custGeom>
              <a:avLst/>
              <a:gdLst>
                <a:gd name="connsiteX0" fmla="*/ 0 w 12298334"/>
                <a:gd name="connsiteY0" fmla="*/ 2487167 h 4930712"/>
                <a:gd name="connsiteX1" fmla="*/ 12298334 w 12298334"/>
                <a:gd name="connsiteY1" fmla="*/ 2487167 h 4930712"/>
                <a:gd name="connsiteX2" fmla="*/ 12298334 w 12298334"/>
                <a:gd name="connsiteY2" fmla="*/ 4930712 h 4930712"/>
                <a:gd name="connsiteX3" fmla="*/ 0 w 12298334"/>
                <a:gd name="connsiteY3" fmla="*/ 4930712 h 4930712"/>
                <a:gd name="connsiteX4" fmla="*/ 0 w 12298334"/>
                <a:gd name="connsiteY4" fmla="*/ 0 h 4930712"/>
                <a:gd name="connsiteX5" fmla="*/ 12298334 w 12298334"/>
                <a:gd name="connsiteY5" fmla="*/ 0 h 4930712"/>
                <a:gd name="connsiteX6" fmla="*/ 12298334 w 12298334"/>
                <a:gd name="connsiteY6" fmla="*/ 1304544 h 4930712"/>
                <a:gd name="connsiteX7" fmla="*/ 0 w 12298334"/>
                <a:gd name="connsiteY7" fmla="*/ 1304544 h 493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98334" h="4930712">
                  <a:moveTo>
                    <a:pt x="0" y="2487167"/>
                  </a:moveTo>
                  <a:lnTo>
                    <a:pt x="12298334" y="2487167"/>
                  </a:lnTo>
                  <a:lnTo>
                    <a:pt x="12298334" y="4930712"/>
                  </a:lnTo>
                  <a:lnTo>
                    <a:pt x="0" y="4930712"/>
                  </a:lnTo>
                  <a:close/>
                  <a:moveTo>
                    <a:pt x="0" y="0"/>
                  </a:moveTo>
                  <a:lnTo>
                    <a:pt x="12298334" y="0"/>
                  </a:lnTo>
                  <a:lnTo>
                    <a:pt x="12298334" y="1304544"/>
                  </a:lnTo>
                  <a:lnTo>
                    <a:pt x="0" y="1304544"/>
                  </a:lnTo>
                  <a:close/>
                </a:path>
              </a:pathLst>
            </a:custGeom>
          </p:spPr>
        </p:pic>
      </p:grpSp>
      <p:grpSp>
        <p:nvGrpSpPr>
          <p:cNvPr id="8" name="组合 7"/>
          <p:cNvGrpSpPr/>
          <p:nvPr/>
        </p:nvGrpSpPr>
        <p:grpSpPr>
          <a:xfrm>
            <a:off x="0" y="0"/>
            <a:ext cx="12192000" cy="6937664"/>
            <a:chOff x="0" y="0"/>
            <a:chExt cx="12192000" cy="693766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57591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100000" l="0" r="100000">
                          <a14:backgroundMark x1="27240" y1="38353" x2="86094" y2="56000"/>
                          <a14:backgroundMark x1="21354" y1="73412" x2="57031" y2="490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11" t="43997" r="211" b="37"/>
            <a:stretch/>
          </p:blipFill>
          <p:spPr>
            <a:xfrm>
              <a:off x="0" y="3086880"/>
              <a:ext cx="12192000" cy="385078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607082" y="1257630"/>
            <a:ext cx="4756934" cy="707886"/>
            <a:chOff x="908808" y="2262100"/>
            <a:chExt cx="4756934" cy="707886"/>
          </a:xfrm>
        </p:grpSpPr>
        <p:grpSp>
          <p:nvGrpSpPr>
            <p:cNvPr id="12" name="组合 11"/>
            <p:cNvGrpSpPr/>
            <p:nvPr/>
          </p:nvGrpSpPr>
          <p:grpSpPr>
            <a:xfrm>
              <a:off x="908808" y="2291892"/>
              <a:ext cx="4756934" cy="678094"/>
              <a:chOff x="606175" y="2373330"/>
              <a:chExt cx="4756934" cy="678094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606175" y="2373330"/>
                <a:ext cx="4756934" cy="6780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1510301" y="2439064"/>
                <a:ext cx="3696984" cy="530168"/>
              </a:xfrm>
              <a:prstGeom prst="roundRect">
                <a:avLst/>
              </a:prstGeom>
              <a:solidFill>
                <a:srgbClr val="B31D2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2481560" y="2422655"/>
              <a:ext cx="3106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入党的标准及条件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79138" y="2262100"/>
              <a:ext cx="7029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07082" y="3603890"/>
            <a:ext cx="4756934" cy="707886"/>
            <a:chOff x="908808" y="3678524"/>
            <a:chExt cx="4756934" cy="707886"/>
          </a:xfrm>
        </p:grpSpPr>
        <p:grpSp>
          <p:nvGrpSpPr>
            <p:cNvPr id="15" name="组合 14"/>
            <p:cNvGrpSpPr/>
            <p:nvPr/>
          </p:nvGrpSpPr>
          <p:grpSpPr>
            <a:xfrm>
              <a:off x="908808" y="3708316"/>
              <a:ext cx="4756934" cy="678094"/>
              <a:chOff x="606175" y="2373330"/>
              <a:chExt cx="4756934" cy="678094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606175" y="2373330"/>
                <a:ext cx="4756934" cy="6780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1510301" y="2439064"/>
                <a:ext cx="3696984" cy="530168"/>
              </a:xfrm>
              <a:prstGeom prst="roundRect">
                <a:avLst/>
              </a:prstGeom>
              <a:solidFill>
                <a:srgbClr val="B31D2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481560" y="3839079"/>
              <a:ext cx="3106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预备党员的接收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79138" y="3678524"/>
              <a:ext cx="8424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07082" y="2466607"/>
            <a:ext cx="4756934" cy="707886"/>
            <a:chOff x="6256456" y="2262100"/>
            <a:chExt cx="4756934" cy="707886"/>
          </a:xfrm>
        </p:grpSpPr>
        <p:grpSp>
          <p:nvGrpSpPr>
            <p:cNvPr id="21" name="组合 20"/>
            <p:cNvGrpSpPr/>
            <p:nvPr/>
          </p:nvGrpSpPr>
          <p:grpSpPr>
            <a:xfrm>
              <a:off x="6256456" y="2291892"/>
              <a:ext cx="4756934" cy="678094"/>
              <a:chOff x="606175" y="2373330"/>
              <a:chExt cx="4756934" cy="678094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606175" y="2373330"/>
                <a:ext cx="4756934" cy="6780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1510301" y="2439064"/>
                <a:ext cx="3696984" cy="530168"/>
              </a:xfrm>
              <a:prstGeom prst="roundRect">
                <a:avLst/>
              </a:prstGeom>
              <a:solidFill>
                <a:srgbClr val="B31D2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7253880" y="2422655"/>
              <a:ext cx="36353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发展对象的确定、培养和考察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26786" y="2262100"/>
              <a:ext cx="7029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07082" y="4700770"/>
            <a:ext cx="4756934" cy="707886"/>
            <a:chOff x="6256456" y="3678524"/>
            <a:chExt cx="4756934" cy="707886"/>
          </a:xfrm>
        </p:grpSpPr>
        <p:grpSp>
          <p:nvGrpSpPr>
            <p:cNvPr id="27" name="组合 26"/>
            <p:cNvGrpSpPr/>
            <p:nvPr/>
          </p:nvGrpSpPr>
          <p:grpSpPr>
            <a:xfrm>
              <a:off x="6256456" y="3708316"/>
              <a:ext cx="4756934" cy="678094"/>
              <a:chOff x="606175" y="2373330"/>
              <a:chExt cx="4756934" cy="678094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606175" y="2373330"/>
                <a:ext cx="4756934" cy="6780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510301" y="2439064"/>
                <a:ext cx="3696984" cy="530168"/>
              </a:xfrm>
              <a:prstGeom prst="roundRect">
                <a:avLst/>
              </a:prstGeom>
              <a:solidFill>
                <a:srgbClr val="B31D2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7253880" y="3839079"/>
              <a:ext cx="36353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预备党员的管理、考察和转正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426786" y="3678524"/>
              <a:ext cx="7029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66408" y="781191"/>
            <a:ext cx="12445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目   </a:t>
            </a:r>
            <a:endParaRPr lang="en-US" altLang="zh-CN" sz="8800" b="1" dirty="0" smtClean="0">
              <a:solidFill>
                <a:srgbClr val="C0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88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录</a:t>
            </a:r>
            <a:endParaRPr lang="zh-CN" altLang="en-US" sz="8800" b="1" dirty="0">
              <a:solidFill>
                <a:srgbClr val="C0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159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1361" y="508341"/>
            <a:ext cx="3241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r>
              <a:rPr lang="zh-CN" altLang="en-US" dirty="0"/>
              <a:t>预备党员的接收</a:t>
            </a:r>
            <a:endParaRPr lang="zh-CN" altLang="en-US" dirty="0"/>
          </a:p>
        </p:txBody>
      </p:sp>
      <p:sp>
        <p:nvSpPr>
          <p:cNvPr id="4" name="Text Box 41"/>
          <p:cNvSpPr txBox="1">
            <a:spLocks noChangeArrowheads="1"/>
          </p:cNvSpPr>
          <p:nvPr/>
        </p:nvSpPr>
        <p:spPr bwMode="auto">
          <a:xfrm>
            <a:off x="4719573" y="1384295"/>
            <a:ext cx="5486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公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</a:rPr>
              <a:t>示形式一般为通过公开栏、板（墙）报、宣传橱窗张贴公告等形式向党员、群众宣布</a:t>
            </a:r>
          </a:p>
        </p:txBody>
      </p:sp>
      <p:cxnSp>
        <p:nvCxnSpPr>
          <p:cNvPr id="5" name="îŝḷîḓé-Straight Connector 4">
            <a:extLst>
              <a:ext uri="{FF2B5EF4-FFF2-40B4-BE49-F238E27FC236}">
                <a16:creationId xmlns:a16="http://schemas.microsoft.com/office/drawing/2014/main" xmlns:lc="http://schemas.openxmlformats.org/drawingml/2006/lockedCanvas" xmlns="" id="{298BE360-59D7-4FB5-992A-876DEBAC3377}"/>
              </a:ext>
            </a:extLst>
          </p:cNvPr>
          <p:cNvCxnSpPr>
            <a:cxnSpLocks/>
          </p:cNvCxnSpPr>
          <p:nvPr/>
        </p:nvCxnSpPr>
        <p:spPr>
          <a:xfrm>
            <a:off x="3744751" y="1296786"/>
            <a:ext cx="0" cy="4469721"/>
          </a:xfrm>
          <a:prstGeom prst="line">
            <a:avLst/>
          </a:prstGeom>
          <a:ln w="12700" cap="rnd">
            <a:solidFill>
              <a:srgbClr val="C00000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îŝḷîḓé-Oval 11">
            <a:extLst>
              <a:ext uri="{FF2B5EF4-FFF2-40B4-BE49-F238E27FC236}">
                <a16:creationId xmlns:a16="http://schemas.microsoft.com/office/drawing/2014/main" xmlns:lc="http://schemas.openxmlformats.org/drawingml/2006/lockedCanvas" xmlns="" id="{2CF97B6A-8072-4141-AFBE-8F34CA93CC68}"/>
              </a:ext>
            </a:extLst>
          </p:cNvPr>
          <p:cNvSpPr/>
          <p:nvPr/>
        </p:nvSpPr>
        <p:spPr bwMode="auto">
          <a:xfrm>
            <a:off x="3624433" y="1664435"/>
            <a:ext cx="232674" cy="232674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îŝḷîḓé-Oval 12">
            <a:extLst>
              <a:ext uri="{FF2B5EF4-FFF2-40B4-BE49-F238E27FC236}">
                <a16:creationId xmlns:a16="http://schemas.microsoft.com/office/drawing/2014/main" xmlns:lc="http://schemas.openxmlformats.org/drawingml/2006/lockedCanvas" xmlns="" id="{8180AE4B-7721-4394-8D50-6A70613D15D0}"/>
              </a:ext>
            </a:extLst>
          </p:cNvPr>
          <p:cNvSpPr/>
          <p:nvPr/>
        </p:nvSpPr>
        <p:spPr bwMode="auto">
          <a:xfrm>
            <a:off x="3624433" y="3354927"/>
            <a:ext cx="232674" cy="232674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ŝḷîḓé-Oval 13">
            <a:extLst>
              <a:ext uri="{FF2B5EF4-FFF2-40B4-BE49-F238E27FC236}">
                <a16:creationId xmlns:a16="http://schemas.microsoft.com/office/drawing/2014/main" xmlns:lc="http://schemas.openxmlformats.org/drawingml/2006/lockedCanvas" xmlns="" id="{99BD6AF2-86D3-4CA2-BCCD-7C5BD4388A83}"/>
              </a:ext>
            </a:extLst>
          </p:cNvPr>
          <p:cNvSpPr/>
          <p:nvPr/>
        </p:nvSpPr>
        <p:spPr bwMode="auto">
          <a:xfrm>
            <a:off x="3624433" y="5045419"/>
            <a:ext cx="232674" cy="232674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5" name="组合 14"/>
          <p:cNvGrpSpPr/>
          <p:nvPr/>
        </p:nvGrpSpPr>
        <p:grpSpPr>
          <a:xfrm>
            <a:off x="667214" y="1802734"/>
            <a:ext cx="2215071" cy="2225968"/>
            <a:chOff x="667214" y="1802734"/>
            <a:chExt cx="2215071" cy="2225968"/>
          </a:xfrm>
        </p:grpSpPr>
        <p:sp>
          <p:nvSpPr>
            <p:cNvPr id="12" name="iS1ide-Oval 53"/>
            <p:cNvSpPr>
              <a:spLocks/>
            </p:cNvSpPr>
            <p:nvPr/>
          </p:nvSpPr>
          <p:spPr bwMode="auto">
            <a:xfrm>
              <a:off x="667214" y="1802734"/>
              <a:ext cx="2215071" cy="2225968"/>
            </a:xfrm>
            <a:prstGeom prst="ellipse">
              <a:avLst/>
            </a:prstGeom>
            <a:solidFill>
              <a:srgbClr val="B31D21"/>
            </a:soli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de-Oval 53"/>
            <p:cNvSpPr>
              <a:spLocks/>
            </p:cNvSpPr>
            <p:nvPr/>
          </p:nvSpPr>
          <p:spPr bwMode="auto">
            <a:xfrm>
              <a:off x="870423" y="1995190"/>
              <a:ext cx="1808654" cy="18175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66354" y="2104840"/>
              <a:ext cx="2016789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公示的</a:t>
              </a:r>
              <a:endParaRPr lang="en-US" altLang="zh-CN" sz="2700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  <a:p>
              <a:pPr algn="ctr"/>
              <a:r>
                <a:rPr lang="zh-CN" altLang="en-US" sz="2700" dirty="0" smtClean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时间</a:t>
              </a:r>
              <a:endParaRPr lang="en-US" altLang="zh-CN" sz="2700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  <a:p>
              <a:pPr algn="ctr"/>
              <a:r>
                <a:rPr lang="zh-CN" altLang="en-US" sz="2700" dirty="0" smtClean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范围</a:t>
              </a:r>
              <a:endParaRPr lang="en-US" altLang="zh-CN" sz="2700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  <a:p>
              <a:pPr algn="ctr"/>
              <a:r>
                <a:rPr lang="zh-CN" altLang="en-US" sz="2700" dirty="0" smtClean="0"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形式</a:t>
              </a:r>
              <a:endParaRPr lang="zh-CN" altLang="en-US" sz="27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13" name="Text Box 41"/>
          <p:cNvSpPr txBox="1">
            <a:spLocks noChangeArrowheads="1"/>
          </p:cNvSpPr>
          <p:nvPr/>
        </p:nvSpPr>
        <p:spPr bwMode="auto">
          <a:xfrm>
            <a:off x="4719573" y="3089725"/>
            <a:ext cx="5486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公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</a:rPr>
              <a:t>示范围一般为公示对象工作、学习、生活所在的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单位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 Box 41"/>
          <p:cNvSpPr txBox="1">
            <a:spLocks noChangeArrowheads="1"/>
          </p:cNvSpPr>
          <p:nvPr/>
        </p:nvSpPr>
        <p:spPr bwMode="auto">
          <a:xfrm>
            <a:off x="4719573" y="4930923"/>
            <a:ext cx="548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公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</a:rPr>
              <a:t>示时间为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</a:rPr>
              <a:t>7—10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天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502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7" grpId="0" animBg="1"/>
      <p:bldP spid="8" grpId="0" animBg="1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îŝḷîḓé-Rectangle 86"/>
          <p:cNvSpPr>
            <a:spLocks/>
          </p:cNvSpPr>
          <p:nvPr/>
        </p:nvSpPr>
        <p:spPr bwMode="auto">
          <a:xfrm>
            <a:off x="10024129" y="2932500"/>
            <a:ext cx="1448735" cy="1260798"/>
          </a:xfrm>
          <a:prstGeom prst="rect">
            <a:avLst/>
          </a:prstGeom>
          <a:solidFill>
            <a:srgbClr val="C00000">
              <a:alpha val="65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ŝḷîḓé-Rectangle 90"/>
          <p:cNvSpPr>
            <a:spLocks/>
          </p:cNvSpPr>
          <p:nvPr/>
        </p:nvSpPr>
        <p:spPr bwMode="auto">
          <a:xfrm>
            <a:off x="2270412" y="2169182"/>
            <a:ext cx="1448735" cy="2024116"/>
          </a:xfrm>
          <a:prstGeom prst="rect">
            <a:avLst/>
          </a:prstGeom>
          <a:solidFill>
            <a:schemeClr val="accent2">
              <a:alpha val="6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ŝḷîḓé-Rectangle 94"/>
          <p:cNvSpPr>
            <a:spLocks/>
          </p:cNvSpPr>
          <p:nvPr/>
        </p:nvSpPr>
        <p:spPr bwMode="auto">
          <a:xfrm>
            <a:off x="3821156" y="2242156"/>
            <a:ext cx="1448735" cy="1951141"/>
          </a:xfrm>
          <a:prstGeom prst="rect">
            <a:avLst/>
          </a:prstGeom>
          <a:solidFill>
            <a:srgbClr val="C00000">
              <a:alpha val="65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ŝḷîḓé-Rectangle 102"/>
          <p:cNvSpPr>
            <a:spLocks/>
          </p:cNvSpPr>
          <p:nvPr/>
        </p:nvSpPr>
        <p:spPr bwMode="auto">
          <a:xfrm>
            <a:off x="5371900" y="1812876"/>
            <a:ext cx="1448735" cy="2380433"/>
          </a:xfrm>
          <a:prstGeom prst="rect">
            <a:avLst/>
          </a:prstGeom>
          <a:solidFill>
            <a:schemeClr val="accent4">
              <a:alpha val="6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ŝḷîḓé-Rectangle 112"/>
          <p:cNvSpPr>
            <a:spLocks/>
          </p:cNvSpPr>
          <p:nvPr/>
        </p:nvSpPr>
        <p:spPr bwMode="auto">
          <a:xfrm>
            <a:off x="6922644" y="2436415"/>
            <a:ext cx="1448735" cy="1756882"/>
          </a:xfrm>
          <a:prstGeom prst="rect">
            <a:avLst/>
          </a:prstGeom>
          <a:solidFill>
            <a:srgbClr val="C00000">
              <a:alpha val="65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ŝḷîḓé-Rectangle 140"/>
          <p:cNvSpPr>
            <a:spLocks/>
          </p:cNvSpPr>
          <p:nvPr/>
        </p:nvSpPr>
        <p:spPr bwMode="auto">
          <a:xfrm>
            <a:off x="8473388" y="1489964"/>
            <a:ext cx="1448735" cy="2703333"/>
          </a:xfrm>
          <a:prstGeom prst="rect">
            <a:avLst/>
          </a:prstGeom>
          <a:solidFill>
            <a:srgbClr val="ED7D31">
              <a:alpha val="65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" name="文本框 1"/>
          <p:cNvSpPr txBox="1"/>
          <p:nvPr/>
        </p:nvSpPr>
        <p:spPr>
          <a:xfrm>
            <a:off x="1081361" y="508341"/>
            <a:ext cx="3241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r>
              <a:rPr lang="zh-CN" altLang="en-US" dirty="0"/>
              <a:t>预备党员的接收</a:t>
            </a:r>
            <a:endParaRPr lang="zh-CN" altLang="en-US" dirty="0"/>
          </a:p>
        </p:txBody>
      </p:sp>
      <p:sp>
        <p:nvSpPr>
          <p:cNvPr id="15" name="îŝḷîḓé-TextBox 143"/>
          <p:cNvSpPr txBox="1"/>
          <p:nvPr/>
        </p:nvSpPr>
        <p:spPr>
          <a:xfrm>
            <a:off x="2339915" y="2932499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îŝḷîḓé-TextBox 147"/>
          <p:cNvSpPr txBox="1"/>
          <p:nvPr/>
        </p:nvSpPr>
        <p:spPr>
          <a:xfrm>
            <a:off x="8542891" y="2592890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328780" y="2717549"/>
            <a:ext cx="1438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介绍人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介绍情况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994410" y="2730796"/>
            <a:ext cx="11022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支委会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报告对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发展对象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情况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28429" y="2818843"/>
            <a:ext cx="1120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与会党员进行讨论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93429" y="2818843"/>
            <a:ext cx="18799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表决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（举手或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无记名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投票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方式）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643757" y="27370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支部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大会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作出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决议</a:t>
            </a:r>
          </a:p>
        </p:txBody>
      </p:sp>
      <p:sp>
        <p:nvSpPr>
          <p:cNvPr id="57" name="矩形 56"/>
          <p:cNvSpPr/>
          <p:nvPr/>
        </p:nvSpPr>
        <p:spPr>
          <a:xfrm>
            <a:off x="10194498" y="33148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19668" y="4081540"/>
            <a:ext cx="10724139" cy="706727"/>
            <a:chOff x="719668" y="4081540"/>
            <a:chExt cx="10724139" cy="706727"/>
          </a:xfrm>
        </p:grpSpPr>
        <p:sp>
          <p:nvSpPr>
            <p:cNvPr id="77" name="圆角矩形 76"/>
            <p:cNvSpPr/>
            <p:nvPr/>
          </p:nvSpPr>
          <p:spPr>
            <a:xfrm>
              <a:off x="719668" y="4081540"/>
              <a:ext cx="10724139" cy="706727"/>
            </a:xfrm>
            <a:prstGeom prst="roundRect">
              <a:avLst/>
            </a:prstGeom>
            <a:solidFill>
              <a:srgbClr val="B31D2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947651" y="4181913"/>
              <a:ext cx="10191403" cy="5301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 Box 43"/>
            <p:cNvSpPr txBox="1">
              <a:spLocks noChangeArrowheads="1"/>
            </p:cNvSpPr>
            <p:nvPr/>
          </p:nvSpPr>
          <p:spPr bwMode="auto">
            <a:xfrm>
              <a:off x="1886640" y="4294191"/>
              <a:ext cx="7483578" cy="437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2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2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2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2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2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dirty="0" smtClean="0">
                  <a:solidFill>
                    <a:srgbClr val="C00000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               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会  中  按  程  序  要  求  开  好  发  展  会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19668" y="2537808"/>
            <a:ext cx="1448735" cy="1655490"/>
            <a:chOff x="719668" y="2537808"/>
            <a:chExt cx="1448735" cy="1655490"/>
          </a:xfrm>
        </p:grpSpPr>
        <p:sp>
          <p:nvSpPr>
            <p:cNvPr id="37" name="îŝḷîḓé-Rectangle 81"/>
            <p:cNvSpPr>
              <a:spLocks/>
            </p:cNvSpPr>
            <p:nvPr/>
          </p:nvSpPr>
          <p:spPr bwMode="auto">
            <a:xfrm>
              <a:off x="719668" y="2592890"/>
              <a:ext cx="1448735" cy="1600408"/>
            </a:xfrm>
            <a:prstGeom prst="rect">
              <a:avLst/>
            </a:prstGeom>
            <a:solidFill>
              <a:srgbClr val="C00000">
                <a:alpha val="65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矩形 50"/>
            <p:cNvSpPr/>
            <p:nvPr/>
          </p:nvSpPr>
          <p:spPr>
            <a:xfrm>
              <a:off x="890037" y="3014050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对象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777746" y="2537808"/>
              <a:ext cx="1332000" cy="25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3896148" y="2209328"/>
            <a:ext cx="1332000" cy="25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6981011" y="2379382"/>
            <a:ext cx="1332000" cy="25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10089473" y="2863076"/>
            <a:ext cx="1332000" cy="25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8553872" y="1444048"/>
            <a:ext cx="1332000" cy="252000"/>
          </a:xfrm>
          <a:prstGeom prst="rect">
            <a:avLst/>
          </a:prstGeom>
          <a:solidFill>
            <a:srgbClr val="E87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5438760" y="1732898"/>
            <a:ext cx="1332000" cy="252000"/>
          </a:xfrm>
          <a:prstGeom prst="rect">
            <a:avLst/>
          </a:prstGeom>
          <a:solidFill>
            <a:srgbClr val="FEB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2345404" y="2068289"/>
            <a:ext cx="1332000" cy="252000"/>
          </a:xfrm>
          <a:prstGeom prst="rect">
            <a:avLst/>
          </a:prstGeom>
          <a:solidFill>
            <a:srgbClr val="E87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330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3" grpId="0" animBg="1"/>
      <p:bldP spid="31" grpId="0" animBg="1"/>
      <p:bldP spid="29" grpId="0" animBg="1"/>
      <p:bldP spid="27" grpId="0" animBg="1"/>
      <p:bldP spid="25" grpId="0" animBg="1"/>
      <p:bldP spid="2" grpId="0"/>
      <p:bldP spid="15" grpId="0"/>
      <p:bldP spid="19" grpId="0"/>
      <p:bldP spid="52" grpId="0"/>
      <p:bldP spid="53" grpId="0"/>
      <p:bldP spid="54" grpId="0"/>
      <p:bldP spid="55" grpId="0"/>
      <p:bldP spid="56" grpId="0"/>
      <p:bldP spid="57" grpId="0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1361" y="508341"/>
            <a:ext cx="3241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r>
              <a:rPr lang="zh-CN" altLang="en-US" dirty="0"/>
              <a:t>预备党员的接收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3244616" y="2796426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230645" y="2799311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216584" y="2796426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02613" y="2799311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257462" y="2765354"/>
            <a:ext cx="1926915" cy="2879349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246877" y="2292106"/>
            <a:ext cx="1744065" cy="693644"/>
          </a:xfrm>
          <a:prstGeom prst="rect">
            <a:avLst/>
          </a:prstGeom>
          <a:solidFill>
            <a:srgbClr val="B31D2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îŝḷîḓé-Right Arrow Callout 121">
            <a:extLst>
              <a:ext uri="{FF2B5EF4-FFF2-40B4-BE49-F238E27FC236}">
                <a16:creationId xmlns:a16="http://schemas.microsoft.com/office/drawing/2014/main" xmlns:lc="http://schemas.openxmlformats.org/drawingml/2006/lockedCanvas" xmlns="" id="{6BBC1265-2E48-4AF6-8812-483B88329632}"/>
              </a:ext>
            </a:extLst>
          </p:cNvPr>
          <p:cNvSpPr>
            <a:spLocks/>
          </p:cNvSpPr>
          <p:nvPr/>
        </p:nvSpPr>
        <p:spPr>
          <a:xfrm>
            <a:off x="7265828" y="2269475"/>
            <a:ext cx="2321897" cy="71262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6655"/>
            </a:avLst>
          </a:prstGeom>
          <a:solidFill>
            <a:schemeClr val="bg1"/>
          </a:solidFill>
          <a:ln w="38100">
            <a:solidFill>
              <a:srgbClr val="B31D2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îŝḷîḓé-Right Arrow Callout 120">
            <a:extLst>
              <a:ext uri="{FF2B5EF4-FFF2-40B4-BE49-F238E27FC236}">
                <a16:creationId xmlns:a16="http://schemas.microsoft.com/office/drawing/2014/main" xmlns:lc="http://schemas.openxmlformats.org/drawingml/2006/lockedCanvas" xmlns="" id="{03334BF6-B956-4913-9B21-664C465780FC}"/>
              </a:ext>
            </a:extLst>
          </p:cNvPr>
          <p:cNvSpPr>
            <a:spLocks/>
          </p:cNvSpPr>
          <p:nvPr/>
        </p:nvSpPr>
        <p:spPr>
          <a:xfrm>
            <a:off x="5284779" y="2269475"/>
            <a:ext cx="2321897" cy="71262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6655"/>
            </a:avLst>
          </a:prstGeom>
          <a:solidFill>
            <a:srgbClr val="B31D21"/>
          </a:solidFill>
          <a:ln w="38100">
            <a:solidFill>
              <a:schemeClr val="bg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îŝḷîḓé-Right Arrow Callout 119">
            <a:extLst>
              <a:ext uri="{FF2B5EF4-FFF2-40B4-BE49-F238E27FC236}">
                <a16:creationId xmlns:a16="http://schemas.microsoft.com/office/drawing/2014/main" xmlns:lc="http://schemas.openxmlformats.org/drawingml/2006/lockedCanvas" xmlns="" id="{3009046D-C7E5-409E-9EC6-57F422F951A8}"/>
              </a:ext>
            </a:extLst>
          </p:cNvPr>
          <p:cNvSpPr>
            <a:spLocks/>
          </p:cNvSpPr>
          <p:nvPr/>
        </p:nvSpPr>
        <p:spPr>
          <a:xfrm>
            <a:off x="3303730" y="2269475"/>
            <a:ext cx="2321897" cy="71262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6655"/>
            </a:avLst>
          </a:prstGeom>
          <a:solidFill>
            <a:schemeClr val="bg1"/>
          </a:solidFill>
          <a:ln w="38100">
            <a:solidFill>
              <a:srgbClr val="B31D2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îŝḷîḓé-Right Arrow Callout 4">
            <a:extLst>
              <a:ext uri="{FF2B5EF4-FFF2-40B4-BE49-F238E27FC236}">
                <a16:creationId xmlns:a16="http://schemas.microsoft.com/office/drawing/2014/main" xmlns:lc="http://schemas.openxmlformats.org/drawingml/2006/lockedCanvas" xmlns="" id="{E0388988-1CA7-4DB1-9C90-9A44D6CAED12}"/>
              </a:ext>
            </a:extLst>
          </p:cNvPr>
          <p:cNvSpPr>
            <a:spLocks/>
          </p:cNvSpPr>
          <p:nvPr/>
        </p:nvSpPr>
        <p:spPr>
          <a:xfrm>
            <a:off x="1322680" y="2269475"/>
            <a:ext cx="2321897" cy="71262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6655"/>
            </a:avLst>
          </a:prstGeom>
          <a:solidFill>
            <a:srgbClr val="B31D21"/>
          </a:solidFill>
          <a:ln w="38100">
            <a:solidFill>
              <a:schemeClr val="bg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F02E0137-7847-4ED1-9339-D58A2115ABF9}"/>
              </a:ext>
            </a:extLst>
          </p:cNvPr>
          <p:cNvSpPr txBox="1">
            <a:spLocks/>
          </p:cNvSpPr>
          <p:nvPr/>
        </p:nvSpPr>
        <p:spPr>
          <a:xfrm>
            <a:off x="1990232" y="2562621"/>
            <a:ext cx="825817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01</a:t>
            </a:r>
          </a:p>
        </p:txBody>
      </p:sp>
      <p:sp>
        <p:nvSpPr>
          <p:cNvPr id="38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90D924CB-FF6F-43C6-BCBB-D2ABB4543787}"/>
              </a:ext>
            </a:extLst>
          </p:cNvPr>
          <p:cNvSpPr txBox="1">
            <a:spLocks/>
          </p:cNvSpPr>
          <p:nvPr/>
        </p:nvSpPr>
        <p:spPr>
          <a:xfrm>
            <a:off x="3978885" y="2562621"/>
            <a:ext cx="794849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sz="4000" dirty="0">
                <a:solidFill>
                  <a:srgbClr val="B31D21"/>
                </a:solidFill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02</a:t>
            </a:r>
          </a:p>
        </p:txBody>
      </p:sp>
      <p:sp>
        <p:nvSpPr>
          <p:cNvPr id="39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4525D406-E184-44EC-8872-E6DF461492F2}"/>
              </a:ext>
            </a:extLst>
          </p:cNvPr>
          <p:cNvSpPr txBox="1">
            <a:spLocks/>
          </p:cNvSpPr>
          <p:nvPr/>
        </p:nvSpPr>
        <p:spPr>
          <a:xfrm>
            <a:off x="5938368" y="2562621"/>
            <a:ext cx="794849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03</a:t>
            </a:r>
          </a:p>
        </p:txBody>
      </p:sp>
      <p:sp>
        <p:nvSpPr>
          <p:cNvPr id="40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3B2C4975-37DB-41B6-9B6A-B1C7AA3A9B9E}"/>
              </a:ext>
            </a:extLst>
          </p:cNvPr>
          <p:cNvSpPr txBox="1">
            <a:spLocks/>
          </p:cNvSpPr>
          <p:nvPr/>
        </p:nvSpPr>
        <p:spPr>
          <a:xfrm>
            <a:off x="7918020" y="2562621"/>
            <a:ext cx="794849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sz="4000" dirty="0">
                <a:solidFill>
                  <a:srgbClr val="B31D21"/>
                </a:solidFill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04</a:t>
            </a:r>
          </a:p>
        </p:txBody>
      </p:sp>
      <p:sp>
        <p:nvSpPr>
          <p:cNvPr id="41" name="îŝḷîḓé-Text Placeholder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89B9B107-D7AA-4F80-869D-8BDE2E7A42C8}"/>
              </a:ext>
            </a:extLst>
          </p:cNvPr>
          <p:cNvSpPr txBox="1">
            <a:spLocks/>
          </p:cNvSpPr>
          <p:nvPr/>
        </p:nvSpPr>
        <p:spPr>
          <a:xfrm>
            <a:off x="9916763" y="2562621"/>
            <a:ext cx="794849" cy="202733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lvl="0" algn="ctr" defTabSz="914400">
              <a:lnSpc>
                <a:spcPct val="120000"/>
              </a:lnSpc>
              <a:spcBef>
                <a:spcPct val="0"/>
              </a:spcBef>
              <a:defRPr>
                <a:solidFill>
                  <a:schemeClr val="bg1"/>
                </a:solidFill>
                <a:latin typeface="Impact" panose="020B0806030902050204" pitchFamily="34" charset="0"/>
                <a:cs typeface="+mn-ea"/>
              </a:defRPr>
            </a:lvl1pPr>
          </a:lstStyle>
          <a:p>
            <a:pPr algn="l"/>
            <a:r>
              <a:rPr lang="en-US" sz="4000" dirty="0">
                <a:latin typeface="Forte" panose="03060902040502070203" pitchFamily="66" charset="0"/>
                <a:cs typeface="Aharoni" panose="02010803020104030203" pitchFamily="2" charset="-79"/>
                <a:sym typeface="+mn-lt"/>
              </a:rPr>
              <a:t>05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547839" y="1138449"/>
            <a:ext cx="5496394" cy="1287232"/>
            <a:chOff x="3547901" y="1181749"/>
            <a:chExt cx="5496394" cy="1287232"/>
          </a:xfrm>
        </p:grpSpPr>
        <p:grpSp>
          <p:nvGrpSpPr>
            <p:cNvPr id="43" name="组合 42"/>
            <p:cNvGrpSpPr/>
            <p:nvPr/>
          </p:nvGrpSpPr>
          <p:grpSpPr>
            <a:xfrm>
              <a:off x="3547901" y="1181749"/>
              <a:ext cx="5496394" cy="1287232"/>
              <a:chOff x="3547901" y="1181749"/>
              <a:chExt cx="4544856" cy="1287232"/>
            </a:xfrm>
          </p:grpSpPr>
          <p:sp>
            <p:nvSpPr>
              <p:cNvPr id="45" name="îŝḷîḓé-Right Arrow Callout 4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E0388988-1CA7-4DB1-9C90-9A44D6CAED12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5176713" y="-447063"/>
                <a:ext cx="1287232" cy="4544856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6655"/>
                </a:avLst>
              </a:prstGeom>
              <a:solidFill>
                <a:srgbClr val="B31D21"/>
              </a:solidFill>
              <a:ln w="38100">
                <a:solidFill>
                  <a:schemeClr val="bg1"/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774185" y="1282262"/>
                <a:ext cx="4077043" cy="7147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3821561" y="1363578"/>
              <a:ext cx="4898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B31D2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发展大会注意事项</a:t>
              </a:r>
              <a:endParaRPr lang="zh-CN" altLang="en-US" sz="3200" dirty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3334132" y="3081412"/>
            <a:ext cx="1725631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要保证出席大会的人数。把握好“两个不开”，即：有表决权的正式党员实到会人数不足应到会人数的一半，支部大会不能举行；正式党员虽超过半数，但缺席人数较多，一般也应改期召开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92120" y="3097465"/>
            <a:ext cx="17392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会议一般由支部书记主持召开，支部书记因故短期内不能主持的，应推迟召开时间；如果支部书记离岗时间很长，可由副书记主持。会场要严肃、整洁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44156" y="3346524"/>
            <a:ext cx="15318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发展对象和入党介绍人必须参加支部党员大会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62720" y="3136099"/>
            <a:ext cx="16346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党支部在召开接收预备党员大会前，支委会要通知支部全体党员。开会时，支部书记要引导大家充分发表意见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381940" y="3269579"/>
            <a:ext cx="15682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支部大会讨论两个以上的人入党时，必须逐个进行讨论和表决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211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7" grpId="0"/>
      <p:bldP spid="48" grpId="0"/>
      <p:bldP spid="49" grpId="0"/>
      <p:bldP spid="50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224922" y="3575960"/>
            <a:ext cx="79265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预备党员的</a:t>
            </a:r>
            <a:endParaRPr lang="en-US" altLang="zh-CN" sz="6000" b="1" dirty="0" smtClean="0">
              <a:solidFill>
                <a:srgbClr val="C0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60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管理、考察和转正</a:t>
            </a:r>
            <a:endParaRPr lang="zh-CN" altLang="en-US" sz="6000" b="1" dirty="0">
              <a:solidFill>
                <a:srgbClr val="C0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93792" y="1486098"/>
            <a:ext cx="2336464" cy="1862048"/>
            <a:chOff x="5169408" y="1925010"/>
            <a:chExt cx="2336464" cy="1862048"/>
          </a:xfrm>
        </p:grpSpPr>
        <p:grpSp>
          <p:nvGrpSpPr>
            <p:cNvPr id="12" name="组合 11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485279" y="1925010"/>
              <a:ext cx="170233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04</a:t>
              </a:r>
              <a:endParaRPr lang="zh-CN" altLang="en-US" sz="115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90625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78506" y="417123"/>
            <a:ext cx="6320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预备党员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的管理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、考察和转正</a:t>
            </a:r>
            <a:endParaRPr lang="zh-CN" altLang="en-US" sz="3200" b="1" dirty="0">
              <a:solidFill>
                <a:srgbClr val="C0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47901" y="1181749"/>
            <a:ext cx="5496394" cy="1287232"/>
            <a:chOff x="3547901" y="1181749"/>
            <a:chExt cx="5496394" cy="1287232"/>
          </a:xfrm>
        </p:grpSpPr>
        <p:grpSp>
          <p:nvGrpSpPr>
            <p:cNvPr id="39" name="组合 38"/>
            <p:cNvGrpSpPr/>
            <p:nvPr/>
          </p:nvGrpSpPr>
          <p:grpSpPr>
            <a:xfrm>
              <a:off x="3547901" y="1181749"/>
              <a:ext cx="5496394" cy="1287232"/>
              <a:chOff x="3547901" y="1181749"/>
              <a:chExt cx="4544856" cy="1287232"/>
            </a:xfrm>
          </p:grpSpPr>
          <p:sp>
            <p:nvSpPr>
              <p:cNvPr id="41" name="îŝḷîḓé-Right Arrow Callout 4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E0388988-1CA7-4DB1-9C90-9A44D6CAED12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5176713" y="-447063"/>
                <a:ext cx="1287232" cy="4544856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6655"/>
                </a:avLst>
              </a:prstGeom>
              <a:solidFill>
                <a:srgbClr val="B31D21"/>
              </a:solidFill>
              <a:ln w="38100">
                <a:solidFill>
                  <a:schemeClr val="bg1"/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3774185" y="1282262"/>
                <a:ext cx="4077043" cy="7147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821561" y="1363578"/>
              <a:ext cx="4898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B31D2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六 项 工 作</a:t>
              </a:r>
              <a:endParaRPr lang="zh-CN" altLang="en-US" sz="3200" dirty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928152" y="2427518"/>
            <a:ext cx="9261315" cy="819940"/>
            <a:chOff x="4310911" y="2788598"/>
            <a:chExt cx="3840974" cy="819940"/>
          </a:xfrm>
          <a:solidFill>
            <a:srgbClr val="C00000"/>
          </a:solidFill>
        </p:grpSpPr>
        <p:sp>
          <p:nvSpPr>
            <p:cNvPr id="48" name="is1ide-Freeform: Shape 227"/>
            <p:cNvSpPr>
              <a:spLocks/>
            </p:cNvSpPr>
            <p:nvPr/>
          </p:nvSpPr>
          <p:spPr bwMode="auto">
            <a:xfrm>
              <a:off x="4310911" y="2793321"/>
              <a:ext cx="1953466" cy="595823"/>
            </a:xfrm>
            <a:custGeom>
              <a:avLst/>
              <a:gdLst/>
              <a:ahLst/>
              <a:cxnLst>
                <a:cxn ang="0">
                  <a:pos x="453" y="0"/>
                </a:cxn>
                <a:cxn ang="0">
                  <a:pos x="80" y="0"/>
                </a:cxn>
                <a:cxn ang="0">
                  <a:pos x="0" y="80"/>
                </a:cxn>
                <a:cxn ang="0">
                  <a:pos x="0" y="165"/>
                </a:cxn>
                <a:cxn ang="0">
                  <a:pos x="27" y="165"/>
                </a:cxn>
                <a:cxn ang="0">
                  <a:pos x="27" y="80"/>
                </a:cxn>
                <a:cxn ang="0">
                  <a:pos x="80" y="27"/>
                </a:cxn>
                <a:cxn ang="0">
                  <a:pos x="453" y="27"/>
                </a:cxn>
                <a:cxn ang="0">
                  <a:pos x="453" y="0"/>
                </a:cxn>
              </a:cxnLst>
              <a:rect l="0" t="0" r="r" b="b"/>
              <a:pathLst>
                <a:path w="453" h="165">
                  <a:moveTo>
                    <a:pt x="453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51"/>
                    <a:pt x="51" y="27"/>
                    <a:pt x="80" y="27"/>
                  </a:cubicBezTo>
                  <a:cubicBezTo>
                    <a:pt x="453" y="27"/>
                    <a:pt x="453" y="27"/>
                    <a:pt x="453" y="27"/>
                  </a:cubicBezTo>
                  <a:cubicBezTo>
                    <a:pt x="453" y="0"/>
                    <a:pt x="453" y="0"/>
                    <a:pt x="453" y="0"/>
                  </a:cubicBezTo>
                  <a:close/>
                </a:path>
              </a:pathLst>
            </a:custGeom>
            <a:grpFill/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1ide-Freeform: Shape 228"/>
            <p:cNvSpPr>
              <a:spLocks/>
            </p:cNvSpPr>
            <p:nvPr/>
          </p:nvSpPr>
          <p:spPr bwMode="auto">
            <a:xfrm>
              <a:off x="6178631" y="2793321"/>
              <a:ext cx="1973254" cy="5958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3" y="0"/>
                </a:cxn>
                <a:cxn ang="0">
                  <a:pos x="454" y="80"/>
                </a:cxn>
                <a:cxn ang="0">
                  <a:pos x="454" y="165"/>
                </a:cxn>
                <a:cxn ang="0">
                  <a:pos x="427" y="165"/>
                </a:cxn>
                <a:cxn ang="0">
                  <a:pos x="427" y="80"/>
                </a:cxn>
                <a:cxn ang="0">
                  <a:pos x="373" y="27"/>
                </a:cxn>
                <a:cxn ang="0">
                  <a:pos x="0" y="27"/>
                </a:cxn>
                <a:cxn ang="0">
                  <a:pos x="0" y="0"/>
                </a:cxn>
              </a:cxnLst>
              <a:rect l="0" t="0" r="r" b="b"/>
              <a:pathLst>
                <a:path w="454" h="165">
                  <a:moveTo>
                    <a:pt x="0" y="0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418" y="0"/>
                    <a:pt x="454" y="36"/>
                    <a:pt x="454" y="80"/>
                  </a:cubicBezTo>
                  <a:cubicBezTo>
                    <a:pt x="454" y="165"/>
                    <a:pt x="454" y="165"/>
                    <a:pt x="454" y="165"/>
                  </a:cubicBezTo>
                  <a:cubicBezTo>
                    <a:pt x="427" y="165"/>
                    <a:pt x="427" y="165"/>
                    <a:pt x="427" y="165"/>
                  </a:cubicBezTo>
                  <a:cubicBezTo>
                    <a:pt x="427" y="80"/>
                    <a:pt x="427" y="80"/>
                    <a:pt x="427" y="80"/>
                  </a:cubicBezTo>
                  <a:cubicBezTo>
                    <a:pt x="427" y="51"/>
                    <a:pt x="403" y="27"/>
                    <a:pt x="37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s1ide-Freeform: Shape 230"/>
            <p:cNvSpPr>
              <a:spLocks/>
            </p:cNvSpPr>
            <p:nvPr/>
          </p:nvSpPr>
          <p:spPr bwMode="auto">
            <a:xfrm>
              <a:off x="5532396" y="2791849"/>
              <a:ext cx="1076221" cy="595823"/>
            </a:xfrm>
            <a:custGeom>
              <a:avLst/>
              <a:gdLst/>
              <a:ahLst/>
              <a:cxnLst>
                <a:cxn ang="0">
                  <a:pos x="453" y="0"/>
                </a:cxn>
                <a:cxn ang="0">
                  <a:pos x="81" y="0"/>
                </a:cxn>
                <a:cxn ang="0">
                  <a:pos x="0" y="80"/>
                </a:cxn>
                <a:cxn ang="0">
                  <a:pos x="0" y="165"/>
                </a:cxn>
                <a:cxn ang="0">
                  <a:pos x="27" y="165"/>
                </a:cxn>
                <a:cxn ang="0">
                  <a:pos x="27" y="80"/>
                </a:cxn>
                <a:cxn ang="0">
                  <a:pos x="81" y="27"/>
                </a:cxn>
                <a:cxn ang="0">
                  <a:pos x="453" y="27"/>
                </a:cxn>
                <a:cxn ang="0">
                  <a:pos x="453" y="0"/>
                </a:cxn>
              </a:cxnLst>
              <a:rect l="0" t="0" r="r" b="b"/>
              <a:pathLst>
                <a:path w="453" h="165">
                  <a:moveTo>
                    <a:pt x="453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51"/>
                    <a:pt x="51" y="27"/>
                    <a:pt x="81" y="27"/>
                  </a:cubicBezTo>
                  <a:cubicBezTo>
                    <a:pt x="453" y="27"/>
                    <a:pt x="453" y="27"/>
                    <a:pt x="453" y="27"/>
                  </a:cubicBezTo>
                  <a:cubicBezTo>
                    <a:pt x="453" y="0"/>
                    <a:pt x="453" y="0"/>
                    <a:pt x="453" y="0"/>
                  </a:cubicBezTo>
                  <a:close/>
                </a:path>
              </a:pathLst>
            </a:custGeom>
            <a:grpFill/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s1ide-Freeform: Shape 238"/>
            <p:cNvSpPr>
              <a:spLocks/>
            </p:cNvSpPr>
            <p:nvPr/>
          </p:nvSpPr>
          <p:spPr bwMode="auto">
            <a:xfrm>
              <a:off x="6218203" y="2793321"/>
              <a:ext cx="1307074" cy="8152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3" y="0"/>
                </a:cxn>
                <a:cxn ang="0">
                  <a:pos x="453" y="80"/>
                </a:cxn>
                <a:cxn ang="0">
                  <a:pos x="453" y="446"/>
                </a:cxn>
                <a:cxn ang="0">
                  <a:pos x="426" y="446"/>
                </a:cxn>
                <a:cxn ang="0">
                  <a:pos x="426" y="80"/>
                </a:cxn>
                <a:cxn ang="0">
                  <a:pos x="373" y="27"/>
                </a:cxn>
                <a:cxn ang="0">
                  <a:pos x="0" y="27"/>
                </a:cxn>
                <a:cxn ang="0">
                  <a:pos x="0" y="0"/>
                </a:cxn>
              </a:cxnLst>
              <a:rect l="0" t="0" r="r" b="b"/>
              <a:pathLst>
                <a:path w="453" h="446">
                  <a:moveTo>
                    <a:pt x="0" y="0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417" y="0"/>
                    <a:pt x="453" y="36"/>
                    <a:pt x="453" y="80"/>
                  </a:cubicBezTo>
                  <a:cubicBezTo>
                    <a:pt x="453" y="446"/>
                    <a:pt x="453" y="446"/>
                    <a:pt x="453" y="446"/>
                  </a:cubicBezTo>
                  <a:cubicBezTo>
                    <a:pt x="426" y="446"/>
                    <a:pt x="426" y="446"/>
                    <a:pt x="426" y="446"/>
                  </a:cubicBezTo>
                  <a:cubicBezTo>
                    <a:pt x="426" y="80"/>
                    <a:pt x="426" y="80"/>
                    <a:pt x="426" y="80"/>
                  </a:cubicBezTo>
                  <a:cubicBezTo>
                    <a:pt x="426" y="51"/>
                    <a:pt x="402" y="27"/>
                    <a:pt x="37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1ide-Freeform: Shape 239"/>
            <p:cNvSpPr>
              <a:spLocks/>
            </p:cNvSpPr>
            <p:nvPr/>
          </p:nvSpPr>
          <p:spPr bwMode="auto">
            <a:xfrm>
              <a:off x="4949743" y="2793321"/>
              <a:ext cx="1304876" cy="815217"/>
            </a:xfrm>
            <a:custGeom>
              <a:avLst/>
              <a:gdLst/>
              <a:ahLst/>
              <a:cxnLst>
                <a:cxn ang="0">
                  <a:pos x="454" y="0"/>
                </a:cxn>
                <a:cxn ang="0">
                  <a:pos x="81" y="0"/>
                </a:cxn>
                <a:cxn ang="0">
                  <a:pos x="0" y="80"/>
                </a:cxn>
                <a:cxn ang="0">
                  <a:pos x="0" y="446"/>
                </a:cxn>
                <a:cxn ang="0">
                  <a:pos x="27" y="446"/>
                </a:cxn>
                <a:cxn ang="0">
                  <a:pos x="27" y="80"/>
                </a:cxn>
                <a:cxn ang="0">
                  <a:pos x="81" y="27"/>
                </a:cxn>
                <a:cxn ang="0">
                  <a:pos x="454" y="27"/>
                </a:cxn>
                <a:cxn ang="0">
                  <a:pos x="454" y="0"/>
                </a:cxn>
              </a:cxnLst>
              <a:rect l="0" t="0" r="r" b="b"/>
              <a:pathLst>
                <a:path w="454" h="446">
                  <a:moveTo>
                    <a:pt x="45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7" y="0"/>
                    <a:pt x="0" y="36"/>
                    <a:pt x="0" y="80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27" y="446"/>
                    <a:pt x="27" y="446"/>
                    <a:pt x="27" y="446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51"/>
                    <a:pt x="51" y="27"/>
                    <a:pt x="81" y="27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4" y="0"/>
                    <a:pt x="454" y="0"/>
                    <a:pt x="454" y="0"/>
                  </a:cubicBezTo>
                  <a:close/>
                </a:path>
              </a:pathLst>
            </a:custGeom>
            <a:grpFill/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s1ide-Freeform: Shape 230"/>
            <p:cNvSpPr>
              <a:spLocks/>
            </p:cNvSpPr>
            <p:nvPr/>
          </p:nvSpPr>
          <p:spPr bwMode="auto">
            <a:xfrm flipH="1">
              <a:off x="5781776" y="2788598"/>
              <a:ext cx="1076221" cy="595823"/>
            </a:xfrm>
            <a:custGeom>
              <a:avLst/>
              <a:gdLst/>
              <a:ahLst/>
              <a:cxnLst>
                <a:cxn ang="0">
                  <a:pos x="453" y="0"/>
                </a:cxn>
                <a:cxn ang="0">
                  <a:pos x="81" y="0"/>
                </a:cxn>
                <a:cxn ang="0">
                  <a:pos x="0" y="80"/>
                </a:cxn>
                <a:cxn ang="0">
                  <a:pos x="0" y="165"/>
                </a:cxn>
                <a:cxn ang="0">
                  <a:pos x="27" y="165"/>
                </a:cxn>
                <a:cxn ang="0">
                  <a:pos x="27" y="80"/>
                </a:cxn>
                <a:cxn ang="0">
                  <a:pos x="81" y="27"/>
                </a:cxn>
                <a:cxn ang="0">
                  <a:pos x="453" y="27"/>
                </a:cxn>
                <a:cxn ang="0">
                  <a:pos x="453" y="0"/>
                </a:cxn>
              </a:cxnLst>
              <a:rect l="0" t="0" r="r" b="b"/>
              <a:pathLst>
                <a:path w="453" h="165">
                  <a:moveTo>
                    <a:pt x="453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51"/>
                    <a:pt x="51" y="27"/>
                    <a:pt x="81" y="27"/>
                  </a:cubicBezTo>
                  <a:cubicBezTo>
                    <a:pt x="453" y="27"/>
                    <a:pt x="453" y="27"/>
                    <a:pt x="453" y="27"/>
                  </a:cubicBezTo>
                  <a:cubicBezTo>
                    <a:pt x="453" y="0"/>
                    <a:pt x="453" y="0"/>
                    <a:pt x="453" y="0"/>
                  </a:cubicBezTo>
                  <a:close/>
                </a:path>
              </a:pathLst>
            </a:custGeom>
            <a:grpFill/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428941" y="3023341"/>
            <a:ext cx="1204709" cy="1881168"/>
            <a:chOff x="1428941" y="3023341"/>
            <a:chExt cx="1204709" cy="1881168"/>
          </a:xfrm>
        </p:grpSpPr>
        <p:sp>
          <p:nvSpPr>
            <p:cNvPr id="56" name="圆角矩形 55"/>
            <p:cNvSpPr/>
            <p:nvPr/>
          </p:nvSpPr>
          <p:spPr>
            <a:xfrm>
              <a:off x="1428941" y="3023341"/>
              <a:ext cx="1192945" cy="18811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516972" y="3139716"/>
              <a:ext cx="1008000" cy="1656000"/>
            </a:xfrm>
            <a:prstGeom prst="roundRect">
              <a:avLst/>
            </a:prstGeom>
            <a:solidFill>
              <a:srgbClr val="EA48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87210" y="3137033"/>
              <a:ext cx="1046440" cy="15371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编入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党支部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898501" y="3023341"/>
            <a:ext cx="1192945" cy="1881168"/>
            <a:chOff x="1428941" y="3023341"/>
            <a:chExt cx="1192945" cy="1881168"/>
          </a:xfrm>
        </p:grpSpPr>
        <p:sp>
          <p:nvSpPr>
            <p:cNvPr id="61" name="圆角矩形 60"/>
            <p:cNvSpPr/>
            <p:nvPr/>
          </p:nvSpPr>
          <p:spPr>
            <a:xfrm>
              <a:off x="1428941" y="3023341"/>
              <a:ext cx="1192945" cy="18811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1516972" y="3139716"/>
              <a:ext cx="1008000" cy="1656000"/>
            </a:xfrm>
            <a:prstGeom prst="roundRect">
              <a:avLst/>
            </a:prstGeom>
            <a:solidFill>
              <a:srgbClr val="EA48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05208" y="3154401"/>
              <a:ext cx="1046440" cy="15371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预备期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考察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330192" y="3009849"/>
            <a:ext cx="1192945" cy="1881168"/>
            <a:chOff x="1428941" y="3023341"/>
            <a:chExt cx="1192945" cy="1881168"/>
          </a:xfrm>
        </p:grpSpPr>
        <p:sp>
          <p:nvSpPr>
            <p:cNvPr id="65" name="圆角矩形 64"/>
            <p:cNvSpPr/>
            <p:nvPr/>
          </p:nvSpPr>
          <p:spPr>
            <a:xfrm>
              <a:off x="1428941" y="3023341"/>
              <a:ext cx="1192945" cy="18811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1516972" y="3139716"/>
              <a:ext cx="1008000" cy="1656000"/>
            </a:xfrm>
            <a:prstGeom prst="roundRect">
              <a:avLst/>
            </a:prstGeom>
            <a:solidFill>
              <a:srgbClr val="EA48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505208" y="3137033"/>
              <a:ext cx="1046440" cy="15371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提交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转正申请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316639" y="3009849"/>
            <a:ext cx="1204709" cy="1881168"/>
            <a:chOff x="1428941" y="3023341"/>
            <a:chExt cx="1204709" cy="1881168"/>
          </a:xfrm>
        </p:grpSpPr>
        <p:sp>
          <p:nvSpPr>
            <p:cNvPr id="69" name="圆角矩形 68"/>
            <p:cNvSpPr/>
            <p:nvPr/>
          </p:nvSpPr>
          <p:spPr>
            <a:xfrm>
              <a:off x="1428941" y="3023341"/>
              <a:ext cx="1192945" cy="18811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1516972" y="3139716"/>
              <a:ext cx="1008000" cy="1656000"/>
            </a:xfrm>
            <a:prstGeom prst="roundRect">
              <a:avLst/>
            </a:prstGeom>
            <a:solidFill>
              <a:srgbClr val="EA48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587210" y="3137033"/>
              <a:ext cx="1046440" cy="15371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召开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转正大会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991130" y="3032787"/>
            <a:ext cx="1192945" cy="1881168"/>
            <a:chOff x="1428941" y="3023341"/>
            <a:chExt cx="1192945" cy="1881168"/>
          </a:xfrm>
        </p:grpSpPr>
        <p:sp>
          <p:nvSpPr>
            <p:cNvPr id="73" name="圆角矩形 72"/>
            <p:cNvSpPr/>
            <p:nvPr/>
          </p:nvSpPr>
          <p:spPr>
            <a:xfrm>
              <a:off x="1428941" y="3023341"/>
              <a:ext cx="1192945" cy="18811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1516972" y="3139716"/>
              <a:ext cx="1008000" cy="1656000"/>
            </a:xfrm>
            <a:prstGeom prst="roundRect">
              <a:avLst/>
            </a:prstGeom>
            <a:solidFill>
              <a:srgbClr val="EA48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537335" y="3186908"/>
              <a:ext cx="1046440" cy="15371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上级组织审批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468242" y="3034601"/>
            <a:ext cx="1192945" cy="1881168"/>
            <a:chOff x="1428941" y="3023341"/>
            <a:chExt cx="1192945" cy="1881168"/>
          </a:xfrm>
        </p:grpSpPr>
        <p:sp>
          <p:nvSpPr>
            <p:cNvPr id="77" name="圆角矩形 76"/>
            <p:cNvSpPr/>
            <p:nvPr/>
          </p:nvSpPr>
          <p:spPr>
            <a:xfrm>
              <a:off x="1428941" y="3023341"/>
              <a:ext cx="1192945" cy="18811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516972" y="3139716"/>
              <a:ext cx="1008000" cy="1656000"/>
            </a:xfrm>
            <a:prstGeom prst="roundRect">
              <a:avLst/>
            </a:prstGeom>
            <a:solidFill>
              <a:srgbClr val="EA484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767905" y="3193547"/>
              <a:ext cx="615553" cy="15371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备案存档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0065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0134" y="2276815"/>
            <a:ext cx="4289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C11E2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谢谢观赏</a:t>
            </a:r>
            <a:endParaRPr lang="zh-CN" altLang="en-US" sz="7200" dirty="0">
              <a:solidFill>
                <a:srgbClr val="C11E2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91673" y="3477144"/>
            <a:ext cx="4778062" cy="0"/>
          </a:xfrm>
          <a:prstGeom prst="line">
            <a:avLst/>
          </a:prstGeom>
          <a:ln>
            <a:solidFill>
              <a:srgbClr val="C11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009104" y="3922389"/>
            <a:ext cx="46106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771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000" b="1" dirty="0" smtClean="0">
                <a:solidFill>
                  <a:srgbClr val="771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人：某某某  </a:t>
            </a:r>
            <a:endParaRPr lang="en-US" altLang="zh-CN" sz="2000" b="1" dirty="0" smtClean="0">
              <a:solidFill>
                <a:srgbClr val="771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b="1" dirty="0" smtClean="0">
              <a:solidFill>
                <a:srgbClr val="771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771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000" b="1" dirty="0" smtClean="0">
                <a:solidFill>
                  <a:srgbClr val="771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单位：某某党委或党支部</a:t>
            </a:r>
            <a:endParaRPr lang="zh-CN" altLang="en-US" sz="2000" b="1" dirty="0">
              <a:solidFill>
                <a:srgbClr val="771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8" y="445245"/>
            <a:ext cx="2076343" cy="176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5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558554" y="3477106"/>
            <a:ext cx="7926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入党的标准及条件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193792" y="1486098"/>
            <a:ext cx="2336464" cy="1862048"/>
            <a:chOff x="5169408" y="1925010"/>
            <a:chExt cx="2336464" cy="1862048"/>
          </a:xfrm>
        </p:grpSpPr>
        <p:grpSp>
          <p:nvGrpSpPr>
            <p:cNvPr id="12" name="组合 11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485279" y="1925010"/>
              <a:ext cx="170233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01</a:t>
              </a:r>
              <a:endParaRPr lang="zh-CN" altLang="en-US" sz="115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5875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9898" y="307186"/>
            <a:ext cx="3647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入党的标准及条件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3607082" y="1217964"/>
            <a:ext cx="6566932" cy="707886"/>
            <a:chOff x="908808" y="2262100"/>
            <a:chExt cx="4756934" cy="707886"/>
          </a:xfrm>
        </p:grpSpPr>
        <p:grpSp>
          <p:nvGrpSpPr>
            <p:cNvPr id="47" name="组合 46"/>
            <p:cNvGrpSpPr/>
            <p:nvPr/>
          </p:nvGrpSpPr>
          <p:grpSpPr>
            <a:xfrm>
              <a:off x="908808" y="2291892"/>
              <a:ext cx="4756934" cy="678094"/>
              <a:chOff x="606175" y="2373330"/>
              <a:chExt cx="4756934" cy="678094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606175" y="2373330"/>
                <a:ext cx="4756934" cy="6780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1405940" y="2443882"/>
                <a:ext cx="3696984" cy="530168"/>
              </a:xfrm>
              <a:prstGeom prst="roundRect">
                <a:avLst/>
              </a:prstGeom>
              <a:solidFill>
                <a:srgbClr val="B31D2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727752" y="2447293"/>
                <a:ext cx="539320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1776139" y="2369392"/>
              <a:ext cx="3635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必须是中国工人阶级的有共产主义觉悟的先锋战士，保持先进性是党员的必备本质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079138" y="2262100"/>
              <a:ext cx="7029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67022" y="2167585"/>
            <a:ext cx="6566932" cy="707886"/>
            <a:chOff x="908808" y="2262100"/>
            <a:chExt cx="4756934" cy="707886"/>
          </a:xfrm>
        </p:grpSpPr>
        <p:grpSp>
          <p:nvGrpSpPr>
            <p:cNvPr id="54" name="组合 53"/>
            <p:cNvGrpSpPr/>
            <p:nvPr/>
          </p:nvGrpSpPr>
          <p:grpSpPr>
            <a:xfrm>
              <a:off x="908808" y="2291892"/>
              <a:ext cx="4756934" cy="678094"/>
              <a:chOff x="606175" y="2373330"/>
              <a:chExt cx="4756934" cy="678094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606175" y="2373330"/>
                <a:ext cx="4756934" cy="6780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1405940" y="2443882"/>
                <a:ext cx="3696984" cy="530168"/>
              </a:xfrm>
              <a:prstGeom prst="roundRect">
                <a:avLst/>
              </a:prstGeom>
              <a:solidFill>
                <a:srgbClr val="B31D2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圆角矩形 58"/>
              <p:cNvSpPr/>
              <p:nvPr/>
            </p:nvSpPr>
            <p:spPr>
              <a:xfrm>
                <a:off x="727752" y="2447293"/>
                <a:ext cx="539320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1079138" y="2262100"/>
              <a:ext cx="7029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13852" y="3077541"/>
            <a:ext cx="6566932" cy="707886"/>
            <a:chOff x="908808" y="2262100"/>
            <a:chExt cx="4756934" cy="707886"/>
          </a:xfrm>
        </p:grpSpPr>
        <p:grpSp>
          <p:nvGrpSpPr>
            <p:cNvPr id="61" name="组合 60"/>
            <p:cNvGrpSpPr/>
            <p:nvPr/>
          </p:nvGrpSpPr>
          <p:grpSpPr>
            <a:xfrm>
              <a:off x="908808" y="2291892"/>
              <a:ext cx="4756934" cy="678094"/>
              <a:chOff x="606175" y="2373330"/>
              <a:chExt cx="4756934" cy="678094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606175" y="2373330"/>
                <a:ext cx="4756934" cy="6780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1405940" y="2443882"/>
                <a:ext cx="3696984" cy="530168"/>
              </a:xfrm>
              <a:prstGeom prst="roundRect">
                <a:avLst/>
              </a:prstGeom>
              <a:solidFill>
                <a:srgbClr val="B31D2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727752" y="2447293"/>
                <a:ext cx="539320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1079138" y="2262100"/>
              <a:ext cx="7029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167022" y="3994758"/>
            <a:ext cx="6566932" cy="707886"/>
            <a:chOff x="908808" y="2262100"/>
            <a:chExt cx="4756934" cy="707886"/>
          </a:xfrm>
        </p:grpSpPr>
        <p:grpSp>
          <p:nvGrpSpPr>
            <p:cNvPr id="68" name="组合 67"/>
            <p:cNvGrpSpPr/>
            <p:nvPr/>
          </p:nvGrpSpPr>
          <p:grpSpPr>
            <a:xfrm>
              <a:off x="908808" y="2291892"/>
              <a:ext cx="4756934" cy="678094"/>
              <a:chOff x="606175" y="2373330"/>
              <a:chExt cx="4756934" cy="678094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606175" y="2373330"/>
                <a:ext cx="4756934" cy="6780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1405940" y="2443882"/>
                <a:ext cx="3696984" cy="530168"/>
              </a:xfrm>
              <a:prstGeom prst="roundRect">
                <a:avLst/>
              </a:prstGeom>
              <a:solidFill>
                <a:srgbClr val="B31D2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727752" y="2447293"/>
                <a:ext cx="539320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1079138" y="2262100"/>
              <a:ext cx="7029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607082" y="4904714"/>
            <a:ext cx="6566932" cy="707886"/>
            <a:chOff x="908808" y="2262100"/>
            <a:chExt cx="4756934" cy="707886"/>
          </a:xfrm>
        </p:grpSpPr>
        <p:grpSp>
          <p:nvGrpSpPr>
            <p:cNvPr id="75" name="组合 74"/>
            <p:cNvGrpSpPr/>
            <p:nvPr/>
          </p:nvGrpSpPr>
          <p:grpSpPr>
            <a:xfrm>
              <a:off x="908808" y="2291892"/>
              <a:ext cx="4756934" cy="678094"/>
              <a:chOff x="606175" y="2373330"/>
              <a:chExt cx="4756934" cy="678094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606175" y="2373330"/>
                <a:ext cx="4756934" cy="67809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1405940" y="2443882"/>
                <a:ext cx="3696984" cy="530168"/>
              </a:xfrm>
              <a:prstGeom prst="roundRect">
                <a:avLst/>
              </a:prstGeom>
              <a:solidFill>
                <a:srgbClr val="B31D2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727752" y="2447293"/>
                <a:ext cx="539320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1079138" y="2262100"/>
              <a:ext cx="7029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05</a:t>
              </a:r>
              <a:endParaRPr lang="zh-CN" altLang="en-US" sz="40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838090" y="5137890"/>
            <a:ext cx="43211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遵守党内政汉生活的若干准则</a:t>
            </a: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5314529" y="2283476"/>
            <a:ext cx="51615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必须以全心全意为人民服务为唯一宗旨，不惜牺牲个人的一切，为实现共产主义奋斗终身</a:t>
            </a: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307209" y="3329854"/>
            <a:ext cx="530871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永远是劳动人民普通的一员，不谋求私利和特权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05888" y="4206297"/>
            <a:ext cx="43211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必须严格履行党的义务和权利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1294188" y="2167585"/>
            <a:ext cx="2251877" cy="2342945"/>
            <a:chOff x="1294188" y="2167585"/>
            <a:chExt cx="2251877" cy="2342945"/>
          </a:xfrm>
        </p:grpSpPr>
        <p:grpSp>
          <p:nvGrpSpPr>
            <p:cNvPr id="82" name="组合 81"/>
            <p:cNvGrpSpPr/>
            <p:nvPr/>
          </p:nvGrpSpPr>
          <p:grpSpPr>
            <a:xfrm>
              <a:off x="1294188" y="2167585"/>
              <a:ext cx="2251877" cy="2342945"/>
              <a:chOff x="679337" y="2404547"/>
              <a:chExt cx="818571" cy="604131"/>
            </a:xfrm>
          </p:grpSpPr>
          <p:sp>
            <p:nvSpPr>
              <p:cNvPr id="84" name="圆角矩形 83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1701114" y="2638982"/>
              <a:ext cx="183838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党员标准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3315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668218" y="1899982"/>
            <a:ext cx="5031836" cy="212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sz="1800" dirty="0" smtClean="0">
                <a:solidFill>
                  <a:srgbClr val="B31D21"/>
                </a:solidFill>
                <a:latin typeface="微软雅黑" panose="020B0503020204020204" pitchFamily="34" charset="-122"/>
              </a:rPr>
              <a:t>年满十八岁的中国工人</a:t>
            </a:r>
            <a:r>
              <a:rPr lang="zh-CN" sz="1800" dirty="0">
                <a:solidFill>
                  <a:srgbClr val="B31D21"/>
                </a:solidFill>
                <a:latin typeface="微软雅黑" panose="020B0503020204020204" pitchFamily="34" charset="-122"/>
              </a:rPr>
              <a:t>、农民、军人、知识分子和其他社会阶层的先进分子，承认党的纲领和章程，愿意参加党的一个组织并在其中积极工作、执行党的决议和按期交纳党费的，可以申请加入中国共产党</a:t>
            </a:r>
            <a:r>
              <a:rPr lang="zh-CN" sz="1800" dirty="0" smtClean="0">
                <a:solidFill>
                  <a:srgbClr val="B31D21"/>
                </a:solidFill>
                <a:latin typeface="微软雅黑" panose="020B0503020204020204" pitchFamily="34" charset="-122"/>
              </a:rPr>
              <a:t>。</a:t>
            </a:r>
            <a:endParaRPr lang="en-US" altLang="zh-CN" sz="4400" dirty="0" smtClean="0"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9898" y="307186"/>
            <a:ext cx="3647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入党的标准及条件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49181" y="1694163"/>
            <a:ext cx="2251877" cy="3213213"/>
            <a:chOff x="1294188" y="2167585"/>
            <a:chExt cx="2251877" cy="2588100"/>
          </a:xfrm>
        </p:grpSpPr>
        <p:grpSp>
          <p:nvGrpSpPr>
            <p:cNvPr id="6" name="组合 5"/>
            <p:cNvGrpSpPr/>
            <p:nvPr/>
          </p:nvGrpSpPr>
          <p:grpSpPr>
            <a:xfrm>
              <a:off x="1294188" y="2167585"/>
              <a:ext cx="2251877" cy="2342945"/>
              <a:chOff x="679337" y="2404547"/>
              <a:chExt cx="818571" cy="604131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705375" y="2447361"/>
              <a:ext cx="183838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申请党员条件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088104" y="3495012"/>
            <a:ext cx="287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”</a:t>
            </a:r>
            <a:endParaRPr lang="zh-CN" altLang="en-US" sz="6600" dirty="0"/>
          </a:p>
        </p:txBody>
      </p:sp>
      <p:sp>
        <p:nvSpPr>
          <p:cNvPr id="11" name="矩形 10"/>
          <p:cNvSpPr/>
          <p:nvPr/>
        </p:nvSpPr>
        <p:spPr>
          <a:xfrm>
            <a:off x="3750531" y="1694163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dirty="0"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“</a:t>
            </a:r>
            <a:endParaRPr lang="zh-CN" altLang="en-US" sz="6600" dirty="0"/>
          </a:p>
        </p:txBody>
      </p:sp>
      <p:sp>
        <p:nvSpPr>
          <p:cNvPr id="12" name="矩形 11"/>
          <p:cNvSpPr/>
          <p:nvPr/>
        </p:nvSpPr>
        <p:spPr>
          <a:xfrm>
            <a:off x="3651226" y="4221868"/>
            <a:ext cx="7263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DF87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这是申请入党的条件，也是对共产党员的起码要求。</a:t>
            </a:r>
          </a:p>
        </p:txBody>
      </p:sp>
    </p:spTree>
    <p:extLst>
      <p:ext uri="{BB962C8B-B14F-4D97-AF65-F5344CB8AC3E}">
        <p14:creationId xmlns:p14="http://schemas.microsoft.com/office/powerpoint/2010/main" val="2399439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1616765"/>
            <a:ext cx="12192000" cy="3525078"/>
          </a:xfrm>
          <a:prstGeom prst="rect">
            <a:avLst/>
          </a:prstGeom>
          <a:solidFill>
            <a:schemeClr val="bg1">
              <a:lumMod val="8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291090" y="2193847"/>
            <a:ext cx="2520280" cy="2610858"/>
            <a:chOff x="1829245" y="1358961"/>
            <a:chExt cx="2520280" cy="2535118"/>
          </a:xfrm>
        </p:grpSpPr>
        <p:sp>
          <p:nvSpPr>
            <p:cNvPr id="4" name="îṥļîḑé-Rectangle 1"/>
            <p:cNvSpPr/>
            <p:nvPr/>
          </p:nvSpPr>
          <p:spPr>
            <a:xfrm>
              <a:off x="1909037" y="1500251"/>
              <a:ext cx="2360696" cy="23938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829245" y="1358961"/>
              <a:ext cx="2520280" cy="724035"/>
              <a:chOff x="1829245" y="1358961"/>
              <a:chExt cx="2520280" cy="724035"/>
            </a:xfrm>
          </p:grpSpPr>
          <p:sp>
            <p:nvSpPr>
              <p:cNvPr id="5" name="îṥļîḑé-Arrow: Pentagon 2"/>
              <p:cNvSpPr/>
              <p:nvPr/>
            </p:nvSpPr>
            <p:spPr>
              <a:xfrm rot="5400000">
                <a:off x="2744006" y="477477"/>
                <a:ext cx="690758" cy="2520280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none" lIns="216000" anchor="t" anchorCtr="1">
                <a:normAutofit fontScale="92500" lnSpcReduction="20000"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îṥļîḑé-Arrow: Pentagon 2"/>
              <p:cNvSpPr/>
              <p:nvPr/>
            </p:nvSpPr>
            <p:spPr>
              <a:xfrm rot="5400000">
                <a:off x="2808615" y="492660"/>
                <a:ext cx="567190" cy="2440488"/>
              </a:xfrm>
              <a:prstGeom prst="homePlat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none" lIns="216000" anchor="t" anchorCtr="1">
                <a:normAutofit fontScale="55000" lnSpcReduction="20000"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737898" y="1358961"/>
                <a:ext cx="70297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Forte" panose="03060902040502070203" pitchFamily="66" charset="0"/>
                    <a:cs typeface="Aharoni" panose="02010803020104030203" pitchFamily="2" charset="-79"/>
                  </a:rPr>
                  <a:t>01</a:t>
                </a:r>
                <a:endParaRPr lang="zh-CN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Forte" panose="03060902040502070203" pitchFamily="66" charset="0"/>
                  <a:cs typeface="Aharoni" panose="02010803020104030203" pitchFamily="2" charset="-79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091595" y="1124536"/>
            <a:ext cx="5015664" cy="916120"/>
            <a:chOff x="1294188" y="2167585"/>
            <a:chExt cx="2251877" cy="2342945"/>
          </a:xfrm>
        </p:grpSpPr>
        <p:grpSp>
          <p:nvGrpSpPr>
            <p:cNvPr id="29" name="组合 28"/>
            <p:cNvGrpSpPr/>
            <p:nvPr/>
          </p:nvGrpSpPr>
          <p:grpSpPr>
            <a:xfrm>
              <a:off x="1294188" y="2167585"/>
              <a:ext cx="2251877" cy="2342945"/>
              <a:chOff x="679337" y="2404547"/>
              <a:chExt cx="818571" cy="604131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567129" y="2608881"/>
              <a:ext cx="1573817" cy="1652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党员的基本条件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19898" y="307186"/>
            <a:ext cx="3647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入党的标准及条件</a:t>
            </a:r>
          </a:p>
        </p:txBody>
      </p:sp>
      <p:sp>
        <p:nvSpPr>
          <p:cNvPr id="17" name="矩形 16"/>
          <p:cNvSpPr/>
          <p:nvPr/>
        </p:nvSpPr>
        <p:spPr>
          <a:xfrm>
            <a:off x="2662538" y="3244534"/>
            <a:ext cx="1863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中国共产党党员是中国工人阶级的有共产主义觉悟的先锋战士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47120" y="2168501"/>
            <a:ext cx="2520280" cy="2634695"/>
            <a:chOff x="7385275" y="1333616"/>
            <a:chExt cx="2520280" cy="2558264"/>
          </a:xfrm>
        </p:grpSpPr>
        <p:sp>
          <p:nvSpPr>
            <p:cNvPr id="8" name="îṥļîḑé-Rectangle 11"/>
            <p:cNvSpPr/>
            <p:nvPr/>
          </p:nvSpPr>
          <p:spPr>
            <a:xfrm>
              <a:off x="7462077" y="1498785"/>
              <a:ext cx="2360696" cy="23930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/>
            </a:p>
          </p:txBody>
        </p:sp>
        <p:sp>
          <p:nvSpPr>
            <p:cNvPr id="9" name="îṥļîḑé-Arrow: Pentagon 12"/>
            <p:cNvSpPr/>
            <p:nvPr/>
          </p:nvSpPr>
          <p:spPr>
            <a:xfrm rot="5400000">
              <a:off x="8300036" y="477477"/>
              <a:ext cx="690758" cy="252028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tIns="0" anchor="t" anchorCtr="1">
              <a:normAutofit fontScale="92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îṥļîḑé-Arrow: Pentagon 12"/>
            <p:cNvSpPr/>
            <p:nvPr/>
          </p:nvSpPr>
          <p:spPr>
            <a:xfrm rot="5400000">
              <a:off x="8364645" y="492660"/>
              <a:ext cx="567190" cy="2440488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tIns="0" anchor="t" anchorCtr="1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16562" y="1333616"/>
              <a:ext cx="1051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03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90706" y="2172766"/>
            <a:ext cx="2520280" cy="2630732"/>
            <a:chOff x="4557274" y="1536631"/>
            <a:chExt cx="2520280" cy="2554416"/>
          </a:xfrm>
        </p:grpSpPr>
        <p:sp>
          <p:nvSpPr>
            <p:cNvPr id="6" name="îṥļîḑé-Rectangle 6"/>
            <p:cNvSpPr/>
            <p:nvPr/>
          </p:nvSpPr>
          <p:spPr>
            <a:xfrm>
              <a:off x="4627945" y="1697659"/>
              <a:ext cx="2360696" cy="23933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/>
            </a:p>
          </p:txBody>
        </p:sp>
        <p:sp>
          <p:nvSpPr>
            <p:cNvPr id="7" name="îṥļîḑé-Arrow: Pentagon 7"/>
            <p:cNvSpPr/>
            <p:nvPr/>
          </p:nvSpPr>
          <p:spPr>
            <a:xfrm rot="5400000">
              <a:off x="5472035" y="670392"/>
              <a:ext cx="690758" cy="2520280"/>
            </a:xfrm>
            <a:prstGeom prst="homePlate">
              <a:avLst/>
            </a:prstGeom>
            <a:solidFill>
              <a:srgbClr val="B31D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 fontScale="92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îṥļîḑé-Arrow: Pentagon 7"/>
            <p:cNvSpPr/>
            <p:nvPr/>
          </p:nvSpPr>
          <p:spPr>
            <a:xfrm rot="5400000">
              <a:off x="5536644" y="685575"/>
              <a:ext cx="567190" cy="2440488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488976" y="1536631"/>
              <a:ext cx="7029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B31D2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02</a:t>
              </a:r>
              <a:endParaRPr lang="zh-CN" altLang="en-US" sz="4000" dirty="0">
                <a:solidFill>
                  <a:srgbClr val="B31D2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462001" y="3244534"/>
            <a:ext cx="1980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rgbClr val="B31D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中国共产党党员必须全心全意为人民服务，不惜牺牲个人的一切，为实现共产主义奋斗终身</a:t>
            </a:r>
            <a:endParaRPr lang="zh-CN" altLang="en-US" sz="1600" dirty="0">
              <a:solidFill>
                <a:srgbClr val="B31D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94620" y="2921058"/>
            <a:ext cx="20193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中国共产党党员永远是劳动人民的普通一员，除了法律和政策规定范围内的个人利益和工作职权外，所有共产党员都不得谋求任何私立和特权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212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" grpId="0"/>
      <p:bldP spid="17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193792" y="1486098"/>
            <a:ext cx="2336464" cy="1862048"/>
            <a:chOff x="5169408" y="1925010"/>
            <a:chExt cx="2336464" cy="1862048"/>
          </a:xfrm>
        </p:grpSpPr>
        <p:grpSp>
          <p:nvGrpSpPr>
            <p:cNvPr id="12" name="组合 11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727752" y="2447293"/>
                <a:ext cx="720904" cy="53016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485279" y="1925010"/>
              <a:ext cx="170233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Forte" panose="03060902040502070203" pitchFamily="66" charset="0"/>
                  <a:cs typeface="Aharoni" panose="02010803020104030203" pitchFamily="2" charset="-79"/>
                </a:rPr>
                <a:t>02</a:t>
              </a:r>
              <a:endParaRPr lang="zh-CN" altLang="en-US" sz="11500" dirty="0">
                <a:solidFill>
                  <a:schemeClr val="bg1"/>
                </a:solidFill>
                <a:latin typeface="Forte" panose="03060902040502070203" pitchFamily="66" charset="0"/>
                <a:cs typeface="Aharoni" panose="02010803020104030203" pitchFamily="2" charset="-79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243326" y="3390894"/>
            <a:ext cx="82350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发展对象</a:t>
            </a:r>
            <a:r>
              <a:rPr lang="zh-CN" altLang="en-US" sz="54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的</a:t>
            </a:r>
            <a:endParaRPr lang="en-US" altLang="zh-CN" sz="5400" b="1" dirty="0" smtClean="0">
              <a:solidFill>
                <a:srgbClr val="C0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54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确定</a:t>
            </a:r>
            <a:r>
              <a:rPr lang="zh-CN" altLang="en-US" sz="54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、培养和考察</a:t>
            </a:r>
          </a:p>
        </p:txBody>
      </p:sp>
    </p:spTree>
    <p:extLst>
      <p:ext uri="{BB962C8B-B14F-4D97-AF65-F5344CB8AC3E}">
        <p14:creationId xmlns:p14="http://schemas.microsoft.com/office/powerpoint/2010/main" val="27450522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104447" y="2011637"/>
            <a:ext cx="12192000" cy="3525078"/>
          </a:xfrm>
          <a:prstGeom prst="rect">
            <a:avLst/>
          </a:prstGeom>
          <a:solidFill>
            <a:schemeClr val="bg1">
              <a:lumMod val="8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右箭头 44"/>
          <p:cNvSpPr/>
          <p:nvPr/>
        </p:nvSpPr>
        <p:spPr>
          <a:xfrm>
            <a:off x="5815655" y="2539956"/>
            <a:ext cx="686380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>
            <a:off x="8389652" y="2494499"/>
            <a:ext cx="686380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 rot="5400000">
            <a:off x="8994283" y="3227979"/>
            <a:ext cx="898722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右箭头 47"/>
          <p:cNvSpPr/>
          <p:nvPr/>
        </p:nvSpPr>
        <p:spPr>
          <a:xfrm flipH="1">
            <a:off x="7261306" y="4177065"/>
            <a:ext cx="906457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 flipH="1">
            <a:off x="4344395" y="4218701"/>
            <a:ext cx="906457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3237411" y="2492585"/>
            <a:ext cx="686380" cy="572066"/>
          </a:xfrm>
          <a:prstGeom prst="rightArrow">
            <a:avLst>
              <a:gd name="adj1" fmla="val 36403"/>
              <a:gd name="adj2" fmla="val 34338"/>
            </a:avLst>
          </a:prstGeom>
          <a:solidFill>
            <a:schemeClr val="bg1"/>
          </a:solidFill>
          <a:ln w="38100">
            <a:solidFill>
              <a:srgbClr val="B31D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6317" y="382651"/>
            <a:ext cx="652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发展对象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的确定</a:t>
            </a:r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、培养和考察</a:t>
            </a:r>
          </a:p>
        </p:txBody>
      </p:sp>
      <p:sp>
        <p:nvSpPr>
          <p:cNvPr id="4" name="îṥļîḑé-Arrow: Pentagon 7"/>
          <p:cNvSpPr/>
          <p:nvPr/>
        </p:nvSpPr>
        <p:spPr>
          <a:xfrm rot="5400000">
            <a:off x="5679192" y="-162254"/>
            <a:ext cx="1073043" cy="3801502"/>
          </a:xfrm>
          <a:prstGeom prst="homePlate">
            <a:avLst/>
          </a:prstGeom>
          <a:solidFill>
            <a:srgbClr val="B31D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216000" anchor="t" anchorCtr="1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îṥļîḑé-Arrow: Pentagon 7"/>
          <p:cNvSpPr/>
          <p:nvPr/>
        </p:nvSpPr>
        <p:spPr>
          <a:xfrm rot="5400000">
            <a:off x="5757713" y="-159876"/>
            <a:ext cx="881089" cy="3681149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216000" anchor="t" anchorCtr="1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032765" y="1252863"/>
            <a:ext cx="3421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七项工作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358140" y="2275019"/>
            <a:ext cx="2179901" cy="1019908"/>
            <a:chOff x="5169408" y="1954020"/>
            <a:chExt cx="2336464" cy="1822598"/>
          </a:xfrm>
        </p:grpSpPr>
        <p:grpSp>
          <p:nvGrpSpPr>
            <p:cNvPr id="9" name="组合 8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27076" y="2342815"/>
              <a:ext cx="1361003" cy="1045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选 苗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42813" y="2287728"/>
            <a:ext cx="2252163" cy="1019908"/>
            <a:chOff x="5169408" y="1954020"/>
            <a:chExt cx="2413916" cy="1822598"/>
          </a:xfrm>
        </p:grpSpPr>
        <p:grpSp>
          <p:nvGrpSpPr>
            <p:cNvPr id="14" name="组合 13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5232491" y="2540104"/>
              <a:ext cx="2350833" cy="825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个人提出申请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27488" y="2277331"/>
            <a:ext cx="2179901" cy="1019908"/>
            <a:chOff x="5169408" y="1954020"/>
            <a:chExt cx="2336464" cy="1822598"/>
          </a:xfrm>
        </p:grpSpPr>
        <p:grpSp>
          <p:nvGrpSpPr>
            <p:cNvPr id="19" name="组合 18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5325925" y="2169267"/>
              <a:ext cx="2039366" cy="1485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确定培养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联系人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98754" y="2208383"/>
            <a:ext cx="2300497" cy="1019908"/>
            <a:chOff x="5169408" y="1954020"/>
            <a:chExt cx="2465722" cy="1822598"/>
          </a:xfrm>
        </p:grpSpPr>
        <p:grpSp>
          <p:nvGrpSpPr>
            <p:cNvPr id="24" name="组合 23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232492" y="2149817"/>
              <a:ext cx="2402638" cy="1485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确定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积极分子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38832" y="3991848"/>
            <a:ext cx="2179901" cy="1019908"/>
            <a:chOff x="5169408" y="1954020"/>
            <a:chExt cx="2336464" cy="1822598"/>
          </a:xfrm>
        </p:grpSpPr>
        <p:grpSp>
          <p:nvGrpSpPr>
            <p:cNvPr id="29" name="组合 28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5481477" y="2448401"/>
              <a:ext cx="1954105" cy="935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党校学习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70410" y="3991848"/>
            <a:ext cx="2179901" cy="1019908"/>
            <a:chOff x="5169408" y="1954020"/>
            <a:chExt cx="2336464" cy="1822598"/>
          </a:xfrm>
        </p:grpSpPr>
        <p:grpSp>
          <p:nvGrpSpPr>
            <p:cNvPr id="34" name="组合 33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5263855" y="2558402"/>
              <a:ext cx="2183002" cy="825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确定发展对象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35049" y="3991849"/>
            <a:ext cx="2365576" cy="1019908"/>
            <a:chOff x="5169408" y="1954020"/>
            <a:chExt cx="2535474" cy="1822598"/>
          </a:xfrm>
        </p:grpSpPr>
        <p:grpSp>
          <p:nvGrpSpPr>
            <p:cNvPr id="39" name="组合 38"/>
            <p:cNvGrpSpPr/>
            <p:nvPr/>
          </p:nvGrpSpPr>
          <p:grpSpPr>
            <a:xfrm>
              <a:off x="5169408" y="1954020"/>
              <a:ext cx="2336464" cy="1822598"/>
              <a:chOff x="679337" y="2404547"/>
              <a:chExt cx="818571" cy="604131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679337" y="2404547"/>
                <a:ext cx="818571" cy="60413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727752" y="2485081"/>
                <a:ext cx="720904" cy="476598"/>
              </a:xfrm>
              <a:prstGeom prst="roundRect">
                <a:avLst/>
              </a:prstGeom>
              <a:solidFill>
                <a:srgbClr val="DF35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5511173" y="2428726"/>
              <a:ext cx="2193709" cy="935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政治审查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630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43" grpId="0" animBg="1"/>
      <p:bldP spid="2" grpId="0"/>
      <p:bldP spid="4" grpId="0" animBg="1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6317" y="382651"/>
            <a:ext cx="652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发展对象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的确定</a:t>
            </a:r>
            <a:r>
              <a:rPr lang="zh-CN" altLang="en-US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、培养和考察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604696" y="2157140"/>
            <a:ext cx="2783395" cy="2650852"/>
            <a:chOff x="4604696" y="2157140"/>
            <a:chExt cx="2783395" cy="2650852"/>
          </a:xfrm>
        </p:grpSpPr>
        <p:grpSp>
          <p:nvGrpSpPr>
            <p:cNvPr id="38" name="组合 37"/>
            <p:cNvGrpSpPr/>
            <p:nvPr/>
          </p:nvGrpSpPr>
          <p:grpSpPr>
            <a:xfrm>
              <a:off x="4604696" y="2157140"/>
              <a:ext cx="2783395" cy="2650852"/>
              <a:chOff x="4820750" y="2676252"/>
              <a:chExt cx="3161836" cy="3011272"/>
            </a:xfrm>
          </p:grpSpPr>
          <p:sp>
            <p:nvSpPr>
              <p:cNvPr id="4" name="ïşḻïďê-五边形 1"/>
              <p:cNvSpPr/>
              <p:nvPr/>
            </p:nvSpPr>
            <p:spPr>
              <a:xfrm>
                <a:off x="4820750" y="2676252"/>
                <a:ext cx="3161836" cy="3011272"/>
              </a:xfrm>
              <a:prstGeom prst="pentagon">
                <a:avLst/>
              </a:prstGeom>
              <a:solidFill>
                <a:srgbClr val="B31D2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şḻïďê-五边形 1"/>
              <p:cNvSpPr/>
              <p:nvPr/>
            </p:nvSpPr>
            <p:spPr>
              <a:xfrm>
                <a:off x="5157501" y="3018860"/>
                <a:ext cx="2467428" cy="2349931"/>
              </a:xfrm>
              <a:prstGeom prst="pentagon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5063590" y="2741138"/>
              <a:ext cx="190350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rgbClr val="B31D2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个人</a:t>
              </a:r>
              <a:endParaRPr lang="en-US" altLang="zh-CN" sz="3600" b="1" dirty="0" smtClean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  <a:p>
              <a:pPr algn="ctr"/>
              <a:r>
                <a:rPr lang="zh-CN" altLang="en-US" sz="3600" b="1" dirty="0" smtClean="0">
                  <a:solidFill>
                    <a:srgbClr val="B31D2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</a:rPr>
                <a:t>申请书内容</a:t>
              </a:r>
              <a:endParaRPr lang="zh-CN" altLang="en-US" sz="3600" b="1" dirty="0">
                <a:solidFill>
                  <a:srgbClr val="B31D2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664428" y="1582872"/>
            <a:ext cx="645526" cy="648702"/>
            <a:chOff x="5559331" y="1498589"/>
            <a:chExt cx="828814" cy="832892"/>
          </a:xfrm>
        </p:grpSpPr>
        <p:grpSp>
          <p:nvGrpSpPr>
            <p:cNvPr id="39" name="组合 38"/>
            <p:cNvGrpSpPr/>
            <p:nvPr/>
          </p:nvGrpSpPr>
          <p:grpSpPr>
            <a:xfrm>
              <a:off x="5559331" y="1498589"/>
              <a:ext cx="828814" cy="832892"/>
              <a:chOff x="5165452" y="1840968"/>
              <a:chExt cx="966792" cy="971549"/>
            </a:xfrm>
          </p:grpSpPr>
          <p:sp>
            <p:nvSpPr>
              <p:cNvPr id="40" name="iS1ide-Oval 53"/>
              <p:cNvSpPr>
                <a:spLocks/>
              </p:cNvSpPr>
              <p:nvPr/>
            </p:nvSpPr>
            <p:spPr bwMode="auto">
              <a:xfrm>
                <a:off x="5165452" y="1840968"/>
                <a:ext cx="966792" cy="971549"/>
              </a:xfrm>
              <a:prstGeom prst="ellipse">
                <a:avLst/>
              </a:prstGeom>
              <a:solidFill>
                <a:srgbClr val="B31D21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1ide-Oval 53"/>
              <p:cNvSpPr>
                <a:spLocks/>
              </p:cNvSpPr>
              <p:nvPr/>
            </p:nvSpPr>
            <p:spPr bwMode="auto">
              <a:xfrm>
                <a:off x="5259192" y="1924967"/>
                <a:ext cx="789407" cy="79329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4342" y="1647752"/>
              <a:ext cx="538791" cy="459053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7112028" y="2877033"/>
            <a:ext cx="684000" cy="684000"/>
            <a:chOff x="5559331" y="1498589"/>
            <a:chExt cx="828814" cy="832892"/>
          </a:xfrm>
        </p:grpSpPr>
        <p:grpSp>
          <p:nvGrpSpPr>
            <p:cNvPr id="53" name="组合 52"/>
            <p:cNvGrpSpPr/>
            <p:nvPr/>
          </p:nvGrpSpPr>
          <p:grpSpPr>
            <a:xfrm>
              <a:off x="5559331" y="1498589"/>
              <a:ext cx="828814" cy="832892"/>
              <a:chOff x="5165452" y="1840968"/>
              <a:chExt cx="966792" cy="971549"/>
            </a:xfrm>
          </p:grpSpPr>
          <p:sp>
            <p:nvSpPr>
              <p:cNvPr id="55" name="iS1ide-Oval 53"/>
              <p:cNvSpPr>
                <a:spLocks/>
              </p:cNvSpPr>
              <p:nvPr/>
            </p:nvSpPr>
            <p:spPr bwMode="auto">
              <a:xfrm>
                <a:off x="5165452" y="1840968"/>
                <a:ext cx="966792" cy="971549"/>
              </a:xfrm>
              <a:prstGeom prst="ellipse">
                <a:avLst/>
              </a:prstGeom>
              <a:solidFill>
                <a:srgbClr val="B31D2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S1ide-Oval 53"/>
              <p:cNvSpPr>
                <a:spLocks/>
              </p:cNvSpPr>
              <p:nvPr/>
            </p:nvSpPr>
            <p:spPr bwMode="auto">
              <a:xfrm>
                <a:off x="5259192" y="1924967"/>
                <a:ext cx="789407" cy="79329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4342" y="1647752"/>
              <a:ext cx="538791" cy="459053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6513389" y="4481353"/>
            <a:ext cx="684000" cy="684000"/>
            <a:chOff x="5559331" y="1498589"/>
            <a:chExt cx="828814" cy="832892"/>
          </a:xfrm>
        </p:grpSpPr>
        <p:grpSp>
          <p:nvGrpSpPr>
            <p:cNvPr id="58" name="组合 57"/>
            <p:cNvGrpSpPr/>
            <p:nvPr/>
          </p:nvGrpSpPr>
          <p:grpSpPr>
            <a:xfrm>
              <a:off x="5559331" y="1498589"/>
              <a:ext cx="828814" cy="832892"/>
              <a:chOff x="5165452" y="1840968"/>
              <a:chExt cx="966792" cy="971549"/>
            </a:xfrm>
          </p:grpSpPr>
          <p:sp>
            <p:nvSpPr>
              <p:cNvPr id="60" name="iS1ide-Oval 53"/>
              <p:cNvSpPr>
                <a:spLocks/>
              </p:cNvSpPr>
              <p:nvPr/>
            </p:nvSpPr>
            <p:spPr bwMode="auto">
              <a:xfrm>
                <a:off x="5165452" y="1840968"/>
                <a:ext cx="966792" cy="971549"/>
              </a:xfrm>
              <a:prstGeom prst="ellipse">
                <a:avLst/>
              </a:prstGeom>
              <a:solidFill>
                <a:srgbClr val="B31D2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S1ide-Oval 53"/>
              <p:cNvSpPr>
                <a:spLocks/>
              </p:cNvSpPr>
              <p:nvPr/>
            </p:nvSpPr>
            <p:spPr bwMode="auto">
              <a:xfrm>
                <a:off x="5259192" y="1924967"/>
                <a:ext cx="789407" cy="79329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4342" y="1647752"/>
              <a:ext cx="538791" cy="459053"/>
            </a:xfrm>
            <a:prstGeom prst="rect">
              <a:avLst/>
            </a:prstGeom>
          </p:spPr>
        </p:pic>
      </p:grpSp>
      <p:grpSp>
        <p:nvGrpSpPr>
          <p:cNvPr id="62" name="组合 61"/>
          <p:cNvGrpSpPr/>
          <p:nvPr/>
        </p:nvGrpSpPr>
        <p:grpSpPr>
          <a:xfrm>
            <a:off x="4709955" y="4465992"/>
            <a:ext cx="684000" cy="684000"/>
            <a:chOff x="5559331" y="1498589"/>
            <a:chExt cx="828814" cy="832892"/>
          </a:xfrm>
        </p:grpSpPr>
        <p:grpSp>
          <p:nvGrpSpPr>
            <p:cNvPr id="63" name="组合 62"/>
            <p:cNvGrpSpPr/>
            <p:nvPr/>
          </p:nvGrpSpPr>
          <p:grpSpPr>
            <a:xfrm>
              <a:off x="5559331" y="1498589"/>
              <a:ext cx="828814" cy="832892"/>
              <a:chOff x="5165452" y="1840968"/>
              <a:chExt cx="966792" cy="971549"/>
            </a:xfrm>
          </p:grpSpPr>
          <p:sp>
            <p:nvSpPr>
              <p:cNvPr id="65" name="iS1ide-Oval 53"/>
              <p:cNvSpPr>
                <a:spLocks/>
              </p:cNvSpPr>
              <p:nvPr/>
            </p:nvSpPr>
            <p:spPr bwMode="auto">
              <a:xfrm>
                <a:off x="5165452" y="1840968"/>
                <a:ext cx="966792" cy="971549"/>
              </a:xfrm>
              <a:prstGeom prst="ellipse">
                <a:avLst/>
              </a:prstGeom>
              <a:solidFill>
                <a:srgbClr val="B31D2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S1ide-Oval 53"/>
              <p:cNvSpPr>
                <a:spLocks/>
              </p:cNvSpPr>
              <p:nvPr/>
            </p:nvSpPr>
            <p:spPr bwMode="auto">
              <a:xfrm>
                <a:off x="5259192" y="1924967"/>
                <a:ext cx="789407" cy="79329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4342" y="1647752"/>
              <a:ext cx="538791" cy="459053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>
            <a:off x="4188404" y="2877033"/>
            <a:ext cx="684000" cy="684000"/>
            <a:chOff x="5559331" y="1498589"/>
            <a:chExt cx="828814" cy="832892"/>
          </a:xfrm>
        </p:grpSpPr>
        <p:grpSp>
          <p:nvGrpSpPr>
            <p:cNvPr id="68" name="组合 67"/>
            <p:cNvGrpSpPr/>
            <p:nvPr/>
          </p:nvGrpSpPr>
          <p:grpSpPr>
            <a:xfrm>
              <a:off x="5559331" y="1498589"/>
              <a:ext cx="828814" cy="832892"/>
              <a:chOff x="5165452" y="1840968"/>
              <a:chExt cx="966792" cy="971549"/>
            </a:xfrm>
          </p:grpSpPr>
          <p:sp>
            <p:nvSpPr>
              <p:cNvPr id="70" name="iS1ide-Oval 53"/>
              <p:cNvSpPr>
                <a:spLocks/>
              </p:cNvSpPr>
              <p:nvPr/>
            </p:nvSpPr>
            <p:spPr bwMode="auto">
              <a:xfrm>
                <a:off x="5165452" y="1840968"/>
                <a:ext cx="966792" cy="971549"/>
              </a:xfrm>
              <a:prstGeom prst="ellipse">
                <a:avLst/>
              </a:prstGeom>
              <a:solidFill>
                <a:srgbClr val="B31D2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S1ide-Oval 53"/>
              <p:cNvSpPr>
                <a:spLocks/>
              </p:cNvSpPr>
              <p:nvPr/>
            </p:nvSpPr>
            <p:spPr bwMode="auto">
              <a:xfrm>
                <a:off x="5259192" y="1924967"/>
                <a:ext cx="789407" cy="79329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4342" y="1647752"/>
              <a:ext cx="538791" cy="459053"/>
            </a:xfrm>
            <a:prstGeom prst="rect">
              <a:avLst/>
            </a:prstGeom>
          </p:spPr>
        </p:pic>
      </p:grpSp>
      <p:sp>
        <p:nvSpPr>
          <p:cNvPr id="72" name="Text Box 36"/>
          <p:cNvSpPr txBox="1">
            <a:spLocks noChangeArrowheads="1"/>
          </p:cNvSpPr>
          <p:nvPr/>
        </p:nvSpPr>
        <p:spPr bwMode="auto">
          <a:xfrm>
            <a:off x="571204" y="2819967"/>
            <a:ext cx="3745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微软雅黑" panose="020B0503020204020204" pitchFamily="34" charset="-122"/>
              </a:rPr>
              <a:t>将</a:t>
            </a:r>
            <a:r>
              <a:rPr lang="zh-CN" altLang="en-US" sz="2000" dirty="0">
                <a:latin typeface="微软雅黑" panose="020B0503020204020204" pitchFamily="34" charset="-122"/>
              </a:rPr>
              <a:t>个人的履历、家庭主要成员、主要社会关系的情况写清楚</a:t>
            </a:r>
            <a:r>
              <a:rPr lang="zh-CN" altLang="en-US" sz="1800" dirty="0">
                <a:latin typeface="微软雅黑" panose="020B0503020204020204" pitchFamily="34" charset="-122"/>
              </a:rPr>
              <a:t> </a:t>
            </a:r>
          </a:p>
        </p:txBody>
      </p:sp>
      <p:sp>
        <p:nvSpPr>
          <p:cNvPr id="73" name="Text Box 36"/>
          <p:cNvSpPr txBox="1">
            <a:spLocks noChangeArrowheads="1"/>
          </p:cNvSpPr>
          <p:nvPr/>
        </p:nvSpPr>
        <p:spPr bwMode="auto">
          <a:xfrm>
            <a:off x="7862349" y="3087341"/>
            <a:ext cx="402636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微软雅黑" panose="020B0503020204020204" pitchFamily="34" charset="-122"/>
              </a:rPr>
              <a:t>自己</a:t>
            </a:r>
            <a:r>
              <a:rPr lang="zh-CN" altLang="en-US" sz="2000" dirty="0">
                <a:latin typeface="微软雅黑" panose="020B0503020204020204" pitchFamily="34" charset="-122"/>
              </a:rPr>
              <a:t>在政治思想、工作、学习、作风等方面的现实表现以及不足之</a:t>
            </a:r>
            <a:r>
              <a:rPr lang="zh-CN" altLang="en-US" sz="2000" dirty="0" smtClean="0">
                <a:latin typeface="微软雅黑" panose="020B0503020204020204" pitchFamily="34" charset="-122"/>
              </a:rPr>
              <a:t>处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  <p:sp>
        <p:nvSpPr>
          <p:cNvPr id="74" name="Text Box 36"/>
          <p:cNvSpPr txBox="1">
            <a:spLocks noChangeArrowheads="1"/>
          </p:cNvSpPr>
          <p:nvPr/>
        </p:nvSpPr>
        <p:spPr bwMode="auto">
          <a:xfrm>
            <a:off x="3717196" y="5326174"/>
            <a:ext cx="19472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微软雅黑" panose="020B0503020204020204" pitchFamily="34" charset="-122"/>
              </a:rPr>
              <a:t>怎样</a:t>
            </a:r>
            <a:r>
              <a:rPr lang="zh-CN" altLang="en-US" sz="2000" dirty="0">
                <a:latin typeface="微软雅黑" panose="020B0503020204020204" pitchFamily="34" charset="-122"/>
              </a:rPr>
              <a:t>以实际行动争取</a:t>
            </a:r>
            <a:r>
              <a:rPr lang="zh-CN" altLang="en-US" sz="2000" dirty="0" smtClean="0">
                <a:latin typeface="微软雅黑" panose="020B0503020204020204" pitchFamily="34" charset="-122"/>
              </a:rPr>
              <a:t>入党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  <p:sp>
        <p:nvSpPr>
          <p:cNvPr id="76" name="Text Box 36"/>
          <p:cNvSpPr txBox="1">
            <a:spLocks noChangeArrowheads="1"/>
          </p:cNvSpPr>
          <p:nvPr/>
        </p:nvSpPr>
        <p:spPr bwMode="auto">
          <a:xfrm>
            <a:off x="6197010" y="5307783"/>
            <a:ext cx="29558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微软雅黑" panose="020B0503020204020204" pitchFamily="34" charset="-122"/>
              </a:rPr>
              <a:t>表明</a:t>
            </a:r>
            <a:r>
              <a:rPr lang="zh-CN" altLang="en-US" sz="2000" dirty="0">
                <a:latin typeface="微软雅黑" panose="020B0503020204020204" pitchFamily="34" charset="-122"/>
              </a:rPr>
              <a:t>自己的入党愿望，讲清自己的</a:t>
            </a:r>
            <a:r>
              <a:rPr lang="zh-CN" altLang="en-US" sz="2000" dirty="0" smtClean="0">
                <a:latin typeface="微软雅黑" panose="020B0503020204020204" pitchFamily="34" charset="-122"/>
              </a:rPr>
              <a:t>入党动机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  <p:sp>
        <p:nvSpPr>
          <p:cNvPr id="77" name="Text Box 36"/>
          <p:cNvSpPr txBox="1">
            <a:spLocks noChangeArrowheads="1"/>
          </p:cNvSpPr>
          <p:nvPr/>
        </p:nvSpPr>
        <p:spPr bwMode="auto">
          <a:xfrm>
            <a:off x="5015367" y="1096903"/>
            <a:ext cx="23632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微软雅黑" panose="020B0503020204020204" pitchFamily="34" charset="-122"/>
              </a:rPr>
              <a:t>申请人</a:t>
            </a:r>
            <a:r>
              <a:rPr lang="zh-CN" altLang="en-US" sz="2000" dirty="0">
                <a:latin typeface="微软雅黑" panose="020B0503020204020204" pitchFamily="34" charset="-122"/>
              </a:rPr>
              <a:t>对党的</a:t>
            </a:r>
            <a:r>
              <a:rPr lang="zh-CN" altLang="en-US" sz="2000" dirty="0" smtClean="0">
                <a:latin typeface="微软雅黑" panose="020B0503020204020204" pitchFamily="34" charset="-122"/>
              </a:rPr>
              <a:t>认识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929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2" grpId="0"/>
      <p:bldP spid="73" grpId="0"/>
      <p:bldP spid="74" grpId="0"/>
      <p:bldP spid="76" grpId="0"/>
      <p:bldP spid="7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2980B9"/>
    </a:lt2>
    <a:accent1>
      <a:srgbClr val="4B5050"/>
    </a:accent1>
    <a:accent2>
      <a:srgbClr val="DC696E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4B505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1162</Words>
  <Application>Microsoft Office PowerPoint</Application>
  <PresentationFormat>宽屏</PresentationFormat>
  <Paragraphs>243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方正粗谭黑简体</vt:lpstr>
      <vt:lpstr>黑体</vt:lpstr>
      <vt:lpstr>宋体</vt:lpstr>
      <vt:lpstr>微软雅黑</vt:lpstr>
      <vt:lpstr>造字工房力黑（非商用）常规体</vt:lpstr>
      <vt:lpstr>Aharoni</vt:lpstr>
      <vt:lpstr>Arial</vt:lpstr>
      <vt:lpstr>Calibri</vt:lpstr>
      <vt:lpstr>Calibri Light</vt:lpstr>
      <vt:lpstr>Forte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黄燕</dc:creator>
  <cp:lastModifiedBy>黄燕</cp:lastModifiedBy>
  <cp:revision>84</cp:revision>
  <dcterms:created xsi:type="dcterms:W3CDTF">2017-08-16T06:44:21Z</dcterms:created>
  <dcterms:modified xsi:type="dcterms:W3CDTF">2017-08-17T06:57:11Z</dcterms:modified>
</cp:coreProperties>
</file>