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57" r:id="rId2"/>
    <p:sldId id="334" r:id="rId3"/>
    <p:sldId id="316" r:id="rId4"/>
    <p:sldId id="335" r:id="rId5"/>
    <p:sldId id="318" r:id="rId6"/>
    <p:sldId id="321" r:id="rId7"/>
    <p:sldId id="337" r:id="rId8"/>
    <p:sldId id="338" r:id="rId9"/>
    <p:sldId id="339" r:id="rId10"/>
    <p:sldId id="340" r:id="rId11"/>
    <p:sldId id="341" r:id="rId12"/>
    <p:sldId id="342" r:id="rId13"/>
    <p:sldId id="343" r:id="rId14"/>
    <p:sldId id="344" r:id="rId15"/>
    <p:sldId id="345" r:id="rId16"/>
    <p:sldId id="346" r:id="rId17"/>
    <p:sldId id="347" r:id="rId18"/>
    <p:sldId id="348" r:id="rId19"/>
    <p:sldId id="349" r:id="rId20"/>
    <p:sldId id="350" r:id="rId21"/>
    <p:sldId id="351" r:id="rId22"/>
    <p:sldId id="352" r:id="rId23"/>
    <p:sldId id="353" r:id="rId24"/>
    <p:sldId id="354"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2500"/>
    <a:srgbClr val="FA469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890" autoAdjust="0"/>
    <p:restoredTop sz="94660"/>
  </p:normalViewPr>
  <p:slideViewPr>
    <p:cSldViewPr snapToGrid="0">
      <p:cViewPr varScale="1">
        <p:scale>
          <a:sx n="110" d="100"/>
          <a:sy n="110" d="100"/>
        </p:scale>
        <p:origin x="558" y="78"/>
      </p:cViewPr>
      <p:guideLst/>
    </p:cSldViewPr>
  </p:slideViewPr>
  <p:notesTextViewPr>
    <p:cViewPr>
      <p:scale>
        <a:sx n="1" d="1"/>
        <a:sy n="1" d="1"/>
      </p:scale>
      <p:origin x="0" y="0"/>
    </p:cViewPr>
  </p:notesTextViewPr>
  <p:sorterViewPr>
    <p:cViewPr>
      <p:scale>
        <a:sx n="55" d="100"/>
        <a:sy n="5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819946-9E39-4CF3-A5B3-9E130B8B665A}" type="datetimeFigureOut">
              <a:rPr lang="zh-CN" altLang="en-US" smtClean="0"/>
              <a:t>2018/4/8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4A7170-65E4-4A6B-B7C3-53D8E65AAB18}" type="slidenum">
              <a:rPr lang="zh-CN" altLang="en-US" smtClean="0"/>
              <a:t>‹#›</a:t>
            </a:fld>
            <a:endParaRPr lang="zh-CN" altLang="en-US"/>
          </a:p>
        </p:txBody>
      </p:sp>
    </p:spTree>
    <p:extLst>
      <p:ext uri="{BB962C8B-B14F-4D97-AF65-F5344CB8AC3E}">
        <p14:creationId xmlns:p14="http://schemas.microsoft.com/office/powerpoint/2010/main" val="1676368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1</a:t>
            </a:fld>
            <a:endParaRPr lang="zh-CN" altLang="en-US"/>
          </a:p>
        </p:txBody>
      </p:sp>
    </p:spTree>
    <p:extLst>
      <p:ext uri="{BB962C8B-B14F-4D97-AF65-F5344CB8AC3E}">
        <p14:creationId xmlns:p14="http://schemas.microsoft.com/office/powerpoint/2010/main" val="40447476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10</a:t>
            </a:fld>
            <a:endParaRPr lang="zh-CN" altLang="en-US"/>
          </a:p>
        </p:txBody>
      </p:sp>
    </p:spTree>
    <p:extLst>
      <p:ext uri="{BB962C8B-B14F-4D97-AF65-F5344CB8AC3E}">
        <p14:creationId xmlns:p14="http://schemas.microsoft.com/office/powerpoint/2010/main" val="7225601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11</a:t>
            </a:fld>
            <a:endParaRPr lang="zh-CN" altLang="en-US"/>
          </a:p>
        </p:txBody>
      </p:sp>
    </p:spTree>
    <p:extLst>
      <p:ext uri="{BB962C8B-B14F-4D97-AF65-F5344CB8AC3E}">
        <p14:creationId xmlns:p14="http://schemas.microsoft.com/office/powerpoint/2010/main" val="14815190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12</a:t>
            </a:fld>
            <a:endParaRPr lang="zh-CN" altLang="en-US"/>
          </a:p>
        </p:txBody>
      </p:sp>
    </p:spTree>
    <p:extLst>
      <p:ext uri="{BB962C8B-B14F-4D97-AF65-F5344CB8AC3E}">
        <p14:creationId xmlns:p14="http://schemas.microsoft.com/office/powerpoint/2010/main" val="5130383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13</a:t>
            </a:fld>
            <a:endParaRPr lang="zh-CN" altLang="en-US"/>
          </a:p>
        </p:txBody>
      </p:sp>
    </p:spTree>
    <p:extLst>
      <p:ext uri="{BB962C8B-B14F-4D97-AF65-F5344CB8AC3E}">
        <p14:creationId xmlns:p14="http://schemas.microsoft.com/office/powerpoint/2010/main" val="13762924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14</a:t>
            </a:fld>
            <a:endParaRPr lang="zh-CN" altLang="en-US"/>
          </a:p>
        </p:txBody>
      </p:sp>
    </p:spTree>
    <p:extLst>
      <p:ext uri="{BB962C8B-B14F-4D97-AF65-F5344CB8AC3E}">
        <p14:creationId xmlns:p14="http://schemas.microsoft.com/office/powerpoint/2010/main" val="13151435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15</a:t>
            </a:fld>
            <a:endParaRPr lang="zh-CN" altLang="en-US"/>
          </a:p>
        </p:txBody>
      </p:sp>
    </p:spTree>
    <p:extLst>
      <p:ext uri="{BB962C8B-B14F-4D97-AF65-F5344CB8AC3E}">
        <p14:creationId xmlns:p14="http://schemas.microsoft.com/office/powerpoint/2010/main" val="747722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16</a:t>
            </a:fld>
            <a:endParaRPr lang="zh-CN" altLang="en-US"/>
          </a:p>
        </p:txBody>
      </p:sp>
    </p:spTree>
    <p:extLst>
      <p:ext uri="{BB962C8B-B14F-4D97-AF65-F5344CB8AC3E}">
        <p14:creationId xmlns:p14="http://schemas.microsoft.com/office/powerpoint/2010/main" val="37706359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17</a:t>
            </a:fld>
            <a:endParaRPr lang="zh-CN" altLang="en-US"/>
          </a:p>
        </p:txBody>
      </p:sp>
    </p:spTree>
    <p:extLst>
      <p:ext uri="{BB962C8B-B14F-4D97-AF65-F5344CB8AC3E}">
        <p14:creationId xmlns:p14="http://schemas.microsoft.com/office/powerpoint/2010/main" val="249368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18</a:t>
            </a:fld>
            <a:endParaRPr lang="zh-CN" altLang="en-US"/>
          </a:p>
        </p:txBody>
      </p:sp>
    </p:spTree>
    <p:extLst>
      <p:ext uri="{BB962C8B-B14F-4D97-AF65-F5344CB8AC3E}">
        <p14:creationId xmlns:p14="http://schemas.microsoft.com/office/powerpoint/2010/main" val="27710991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19</a:t>
            </a:fld>
            <a:endParaRPr lang="zh-CN" altLang="en-US"/>
          </a:p>
        </p:txBody>
      </p:sp>
    </p:spTree>
    <p:extLst>
      <p:ext uri="{BB962C8B-B14F-4D97-AF65-F5344CB8AC3E}">
        <p14:creationId xmlns:p14="http://schemas.microsoft.com/office/powerpoint/2010/main" val="4062634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2</a:t>
            </a:fld>
            <a:endParaRPr lang="zh-CN" altLang="en-US"/>
          </a:p>
        </p:txBody>
      </p:sp>
    </p:spTree>
    <p:extLst>
      <p:ext uri="{BB962C8B-B14F-4D97-AF65-F5344CB8AC3E}">
        <p14:creationId xmlns:p14="http://schemas.microsoft.com/office/powerpoint/2010/main" val="3371239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20</a:t>
            </a:fld>
            <a:endParaRPr lang="zh-CN" altLang="en-US"/>
          </a:p>
        </p:txBody>
      </p:sp>
    </p:spTree>
    <p:extLst>
      <p:ext uri="{BB962C8B-B14F-4D97-AF65-F5344CB8AC3E}">
        <p14:creationId xmlns:p14="http://schemas.microsoft.com/office/powerpoint/2010/main" val="40811262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21</a:t>
            </a:fld>
            <a:endParaRPr lang="zh-CN" altLang="en-US"/>
          </a:p>
        </p:txBody>
      </p:sp>
    </p:spTree>
    <p:extLst>
      <p:ext uri="{BB962C8B-B14F-4D97-AF65-F5344CB8AC3E}">
        <p14:creationId xmlns:p14="http://schemas.microsoft.com/office/powerpoint/2010/main" val="25832369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22</a:t>
            </a:fld>
            <a:endParaRPr lang="zh-CN" altLang="en-US"/>
          </a:p>
        </p:txBody>
      </p:sp>
    </p:spTree>
    <p:extLst>
      <p:ext uri="{BB962C8B-B14F-4D97-AF65-F5344CB8AC3E}">
        <p14:creationId xmlns:p14="http://schemas.microsoft.com/office/powerpoint/2010/main" val="36984055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23</a:t>
            </a:fld>
            <a:endParaRPr lang="zh-CN" altLang="en-US"/>
          </a:p>
        </p:txBody>
      </p:sp>
    </p:spTree>
    <p:extLst>
      <p:ext uri="{BB962C8B-B14F-4D97-AF65-F5344CB8AC3E}">
        <p14:creationId xmlns:p14="http://schemas.microsoft.com/office/powerpoint/2010/main" val="4052190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24</a:t>
            </a:fld>
            <a:endParaRPr lang="zh-CN" altLang="en-US"/>
          </a:p>
        </p:txBody>
      </p:sp>
    </p:spTree>
    <p:extLst>
      <p:ext uri="{BB962C8B-B14F-4D97-AF65-F5344CB8AC3E}">
        <p14:creationId xmlns:p14="http://schemas.microsoft.com/office/powerpoint/2010/main" val="9647265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3</a:t>
            </a:fld>
            <a:endParaRPr lang="zh-CN" altLang="en-US"/>
          </a:p>
        </p:txBody>
      </p:sp>
    </p:spTree>
    <p:extLst>
      <p:ext uri="{BB962C8B-B14F-4D97-AF65-F5344CB8AC3E}">
        <p14:creationId xmlns:p14="http://schemas.microsoft.com/office/powerpoint/2010/main" val="22064771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4</a:t>
            </a:fld>
            <a:endParaRPr lang="zh-CN" altLang="en-US"/>
          </a:p>
        </p:txBody>
      </p:sp>
    </p:spTree>
    <p:extLst>
      <p:ext uri="{BB962C8B-B14F-4D97-AF65-F5344CB8AC3E}">
        <p14:creationId xmlns:p14="http://schemas.microsoft.com/office/powerpoint/2010/main" val="31946233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5</a:t>
            </a:fld>
            <a:endParaRPr lang="zh-CN" altLang="en-US"/>
          </a:p>
        </p:txBody>
      </p:sp>
    </p:spTree>
    <p:extLst>
      <p:ext uri="{BB962C8B-B14F-4D97-AF65-F5344CB8AC3E}">
        <p14:creationId xmlns:p14="http://schemas.microsoft.com/office/powerpoint/2010/main" val="25672573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6</a:t>
            </a:fld>
            <a:endParaRPr lang="zh-CN" altLang="en-US"/>
          </a:p>
        </p:txBody>
      </p:sp>
    </p:spTree>
    <p:extLst>
      <p:ext uri="{BB962C8B-B14F-4D97-AF65-F5344CB8AC3E}">
        <p14:creationId xmlns:p14="http://schemas.microsoft.com/office/powerpoint/2010/main" val="20886005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7</a:t>
            </a:fld>
            <a:endParaRPr lang="zh-CN" altLang="en-US"/>
          </a:p>
        </p:txBody>
      </p:sp>
    </p:spTree>
    <p:extLst>
      <p:ext uri="{BB962C8B-B14F-4D97-AF65-F5344CB8AC3E}">
        <p14:creationId xmlns:p14="http://schemas.microsoft.com/office/powerpoint/2010/main" val="39526043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8</a:t>
            </a:fld>
            <a:endParaRPr lang="zh-CN" altLang="en-US"/>
          </a:p>
        </p:txBody>
      </p:sp>
    </p:spTree>
    <p:extLst>
      <p:ext uri="{BB962C8B-B14F-4D97-AF65-F5344CB8AC3E}">
        <p14:creationId xmlns:p14="http://schemas.microsoft.com/office/powerpoint/2010/main" val="29011824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4A7170-65E4-4A6B-B7C3-53D8E65AAB18}" type="slidenum">
              <a:rPr lang="zh-CN" altLang="en-US" smtClean="0"/>
              <a:t>9</a:t>
            </a:fld>
            <a:endParaRPr lang="zh-CN" altLang="en-US"/>
          </a:p>
        </p:txBody>
      </p:sp>
    </p:spTree>
    <p:extLst>
      <p:ext uri="{BB962C8B-B14F-4D97-AF65-F5344CB8AC3E}">
        <p14:creationId xmlns:p14="http://schemas.microsoft.com/office/powerpoint/2010/main" val="21025832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p:nvPr>
        </p:nvSpPr>
        <p:spPr>
          <a:xfrm>
            <a:off x="957686" y="347152"/>
            <a:ext cx="7652914" cy="480131"/>
          </a:xfrm>
          <a:noFill/>
        </p:spPr>
        <p:txBody>
          <a:bodyPr wrap="square" rtlCol="0">
            <a:spAutoFit/>
          </a:bodyPr>
          <a:lstStyle>
            <a:lvl1pPr>
              <a:defRPr lang="zh-CN" altLang="en-US" sz="2800" b="1">
                <a:gradFill>
                  <a:gsLst>
                    <a:gs pos="90000">
                      <a:srgbClr val="C00000"/>
                    </a:gs>
                    <a:gs pos="30000">
                      <a:srgbClr val="FF3300"/>
                    </a:gs>
                  </a:gsLst>
                  <a:lin ang="5400000" scaled="1"/>
                </a:gradFill>
                <a:latin typeface="+mj-ea"/>
                <a:ea typeface="+mj-ea"/>
                <a:cs typeface="+mn-cs"/>
              </a:defRPr>
            </a:lvl1pPr>
          </a:lstStyle>
          <a:p>
            <a:pPr marL="0" lvl="0"/>
            <a:r>
              <a:rPr lang="zh-CN" altLang="en-US" dirty="0"/>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2018/4/8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cxnSp>
        <p:nvCxnSpPr>
          <p:cNvPr id="7" name="直接连接符 6"/>
          <p:cNvCxnSpPr/>
          <p:nvPr userDrawn="1"/>
        </p:nvCxnSpPr>
        <p:spPr>
          <a:xfrm flipV="1">
            <a:off x="0" y="906574"/>
            <a:ext cx="12192000" cy="14514"/>
          </a:xfrm>
          <a:prstGeom prst="line">
            <a:avLst/>
          </a:prstGeom>
          <a:ln w="12700">
            <a:solidFill>
              <a:srgbClr val="EE2500"/>
            </a:solidFill>
          </a:ln>
        </p:spPr>
        <p:style>
          <a:lnRef idx="1">
            <a:schemeClr val="accent1"/>
          </a:lnRef>
          <a:fillRef idx="0">
            <a:schemeClr val="accent1"/>
          </a:fillRef>
          <a:effectRef idx="0">
            <a:schemeClr val="accent1"/>
          </a:effectRef>
          <a:fontRef idx="minor">
            <a:schemeClr val="tx1"/>
          </a:fontRef>
        </p:style>
      </p:cxnSp>
      <p:sp>
        <p:nvSpPr>
          <p:cNvPr id="9" name="Freeform 9"/>
          <p:cNvSpPr/>
          <p:nvPr userDrawn="1"/>
        </p:nvSpPr>
        <p:spPr bwMode="auto">
          <a:xfrm>
            <a:off x="210208" y="126124"/>
            <a:ext cx="845346" cy="740805"/>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gradFill>
            <a:gsLst>
              <a:gs pos="90000">
                <a:srgbClr val="C00000"/>
              </a:gs>
              <a:gs pos="30000">
                <a:srgbClr val="FF3300"/>
              </a:gs>
            </a:gsLst>
            <a:lin ang="5400000" scaled="1"/>
          </a:gradFill>
          <a:ln>
            <a:noFill/>
          </a:ln>
        </p:spPr>
        <p:txBody>
          <a:bodyPr vert="horz" wrap="square" lIns="91440" tIns="45720" rIns="91440" bIns="45720" numCol="1" anchor="t" anchorCtr="0" compatLnSpc="1"/>
          <a:lstStyle/>
          <a:p>
            <a:pPr algn="ctr"/>
            <a:endParaRPr lang="zh-CN" altLang="en-US" dirty="0"/>
          </a:p>
        </p:txBody>
      </p:sp>
      <p:pic>
        <p:nvPicPr>
          <p:cNvPr id="10" name="图片 9"/>
          <p:cNvPicPr>
            <a:picLocks noChangeAspect="1"/>
          </p:cNvPicPr>
          <p:nvPr userDrawn="1"/>
        </p:nvPicPr>
        <p:blipFill>
          <a:blip r:embed="rId4" cstate="print">
            <a:extLst>
              <a:ext uri="{BEBA8EAE-BF5A-486C-A8C5-ECC9F3942E4B}">
                <a14:imgProps xmlns:a14="http://schemas.microsoft.com/office/drawing/2010/main">
                  <a14:imgLayer r:embed="rId5">
                    <a14:imgEffect>
                      <a14:backgroundRemoval t="600" b="95600" l="400" r="99200"/>
                    </a14:imgEffect>
                  </a14:imgLayer>
                </a14:imgProps>
              </a:ext>
              <a:ext uri="{28A0092B-C50C-407E-A947-70E740481C1C}">
                <a14:useLocalDpi xmlns:a14="http://schemas.microsoft.com/office/drawing/2010/main" val="0"/>
              </a:ext>
            </a:extLst>
          </a:blip>
          <a:stretch>
            <a:fillRect/>
          </a:stretch>
        </p:blipFill>
        <p:spPr>
          <a:xfrm>
            <a:off x="11192821" y="91437"/>
            <a:ext cx="930599" cy="930599"/>
          </a:xfrm>
          <a:prstGeom prst="rect">
            <a:avLst/>
          </a:prstGeom>
        </p:spPr>
      </p:pic>
      <p:sp>
        <p:nvSpPr>
          <p:cNvPr id="11" name="矩形 10"/>
          <p:cNvSpPr/>
          <p:nvPr userDrawn="1"/>
        </p:nvSpPr>
        <p:spPr>
          <a:xfrm>
            <a:off x="0" y="5894685"/>
            <a:ext cx="6096000" cy="923330"/>
          </a:xfrm>
          <a:prstGeom prst="rect">
            <a:avLst/>
          </a:prstGeom>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800" dirty="0">
                <a:solidFill>
                  <a:schemeClr val="bg1"/>
                </a:solidFill>
                <a:latin typeface="微软雅黑" panose="020B0503020204020204" pitchFamily="34" charset="-122"/>
                <a:ea typeface="微软雅黑" panose="020B0503020204020204" pitchFamily="34" charset="-122"/>
              </a:rPr>
              <a:t>不得将觅知网的</a:t>
            </a:r>
            <a:r>
              <a:rPr lang="en-US" altLang="zh-CN" sz="1800" dirty="0">
                <a:solidFill>
                  <a:schemeClr val="bg1"/>
                </a:solidFill>
                <a:latin typeface="微软雅黑" panose="020B0503020204020204" pitchFamily="34" charset="-122"/>
                <a:ea typeface="微软雅黑" panose="020B0503020204020204" pitchFamily="34" charset="-122"/>
              </a:rPr>
              <a:t>PPT</a:t>
            </a:r>
            <a:r>
              <a:rPr lang="zh-CN" altLang="en-US" sz="1800" dirty="0">
                <a:solidFill>
                  <a:schemeClr val="bg1"/>
                </a:solidFill>
                <a:latin typeface="微软雅黑" panose="020B0503020204020204" pitchFamily="34" charset="-122"/>
                <a:ea typeface="微软雅黑" panose="020B0503020204020204" pitchFamily="34" charset="-122"/>
              </a:rPr>
              <a:t>模板、</a:t>
            </a:r>
            <a:r>
              <a:rPr lang="en-US" altLang="zh-CN" sz="1800" dirty="0">
                <a:solidFill>
                  <a:schemeClr val="bg1"/>
                </a:solidFill>
                <a:latin typeface="微软雅黑" panose="020B0503020204020204" pitchFamily="34" charset="-122"/>
                <a:ea typeface="微软雅黑" panose="020B0503020204020204" pitchFamily="34" charset="-122"/>
              </a:rPr>
              <a:t>PPT</a:t>
            </a:r>
            <a:r>
              <a:rPr lang="zh-CN" altLang="en-US" sz="1800" dirty="0">
                <a:solidFill>
                  <a:schemeClr val="bg1"/>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endParaRPr lang="zh-CN" alt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1+#ppt_w/2"/>
                                          </p:val>
                                        </p:tav>
                                        <p:tav tm="100000">
                                          <p:val>
                                            <p:strVal val="#ppt_x"/>
                                          </p:val>
                                        </p:tav>
                                      </p:tavLst>
                                    </p:anim>
                                    <p:anim calcmode="lin" valueType="num">
                                      <p:cBhvr additive="base">
                                        <p:cTn id="25"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2018/4/8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
        <p:nvSpPr>
          <p:cNvPr id="5" name="矩形 4"/>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userDrawn="1"/>
        </p:nvSpPr>
        <p:spPr>
          <a:xfrm>
            <a:off x="152400" y="5934670"/>
            <a:ext cx="6096000" cy="923330"/>
          </a:xfrm>
          <a:prstGeom prst="rect">
            <a:avLst/>
          </a:prstGeom>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800" dirty="0">
                <a:solidFill>
                  <a:schemeClr val="bg1"/>
                </a:solidFill>
                <a:latin typeface="微软雅黑" panose="020B0503020204020204" pitchFamily="34" charset="-122"/>
                <a:ea typeface="微软雅黑" panose="020B0503020204020204" pitchFamily="34" charset="-122"/>
              </a:rPr>
              <a:t>不得将觅知网的</a:t>
            </a:r>
            <a:r>
              <a:rPr lang="en-US" altLang="zh-CN" sz="1800" dirty="0">
                <a:solidFill>
                  <a:schemeClr val="bg1"/>
                </a:solidFill>
                <a:latin typeface="微软雅黑" panose="020B0503020204020204" pitchFamily="34" charset="-122"/>
                <a:ea typeface="微软雅黑" panose="020B0503020204020204" pitchFamily="34" charset="-122"/>
              </a:rPr>
              <a:t>PPT</a:t>
            </a:r>
            <a:r>
              <a:rPr lang="zh-CN" altLang="en-US" sz="1800" dirty="0">
                <a:solidFill>
                  <a:schemeClr val="bg1"/>
                </a:solidFill>
                <a:latin typeface="微软雅黑" panose="020B0503020204020204" pitchFamily="34" charset="-122"/>
                <a:ea typeface="微软雅黑" panose="020B0503020204020204" pitchFamily="34" charset="-122"/>
              </a:rPr>
              <a:t>模板、</a:t>
            </a:r>
            <a:r>
              <a:rPr lang="en-US" altLang="zh-CN" sz="1800" dirty="0">
                <a:solidFill>
                  <a:schemeClr val="bg1"/>
                </a:solidFill>
                <a:latin typeface="微软雅黑" panose="020B0503020204020204" pitchFamily="34" charset="-122"/>
                <a:ea typeface="微软雅黑" panose="020B0503020204020204" pitchFamily="34" charset="-122"/>
              </a:rPr>
              <a:t>PPT</a:t>
            </a:r>
            <a:r>
              <a:rPr lang="zh-CN" altLang="en-US" sz="1800" dirty="0">
                <a:solidFill>
                  <a:schemeClr val="bg1"/>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endParaRPr lang="zh-CN" altLang="en-US" dirty="0">
              <a:solidFill>
                <a:schemeClr val="bg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p:cNvSpPr/>
          <p:nvPr userDrawn="1"/>
        </p:nvSpPr>
        <p:spPr>
          <a:xfrm>
            <a:off x="152400" y="5837535"/>
            <a:ext cx="6096000" cy="923330"/>
          </a:xfrm>
          <a:prstGeom prst="rect">
            <a:avLst/>
          </a:prstGeom>
        </p:spPr>
        <p:txBody>
          <a:bodyP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800" dirty="0">
                <a:solidFill>
                  <a:schemeClr val="bg1"/>
                </a:solidFill>
                <a:latin typeface="微软雅黑" panose="020B0503020204020204" pitchFamily="34" charset="-122"/>
                <a:ea typeface="微软雅黑" panose="020B0503020204020204" pitchFamily="34" charset="-122"/>
              </a:rPr>
              <a:t>不得将觅知网的</a:t>
            </a:r>
            <a:r>
              <a:rPr lang="en-US" altLang="zh-CN" sz="1800" dirty="0">
                <a:solidFill>
                  <a:schemeClr val="bg1"/>
                </a:solidFill>
                <a:latin typeface="微软雅黑" panose="020B0503020204020204" pitchFamily="34" charset="-122"/>
                <a:ea typeface="微软雅黑" panose="020B0503020204020204" pitchFamily="34" charset="-122"/>
              </a:rPr>
              <a:t>PPT</a:t>
            </a:r>
            <a:r>
              <a:rPr lang="zh-CN" altLang="en-US" sz="1800" dirty="0">
                <a:solidFill>
                  <a:schemeClr val="bg1"/>
                </a:solidFill>
                <a:latin typeface="微软雅黑" panose="020B0503020204020204" pitchFamily="34" charset="-122"/>
                <a:ea typeface="微软雅黑" panose="020B0503020204020204" pitchFamily="34" charset="-122"/>
              </a:rPr>
              <a:t>模板、</a:t>
            </a:r>
            <a:r>
              <a:rPr lang="en-US" altLang="zh-CN" sz="1800" dirty="0">
                <a:solidFill>
                  <a:schemeClr val="bg1"/>
                </a:solidFill>
                <a:latin typeface="微软雅黑" panose="020B0503020204020204" pitchFamily="34" charset="-122"/>
                <a:ea typeface="微软雅黑" panose="020B0503020204020204" pitchFamily="34" charset="-122"/>
              </a:rPr>
              <a:t>PPT</a:t>
            </a:r>
            <a:r>
              <a:rPr lang="zh-CN" altLang="en-US" sz="1800" dirty="0">
                <a:solidFill>
                  <a:schemeClr val="bg1"/>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endParaRPr lang="zh-CN" altLang="en-US" dirty="0">
              <a:solidFill>
                <a:schemeClr val="bg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2018/4/8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13" Type="http://schemas.microsoft.com/office/2007/relationships/hdphoto" Target="../media/hdphoto5.wdp"/><Relationship Id="rId3" Type="http://schemas.openxmlformats.org/officeDocument/2006/relationships/image" Target="../media/image5.png"/><Relationship Id="rId7" Type="http://schemas.microsoft.com/office/2007/relationships/hdphoto" Target="../media/hdphoto3.wdp"/><Relationship Id="rId12"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7.png"/><Relationship Id="rId11" Type="http://schemas.openxmlformats.org/officeDocument/2006/relationships/image" Target="../media/image10.png"/><Relationship Id="rId5" Type="http://schemas.microsoft.com/office/2007/relationships/hdphoto" Target="../media/hdphoto2.wdp"/><Relationship Id="rId10" Type="http://schemas.openxmlformats.org/officeDocument/2006/relationships/image" Target="../media/image9.png"/><Relationship Id="rId4" Type="http://schemas.openxmlformats.org/officeDocument/2006/relationships/image" Target="../media/image6.png"/><Relationship Id="rId9" Type="http://schemas.microsoft.com/office/2007/relationships/hdphoto" Target="../media/hdphoto4.wdp"/><Relationship Id="rId14"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6.png"/><Relationship Id="rId7"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8.png"/><Relationship Id="rId5" Type="http://schemas.microsoft.com/office/2007/relationships/hdphoto" Target="../media/hdphoto6.wdp"/><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30.jpeg"/><Relationship Id="rId4" Type="http://schemas.openxmlformats.org/officeDocument/2006/relationships/image" Target="../media/image29.jpe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30.jpeg"/><Relationship Id="rId4" Type="http://schemas.openxmlformats.org/officeDocument/2006/relationships/image" Target="../media/image29.jpeg"/></Relationships>
</file>

<file path=ppt/slides/_rels/slide17.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6.png"/><Relationship Id="rId7"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8.png"/><Relationship Id="rId5" Type="http://schemas.microsoft.com/office/2007/relationships/hdphoto" Target="../media/hdphoto6.wdp"/><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34.png"/><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6.png"/><Relationship Id="rId7"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5.png"/><Relationship Id="rId5" Type="http://schemas.microsoft.com/office/2007/relationships/hdphoto" Target="../media/hdphoto5.wdp"/><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41.png"/><Relationship Id="rId5" Type="http://schemas.openxmlformats.org/officeDocument/2006/relationships/image" Target="../media/image40.png"/><Relationship Id="rId4" Type="http://schemas.microsoft.com/office/2007/relationships/hdphoto" Target="../media/hdphoto9.wdp"/></Relationships>
</file>

<file path=ppt/slides/_rels/slide24.xml.rels><?xml version="1.0" encoding="UTF-8" standalone="yes"?>
<Relationships xmlns="http://schemas.openxmlformats.org/package/2006/relationships"><Relationship Id="rId8" Type="http://schemas.openxmlformats.org/officeDocument/2006/relationships/image" Target="../media/image8.png"/><Relationship Id="rId13" Type="http://schemas.microsoft.com/office/2007/relationships/hdphoto" Target="../media/hdphoto5.wdp"/><Relationship Id="rId3" Type="http://schemas.openxmlformats.org/officeDocument/2006/relationships/image" Target="../media/image5.png"/><Relationship Id="rId7" Type="http://schemas.microsoft.com/office/2007/relationships/hdphoto" Target="../media/hdphoto3.wdp"/><Relationship Id="rId12"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image" Target="../media/image7.png"/><Relationship Id="rId11" Type="http://schemas.openxmlformats.org/officeDocument/2006/relationships/image" Target="../media/image10.png"/><Relationship Id="rId5" Type="http://schemas.microsoft.com/office/2007/relationships/hdphoto" Target="../media/hdphoto2.wdp"/><Relationship Id="rId10" Type="http://schemas.openxmlformats.org/officeDocument/2006/relationships/image" Target="../media/image9.png"/><Relationship Id="rId4" Type="http://schemas.openxmlformats.org/officeDocument/2006/relationships/image" Target="../media/image6.png"/><Relationship Id="rId9" Type="http://schemas.microsoft.com/office/2007/relationships/hdphoto" Target="../media/hdphoto4.wdp"/><Relationship Id="rId14" Type="http://schemas.openxmlformats.org/officeDocument/2006/relationships/image" Target="../media/image12.png"/></Relationships>
</file>

<file path=ppt/slides/_rels/slide3.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19.png"/><Relationship Id="rId3" Type="http://schemas.openxmlformats.org/officeDocument/2006/relationships/image" Target="../media/image6.png"/><Relationship Id="rId7" Type="http://schemas.microsoft.com/office/2007/relationships/hdphoto" Target="../media/hdphoto7.wdp"/><Relationship Id="rId12" Type="http://schemas.microsoft.com/office/2007/relationships/hdphoto" Target="../media/hdphoto5.wdp"/><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6.png"/><Relationship Id="rId11" Type="http://schemas.openxmlformats.org/officeDocument/2006/relationships/image" Target="../media/image11.png"/><Relationship Id="rId5" Type="http://schemas.microsoft.com/office/2007/relationships/hdphoto" Target="../media/hdphoto6.wdp"/><Relationship Id="rId10" Type="http://schemas.openxmlformats.org/officeDocument/2006/relationships/image" Target="../media/image18.png"/><Relationship Id="rId4" Type="http://schemas.openxmlformats.org/officeDocument/2006/relationships/image" Target="../media/image15.png"/><Relationship Id="rId9" Type="http://schemas.microsoft.com/office/2007/relationships/hdphoto" Target="../media/hdphoto8.wdp"/></Relationships>
</file>

<file path=ppt/slides/_rels/slide4.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6.pn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8.png"/><Relationship Id="rId5" Type="http://schemas.microsoft.com/office/2007/relationships/hdphoto" Target="../media/hdphoto6.wdp"/><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1780" y="1133341"/>
            <a:ext cx="3637145" cy="5014443"/>
          </a:xfrm>
          <a:prstGeom prst="rect">
            <a:avLst/>
          </a:prstGeom>
        </p:spPr>
      </p:pic>
      <p:pic>
        <p:nvPicPr>
          <p:cNvPr id="20" name="图片 19"/>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H="1">
            <a:off x="5873" y="5289102"/>
            <a:ext cx="12192000" cy="1640916"/>
          </a:xfrm>
          <a:prstGeom prst="rect">
            <a:avLst/>
          </a:prstGeom>
        </p:spPr>
      </p:pic>
      <p:pic>
        <p:nvPicPr>
          <p:cNvPr id="22" name="图片 21"/>
          <p:cNvPicPr>
            <a:picLocks noChangeAspect="1"/>
          </p:cNvPicPr>
          <p:nvPr/>
        </p:nvPicPr>
        <p:blipFill>
          <a:blip r:embed="rId6">
            <a:extLst>
              <a:ext uri="{BEBA8EAE-BF5A-486C-A8C5-ECC9F3942E4B}">
                <a14:imgProps xmlns:a14="http://schemas.microsoft.com/office/drawing/2010/main">
                  <a14:imgLayer r:embed="rId7">
                    <a14:imgEffect>
                      <a14:saturation sat="4000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24071" y="3721994"/>
            <a:ext cx="4819591" cy="3131321"/>
          </a:xfrm>
          <a:prstGeom prst="rect">
            <a:avLst/>
          </a:prstGeom>
        </p:spPr>
      </p:pic>
      <p:pic>
        <p:nvPicPr>
          <p:cNvPr id="23" name="图片 22"/>
          <p:cNvPicPr>
            <a:picLocks noChangeAspect="1"/>
          </p:cNvPicPr>
          <p:nvPr/>
        </p:nvPicPr>
        <p:blipFill>
          <a:blip r:embed="rId8">
            <a:extLst>
              <a:ext uri="{BEBA8EAE-BF5A-486C-A8C5-ECC9F3942E4B}">
                <a14:imgProps xmlns:a14="http://schemas.microsoft.com/office/drawing/2010/main">
                  <a14:imgLayer r:embed="rId9">
                    <a14:imgEffect>
                      <a14:saturation sat="400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4072" y="6173710"/>
            <a:ext cx="6288830" cy="730382"/>
          </a:xfrm>
          <a:prstGeom prst="rect">
            <a:avLst/>
          </a:prstGeom>
        </p:spPr>
      </p:pic>
      <p:sp>
        <p:nvSpPr>
          <p:cNvPr id="4" name="矩形 3"/>
          <p:cNvSpPr/>
          <p:nvPr/>
        </p:nvSpPr>
        <p:spPr>
          <a:xfrm>
            <a:off x="3735975" y="3502220"/>
            <a:ext cx="2928819" cy="659219"/>
          </a:xfrm>
          <a:prstGeom prst="rect">
            <a:avLst/>
          </a:prstGeom>
          <a:gradFill>
            <a:gsLst>
              <a:gs pos="90000">
                <a:srgbClr val="C00000"/>
              </a:gs>
              <a:gs pos="30000">
                <a:srgbClr val="FF3300"/>
              </a:gs>
            </a:gsLst>
            <a:lin ang="5400000" scaled="1"/>
          </a:gradFill>
          <a:ln>
            <a:noFill/>
          </a:ln>
          <a:effectLst>
            <a:outerShdw blurRad="50800" dist="38100" dir="10800000" algn="r" rotWithShape="0">
              <a:prstClr val="black">
                <a:alpha val="40000"/>
              </a:prstClr>
            </a:outerShdw>
          </a:effectLst>
        </p:spPr>
        <p:txBody>
          <a:bodyPr wrap="square" rtlCol="0">
            <a:spAutoFit/>
          </a:bodyPr>
          <a:lstStyle/>
          <a:p>
            <a:pPr algn="ctr">
              <a:lnSpc>
                <a:spcPct val="110000"/>
              </a:lnSpc>
            </a:pPr>
            <a:r>
              <a:rPr lang="zh-CN" altLang="en-US" sz="3600" b="1" dirty="0">
                <a:ln w="3175">
                  <a:noFill/>
                </a:ln>
                <a:solidFill>
                  <a:schemeClr val="bg1"/>
                </a:solidFill>
                <a:latin typeface="+mj-ea"/>
                <a:ea typeface="+mj-ea"/>
                <a:cs typeface="方正苏新诗柳楷简体-yolan" panose="02000000000000000000" pitchFamily="2" charset="-122"/>
                <a:sym typeface="+mn-lt"/>
              </a:rPr>
              <a:t>新时代</a:t>
            </a:r>
          </a:p>
        </p:txBody>
      </p:sp>
      <p:sp>
        <p:nvSpPr>
          <p:cNvPr id="5" name="矩形 4"/>
          <p:cNvSpPr/>
          <p:nvPr/>
        </p:nvSpPr>
        <p:spPr>
          <a:xfrm>
            <a:off x="2817112" y="1963982"/>
            <a:ext cx="8050359" cy="1037207"/>
          </a:xfrm>
          <a:prstGeom prst="rect">
            <a:avLst/>
          </a:prstGeom>
          <a:noFill/>
          <a:ln>
            <a:noFill/>
          </a:ln>
          <a:effectLst>
            <a:innerShdw blurRad="63500" dist="50800" dir="16200000">
              <a:prstClr val="black">
                <a:alpha val="50000"/>
              </a:prstClr>
            </a:innerShdw>
          </a:effectLst>
        </p:spPr>
        <p:txBody>
          <a:bodyPr wrap="square" rtlCol="0">
            <a:spAutoFit/>
          </a:bodyPr>
          <a:lstStyle/>
          <a:p>
            <a:pPr algn="ctr">
              <a:lnSpc>
                <a:spcPct val="110000"/>
              </a:lnSpc>
            </a:pPr>
            <a:r>
              <a:rPr lang="zh-CN" altLang="en-US" sz="6000" b="1" dirty="0">
                <a:ln w="3175">
                  <a:noFill/>
                </a:ln>
                <a:gradFill>
                  <a:gsLst>
                    <a:gs pos="54000">
                      <a:schemeClr val="bg2"/>
                    </a:gs>
                    <a:gs pos="87000">
                      <a:schemeClr val="bg2"/>
                    </a:gs>
                    <a:gs pos="61000">
                      <a:schemeClr val="bg2">
                        <a:lumMod val="50000"/>
                      </a:schemeClr>
                    </a:gs>
                  </a:gsLst>
                  <a:lin ang="5400000" scaled="1"/>
                </a:gradFill>
                <a:latin typeface="+mj-ea"/>
                <a:ea typeface="+mj-ea"/>
                <a:cs typeface="方正苏新诗柳楷简体-yolan" panose="02000000000000000000" pitchFamily="2" charset="-122"/>
                <a:sym typeface="+mn-lt"/>
              </a:rPr>
              <a:t>红船精神再出发</a:t>
            </a:r>
          </a:p>
        </p:txBody>
      </p:sp>
      <p:sp>
        <p:nvSpPr>
          <p:cNvPr id="6" name="矩形 5"/>
          <p:cNvSpPr/>
          <p:nvPr/>
        </p:nvSpPr>
        <p:spPr>
          <a:xfrm>
            <a:off x="7036201" y="3485926"/>
            <a:ext cx="2990612" cy="659219"/>
          </a:xfrm>
          <a:prstGeom prst="rect">
            <a:avLst/>
          </a:prstGeom>
          <a:gradFill>
            <a:gsLst>
              <a:gs pos="90000">
                <a:srgbClr val="C00000"/>
              </a:gs>
              <a:gs pos="30000">
                <a:srgbClr val="FF3300"/>
              </a:gs>
            </a:gsLst>
            <a:lin ang="5400000" scaled="1"/>
          </a:gradFill>
          <a:ln>
            <a:noFill/>
          </a:ln>
          <a:effectLst>
            <a:outerShdw blurRad="50800" dist="38100" dir="10800000" algn="r" rotWithShape="0">
              <a:prstClr val="black">
                <a:alpha val="40000"/>
              </a:prstClr>
            </a:outerShdw>
          </a:effectLst>
        </p:spPr>
        <p:txBody>
          <a:bodyPr wrap="square" rtlCol="0">
            <a:spAutoFit/>
          </a:bodyPr>
          <a:lstStyle/>
          <a:p>
            <a:pPr algn="ctr">
              <a:lnSpc>
                <a:spcPct val="110000"/>
              </a:lnSpc>
            </a:pPr>
            <a:r>
              <a:rPr lang="zh-CN" altLang="en-US" sz="3600" b="1" dirty="0">
                <a:ln w="3175">
                  <a:noFill/>
                </a:ln>
                <a:solidFill>
                  <a:schemeClr val="bg1"/>
                </a:solidFill>
                <a:latin typeface="+mj-ea"/>
                <a:ea typeface="+mj-ea"/>
                <a:cs typeface="方正苏新诗柳楷简体-yolan" panose="02000000000000000000" pitchFamily="2" charset="-122"/>
                <a:sym typeface="+mn-lt"/>
              </a:rPr>
              <a:t>新征程</a:t>
            </a:r>
          </a:p>
        </p:txBody>
      </p:sp>
      <p:pic>
        <p:nvPicPr>
          <p:cNvPr id="49" name="图片 4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2768678" y="357842"/>
            <a:ext cx="2543181" cy="1805753"/>
          </a:xfrm>
          <a:prstGeom prst="rect">
            <a:avLst/>
          </a:prstGeom>
        </p:spPr>
      </p:pic>
      <p:sp>
        <p:nvSpPr>
          <p:cNvPr id="50" name="Freeform 9"/>
          <p:cNvSpPr/>
          <p:nvPr/>
        </p:nvSpPr>
        <p:spPr bwMode="auto">
          <a:xfrm>
            <a:off x="6264758" y="490760"/>
            <a:ext cx="1542886" cy="1352082"/>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gradFill>
            <a:gsLst>
              <a:gs pos="90000">
                <a:srgbClr val="C00000"/>
              </a:gs>
              <a:gs pos="30000">
                <a:srgbClr val="FF3300"/>
              </a:gs>
            </a:gsLst>
            <a:lin ang="5400000" scaled="1"/>
          </a:gradFill>
          <a:ln>
            <a:noFill/>
          </a:ln>
        </p:spPr>
        <p:txBody>
          <a:bodyPr vert="horz" wrap="square" lIns="91440" tIns="45720" rIns="91440" bIns="45720" numCol="1" anchor="t" anchorCtr="0" compatLnSpc="1"/>
          <a:lstStyle/>
          <a:p>
            <a:pPr algn="ctr"/>
            <a:endParaRPr lang="zh-CN" altLang="en-US" dirty="0"/>
          </a:p>
        </p:txBody>
      </p:sp>
      <p:pic>
        <p:nvPicPr>
          <p:cNvPr id="17" name="图片 1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448669" y="5428205"/>
            <a:ext cx="1671949" cy="1491009"/>
          </a:xfrm>
          <a:prstGeom prst="rect">
            <a:avLst/>
          </a:prstGeom>
        </p:spPr>
      </p:pic>
      <p:pic>
        <p:nvPicPr>
          <p:cNvPr id="10" name="图片 9"/>
          <p:cNvPicPr>
            <a:picLocks noChangeAspect="1"/>
          </p:cNvPicPr>
          <p:nvPr/>
        </p:nvPicPr>
        <p:blipFill>
          <a:blip r:embed="rId12">
            <a:extLst>
              <a:ext uri="{BEBA8EAE-BF5A-486C-A8C5-ECC9F3942E4B}">
                <a14:imgProps xmlns:a14="http://schemas.microsoft.com/office/drawing/2010/main">
                  <a14:imgLayer r:embed="rId13">
                    <a14:imgEffect>
                      <a14:backgroundRemoval t="600" b="95600" l="400" r="99200"/>
                    </a14:imgEffect>
                  </a14:imgLayer>
                </a14:imgProps>
              </a:ext>
              <a:ext uri="{28A0092B-C50C-407E-A947-70E740481C1C}">
                <a14:useLocalDpi xmlns:a14="http://schemas.microsoft.com/office/drawing/2010/main" val="0"/>
              </a:ext>
            </a:extLst>
          </a:blip>
          <a:stretch>
            <a:fillRect/>
          </a:stretch>
        </p:blipFill>
        <p:spPr>
          <a:xfrm>
            <a:off x="8426451" y="4458019"/>
            <a:ext cx="2729222" cy="2729222"/>
          </a:xfrm>
          <a:prstGeom prst="rect">
            <a:avLst/>
          </a:prstGeom>
        </p:spPr>
      </p:pic>
      <p:pic>
        <p:nvPicPr>
          <p:cNvPr id="26" name="图片 25"/>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0026813" y="619544"/>
            <a:ext cx="1091924" cy="1334836"/>
          </a:xfrm>
          <a:prstGeom prst="rect">
            <a:avLst/>
          </a:prstGeom>
        </p:spPr>
      </p:pic>
    </p:spTree>
  </p:cSld>
  <p:clrMapOvr>
    <a:masterClrMapping/>
  </p:clrMapOvr>
  <p:transition spd="slow" advTm="8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32" fill="hold"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circle(out)">
                                      <p:cBhvr>
                                        <p:cTn id="24" dur="2000"/>
                                        <p:tgtEl>
                                          <p:spTgt spid="20"/>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500" fill="hold"/>
                                        <p:tgtEl>
                                          <p:spTgt spid="17"/>
                                        </p:tgtEl>
                                        <p:attrNameLst>
                                          <p:attrName>ppt_w</p:attrName>
                                        </p:attrNameLst>
                                      </p:cBhvr>
                                      <p:tavLst>
                                        <p:tav tm="0">
                                          <p:val>
                                            <p:fltVal val="0"/>
                                          </p:val>
                                        </p:tav>
                                        <p:tav tm="100000">
                                          <p:val>
                                            <p:strVal val="#ppt_w"/>
                                          </p:val>
                                        </p:tav>
                                      </p:tavLst>
                                    </p:anim>
                                    <p:anim calcmode="lin" valueType="num">
                                      <p:cBhvr>
                                        <p:cTn id="30" dur="500" fill="hold"/>
                                        <p:tgtEl>
                                          <p:spTgt spid="17"/>
                                        </p:tgtEl>
                                        <p:attrNameLst>
                                          <p:attrName>ppt_h</p:attrName>
                                        </p:attrNameLst>
                                      </p:cBhvr>
                                      <p:tavLst>
                                        <p:tav tm="0">
                                          <p:val>
                                            <p:fltVal val="0"/>
                                          </p:val>
                                        </p:tav>
                                        <p:tav tm="100000">
                                          <p:val>
                                            <p:strVal val="#ppt_h"/>
                                          </p:val>
                                        </p:tav>
                                      </p:tavLst>
                                    </p:anim>
                                    <p:animEffect transition="in" filter="fade">
                                      <p:cBhvr>
                                        <p:cTn id="31" dur="50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anim calcmode="lin" valueType="num">
                                      <p:cBhvr>
                                        <p:cTn id="37" dur="1000" fill="hold"/>
                                        <p:tgtEl>
                                          <p:spTgt spid="10"/>
                                        </p:tgtEl>
                                        <p:attrNameLst>
                                          <p:attrName>ppt_x</p:attrName>
                                        </p:attrNameLst>
                                      </p:cBhvr>
                                      <p:tavLst>
                                        <p:tav tm="0">
                                          <p:val>
                                            <p:strVal val="#ppt_x"/>
                                          </p:val>
                                        </p:tav>
                                        <p:tav tm="100000">
                                          <p:val>
                                            <p:strVal val="#ppt_x"/>
                                          </p:val>
                                        </p:tav>
                                      </p:tavLst>
                                    </p:anim>
                                    <p:anim calcmode="lin" valueType="num">
                                      <p:cBhvr>
                                        <p:cTn id="3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1000"/>
                                        <p:tgtEl>
                                          <p:spTgt spid="26"/>
                                        </p:tgtEl>
                                      </p:cBhvr>
                                    </p:animEffect>
                                    <p:anim calcmode="lin" valueType="num">
                                      <p:cBhvr>
                                        <p:cTn id="44" dur="1000" fill="hold"/>
                                        <p:tgtEl>
                                          <p:spTgt spid="26"/>
                                        </p:tgtEl>
                                        <p:attrNameLst>
                                          <p:attrName>ppt_x</p:attrName>
                                        </p:attrNameLst>
                                      </p:cBhvr>
                                      <p:tavLst>
                                        <p:tav tm="0">
                                          <p:val>
                                            <p:strVal val="#ppt_x"/>
                                          </p:val>
                                        </p:tav>
                                        <p:tav tm="100000">
                                          <p:val>
                                            <p:strVal val="#ppt_x"/>
                                          </p:val>
                                        </p:tav>
                                      </p:tavLst>
                                    </p:anim>
                                    <p:anim calcmode="lin" valueType="num">
                                      <p:cBhvr>
                                        <p:cTn id="45"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500"/>
                                        <p:tgtEl>
                                          <p:spTgt spid="49"/>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grpId="0" nodeType="clickEffect">
                                  <p:stCondLst>
                                    <p:cond delay="0"/>
                                  </p:stCondLst>
                                  <p:childTnLst>
                                    <p:set>
                                      <p:cBhvr>
                                        <p:cTn id="54" dur="1" fill="hold">
                                          <p:stCondLst>
                                            <p:cond delay="0"/>
                                          </p:stCondLst>
                                        </p:cTn>
                                        <p:tgtEl>
                                          <p:spTgt spid="50"/>
                                        </p:tgtEl>
                                        <p:attrNameLst>
                                          <p:attrName>style.visibility</p:attrName>
                                        </p:attrNameLst>
                                      </p:cBhvr>
                                      <p:to>
                                        <p:strVal val="visible"/>
                                      </p:to>
                                    </p:set>
                                    <p:anim calcmode="lin" valueType="num">
                                      <p:cBhvr>
                                        <p:cTn id="55" dur="500" fill="hold"/>
                                        <p:tgtEl>
                                          <p:spTgt spid="50"/>
                                        </p:tgtEl>
                                        <p:attrNameLst>
                                          <p:attrName>ppt_w</p:attrName>
                                        </p:attrNameLst>
                                      </p:cBhvr>
                                      <p:tavLst>
                                        <p:tav tm="0">
                                          <p:val>
                                            <p:fltVal val="0"/>
                                          </p:val>
                                        </p:tav>
                                        <p:tav tm="100000">
                                          <p:val>
                                            <p:strVal val="#ppt_w"/>
                                          </p:val>
                                        </p:tav>
                                      </p:tavLst>
                                    </p:anim>
                                    <p:anim calcmode="lin" valueType="num">
                                      <p:cBhvr>
                                        <p:cTn id="56" dur="500" fill="hold"/>
                                        <p:tgtEl>
                                          <p:spTgt spid="50"/>
                                        </p:tgtEl>
                                        <p:attrNameLst>
                                          <p:attrName>ppt_h</p:attrName>
                                        </p:attrNameLst>
                                      </p:cBhvr>
                                      <p:tavLst>
                                        <p:tav tm="0">
                                          <p:val>
                                            <p:fltVal val="0"/>
                                          </p:val>
                                        </p:tav>
                                        <p:tav tm="100000">
                                          <p:val>
                                            <p:strVal val="#ppt_h"/>
                                          </p:val>
                                        </p:tav>
                                      </p:tavLst>
                                    </p:anim>
                                    <p:animEffect transition="in" filter="fade">
                                      <p:cBhvr>
                                        <p:cTn id="57" dur="500"/>
                                        <p:tgtEl>
                                          <p:spTgt spid="50"/>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grpId="0" nodeType="click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barn(inVertical)">
                                      <p:cBhvr>
                                        <p:cTn id="62" dur="500"/>
                                        <p:tgtEl>
                                          <p:spTgt spid="5"/>
                                        </p:tgtEl>
                                      </p:cBhvr>
                                    </p:animEffect>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fade">
                                      <p:cBhvr>
                                        <p:cTn id="67" dur="1000"/>
                                        <p:tgtEl>
                                          <p:spTgt spid="4"/>
                                        </p:tgtEl>
                                      </p:cBhvr>
                                    </p:animEffect>
                                    <p:anim calcmode="lin" valueType="num">
                                      <p:cBhvr>
                                        <p:cTn id="68" dur="1000" fill="hold"/>
                                        <p:tgtEl>
                                          <p:spTgt spid="4"/>
                                        </p:tgtEl>
                                        <p:attrNameLst>
                                          <p:attrName>ppt_x</p:attrName>
                                        </p:attrNameLst>
                                      </p:cBhvr>
                                      <p:tavLst>
                                        <p:tav tm="0">
                                          <p:val>
                                            <p:strVal val="#ppt_x"/>
                                          </p:val>
                                        </p:tav>
                                        <p:tav tm="100000">
                                          <p:val>
                                            <p:strVal val="#ppt_x"/>
                                          </p:val>
                                        </p:tav>
                                      </p:tavLst>
                                    </p:anim>
                                    <p:anim calcmode="lin" valueType="num">
                                      <p:cBhvr>
                                        <p:cTn id="69" dur="1000" fill="hold"/>
                                        <p:tgtEl>
                                          <p:spTgt spid="4"/>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6"/>
                                        </p:tgtEl>
                                        <p:attrNameLst>
                                          <p:attrName>style.visibility</p:attrName>
                                        </p:attrNameLst>
                                      </p:cBhvr>
                                      <p:to>
                                        <p:strVal val="visible"/>
                                      </p:to>
                                    </p:set>
                                    <p:animEffect transition="in" filter="fade">
                                      <p:cBhvr>
                                        <p:cTn id="72" dur="1000"/>
                                        <p:tgtEl>
                                          <p:spTgt spid="6"/>
                                        </p:tgtEl>
                                      </p:cBhvr>
                                    </p:animEffect>
                                    <p:anim calcmode="lin" valueType="num">
                                      <p:cBhvr>
                                        <p:cTn id="73" dur="1000" fill="hold"/>
                                        <p:tgtEl>
                                          <p:spTgt spid="6"/>
                                        </p:tgtEl>
                                        <p:attrNameLst>
                                          <p:attrName>ppt_x</p:attrName>
                                        </p:attrNameLst>
                                      </p:cBhvr>
                                      <p:tavLst>
                                        <p:tav tm="0">
                                          <p:val>
                                            <p:strVal val="#ppt_x"/>
                                          </p:val>
                                        </p:tav>
                                        <p:tav tm="100000">
                                          <p:val>
                                            <p:strVal val="#ppt_x"/>
                                          </p:val>
                                        </p:tav>
                                      </p:tavLst>
                                    </p:anim>
                                    <p:anim calcmode="lin" valueType="num">
                                      <p:cBhvr>
                                        <p:cTn id="7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5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6306886" y="1533289"/>
            <a:ext cx="5458394" cy="4774799"/>
          </a:xfrm>
          <a:prstGeom prst="rect">
            <a:avLst/>
          </a:prstGeom>
          <a:solidFill>
            <a:schemeClr val="bg1">
              <a:alpha val="85000"/>
            </a:schemeClr>
          </a:solidFill>
          <a:ln w="9525">
            <a:solidFill>
              <a:srgbClr val="EE2500"/>
            </a:solidFill>
          </a:ln>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3" name="标题 2"/>
          <p:cNvSpPr>
            <a:spLocks noGrp="1"/>
          </p:cNvSpPr>
          <p:nvPr>
            <p:ph type="title"/>
          </p:nvPr>
        </p:nvSpPr>
        <p:spPr>
          <a:xfrm>
            <a:off x="1219200" y="336902"/>
            <a:ext cx="5087686" cy="490904"/>
          </a:xfrm>
          <a:gradFill>
            <a:gsLst>
              <a:gs pos="90000">
                <a:srgbClr val="C00000"/>
              </a:gs>
              <a:gs pos="30000">
                <a:srgbClr val="FF3300"/>
              </a:gs>
            </a:gsLst>
            <a:lin ang="5400000" scaled="1"/>
          </a:gradFill>
        </p:spPr>
        <p:txBody>
          <a:bodyPr/>
          <a:lstStyle/>
          <a:p>
            <a:pPr algn="ctr" defTabSz="987425"/>
            <a:r>
              <a:rPr lang="zh-CN" altLang="en-US" spc="600" dirty="0">
                <a:solidFill>
                  <a:schemeClr val="bg1"/>
                </a:solidFill>
                <a:latin typeface="微软雅黑" panose="020B0503020204020204" pitchFamily="34" charset="-122"/>
                <a:ea typeface="微软雅黑" panose="020B0503020204020204" pitchFamily="34" charset="-122"/>
              </a:rPr>
              <a:t>红船精神的深刻内涵</a:t>
            </a:r>
          </a:p>
        </p:txBody>
      </p:sp>
      <p:sp>
        <p:nvSpPr>
          <p:cNvPr id="9" name="文本框 8"/>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
        <p:nvSpPr>
          <p:cNvPr id="10" name="矩形 9"/>
          <p:cNvSpPr/>
          <p:nvPr/>
        </p:nvSpPr>
        <p:spPr>
          <a:xfrm>
            <a:off x="6521483" y="1935529"/>
            <a:ext cx="5029200" cy="397031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200000"/>
              </a:lnSpc>
              <a:buClr>
                <a:srgbClr val="FF0000"/>
              </a:buClr>
            </a:pPr>
            <a:r>
              <a:rPr lang="zh-CN" altLang="en-US" sz="1400" spc="300" dirty="0">
                <a:latin typeface="微软雅黑" panose="020B0503020204020204" pitchFamily="34" charset="-122"/>
                <a:ea typeface="微软雅黑" panose="020B0503020204020204" pitchFamily="34" charset="-122"/>
              </a:rPr>
              <a:t>一大旧址中，习近平总书记庄严宣誓，“随时准备为党和人民牺牲一切”。誓词激荡信仰，有着“一颗为党为人民矢志奋斗的心”的共产党人，矗立起民族的精神丰碑。从焦裕禄、孔繁森、郑培民，到李保国、廖俊波、黄大年，我们的事业是靠千千万万党员的忠诚奉献而不断铸就的。进入新时代，肩负新使命，正需以奉献精神召唤亿万人民接续奋斗，永远把人民对美好生活的向往作为奋斗目标，凝聚起同心共筑中国梦的磅礴力量。</a:t>
            </a:r>
          </a:p>
        </p:txBody>
      </p:sp>
      <p:sp>
        <p:nvSpPr>
          <p:cNvPr id="11" name="矩形 10"/>
          <p:cNvSpPr/>
          <p:nvPr/>
        </p:nvSpPr>
        <p:spPr>
          <a:xfrm>
            <a:off x="551543" y="1533289"/>
            <a:ext cx="5529943" cy="1113766"/>
          </a:xfrm>
          <a:prstGeom prst="rect">
            <a:avLst/>
          </a:prstGeom>
          <a:gradFill>
            <a:gsLst>
              <a:gs pos="90000">
                <a:srgbClr val="C00000"/>
              </a:gs>
              <a:gs pos="30000">
                <a:srgbClr val="FF3300"/>
              </a:gs>
            </a:gsLst>
            <a:lin ang="5400000" scaled="1"/>
          </a:grad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625" b="1" spc="300" dirty="0">
                <a:solidFill>
                  <a:schemeClr val="bg1"/>
                </a:solidFill>
                <a:latin typeface="微软雅黑" panose="020B0503020204020204" pitchFamily="34" charset="-122"/>
                <a:ea typeface="微软雅黑" panose="020B0503020204020204" pitchFamily="34" charset="-122"/>
              </a:rPr>
              <a:t>立党为公、忠诚为民的奉献精神</a:t>
            </a:r>
            <a:endParaRPr lang="en-US" altLang="zh-CN" sz="2625" b="1" spc="3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800" spc="300" dirty="0">
                <a:solidFill>
                  <a:schemeClr val="bg1"/>
                </a:solidFill>
                <a:latin typeface="微软雅黑" panose="020B0503020204020204" pitchFamily="34" charset="-122"/>
                <a:ea typeface="微软雅黑" panose="020B0503020204020204" pitchFamily="34" charset="-122"/>
              </a:rPr>
              <a:t>揭示了中国共产党人一心为民的崇高道德信念</a:t>
            </a:r>
            <a:endParaRPr lang="zh-CN" altLang="en-US" sz="1800" spc="300" dirty="0">
              <a:solidFill>
                <a:schemeClr val="bg1"/>
              </a:solidFill>
            </a:endParaRPr>
          </a:p>
        </p:txBody>
      </p:sp>
      <p:pic>
        <p:nvPicPr>
          <p:cNvPr id="14" name="图片 13"/>
          <p:cNvPicPr>
            <a:picLocks noChangeAspect="1"/>
          </p:cNvPicPr>
          <p:nvPr/>
        </p:nvPicPr>
        <p:blipFill rotWithShape="1">
          <a:blip r:embed="rId3"/>
          <a:srcRect l="2818" t="6090"/>
          <a:stretch>
            <a:fillRect/>
          </a:stretch>
        </p:blipFill>
        <p:spPr>
          <a:xfrm>
            <a:off x="670560" y="2956560"/>
            <a:ext cx="5288280" cy="3351528"/>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687219701"/>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 grpId="0" animBg="1"/>
      <p:bldP spid="10" grpId="0"/>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6771446" y="2171267"/>
            <a:ext cx="5019936" cy="4143031"/>
          </a:xfrm>
          <a:prstGeom prst="rect">
            <a:avLst/>
          </a:prstGeom>
          <a:solidFill>
            <a:schemeClr val="bg1">
              <a:alpha val="85000"/>
            </a:schemeClr>
          </a:solidFill>
          <a:ln w="9525">
            <a:solidFill>
              <a:srgbClr val="EE2500"/>
            </a:solidFill>
          </a:ln>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3" name="标题 2"/>
          <p:cNvSpPr>
            <a:spLocks noGrp="1"/>
          </p:cNvSpPr>
          <p:nvPr>
            <p:ph type="title"/>
          </p:nvPr>
        </p:nvSpPr>
        <p:spPr>
          <a:xfrm>
            <a:off x="1219200" y="336902"/>
            <a:ext cx="5087686" cy="490904"/>
          </a:xfrm>
          <a:gradFill>
            <a:gsLst>
              <a:gs pos="90000">
                <a:srgbClr val="C00000"/>
              </a:gs>
              <a:gs pos="30000">
                <a:srgbClr val="FF3300"/>
              </a:gs>
            </a:gsLst>
            <a:lin ang="5400000" scaled="1"/>
          </a:gradFill>
        </p:spPr>
        <p:txBody>
          <a:bodyPr/>
          <a:lstStyle/>
          <a:p>
            <a:pPr algn="ctr" defTabSz="987425"/>
            <a:r>
              <a:rPr lang="zh-CN" altLang="en-US" spc="600" dirty="0">
                <a:solidFill>
                  <a:schemeClr val="bg1"/>
                </a:solidFill>
                <a:latin typeface="微软雅黑" panose="020B0503020204020204" pitchFamily="34" charset="-122"/>
                <a:ea typeface="微软雅黑" panose="020B0503020204020204" pitchFamily="34" charset="-122"/>
              </a:rPr>
              <a:t>不忘初心 牢记使命</a:t>
            </a:r>
          </a:p>
        </p:txBody>
      </p:sp>
      <p:sp>
        <p:nvSpPr>
          <p:cNvPr id="9" name="文本框 8"/>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
        <p:nvSpPr>
          <p:cNvPr id="15" name="矩形 14"/>
          <p:cNvSpPr/>
          <p:nvPr/>
        </p:nvSpPr>
        <p:spPr>
          <a:xfrm>
            <a:off x="1083018" y="1755153"/>
            <a:ext cx="4537018" cy="64633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500" b="1" spc="3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红船精神的内涵</a:t>
            </a:r>
            <a:r>
              <a:rPr lang="zh-CN" altLang="en-US" sz="3600"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反映</a:t>
            </a:r>
            <a:endParaRPr lang="zh-CN" altLang="en-US" sz="3500" b="1" spc="300" dirty="0">
              <a:gradFill>
                <a:gsLst>
                  <a:gs pos="90000">
                    <a:srgbClr val="C00000"/>
                  </a:gs>
                  <a:gs pos="30000">
                    <a:srgbClr val="FF3300"/>
                  </a:gs>
                </a:gsLst>
                <a:lin ang="5400000" scaled="1"/>
              </a:gradFill>
            </a:endParaRPr>
          </a:p>
        </p:txBody>
      </p:sp>
      <p:sp>
        <p:nvSpPr>
          <p:cNvPr id="17" name="矩形 16"/>
          <p:cNvSpPr/>
          <p:nvPr/>
        </p:nvSpPr>
        <p:spPr>
          <a:xfrm>
            <a:off x="7076991" y="2594164"/>
            <a:ext cx="4408846" cy="336245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250000"/>
              </a:lnSpc>
              <a:buClr>
                <a:srgbClr val="FF0000"/>
              </a:buClr>
            </a:pPr>
            <a:r>
              <a:rPr lang="zh-CN" altLang="en-US" sz="1700" spc="300" dirty="0">
                <a:latin typeface="微软雅黑" panose="020B0503020204020204" pitchFamily="34" charset="-122"/>
                <a:ea typeface="微软雅黑" panose="020B0503020204020204" pitchFamily="34" charset="-122"/>
              </a:rPr>
              <a:t>正因为这样，习近平发表于</a:t>
            </a:r>
            <a:r>
              <a:rPr lang="en-US" altLang="zh-CN" sz="1700" spc="300" dirty="0">
                <a:latin typeface="微软雅黑" panose="020B0503020204020204" pitchFamily="34" charset="-122"/>
                <a:ea typeface="微软雅黑" panose="020B0503020204020204" pitchFamily="34" charset="-122"/>
              </a:rPr>
              <a:t>2005</a:t>
            </a:r>
            <a:r>
              <a:rPr lang="zh-CN" altLang="en-US" sz="1700" spc="300" dirty="0">
                <a:latin typeface="微软雅黑" panose="020B0503020204020204" pitchFamily="34" charset="-122"/>
                <a:ea typeface="微软雅黑" panose="020B0503020204020204" pitchFamily="34" charset="-122"/>
              </a:rPr>
              <a:t>年</a:t>
            </a:r>
            <a:r>
              <a:rPr lang="en-US" altLang="zh-CN" sz="1700" spc="300" dirty="0">
                <a:latin typeface="微软雅黑" panose="020B0503020204020204" pitchFamily="34" charset="-122"/>
                <a:ea typeface="微软雅黑" panose="020B0503020204020204" pitchFamily="34" charset="-122"/>
              </a:rPr>
              <a:t>6</a:t>
            </a:r>
            <a:r>
              <a:rPr lang="zh-CN" altLang="en-US" sz="1700" spc="300" dirty="0">
                <a:latin typeface="微软雅黑" panose="020B0503020204020204" pitchFamily="34" charset="-122"/>
                <a:ea typeface="微软雅黑" panose="020B0503020204020204" pitchFamily="34" charset="-122"/>
              </a:rPr>
              <a:t>月</a:t>
            </a:r>
            <a:r>
              <a:rPr lang="en-US" altLang="zh-CN" sz="1700" spc="300" dirty="0">
                <a:latin typeface="微软雅黑" panose="020B0503020204020204" pitchFamily="34" charset="-122"/>
                <a:ea typeface="微软雅黑" panose="020B0503020204020204" pitchFamily="34" charset="-122"/>
              </a:rPr>
              <a:t>21</a:t>
            </a:r>
            <a:r>
              <a:rPr lang="zh-CN" altLang="en-US" sz="1700" spc="300" dirty="0">
                <a:latin typeface="微软雅黑" panose="020B0503020204020204" pitchFamily="34" charset="-122"/>
                <a:ea typeface="微软雅黑" panose="020B0503020204020204" pitchFamily="34" charset="-122"/>
              </a:rPr>
              <a:t>日</a:t>
            </a:r>
            <a:r>
              <a:rPr lang="en-US" altLang="zh-CN" sz="1700" spc="300" dirty="0">
                <a:latin typeface="微软雅黑" panose="020B0503020204020204" pitchFamily="34" charset="-122"/>
                <a:ea typeface="微软雅黑" panose="020B0503020204020204" pitchFamily="34" charset="-122"/>
              </a:rPr>
              <a:t>《</a:t>
            </a:r>
            <a:r>
              <a:rPr lang="zh-CN" altLang="en-US" sz="1700" spc="300" dirty="0">
                <a:latin typeface="微软雅黑" panose="020B0503020204020204" pitchFamily="34" charset="-122"/>
                <a:ea typeface="微软雅黑" panose="020B0503020204020204" pitchFamily="34" charset="-122"/>
              </a:rPr>
              <a:t>光明日报</a:t>
            </a:r>
            <a:r>
              <a:rPr lang="en-US" altLang="zh-CN" sz="1700" spc="300" dirty="0">
                <a:latin typeface="微软雅黑" panose="020B0503020204020204" pitchFamily="34" charset="-122"/>
                <a:ea typeface="微软雅黑" panose="020B0503020204020204" pitchFamily="34" charset="-122"/>
              </a:rPr>
              <a:t>》</a:t>
            </a:r>
            <a:r>
              <a:rPr lang="zh-CN" altLang="en-US" sz="1700" spc="300" dirty="0">
                <a:latin typeface="微软雅黑" panose="020B0503020204020204" pitchFamily="34" charset="-122"/>
                <a:ea typeface="微软雅黑" panose="020B0503020204020204" pitchFamily="34" charset="-122"/>
              </a:rPr>
              <a:t>的“弘扬‘红船精神’走在时代前列”这篇文章中，用两句话对红船精神的历史地位做了一个明确而又深刻的概括</a:t>
            </a:r>
          </a:p>
        </p:txBody>
      </p:sp>
      <p:sp>
        <p:nvSpPr>
          <p:cNvPr id="21" name="任意多边形 20"/>
          <p:cNvSpPr/>
          <p:nvPr/>
        </p:nvSpPr>
        <p:spPr>
          <a:xfrm rot="2700000">
            <a:off x="1833958" y="1336536"/>
            <a:ext cx="3727784" cy="3754498"/>
          </a:xfrm>
          <a:custGeom>
            <a:avLst/>
            <a:gdLst>
              <a:gd name="connsiteX0" fmla="*/ 0 w 4440983"/>
              <a:gd name="connsiteY0" fmla="*/ 3847026 h 4442338"/>
              <a:gd name="connsiteX1" fmla="*/ 3845671 w 4440983"/>
              <a:gd name="connsiteY1" fmla="*/ 1354 h 4442338"/>
              <a:gd name="connsiteX2" fmla="*/ 3847028 w 4440983"/>
              <a:gd name="connsiteY2" fmla="*/ 2711 h 4442338"/>
              <a:gd name="connsiteX3" fmla="*/ 3847028 w 4440983"/>
              <a:gd name="connsiteY3" fmla="*/ 0 h 4442338"/>
              <a:gd name="connsiteX4" fmla="*/ 4439628 w 4440983"/>
              <a:gd name="connsiteY4" fmla="*/ 0 h 4442338"/>
              <a:gd name="connsiteX5" fmla="*/ 4439628 w 4440983"/>
              <a:gd name="connsiteY5" fmla="*/ 595311 h 4442338"/>
              <a:gd name="connsiteX6" fmla="*/ 4440983 w 4440983"/>
              <a:gd name="connsiteY6" fmla="*/ 596666 h 4442338"/>
              <a:gd name="connsiteX7" fmla="*/ 4439628 w 4440983"/>
              <a:gd name="connsiteY7" fmla="*/ 598021 h 4442338"/>
              <a:gd name="connsiteX8" fmla="*/ 4439628 w 4440983"/>
              <a:gd name="connsiteY8" fmla="*/ 598022 h 4442338"/>
              <a:gd name="connsiteX9" fmla="*/ 4439628 w 4440983"/>
              <a:gd name="connsiteY9" fmla="*/ 598022 h 4442338"/>
              <a:gd name="connsiteX10" fmla="*/ 595311 w 4440983"/>
              <a:gd name="connsiteY10" fmla="*/ 4442338 h 4442338"/>
              <a:gd name="connsiteX11" fmla="*/ 593955 w 4440983"/>
              <a:gd name="connsiteY11" fmla="*/ 4440982 h 4442338"/>
              <a:gd name="connsiteX12" fmla="*/ 593956 w 4440983"/>
              <a:gd name="connsiteY12" fmla="*/ 3845671 h 4442338"/>
              <a:gd name="connsiteX13" fmla="*/ 1356 w 4440983"/>
              <a:gd name="connsiteY13" fmla="*/ 3845671 h 4442338"/>
              <a:gd name="connsiteX14" fmla="*/ 1356 w 4440983"/>
              <a:gd name="connsiteY14" fmla="*/ 3848382 h 444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40983" h="4442338">
                <a:moveTo>
                  <a:pt x="0" y="3847026"/>
                </a:moveTo>
                <a:lnTo>
                  <a:pt x="3845671" y="1354"/>
                </a:lnTo>
                <a:lnTo>
                  <a:pt x="3847028" y="2711"/>
                </a:lnTo>
                <a:lnTo>
                  <a:pt x="3847028" y="0"/>
                </a:lnTo>
                <a:lnTo>
                  <a:pt x="4439628" y="0"/>
                </a:lnTo>
                <a:lnTo>
                  <a:pt x="4439628" y="595311"/>
                </a:lnTo>
                <a:lnTo>
                  <a:pt x="4440983" y="596666"/>
                </a:lnTo>
                <a:lnTo>
                  <a:pt x="4439628" y="598021"/>
                </a:lnTo>
                <a:lnTo>
                  <a:pt x="4439628" y="598022"/>
                </a:lnTo>
                <a:lnTo>
                  <a:pt x="4439628" y="598022"/>
                </a:lnTo>
                <a:lnTo>
                  <a:pt x="595311" y="4442338"/>
                </a:lnTo>
                <a:lnTo>
                  <a:pt x="593955" y="4440982"/>
                </a:lnTo>
                <a:lnTo>
                  <a:pt x="593956" y="3845671"/>
                </a:lnTo>
                <a:lnTo>
                  <a:pt x="1356" y="3845671"/>
                </a:lnTo>
                <a:lnTo>
                  <a:pt x="1356" y="3848382"/>
                </a:lnTo>
                <a:close/>
              </a:path>
            </a:pathLst>
          </a:cu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200" b="1">
              <a:solidFill>
                <a:schemeClr val="bg1"/>
              </a:solidFill>
              <a:cs typeface="+mn-ea"/>
            </a:endParaRPr>
          </a:p>
        </p:txBody>
      </p:sp>
      <p:grpSp>
        <p:nvGrpSpPr>
          <p:cNvPr id="22" name="组合 21"/>
          <p:cNvGrpSpPr/>
          <p:nvPr/>
        </p:nvGrpSpPr>
        <p:grpSpPr>
          <a:xfrm>
            <a:off x="1095594" y="2926930"/>
            <a:ext cx="598022" cy="592600"/>
            <a:chOff x="4405194" y="1469722"/>
            <a:chExt cx="598022" cy="592600"/>
          </a:xfrm>
        </p:grpSpPr>
        <p:sp>
          <p:nvSpPr>
            <p:cNvPr id="23" name="矩形 22"/>
            <p:cNvSpPr/>
            <p:nvPr/>
          </p:nvSpPr>
          <p:spPr>
            <a:xfrm rot="2700000">
              <a:off x="4407905" y="1467011"/>
              <a:ext cx="592600" cy="598022"/>
            </a:xfrm>
            <a:prstGeom prst="rect">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24" name="文本框 23"/>
            <p:cNvSpPr txBox="1"/>
            <p:nvPr/>
          </p:nvSpPr>
          <p:spPr>
            <a:xfrm>
              <a:off x="4457983" y="1550241"/>
              <a:ext cx="492443" cy="461665"/>
            </a:xfrm>
            <a:prstGeom prst="rect">
              <a:avLst/>
            </a:prstGeom>
            <a:noFill/>
          </p:spPr>
          <p:txBody>
            <a:bodyPr wrap="none" rtlCol="0">
              <a:spAutoFit/>
            </a:bodyPr>
            <a:lstStyle/>
            <a:p>
              <a:pPr algn="ctr"/>
              <a:r>
                <a:rPr lang="zh-CN" altLang="en-US" sz="2400" b="1" dirty="0">
                  <a:solidFill>
                    <a:schemeClr val="bg1"/>
                  </a:solidFill>
                </a:rPr>
                <a:t>是</a:t>
              </a:r>
            </a:p>
          </p:txBody>
        </p:sp>
      </p:grpSp>
      <p:sp>
        <p:nvSpPr>
          <p:cNvPr id="2" name="矩形 1"/>
          <p:cNvSpPr/>
          <p:nvPr/>
        </p:nvSpPr>
        <p:spPr>
          <a:xfrm>
            <a:off x="2349305" y="2990470"/>
            <a:ext cx="2749471" cy="400110"/>
          </a:xfrm>
          <a:prstGeom prst="rect">
            <a:avLst/>
          </a:prstGeom>
        </p:spPr>
        <p:txBody>
          <a:bodyPr wrap="none">
            <a:spAutoFit/>
          </a:bodyPr>
          <a:lstStyle/>
          <a:p>
            <a:pPr algn="ctr"/>
            <a:r>
              <a:rPr lang="zh-CN" altLang="en-US" sz="2000" b="1" dirty="0">
                <a:solidFill>
                  <a:srgbClr val="FEFDF8"/>
                </a:solidFill>
                <a:latin typeface="微软雅黑" panose="020B0503020204020204" pitchFamily="34" charset="-122"/>
                <a:ea typeface="微软雅黑" panose="020B0503020204020204" pitchFamily="34" charset="-122"/>
              </a:rPr>
              <a:t>中国共产党的建党精神</a:t>
            </a:r>
            <a:endParaRPr lang="zh-CN" altLang="en-US" sz="2000" b="1" dirty="0">
              <a:solidFill>
                <a:srgbClr val="FEFDF8"/>
              </a:solidFill>
            </a:endParaRPr>
          </a:p>
        </p:txBody>
      </p:sp>
      <p:sp>
        <p:nvSpPr>
          <p:cNvPr id="25" name="任意多边形 24"/>
          <p:cNvSpPr/>
          <p:nvPr/>
        </p:nvSpPr>
        <p:spPr>
          <a:xfrm rot="2700000">
            <a:off x="1769736" y="2560818"/>
            <a:ext cx="3822340" cy="3698435"/>
          </a:xfrm>
          <a:custGeom>
            <a:avLst/>
            <a:gdLst>
              <a:gd name="connsiteX0" fmla="*/ 0 w 4440983"/>
              <a:gd name="connsiteY0" fmla="*/ 3847026 h 4442338"/>
              <a:gd name="connsiteX1" fmla="*/ 3845671 w 4440983"/>
              <a:gd name="connsiteY1" fmla="*/ 1354 h 4442338"/>
              <a:gd name="connsiteX2" fmla="*/ 3847028 w 4440983"/>
              <a:gd name="connsiteY2" fmla="*/ 2711 h 4442338"/>
              <a:gd name="connsiteX3" fmla="*/ 3847028 w 4440983"/>
              <a:gd name="connsiteY3" fmla="*/ 0 h 4442338"/>
              <a:gd name="connsiteX4" fmla="*/ 4439628 w 4440983"/>
              <a:gd name="connsiteY4" fmla="*/ 0 h 4442338"/>
              <a:gd name="connsiteX5" fmla="*/ 4439628 w 4440983"/>
              <a:gd name="connsiteY5" fmla="*/ 595311 h 4442338"/>
              <a:gd name="connsiteX6" fmla="*/ 4440983 w 4440983"/>
              <a:gd name="connsiteY6" fmla="*/ 596666 h 4442338"/>
              <a:gd name="connsiteX7" fmla="*/ 4439628 w 4440983"/>
              <a:gd name="connsiteY7" fmla="*/ 598021 h 4442338"/>
              <a:gd name="connsiteX8" fmla="*/ 4439628 w 4440983"/>
              <a:gd name="connsiteY8" fmla="*/ 598022 h 4442338"/>
              <a:gd name="connsiteX9" fmla="*/ 4439628 w 4440983"/>
              <a:gd name="connsiteY9" fmla="*/ 598022 h 4442338"/>
              <a:gd name="connsiteX10" fmla="*/ 595311 w 4440983"/>
              <a:gd name="connsiteY10" fmla="*/ 4442338 h 4442338"/>
              <a:gd name="connsiteX11" fmla="*/ 593955 w 4440983"/>
              <a:gd name="connsiteY11" fmla="*/ 4440982 h 4442338"/>
              <a:gd name="connsiteX12" fmla="*/ 593956 w 4440983"/>
              <a:gd name="connsiteY12" fmla="*/ 3845671 h 4442338"/>
              <a:gd name="connsiteX13" fmla="*/ 1356 w 4440983"/>
              <a:gd name="connsiteY13" fmla="*/ 3845671 h 4442338"/>
              <a:gd name="connsiteX14" fmla="*/ 1356 w 4440983"/>
              <a:gd name="connsiteY14" fmla="*/ 3848382 h 444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40983" h="4442338">
                <a:moveTo>
                  <a:pt x="0" y="3847026"/>
                </a:moveTo>
                <a:lnTo>
                  <a:pt x="3845671" y="1354"/>
                </a:lnTo>
                <a:lnTo>
                  <a:pt x="3847028" y="2711"/>
                </a:lnTo>
                <a:lnTo>
                  <a:pt x="3847028" y="0"/>
                </a:lnTo>
                <a:lnTo>
                  <a:pt x="4439628" y="0"/>
                </a:lnTo>
                <a:lnTo>
                  <a:pt x="4439628" y="595311"/>
                </a:lnTo>
                <a:lnTo>
                  <a:pt x="4440983" y="596666"/>
                </a:lnTo>
                <a:lnTo>
                  <a:pt x="4439628" y="598021"/>
                </a:lnTo>
                <a:lnTo>
                  <a:pt x="4439628" y="598022"/>
                </a:lnTo>
                <a:lnTo>
                  <a:pt x="4439628" y="598022"/>
                </a:lnTo>
                <a:lnTo>
                  <a:pt x="595311" y="4442338"/>
                </a:lnTo>
                <a:lnTo>
                  <a:pt x="593955" y="4440982"/>
                </a:lnTo>
                <a:lnTo>
                  <a:pt x="593956" y="3845671"/>
                </a:lnTo>
                <a:lnTo>
                  <a:pt x="1356" y="3845671"/>
                </a:lnTo>
                <a:lnTo>
                  <a:pt x="1356" y="3848382"/>
                </a:lnTo>
                <a:close/>
              </a:path>
            </a:pathLst>
          </a:cu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200" b="1">
              <a:solidFill>
                <a:schemeClr val="bg1"/>
              </a:solidFill>
              <a:cs typeface="+mn-ea"/>
            </a:endParaRPr>
          </a:p>
        </p:txBody>
      </p:sp>
      <p:grpSp>
        <p:nvGrpSpPr>
          <p:cNvPr id="26" name="组合 25"/>
          <p:cNvGrpSpPr/>
          <p:nvPr/>
        </p:nvGrpSpPr>
        <p:grpSpPr>
          <a:xfrm>
            <a:off x="1065041" y="4069931"/>
            <a:ext cx="598022" cy="592600"/>
            <a:chOff x="4405194" y="1469722"/>
            <a:chExt cx="598022" cy="592600"/>
          </a:xfrm>
        </p:grpSpPr>
        <p:sp>
          <p:nvSpPr>
            <p:cNvPr id="27" name="矩形 26"/>
            <p:cNvSpPr/>
            <p:nvPr/>
          </p:nvSpPr>
          <p:spPr>
            <a:xfrm rot="2700000">
              <a:off x="4407905" y="1467011"/>
              <a:ext cx="592600" cy="598022"/>
            </a:xfrm>
            <a:prstGeom prst="rect">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28" name="文本框 27"/>
            <p:cNvSpPr txBox="1"/>
            <p:nvPr/>
          </p:nvSpPr>
          <p:spPr>
            <a:xfrm>
              <a:off x="4457983" y="1550241"/>
              <a:ext cx="492443" cy="461665"/>
            </a:xfrm>
            <a:prstGeom prst="rect">
              <a:avLst/>
            </a:prstGeom>
            <a:noFill/>
          </p:spPr>
          <p:txBody>
            <a:bodyPr wrap="none" rtlCol="0">
              <a:spAutoFit/>
            </a:bodyPr>
            <a:lstStyle/>
            <a:p>
              <a:pPr algn="ctr"/>
              <a:r>
                <a:rPr lang="zh-CN" altLang="en-US" sz="2400" b="1" dirty="0">
                  <a:solidFill>
                    <a:schemeClr val="bg1"/>
                  </a:solidFill>
                </a:rPr>
                <a:t>是</a:t>
              </a:r>
            </a:p>
          </p:txBody>
        </p:sp>
      </p:grpSp>
      <p:sp>
        <p:nvSpPr>
          <p:cNvPr id="29" name="任意多边形 28"/>
          <p:cNvSpPr/>
          <p:nvPr/>
        </p:nvSpPr>
        <p:spPr>
          <a:xfrm rot="2700000">
            <a:off x="1800941" y="3618562"/>
            <a:ext cx="3789337" cy="3812655"/>
          </a:xfrm>
          <a:custGeom>
            <a:avLst/>
            <a:gdLst>
              <a:gd name="connsiteX0" fmla="*/ 0 w 4440983"/>
              <a:gd name="connsiteY0" fmla="*/ 3847026 h 4442338"/>
              <a:gd name="connsiteX1" fmla="*/ 3845671 w 4440983"/>
              <a:gd name="connsiteY1" fmla="*/ 1354 h 4442338"/>
              <a:gd name="connsiteX2" fmla="*/ 3847028 w 4440983"/>
              <a:gd name="connsiteY2" fmla="*/ 2711 h 4442338"/>
              <a:gd name="connsiteX3" fmla="*/ 3847028 w 4440983"/>
              <a:gd name="connsiteY3" fmla="*/ 0 h 4442338"/>
              <a:gd name="connsiteX4" fmla="*/ 4439628 w 4440983"/>
              <a:gd name="connsiteY4" fmla="*/ 0 h 4442338"/>
              <a:gd name="connsiteX5" fmla="*/ 4439628 w 4440983"/>
              <a:gd name="connsiteY5" fmla="*/ 595311 h 4442338"/>
              <a:gd name="connsiteX6" fmla="*/ 4440983 w 4440983"/>
              <a:gd name="connsiteY6" fmla="*/ 596666 h 4442338"/>
              <a:gd name="connsiteX7" fmla="*/ 4439628 w 4440983"/>
              <a:gd name="connsiteY7" fmla="*/ 598021 h 4442338"/>
              <a:gd name="connsiteX8" fmla="*/ 4439628 w 4440983"/>
              <a:gd name="connsiteY8" fmla="*/ 598022 h 4442338"/>
              <a:gd name="connsiteX9" fmla="*/ 4439628 w 4440983"/>
              <a:gd name="connsiteY9" fmla="*/ 598022 h 4442338"/>
              <a:gd name="connsiteX10" fmla="*/ 595311 w 4440983"/>
              <a:gd name="connsiteY10" fmla="*/ 4442338 h 4442338"/>
              <a:gd name="connsiteX11" fmla="*/ 593955 w 4440983"/>
              <a:gd name="connsiteY11" fmla="*/ 4440982 h 4442338"/>
              <a:gd name="connsiteX12" fmla="*/ 593956 w 4440983"/>
              <a:gd name="connsiteY12" fmla="*/ 3845671 h 4442338"/>
              <a:gd name="connsiteX13" fmla="*/ 1356 w 4440983"/>
              <a:gd name="connsiteY13" fmla="*/ 3845671 h 4442338"/>
              <a:gd name="connsiteX14" fmla="*/ 1356 w 4440983"/>
              <a:gd name="connsiteY14" fmla="*/ 3848382 h 444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40983" h="4442338">
                <a:moveTo>
                  <a:pt x="0" y="3847026"/>
                </a:moveTo>
                <a:lnTo>
                  <a:pt x="3845671" y="1354"/>
                </a:lnTo>
                <a:lnTo>
                  <a:pt x="3847028" y="2711"/>
                </a:lnTo>
                <a:lnTo>
                  <a:pt x="3847028" y="0"/>
                </a:lnTo>
                <a:lnTo>
                  <a:pt x="4439628" y="0"/>
                </a:lnTo>
                <a:lnTo>
                  <a:pt x="4439628" y="595311"/>
                </a:lnTo>
                <a:lnTo>
                  <a:pt x="4440983" y="596666"/>
                </a:lnTo>
                <a:lnTo>
                  <a:pt x="4439628" y="598021"/>
                </a:lnTo>
                <a:lnTo>
                  <a:pt x="4439628" y="598022"/>
                </a:lnTo>
                <a:lnTo>
                  <a:pt x="4439628" y="598022"/>
                </a:lnTo>
                <a:lnTo>
                  <a:pt x="595311" y="4442338"/>
                </a:lnTo>
                <a:lnTo>
                  <a:pt x="593955" y="4440982"/>
                </a:lnTo>
                <a:lnTo>
                  <a:pt x="593956" y="3845671"/>
                </a:lnTo>
                <a:lnTo>
                  <a:pt x="1356" y="3845671"/>
                </a:lnTo>
                <a:lnTo>
                  <a:pt x="1356" y="3848382"/>
                </a:lnTo>
                <a:close/>
              </a:path>
            </a:pathLst>
          </a:cu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200" b="1">
              <a:solidFill>
                <a:schemeClr val="bg1"/>
              </a:solidFill>
              <a:cs typeface="+mn-ea"/>
            </a:endParaRPr>
          </a:p>
        </p:txBody>
      </p:sp>
      <p:grpSp>
        <p:nvGrpSpPr>
          <p:cNvPr id="30" name="组合 29"/>
          <p:cNvGrpSpPr/>
          <p:nvPr/>
        </p:nvGrpSpPr>
        <p:grpSpPr>
          <a:xfrm>
            <a:off x="1051030" y="5236835"/>
            <a:ext cx="598022" cy="592600"/>
            <a:chOff x="4405194" y="1469722"/>
            <a:chExt cx="598022" cy="592600"/>
          </a:xfrm>
        </p:grpSpPr>
        <p:sp>
          <p:nvSpPr>
            <p:cNvPr id="31" name="矩形 30"/>
            <p:cNvSpPr/>
            <p:nvPr/>
          </p:nvSpPr>
          <p:spPr>
            <a:xfrm rot="2700000">
              <a:off x="4407905" y="1467011"/>
              <a:ext cx="592600" cy="598022"/>
            </a:xfrm>
            <a:prstGeom prst="rect">
              <a:avLst/>
            </a:prstGeom>
            <a:gradFill>
              <a:gsLst>
                <a:gs pos="90000">
                  <a:srgbClr val="C00000"/>
                </a:gs>
                <a:gs pos="30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32" name="文本框 31"/>
            <p:cNvSpPr txBox="1"/>
            <p:nvPr/>
          </p:nvSpPr>
          <p:spPr>
            <a:xfrm>
              <a:off x="4457983" y="1550241"/>
              <a:ext cx="492443" cy="461665"/>
            </a:xfrm>
            <a:prstGeom prst="rect">
              <a:avLst/>
            </a:prstGeom>
            <a:noFill/>
          </p:spPr>
          <p:txBody>
            <a:bodyPr wrap="none" rtlCol="0">
              <a:spAutoFit/>
            </a:bodyPr>
            <a:lstStyle/>
            <a:p>
              <a:pPr algn="ctr"/>
              <a:r>
                <a:rPr lang="zh-CN" altLang="en-US" sz="2400" b="1" dirty="0">
                  <a:solidFill>
                    <a:schemeClr val="bg1"/>
                  </a:solidFill>
                </a:rPr>
                <a:t>是</a:t>
              </a:r>
            </a:p>
          </p:txBody>
        </p:sp>
      </p:grpSp>
      <p:sp>
        <p:nvSpPr>
          <p:cNvPr id="4" name="矩形 3"/>
          <p:cNvSpPr/>
          <p:nvPr/>
        </p:nvSpPr>
        <p:spPr>
          <a:xfrm>
            <a:off x="1979385" y="4242783"/>
            <a:ext cx="3416320" cy="369332"/>
          </a:xfrm>
          <a:prstGeom prst="rect">
            <a:avLst/>
          </a:prstGeom>
        </p:spPr>
        <p:txBody>
          <a:bodyPr wrap="none">
            <a:spAutoFit/>
          </a:bodyPr>
          <a:lstStyle/>
          <a:p>
            <a:pPr algn="ctr"/>
            <a:r>
              <a:rPr lang="zh-CN" altLang="en-US" b="1" dirty="0">
                <a:solidFill>
                  <a:srgbClr val="FEFDF8"/>
                </a:solidFill>
                <a:latin typeface="微软雅黑" panose="020B0503020204020204" pitchFamily="34" charset="-122"/>
                <a:ea typeface="微软雅黑" panose="020B0503020204020204" pitchFamily="34" charset="-122"/>
              </a:rPr>
              <a:t>反映的是我们党内在的文化标签</a:t>
            </a:r>
            <a:endParaRPr lang="zh-CN" altLang="en-US" b="1" dirty="0">
              <a:solidFill>
                <a:srgbClr val="FEFDF8"/>
              </a:solidFill>
            </a:endParaRPr>
          </a:p>
        </p:txBody>
      </p:sp>
      <p:sp>
        <p:nvSpPr>
          <p:cNvPr id="5" name="矩形 4"/>
          <p:cNvSpPr/>
          <p:nvPr/>
        </p:nvSpPr>
        <p:spPr>
          <a:xfrm>
            <a:off x="1678171" y="5378022"/>
            <a:ext cx="4339650" cy="369332"/>
          </a:xfrm>
          <a:prstGeom prst="rect">
            <a:avLst/>
          </a:prstGeom>
        </p:spPr>
        <p:txBody>
          <a:bodyPr wrap="none">
            <a:spAutoFit/>
          </a:bodyPr>
          <a:lstStyle/>
          <a:p>
            <a:pPr algn="ctr"/>
            <a:r>
              <a:rPr lang="zh-CN" altLang="en-US" b="1" dirty="0">
                <a:solidFill>
                  <a:srgbClr val="FEFDF8"/>
                </a:solidFill>
                <a:latin typeface="微软雅黑" panose="020B0503020204020204" pitchFamily="34" charset="-122"/>
                <a:ea typeface="微软雅黑" panose="020B0503020204020204" pitchFamily="34" charset="-122"/>
              </a:rPr>
              <a:t>反映的是我们党内最核心的一种价值要求</a:t>
            </a:r>
            <a:endParaRPr lang="zh-CN" altLang="en-US" b="1" dirty="0">
              <a:solidFill>
                <a:srgbClr val="FEFDF8"/>
              </a:solidFill>
            </a:endParaRPr>
          </a:p>
        </p:txBody>
      </p:sp>
    </p:spTree>
    <p:extLst>
      <p:ext uri="{BB962C8B-B14F-4D97-AF65-F5344CB8AC3E}">
        <p14:creationId xmlns:p14="http://schemas.microsoft.com/office/powerpoint/2010/main" val="1088586128"/>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1000"/>
                                        <p:tgtEl>
                                          <p:spTgt spid="25"/>
                                        </p:tgtEl>
                                      </p:cBhvr>
                                    </p:animEffect>
                                    <p:anim calcmode="lin" valueType="num">
                                      <p:cBhvr>
                                        <p:cTn id="23" dur="1000" fill="hold"/>
                                        <p:tgtEl>
                                          <p:spTgt spid="25"/>
                                        </p:tgtEl>
                                        <p:attrNameLst>
                                          <p:attrName>ppt_x</p:attrName>
                                        </p:attrNameLst>
                                      </p:cBhvr>
                                      <p:tavLst>
                                        <p:tav tm="0">
                                          <p:val>
                                            <p:strVal val="#ppt_x"/>
                                          </p:val>
                                        </p:tav>
                                        <p:tav tm="100000">
                                          <p:val>
                                            <p:strVal val="#ppt_x"/>
                                          </p:val>
                                        </p:tav>
                                      </p:tavLst>
                                    </p:anim>
                                    <p:anim calcmode="lin" valueType="num">
                                      <p:cBhvr>
                                        <p:cTn id="24" dur="1000" fill="hold"/>
                                        <p:tgtEl>
                                          <p:spTgt spid="2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1000"/>
                                        <p:tgtEl>
                                          <p:spTgt spid="30"/>
                                        </p:tgtEl>
                                      </p:cBhvr>
                                    </p:animEffect>
                                    <p:anim calcmode="lin" valueType="num">
                                      <p:cBhvr>
                                        <p:cTn id="33" dur="1000" fill="hold"/>
                                        <p:tgtEl>
                                          <p:spTgt spid="30"/>
                                        </p:tgtEl>
                                        <p:attrNameLst>
                                          <p:attrName>ppt_x</p:attrName>
                                        </p:attrNameLst>
                                      </p:cBhvr>
                                      <p:tavLst>
                                        <p:tav tm="0">
                                          <p:val>
                                            <p:strVal val="#ppt_x"/>
                                          </p:val>
                                        </p:tav>
                                        <p:tav tm="100000">
                                          <p:val>
                                            <p:strVal val="#ppt_x"/>
                                          </p:val>
                                        </p:tav>
                                      </p:tavLst>
                                    </p:anim>
                                    <p:anim calcmode="lin" valueType="num">
                                      <p:cBhvr>
                                        <p:cTn id="34" dur="1000" fill="hold"/>
                                        <p:tgtEl>
                                          <p:spTgt spid="3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1000"/>
                                        <p:tgtEl>
                                          <p:spTgt spid="4"/>
                                        </p:tgtEl>
                                      </p:cBhvr>
                                    </p:animEffect>
                                    <p:anim calcmode="lin" valueType="num">
                                      <p:cBhvr>
                                        <p:cTn id="38" dur="1000" fill="hold"/>
                                        <p:tgtEl>
                                          <p:spTgt spid="4"/>
                                        </p:tgtEl>
                                        <p:attrNameLst>
                                          <p:attrName>ppt_x</p:attrName>
                                        </p:attrNameLst>
                                      </p:cBhvr>
                                      <p:tavLst>
                                        <p:tav tm="0">
                                          <p:val>
                                            <p:strVal val="#ppt_x"/>
                                          </p:val>
                                        </p:tav>
                                        <p:tav tm="100000">
                                          <p:val>
                                            <p:strVal val="#ppt_x"/>
                                          </p:val>
                                        </p:tav>
                                      </p:tavLst>
                                    </p:anim>
                                    <p:anim calcmode="lin" valueType="num">
                                      <p:cBhvr>
                                        <p:cTn id="39" dur="1000" fill="hold"/>
                                        <p:tgtEl>
                                          <p:spTgt spid="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fade">
                                      <p:cBhvr>
                                        <p:cTn id="42" dur="1000"/>
                                        <p:tgtEl>
                                          <p:spTgt spid="2"/>
                                        </p:tgtEl>
                                      </p:cBhvr>
                                    </p:animEffect>
                                    <p:anim calcmode="lin" valueType="num">
                                      <p:cBhvr>
                                        <p:cTn id="43" dur="1000" fill="hold"/>
                                        <p:tgtEl>
                                          <p:spTgt spid="2"/>
                                        </p:tgtEl>
                                        <p:attrNameLst>
                                          <p:attrName>ppt_x</p:attrName>
                                        </p:attrNameLst>
                                      </p:cBhvr>
                                      <p:tavLst>
                                        <p:tav tm="0">
                                          <p:val>
                                            <p:strVal val="#ppt_x"/>
                                          </p:val>
                                        </p:tav>
                                        <p:tav tm="100000">
                                          <p:val>
                                            <p:strVal val="#ppt_x"/>
                                          </p:val>
                                        </p:tav>
                                      </p:tavLst>
                                    </p:anim>
                                    <p:anim calcmode="lin" valueType="num">
                                      <p:cBhvr>
                                        <p:cTn id="4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fltVal val="0"/>
                                          </p:val>
                                        </p:tav>
                                        <p:tav tm="100000">
                                          <p:val>
                                            <p:strVal val="#ppt_w"/>
                                          </p:val>
                                        </p:tav>
                                      </p:tavLst>
                                    </p:anim>
                                    <p:anim calcmode="lin" valueType="num">
                                      <p:cBhvr>
                                        <p:cTn id="50" dur="500" fill="hold"/>
                                        <p:tgtEl>
                                          <p:spTgt spid="16"/>
                                        </p:tgtEl>
                                        <p:attrNameLst>
                                          <p:attrName>ppt_h</p:attrName>
                                        </p:attrNameLst>
                                      </p:cBhvr>
                                      <p:tavLst>
                                        <p:tav tm="0">
                                          <p:val>
                                            <p:fltVal val="0"/>
                                          </p:val>
                                        </p:tav>
                                        <p:tav tm="100000">
                                          <p:val>
                                            <p:strVal val="#ppt_h"/>
                                          </p:val>
                                        </p:tav>
                                      </p:tavLst>
                                    </p:anim>
                                    <p:animEffect transition="in" filter="fade">
                                      <p:cBhvr>
                                        <p:cTn id="51" dur="500"/>
                                        <p:tgtEl>
                                          <p:spTgt spid="16"/>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p:cTn id="54" dur="500" fill="hold"/>
                                        <p:tgtEl>
                                          <p:spTgt spid="17"/>
                                        </p:tgtEl>
                                        <p:attrNameLst>
                                          <p:attrName>ppt_w</p:attrName>
                                        </p:attrNameLst>
                                      </p:cBhvr>
                                      <p:tavLst>
                                        <p:tav tm="0">
                                          <p:val>
                                            <p:fltVal val="0"/>
                                          </p:val>
                                        </p:tav>
                                        <p:tav tm="100000">
                                          <p:val>
                                            <p:strVal val="#ppt_w"/>
                                          </p:val>
                                        </p:tav>
                                      </p:tavLst>
                                    </p:anim>
                                    <p:anim calcmode="lin" valueType="num">
                                      <p:cBhvr>
                                        <p:cTn id="55" dur="500" fill="hold"/>
                                        <p:tgtEl>
                                          <p:spTgt spid="17"/>
                                        </p:tgtEl>
                                        <p:attrNameLst>
                                          <p:attrName>ppt_h</p:attrName>
                                        </p:attrNameLst>
                                      </p:cBhvr>
                                      <p:tavLst>
                                        <p:tav tm="0">
                                          <p:val>
                                            <p:fltVal val="0"/>
                                          </p:val>
                                        </p:tav>
                                        <p:tav tm="100000">
                                          <p:val>
                                            <p:strVal val="#ppt_h"/>
                                          </p:val>
                                        </p:tav>
                                      </p:tavLst>
                                    </p:anim>
                                    <p:animEffect transition="in" filter="fade">
                                      <p:cBhvr>
                                        <p:cTn id="5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 grpId="0" animBg="1"/>
      <p:bldP spid="15" grpId="0"/>
      <p:bldP spid="17" grpId="0"/>
      <p:bldP spid="21" grpId="0" animBg="1"/>
      <p:bldP spid="2" grpId="0"/>
      <p:bldP spid="25" grpId="0" animBg="1"/>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219200" y="336902"/>
            <a:ext cx="5087686" cy="490904"/>
          </a:xfrm>
          <a:gradFill>
            <a:gsLst>
              <a:gs pos="90000">
                <a:srgbClr val="C00000"/>
              </a:gs>
              <a:gs pos="30000">
                <a:srgbClr val="FF3300"/>
              </a:gs>
            </a:gsLst>
            <a:lin ang="5400000" scaled="1"/>
          </a:gradFill>
        </p:spPr>
        <p:txBody>
          <a:bodyPr/>
          <a:lstStyle/>
          <a:p>
            <a:pPr algn="ctr" defTabSz="987425"/>
            <a:r>
              <a:rPr lang="zh-CN" altLang="en-US" spc="600" dirty="0">
                <a:solidFill>
                  <a:schemeClr val="bg1"/>
                </a:solidFill>
                <a:latin typeface="微软雅黑" panose="020B0503020204020204" pitchFamily="34" charset="-122"/>
                <a:ea typeface="微软雅黑" panose="020B0503020204020204" pitchFamily="34" charset="-122"/>
              </a:rPr>
              <a:t>不忘初心 牢记使命</a:t>
            </a:r>
          </a:p>
        </p:txBody>
      </p:sp>
      <p:sp>
        <p:nvSpPr>
          <p:cNvPr id="33" name="矩形 32"/>
          <p:cNvSpPr/>
          <p:nvPr/>
        </p:nvSpPr>
        <p:spPr>
          <a:xfrm>
            <a:off x="1652945" y="1780169"/>
            <a:ext cx="9307882" cy="173124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
                <a:srgbClr val="FF0000"/>
              </a:buClr>
            </a:pPr>
            <a:r>
              <a:rPr lang="zh-CN" altLang="en-US" sz="2000" b="1" spc="300" dirty="0">
                <a:solidFill>
                  <a:srgbClr val="FF0000"/>
                </a:solidFill>
                <a:latin typeface="微软雅黑" panose="020B0503020204020204" pitchFamily="34" charset="-122"/>
                <a:ea typeface="微软雅黑" panose="020B0503020204020204" pitchFamily="34" charset="-122"/>
              </a:rPr>
              <a:t>“红船精神”是中国革命精神之源。</a:t>
            </a:r>
            <a:r>
              <a:rPr lang="zh-CN" altLang="en-US" sz="1700" spc="300" dirty="0">
                <a:latin typeface="微软雅黑" panose="020B0503020204020204" pitchFamily="34" charset="-122"/>
                <a:ea typeface="微软雅黑" panose="020B0503020204020204" pitchFamily="34" charset="-122"/>
              </a:rPr>
              <a:t>中国革命精神，既包括民主革命时期，也包括社会主义革命，当然也包括我们今天改革发展，在这个时代浪潮中所产生的种种精神就是中国的革命精神。但这种革命精神的源头就在共产党的创建所蕴含的这种红色基因，今天我们称之为“红船精神”。</a:t>
            </a:r>
          </a:p>
        </p:txBody>
      </p:sp>
      <p:sp>
        <p:nvSpPr>
          <p:cNvPr id="34" name="矩形 33"/>
          <p:cNvSpPr/>
          <p:nvPr/>
        </p:nvSpPr>
        <p:spPr>
          <a:xfrm>
            <a:off x="1591852" y="4729858"/>
            <a:ext cx="9307882" cy="144655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buClr>
                <a:srgbClr val="FF0000"/>
              </a:buClr>
            </a:pPr>
            <a:r>
              <a:rPr lang="zh-CN" altLang="en-US" sz="2000" b="1" spc="300" dirty="0">
                <a:solidFill>
                  <a:srgbClr val="FF0000"/>
                </a:solidFill>
                <a:latin typeface="微软雅黑" panose="020B0503020204020204" pitchFamily="34" charset="-122"/>
                <a:ea typeface="微软雅黑" panose="020B0503020204020204" pitchFamily="34" charset="-122"/>
              </a:rPr>
              <a:t>“红船精神”是党的先进性之源。</a:t>
            </a:r>
            <a:r>
              <a:rPr lang="zh-CN" altLang="en-US" sz="1700" spc="300" dirty="0">
                <a:latin typeface="微软雅黑" panose="020B0503020204020204" pitchFamily="34" charset="-122"/>
                <a:ea typeface="微软雅黑" panose="020B0503020204020204" pitchFamily="34" charset="-122"/>
              </a:rPr>
              <a:t>这两句话具有内在的相同性，但中国革命精神之源是从历史的内在逻辑来阐述的，而党的先进性之源更多的是站在我们这个时代的角度。我们今天共产党开展先进性建设，我们需要用我们精神的源动力，它的源动力是什么？就是早期共产党人给我们今天的共产党人所提供的这种精神风范，这种风范我们称之为“红船精神”。</a:t>
            </a:r>
          </a:p>
        </p:txBody>
      </p:sp>
      <p:sp>
        <p:nvSpPr>
          <p:cNvPr id="35" name="矩形 34"/>
          <p:cNvSpPr/>
          <p:nvPr/>
        </p:nvSpPr>
        <p:spPr>
          <a:xfrm>
            <a:off x="1106902" y="1546696"/>
            <a:ext cx="10277782" cy="2271673"/>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grpSp>
        <p:nvGrpSpPr>
          <p:cNvPr id="36" name="组合 35"/>
          <p:cNvGrpSpPr/>
          <p:nvPr/>
        </p:nvGrpSpPr>
        <p:grpSpPr>
          <a:xfrm>
            <a:off x="4315190" y="1318055"/>
            <a:ext cx="3861205" cy="457281"/>
            <a:chOff x="7189134" y="3153628"/>
            <a:chExt cx="15851962" cy="812099"/>
          </a:xfrm>
        </p:grpSpPr>
        <p:sp>
          <p:nvSpPr>
            <p:cNvPr id="37" name="圆角矩形 36"/>
            <p:cNvSpPr/>
            <p:nvPr/>
          </p:nvSpPr>
          <p:spPr>
            <a:xfrm>
              <a:off x="7189134" y="3153628"/>
              <a:ext cx="15851962" cy="812099"/>
            </a:xfrm>
            <a:prstGeom prst="roundRect">
              <a:avLst/>
            </a:prstGeom>
            <a:gradFill>
              <a:gsLst>
                <a:gs pos="90000">
                  <a:srgbClr val="C00000"/>
                </a:gs>
                <a:gs pos="30000">
                  <a:srgbClr val="FF3300"/>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38" name="矩形 37"/>
            <p:cNvSpPr/>
            <p:nvPr/>
          </p:nvSpPr>
          <p:spPr>
            <a:xfrm>
              <a:off x="7427502" y="3267290"/>
              <a:ext cx="15375224" cy="58477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红船精神</a:t>
              </a:r>
              <a:endParaRPr lang="zh-CN" altLang="en-US" sz="2400" b="1" dirty="0">
                <a:solidFill>
                  <a:schemeClr val="bg1"/>
                </a:solidFill>
                <a:cs typeface="+mn-ea"/>
              </a:endParaRPr>
            </a:p>
          </p:txBody>
        </p:sp>
      </p:grpSp>
      <p:sp>
        <p:nvSpPr>
          <p:cNvPr id="39" name="矩形 38"/>
          <p:cNvSpPr/>
          <p:nvPr/>
        </p:nvSpPr>
        <p:spPr>
          <a:xfrm>
            <a:off x="1106902" y="4347463"/>
            <a:ext cx="10277782" cy="2271673"/>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grpSp>
        <p:nvGrpSpPr>
          <p:cNvPr id="40" name="组合 39"/>
          <p:cNvGrpSpPr/>
          <p:nvPr/>
        </p:nvGrpSpPr>
        <p:grpSpPr>
          <a:xfrm>
            <a:off x="4315190" y="4128627"/>
            <a:ext cx="3861205" cy="439018"/>
            <a:chOff x="7189134" y="3153628"/>
            <a:chExt cx="15851962" cy="812099"/>
          </a:xfrm>
        </p:grpSpPr>
        <p:sp>
          <p:nvSpPr>
            <p:cNvPr id="41" name="圆角矩形 40"/>
            <p:cNvSpPr/>
            <p:nvPr/>
          </p:nvSpPr>
          <p:spPr>
            <a:xfrm>
              <a:off x="7189134" y="3153628"/>
              <a:ext cx="15851962" cy="812099"/>
            </a:xfrm>
            <a:prstGeom prst="roundRect">
              <a:avLst/>
            </a:prstGeom>
            <a:gradFill>
              <a:gsLst>
                <a:gs pos="90000">
                  <a:srgbClr val="C00000"/>
                </a:gs>
                <a:gs pos="30000">
                  <a:srgbClr val="FF3300"/>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42" name="矩形 41"/>
            <p:cNvSpPr/>
            <p:nvPr/>
          </p:nvSpPr>
          <p:spPr>
            <a:xfrm>
              <a:off x="7427502" y="3267290"/>
              <a:ext cx="15375224" cy="58477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红船精神</a:t>
              </a:r>
              <a:endParaRPr lang="zh-CN" altLang="en-US" sz="2400" b="1" dirty="0">
                <a:solidFill>
                  <a:schemeClr val="bg1"/>
                </a:solidFill>
                <a:cs typeface="+mn-ea"/>
              </a:endParaRPr>
            </a:p>
          </p:txBody>
        </p:sp>
      </p:grpSp>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91333" y="3712300"/>
            <a:ext cx="1640158" cy="1016897"/>
          </a:xfrm>
          <a:prstGeom prst="rect">
            <a:avLst/>
          </a:prstGeom>
        </p:spPr>
      </p:pic>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91333" y="912276"/>
            <a:ext cx="1640158" cy="1016897"/>
          </a:xfrm>
          <a:prstGeom prst="rect">
            <a:avLst/>
          </a:prstGeom>
        </p:spPr>
      </p:pic>
    </p:spTree>
    <p:extLst>
      <p:ext uri="{BB962C8B-B14F-4D97-AF65-F5344CB8AC3E}">
        <p14:creationId xmlns:p14="http://schemas.microsoft.com/office/powerpoint/2010/main" val="2860724117"/>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1000"/>
                                        <p:tgtEl>
                                          <p:spTgt spid="44"/>
                                        </p:tgtEl>
                                      </p:cBhvr>
                                    </p:animEffect>
                                    <p:anim calcmode="lin" valueType="num">
                                      <p:cBhvr>
                                        <p:cTn id="13" dur="1000" fill="hold"/>
                                        <p:tgtEl>
                                          <p:spTgt spid="44"/>
                                        </p:tgtEl>
                                        <p:attrNameLst>
                                          <p:attrName>ppt_x</p:attrName>
                                        </p:attrNameLst>
                                      </p:cBhvr>
                                      <p:tavLst>
                                        <p:tav tm="0">
                                          <p:val>
                                            <p:strVal val="#ppt_x"/>
                                          </p:val>
                                        </p:tav>
                                        <p:tav tm="100000">
                                          <p:val>
                                            <p:strVal val="#ppt_x"/>
                                          </p:val>
                                        </p:tav>
                                      </p:tavLst>
                                    </p:anim>
                                    <p:anim calcmode="lin" valueType="num">
                                      <p:cBhvr>
                                        <p:cTn id="14" dur="1000" fill="hold"/>
                                        <p:tgtEl>
                                          <p:spTgt spid="4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1000"/>
                                        <p:tgtEl>
                                          <p:spTgt spid="35"/>
                                        </p:tgtEl>
                                      </p:cBhvr>
                                    </p:animEffect>
                                    <p:anim calcmode="lin" valueType="num">
                                      <p:cBhvr>
                                        <p:cTn id="23" dur="1000" fill="hold"/>
                                        <p:tgtEl>
                                          <p:spTgt spid="35"/>
                                        </p:tgtEl>
                                        <p:attrNameLst>
                                          <p:attrName>ppt_x</p:attrName>
                                        </p:attrNameLst>
                                      </p:cBhvr>
                                      <p:tavLst>
                                        <p:tav tm="0">
                                          <p:val>
                                            <p:strVal val="#ppt_x"/>
                                          </p:val>
                                        </p:tav>
                                        <p:tav tm="100000">
                                          <p:val>
                                            <p:strVal val="#ppt_x"/>
                                          </p:val>
                                        </p:tav>
                                      </p:tavLst>
                                    </p:anim>
                                    <p:anim calcmode="lin" valueType="num">
                                      <p:cBhvr>
                                        <p:cTn id="24" dur="1000" fill="hold"/>
                                        <p:tgtEl>
                                          <p:spTgt spid="3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1000"/>
                                        <p:tgtEl>
                                          <p:spTgt spid="43"/>
                                        </p:tgtEl>
                                      </p:cBhvr>
                                    </p:animEffect>
                                    <p:anim calcmode="lin" valueType="num">
                                      <p:cBhvr>
                                        <p:cTn id="28" dur="1000" fill="hold"/>
                                        <p:tgtEl>
                                          <p:spTgt spid="43"/>
                                        </p:tgtEl>
                                        <p:attrNameLst>
                                          <p:attrName>ppt_x</p:attrName>
                                        </p:attrNameLst>
                                      </p:cBhvr>
                                      <p:tavLst>
                                        <p:tav tm="0">
                                          <p:val>
                                            <p:strVal val="#ppt_x"/>
                                          </p:val>
                                        </p:tav>
                                        <p:tav tm="100000">
                                          <p:val>
                                            <p:strVal val="#ppt_x"/>
                                          </p:val>
                                        </p:tav>
                                      </p:tavLst>
                                    </p:anim>
                                    <p:anim calcmode="lin" valueType="num">
                                      <p:cBhvr>
                                        <p:cTn id="29" dur="1000" fill="hold"/>
                                        <p:tgtEl>
                                          <p:spTgt spid="4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1000"/>
                                        <p:tgtEl>
                                          <p:spTgt spid="39"/>
                                        </p:tgtEl>
                                      </p:cBhvr>
                                    </p:animEffect>
                                    <p:anim calcmode="lin" valueType="num">
                                      <p:cBhvr>
                                        <p:cTn id="38" dur="1000" fill="hold"/>
                                        <p:tgtEl>
                                          <p:spTgt spid="39"/>
                                        </p:tgtEl>
                                        <p:attrNameLst>
                                          <p:attrName>ppt_x</p:attrName>
                                        </p:attrNameLst>
                                      </p:cBhvr>
                                      <p:tavLst>
                                        <p:tav tm="0">
                                          <p:val>
                                            <p:strVal val="#ppt_x"/>
                                          </p:val>
                                        </p:tav>
                                        <p:tav tm="100000">
                                          <p:val>
                                            <p:strVal val="#ppt_x"/>
                                          </p:val>
                                        </p:tav>
                                      </p:tavLst>
                                    </p:anim>
                                    <p:anim calcmode="lin" valueType="num">
                                      <p:cBhvr>
                                        <p:cTn id="39" dur="1000" fill="hold"/>
                                        <p:tgtEl>
                                          <p:spTgt spid="3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fade">
                                      <p:cBhvr>
                                        <p:cTn id="42" dur="1000"/>
                                        <p:tgtEl>
                                          <p:spTgt spid="33"/>
                                        </p:tgtEl>
                                      </p:cBhvr>
                                    </p:animEffect>
                                    <p:anim calcmode="lin" valueType="num">
                                      <p:cBhvr>
                                        <p:cTn id="43" dur="1000" fill="hold"/>
                                        <p:tgtEl>
                                          <p:spTgt spid="33"/>
                                        </p:tgtEl>
                                        <p:attrNameLst>
                                          <p:attrName>ppt_x</p:attrName>
                                        </p:attrNameLst>
                                      </p:cBhvr>
                                      <p:tavLst>
                                        <p:tav tm="0">
                                          <p:val>
                                            <p:strVal val="#ppt_x"/>
                                          </p:val>
                                        </p:tav>
                                        <p:tav tm="100000">
                                          <p:val>
                                            <p:strVal val="#ppt_x"/>
                                          </p:val>
                                        </p:tav>
                                      </p:tavLst>
                                    </p:anim>
                                    <p:anim calcmode="lin" valueType="num">
                                      <p:cBhvr>
                                        <p:cTn id="44" dur="1000" fill="hold"/>
                                        <p:tgtEl>
                                          <p:spTgt spid="3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1000"/>
                                        <p:tgtEl>
                                          <p:spTgt spid="34"/>
                                        </p:tgtEl>
                                      </p:cBhvr>
                                    </p:animEffect>
                                    <p:anim calcmode="lin" valueType="num">
                                      <p:cBhvr>
                                        <p:cTn id="48" dur="1000" fill="hold"/>
                                        <p:tgtEl>
                                          <p:spTgt spid="34"/>
                                        </p:tgtEl>
                                        <p:attrNameLst>
                                          <p:attrName>ppt_x</p:attrName>
                                        </p:attrNameLst>
                                      </p:cBhvr>
                                      <p:tavLst>
                                        <p:tav tm="0">
                                          <p:val>
                                            <p:strVal val="#ppt_x"/>
                                          </p:val>
                                        </p:tav>
                                        <p:tav tm="100000">
                                          <p:val>
                                            <p:strVal val="#ppt_x"/>
                                          </p:val>
                                        </p:tav>
                                      </p:tavLst>
                                    </p:anim>
                                    <p:anim calcmode="lin" valueType="num">
                                      <p:cBhvr>
                                        <p:cTn id="4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3" grpId="0"/>
      <p:bldP spid="34" grpId="0"/>
      <p:bldP spid="35" grpId="0" animBg="1"/>
      <p:bldP spid="3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图片 6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954247" y="4956024"/>
            <a:ext cx="11237753" cy="1595694"/>
          </a:xfrm>
          <a:prstGeom prst="rect">
            <a:avLst/>
          </a:prstGeom>
        </p:spPr>
      </p:pic>
      <p:pic>
        <p:nvPicPr>
          <p:cNvPr id="85" name="图片 84"/>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0" y="1843557"/>
            <a:ext cx="3637145" cy="5014443"/>
          </a:xfrm>
          <a:prstGeom prst="rect">
            <a:avLst/>
          </a:prstGeom>
        </p:spPr>
      </p:pic>
      <p:grpSp>
        <p:nvGrpSpPr>
          <p:cNvPr id="41" name="组合 40"/>
          <p:cNvGrpSpPr/>
          <p:nvPr/>
        </p:nvGrpSpPr>
        <p:grpSpPr>
          <a:xfrm>
            <a:off x="3134135" y="2394376"/>
            <a:ext cx="8105394" cy="1006883"/>
            <a:chOff x="5131596" y="1700273"/>
            <a:chExt cx="8105394" cy="1006883"/>
          </a:xfrm>
        </p:grpSpPr>
        <p:sp>
          <p:nvSpPr>
            <p:cNvPr id="77" name="流程图: 可选过程 76"/>
            <p:cNvSpPr/>
            <p:nvPr/>
          </p:nvSpPr>
          <p:spPr>
            <a:xfrm>
              <a:off x="5714919" y="1700273"/>
              <a:ext cx="7522071" cy="1006883"/>
            </a:xfrm>
            <a:prstGeom prst="flowChartAlternateProcess">
              <a:avLst/>
            </a:prstGeom>
            <a:gradFill>
              <a:gsLst>
                <a:gs pos="90000">
                  <a:srgbClr val="C00000"/>
                </a:gs>
                <a:gs pos="30000">
                  <a:srgbClr val="FF3300"/>
                </a:gs>
              </a:gsLst>
              <a:lin ang="5400000" scaled="1"/>
            </a:gradFill>
            <a:ln>
              <a:solidFill>
                <a:srgbClr val="EE25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b="1">
                <a:solidFill>
                  <a:schemeClr val="bg1"/>
                </a:solidFill>
                <a:latin typeface="+mn-ea"/>
              </a:endParaRPr>
            </a:p>
          </p:txBody>
        </p:sp>
        <p:sp>
          <p:nvSpPr>
            <p:cNvPr id="42" name="流程图: 可选过程 41"/>
            <p:cNvSpPr/>
            <p:nvPr/>
          </p:nvSpPr>
          <p:spPr>
            <a:xfrm>
              <a:off x="5131596" y="1700273"/>
              <a:ext cx="1228335" cy="1006883"/>
            </a:xfrm>
            <a:prstGeom prst="flowChartAlternateProcess">
              <a:avLst/>
            </a:prstGeom>
            <a:gradFill>
              <a:gsLst>
                <a:gs pos="90000">
                  <a:srgbClr val="C00000"/>
                </a:gs>
                <a:gs pos="30000">
                  <a:srgbClr val="FF3300"/>
                </a:gs>
              </a:gsLst>
              <a:lin ang="5400000" scaled="1"/>
            </a:gradFill>
            <a:ln>
              <a:solidFill>
                <a:srgbClr val="EE25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b="1">
                <a:solidFill>
                  <a:schemeClr val="bg1"/>
                </a:solidFill>
                <a:latin typeface="+mn-ea"/>
              </a:endParaRPr>
            </a:p>
          </p:txBody>
        </p:sp>
        <p:sp>
          <p:nvSpPr>
            <p:cNvPr id="43" name="文本框 42"/>
            <p:cNvSpPr txBox="1"/>
            <p:nvPr/>
          </p:nvSpPr>
          <p:spPr>
            <a:xfrm>
              <a:off x="6956098" y="1862329"/>
              <a:ext cx="5724644" cy="646331"/>
            </a:xfrm>
            <a:prstGeom prst="rect">
              <a:avLst/>
            </a:prstGeom>
            <a:noFill/>
          </p:spPr>
          <p:txBody>
            <a:bodyPr wrap="none" rtlCol="0">
              <a:spAutoFit/>
            </a:bodyPr>
            <a:lstStyle/>
            <a:p>
              <a:r>
                <a:rPr lang="zh-CN" altLang="en-US" sz="3600" b="1" dirty="0">
                  <a:solidFill>
                    <a:schemeClr val="bg1"/>
                  </a:solidFill>
                </a:rPr>
                <a:t>红船精神对我党的重要意义</a:t>
              </a:r>
            </a:p>
          </p:txBody>
        </p:sp>
        <p:sp>
          <p:nvSpPr>
            <p:cNvPr id="44" name="文本框 43"/>
            <p:cNvSpPr txBox="1"/>
            <p:nvPr/>
          </p:nvSpPr>
          <p:spPr>
            <a:xfrm>
              <a:off x="5306794" y="1894285"/>
              <a:ext cx="816249" cy="707886"/>
            </a:xfrm>
            <a:prstGeom prst="rect">
              <a:avLst/>
            </a:prstGeom>
            <a:noFill/>
          </p:spPr>
          <p:txBody>
            <a:bodyPr wrap="none" rtlCol="0">
              <a:spAutoFit/>
            </a:bodyPr>
            <a:lstStyle/>
            <a:p>
              <a:r>
                <a:rPr lang="en-US" altLang="zh-CN" sz="4000" b="1" dirty="0">
                  <a:solidFill>
                    <a:schemeClr val="bg1"/>
                  </a:solidFill>
                  <a:latin typeface="+mn-ea"/>
                </a:rPr>
                <a:t>02</a:t>
              </a:r>
              <a:endParaRPr lang="zh-CN" altLang="en-US" sz="4000" b="1" dirty="0">
                <a:solidFill>
                  <a:schemeClr val="bg1"/>
                </a:solidFill>
                <a:latin typeface="+mn-ea"/>
              </a:endParaRPr>
            </a:p>
          </p:txBody>
        </p:sp>
      </p:grpSp>
      <p:pic>
        <p:nvPicPr>
          <p:cNvPr id="84" name="图片 8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214" y="0"/>
            <a:ext cx="3313810" cy="1461041"/>
          </a:xfrm>
          <a:prstGeom prst="rect">
            <a:avLst/>
          </a:prstGeom>
        </p:spPr>
      </p:pic>
      <p:sp>
        <p:nvSpPr>
          <p:cNvPr id="2" name="文本框 1"/>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pic>
        <p:nvPicPr>
          <p:cNvPr id="69" name="图片 68"/>
          <p:cNvPicPr>
            <a:picLocks noChangeAspect="1"/>
          </p:cNvPicPr>
          <p:nvPr/>
        </p:nvPicPr>
        <p:blipFill>
          <a:blip r:embed="rId7">
            <a:extLst>
              <a:ext uri="{BEBA8EAE-BF5A-486C-A8C5-ECC9F3942E4B}">
                <a14:imgProps xmlns:a14="http://schemas.microsoft.com/office/drawing/2010/main">
                  <a14:imgLayer r:embed="rId8">
                    <a14:imgEffect>
                      <a14:backgroundRemoval t="600" b="95600" l="400" r="99200"/>
                    </a14:imgEffect>
                  </a14:imgLayer>
                </a14:imgProps>
              </a:ext>
              <a:ext uri="{28A0092B-C50C-407E-A947-70E740481C1C}">
                <a14:useLocalDpi xmlns:a14="http://schemas.microsoft.com/office/drawing/2010/main" val="0"/>
              </a:ext>
            </a:extLst>
          </a:blip>
          <a:stretch>
            <a:fillRect/>
          </a:stretch>
        </p:blipFill>
        <p:spPr>
          <a:xfrm>
            <a:off x="8395700" y="3980146"/>
            <a:ext cx="3460761" cy="3460761"/>
          </a:xfrm>
          <a:prstGeom prst="rect">
            <a:avLst/>
          </a:prstGeom>
        </p:spPr>
      </p:pic>
    </p:spTree>
    <p:extLst>
      <p:ext uri="{BB962C8B-B14F-4D97-AF65-F5344CB8AC3E}">
        <p14:creationId xmlns:p14="http://schemas.microsoft.com/office/powerpoint/2010/main" val="10358261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Tm="8000">
        <p15:prstTrans prst="curtains"/>
      </p:transition>
    </mc:Choice>
    <mc:Fallback xmlns="">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wipe(down)">
                                      <p:cBhvr>
                                        <p:cTn id="7" dur="500"/>
                                        <p:tgtEl>
                                          <p:spTgt spid="8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4"/>
                                        </p:tgtEl>
                                        <p:attrNameLst>
                                          <p:attrName>style.visibility</p:attrName>
                                        </p:attrNameLst>
                                      </p:cBhvr>
                                      <p:to>
                                        <p:strVal val="visible"/>
                                      </p:to>
                                    </p:set>
                                    <p:animEffect transition="in" filter="wipe(down)">
                                      <p:cBhvr>
                                        <p:cTn id="12" dur="500"/>
                                        <p:tgtEl>
                                          <p:spTgt spid="8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32" fill="hold" nodeType="click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circle(out)">
                                      <p:cBhvr>
                                        <p:cTn id="17" dur="2000"/>
                                        <p:tgtEl>
                                          <p:spTgt spid="66"/>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9"/>
                                        </p:tgtEl>
                                        <p:attrNameLst>
                                          <p:attrName>style.visibility</p:attrName>
                                        </p:attrNameLst>
                                      </p:cBhvr>
                                      <p:to>
                                        <p:strVal val="visible"/>
                                      </p:to>
                                    </p:set>
                                    <p:animEffect transition="in" filter="fade">
                                      <p:cBhvr>
                                        <p:cTn id="22" dur="1000"/>
                                        <p:tgtEl>
                                          <p:spTgt spid="69"/>
                                        </p:tgtEl>
                                      </p:cBhvr>
                                    </p:animEffect>
                                    <p:anim calcmode="lin" valueType="num">
                                      <p:cBhvr>
                                        <p:cTn id="23" dur="1000" fill="hold"/>
                                        <p:tgtEl>
                                          <p:spTgt spid="69"/>
                                        </p:tgtEl>
                                        <p:attrNameLst>
                                          <p:attrName>ppt_x</p:attrName>
                                        </p:attrNameLst>
                                      </p:cBhvr>
                                      <p:tavLst>
                                        <p:tav tm="0">
                                          <p:val>
                                            <p:strVal val="#ppt_x"/>
                                          </p:val>
                                        </p:tav>
                                        <p:tav tm="100000">
                                          <p:val>
                                            <p:strVal val="#ppt_x"/>
                                          </p:val>
                                        </p:tav>
                                      </p:tavLst>
                                    </p:anim>
                                    <p:anim calcmode="lin" valueType="num">
                                      <p:cBhvr>
                                        <p:cTn id="24"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additive="base">
                                        <p:cTn id="29" dur="500" fill="hold"/>
                                        <p:tgtEl>
                                          <p:spTgt spid="41"/>
                                        </p:tgtEl>
                                        <p:attrNameLst>
                                          <p:attrName>ppt_x</p:attrName>
                                        </p:attrNameLst>
                                      </p:cBhvr>
                                      <p:tavLst>
                                        <p:tav tm="0">
                                          <p:val>
                                            <p:strVal val="1+#ppt_w/2"/>
                                          </p:val>
                                        </p:tav>
                                        <p:tav tm="100000">
                                          <p:val>
                                            <p:strVal val="#ppt_x"/>
                                          </p:val>
                                        </p:tav>
                                      </p:tavLst>
                                    </p:anim>
                                    <p:anim calcmode="lin" valueType="num">
                                      <p:cBhvr additive="base">
                                        <p:cTn id="30"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219200" y="342289"/>
            <a:ext cx="5087686" cy="480131"/>
          </a:xfrm>
          <a:gradFill>
            <a:gsLst>
              <a:gs pos="90000">
                <a:srgbClr val="C00000"/>
              </a:gs>
              <a:gs pos="30000">
                <a:srgbClr val="FF3300"/>
              </a:gs>
            </a:gsLst>
            <a:lin ang="5400000" scaled="1"/>
          </a:gradFill>
        </p:spPr>
        <p:txBody>
          <a:bodyPr/>
          <a:lstStyle/>
          <a:p>
            <a:pPr algn="ctr"/>
            <a:r>
              <a:rPr lang="zh-CN" altLang="en-US" dirty="0">
                <a:solidFill>
                  <a:schemeClr val="bg1"/>
                </a:solidFill>
              </a:rPr>
              <a:t>红船精神对我党的重要意义</a:t>
            </a:r>
          </a:p>
        </p:txBody>
      </p:sp>
      <p:sp>
        <p:nvSpPr>
          <p:cNvPr id="35" name="矩形 34"/>
          <p:cNvSpPr/>
          <p:nvPr/>
        </p:nvSpPr>
        <p:spPr>
          <a:xfrm>
            <a:off x="962372" y="1819031"/>
            <a:ext cx="6276612" cy="1781484"/>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grpSp>
        <p:nvGrpSpPr>
          <p:cNvPr id="36" name="组合 35"/>
          <p:cNvGrpSpPr/>
          <p:nvPr/>
        </p:nvGrpSpPr>
        <p:grpSpPr>
          <a:xfrm>
            <a:off x="962373" y="1590389"/>
            <a:ext cx="3861205" cy="457281"/>
            <a:chOff x="7189134" y="3153628"/>
            <a:chExt cx="15851962" cy="812099"/>
          </a:xfrm>
        </p:grpSpPr>
        <p:sp>
          <p:nvSpPr>
            <p:cNvPr id="37" name="圆角矩形 36"/>
            <p:cNvSpPr/>
            <p:nvPr/>
          </p:nvSpPr>
          <p:spPr>
            <a:xfrm>
              <a:off x="7189134" y="3153628"/>
              <a:ext cx="15851962" cy="812099"/>
            </a:xfrm>
            <a:prstGeom prst="roundRect">
              <a:avLst/>
            </a:prstGeom>
            <a:gradFill>
              <a:gsLst>
                <a:gs pos="90000">
                  <a:srgbClr val="C00000"/>
                </a:gs>
                <a:gs pos="30000">
                  <a:srgbClr val="FF3300"/>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38" name="矩形 37"/>
            <p:cNvSpPr/>
            <p:nvPr/>
          </p:nvSpPr>
          <p:spPr>
            <a:xfrm>
              <a:off x="7427502" y="3267290"/>
              <a:ext cx="15375224" cy="58477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红船精神</a:t>
              </a:r>
              <a:endParaRPr lang="zh-CN" altLang="en-US" sz="2400" b="1" dirty="0">
                <a:solidFill>
                  <a:schemeClr val="bg1"/>
                </a:solidFill>
                <a:cs typeface="+mn-ea"/>
              </a:endParaRPr>
            </a:p>
          </p:txBody>
        </p:sp>
      </p:grpSp>
      <p:sp>
        <p:nvSpPr>
          <p:cNvPr id="39" name="矩形 38"/>
          <p:cNvSpPr/>
          <p:nvPr/>
        </p:nvSpPr>
        <p:spPr>
          <a:xfrm>
            <a:off x="962373" y="4370191"/>
            <a:ext cx="6276611" cy="1960929"/>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grpSp>
        <p:nvGrpSpPr>
          <p:cNvPr id="40" name="组合 39"/>
          <p:cNvGrpSpPr/>
          <p:nvPr/>
        </p:nvGrpSpPr>
        <p:grpSpPr>
          <a:xfrm>
            <a:off x="962374" y="4151355"/>
            <a:ext cx="3861205" cy="439018"/>
            <a:chOff x="7189134" y="3153628"/>
            <a:chExt cx="15851962" cy="812099"/>
          </a:xfrm>
        </p:grpSpPr>
        <p:sp>
          <p:nvSpPr>
            <p:cNvPr id="41" name="圆角矩形 40"/>
            <p:cNvSpPr/>
            <p:nvPr/>
          </p:nvSpPr>
          <p:spPr>
            <a:xfrm>
              <a:off x="7189134" y="3153628"/>
              <a:ext cx="15851962" cy="812099"/>
            </a:xfrm>
            <a:prstGeom prst="roundRect">
              <a:avLst/>
            </a:prstGeom>
            <a:gradFill>
              <a:gsLst>
                <a:gs pos="90000">
                  <a:srgbClr val="C00000"/>
                </a:gs>
                <a:gs pos="30000">
                  <a:srgbClr val="FF3300"/>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42" name="矩形 41"/>
            <p:cNvSpPr/>
            <p:nvPr/>
          </p:nvSpPr>
          <p:spPr>
            <a:xfrm>
              <a:off x="7427502" y="3267290"/>
              <a:ext cx="15375224" cy="58477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红船精神</a:t>
              </a:r>
              <a:endParaRPr lang="zh-CN" altLang="en-US" sz="2400" b="1" dirty="0">
                <a:solidFill>
                  <a:schemeClr val="bg1"/>
                </a:solidFill>
                <a:cs typeface="+mn-ea"/>
              </a:endParaRPr>
            </a:p>
          </p:txBody>
        </p:sp>
      </p:grpSp>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8517" y="3735028"/>
            <a:ext cx="1640158" cy="1016897"/>
          </a:xfrm>
          <a:prstGeom prst="rect">
            <a:avLst/>
          </a:prstGeom>
        </p:spPr>
      </p:pic>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8516" y="1184610"/>
            <a:ext cx="1640158" cy="1016897"/>
          </a:xfrm>
          <a:prstGeom prst="rect">
            <a:avLst/>
          </a:prstGeom>
        </p:spPr>
      </p:pic>
      <p:sp>
        <p:nvSpPr>
          <p:cNvPr id="15" name="矩形 14"/>
          <p:cNvSpPr/>
          <p:nvPr/>
        </p:nvSpPr>
        <p:spPr>
          <a:xfrm>
            <a:off x="1351708" y="2182183"/>
            <a:ext cx="5344514" cy="116955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Clr>
                <a:srgbClr val="FF0000"/>
              </a:buClr>
            </a:pPr>
            <a:r>
              <a:rPr lang="zh-CN" altLang="en-US" sz="1400" spc="300" dirty="0">
                <a:solidFill>
                  <a:schemeClr val="tx1">
                    <a:lumMod val="85000"/>
                    <a:lumOff val="15000"/>
                  </a:schemeClr>
                </a:solidFill>
                <a:latin typeface="微软雅黑" panose="020B0503020204020204" pitchFamily="34" charset="-122"/>
                <a:ea typeface="微软雅黑" panose="020B0503020204020204" pitchFamily="34" charset="-122"/>
              </a:rPr>
              <a:t>这个思想武器对我们来说，最主要的是在于要正确地认识和坚持发展马克思主义。我们前面讲了党的创建是马克思主义的产物，我们党不断的发展靠的是马克思主义的指引以及我们党对待理论的正确态度</a:t>
            </a:r>
            <a:r>
              <a:rPr lang="en-US" altLang="zh-CN" sz="1400" spc="3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spc="300" dirty="0">
                <a:solidFill>
                  <a:schemeClr val="tx1">
                    <a:lumMod val="85000"/>
                    <a:lumOff val="15000"/>
                  </a:schemeClr>
                </a:solidFill>
                <a:latin typeface="微软雅黑" panose="020B0503020204020204" pitchFamily="34" charset="-122"/>
                <a:ea typeface="微软雅黑" panose="020B0503020204020204" pitchFamily="34" charset="-122"/>
              </a:rPr>
              <a:t>与时俱进。</a:t>
            </a:r>
          </a:p>
        </p:txBody>
      </p:sp>
      <p:sp>
        <p:nvSpPr>
          <p:cNvPr id="16" name="矩形 15"/>
          <p:cNvSpPr/>
          <p:nvPr/>
        </p:nvSpPr>
        <p:spPr>
          <a:xfrm>
            <a:off x="1243141" y="4759134"/>
            <a:ext cx="5828204" cy="138499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Clr>
                <a:srgbClr val="FF0000"/>
              </a:buClr>
            </a:pPr>
            <a:r>
              <a:rPr lang="zh-CN" altLang="en-US" sz="1200" spc="300" dirty="0">
                <a:solidFill>
                  <a:schemeClr val="tx1">
                    <a:lumMod val="85000"/>
                    <a:lumOff val="15000"/>
                  </a:schemeClr>
                </a:solidFill>
                <a:latin typeface="微软雅黑" panose="020B0503020204020204" pitchFamily="34" charset="-122"/>
                <a:ea typeface="微软雅黑" panose="020B0503020204020204" pitchFamily="34" charset="-122"/>
              </a:rPr>
              <a:t>我们党的各个历史阶段，有了毛泽东思想、邓小平理论、“三个代表”重要思想、科学发展观、习近平新时代中国特色社会主义思想。对今天的共产党人来说，红船精神给我们的一个现实启示就是要有一个科学的理论指引，没了理论就没有方向，没了理论我们就没有一个思想的武器，没有理论我们的前行就失去了最根本的指引。所以红船精神给我们的很大的现实价值意义，就是我们要有科学的理论指引。</a:t>
            </a:r>
          </a:p>
        </p:txBody>
      </p:sp>
      <p:pic>
        <p:nvPicPr>
          <p:cNvPr id="17" name="图片 16"/>
          <p:cNvPicPr>
            <a:picLocks noChangeAspect="1"/>
          </p:cNvPicPr>
          <p:nvPr/>
        </p:nvPicPr>
        <p:blipFill>
          <a:blip r:embed="rId4"/>
          <a:stretch>
            <a:fillRect/>
          </a:stretch>
        </p:blipFill>
        <p:spPr>
          <a:xfrm>
            <a:off x="7773897" y="1819031"/>
            <a:ext cx="3371429" cy="451209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2677754245"/>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500" fill="hold"/>
                                        <p:tgtEl>
                                          <p:spTgt spid="44"/>
                                        </p:tgtEl>
                                        <p:attrNameLst>
                                          <p:attrName>ppt_w</p:attrName>
                                        </p:attrNameLst>
                                      </p:cBhvr>
                                      <p:tavLst>
                                        <p:tav tm="0">
                                          <p:val>
                                            <p:fltVal val="0"/>
                                          </p:val>
                                        </p:tav>
                                        <p:tav tm="100000">
                                          <p:val>
                                            <p:strVal val="#ppt_w"/>
                                          </p:val>
                                        </p:tav>
                                      </p:tavLst>
                                    </p:anim>
                                    <p:anim calcmode="lin" valueType="num">
                                      <p:cBhvr>
                                        <p:cTn id="13" dur="500" fill="hold"/>
                                        <p:tgtEl>
                                          <p:spTgt spid="44"/>
                                        </p:tgtEl>
                                        <p:attrNameLst>
                                          <p:attrName>ppt_h</p:attrName>
                                        </p:attrNameLst>
                                      </p:cBhvr>
                                      <p:tavLst>
                                        <p:tav tm="0">
                                          <p:val>
                                            <p:fltVal val="0"/>
                                          </p:val>
                                        </p:tav>
                                        <p:tav tm="100000">
                                          <p:val>
                                            <p:strVal val="#ppt_h"/>
                                          </p:val>
                                        </p:tav>
                                      </p:tavLst>
                                    </p:anim>
                                    <p:animEffect transition="in" filter="fade">
                                      <p:cBhvr>
                                        <p:cTn id="14" dur="500"/>
                                        <p:tgtEl>
                                          <p:spTgt spid="44"/>
                                        </p:tgtEl>
                                      </p:cBhvr>
                                    </p:animEffect>
                                  </p:childTnLst>
                                </p:cTn>
                              </p:par>
                              <p:par>
                                <p:cTn id="15" presetID="53" presetClass="entr" presetSubtype="16" fill="hold" nodeType="with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Effect transition="in" filter="fade">
                                      <p:cBhvr>
                                        <p:cTn id="19" dur="500"/>
                                        <p:tgtEl>
                                          <p:spTgt spid="3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ppt_w</p:attrName>
                                        </p:attrNameLst>
                                      </p:cBhvr>
                                      <p:tavLst>
                                        <p:tav tm="0">
                                          <p:val>
                                            <p:fltVal val="0"/>
                                          </p:val>
                                        </p:tav>
                                        <p:tav tm="100000">
                                          <p:val>
                                            <p:strVal val="#ppt_w"/>
                                          </p:val>
                                        </p:tav>
                                      </p:tavLst>
                                    </p:anim>
                                    <p:anim calcmode="lin" valueType="num">
                                      <p:cBhvr>
                                        <p:cTn id="23" dur="500" fill="hold"/>
                                        <p:tgtEl>
                                          <p:spTgt spid="35"/>
                                        </p:tgtEl>
                                        <p:attrNameLst>
                                          <p:attrName>ppt_h</p:attrName>
                                        </p:attrNameLst>
                                      </p:cBhvr>
                                      <p:tavLst>
                                        <p:tav tm="0">
                                          <p:val>
                                            <p:fltVal val="0"/>
                                          </p:val>
                                        </p:tav>
                                        <p:tav tm="100000">
                                          <p:val>
                                            <p:strVal val="#ppt_h"/>
                                          </p:val>
                                        </p:tav>
                                      </p:tavLst>
                                    </p:anim>
                                    <p:animEffect transition="in" filter="fade">
                                      <p:cBhvr>
                                        <p:cTn id="24" dur="500"/>
                                        <p:tgtEl>
                                          <p:spTgt spid="35"/>
                                        </p:tgtEl>
                                      </p:cBhvr>
                                    </p:animEffect>
                                  </p:childTnLst>
                                </p:cTn>
                              </p:par>
                              <p:par>
                                <p:cTn id="25" presetID="53" presetClass="entr" presetSubtype="16" fill="hold" nodeType="with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p:cTn id="27" dur="500" fill="hold"/>
                                        <p:tgtEl>
                                          <p:spTgt spid="40"/>
                                        </p:tgtEl>
                                        <p:attrNameLst>
                                          <p:attrName>ppt_w</p:attrName>
                                        </p:attrNameLst>
                                      </p:cBhvr>
                                      <p:tavLst>
                                        <p:tav tm="0">
                                          <p:val>
                                            <p:fltVal val="0"/>
                                          </p:val>
                                        </p:tav>
                                        <p:tav tm="100000">
                                          <p:val>
                                            <p:strVal val="#ppt_w"/>
                                          </p:val>
                                        </p:tav>
                                      </p:tavLst>
                                    </p:anim>
                                    <p:anim calcmode="lin" valueType="num">
                                      <p:cBhvr>
                                        <p:cTn id="28" dur="500" fill="hold"/>
                                        <p:tgtEl>
                                          <p:spTgt spid="40"/>
                                        </p:tgtEl>
                                        <p:attrNameLst>
                                          <p:attrName>ppt_h</p:attrName>
                                        </p:attrNameLst>
                                      </p:cBhvr>
                                      <p:tavLst>
                                        <p:tav tm="0">
                                          <p:val>
                                            <p:fltVal val="0"/>
                                          </p:val>
                                        </p:tav>
                                        <p:tav tm="100000">
                                          <p:val>
                                            <p:strVal val="#ppt_h"/>
                                          </p:val>
                                        </p:tav>
                                      </p:tavLst>
                                    </p:anim>
                                    <p:animEffect transition="in" filter="fade">
                                      <p:cBhvr>
                                        <p:cTn id="29" dur="500"/>
                                        <p:tgtEl>
                                          <p:spTgt spid="40"/>
                                        </p:tgtEl>
                                      </p:cBhvr>
                                    </p:animEffect>
                                  </p:childTnLst>
                                </p:cTn>
                              </p:par>
                              <p:par>
                                <p:cTn id="30" presetID="53" presetClass="entr" presetSubtype="16" fill="hold" nodeType="with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fltVal val="0"/>
                                          </p:val>
                                        </p:tav>
                                        <p:tav tm="100000">
                                          <p:val>
                                            <p:strVal val="#ppt_w"/>
                                          </p:val>
                                        </p:tav>
                                      </p:tavLst>
                                    </p:anim>
                                    <p:anim calcmode="lin" valueType="num">
                                      <p:cBhvr>
                                        <p:cTn id="33" dur="500" fill="hold"/>
                                        <p:tgtEl>
                                          <p:spTgt spid="43"/>
                                        </p:tgtEl>
                                        <p:attrNameLst>
                                          <p:attrName>ppt_h</p:attrName>
                                        </p:attrNameLst>
                                      </p:cBhvr>
                                      <p:tavLst>
                                        <p:tav tm="0">
                                          <p:val>
                                            <p:fltVal val="0"/>
                                          </p:val>
                                        </p:tav>
                                        <p:tav tm="100000">
                                          <p:val>
                                            <p:strVal val="#ppt_h"/>
                                          </p:val>
                                        </p:tav>
                                      </p:tavLst>
                                    </p:anim>
                                    <p:animEffect transition="in" filter="fade">
                                      <p:cBhvr>
                                        <p:cTn id="34" dur="500"/>
                                        <p:tgtEl>
                                          <p:spTgt spid="4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p:cTn id="37" dur="500" fill="hold"/>
                                        <p:tgtEl>
                                          <p:spTgt spid="39"/>
                                        </p:tgtEl>
                                        <p:attrNameLst>
                                          <p:attrName>ppt_w</p:attrName>
                                        </p:attrNameLst>
                                      </p:cBhvr>
                                      <p:tavLst>
                                        <p:tav tm="0">
                                          <p:val>
                                            <p:fltVal val="0"/>
                                          </p:val>
                                        </p:tav>
                                        <p:tav tm="100000">
                                          <p:val>
                                            <p:strVal val="#ppt_w"/>
                                          </p:val>
                                        </p:tav>
                                      </p:tavLst>
                                    </p:anim>
                                    <p:anim calcmode="lin" valueType="num">
                                      <p:cBhvr>
                                        <p:cTn id="38" dur="500" fill="hold"/>
                                        <p:tgtEl>
                                          <p:spTgt spid="39"/>
                                        </p:tgtEl>
                                        <p:attrNameLst>
                                          <p:attrName>ppt_h</p:attrName>
                                        </p:attrNameLst>
                                      </p:cBhvr>
                                      <p:tavLst>
                                        <p:tav tm="0">
                                          <p:val>
                                            <p:fltVal val="0"/>
                                          </p:val>
                                        </p:tav>
                                        <p:tav tm="100000">
                                          <p:val>
                                            <p:strVal val="#ppt_h"/>
                                          </p:val>
                                        </p:tav>
                                      </p:tavLst>
                                    </p:anim>
                                    <p:animEffect transition="in" filter="fade">
                                      <p:cBhvr>
                                        <p:cTn id="39" dur="500"/>
                                        <p:tgtEl>
                                          <p:spTgt spid="39"/>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randombar(horizontal)">
                                      <p:cBhvr>
                                        <p:cTn id="5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5" grpId="0" animBg="1"/>
      <p:bldP spid="39" grpId="0" animBg="1"/>
      <p:bldP spid="15"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219200" y="336902"/>
            <a:ext cx="5087686" cy="490904"/>
          </a:xfrm>
          <a:gradFill>
            <a:gsLst>
              <a:gs pos="90000">
                <a:srgbClr val="C00000"/>
              </a:gs>
              <a:gs pos="30000">
                <a:srgbClr val="FF3300"/>
              </a:gs>
            </a:gsLst>
            <a:lin ang="5400000" scaled="1"/>
          </a:gradFill>
        </p:spPr>
        <p:txBody>
          <a:bodyPr/>
          <a:lstStyle/>
          <a:p>
            <a:pPr algn="ctr" defTabSz="987425"/>
            <a:r>
              <a:rPr lang="zh-CN" altLang="en-US" spc="600" dirty="0">
                <a:solidFill>
                  <a:schemeClr val="bg1"/>
                </a:solidFill>
                <a:latin typeface="微软雅黑" panose="020B0503020204020204" pitchFamily="34" charset="-122"/>
                <a:ea typeface="微软雅黑" panose="020B0503020204020204" pitchFamily="34" charset="-122"/>
              </a:rPr>
              <a:t>红船精神是精神支柱</a:t>
            </a:r>
          </a:p>
        </p:txBody>
      </p:sp>
      <p:sp>
        <p:nvSpPr>
          <p:cNvPr id="39" name="矩形 38"/>
          <p:cNvSpPr/>
          <p:nvPr/>
        </p:nvSpPr>
        <p:spPr>
          <a:xfrm>
            <a:off x="794733" y="1793915"/>
            <a:ext cx="10589547" cy="2974942"/>
          </a:xfrm>
          <a:prstGeom prst="rect">
            <a:avLst/>
          </a:prstGeom>
          <a:noFill/>
          <a:ln>
            <a:solidFill>
              <a:srgbClr val="EE2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grpSp>
        <p:nvGrpSpPr>
          <p:cNvPr id="40" name="组合 39"/>
          <p:cNvGrpSpPr/>
          <p:nvPr/>
        </p:nvGrpSpPr>
        <p:grpSpPr>
          <a:xfrm>
            <a:off x="1643057" y="1552641"/>
            <a:ext cx="4140067" cy="439018"/>
            <a:chOff x="7189134" y="3153628"/>
            <a:chExt cx="16996814" cy="812099"/>
          </a:xfrm>
        </p:grpSpPr>
        <p:sp>
          <p:nvSpPr>
            <p:cNvPr id="41" name="圆角矩形 40"/>
            <p:cNvSpPr/>
            <p:nvPr/>
          </p:nvSpPr>
          <p:spPr>
            <a:xfrm>
              <a:off x="7189134" y="3153628"/>
              <a:ext cx="15851962" cy="812099"/>
            </a:xfrm>
            <a:prstGeom prst="roundRect">
              <a:avLst/>
            </a:prstGeom>
            <a:gradFill>
              <a:gsLst>
                <a:gs pos="90000">
                  <a:srgbClr val="C00000"/>
                </a:gs>
                <a:gs pos="30000">
                  <a:srgbClr val="FF3300"/>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42" name="矩形 41"/>
            <p:cNvSpPr/>
            <p:nvPr/>
          </p:nvSpPr>
          <p:spPr>
            <a:xfrm>
              <a:off x="8810723" y="3237987"/>
              <a:ext cx="15375225" cy="584774"/>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EFDF8"/>
                  </a:solidFill>
                  <a:latin typeface="+mn-ea"/>
                </a:rPr>
                <a:t>坚定理想信念</a:t>
              </a:r>
            </a:p>
          </p:txBody>
        </p:sp>
      </p:grpSp>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9200" y="1136314"/>
            <a:ext cx="1640158" cy="1016897"/>
          </a:xfrm>
          <a:prstGeom prst="rect">
            <a:avLst/>
          </a:prstGeom>
        </p:spPr>
      </p:pic>
      <p:sp>
        <p:nvSpPr>
          <p:cNvPr id="18" name="矩形 17"/>
          <p:cNvSpPr/>
          <p:nvPr/>
        </p:nvSpPr>
        <p:spPr>
          <a:xfrm>
            <a:off x="1012652" y="2336570"/>
            <a:ext cx="10153708" cy="205440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
                <a:srgbClr val="FF0000"/>
              </a:buClr>
            </a:pPr>
            <a:r>
              <a:rPr lang="zh-CN" altLang="en-US" sz="1700" spc="300" dirty="0">
                <a:latin typeface="微软雅黑" panose="020B0503020204020204" pitchFamily="34" charset="-122"/>
                <a:ea typeface="微软雅黑" panose="020B0503020204020204" pitchFamily="34" charset="-122"/>
              </a:rPr>
              <a:t>红船精神给我们的现实价值意义还在于它的精神支撑。这个精神支撑更主要的是在社会主义市场经济条件下，我们怎样来坚定理想，怎么来坚定信念。我们说理想信念是共产党人的精神之“钙”，也是早期共产党人包括共产党在各个革命建设时期不断前行的最根本的精神动力。所以对今天的共产党人来说，弘扬红船精神，坚定理想信念，确立我们的精神支柱，显得尤为重要。</a:t>
            </a:r>
          </a:p>
        </p:txBody>
      </p:sp>
      <p:grpSp>
        <p:nvGrpSpPr>
          <p:cNvPr id="21" name="组合 20"/>
          <p:cNvGrpSpPr/>
          <p:nvPr/>
        </p:nvGrpSpPr>
        <p:grpSpPr>
          <a:xfrm>
            <a:off x="6526005" y="1552641"/>
            <a:ext cx="4084617" cy="439018"/>
            <a:chOff x="7189134" y="3153628"/>
            <a:chExt cx="16769167" cy="812099"/>
          </a:xfrm>
        </p:grpSpPr>
        <p:sp>
          <p:nvSpPr>
            <p:cNvPr id="22" name="圆角矩形 21"/>
            <p:cNvSpPr/>
            <p:nvPr/>
          </p:nvSpPr>
          <p:spPr>
            <a:xfrm>
              <a:off x="7189134" y="3153628"/>
              <a:ext cx="15851962" cy="812099"/>
            </a:xfrm>
            <a:prstGeom prst="roundRect">
              <a:avLst/>
            </a:prstGeom>
            <a:gradFill>
              <a:gsLst>
                <a:gs pos="90000">
                  <a:srgbClr val="C00000"/>
                </a:gs>
                <a:gs pos="30000">
                  <a:srgbClr val="FF3300"/>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23" name="矩形 22"/>
            <p:cNvSpPr/>
            <p:nvPr/>
          </p:nvSpPr>
          <p:spPr>
            <a:xfrm>
              <a:off x="8583076" y="3196342"/>
              <a:ext cx="15375225" cy="584774"/>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EFDF8"/>
                  </a:solidFill>
                  <a:latin typeface="+mn-ea"/>
                </a:rPr>
                <a:t>牢固精神支柱</a:t>
              </a:r>
            </a:p>
          </p:txBody>
        </p:sp>
      </p:grpSp>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02148" y="1136314"/>
            <a:ext cx="1640158" cy="1016897"/>
          </a:xfrm>
          <a:prstGeom prst="rect">
            <a:avLst/>
          </a:prstGeom>
        </p:spPr>
      </p:pic>
      <p:sp>
        <p:nvSpPr>
          <p:cNvPr id="25" name="矩形 24"/>
          <p:cNvSpPr/>
          <p:nvPr/>
        </p:nvSpPr>
        <p:spPr>
          <a:xfrm>
            <a:off x="1146495" y="4468676"/>
            <a:ext cx="3821064" cy="1808171"/>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6102148" y="4468676"/>
            <a:ext cx="4976603" cy="1808172"/>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97658143"/>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par>
                                <p:cTn id="15" presetID="53" presetClass="entr" presetSubtype="16"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p:cTn id="17" dur="500" fill="hold"/>
                                        <p:tgtEl>
                                          <p:spTgt spid="40"/>
                                        </p:tgtEl>
                                        <p:attrNameLst>
                                          <p:attrName>ppt_w</p:attrName>
                                        </p:attrNameLst>
                                      </p:cBhvr>
                                      <p:tavLst>
                                        <p:tav tm="0">
                                          <p:val>
                                            <p:fltVal val="0"/>
                                          </p:val>
                                        </p:tav>
                                        <p:tav tm="100000">
                                          <p:val>
                                            <p:strVal val="#ppt_w"/>
                                          </p:val>
                                        </p:tav>
                                      </p:tavLst>
                                    </p:anim>
                                    <p:anim calcmode="lin" valueType="num">
                                      <p:cBhvr>
                                        <p:cTn id="18" dur="500" fill="hold"/>
                                        <p:tgtEl>
                                          <p:spTgt spid="40"/>
                                        </p:tgtEl>
                                        <p:attrNameLst>
                                          <p:attrName>ppt_h</p:attrName>
                                        </p:attrNameLst>
                                      </p:cBhvr>
                                      <p:tavLst>
                                        <p:tav tm="0">
                                          <p:val>
                                            <p:fltVal val="0"/>
                                          </p:val>
                                        </p:tav>
                                        <p:tav tm="100000">
                                          <p:val>
                                            <p:strVal val="#ppt_h"/>
                                          </p:val>
                                        </p:tav>
                                      </p:tavLst>
                                    </p:anim>
                                    <p:animEffect transition="in" filter="fade">
                                      <p:cBhvr>
                                        <p:cTn id="19" dur="500"/>
                                        <p:tgtEl>
                                          <p:spTgt spid="40"/>
                                        </p:tgtEl>
                                      </p:cBhvr>
                                    </p:animEffect>
                                  </p:childTnLst>
                                </p:cTn>
                              </p:par>
                              <p:par>
                                <p:cTn id="20" presetID="53" presetClass="entr" presetSubtype="16"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animEffect transition="in" filter="fade">
                                      <p:cBhvr>
                                        <p:cTn id="24" dur="500"/>
                                        <p:tgtEl>
                                          <p:spTgt spid="24"/>
                                        </p:tgtEl>
                                      </p:cBhvr>
                                    </p:animEffect>
                                  </p:childTnLst>
                                </p:cTn>
                              </p:par>
                              <p:par>
                                <p:cTn id="25" presetID="53" presetClass="entr" presetSubtype="16"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p:cTn id="32" dur="500" fill="hold"/>
                                        <p:tgtEl>
                                          <p:spTgt spid="39"/>
                                        </p:tgtEl>
                                        <p:attrNameLst>
                                          <p:attrName>ppt_w</p:attrName>
                                        </p:attrNameLst>
                                      </p:cBhvr>
                                      <p:tavLst>
                                        <p:tav tm="0">
                                          <p:val>
                                            <p:fltVal val="0"/>
                                          </p:val>
                                        </p:tav>
                                        <p:tav tm="100000">
                                          <p:val>
                                            <p:strVal val="#ppt_w"/>
                                          </p:val>
                                        </p:tav>
                                      </p:tavLst>
                                    </p:anim>
                                    <p:anim calcmode="lin" valueType="num">
                                      <p:cBhvr>
                                        <p:cTn id="33" dur="500" fill="hold"/>
                                        <p:tgtEl>
                                          <p:spTgt spid="39"/>
                                        </p:tgtEl>
                                        <p:attrNameLst>
                                          <p:attrName>ppt_h</p:attrName>
                                        </p:attrNameLst>
                                      </p:cBhvr>
                                      <p:tavLst>
                                        <p:tav tm="0">
                                          <p:val>
                                            <p:fltVal val="0"/>
                                          </p:val>
                                        </p:tav>
                                        <p:tav tm="100000">
                                          <p:val>
                                            <p:strVal val="#ppt_h"/>
                                          </p:val>
                                        </p:tav>
                                      </p:tavLst>
                                    </p:anim>
                                    <p:animEffect transition="in" filter="fade">
                                      <p:cBhvr>
                                        <p:cTn id="34" dur="500"/>
                                        <p:tgtEl>
                                          <p:spTgt spid="39"/>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1000"/>
                                        <p:tgtEl>
                                          <p:spTgt spid="18"/>
                                        </p:tgtEl>
                                      </p:cBhvr>
                                    </p:animEffect>
                                    <p:anim calcmode="lin" valueType="num">
                                      <p:cBhvr>
                                        <p:cTn id="40" dur="1000" fill="hold"/>
                                        <p:tgtEl>
                                          <p:spTgt spid="18"/>
                                        </p:tgtEl>
                                        <p:attrNameLst>
                                          <p:attrName>ppt_x</p:attrName>
                                        </p:attrNameLst>
                                      </p:cBhvr>
                                      <p:tavLst>
                                        <p:tav tm="0">
                                          <p:val>
                                            <p:strVal val="#ppt_x"/>
                                          </p:val>
                                        </p:tav>
                                        <p:tav tm="100000">
                                          <p:val>
                                            <p:strVal val="#ppt_x"/>
                                          </p:val>
                                        </p:tav>
                                      </p:tavLst>
                                    </p:anim>
                                    <p:anim calcmode="lin" valueType="num">
                                      <p:cBhvr>
                                        <p:cTn id="4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4" presetClass="entr" presetSubtype="10" fill="hold" grpId="0" nodeType="click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randombar(horizontal)">
                                      <p:cBhvr>
                                        <p:cTn id="46" dur="500"/>
                                        <p:tgtEl>
                                          <p:spTgt spid="25"/>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randombar(horizontal)">
                                      <p:cBhvr>
                                        <p:cTn id="4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9" grpId="0" animBg="1"/>
      <p:bldP spid="18" grpId="0"/>
      <p:bldP spid="25" grpId="0" animBg="1"/>
      <p:bldP spid="2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219200" y="336902"/>
            <a:ext cx="5087686" cy="490904"/>
          </a:xfrm>
          <a:gradFill>
            <a:gsLst>
              <a:gs pos="90000">
                <a:srgbClr val="C00000"/>
              </a:gs>
              <a:gs pos="30000">
                <a:srgbClr val="FF3300"/>
              </a:gs>
            </a:gsLst>
            <a:lin ang="5400000" scaled="1"/>
          </a:gradFill>
        </p:spPr>
        <p:txBody>
          <a:bodyPr/>
          <a:lstStyle/>
          <a:p>
            <a:pPr algn="ctr" defTabSz="987425"/>
            <a:r>
              <a:rPr lang="zh-CN" altLang="en-US" spc="600" dirty="0">
                <a:solidFill>
                  <a:schemeClr val="bg1"/>
                </a:solidFill>
                <a:latin typeface="微软雅黑" panose="020B0503020204020204" pitchFamily="34" charset="-122"/>
                <a:ea typeface="微软雅黑" panose="020B0503020204020204" pitchFamily="34" charset="-122"/>
              </a:rPr>
              <a:t>红船精神是精神支柱</a:t>
            </a:r>
          </a:p>
        </p:txBody>
      </p:sp>
      <p:sp>
        <p:nvSpPr>
          <p:cNvPr id="39" name="矩形 38"/>
          <p:cNvSpPr/>
          <p:nvPr/>
        </p:nvSpPr>
        <p:spPr>
          <a:xfrm>
            <a:off x="794733" y="1793915"/>
            <a:ext cx="10589547" cy="2974942"/>
          </a:xfrm>
          <a:prstGeom prst="rect">
            <a:avLst/>
          </a:prstGeom>
          <a:noFill/>
          <a:ln>
            <a:solidFill>
              <a:srgbClr val="EE2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grpSp>
        <p:nvGrpSpPr>
          <p:cNvPr id="40" name="组合 39"/>
          <p:cNvGrpSpPr/>
          <p:nvPr/>
        </p:nvGrpSpPr>
        <p:grpSpPr>
          <a:xfrm>
            <a:off x="1643057" y="1552641"/>
            <a:ext cx="4140067" cy="439018"/>
            <a:chOff x="7189134" y="3153628"/>
            <a:chExt cx="16996814" cy="812099"/>
          </a:xfrm>
        </p:grpSpPr>
        <p:sp>
          <p:nvSpPr>
            <p:cNvPr id="41" name="圆角矩形 40"/>
            <p:cNvSpPr/>
            <p:nvPr/>
          </p:nvSpPr>
          <p:spPr>
            <a:xfrm>
              <a:off x="7189134" y="3153628"/>
              <a:ext cx="15851962" cy="812099"/>
            </a:xfrm>
            <a:prstGeom prst="roundRect">
              <a:avLst/>
            </a:prstGeom>
            <a:gradFill>
              <a:gsLst>
                <a:gs pos="90000">
                  <a:srgbClr val="C00000"/>
                </a:gs>
                <a:gs pos="30000">
                  <a:srgbClr val="FF3300"/>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42" name="矩形 41"/>
            <p:cNvSpPr/>
            <p:nvPr/>
          </p:nvSpPr>
          <p:spPr>
            <a:xfrm>
              <a:off x="8810723" y="3237987"/>
              <a:ext cx="15375225" cy="584774"/>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EFDF8"/>
                  </a:solidFill>
                  <a:latin typeface="+mn-ea"/>
                </a:rPr>
                <a:t>坚定理想信念</a:t>
              </a:r>
            </a:p>
          </p:txBody>
        </p:sp>
      </p:grpSp>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9200" y="1136314"/>
            <a:ext cx="1640158" cy="1016897"/>
          </a:xfrm>
          <a:prstGeom prst="rect">
            <a:avLst/>
          </a:prstGeom>
        </p:spPr>
      </p:pic>
      <p:sp>
        <p:nvSpPr>
          <p:cNvPr id="18" name="矩形 17"/>
          <p:cNvSpPr/>
          <p:nvPr/>
        </p:nvSpPr>
        <p:spPr>
          <a:xfrm>
            <a:off x="1012652" y="2336570"/>
            <a:ext cx="10153708" cy="205440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
                <a:srgbClr val="FF0000"/>
              </a:buClr>
            </a:pPr>
            <a:r>
              <a:rPr lang="zh-CN" altLang="en-US" sz="1700" spc="300" dirty="0">
                <a:latin typeface="微软雅黑" panose="020B0503020204020204" pitchFamily="34" charset="-122"/>
                <a:ea typeface="微软雅黑" panose="020B0503020204020204" pitchFamily="34" charset="-122"/>
              </a:rPr>
              <a:t>红船精神给我们的现实价值意义还在于它的精神支撑。这个精神支撑更主要的是在社会主义市场经济条件下，我们怎样来坚定理想，怎么来坚定信念。我们说理想信念是共产党人的精神之“钙”，也是早期共产党人包括共产党在各个革命建设时期不断前行的最根本的精神动力。所以对今天的共产党人来说，弘扬红船精神，坚定理想信念，确立我们的精神支柱，显得尤为重要。</a:t>
            </a:r>
          </a:p>
        </p:txBody>
      </p:sp>
      <p:grpSp>
        <p:nvGrpSpPr>
          <p:cNvPr id="21" name="组合 20"/>
          <p:cNvGrpSpPr/>
          <p:nvPr/>
        </p:nvGrpSpPr>
        <p:grpSpPr>
          <a:xfrm>
            <a:off x="6526005" y="1552641"/>
            <a:ext cx="4084617" cy="439018"/>
            <a:chOff x="7189134" y="3153628"/>
            <a:chExt cx="16769167" cy="812099"/>
          </a:xfrm>
        </p:grpSpPr>
        <p:sp>
          <p:nvSpPr>
            <p:cNvPr id="22" name="圆角矩形 21"/>
            <p:cNvSpPr/>
            <p:nvPr/>
          </p:nvSpPr>
          <p:spPr>
            <a:xfrm>
              <a:off x="7189134" y="3153628"/>
              <a:ext cx="15851962" cy="812099"/>
            </a:xfrm>
            <a:prstGeom prst="roundRect">
              <a:avLst/>
            </a:prstGeom>
            <a:gradFill>
              <a:gsLst>
                <a:gs pos="90000">
                  <a:srgbClr val="C00000"/>
                </a:gs>
                <a:gs pos="30000">
                  <a:srgbClr val="FF3300"/>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23" name="矩形 22"/>
            <p:cNvSpPr/>
            <p:nvPr/>
          </p:nvSpPr>
          <p:spPr>
            <a:xfrm>
              <a:off x="8583076" y="3196342"/>
              <a:ext cx="15375225" cy="584774"/>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EFDF8"/>
                  </a:solidFill>
                  <a:latin typeface="+mn-ea"/>
                </a:rPr>
                <a:t>牢固精神支柱</a:t>
              </a:r>
            </a:p>
          </p:txBody>
        </p:sp>
      </p:grpSp>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02148" y="1136314"/>
            <a:ext cx="1640158" cy="1016897"/>
          </a:xfrm>
          <a:prstGeom prst="rect">
            <a:avLst/>
          </a:prstGeom>
        </p:spPr>
      </p:pic>
      <p:sp>
        <p:nvSpPr>
          <p:cNvPr id="25" name="矩形 24"/>
          <p:cNvSpPr/>
          <p:nvPr/>
        </p:nvSpPr>
        <p:spPr>
          <a:xfrm>
            <a:off x="1146495" y="4468676"/>
            <a:ext cx="3821064" cy="1808171"/>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6102148" y="4468676"/>
            <a:ext cx="4976603" cy="1808172"/>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52135971"/>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animEffect transition="in" filter="fade">
                                      <p:cBhvr>
                                        <p:cTn id="14" dur="500"/>
                                        <p:tgtEl>
                                          <p:spTgt spid="40"/>
                                        </p:tgtEl>
                                      </p:cBhvr>
                                    </p:animEffect>
                                  </p:childTnLst>
                                </p:cTn>
                              </p:par>
                              <p:par>
                                <p:cTn id="15" presetID="53" presetClass="entr" presetSubtype="16" fill="hold" nodeType="with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ppt_w</p:attrName>
                                        </p:attrNameLst>
                                      </p:cBhvr>
                                      <p:tavLst>
                                        <p:tav tm="0">
                                          <p:val>
                                            <p:fltVal val="0"/>
                                          </p:val>
                                        </p:tav>
                                        <p:tav tm="100000">
                                          <p:val>
                                            <p:strVal val="#ppt_w"/>
                                          </p:val>
                                        </p:tav>
                                      </p:tavLst>
                                    </p:anim>
                                    <p:anim calcmode="lin" valueType="num">
                                      <p:cBhvr>
                                        <p:cTn id="18" dur="500" fill="hold"/>
                                        <p:tgtEl>
                                          <p:spTgt spid="43"/>
                                        </p:tgtEl>
                                        <p:attrNameLst>
                                          <p:attrName>ppt_h</p:attrName>
                                        </p:attrNameLst>
                                      </p:cBhvr>
                                      <p:tavLst>
                                        <p:tav tm="0">
                                          <p:val>
                                            <p:fltVal val="0"/>
                                          </p:val>
                                        </p:tav>
                                        <p:tav tm="100000">
                                          <p:val>
                                            <p:strVal val="#ppt_h"/>
                                          </p:val>
                                        </p:tav>
                                      </p:tavLst>
                                    </p:anim>
                                    <p:animEffect transition="in" filter="fade">
                                      <p:cBhvr>
                                        <p:cTn id="19" dur="500"/>
                                        <p:tgtEl>
                                          <p:spTgt spid="43"/>
                                        </p:tgtEl>
                                      </p:cBhvr>
                                    </p:animEffect>
                                  </p:childTnLst>
                                </p:cTn>
                              </p:par>
                              <p:par>
                                <p:cTn id="20" presetID="53" presetClass="entr" presetSubtype="16"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animEffect transition="in" filter="fade">
                                      <p:cBhvr>
                                        <p:cTn id="24" dur="500"/>
                                        <p:tgtEl>
                                          <p:spTgt spid="24"/>
                                        </p:tgtEl>
                                      </p:cBhvr>
                                    </p:animEffect>
                                  </p:childTnLst>
                                </p:cTn>
                              </p:par>
                              <p:par>
                                <p:cTn id="25" presetID="53" presetClass="entr" presetSubtype="16"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p:cTn id="32" dur="500" fill="hold"/>
                                        <p:tgtEl>
                                          <p:spTgt spid="39"/>
                                        </p:tgtEl>
                                        <p:attrNameLst>
                                          <p:attrName>ppt_w</p:attrName>
                                        </p:attrNameLst>
                                      </p:cBhvr>
                                      <p:tavLst>
                                        <p:tav tm="0">
                                          <p:val>
                                            <p:fltVal val="0"/>
                                          </p:val>
                                        </p:tav>
                                        <p:tav tm="100000">
                                          <p:val>
                                            <p:strVal val="#ppt_w"/>
                                          </p:val>
                                        </p:tav>
                                      </p:tavLst>
                                    </p:anim>
                                    <p:anim calcmode="lin" valueType="num">
                                      <p:cBhvr>
                                        <p:cTn id="33" dur="500" fill="hold"/>
                                        <p:tgtEl>
                                          <p:spTgt spid="39"/>
                                        </p:tgtEl>
                                        <p:attrNameLst>
                                          <p:attrName>ppt_h</p:attrName>
                                        </p:attrNameLst>
                                      </p:cBhvr>
                                      <p:tavLst>
                                        <p:tav tm="0">
                                          <p:val>
                                            <p:fltVal val="0"/>
                                          </p:val>
                                        </p:tav>
                                        <p:tav tm="100000">
                                          <p:val>
                                            <p:strVal val="#ppt_h"/>
                                          </p:val>
                                        </p:tav>
                                      </p:tavLst>
                                    </p:anim>
                                    <p:animEffect transition="in" filter="fade">
                                      <p:cBhvr>
                                        <p:cTn id="34" dur="500"/>
                                        <p:tgtEl>
                                          <p:spTgt spid="39"/>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1000"/>
                                        <p:tgtEl>
                                          <p:spTgt spid="18"/>
                                        </p:tgtEl>
                                      </p:cBhvr>
                                    </p:animEffect>
                                    <p:anim calcmode="lin" valueType="num">
                                      <p:cBhvr>
                                        <p:cTn id="40" dur="1000" fill="hold"/>
                                        <p:tgtEl>
                                          <p:spTgt spid="18"/>
                                        </p:tgtEl>
                                        <p:attrNameLst>
                                          <p:attrName>ppt_x</p:attrName>
                                        </p:attrNameLst>
                                      </p:cBhvr>
                                      <p:tavLst>
                                        <p:tav tm="0">
                                          <p:val>
                                            <p:strVal val="#ppt_x"/>
                                          </p:val>
                                        </p:tav>
                                        <p:tav tm="100000">
                                          <p:val>
                                            <p:strVal val="#ppt_x"/>
                                          </p:val>
                                        </p:tav>
                                      </p:tavLst>
                                    </p:anim>
                                    <p:anim calcmode="lin" valueType="num">
                                      <p:cBhvr>
                                        <p:cTn id="4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4" presetClass="entr" presetSubtype="10" fill="hold" grpId="0" nodeType="click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randombar(horizontal)">
                                      <p:cBhvr>
                                        <p:cTn id="46" dur="500"/>
                                        <p:tgtEl>
                                          <p:spTgt spid="25"/>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randombar(horizontal)">
                                      <p:cBhvr>
                                        <p:cTn id="4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9" grpId="0" animBg="1"/>
      <p:bldP spid="18" grpId="0"/>
      <p:bldP spid="25" grpId="0" animBg="1"/>
      <p:bldP spid="2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图片 6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954247" y="4956024"/>
            <a:ext cx="11237753" cy="1595694"/>
          </a:xfrm>
          <a:prstGeom prst="rect">
            <a:avLst/>
          </a:prstGeom>
        </p:spPr>
      </p:pic>
      <p:pic>
        <p:nvPicPr>
          <p:cNvPr id="85" name="图片 84"/>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0" y="1843557"/>
            <a:ext cx="3637145" cy="5014443"/>
          </a:xfrm>
          <a:prstGeom prst="rect">
            <a:avLst/>
          </a:prstGeom>
        </p:spPr>
      </p:pic>
      <p:grpSp>
        <p:nvGrpSpPr>
          <p:cNvPr id="41" name="组合 40"/>
          <p:cNvGrpSpPr/>
          <p:nvPr/>
        </p:nvGrpSpPr>
        <p:grpSpPr>
          <a:xfrm>
            <a:off x="3134135" y="2394376"/>
            <a:ext cx="8105394" cy="1006883"/>
            <a:chOff x="5131596" y="1700273"/>
            <a:chExt cx="8105394" cy="1006883"/>
          </a:xfrm>
        </p:grpSpPr>
        <p:sp>
          <p:nvSpPr>
            <p:cNvPr id="77" name="流程图: 可选过程 76"/>
            <p:cNvSpPr/>
            <p:nvPr/>
          </p:nvSpPr>
          <p:spPr>
            <a:xfrm>
              <a:off x="5714919" y="1700273"/>
              <a:ext cx="7522071" cy="1006883"/>
            </a:xfrm>
            <a:prstGeom prst="flowChartAlternateProcess">
              <a:avLst/>
            </a:prstGeom>
            <a:gradFill>
              <a:gsLst>
                <a:gs pos="90000">
                  <a:srgbClr val="C00000"/>
                </a:gs>
                <a:gs pos="30000">
                  <a:srgbClr val="FF3300"/>
                </a:gs>
              </a:gsLst>
              <a:lin ang="5400000" scaled="1"/>
            </a:gradFill>
            <a:ln>
              <a:solidFill>
                <a:srgbClr val="EE25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b="1">
                <a:solidFill>
                  <a:schemeClr val="bg1"/>
                </a:solidFill>
                <a:latin typeface="+mn-ea"/>
              </a:endParaRPr>
            </a:p>
          </p:txBody>
        </p:sp>
        <p:sp>
          <p:nvSpPr>
            <p:cNvPr id="42" name="流程图: 可选过程 41"/>
            <p:cNvSpPr/>
            <p:nvPr/>
          </p:nvSpPr>
          <p:spPr>
            <a:xfrm>
              <a:off x="5131596" y="1700273"/>
              <a:ext cx="1228335" cy="1006883"/>
            </a:xfrm>
            <a:prstGeom prst="flowChartAlternateProcess">
              <a:avLst/>
            </a:prstGeom>
            <a:gradFill>
              <a:gsLst>
                <a:gs pos="90000">
                  <a:srgbClr val="C00000"/>
                </a:gs>
                <a:gs pos="30000">
                  <a:srgbClr val="FF3300"/>
                </a:gs>
              </a:gsLst>
              <a:lin ang="5400000" scaled="1"/>
            </a:gradFill>
            <a:ln>
              <a:solidFill>
                <a:srgbClr val="EE25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b="1">
                <a:solidFill>
                  <a:schemeClr val="bg1"/>
                </a:solidFill>
                <a:latin typeface="+mn-ea"/>
              </a:endParaRPr>
            </a:p>
          </p:txBody>
        </p:sp>
        <p:sp>
          <p:nvSpPr>
            <p:cNvPr id="43" name="文本框 42"/>
            <p:cNvSpPr txBox="1"/>
            <p:nvPr/>
          </p:nvSpPr>
          <p:spPr>
            <a:xfrm>
              <a:off x="6567448" y="1911326"/>
              <a:ext cx="6462025" cy="584775"/>
            </a:xfrm>
            <a:prstGeom prst="rect">
              <a:avLst/>
            </a:prstGeom>
            <a:noFill/>
          </p:spPr>
          <p:txBody>
            <a:bodyPr wrap="none" rtlCol="0">
              <a:spAutoFit/>
            </a:bodyPr>
            <a:lstStyle/>
            <a:p>
              <a:r>
                <a:rPr lang="zh-CN" altLang="en-US" sz="3200" b="1" dirty="0">
                  <a:solidFill>
                    <a:schemeClr val="bg1"/>
                  </a:solidFill>
                </a:rPr>
                <a:t>弘扬红船精神 谱写新时代的新篇章</a:t>
              </a:r>
            </a:p>
          </p:txBody>
        </p:sp>
        <p:sp>
          <p:nvSpPr>
            <p:cNvPr id="44" name="文本框 43"/>
            <p:cNvSpPr txBox="1"/>
            <p:nvPr/>
          </p:nvSpPr>
          <p:spPr>
            <a:xfrm>
              <a:off x="5337638" y="1864125"/>
              <a:ext cx="816249" cy="707886"/>
            </a:xfrm>
            <a:prstGeom prst="rect">
              <a:avLst/>
            </a:prstGeom>
            <a:noFill/>
          </p:spPr>
          <p:txBody>
            <a:bodyPr wrap="none" rtlCol="0">
              <a:spAutoFit/>
            </a:bodyPr>
            <a:lstStyle/>
            <a:p>
              <a:r>
                <a:rPr lang="en-US" altLang="zh-CN" sz="4000" b="1" dirty="0">
                  <a:solidFill>
                    <a:schemeClr val="bg1"/>
                  </a:solidFill>
                  <a:latin typeface="+mn-ea"/>
                </a:rPr>
                <a:t>03</a:t>
              </a:r>
              <a:endParaRPr lang="zh-CN" altLang="en-US" sz="4000" b="1" dirty="0">
                <a:solidFill>
                  <a:schemeClr val="bg1"/>
                </a:solidFill>
                <a:latin typeface="+mn-ea"/>
              </a:endParaRPr>
            </a:p>
          </p:txBody>
        </p:sp>
      </p:grpSp>
      <p:pic>
        <p:nvPicPr>
          <p:cNvPr id="84" name="图片 8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214" y="0"/>
            <a:ext cx="3313810" cy="1461041"/>
          </a:xfrm>
          <a:prstGeom prst="rect">
            <a:avLst/>
          </a:prstGeom>
        </p:spPr>
      </p:pic>
      <p:sp>
        <p:nvSpPr>
          <p:cNvPr id="2" name="文本框 1"/>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pic>
        <p:nvPicPr>
          <p:cNvPr id="69" name="图片 68"/>
          <p:cNvPicPr>
            <a:picLocks noChangeAspect="1"/>
          </p:cNvPicPr>
          <p:nvPr/>
        </p:nvPicPr>
        <p:blipFill>
          <a:blip r:embed="rId7">
            <a:extLst>
              <a:ext uri="{BEBA8EAE-BF5A-486C-A8C5-ECC9F3942E4B}">
                <a14:imgProps xmlns:a14="http://schemas.microsoft.com/office/drawing/2010/main">
                  <a14:imgLayer r:embed="rId8">
                    <a14:imgEffect>
                      <a14:backgroundRemoval t="600" b="95600" l="400" r="99200"/>
                    </a14:imgEffect>
                  </a14:imgLayer>
                </a14:imgProps>
              </a:ext>
              <a:ext uri="{28A0092B-C50C-407E-A947-70E740481C1C}">
                <a14:useLocalDpi xmlns:a14="http://schemas.microsoft.com/office/drawing/2010/main" val="0"/>
              </a:ext>
            </a:extLst>
          </a:blip>
          <a:stretch>
            <a:fillRect/>
          </a:stretch>
        </p:blipFill>
        <p:spPr>
          <a:xfrm>
            <a:off x="8395700" y="3980146"/>
            <a:ext cx="3460761" cy="3460761"/>
          </a:xfrm>
          <a:prstGeom prst="rect">
            <a:avLst/>
          </a:prstGeom>
        </p:spPr>
      </p:pic>
    </p:spTree>
    <p:extLst>
      <p:ext uri="{BB962C8B-B14F-4D97-AF65-F5344CB8AC3E}">
        <p14:creationId xmlns:p14="http://schemas.microsoft.com/office/powerpoint/2010/main" val="36057644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Tm="8000">
        <p15:prstTrans prst="curtains"/>
      </p:transition>
    </mc:Choice>
    <mc:Fallback xmlns="">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wipe(down)">
                                      <p:cBhvr>
                                        <p:cTn id="7" dur="500"/>
                                        <p:tgtEl>
                                          <p:spTgt spid="8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4"/>
                                        </p:tgtEl>
                                        <p:attrNameLst>
                                          <p:attrName>style.visibility</p:attrName>
                                        </p:attrNameLst>
                                      </p:cBhvr>
                                      <p:to>
                                        <p:strVal val="visible"/>
                                      </p:to>
                                    </p:set>
                                    <p:animEffect transition="in" filter="wipe(down)">
                                      <p:cBhvr>
                                        <p:cTn id="12" dur="500"/>
                                        <p:tgtEl>
                                          <p:spTgt spid="8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32" fill="hold" nodeType="click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circle(out)">
                                      <p:cBhvr>
                                        <p:cTn id="17" dur="2000"/>
                                        <p:tgtEl>
                                          <p:spTgt spid="66"/>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9"/>
                                        </p:tgtEl>
                                        <p:attrNameLst>
                                          <p:attrName>style.visibility</p:attrName>
                                        </p:attrNameLst>
                                      </p:cBhvr>
                                      <p:to>
                                        <p:strVal val="visible"/>
                                      </p:to>
                                    </p:set>
                                    <p:animEffect transition="in" filter="fade">
                                      <p:cBhvr>
                                        <p:cTn id="22" dur="1000"/>
                                        <p:tgtEl>
                                          <p:spTgt spid="69"/>
                                        </p:tgtEl>
                                      </p:cBhvr>
                                    </p:animEffect>
                                    <p:anim calcmode="lin" valueType="num">
                                      <p:cBhvr>
                                        <p:cTn id="23" dur="1000" fill="hold"/>
                                        <p:tgtEl>
                                          <p:spTgt spid="69"/>
                                        </p:tgtEl>
                                        <p:attrNameLst>
                                          <p:attrName>ppt_x</p:attrName>
                                        </p:attrNameLst>
                                      </p:cBhvr>
                                      <p:tavLst>
                                        <p:tav tm="0">
                                          <p:val>
                                            <p:strVal val="#ppt_x"/>
                                          </p:val>
                                        </p:tav>
                                        <p:tav tm="100000">
                                          <p:val>
                                            <p:strVal val="#ppt_x"/>
                                          </p:val>
                                        </p:tav>
                                      </p:tavLst>
                                    </p:anim>
                                    <p:anim calcmode="lin" valueType="num">
                                      <p:cBhvr>
                                        <p:cTn id="24"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additive="base">
                                        <p:cTn id="29" dur="500" fill="hold"/>
                                        <p:tgtEl>
                                          <p:spTgt spid="41"/>
                                        </p:tgtEl>
                                        <p:attrNameLst>
                                          <p:attrName>ppt_x</p:attrName>
                                        </p:attrNameLst>
                                      </p:cBhvr>
                                      <p:tavLst>
                                        <p:tav tm="0">
                                          <p:val>
                                            <p:strVal val="1+#ppt_w/2"/>
                                          </p:val>
                                        </p:tav>
                                        <p:tav tm="100000">
                                          <p:val>
                                            <p:strVal val="#ppt_x"/>
                                          </p:val>
                                        </p:tav>
                                      </p:tavLst>
                                    </p:anim>
                                    <p:anim calcmode="lin" valueType="num">
                                      <p:cBhvr additive="base">
                                        <p:cTn id="30"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219200" y="336902"/>
            <a:ext cx="5087686" cy="490904"/>
          </a:xfrm>
          <a:gradFill>
            <a:gsLst>
              <a:gs pos="90000">
                <a:srgbClr val="C00000"/>
              </a:gs>
              <a:gs pos="30000">
                <a:srgbClr val="FF3300"/>
              </a:gs>
            </a:gsLst>
            <a:lin ang="5400000" scaled="1"/>
          </a:gradFill>
        </p:spPr>
        <p:txBody>
          <a:bodyPr/>
          <a:lstStyle/>
          <a:p>
            <a:pPr algn="ctr" defTabSz="987425"/>
            <a:r>
              <a:rPr lang="zh-CN" altLang="en-US" spc="600" dirty="0">
                <a:solidFill>
                  <a:schemeClr val="bg1"/>
                </a:solidFill>
                <a:latin typeface="微软雅黑" panose="020B0503020204020204" pitchFamily="34" charset="-122"/>
                <a:ea typeface="微软雅黑" panose="020B0503020204020204" pitchFamily="34" charset="-122"/>
              </a:rPr>
              <a:t>不忘初心 坚定信念</a:t>
            </a:r>
          </a:p>
        </p:txBody>
      </p:sp>
      <p:sp>
        <p:nvSpPr>
          <p:cNvPr id="39" name="矩形 38"/>
          <p:cNvSpPr/>
          <p:nvPr/>
        </p:nvSpPr>
        <p:spPr>
          <a:xfrm>
            <a:off x="794733" y="1793914"/>
            <a:ext cx="10589547" cy="4408765"/>
          </a:xfrm>
          <a:prstGeom prst="rect">
            <a:avLst/>
          </a:prstGeom>
          <a:noFill/>
          <a:ln>
            <a:solidFill>
              <a:srgbClr val="EE2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sp>
        <p:nvSpPr>
          <p:cNvPr id="15" name="矩形 14"/>
          <p:cNvSpPr/>
          <p:nvPr/>
        </p:nvSpPr>
        <p:spPr>
          <a:xfrm>
            <a:off x="1087998" y="3012069"/>
            <a:ext cx="6106825" cy="283923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
                <a:srgbClr val="FF0000"/>
              </a:buClr>
            </a:pPr>
            <a:r>
              <a:rPr lang="zh-CN" altLang="en-US" sz="1700" spc="300" dirty="0">
                <a:latin typeface="微软雅黑" panose="020B0503020204020204" pitchFamily="34" charset="-122"/>
                <a:ea typeface="微软雅黑" panose="020B0503020204020204" pitchFamily="34" charset="-122"/>
              </a:rPr>
              <a:t>党的十九大，吹响了新时代推进中国特色社会主义伟大事业的嘹亮号角。下一步，我们要按照十九大报告的要求，把坚定理想信念作为党的思想建设的首要任务，教育引导机关党员牢记党的宗旨，挺起共产党人的精神脊梁，解决好世界观、人生观、价值观这个“总开关” 问题，自觉做共产主义远大理想和中国特色社会主义共同理想的坚定信仰者和忠实实践者。</a:t>
            </a:r>
          </a:p>
        </p:txBody>
      </p:sp>
      <p:sp>
        <p:nvSpPr>
          <p:cNvPr id="16" name="矩形 15"/>
          <p:cNvSpPr/>
          <p:nvPr/>
        </p:nvSpPr>
        <p:spPr>
          <a:xfrm>
            <a:off x="2545245" y="2082026"/>
            <a:ext cx="8388699" cy="80021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
                <a:srgbClr val="FF0000"/>
              </a:buClr>
            </a:pPr>
            <a:r>
              <a:rPr lang="zh-CN" altLang="en-US" sz="2300" b="1" spc="3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红船精神是中国革命精神之源，是党的先进性之源，具有超越时空的恒久价值和旺盛生命力</a:t>
            </a:r>
          </a:p>
        </p:txBody>
      </p:sp>
      <p:pic>
        <p:nvPicPr>
          <p:cNvPr id="17" name="图片 16"/>
          <p:cNvPicPr>
            <a:picLocks noChangeAspect="1"/>
          </p:cNvPicPr>
          <p:nvPr/>
        </p:nvPicPr>
        <p:blipFill>
          <a:blip r:embed="rId3"/>
          <a:stretch>
            <a:fillRect/>
          </a:stretch>
        </p:blipFill>
        <p:spPr>
          <a:xfrm>
            <a:off x="7488088" y="3255340"/>
            <a:ext cx="3382801" cy="244442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19" name="图片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5010" y="787752"/>
            <a:ext cx="2140235" cy="1964669"/>
          </a:xfrm>
          <a:prstGeom prst="rect">
            <a:avLst/>
          </a:prstGeom>
        </p:spPr>
      </p:pic>
    </p:spTree>
    <p:extLst>
      <p:ext uri="{BB962C8B-B14F-4D97-AF65-F5344CB8AC3E}">
        <p14:creationId xmlns:p14="http://schemas.microsoft.com/office/powerpoint/2010/main" val="3201333787"/>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Effect transition="in" filter="fade">
                                      <p:cBhvr>
                                        <p:cTn id="19" dur="500"/>
                                        <p:tgtEl>
                                          <p:spTgt spid="39"/>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1000"/>
                                        <p:tgtEl>
                                          <p:spTgt spid="16"/>
                                        </p:tgtEl>
                                      </p:cBhvr>
                                    </p:animEffect>
                                    <p:anim calcmode="lin" valueType="num">
                                      <p:cBhvr>
                                        <p:cTn id="25" dur="1000" fill="hold"/>
                                        <p:tgtEl>
                                          <p:spTgt spid="16"/>
                                        </p:tgtEl>
                                        <p:attrNameLst>
                                          <p:attrName>ppt_x</p:attrName>
                                        </p:attrNameLst>
                                      </p:cBhvr>
                                      <p:tavLst>
                                        <p:tav tm="0">
                                          <p:val>
                                            <p:strVal val="#ppt_x"/>
                                          </p:val>
                                        </p:tav>
                                        <p:tav tm="100000">
                                          <p:val>
                                            <p:strVal val="#ppt_x"/>
                                          </p:val>
                                        </p:tav>
                                      </p:tavLst>
                                    </p:anim>
                                    <p:anim calcmode="lin" valueType="num">
                                      <p:cBhvr>
                                        <p:cTn id="26" dur="1000" fill="hold"/>
                                        <p:tgtEl>
                                          <p:spTgt spid="16"/>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nodeType="click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
                                          </p:val>
                                        </p:tav>
                                        <p:tav tm="100000">
                                          <p:val>
                                            <p:strVal val="#ppt_w"/>
                                          </p:val>
                                        </p:tav>
                                      </p:tavLst>
                                    </p:anim>
                                    <p:anim calcmode="lin" valueType="num">
                                      <p:cBhvr>
                                        <p:cTn id="37" dur="500" fill="hold"/>
                                        <p:tgtEl>
                                          <p:spTgt spid="17"/>
                                        </p:tgtEl>
                                        <p:attrNameLst>
                                          <p:attrName>ppt_h</p:attrName>
                                        </p:attrNameLst>
                                      </p:cBhvr>
                                      <p:tavLst>
                                        <p:tav tm="0">
                                          <p:val>
                                            <p:fltVal val="0"/>
                                          </p:val>
                                        </p:tav>
                                        <p:tav tm="100000">
                                          <p:val>
                                            <p:strVal val="#ppt_h"/>
                                          </p:val>
                                        </p:tav>
                                      </p:tavLst>
                                    </p:anim>
                                    <p:animEffect transition="in" filter="fade">
                                      <p:cBhvr>
                                        <p:cTn id="3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9" grpId="0" animBg="1"/>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219200" y="336902"/>
            <a:ext cx="5087686" cy="490904"/>
          </a:xfrm>
          <a:gradFill>
            <a:gsLst>
              <a:gs pos="90000">
                <a:srgbClr val="C00000"/>
              </a:gs>
              <a:gs pos="30000">
                <a:srgbClr val="FF3300"/>
              </a:gs>
            </a:gsLst>
            <a:lin ang="5400000" scaled="1"/>
          </a:gradFill>
        </p:spPr>
        <p:txBody>
          <a:bodyPr/>
          <a:lstStyle/>
          <a:p>
            <a:pPr algn="ctr" defTabSz="987425"/>
            <a:r>
              <a:rPr lang="zh-CN" altLang="en-US" spc="600" dirty="0">
                <a:solidFill>
                  <a:schemeClr val="bg1"/>
                </a:solidFill>
                <a:latin typeface="微软雅黑" panose="020B0503020204020204" pitchFamily="34" charset="-122"/>
                <a:ea typeface="微软雅黑" panose="020B0503020204020204" pitchFamily="34" charset="-122"/>
              </a:rPr>
              <a:t>不忘初心 坚定信念</a:t>
            </a:r>
          </a:p>
        </p:txBody>
      </p:sp>
      <p:sp>
        <p:nvSpPr>
          <p:cNvPr id="39" name="矩形 38"/>
          <p:cNvSpPr/>
          <p:nvPr/>
        </p:nvSpPr>
        <p:spPr>
          <a:xfrm>
            <a:off x="794733" y="1793914"/>
            <a:ext cx="10589547" cy="4408765"/>
          </a:xfrm>
          <a:prstGeom prst="rect">
            <a:avLst/>
          </a:prstGeom>
          <a:noFill/>
          <a:ln>
            <a:solidFill>
              <a:srgbClr val="EE2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010" y="787752"/>
            <a:ext cx="2140235" cy="1964669"/>
          </a:xfrm>
          <a:prstGeom prst="rect">
            <a:avLst/>
          </a:prstGeom>
        </p:spPr>
      </p:pic>
      <p:sp>
        <p:nvSpPr>
          <p:cNvPr id="8" name="矩形 7"/>
          <p:cNvSpPr/>
          <p:nvPr/>
        </p:nvSpPr>
        <p:spPr>
          <a:xfrm>
            <a:off x="2448680" y="2178899"/>
            <a:ext cx="5522938" cy="80021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Clr>
                <a:srgbClr val="FF0000"/>
              </a:buClr>
            </a:pPr>
            <a:r>
              <a:rPr lang="zh-CN" altLang="en-US" sz="2300" b="1" spc="3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当好学懂弄通、深学笃用习近平新时代中国特色社会主义思想的排头兵</a:t>
            </a:r>
          </a:p>
        </p:txBody>
      </p:sp>
      <p:sp>
        <p:nvSpPr>
          <p:cNvPr id="9" name="矩形 8"/>
          <p:cNvSpPr/>
          <p:nvPr/>
        </p:nvSpPr>
        <p:spPr>
          <a:xfrm>
            <a:off x="1219200" y="3260402"/>
            <a:ext cx="9768840" cy="205440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
                <a:srgbClr val="FF0000"/>
              </a:buClr>
            </a:pPr>
            <a:r>
              <a:rPr lang="zh-CN" altLang="en-US" sz="1700" spc="300" dirty="0">
                <a:latin typeface="微软雅黑" panose="020B0503020204020204" pitchFamily="34" charset="-122"/>
                <a:ea typeface="微软雅黑" panose="020B0503020204020204" pitchFamily="34" charset="-122"/>
              </a:rPr>
              <a:t>当前和今后一个时期，我们要把学习贯彻党的十九大精神与现阶段重点工作紧密结合起来，始终坚持以习近平新时代中国特色社会主义思想为指导，大力弘扬红船精神，凝聚共识、凝聚智慧、凝聚力量，为推动新时代中国特色社会主义建设作出新贡献。</a:t>
            </a:r>
          </a:p>
          <a:p>
            <a:pPr algn="just">
              <a:lnSpc>
                <a:spcPct val="150000"/>
              </a:lnSpc>
              <a:buClr>
                <a:srgbClr val="FF0000"/>
              </a:buClr>
            </a:pPr>
            <a:r>
              <a:rPr lang="zh-CN" altLang="en-US" sz="1700" spc="300" dirty="0">
                <a:latin typeface="微软雅黑" panose="020B0503020204020204" pitchFamily="34" charset="-122"/>
                <a:ea typeface="微软雅黑" panose="020B0503020204020204" pitchFamily="34" charset="-122"/>
              </a:rPr>
              <a:t>在新征程上，结合新时代特点大力弘扬“红船精神”等宝贵精神财富，我们党员干部充满信心与力量，奋力谱写新时代中国特色社会主义新篇章。</a:t>
            </a:r>
          </a:p>
        </p:txBody>
      </p:sp>
      <p:grpSp>
        <p:nvGrpSpPr>
          <p:cNvPr id="10" name="组合 9"/>
          <p:cNvGrpSpPr/>
          <p:nvPr/>
        </p:nvGrpSpPr>
        <p:grpSpPr>
          <a:xfrm>
            <a:off x="7934609" y="983893"/>
            <a:ext cx="2513431" cy="2280595"/>
            <a:chOff x="8374917" y="1242992"/>
            <a:chExt cx="3177509" cy="2883156"/>
          </a:xfrm>
        </p:grpSpPr>
        <p:grpSp>
          <p:nvGrpSpPr>
            <p:cNvPr id="11" name="Group 15"/>
            <p:cNvGrpSpPr/>
            <p:nvPr/>
          </p:nvGrpSpPr>
          <p:grpSpPr>
            <a:xfrm>
              <a:off x="8374917" y="1242992"/>
              <a:ext cx="3177509" cy="2883156"/>
              <a:chOff x="859362" y="1276350"/>
              <a:chExt cx="3179238" cy="2884724"/>
            </a:xfrm>
          </p:grpSpPr>
          <p:pic>
            <p:nvPicPr>
              <p:cNvPr id="14" name="Picture 16"/>
              <p:cNvPicPr>
                <a:picLocks noChangeAspect="1"/>
              </p:cNvPicPr>
              <p:nvPr/>
            </p:nvPicPr>
            <p:blipFill rotWithShape="1">
              <a:blip r:embed="rId4" cstate="print">
                <a:extLst>
                  <a:ext uri="{28A0092B-C50C-407E-A947-70E740481C1C}">
                    <a14:useLocalDpi xmlns:a14="http://schemas.microsoft.com/office/drawing/2010/main" val="0"/>
                  </a:ext>
                </a:extLst>
              </a:blip>
              <a:srcRect l="22134" t="10550" r="21733" b="13050"/>
              <a:stretch>
                <a:fillRect/>
              </a:stretch>
            </p:blipFill>
            <p:spPr>
              <a:xfrm>
                <a:off x="859362" y="1276350"/>
                <a:ext cx="3179238" cy="2884724"/>
              </a:xfrm>
              <a:prstGeom prst="rect">
                <a:avLst/>
              </a:prstGeom>
            </p:spPr>
          </p:pic>
          <p:sp>
            <p:nvSpPr>
              <p:cNvPr id="18" name="Rectangle 17"/>
              <p:cNvSpPr/>
              <p:nvPr/>
            </p:nvSpPr>
            <p:spPr>
              <a:xfrm>
                <a:off x="1063624" y="1597642"/>
                <a:ext cx="2743407" cy="1712197"/>
              </a:xfrm>
              <a:prstGeom prst="rect">
                <a:avLst/>
              </a:prstGeom>
              <a:solidFill>
                <a:schemeClr val="bg1">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a:solidFill>
                    <a:srgbClr val="C00000"/>
                  </a:solidFill>
                </a:endParaRPr>
              </a:p>
            </p:txBody>
          </p:sp>
        </p:grpSp>
        <p:sp>
          <p:nvSpPr>
            <p:cNvPr id="12" name="矩形 11"/>
            <p:cNvSpPr/>
            <p:nvPr/>
          </p:nvSpPr>
          <p:spPr>
            <a:xfrm>
              <a:off x="8553432" y="1506387"/>
              <a:ext cx="2846019" cy="1798535"/>
            </a:xfrm>
            <a:prstGeom prst="rect">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13" name="Picture 8" descr="黄色的党徵"/>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278195" y="1733118"/>
              <a:ext cx="1396491" cy="1196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706266964"/>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Effect transition="in" filter="fade">
                                      <p:cBhvr>
                                        <p:cTn id="19" dur="500"/>
                                        <p:tgtEl>
                                          <p:spTgt spid="39"/>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9" grpId="0" animBg="1"/>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041834" y="5394960"/>
            <a:ext cx="11150166" cy="1500696"/>
          </a:xfrm>
          <a:prstGeom prst="rect">
            <a:avLst/>
          </a:prstGeom>
        </p:spPr>
      </p:pic>
      <p:sp>
        <p:nvSpPr>
          <p:cNvPr id="5" name="TextBox 14"/>
          <p:cNvSpPr txBox="1"/>
          <p:nvPr/>
        </p:nvSpPr>
        <p:spPr>
          <a:xfrm>
            <a:off x="1256237" y="307089"/>
            <a:ext cx="1267876" cy="95791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anose="020B0503020204020204" pitchFamily="34" charset="-122"/>
                <a:ea typeface="微软雅黑" panose="020B0503020204020204" pitchFamily="34" charset="-122"/>
              </a:defRPr>
            </a:lvl1pPr>
          </a:lstStyle>
          <a:p>
            <a:pPr defTabSz="1218565">
              <a:defRPr/>
            </a:pPr>
            <a:r>
              <a:rPr lang="zh-CN" altLang="en-US" sz="5400" dirty="0">
                <a:solidFill>
                  <a:srgbClr val="FF0000"/>
                </a:solidFill>
              </a:rPr>
              <a:t>前</a:t>
            </a:r>
            <a:endParaRPr lang="zh-CN" altLang="en-US" sz="5335" kern="0" dirty="0">
              <a:solidFill>
                <a:srgbClr val="FF0000"/>
              </a:solidFill>
              <a:effectLst>
                <a:outerShdw blurRad="127000" sx="102000" sy="102000" algn="ctr" rotWithShape="0">
                  <a:sysClr val="window" lastClr="FFFFFF">
                    <a:alpha val="84000"/>
                  </a:sysClr>
                </a:outerShdw>
              </a:effectLst>
            </a:endParaRPr>
          </a:p>
        </p:txBody>
      </p:sp>
      <p:sp>
        <p:nvSpPr>
          <p:cNvPr id="6" name="TextBox 14"/>
          <p:cNvSpPr txBox="1"/>
          <p:nvPr/>
        </p:nvSpPr>
        <p:spPr>
          <a:xfrm>
            <a:off x="2524113" y="307089"/>
            <a:ext cx="1152128" cy="95791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anose="020B0503020204020204" pitchFamily="34" charset="-122"/>
                <a:ea typeface="微软雅黑" panose="020B0503020204020204" pitchFamily="34" charset="-122"/>
              </a:defRPr>
            </a:lvl1pPr>
          </a:lstStyle>
          <a:p>
            <a:r>
              <a:rPr lang="zh-CN" altLang="en-US" sz="5400" dirty="0">
                <a:solidFill>
                  <a:srgbClr val="FF0000"/>
                </a:solidFill>
              </a:rPr>
              <a:t>言</a:t>
            </a:r>
          </a:p>
        </p:txBody>
      </p:sp>
      <p:sp>
        <p:nvSpPr>
          <p:cNvPr id="15" name="文本框 14"/>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pic>
        <p:nvPicPr>
          <p:cNvPr id="18" name="图片 17"/>
          <p:cNvPicPr>
            <a:picLocks noChangeAspect="1"/>
          </p:cNvPicPr>
          <p:nvPr/>
        </p:nvPicPr>
        <p:blipFill>
          <a:blip r:embed="rId4">
            <a:extLst>
              <a:ext uri="{BEBA8EAE-BF5A-486C-A8C5-ECC9F3942E4B}">
                <a14:imgProps xmlns:a14="http://schemas.microsoft.com/office/drawing/2010/main">
                  <a14:imgLayer r:embed="rId5">
                    <a14:imgEffect>
                      <a14:backgroundRemoval t="600" b="95600" l="400" r="99200"/>
                    </a14:imgEffect>
                  </a14:imgLayer>
                </a14:imgProps>
              </a:ext>
              <a:ext uri="{28A0092B-C50C-407E-A947-70E740481C1C}">
                <a14:useLocalDpi xmlns:a14="http://schemas.microsoft.com/office/drawing/2010/main" val="0"/>
              </a:ext>
            </a:extLst>
          </a:blip>
          <a:stretch>
            <a:fillRect/>
          </a:stretch>
        </p:blipFill>
        <p:spPr>
          <a:xfrm>
            <a:off x="8194162" y="3907475"/>
            <a:ext cx="3460761" cy="3460761"/>
          </a:xfrm>
          <a:prstGeom prst="rect">
            <a:avLst/>
          </a:prstGeom>
        </p:spPr>
      </p:pic>
      <p:pic>
        <p:nvPicPr>
          <p:cNvPr id="19" name="图片 1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1843557"/>
            <a:ext cx="3637145" cy="5014443"/>
          </a:xfrm>
          <a:prstGeom prst="rect">
            <a:avLst/>
          </a:prstGeom>
        </p:spPr>
      </p:pic>
      <p:sp>
        <p:nvSpPr>
          <p:cNvPr id="20" name="矩形 19"/>
          <p:cNvSpPr/>
          <p:nvPr/>
        </p:nvSpPr>
        <p:spPr>
          <a:xfrm>
            <a:off x="3088104" y="1500982"/>
            <a:ext cx="8067576" cy="230832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
                <a:srgbClr val="FF0000"/>
              </a:buClr>
            </a:pPr>
            <a:r>
              <a:rPr lang="en-US" altLang="zh-CN" sz="1600" spc="300" dirty="0">
                <a:solidFill>
                  <a:schemeClr val="tx1">
                    <a:lumMod val="85000"/>
                    <a:lumOff val="15000"/>
                  </a:schemeClr>
                </a:solidFill>
                <a:latin typeface="微软雅黑" panose="020B0503020204020204" pitchFamily="34" charset="-122"/>
                <a:ea typeface="微软雅黑" panose="020B0503020204020204" pitchFamily="34" charset="-122"/>
              </a:rPr>
              <a:t>96</a:t>
            </a:r>
            <a:r>
              <a:rPr lang="zh-CN" altLang="en-US" sz="1600" spc="300" dirty="0">
                <a:solidFill>
                  <a:schemeClr val="tx1">
                    <a:lumMod val="85000"/>
                    <a:lumOff val="15000"/>
                  </a:schemeClr>
                </a:solidFill>
                <a:latin typeface="微软雅黑" panose="020B0503020204020204" pitchFamily="34" charset="-122"/>
                <a:ea typeface="微软雅黑" panose="020B0503020204020204" pitchFamily="34" charset="-122"/>
              </a:rPr>
              <a:t>年前，一个伟大的政党</a:t>
            </a:r>
            <a:r>
              <a:rPr lang="en-US" altLang="zh-CN" sz="1600" spc="3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spc="300" dirty="0">
                <a:solidFill>
                  <a:schemeClr val="tx1">
                    <a:lumMod val="85000"/>
                    <a:lumOff val="15000"/>
                  </a:schemeClr>
                </a:solidFill>
                <a:latin typeface="微软雅黑" panose="020B0503020204020204" pitchFamily="34" charset="-122"/>
                <a:ea typeface="微软雅黑" panose="020B0503020204020204" pitchFamily="34" charset="-122"/>
              </a:rPr>
              <a:t>中国共产党诞生在南湖的红船上。今天，当中国共产党已经由一个革命政党发展为世界上最大的执政党，中华民族的历史使命已经由实现民族解放变为迈向伟大民族复兴，中国特色社会主义也进入了新时代，我们唯有始终以习近平总书记提出和阐释的</a:t>
            </a:r>
            <a:r>
              <a:rPr lang="zh-CN" altLang="en-US" sz="1600" b="1" spc="300" dirty="0">
                <a:solidFill>
                  <a:srgbClr val="FF0000"/>
                </a:solidFill>
                <a:latin typeface="微软雅黑" panose="020B0503020204020204" pitchFamily="34" charset="-122"/>
                <a:ea typeface="微软雅黑" panose="020B0503020204020204" pitchFamily="34" charset="-122"/>
              </a:rPr>
              <a:t>“红船精神”为鞭策，始终保持党的人民性特质</a:t>
            </a:r>
            <a:r>
              <a:rPr lang="zh-CN" altLang="en-US" sz="1600" spc="300" dirty="0">
                <a:solidFill>
                  <a:schemeClr val="tx1">
                    <a:lumMod val="85000"/>
                    <a:lumOff val="15000"/>
                  </a:schemeClr>
                </a:solidFill>
                <a:latin typeface="微软雅黑" panose="020B0503020204020204" pitchFamily="34" charset="-122"/>
                <a:ea typeface="微软雅黑" panose="020B0503020204020204" pitchFamily="34" charset="-122"/>
              </a:rPr>
              <a:t>，始终与人民同呼吸、共命运、心连心，才能把握好实现中华民族伟大复兴中国梦的未来。</a:t>
            </a:r>
          </a:p>
        </p:txBody>
      </p:sp>
      <p:pic>
        <p:nvPicPr>
          <p:cNvPr id="21" name="图片 20"/>
          <p:cNvPicPr>
            <a:picLocks noChangeAspect="1"/>
          </p:cNvPicPr>
          <p:nvPr/>
        </p:nvPicPr>
        <p:blipFill>
          <a:blip r:embed="rId7"/>
          <a:stretch>
            <a:fillRect/>
          </a:stretch>
        </p:blipFill>
        <p:spPr>
          <a:xfrm>
            <a:off x="2547580" y="4678680"/>
            <a:ext cx="2742769" cy="177279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22" name="图片 2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484665" y="582523"/>
            <a:ext cx="671015" cy="820290"/>
          </a:xfrm>
          <a:prstGeom prst="rect">
            <a:avLst/>
          </a:prstGeom>
        </p:spPr>
      </p:pic>
    </p:spTree>
    <p:extLst>
      <p:ext uri="{BB962C8B-B14F-4D97-AF65-F5344CB8AC3E}">
        <p14:creationId xmlns:p14="http://schemas.microsoft.com/office/powerpoint/2010/main" val="8257941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8000">
        <p15:prstTrans prst="pageCurlDouble"/>
      </p:transition>
    </mc:Choice>
    <mc:Fallback xmlns="">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circle(out)">
                                      <p:cBhvr>
                                        <p:cTn id="12" dur="20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fltVal val="0"/>
                                          </p:val>
                                        </p:tav>
                                        <p:tav tm="100000">
                                          <p:val>
                                            <p:strVal val="#ppt_w"/>
                                          </p:val>
                                        </p:tav>
                                      </p:tavLst>
                                    </p:anim>
                                    <p:anim calcmode="lin" valueType="num">
                                      <p:cBhvr>
                                        <p:cTn id="25" dur="500" fill="hold"/>
                                        <p:tgtEl>
                                          <p:spTgt spid="21"/>
                                        </p:tgtEl>
                                        <p:attrNameLst>
                                          <p:attrName>ppt_h</p:attrName>
                                        </p:attrNameLst>
                                      </p:cBhvr>
                                      <p:tavLst>
                                        <p:tav tm="0">
                                          <p:val>
                                            <p:fltVal val="0"/>
                                          </p:val>
                                        </p:tav>
                                        <p:tav tm="100000">
                                          <p:val>
                                            <p:strVal val="#ppt_h"/>
                                          </p:val>
                                        </p:tav>
                                      </p:tavLst>
                                    </p:anim>
                                    <p:animEffect transition="in" filter="fade">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1000"/>
                                        <p:tgtEl>
                                          <p:spTgt spid="20"/>
                                        </p:tgtEl>
                                      </p:cBhvr>
                                    </p:animEffect>
                                    <p:anim calcmode="lin" valueType="num">
                                      <p:cBhvr>
                                        <p:cTn id="42" dur="1000" fill="hold"/>
                                        <p:tgtEl>
                                          <p:spTgt spid="20"/>
                                        </p:tgtEl>
                                        <p:attrNameLst>
                                          <p:attrName>ppt_x</p:attrName>
                                        </p:attrNameLst>
                                      </p:cBhvr>
                                      <p:tavLst>
                                        <p:tav tm="0">
                                          <p:val>
                                            <p:strVal val="#ppt_x"/>
                                          </p:val>
                                        </p:tav>
                                        <p:tav tm="100000">
                                          <p:val>
                                            <p:strVal val="#ppt_x"/>
                                          </p:val>
                                        </p:tav>
                                      </p:tavLst>
                                    </p:anim>
                                    <p:anim calcmode="lin" valueType="num">
                                      <p:cBhvr>
                                        <p:cTn id="4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nodeType="click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1000"/>
                                        <p:tgtEl>
                                          <p:spTgt spid="22"/>
                                        </p:tgtEl>
                                      </p:cBhvr>
                                    </p:animEffect>
                                    <p:anim calcmode="lin" valueType="num">
                                      <p:cBhvr>
                                        <p:cTn id="49" dur="1000" fill="hold"/>
                                        <p:tgtEl>
                                          <p:spTgt spid="22"/>
                                        </p:tgtEl>
                                        <p:attrNameLst>
                                          <p:attrName>ppt_x</p:attrName>
                                        </p:attrNameLst>
                                      </p:cBhvr>
                                      <p:tavLst>
                                        <p:tav tm="0">
                                          <p:val>
                                            <p:strVal val="#ppt_x"/>
                                          </p:val>
                                        </p:tav>
                                        <p:tav tm="100000">
                                          <p:val>
                                            <p:strVal val="#ppt_x"/>
                                          </p:val>
                                        </p:tav>
                                      </p:tavLst>
                                    </p:anim>
                                    <p:anim calcmode="lin" valueType="num">
                                      <p:cBhvr>
                                        <p:cTn id="5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219200" y="336902"/>
            <a:ext cx="5087686" cy="490904"/>
          </a:xfrm>
          <a:gradFill>
            <a:gsLst>
              <a:gs pos="90000">
                <a:srgbClr val="C00000"/>
              </a:gs>
              <a:gs pos="30000">
                <a:srgbClr val="FF3300"/>
              </a:gs>
            </a:gsLst>
            <a:lin ang="5400000" scaled="1"/>
          </a:gradFill>
        </p:spPr>
        <p:txBody>
          <a:bodyPr/>
          <a:lstStyle/>
          <a:p>
            <a:pPr algn="ctr" defTabSz="987425"/>
            <a:r>
              <a:rPr lang="zh-CN" altLang="en-US" spc="600" dirty="0">
                <a:solidFill>
                  <a:schemeClr val="bg1"/>
                </a:solidFill>
                <a:latin typeface="微软雅黑" panose="020B0503020204020204" pitchFamily="34" charset="-122"/>
                <a:ea typeface="微软雅黑" panose="020B0503020204020204" pitchFamily="34" charset="-122"/>
              </a:rPr>
              <a:t>砥砺前行 善作善成</a:t>
            </a:r>
          </a:p>
        </p:txBody>
      </p:sp>
      <p:sp>
        <p:nvSpPr>
          <p:cNvPr id="39" name="矩形 38"/>
          <p:cNvSpPr/>
          <p:nvPr/>
        </p:nvSpPr>
        <p:spPr>
          <a:xfrm>
            <a:off x="794733" y="1793914"/>
            <a:ext cx="10589547" cy="4408765"/>
          </a:xfrm>
          <a:prstGeom prst="rect">
            <a:avLst/>
          </a:prstGeom>
          <a:noFill/>
          <a:ln>
            <a:solidFill>
              <a:srgbClr val="EE2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010" y="787752"/>
            <a:ext cx="2140235" cy="1964669"/>
          </a:xfrm>
          <a:prstGeom prst="rect">
            <a:avLst/>
          </a:prstGeom>
        </p:spPr>
      </p:pic>
      <p:sp>
        <p:nvSpPr>
          <p:cNvPr id="15" name="矩形: 圆角 2"/>
          <p:cNvSpPr/>
          <p:nvPr/>
        </p:nvSpPr>
        <p:spPr>
          <a:xfrm>
            <a:off x="2545245" y="2253033"/>
            <a:ext cx="7971966" cy="499388"/>
          </a:xfrm>
          <a:prstGeom prst="roundRect">
            <a:avLst>
              <a:gd name="adj" fmla="val 1984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buClr>
                <a:srgbClr val="FF0000"/>
              </a:buClr>
            </a:pPr>
            <a:r>
              <a:rPr lang="zh-CN" altLang="en-US" sz="2400" b="1" spc="3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保持永不懈怠的精神状态和一往无前的奋斗姿态，不断把党和人民事业推向前进</a:t>
            </a:r>
          </a:p>
        </p:txBody>
      </p:sp>
      <p:sp>
        <p:nvSpPr>
          <p:cNvPr id="16" name="矩形 15"/>
          <p:cNvSpPr/>
          <p:nvPr/>
        </p:nvSpPr>
        <p:spPr>
          <a:xfrm>
            <a:off x="1219200" y="3264488"/>
            <a:ext cx="9890760" cy="230832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214630" algn="just">
              <a:lnSpc>
                <a:spcPct val="150000"/>
              </a:lnSpc>
              <a:buClr>
                <a:srgbClr val="FF0000"/>
              </a:buClr>
              <a:buFont typeface="Wingdings" panose="05000000000000000000" pitchFamily="2" charset="2"/>
              <a:buChar char="l"/>
            </a:pPr>
            <a:r>
              <a:rPr lang="zh-CN" altLang="en-US" sz="1600" spc="300" dirty="0">
                <a:latin typeface="微软雅黑" panose="020B0503020204020204" pitchFamily="34" charset="-122"/>
                <a:ea typeface="微软雅黑" panose="020B0503020204020204" pitchFamily="34" charset="-122"/>
              </a:rPr>
              <a:t>服务群众无止境。基层党组织要得人心，得民心。党始终同人民想在一起，干在一起。这是我们基层党组织工作的标杆，也是我们今后开展工作要遵循的准则。今后，我们将继续努力，着力营造一个服务全面、环境优美、秩序优良、人际关系融洽的和谐新社会，使工作质量和工作效率再上新台阶。</a:t>
            </a:r>
            <a:endParaRPr lang="en-US" altLang="zh-CN" sz="1600" spc="300" dirty="0">
              <a:latin typeface="微软雅黑" panose="020B0503020204020204" pitchFamily="34" charset="-122"/>
              <a:ea typeface="微软雅黑" panose="020B0503020204020204" pitchFamily="34" charset="-122"/>
            </a:endParaRPr>
          </a:p>
          <a:p>
            <a:pPr indent="-214630" algn="just">
              <a:lnSpc>
                <a:spcPct val="150000"/>
              </a:lnSpc>
              <a:buClr>
                <a:srgbClr val="FF0000"/>
              </a:buClr>
              <a:buFont typeface="Wingdings" panose="05000000000000000000" pitchFamily="2" charset="2"/>
              <a:buChar char="l"/>
            </a:pPr>
            <a:r>
              <a:rPr lang="zh-CN" altLang="en-US" sz="1600" spc="300" dirty="0">
                <a:latin typeface="微软雅黑" panose="020B0503020204020204" pitchFamily="34" charset="-122"/>
                <a:ea typeface="微软雅黑" panose="020B0503020204020204" pitchFamily="34" charset="-122"/>
              </a:rPr>
              <a:t>要不断完善工作理念和方式方法，不断提高服务群众的能力和水平，在全面建设社会主义现代化国家新征程上，牢记自己的使命和职责，千方百计解决好群众关心的身边事。</a:t>
            </a:r>
          </a:p>
        </p:txBody>
      </p:sp>
      <p:pic>
        <p:nvPicPr>
          <p:cNvPr id="17" name="图片 16"/>
          <p:cNvPicPr>
            <a:picLocks noChangeAspect="1"/>
          </p:cNvPicPr>
          <p:nvPr/>
        </p:nvPicPr>
        <p:blipFill rotWithShape="1">
          <a:blip r:embed="rId4" cstate="print">
            <a:extLst>
              <a:ext uri="{28A0092B-C50C-407E-A947-70E740481C1C}">
                <a14:useLocalDpi xmlns:a14="http://schemas.microsoft.com/office/drawing/2010/main" val="0"/>
              </a:ext>
            </a:extLst>
          </a:blip>
          <a:srcRect b="9068"/>
          <a:stretch/>
        </p:blipFill>
        <p:spPr>
          <a:xfrm>
            <a:off x="9387840" y="4575345"/>
            <a:ext cx="2386163" cy="1627334"/>
          </a:xfrm>
          <a:prstGeom prst="rect">
            <a:avLst/>
          </a:prstGeom>
        </p:spPr>
      </p:pic>
    </p:spTree>
    <p:extLst>
      <p:ext uri="{BB962C8B-B14F-4D97-AF65-F5344CB8AC3E}">
        <p14:creationId xmlns:p14="http://schemas.microsoft.com/office/powerpoint/2010/main" val="397283087"/>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Effect transition="in" filter="fade">
                                      <p:cBhvr>
                                        <p:cTn id="19" dur="500"/>
                                        <p:tgtEl>
                                          <p:spTgt spid="39"/>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00"/>
                                        <p:tgtEl>
                                          <p:spTgt spid="16"/>
                                        </p:tgtEl>
                                      </p:cBhvr>
                                    </p:animEffect>
                                    <p:anim calcmode="lin" valueType="num">
                                      <p:cBhvr>
                                        <p:cTn id="30" dur="1000" fill="hold"/>
                                        <p:tgtEl>
                                          <p:spTgt spid="16"/>
                                        </p:tgtEl>
                                        <p:attrNameLst>
                                          <p:attrName>ppt_x</p:attrName>
                                        </p:attrNameLst>
                                      </p:cBhvr>
                                      <p:tavLst>
                                        <p:tav tm="0">
                                          <p:val>
                                            <p:strVal val="#ppt_x"/>
                                          </p:val>
                                        </p:tav>
                                        <p:tav tm="100000">
                                          <p:val>
                                            <p:strVal val="#ppt_x"/>
                                          </p:val>
                                        </p:tav>
                                      </p:tavLst>
                                    </p:anim>
                                    <p:anim calcmode="lin" valueType="num">
                                      <p:cBhvr>
                                        <p:cTn id="3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down)">
                                      <p:cBhvr>
                                        <p:cTn id="3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9" grpId="0" animBg="1"/>
      <p:bldP spid="15"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219200" y="336902"/>
            <a:ext cx="5087686" cy="490904"/>
          </a:xfrm>
          <a:gradFill>
            <a:gsLst>
              <a:gs pos="90000">
                <a:srgbClr val="C00000"/>
              </a:gs>
              <a:gs pos="30000">
                <a:srgbClr val="FF3300"/>
              </a:gs>
            </a:gsLst>
            <a:lin ang="5400000" scaled="1"/>
          </a:gradFill>
        </p:spPr>
        <p:txBody>
          <a:bodyPr/>
          <a:lstStyle/>
          <a:p>
            <a:pPr algn="ctr" defTabSz="987425"/>
            <a:r>
              <a:rPr lang="zh-CN" altLang="en-US" spc="600" dirty="0">
                <a:solidFill>
                  <a:schemeClr val="bg1"/>
                </a:solidFill>
                <a:latin typeface="微软雅黑" panose="020B0503020204020204" pitchFamily="34" charset="-122"/>
                <a:ea typeface="微软雅黑" panose="020B0503020204020204" pitchFamily="34" charset="-122"/>
              </a:rPr>
              <a:t>忠诚核心 紧跟领袖</a:t>
            </a:r>
          </a:p>
        </p:txBody>
      </p:sp>
      <p:sp>
        <p:nvSpPr>
          <p:cNvPr id="39" name="矩形 38"/>
          <p:cNvSpPr/>
          <p:nvPr/>
        </p:nvSpPr>
        <p:spPr>
          <a:xfrm>
            <a:off x="794733" y="1793914"/>
            <a:ext cx="10589547" cy="4408765"/>
          </a:xfrm>
          <a:prstGeom prst="rect">
            <a:avLst/>
          </a:prstGeom>
          <a:noFill/>
          <a:ln>
            <a:solidFill>
              <a:srgbClr val="EE2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010" y="787752"/>
            <a:ext cx="2140235" cy="1964669"/>
          </a:xfrm>
          <a:prstGeom prst="rect">
            <a:avLst/>
          </a:prstGeom>
        </p:spPr>
      </p:pic>
      <p:pic>
        <p:nvPicPr>
          <p:cNvPr id="17" name="图片 16"/>
          <p:cNvPicPr>
            <a:picLocks noChangeAspect="1"/>
          </p:cNvPicPr>
          <p:nvPr/>
        </p:nvPicPr>
        <p:blipFill rotWithShape="1">
          <a:blip r:embed="rId4" cstate="print">
            <a:extLst>
              <a:ext uri="{28A0092B-C50C-407E-A947-70E740481C1C}">
                <a14:useLocalDpi xmlns:a14="http://schemas.microsoft.com/office/drawing/2010/main" val="0"/>
              </a:ext>
            </a:extLst>
          </a:blip>
          <a:srcRect b="9068"/>
          <a:stretch/>
        </p:blipFill>
        <p:spPr>
          <a:xfrm>
            <a:off x="9387840" y="4575345"/>
            <a:ext cx="2386163" cy="1627334"/>
          </a:xfrm>
          <a:prstGeom prst="rect">
            <a:avLst/>
          </a:prstGeom>
        </p:spPr>
      </p:pic>
      <p:sp>
        <p:nvSpPr>
          <p:cNvPr id="8" name="矩形 7"/>
          <p:cNvSpPr/>
          <p:nvPr/>
        </p:nvSpPr>
        <p:spPr>
          <a:xfrm>
            <a:off x="1321466" y="3351933"/>
            <a:ext cx="9491870" cy="244682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
                <a:srgbClr val="FF0000"/>
              </a:buClr>
            </a:pPr>
            <a:r>
              <a:rPr lang="zh-CN" altLang="en-US" sz="1700" spc="300" dirty="0">
                <a:latin typeface="微软雅黑" panose="020B0503020204020204" pitchFamily="34" charset="-122"/>
                <a:ea typeface="微软雅黑" panose="020B0503020204020204" pitchFamily="34" charset="-122"/>
              </a:rPr>
              <a:t>万山磅礴必有主峰，龙衮九章但挚一领。确立和维护全党核心，关乎旗帜道路方向，关乎党运国脉军魂。中国共产党的领导地位是历史的选择、人民的选择，习近平总书记在全党的核心地位也是历史的选择、人民的选择。我们必须把忠诚核心、拥戴核心、维护核心作为最大的政治，牢固树立“四个意识”，坚定自觉地维护以习近平同志为核心的党中央权威和集中统一领导，坚定自觉地同以习近平同志为核心的党中央保持高度一致，当好坚定不移维护习近平总书记核心地位的排头兵。</a:t>
            </a:r>
          </a:p>
        </p:txBody>
      </p:sp>
      <p:sp>
        <p:nvSpPr>
          <p:cNvPr id="9" name="矩形: 圆角 3"/>
          <p:cNvSpPr/>
          <p:nvPr/>
        </p:nvSpPr>
        <p:spPr>
          <a:xfrm>
            <a:off x="1481123" y="2438509"/>
            <a:ext cx="4506450" cy="685800"/>
          </a:xfrm>
          <a:prstGeom prst="roundRect">
            <a:avLst>
              <a:gd name="adj" fmla="val 0"/>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buClr>
                <a:srgbClr val="FF0000"/>
              </a:buClr>
            </a:pPr>
            <a:r>
              <a:rPr lang="zh-CN" altLang="en-US" sz="2100" b="1" dirty="0">
                <a:solidFill>
                  <a:srgbClr val="FEFDF8"/>
                </a:solidFill>
                <a:latin typeface="微软雅黑" panose="020B0503020204020204" pitchFamily="34" charset="-122"/>
                <a:ea typeface="微软雅黑" panose="020B0503020204020204" pitchFamily="34" charset="-122"/>
              </a:rPr>
              <a:t>坚定不移维护习近平总书记核心地位</a:t>
            </a:r>
            <a:endParaRPr lang="en-US" altLang="zh-CN" sz="2100" b="1" dirty="0">
              <a:solidFill>
                <a:srgbClr val="FEFDF8"/>
              </a:solidFill>
              <a:latin typeface="微软雅黑" panose="020B0503020204020204" pitchFamily="34" charset="-122"/>
              <a:ea typeface="微软雅黑" panose="020B0503020204020204" pitchFamily="34" charset="-122"/>
            </a:endParaRPr>
          </a:p>
        </p:txBody>
      </p:sp>
      <p:sp>
        <p:nvSpPr>
          <p:cNvPr id="10" name="矩形: 圆角 4"/>
          <p:cNvSpPr/>
          <p:nvPr/>
        </p:nvSpPr>
        <p:spPr>
          <a:xfrm>
            <a:off x="6306886" y="2438509"/>
            <a:ext cx="4506450" cy="685800"/>
          </a:xfrm>
          <a:prstGeom prst="roundRect">
            <a:avLst>
              <a:gd name="adj" fmla="val 0"/>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buClr>
                <a:srgbClr val="FF0000"/>
              </a:buClr>
            </a:pPr>
            <a:r>
              <a:rPr lang="zh-CN" altLang="en-US" sz="2100" b="1" dirty="0">
                <a:solidFill>
                  <a:srgbClr val="FEFDF8"/>
                </a:solidFill>
                <a:latin typeface="微软雅黑" panose="020B0503020204020204" pitchFamily="34" charset="-122"/>
                <a:ea typeface="微软雅黑" panose="020B0503020204020204" pitchFamily="34" charset="-122"/>
              </a:rPr>
              <a:t>是我们从胜利走向胜利最根本的保证</a:t>
            </a:r>
          </a:p>
        </p:txBody>
      </p:sp>
    </p:spTree>
    <p:extLst>
      <p:ext uri="{BB962C8B-B14F-4D97-AF65-F5344CB8AC3E}">
        <p14:creationId xmlns:p14="http://schemas.microsoft.com/office/powerpoint/2010/main" val="1434571931"/>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par>
                                <p:cTn id="15" presetID="53" presetClass="entr" presetSubtype="16"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1000"/>
                                        <p:tgtEl>
                                          <p:spTgt spid="17"/>
                                        </p:tgtEl>
                                      </p:cBhvr>
                                    </p:animEffect>
                                    <p:anim calcmode="lin" valueType="num">
                                      <p:cBhvr>
                                        <p:cTn id="25" dur="1000" fill="hold"/>
                                        <p:tgtEl>
                                          <p:spTgt spid="17"/>
                                        </p:tgtEl>
                                        <p:attrNameLst>
                                          <p:attrName>ppt_x</p:attrName>
                                        </p:attrNameLst>
                                      </p:cBhvr>
                                      <p:tavLst>
                                        <p:tav tm="0">
                                          <p:val>
                                            <p:strVal val="#ppt_x"/>
                                          </p:val>
                                        </p:tav>
                                        <p:tav tm="100000">
                                          <p:val>
                                            <p:strVal val="#ppt_x"/>
                                          </p:val>
                                        </p:tav>
                                      </p:tavLst>
                                    </p:anim>
                                    <p:anim calcmode="lin" valueType="num">
                                      <p:cBhvr>
                                        <p:cTn id="2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arn(inVertical)">
                                      <p:cBhvr>
                                        <p:cTn id="31" dur="500"/>
                                        <p:tgtEl>
                                          <p:spTgt spid="9"/>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arn(inVertical)">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1000"/>
                                        <p:tgtEl>
                                          <p:spTgt spid="8"/>
                                        </p:tgtEl>
                                      </p:cBhvr>
                                    </p:animEffect>
                                    <p:anim calcmode="lin" valueType="num">
                                      <p:cBhvr>
                                        <p:cTn id="40" dur="1000" fill="hold"/>
                                        <p:tgtEl>
                                          <p:spTgt spid="8"/>
                                        </p:tgtEl>
                                        <p:attrNameLst>
                                          <p:attrName>ppt_x</p:attrName>
                                        </p:attrNameLst>
                                      </p:cBhvr>
                                      <p:tavLst>
                                        <p:tav tm="0">
                                          <p:val>
                                            <p:strVal val="#ppt_x"/>
                                          </p:val>
                                        </p:tav>
                                        <p:tav tm="100000">
                                          <p:val>
                                            <p:strVal val="#ppt_x"/>
                                          </p:val>
                                        </p:tav>
                                      </p:tavLst>
                                    </p:anim>
                                    <p:anim calcmode="lin" valueType="num">
                                      <p:cBhvr>
                                        <p:cTn id="4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9" grpId="0" animBg="1"/>
      <p:bldP spid="8" grpId="0"/>
      <p:bldP spid="9" grpId="0" animBg="1"/>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219200" y="336902"/>
            <a:ext cx="5087686" cy="490904"/>
          </a:xfrm>
          <a:gradFill>
            <a:gsLst>
              <a:gs pos="90000">
                <a:srgbClr val="C00000"/>
              </a:gs>
              <a:gs pos="30000">
                <a:srgbClr val="FF3300"/>
              </a:gs>
            </a:gsLst>
            <a:lin ang="5400000" scaled="1"/>
          </a:gradFill>
        </p:spPr>
        <p:txBody>
          <a:bodyPr/>
          <a:lstStyle/>
          <a:p>
            <a:pPr algn="ctr" defTabSz="987425"/>
            <a:r>
              <a:rPr lang="zh-CN" altLang="en-US" spc="600" dirty="0">
                <a:solidFill>
                  <a:schemeClr val="bg1"/>
                </a:solidFill>
                <a:latin typeface="微软雅黑" panose="020B0503020204020204" pitchFamily="34" charset="-122"/>
                <a:ea typeface="微软雅黑" panose="020B0503020204020204" pitchFamily="34" charset="-122"/>
              </a:rPr>
              <a:t>忠诚核心 紧跟领袖</a:t>
            </a:r>
          </a:p>
        </p:txBody>
      </p:sp>
      <p:sp>
        <p:nvSpPr>
          <p:cNvPr id="39" name="矩形 38"/>
          <p:cNvSpPr/>
          <p:nvPr/>
        </p:nvSpPr>
        <p:spPr>
          <a:xfrm>
            <a:off x="794733" y="1793914"/>
            <a:ext cx="10589547" cy="4408765"/>
          </a:xfrm>
          <a:prstGeom prst="rect">
            <a:avLst/>
          </a:prstGeom>
          <a:noFill/>
          <a:ln>
            <a:solidFill>
              <a:srgbClr val="EE2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24003" y="1599171"/>
            <a:ext cx="2140235" cy="1964669"/>
          </a:xfrm>
          <a:prstGeom prst="rect">
            <a:avLst/>
          </a:prstGeom>
        </p:spPr>
      </p:pic>
      <p:sp>
        <p:nvSpPr>
          <p:cNvPr id="11" name="矩形 10"/>
          <p:cNvSpPr/>
          <p:nvPr/>
        </p:nvSpPr>
        <p:spPr>
          <a:xfrm>
            <a:off x="1739626" y="2409678"/>
            <a:ext cx="9134519" cy="230832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
                <a:srgbClr val="FF0000"/>
              </a:buClr>
            </a:pPr>
            <a:r>
              <a:rPr lang="zh-CN" altLang="en-US" sz="2000" b="1" spc="300" dirty="0">
                <a:solidFill>
                  <a:srgbClr val="C00000"/>
                </a:solidFill>
                <a:latin typeface="微软雅黑" panose="020B0503020204020204" pitchFamily="34" charset="-122"/>
                <a:ea typeface="微软雅黑" panose="020B0503020204020204" pitchFamily="34" charset="-122"/>
              </a:rPr>
              <a:t>我志愿加入中国共产党，</a:t>
            </a:r>
            <a:endParaRPr lang="en-US" altLang="zh-CN" sz="2000" b="1" spc="300" dirty="0">
              <a:solidFill>
                <a:srgbClr val="C00000"/>
              </a:solidFill>
              <a:latin typeface="微软雅黑" panose="020B0503020204020204" pitchFamily="34" charset="-122"/>
              <a:ea typeface="微软雅黑" panose="020B0503020204020204" pitchFamily="34" charset="-122"/>
            </a:endParaRPr>
          </a:p>
          <a:p>
            <a:pPr algn="just">
              <a:lnSpc>
                <a:spcPct val="150000"/>
              </a:lnSpc>
              <a:buClr>
                <a:srgbClr val="FF0000"/>
              </a:buClr>
            </a:pPr>
            <a:r>
              <a:rPr lang="zh-CN" altLang="en-US" sz="1900" spc="300" dirty="0">
                <a:latin typeface="微软雅黑" panose="020B0503020204020204" pitchFamily="34" charset="-122"/>
                <a:ea typeface="微软雅黑" panose="020B0503020204020204" pitchFamily="34" charset="-122"/>
              </a:rPr>
              <a:t>拥护党的纲领，遵守党的章程，履行党员义务，</a:t>
            </a:r>
            <a:endParaRPr lang="en-US" altLang="zh-CN" sz="1900" spc="300" dirty="0">
              <a:latin typeface="微软雅黑" panose="020B0503020204020204" pitchFamily="34" charset="-122"/>
              <a:ea typeface="微软雅黑" panose="020B0503020204020204" pitchFamily="34" charset="-122"/>
            </a:endParaRPr>
          </a:p>
          <a:p>
            <a:pPr algn="just">
              <a:lnSpc>
                <a:spcPct val="150000"/>
              </a:lnSpc>
              <a:buClr>
                <a:srgbClr val="FF0000"/>
              </a:buClr>
            </a:pPr>
            <a:r>
              <a:rPr lang="zh-CN" altLang="en-US" sz="1900" spc="300" dirty="0">
                <a:latin typeface="微软雅黑" panose="020B0503020204020204" pitchFamily="34" charset="-122"/>
                <a:ea typeface="微软雅黑" panose="020B0503020204020204" pitchFamily="34" charset="-122"/>
              </a:rPr>
              <a:t>执行党的决定，严守党的纪律，保守党的秘密，</a:t>
            </a:r>
            <a:endParaRPr lang="en-US" altLang="zh-CN" sz="1900" spc="300" dirty="0">
              <a:latin typeface="微软雅黑" panose="020B0503020204020204" pitchFamily="34" charset="-122"/>
              <a:ea typeface="微软雅黑" panose="020B0503020204020204" pitchFamily="34" charset="-122"/>
            </a:endParaRPr>
          </a:p>
          <a:p>
            <a:pPr algn="just">
              <a:lnSpc>
                <a:spcPct val="150000"/>
              </a:lnSpc>
              <a:buClr>
                <a:srgbClr val="FF0000"/>
              </a:buClr>
            </a:pPr>
            <a:r>
              <a:rPr lang="zh-CN" altLang="en-US" sz="1900" spc="300" dirty="0">
                <a:latin typeface="微软雅黑" panose="020B0503020204020204" pitchFamily="34" charset="-122"/>
                <a:ea typeface="微软雅黑" panose="020B0503020204020204" pitchFamily="34" charset="-122"/>
              </a:rPr>
              <a:t>对党忠诚，积极工作，</a:t>
            </a:r>
            <a:endParaRPr lang="en-US" altLang="zh-CN" sz="1900" spc="300" dirty="0">
              <a:latin typeface="微软雅黑" panose="020B0503020204020204" pitchFamily="34" charset="-122"/>
              <a:ea typeface="微软雅黑" panose="020B0503020204020204" pitchFamily="34" charset="-122"/>
            </a:endParaRPr>
          </a:p>
          <a:p>
            <a:pPr algn="just">
              <a:lnSpc>
                <a:spcPct val="150000"/>
              </a:lnSpc>
              <a:buClr>
                <a:srgbClr val="FF0000"/>
              </a:buClr>
            </a:pPr>
            <a:r>
              <a:rPr lang="zh-CN" altLang="en-US" sz="1900" spc="300" dirty="0">
                <a:latin typeface="微软雅黑" panose="020B0503020204020204" pitchFamily="34" charset="-122"/>
                <a:ea typeface="微软雅黑" panose="020B0503020204020204" pitchFamily="34" charset="-122"/>
              </a:rPr>
              <a:t>为共产主义奋斗终身，随时准备为党和人民牺牲一切，永不叛党。</a:t>
            </a:r>
          </a:p>
        </p:txBody>
      </p:sp>
      <p:grpSp>
        <p:nvGrpSpPr>
          <p:cNvPr id="2" name="组合 1"/>
          <p:cNvGrpSpPr/>
          <p:nvPr/>
        </p:nvGrpSpPr>
        <p:grpSpPr>
          <a:xfrm>
            <a:off x="945045" y="4450080"/>
            <a:ext cx="2961920" cy="1752599"/>
            <a:chOff x="7077768" y="3489960"/>
            <a:chExt cx="4088326" cy="2819399"/>
          </a:xfrm>
        </p:grpSpPr>
        <p:pic>
          <p:nvPicPr>
            <p:cNvPr id="12" name="图片 11" descr="图片包含 事情&#10;&#10;已生成高可信度的说明"/>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46681" y="3489960"/>
              <a:ext cx="3419413" cy="2619247"/>
            </a:xfrm>
            <a:prstGeom prst="rect">
              <a:avLst/>
            </a:prstGeom>
          </p:spPr>
        </p:pic>
        <p:pic>
          <p:nvPicPr>
            <p:cNvPr id="13" name="图片 12" descr="图片包含 事情, 物体&#10;&#10;已生成高可信度的说明"/>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7264363" y="3752834"/>
              <a:ext cx="3901731" cy="2556525"/>
            </a:xfrm>
            <a:prstGeom prst="rect">
              <a:avLst/>
            </a:prstGeom>
          </p:spPr>
        </p:pic>
        <p:pic>
          <p:nvPicPr>
            <p:cNvPr id="14" name="图片 13" descr="图片包含 事情, 物体&#10;&#10;已生成极高可信度的说明"/>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7077768" y="4492596"/>
              <a:ext cx="3901731" cy="1669157"/>
            </a:xfrm>
            <a:prstGeom prst="rect">
              <a:avLst/>
            </a:prstGeom>
          </p:spPr>
        </p:pic>
      </p:grpSp>
    </p:spTree>
    <p:extLst>
      <p:ext uri="{BB962C8B-B14F-4D97-AF65-F5344CB8AC3E}">
        <p14:creationId xmlns:p14="http://schemas.microsoft.com/office/powerpoint/2010/main" val="681247900"/>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wheel(1)">
                                      <p:cBhvr>
                                        <p:cTn id="12" dur="2000"/>
                                        <p:tgtEl>
                                          <p:spTgt spid="39"/>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9" grpId="0" animBg="1"/>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497565" y="4590284"/>
            <a:ext cx="7265264" cy="1612395"/>
            <a:chOff x="2674253" y="4612785"/>
            <a:chExt cx="7265264" cy="1612395"/>
          </a:xfrm>
        </p:grpSpPr>
        <p:pic>
          <p:nvPicPr>
            <p:cNvPr id="22" name="图片 21"/>
            <p:cNvPicPr>
              <a:picLocks noChangeAspect="1"/>
            </p:cNvPicPr>
            <p:nvPr/>
          </p:nvPicPr>
          <p:blipFill>
            <a:blip r:embed="rId3" cstate="print">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3809995" y="4612785"/>
              <a:ext cx="4572009" cy="1612395"/>
            </a:xfrm>
            <a:prstGeom prst="rect">
              <a:avLst/>
            </a:prstGeom>
          </p:spPr>
        </p:pic>
        <p:pic>
          <p:nvPicPr>
            <p:cNvPr id="23" name="图片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74253" y="4800744"/>
              <a:ext cx="7265264" cy="1420922"/>
            </a:xfrm>
            <a:prstGeom prst="rect">
              <a:avLst/>
            </a:prstGeom>
          </p:spPr>
        </p:pic>
      </p:grpSp>
      <p:sp>
        <p:nvSpPr>
          <p:cNvPr id="3" name="标题 2"/>
          <p:cNvSpPr>
            <a:spLocks noGrp="1"/>
          </p:cNvSpPr>
          <p:nvPr>
            <p:ph type="title"/>
          </p:nvPr>
        </p:nvSpPr>
        <p:spPr>
          <a:xfrm>
            <a:off x="1219200" y="336902"/>
            <a:ext cx="5087686" cy="490904"/>
          </a:xfrm>
          <a:gradFill>
            <a:gsLst>
              <a:gs pos="90000">
                <a:srgbClr val="C00000"/>
              </a:gs>
              <a:gs pos="30000">
                <a:srgbClr val="FF3300"/>
              </a:gs>
            </a:gsLst>
            <a:lin ang="5400000" scaled="1"/>
          </a:gradFill>
        </p:spPr>
        <p:txBody>
          <a:bodyPr/>
          <a:lstStyle/>
          <a:p>
            <a:pPr algn="ctr" defTabSz="987425"/>
            <a:r>
              <a:rPr lang="zh-CN" altLang="en-US" spc="600" dirty="0">
                <a:solidFill>
                  <a:schemeClr val="bg1"/>
                </a:solidFill>
                <a:latin typeface="微软雅黑" panose="020B0503020204020204" pitchFamily="34" charset="-122"/>
                <a:ea typeface="微软雅黑" panose="020B0503020204020204" pitchFamily="34" charset="-122"/>
              </a:rPr>
              <a:t>忠诚核心 紧跟领袖</a:t>
            </a:r>
          </a:p>
        </p:txBody>
      </p:sp>
      <p:sp>
        <p:nvSpPr>
          <p:cNvPr id="39" name="矩形 38"/>
          <p:cNvSpPr/>
          <p:nvPr/>
        </p:nvSpPr>
        <p:spPr>
          <a:xfrm>
            <a:off x="794733" y="1793914"/>
            <a:ext cx="10589547" cy="4408765"/>
          </a:xfrm>
          <a:prstGeom prst="rect">
            <a:avLst/>
          </a:prstGeom>
          <a:noFill/>
          <a:ln>
            <a:solidFill>
              <a:srgbClr val="EE25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sp>
        <p:nvSpPr>
          <p:cNvPr id="10" name="矩形 9"/>
          <p:cNvSpPr/>
          <p:nvPr/>
        </p:nvSpPr>
        <p:spPr>
          <a:xfrm>
            <a:off x="1154146" y="2323751"/>
            <a:ext cx="9870719" cy="283923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
                <a:srgbClr val="FF0000"/>
              </a:buClr>
            </a:pPr>
            <a:r>
              <a:rPr lang="zh-CN" altLang="en-US" sz="1700" b="1" spc="300" dirty="0">
                <a:solidFill>
                  <a:srgbClr val="C00000"/>
                </a:solidFill>
                <a:latin typeface="微软雅黑" panose="020B0503020204020204" pitchFamily="34" charset="-122"/>
                <a:ea typeface="微软雅黑" panose="020B0503020204020204" pitchFamily="34" charset="-122"/>
              </a:rPr>
              <a:t>“红船劈波行，精神聚人心”</a:t>
            </a:r>
            <a:r>
              <a:rPr lang="zh-CN" altLang="en-US" sz="1700" spc="300" dirty="0">
                <a:latin typeface="微软雅黑" panose="020B0503020204020204" pitchFamily="34" charset="-122"/>
                <a:ea typeface="微软雅黑" panose="020B0503020204020204" pitchFamily="34" charset="-122"/>
              </a:rPr>
              <a:t>。中国共产党近百年的奋斗史告诉我们，无论过去还是未来，“红船精神”都永不过时，红色基因都会代代传承、生生不息，它仍将是中国共产党引领中国人民决胜全面建成小康社会、实现中华民族伟大复兴中国梦的强大动力。</a:t>
            </a:r>
            <a:endParaRPr lang="en-US" altLang="zh-CN" sz="1700" spc="300" dirty="0">
              <a:latin typeface="微软雅黑" panose="020B0503020204020204" pitchFamily="34" charset="-122"/>
              <a:ea typeface="微软雅黑" panose="020B0503020204020204" pitchFamily="34" charset="-122"/>
            </a:endParaRPr>
          </a:p>
          <a:p>
            <a:pPr algn="just">
              <a:lnSpc>
                <a:spcPct val="150000"/>
              </a:lnSpc>
              <a:buClr>
                <a:srgbClr val="FF0000"/>
              </a:buClr>
            </a:pPr>
            <a:r>
              <a:rPr lang="zh-CN" altLang="en-US" sz="1700" b="1" spc="300" dirty="0">
                <a:solidFill>
                  <a:srgbClr val="C00000"/>
                </a:solidFill>
                <a:latin typeface="微软雅黑" panose="020B0503020204020204" pitchFamily="34" charset="-122"/>
                <a:ea typeface="微软雅黑" panose="020B0503020204020204" pitchFamily="34" charset="-122"/>
              </a:rPr>
              <a:t>历经苦难，百折不回，立党为公、忠诚为民，敢为人先，与时俱进</a:t>
            </a:r>
            <a:r>
              <a:rPr lang="zh-CN" altLang="en-US" sz="1700" spc="300" dirty="0">
                <a:solidFill>
                  <a:srgbClr val="C00000"/>
                </a:solidFill>
                <a:latin typeface="微软雅黑" panose="020B0503020204020204" pitchFamily="34" charset="-122"/>
                <a:ea typeface="微软雅黑" panose="020B0503020204020204" pitchFamily="34" charset="-122"/>
              </a:rPr>
              <a:t>，</a:t>
            </a:r>
            <a:r>
              <a:rPr lang="zh-CN" altLang="en-US" sz="1700" spc="300" dirty="0">
                <a:latin typeface="微软雅黑" panose="020B0503020204020204" pitchFamily="34" charset="-122"/>
                <a:ea typeface="微软雅黑" panose="020B0503020204020204" pitchFamily="34" charset="-122"/>
              </a:rPr>
              <a:t>在考验与检阅中一路升华，在机遇和挑战中奋勇前行。“红船精神”永葆党的生机和活力，使党永远走在时代的前列。随着今天中国步入世界舞台，承载着中国共产党人初心的红船必将驶向更广阔的世界，铸就更加辉煌的伟业。</a:t>
            </a:r>
          </a:p>
        </p:txBody>
      </p:sp>
      <p:grpSp>
        <p:nvGrpSpPr>
          <p:cNvPr id="15" name="组合 14"/>
          <p:cNvGrpSpPr/>
          <p:nvPr/>
        </p:nvGrpSpPr>
        <p:grpSpPr>
          <a:xfrm>
            <a:off x="4931408" y="1493519"/>
            <a:ext cx="2261872" cy="600790"/>
            <a:chOff x="6589221" y="2442603"/>
            <a:chExt cx="2261872" cy="600790"/>
          </a:xfrm>
        </p:grpSpPr>
        <p:sp>
          <p:nvSpPr>
            <p:cNvPr id="16" name="圆角矩形 15"/>
            <p:cNvSpPr/>
            <p:nvPr/>
          </p:nvSpPr>
          <p:spPr>
            <a:xfrm>
              <a:off x="6589221" y="2443992"/>
              <a:ext cx="2261872" cy="598013"/>
            </a:xfrm>
            <a:prstGeom prst="roundRect">
              <a:avLst/>
            </a:prstGeom>
            <a:gradFill>
              <a:gsLst>
                <a:gs pos="90000">
                  <a:srgbClr val="C00000"/>
                </a:gs>
                <a:gs pos="30000">
                  <a:srgbClr val="FF3300"/>
                </a:gs>
              </a:gsLst>
              <a:lin ang="5400000" scaled="1"/>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pic>
          <p:nvPicPr>
            <p:cNvPr id="17" name="图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05599" y="2442603"/>
              <a:ext cx="642852" cy="600790"/>
            </a:xfrm>
            <a:prstGeom prst="rect">
              <a:avLst/>
            </a:prstGeom>
          </p:spPr>
        </p:pic>
        <p:sp>
          <p:nvSpPr>
            <p:cNvPr id="18" name="矩形 17"/>
            <p:cNvSpPr/>
            <p:nvPr/>
          </p:nvSpPr>
          <p:spPr>
            <a:xfrm>
              <a:off x="7427532" y="2512164"/>
              <a:ext cx="1074333" cy="461665"/>
            </a:xfrm>
            <a:prstGeom prst="rect">
              <a:avLst/>
            </a:prstGeom>
          </p:spPr>
          <p:txBody>
            <a:bodyPr wrap="none">
              <a:spAutoFit/>
            </a:bodyPr>
            <a:lstStyle/>
            <a:p>
              <a:r>
                <a:rPr lang="zh-CN" altLang="en-US" sz="2400" b="1" dirty="0">
                  <a:solidFill>
                    <a:schemeClr val="bg1"/>
                  </a:solidFill>
                  <a:cs typeface="+mn-ea"/>
                  <a:sym typeface="+mn-lt"/>
                </a:rPr>
                <a:t>结   语</a:t>
              </a:r>
              <a:endParaRPr lang="en-US" altLang="zh-CN" sz="2400" b="1" dirty="0">
                <a:solidFill>
                  <a:schemeClr val="bg1"/>
                </a:solidFill>
                <a:cs typeface="+mn-ea"/>
                <a:sym typeface="+mn-lt"/>
              </a:endParaRPr>
            </a:p>
          </p:txBody>
        </p:sp>
      </p:grpSp>
    </p:spTree>
    <p:extLst>
      <p:ext uri="{BB962C8B-B14F-4D97-AF65-F5344CB8AC3E}">
        <p14:creationId xmlns:p14="http://schemas.microsoft.com/office/powerpoint/2010/main" val="3410373422"/>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Effect transition="in" filter="fade">
                                      <p:cBhvr>
                                        <p:cTn id="19" dur="500"/>
                                        <p:tgtEl>
                                          <p:spTgt spid="3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down)">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9" grpId="0" animBg="1"/>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1780" y="1133341"/>
            <a:ext cx="3637145" cy="5014443"/>
          </a:xfrm>
          <a:prstGeom prst="rect">
            <a:avLst/>
          </a:prstGeom>
        </p:spPr>
      </p:pic>
      <p:pic>
        <p:nvPicPr>
          <p:cNvPr id="20" name="图片 19"/>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H="1">
            <a:off x="5873" y="5289102"/>
            <a:ext cx="12192000" cy="1640916"/>
          </a:xfrm>
          <a:prstGeom prst="rect">
            <a:avLst/>
          </a:prstGeom>
        </p:spPr>
      </p:pic>
      <p:pic>
        <p:nvPicPr>
          <p:cNvPr id="22" name="图片 21"/>
          <p:cNvPicPr>
            <a:picLocks noChangeAspect="1"/>
          </p:cNvPicPr>
          <p:nvPr/>
        </p:nvPicPr>
        <p:blipFill>
          <a:blip r:embed="rId6">
            <a:extLst>
              <a:ext uri="{BEBA8EAE-BF5A-486C-A8C5-ECC9F3942E4B}">
                <a14:imgProps xmlns:a14="http://schemas.microsoft.com/office/drawing/2010/main">
                  <a14:imgLayer r:embed="rId7">
                    <a14:imgEffect>
                      <a14:saturation sat="4000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24071" y="3721994"/>
            <a:ext cx="4819591" cy="3131321"/>
          </a:xfrm>
          <a:prstGeom prst="rect">
            <a:avLst/>
          </a:prstGeom>
        </p:spPr>
      </p:pic>
      <p:pic>
        <p:nvPicPr>
          <p:cNvPr id="23" name="图片 22"/>
          <p:cNvPicPr>
            <a:picLocks noChangeAspect="1"/>
          </p:cNvPicPr>
          <p:nvPr/>
        </p:nvPicPr>
        <p:blipFill>
          <a:blip r:embed="rId8">
            <a:extLst>
              <a:ext uri="{BEBA8EAE-BF5A-486C-A8C5-ECC9F3942E4B}">
                <a14:imgProps xmlns:a14="http://schemas.microsoft.com/office/drawing/2010/main">
                  <a14:imgLayer r:embed="rId9">
                    <a14:imgEffect>
                      <a14:saturation sat="400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4072" y="6173710"/>
            <a:ext cx="6288830" cy="730382"/>
          </a:xfrm>
          <a:prstGeom prst="rect">
            <a:avLst/>
          </a:prstGeom>
        </p:spPr>
      </p:pic>
      <p:sp>
        <p:nvSpPr>
          <p:cNvPr id="4" name="矩形 3"/>
          <p:cNvSpPr/>
          <p:nvPr/>
        </p:nvSpPr>
        <p:spPr>
          <a:xfrm>
            <a:off x="3735975" y="3502220"/>
            <a:ext cx="2928819" cy="659219"/>
          </a:xfrm>
          <a:prstGeom prst="rect">
            <a:avLst/>
          </a:prstGeom>
          <a:gradFill>
            <a:gsLst>
              <a:gs pos="90000">
                <a:srgbClr val="C00000"/>
              </a:gs>
              <a:gs pos="30000">
                <a:srgbClr val="FF3300"/>
              </a:gs>
            </a:gsLst>
            <a:lin ang="5400000" scaled="1"/>
          </a:gradFill>
          <a:ln>
            <a:noFill/>
          </a:ln>
          <a:effectLst>
            <a:outerShdw blurRad="50800" dist="38100" dir="10800000" algn="r" rotWithShape="0">
              <a:prstClr val="black">
                <a:alpha val="40000"/>
              </a:prstClr>
            </a:outerShdw>
          </a:effectLst>
        </p:spPr>
        <p:txBody>
          <a:bodyPr wrap="square" rtlCol="0">
            <a:spAutoFit/>
          </a:bodyPr>
          <a:lstStyle/>
          <a:p>
            <a:pPr algn="ctr">
              <a:lnSpc>
                <a:spcPct val="110000"/>
              </a:lnSpc>
            </a:pPr>
            <a:r>
              <a:rPr lang="zh-CN" altLang="en-US" sz="3600" b="1" dirty="0">
                <a:ln w="3175">
                  <a:noFill/>
                </a:ln>
                <a:solidFill>
                  <a:schemeClr val="bg1"/>
                </a:solidFill>
                <a:latin typeface="+mj-ea"/>
                <a:ea typeface="+mj-ea"/>
                <a:cs typeface="方正苏新诗柳楷简体-yolan" panose="02000000000000000000" pitchFamily="2" charset="-122"/>
                <a:sym typeface="+mn-lt"/>
              </a:rPr>
              <a:t>新时代</a:t>
            </a:r>
          </a:p>
        </p:txBody>
      </p:sp>
      <p:sp>
        <p:nvSpPr>
          <p:cNvPr id="5" name="矩形 4"/>
          <p:cNvSpPr/>
          <p:nvPr/>
        </p:nvSpPr>
        <p:spPr>
          <a:xfrm>
            <a:off x="2817112" y="1963982"/>
            <a:ext cx="8050359" cy="1037207"/>
          </a:xfrm>
          <a:prstGeom prst="rect">
            <a:avLst/>
          </a:prstGeom>
          <a:noFill/>
          <a:ln>
            <a:noFill/>
          </a:ln>
          <a:effectLst>
            <a:innerShdw blurRad="63500" dist="50800" dir="16200000">
              <a:prstClr val="black">
                <a:alpha val="50000"/>
              </a:prstClr>
            </a:innerShdw>
          </a:effectLst>
        </p:spPr>
        <p:txBody>
          <a:bodyPr wrap="square" rtlCol="0">
            <a:spAutoFit/>
          </a:bodyPr>
          <a:lstStyle/>
          <a:p>
            <a:pPr algn="ctr">
              <a:lnSpc>
                <a:spcPct val="110000"/>
              </a:lnSpc>
            </a:pPr>
            <a:r>
              <a:rPr lang="zh-CN" altLang="en-US" sz="6000" b="1" dirty="0">
                <a:ln w="3175">
                  <a:noFill/>
                </a:ln>
                <a:gradFill>
                  <a:gsLst>
                    <a:gs pos="54000">
                      <a:schemeClr val="bg2"/>
                    </a:gs>
                    <a:gs pos="87000">
                      <a:schemeClr val="bg2"/>
                    </a:gs>
                    <a:gs pos="61000">
                      <a:schemeClr val="bg2">
                        <a:lumMod val="50000"/>
                      </a:schemeClr>
                    </a:gs>
                  </a:gsLst>
                  <a:lin ang="5400000" scaled="1"/>
                </a:gradFill>
                <a:latin typeface="+mj-ea"/>
                <a:ea typeface="+mj-ea"/>
                <a:cs typeface="方正苏新诗柳楷简体-yolan" panose="02000000000000000000" pitchFamily="2" charset="-122"/>
                <a:sym typeface="+mn-lt"/>
              </a:rPr>
              <a:t>红船精神再出发</a:t>
            </a:r>
          </a:p>
        </p:txBody>
      </p:sp>
      <p:sp>
        <p:nvSpPr>
          <p:cNvPr id="6" name="矩形 5"/>
          <p:cNvSpPr/>
          <p:nvPr/>
        </p:nvSpPr>
        <p:spPr>
          <a:xfrm>
            <a:off x="7036201" y="3485926"/>
            <a:ext cx="2990612" cy="659219"/>
          </a:xfrm>
          <a:prstGeom prst="rect">
            <a:avLst/>
          </a:prstGeom>
          <a:gradFill>
            <a:gsLst>
              <a:gs pos="90000">
                <a:srgbClr val="C00000"/>
              </a:gs>
              <a:gs pos="30000">
                <a:srgbClr val="FF3300"/>
              </a:gs>
            </a:gsLst>
            <a:lin ang="5400000" scaled="1"/>
          </a:gradFill>
          <a:ln>
            <a:noFill/>
          </a:ln>
          <a:effectLst>
            <a:outerShdw blurRad="50800" dist="38100" dir="10800000" algn="r" rotWithShape="0">
              <a:prstClr val="black">
                <a:alpha val="40000"/>
              </a:prstClr>
            </a:outerShdw>
          </a:effectLst>
        </p:spPr>
        <p:txBody>
          <a:bodyPr wrap="square" rtlCol="0">
            <a:spAutoFit/>
          </a:bodyPr>
          <a:lstStyle/>
          <a:p>
            <a:pPr algn="ctr">
              <a:lnSpc>
                <a:spcPct val="110000"/>
              </a:lnSpc>
            </a:pPr>
            <a:r>
              <a:rPr lang="zh-CN" altLang="en-US" sz="3600" b="1" dirty="0">
                <a:ln w="3175">
                  <a:noFill/>
                </a:ln>
                <a:solidFill>
                  <a:schemeClr val="bg1"/>
                </a:solidFill>
                <a:latin typeface="+mj-ea"/>
                <a:ea typeface="+mj-ea"/>
                <a:cs typeface="方正苏新诗柳楷简体-yolan" panose="02000000000000000000" pitchFamily="2" charset="-122"/>
                <a:sym typeface="+mn-lt"/>
              </a:rPr>
              <a:t>新征程</a:t>
            </a:r>
          </a:p>
        </p:txBody>
      </p:sp>
      <p:pic>
        <p:nvPicPr>
          <p:cNvPr id="49" name="图片 4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2768678" y="357842"/>
            <a:ext cx="2543181" cy="1805753"/>
          </a:xfrm>
          <a:prstGeom prst="rect">
            <a:avLst/>
          </a:prstGeom>
        </p:spPr>
      </p:pic>
      <p:sp>
        <p:nvSpPr>
          <p:cNvPr id="50" name="Freeform 9"/>
          <p:cNvSpPr/>
          <p:nvPr/>
        </p:nvSpPr>
        <p:spPr bwMode="auto">
          <a:xfrm>
            <a:off x="6264758" y="490760"/>
            <a:ext cx="1542886" cy="1352082"/>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gradFill>
            <a:gsLst>
              <a:gs pos="90000">
                <a:srgbClr val="C00000"/>
              </a:gs>
              <a:gs pos="30000">
                <a:srgbClr val="FF3300"/>
              </a:gs>
            </a:gsLst>
            <a:lin ang="5400000" scaled="1"/>
          </a:gradFill>
          <a:ln>
            <a:noFill/>
          </a:ln>
        </p:spPr>
        <p:txBody>
          <a:bodyPr vert="horz" wrap="square" lIns="91440" tIns="45720" rIns="91440" bIns="45720" numCol="1" anchor="t" anchorCtr="0" compatLnSpc="1"/>
          <a:lstStyle/>
          <a:p>
            <a:pPr algn="ctr"/>
            <a:endParaRPr lang="zh-CN" altLang="en-US" dirty="0"/>
          </a:p>
        </p:txBody>
      </p:sp>
      <p:pic>
        <p:nvPicPr>
          <p:cNvPr id="17" name="图片 1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448669" y="5428205"/>
            <a:ext cx="1671949" cy="1491009"/>
          </a:xfrm>
          <a:prstGeom prst="rect">
            <a:avLst/>
          </a:prstGeom>
        </p:spPr>
      </p:pic>
      <p:pic>
        <p:nvPicPr>
          <p:cNvPr id="10" name="图片 9"/>
          <p:cNvPicPr>
            <a:picLocks noChangeAspect="1"/>
          </p:cNvPicPr>
          <p:nvPr/>
        </p:nvPicPr>
        <p:blipFill>
          <a:blip r:embed="rId12">
            <a:extLst>
              <a:ext uri="{BEBA8EAE-BF5A-486C-A8C5-ECC9F3942E4B}">
                <a14:imgProps xmlns:a14="http://schemas.microsoft.com/office/drawing/2010/main">
                  <a14:imgLayer r:embed="rId13">
                    <a14:imgEffect>
                      <a14:backgroundRemoval t="600" b="95600" l="400" r="99200"/>
                    </a14:imgEffect>
                  </a14:imgLayer>
                </a14:imgProps>
              </a:ext>
              <a:ext uri="{28A0092B-C50C-407E-A947-70E740481C1C}">
                <a14:useLocalDpi xmlns:a14="http://schemas.microsoft.com/office/drawing/2010/main" val="0"/>
              </a:ext>
            </a:extLst>
          </a:blip>
          <a:stretch>
            <a:fillRect/>
          </a:stretch>
        </p:blipFill>
        <p:spPr>
          <a:xfrm>
            <a:off x="8426451" y="4458019"/>
            <a:ext cx="2729222" cy="2729222"/>
          </a:xfrm>
          <a:prstGeom prst="rect">
            <a:avLst/>
          </a:prstGeom>
        </p:spPr>
      </p:pic>
      <p:pic>
        <p:nvPicPr>
          <p:cNvPr id="26" name="图片 25"/>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0026813" y="619544"/>
            <a:ext cx="1091924" cy="1334836"/>
          </a:xfrm>
          <a:prstGeom prst="rect">
            <a:avLst/>
          </a:prstGeom>
        </p:spPr>
      </p:pic>
    </p:spTree>
    <p:extLst>
      <p:ext uri="{BB962C8B-B14F-4D97-AF65-F5344CB8AC3E}">
        <p14:creationId xmlns:p14="http://schemas.microsoft.com/office/powerpoint/2010/main" val="900419965"/>
      </p:ext>
    </p:extLst>
  </p:cSld>
  <p:clrMapOvr>
    <a:masterClrMapping/>
  </p:clrMapOvr>
  <p:transition spd="slow" advTm="800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32" fill="hold"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circle(out)">
                                      <p:cBhvr>
                                        <p:cTn id="24" dur="2000"/>
                                        <p:tgtEl>
                                          <p:spTgt spid="20"/>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500" fill="hold"/>
                                        <p:tgtEl>
                                          <p:spTgt spid="17"/>
                                        </p:tgtEl>
                                        <p:attrNameLst>
                                          <p:attrName>ppt_w</p:attrName>
                                        </p:attrNameLst>
                                      </p:cBhvr>
                                      <p:tavLst>
                                        <p:tav tm="0">
                                          <p:val>
                                            <p:fltVal val="0"/>
                                          </p:val>
                                        </p:tav>
                                        <p:tav tm="100000">
                                          <p:val>
                                            <p:strVal val="#ppt_w"/>
                                          </p:val>
                                        </p:tav>
                                      </p:tavLst>
                                    </p:anim>
                                    <p:anim calcmode="lin" valueType="num">
                                      <p:cBhvr>
                                        <p:cTn id="30" dur="500" fill="hold"/>
                                        <p:tgtEl>
                                          <p:spTgt spid="17"/>
                                        </p:tgtEl>
                                        <p:attrNameLst>
                                          <p:attrName>ppt_h</p:attrName>
                                        </p:attrNameLst>
                                      </p:cBhvr>
                                      <p:tavLst>
                                        <p:tav tm="0">
                                          <p:val>
                                            <p:fltVal val="0"/>
                                          </p:val>
                                        </p:tav>
                                        <p:tav tm="100000">
                                          <p:val>
                                            <p:strVal val="#ppt_h"/>
                                          </p:val>
                                        </p:tav>
                                      </p:tavLst>
                                    </p:anim>
                                    <p:animEffect transition="in" filter="fade">
                                      <p:cBhvr>
                                        <p:cTn id="31" dur="50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anim calcmode="lin" valueType="num">
                                      <p:cBhvr>
                                        <p:cTn id="37" dur="1000" fill="hold"/>
                                        <p:tgtEl>
                                          <p:spTgt spid="10"/>
                                        </p:tgtEl>
                                        <p:attrNameLst>
                                          <p:attrName>ppt_x</p:attrName>
                                        </p:attrNameLst>
                                      </p:cBhvr>
                                      <p:tavLst>
                                        <p:tav tm="0">
                                          <p:val>
                                            <p:strVal val="#ppt_x"/>
                                          </p:val>
                                        </p:tav>
                                        <p:tav tm="100000">
                                          <p:val>
                                            <p:strVal val="#ppt_x"/>
                                          </p:val>
                                        </p:tav>
                                      </p:tavLst>
                                    </p:anim>
                                    <p:anim calcmode="lin" valueType="num">
                                      <p:cBhvr>
                                        <p:cTn id="3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1000"/>
                                        <p:tgtEl>
                                          <p:spTgt spid="26"/>
                                        </p:tgtEl>
                                      </p:cBhvr>
                                    </p:animEffect>
                                    <p:anim calcmode="lin" valueType="num">
                                      <p:cBhvr>
                                        <p:cTn id="44" dur="1000" fill="hold"/>
                                        <p:tgtEl>
                                          <p:spTgt spid="26"/>
                                        </p:tgtEl>
                                        <p:attrNameLst>
                                          <p:attrName>ppt_x</p:attrName>
                                        </p:attrNameLst>
                                      </p:cBhvr>
                                      <p:tavLst>
                                        <p:tav tm="0">
                                          <p:val>
                                            <p:strVal val="#ppt_x"/>
                                          </p:val>
                                        </p:tav>
                                        <p:tav tm="100000">
                                          <p:val>
                                            <p:strVal val="#ppt_x"/>
                                          </p:val>
                                        </p:tav>
                                      </p:tavLst>
                                    </p:anim>
                                    <p:anim calcmode="lin" valueType="num">
                                      <p:cBhvr>
                                        <p:cTn id="45"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500"/>
                                        <p:tgtEl>
                                          <p:spTgt spid="49"/>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grpId="0" nodeType="clickEffect">
                                  <p:stCondLst>
                                    <p:cond delay="0"/>
                                  </p:stCondLst>
                                  <p:childTnLst>
                                    <p:set>
                                      <p:cBhvr>
                                        <p:cTn id="54" dur="1" fill="hold">
                                          <p:stCondLst>
                                            <p:cond delay="0"/>
                                          </p:stCondLst>
                                        </p:cTn>
                                        <p:tgtEl>
                                          <p:spTgt spid="50"/>
                                        </p:tgtEl>
                                        <p:attrNameLst>
                                          <p:attrName>style.visibility</p:attrName>
                                        </p:attrNameLst>
                                      </p:cBhvr>
                                      <p:to>
                                        <p:strVal val="visible"/>
                                      </p:to>
                                    </p:set>
                                    <p:anim calcmode="lin" valueType="num">
                                      <p:cBhvr>
                                        <p:cTn id="55" dur="500" fill="hold"/>
                                        <p:tgtEl>
                                          <p:spTgt spid="50"/>
                                        </p:tgtEl>
                                        <p:attrNameLst>
                                          <p:attrName>ppt_w</p:attrName>
                                        </p:attrNameLst>
                                      </p:cBhvr>
                                      <p:tavLst>
                                        <p:tav tm="0">
                                          <p:val>
                                            <p:fltVal val="0"/>
                                          </p:val>
                                        </p:tav>
                                        <p:tav tm="100000">
                                          <p:val>
                                            <p:strVal val="#ppt_w"/>
                                          </p:val>
                                        </p:tav>
                                      </p:tavLst>
                                    </p:anim>
                                    <p:anim calcmode="lin" valueType="num">
                                      <p:cBhvr>
                                        <p:cTn id="56" dur="500" fill="hold"/>
                                        <p:tgtEl>
                                          <p:spTgt spid="50"/>
                                        </p:tgtEl>
                                        <p:attrNameLst>
                                          <p:attrName>ppt_h</p:attrName>
                                        </p:attrNameLst>
                                      </p:cBhvr>
                                      <p:tavLst>
                                        <p:tav tm="0">
                                          <p:val>
                                            <p:fltVal val="0"/>
                                          </p:val>
                                        </p:tav>
                                        <p:tav tm="100000">
                                          <p:val>
                                            <p:strVal val="#ppt_h"/>
                                          </p:val>
                                        </p:tav>
                                      </p:tavLst>
                                    </p:anim>
                                    <p:animEffect transition="in" filter="fade">
                                      <p:cBhvr>
                                        <p:cTn id="57" dur="500"/>
                                        <p:tgtEl>
                                          <p:spTgt spid="50"/>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grpId="0" nodeType="click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barn(inVertical)">
                                      <p:cBhvr>
                                        <p:cTn id="62" dur="500"/>
                                        <p:tgtEl>
                                          <p:spTgt spid="5"/>
                                        </p:tgtEl>
                                      </p:cBhvr>
                                    </p:animEffect>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fade">
                                      <p:cBhvr>
                                        <p:cTn id="67" dur="1000"/>
                                        <p:tgtEl>
                                          <p:spTgt spid="4"/>
                                        </p:tgtEl>
                                      </p:cBhvr>
                                    </p:animEffect>
                                    <p:anim calcmode="lin" valueType="num">
                                      <p:cBhvr>
                                        <p:cTn id="68" dur="1000" fill="hold"/>
                                        <p:tgtEl>
                                          <p:spTgt spid="4"/>
                                        </p:tgtEl>
                                        <p:attrNameLst>
                                          <p:attrName>ppt_x</p:attrName>
                                        </p:attrNameLst>
                                      </p:cBhvr>
                                      <p:tavLst>
                                        <p:tav tm="0">
                                          <p:val>
                                            <p:strVal val="#ppt_x"/>
                                          </p:val>
                                        </p:tav>
                                        <p:tav tm="100000">
                                          <p:val>
                                            <p:strVal val="#ppt_x"/>
                                          </p:val>
                                        </p:tav>
                                      </p:tavLst>
                                    </p:anim>
                                    <p:anim calcmode="lin" valueType="num">
                                      <p:cBhvr>
                                        <p:cTn id="69" dur="1000" fill="hold"/>
                                        <p:tgtEl>
                                          <p:spTgt spid="4"/>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6"/>
                                        </p:tgtEl>
                                        <p:attrNameLst>
                                          <p:attrName>style.visibility</p:attrName>
                                        </p:attrNameLst>
                                      </p:cBhvr>
                                      <p:to>
                                        <p:strVal val="visible"/>
                                      </p:to>
                                    </p:set>
                                    <p:animEffect transition="in" filter="fade">
                                      <p:cBhvr>
                                        <p:cTn id="72" dur="1000"/>
                                        <p:tgtEl>
                                          <p:spTgt spid="6"/>
                                        </p:tgtEl>
                                      </p:cBhvr>
                                    </p:animEffect>
                                    <p:anim calcmode="lin" valueType="num">
                                      <p:cBhvr>
                                        <p:cTn id="73" dur="1000" fill="hold"/>
                                        <p:tgtEl>
                                          <p:spTgt spid="6"/>
                                        </p:tgtEl>
                                        <p:attrNameLst>
                                          <p:attrName>ppt_x</p:attrName>
                                        </p:attrNameLst>
                                      </p:cBhvr>
                                      <p:tavLst>
                                        <p:tav tm="0">
                                          <p:val>
                                            <p:strVal val="#ppt_x"/>
                                          </p:val>
                                        </p:tav>
                                        <p:tav tm="100000">
                                          <p:val>
                                            <p:strVal val="#ppt_x"/>
                                          </p:val>
                                        </p:tav>
                                      </p:tavLst>
                                    </p:anim>
                                    <p:anim calcmode="lin" valueType="num">
                                      <p:cBhvr>
                                        <p:cTn id="7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5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图片 6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960119" y="5289102"/>
            <a:ext cx="11237753" cy="1640916"/>
          </a:xfrm>
          <a:prstGeom prst="rect">
            <a:avLst/>
          </a:prstGeom>
        </p:spPr>
      </p:pic>
      <p:pic>
        <p:nvPicPr>
          <p:cNvPr id="85" name="图片 84"/>
          <p:cNvPicPr>
            <a:picLocks noChangeAspect="1"/>
          </p:cNvPicPr>
          <p:nvPr/>
        </p:nvPicPr>
        <p:blipFill>
          <a:blip r:embed="rId4">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0" y="1843557"/>
            <a:ext cx="3637145" cy="5014443"/>
          </a:xfrm>
          <a:prstGeom prst="rect">
            <a:avLst/>
          </a:prstGeom>
        </p:spPr>
      </p:pic>
      <p:grpSp>
        <p:nvGrpSpPr>
          <p:cNvPr id="41" name="组合 40"/>
          <p:cNvGrpSpPr/>
          <p:nvPr/>
        </p:nvGrpSpPr>
        <p:grpSpPr>
          <a:xfrm>
            <a:off x="4859448" y="1288187"/>
            <a:ext cx="6088316" cy="536203"/>
            <a:chOff x="5131596" y="1756984"/>
            <a:chExt cx="6088316" cy="536203"/>
          </a:xfrm>
        </p:grpSpPr>
        <p:sp>
          <p:nvSpPr>
            <p:cNvPr id="77" name="流程图: 可选过程 76"/>
            <p:cNvSpPr/>
            <p:nvPr/>
          </p:nvSpPr>
          <p:spPr>
            <a:xfrm>
              <a:off x="5714919" y="1756984"/>
              <a:ext cx="5504993" cy="536203"/>
            </a:xfrm>
            <a:prstGeom prst="flowChartAlternateProcess">
              <a:avLst/>
            </a:prstGeom>
            <a:gradFill>
              <a:gsLst>
                <a:gs pos="90000">
                  <a:srgbClr val="C00000"/>
                </a:gs>
                <a:gs pos="30000">
                  <a:srgbClr val="FF3300"/>
                </a:gs>
              </a:gsLst>
              <a:lin ang="5400000" scaled="1"/>
            </a:gradFill>
            <a:ln>
              <a:solidFill>
                <a:srgbClr val="EE25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sp>
          <p:nvSpPr>
            <p:cNvPr id="42" name="流程图: 可选过程 41"/>
            <p:cNvSpPr/>
            <p:nvPr/>
          </p:nvSpPr>
          <p:spPr>
            <a:xfrm>
              <a:off x="5131596" y="1756984"/>
              <a:ext cx="768636" cy="536203"/>
            </a:xfrm>
            <a:prstGeom prst="flowChartAlternateProcess">
              <a:avLst/>
            </a:prstGeom>
            <a:gradFill>
              <a:gsLst>
                <a:gs pos="90000">
                  <a:srgbClr val="C00000"/>
                </a:gs>
                <a:gs pos="30000">
                  <a:srgbClr val="FF3300"/>
                </a:gs>
              </a:gsLst>
              <a:lin ang="5400000" scaled="1"/>
            </a:gra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sp>
          <p:nvSpPr>
            <p:cNvPr id="43" name="文本框 42"/>
            <p:cNvSpPr txBox="1"/>
            <p:nvPr/>
          </p:nvSpPr>
          <p:spPr>
            <a:xfrm>
              <a:off x="7018107" y="1790391"/>
              <a:ext cx="2877711" cy="461665"/>
            </a:xfrm>
            <a:prstGeom prst="rect">
              <a:avLst/>
            </a:prstGeom>
            <a:noFill/>
          </p:spPr>
          <p:txBody>
            <a:bodyPr wrap="none" rtlCol="0">
              <a:spAutoFit/>
            </a:bodyPr>
            <a:lstStyle/>
            <a:p>
              <a:r>
                <a:rPr lang="zh-CN" altLang="en-US" sz="2400" b="1" spc="600" dirty="0">
                  <a:solidFill>
                    <a:schemeClr val="bg1"/>
                  </a:solidFill>
                </a:rPr>
                <a:t>红船精神的内涵</a:t>
              </a:r>
            </a:p>
          </p:txBody>
        </p:sp>
        <p:sp>
          <p:nvSpPr>
            <p:cNvPr id="44" name="文本框 43"/>
            <p:cNvSpPr txBox="1"/>
            <p:nvPr/>
          </p:nvSpPr>
          <p:spPr>
            <a:xfrm>
              <a:off x="5274377" y="1797193"/>
              <a:ext cx="466794" cy="461665"/>
            </a:xfrm>
            <a:prstGeom prst="rect">
              <a:avLst/>
            </a:prstGeom>
            <a:noFill/>
          </p:spPr>
          <p:txBody>
            <a:bodyPr wrap="none" rtlCol="0">
              <a:spAutoFit/>
            </a:bodyPr>
            <a:lstStyle/>
            <a:p>
              <a:r>
                <a:rPr lang="en-US" altLang="zh-CN" sz="2400" dirty="0">
                  <a:solidFill>
                    <a:schemeClr val="bg1"/>
                  </a:solidFill>
                  <a:latin typeface="Impact" panose="020B0806030902050204" pitchFamily="34" charset="0"/>
                </a:rPr>
                <a:t>01</a:t>
              </a:r>
              <a:endParaRPr lang="zh-CN" altLang="en-US" sz="2400" dirty="0">
                <a:solidFill>
                  <a:schemeClr val="bg1"/>
                </a:solidFill>
                <a:latin typeface="Impact" panose="020B0806030902050204" pitchFamily="34" charset="0"/>
              </a:endParaRPr>
            </a:p>
          </p:txBody>
        </p:sp>
      </p:grpSp>
      <p:grpSp>
        <p:nvGrpSpPr>
          <p:cNvPr id="45" name="组合 44"/>
          <p:cNvGrpSpPr/>
          <p:nvPr/>
        </p:nvGrpSpPr>
        <p:grpSpPr>
          <a:xfrm>
            <a:off x="4854308" y="2338293"/>
            <a:ext cx="6518233" cy="536203"/>
            <a:chOff x="5131595" y="2451585"/>
            <a:chExt cx="6518233" cy="536203"/>
          </a:xfrm>
        </p:grpSpPr>
        <p:sp>
          <p:nvSpPr>
            <p:cNvPr id="78" name="流程图: 可选过程 77"/>
            <p:cNvSpPr/>
            <p:nvPr/>
          </p:nvSpPr>
          <p:spPr>
            <a:xfrm>
              <a:off x="5699153" y="2451585"/>
              <a:ext cx="5525899" cy="536203"/>
            </a:xfrm>
            <a:prstGeom prst="flowChartAlternateProcess">
              <a:avLst/>
            </a:prstGeom>
            <a:gradFill>
              <a:gsLst>
                <a:gs pos="90000">
                  <a:srgbClr val="C00000"/>
                </a:gs>
                <a:gs pos="30000">
                  <a:srgbClr val="FF3300"/>
                </a:gs>
              </a:gsLst>
              <a:lin ang="5400000" scaled="1"/>
            </a:gradFill>
            <a:ln>
              <a:solidFill>
                <a:srgbClr val="EE25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6" name="流程图: 可选过程 45"/>
            <p:cNvSpPr/>
            <p:nvPr/>
          </p:nvSpPr>
          <p:spPr>
            <a:xfrm>
              <a:off x="5131595" y="2451585"/>
              <a:ext cx="768637" cy="536203"/>
            </a:xfrm>
            <a:prstGeom prst="flowChartAlternateProcess">
              <a:avLst/>
            </a:prstGeom>
            <a:gradFill>
              <a:gsLst>
                <a:gs pos="90000">
                  <a:srgbClr val="C00000"/>
                </a:gs>
                <a:gs pos="30000">
                  <a:srgbClr val="FF3300"/>
                </a:gs>
              </a:gsLst>
              <a:lin ang="5400000" scaled="1"/>
            </a:gra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7" name="文本框 46"/>
            <p:cNvSpPr txBox="1"/>
            <p:nvPr/>
          </p:nvSpPr>
          <p:spPr>
            <a:xfrm>
              <a:off x="6209622" y="2501929"/>
              <a:ext cx="5440206" cy="461665"/>
            </a:xfrm>
            <a:prstGeom prst="rect">
              <a:avLst/>
            </a:prstGeom>
            <a:noFill/>
          </p:spPr>
          <p:txBody>
            <a:bodyPr wrap="square" rtlCol="0">
              <a:spAutoFit/>
            </a:bodyPr>
            <a:lstStyle/>
            <a:p>
              <a:r>
                <a:rPr lang="zh-CN" altLang="en-US" sz="2400" b="1" spc="300" dirty="0">
                  <a:solidFill>
                    <a:schemeClr val="bg1"/>
                  </a:solidFill>
                  <a:latin typeface="微软雅黑" panose="020B0503020204020204" pitchFamily="34" charset="-122"/>
                  <a:ea typeface="微软雅黑" panose="020B0503020204020204" pitchFamily="34" charset="-122"/>
                  <a:cs typeface="+mn-ea"/>
                  <a:sym typeface="+mn-lt"/>
                </a:rPr>
                <a:t>红船精神对我党的重要意义</a:t>
              </a:r>
            </a:p>
          </p:txBody>
        </p:sp>
        <p:sp>
          <p:nvSpPr>
            <p:cNvPr id="48" name="文本框 47"/>
            <p:cNvSpPr txBox="1"/>
            <p:nvPr/>
          </p:nvSpPr>
          <p:spPr>
            <a:xfrm>
              <a:off x="5274377" y="2474647"/>
              <a:ext cx="503664" cy="461665"/>
            </a:xfrm>
            <a:prstGeom prst="rect">
              <a:avLst/>
            </a:prstGeom>
            <a:noFill/>
          </p:spPr>
          <p:txBody>
            <a:bodyPr wrap="none" rtlCol="0">
              <a:spAutoFit/>
            </a:bodyPr>
            <a:lstStyle/>
            <a:p>
              <a:r>
                <a:rPr lang="en-US" altLang="zh-CN" sz="2400" dirty="0">
                  <a:solidFill>
                    <a:schemeClr val="bg1"/>
                  </a:solidFill>
                  <a:latin typeface="Impact" panose="020B0806030902050204" pitchFamily="34" charset="0"/>
                </a:rPr>
                <a:t>02</a:t>
              </a:r>
              <a:endParaRPr lang="zh-CN" altLang="en-US" sz="2400" dirty="0">
                <a:solidFill>
                  <a:schemeClr val="bg1"/>
                </a:solidFill>
                <a:latin typeface="Impact" panose="020B0806030902050204" pitchFamily="34" charset="0"/>
              </a:endParaRPr>
            </a:p>
          </p:txBody>
        </p:sp>
      </p:grpSp>
      <p:grpSp>
        <p:nvGrpSpPr>
          <p:cNvPr id="49" name="组合 48"/>
          <p:cNvGrpSpPr/>
          <p:nvPr/>
        </p:nvGrpSpPr>
        <p:grpSpPr>
          <a:xfrm>
            <a:off x="4854308" y="3309282"/>
            <a:ext cx="6093458" cy="536203"/>
            <a:chOff x="5131596" y="3178288"/>
            <a:chExt cx="6093458" cy="536203"/>
          </a:xfrm>
        </p:grpSpPr>
        <p:sp>
          <p:nvSpPr>
            <p:cNvPr id="79" name="流程图: 可选过程 78"/>
            <p:cNvSpPr/>
            <p:nvPr/>
          </p:nvSpPr>
          <p:spPr>
            <a:xfrm>
              <a:off x="5588795" y="3178288"/>
              <a:ext cx="5636259" cy="536203"/>
            </a:xfrm>
            <a:prstGeom prst="flowChartAlternateProcess">
              <a:avLst/>
            </a:prstGeom>
            <a:gradFill>
              <a:gsLst>
                <a:gs pos="90000">
                  <a:srgbClr val="C00000"/>
                </a:gs>
                <a:gs pos="30000">
                  <a:srgbClr val="FF3300"/>
                </a:gs>
              </a:gsLst>
              <a:lin ang="5400000" scaled="1"/>
            </a:gradFill>
            <a:ln>
              <a:solidFill>
                <a:srgbClr val="EE25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sp>
          <p:nvSpPr>
            <p:cNvPr id="50" name="流程图: 可选过程 49"/>
            <p:cNvSpPr/>
            <p:nvPr/>
          </p:nvSpPr>
          <p:spPr>
            <a:xfrm>
              <a:off x="5131596" y="3178288"/>
              <a:ext cx="768636" cy="536203"/>
            </a:xfrm>
            <a:prstGeom prst="flowChartAlternateProcess">
              <a:avLst/>
            </a:prstGeom>
            <a:gradFill>
              <a:gsLst>
                <a:gs pos="90000">
                  <a:srgbClr val="C00000"/>
                </a:gs>
                <a:gs pos="30000">
                  <a:srgbClr val="FF3300"/>
                </a:gs>
              </a:gsLst>
              <a:lin ang="5400000" scaled="1"/>
            </a:gradFill>
            <a:ln>
              <a:solidFill>
                <a:schemeClr val="accent1"/>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sp>
          <p:nvSpPr>
            <p:cNvPr id="51" name="文本框 50"/>
            <p:cNvSpPr txBox="1"/>
            <p:nvPr/>
          </p:nvSpPr>
          <p:spPr>
            <a:xfrm>
              <a:off x="6159697" y="3215556"/>
              <a:ext cx="4975198" cy="461665"/>
            </a:xfrm>
            <a:prstGeom prst="rect">
              <a:avLst/>
            </a:prstGeom>
            <a:noFill/>
          </p:spPr>
          <p:txBody>
            <a:bodyPr wrap="square" rtlCol="0">
              <a:spAutoFit/>
            </a:bodyPr>
            <a:lstStyle>
              <a:defPPr>
                <a:defRPr lang="zh-CN"/>
              </a:defPPr>
              <a:lvl1pPr>
                <a:defRPr sz="2400" b="1">
                  <a:gradFill>
                    <a:gsLst>
                      <a:gs pos="90000">
                        <a:srgbClr val="C00000"/>
                      </a:gs>
                      <a:gs pos="30000">
                        <a:srgbClr val="FF3300"/>
                      </a:gs>
                    </a:gsLst>
                    <a:lin ang="5400000" scaled="1"/>
                  </a:gradFill>
                  <a:cs typeface="+mn-ea"/>
                </a:defRPr>
              </a:lvl1pPr>
            </a:lstStyle>
            <a:p>
              <a:r>
                <a:rPr lang="zh-CN" altLang="en-US" dirty="0">
                  <a:solidFill>
                    <a:schemeClr val="bg1"/>
                  </a:solidFill>
                  <a:sym typeface="+mn-lt"/>
                </a:rPr>
                <a:t>弘扬红船精神 谱写新时代的新篇章</a:t>
              </a:r>
            </a:p>
          </p:txBody>
        </p:sp>
        <p:sp>
          <p:nvSpPr>
            <p:cNvPr id="52" name="文本框 51"/>
            <p:cNvSpPr txBox="1"/>
            <p:nvPr/>
          </p:nvSpPr>
          <p:spPr>
            <a:xfrm>
              <a:off x="5274377" y="3201350"/>
              <a:ext cx="513282" cy="461665"/>
            </a:xfrm>
            <a:prstGeom prst="rect">
              <a:avLst/>
            </a:prstGeom>
            <a:noFill/>
          </p:spPr>
          <p:txBody>
            <a:bodyPr wrap="none" rtlCol="0">
              <a:spAutoFit/>
            </a:bodyPr>
            <a:lstStyle/>
            <a:p>
              <a:r>
                <a:rPr lang="en-US" altLang="zh-CN" sz="2400" dirty="0">
                  <a:solidFill>
                    <a:schemeClr val="bg1"/>
                  </a:solidFill>
                  <a:latin typeface="Impact" panose="020B0806030902050204" pitchFamily="34" charset="0"/>
                </a:rPr>
                <a:t>03</a:t>
              </a:r>
              <a:endParaRPr lang="zh-CN" altLang="en-US" sz="2400" dirty="0">
                <a:solidFill>
                  <a:schemeClr val="bg1"/>
                </a:solidFill>
                <a:latin typeface="Impact" panose="020B0806030902050204" pitchFamily="34" charset="0"/>
              </a:endParaRPr>
            </a:p>
          </p:txBody>
        </p:sp>
      </p:grpSp>
      <p:grpSp>
        <p:nvGrpSpPr>
          <p:cNvPr id="65" name="组合 64"/>
          <p:cNvGrpSpPr/>
          <p:nvPr/>
        </p:nvGrpSpPr>
        <p:grpSpPr>
          <a:xfrm>
            <a:off x="2828989" y="1044473"/>
            <a:ext cx="2025319" cy="3862113"/>
            <a:chOff x="1666782" y="413353"/>
            <a:chExt cx="2025319" cy="3862113"/>
          </a:xfrm>
        </p:grpSpPr>
        <p:grpSp>
          <p:nvGrpSpPr>
            <p:cNvPr id="70" name="组合 69"/>
            <p:cNvGrpSpPr/>
            <p:nvPr/>
          </p:nvGrpSpPr>
          <p:grpSpPr>
            <a:xfrm>
              <a:off x="1683448" y="413353"/>
              <a:ext cx="2008653" cy="2835363"/>
              <a:chOff x="2071256" y="716093"/>
              <a:chExt cx="2008653" cy="2184014"/>
            </a:xfrm>
          </p:grpSpPr>
          <p:sp>
            <p:nvSpPr>
              <p:cNvPr id="71" name="Freeform 9"/>
              <p:cNvSpPr/>
              <p:nvPr/>
            </p:nvSpPr>
            <p:spPr bwMode="auto">
              <a:xfrm>
                <a:off x="2071256" y="1544228"/>
                <a:ext cx="2008653" cy="1355879"/>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gradFill>
                <a:gsLst>
                  <a:gs pos="90000">
                    <a:srgbClr val="C00000"/>
                  </a:gs>
                  <a:gs pos="30000">
                    <a:srgbClr val="FF3300"/>
                  </a:gs>
                </a:gsLst>
                <a:lin ang="5400000" scaled="1"/>
              </a:gradFill>
              <a:ln>
                <a:noFill/>
              </a:ln>
            </p:spPr>
            <p:txBody>
              <a:bodyPr vert="horz" wrap="square" lIns="91440" tIns="45720" rIns="91440" bIns="45720" numCol="1" anchor="t" anchorCtr="0" compatLnSpc="1"/>
              <a:lstStyle/>
              <a:p>
                <a:pPr algn="ctr"/>
                <a:endParaRPr lang="zh-CN" altLang="en-US" dirty="0"/>
              </a:p>
            </p:txBody>
          </p:sp>
          <p:sp useBgFill="1">
            <p:nvSpPr>
              <p:cNvPr id="72" name="文本框 71"/>
              <p:cNvSpPr txBox="1"/>
              <p:nvPr/>
            </p:nvSpPr>
            <p:spPr>
              <a:xfrm>
                <a:off x="2120413" y="716093"/>
                <a:ext cx="1658082" cy="711220"/>
              </a:xfrm>
              <a:prstGeom prst="rect">
                <a:avLst/>
              </a:prstGeom>
              <a:noFill/>
            </p:spPr>
            <p:txBody>
              <a:bodyPr wrap="square" rtlCol="0">
                <a:spAutoFit/>
              </a:bodyPr>
              <a:lstStyle>
                <a:defPPr>
                  <a:defRPr lang="zh-CN"/>
                </a:defPPr>
                <a:lvl1pPr>
                  <a:defRPr sz="2400" b="1">
                    <a:gradFill>
                      <a:gsLst>
                        <a:gs pos="90000">
                          <a:srgbClr val="C00000"/>
                        </a:gs>
                        <a:gs pos="30000">
                          <a:srgbClr val="FF3300"/>
                        </a:gs>
                      </a:gsLst>
                      <a:lin ang="5400000" scaled="1"/>
                    </a:gradFill>
                    <a:cs typeface="+mn-ea"/>
                  </a:defRPr>
                </a:lvl1pPr>
              </a:lstStyle>
              <a:p>
                <a:pPr algn="ctr"/>
                <a:r>
                  <a:rPr lang="zh-CN" altLang="en-US" sz="5400" dirty="0"/>
                  <a:t>目录</a:t>
                </a:r>
              </a:p>
            </p:txBody>
          </p:sp>
        </p:grpSp>
        <p:pic>
          <p:nvPicPr>
            <p:cNvPr id="67" name="Picture 73" descr="红鸟"/>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contrast="50000"/>
                      </a14:imgEffect>
                    </a14:imgLayer>
                  </a14:imgProps>
                </a:ext>
                <a:ext uri="{28A0092B-C50C-407E-A947-70E740481C1C}">
                  <a14:useLocalDpi xmlns:a14="http://schemas.microsoft.com/office/drawing/2010/main" val="0"/>
                </a:ext>
              </a:extLst>
            </a:blip>
            <a:srcRect b="-8168"/>
            <a:stretch>
              <a:fillRect/>
            </a:stretch>
          </p:blipFill>
          <p:spPr bwMode="auto">
            <a:xfrm>
              <a:off x="1666782" y="3583530"/>
              <a:ext cx="1152325" cy="691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 name="Picture 72" descr="红鸟"/>
            <p:cNvPicPr>
              <a:picLocks noChangeAspect="1" noChangeArrowheads="1"/>
            </p:cNvPicPr>
            <p:nvPr/>
          </p:nvPicPr>
          <p:blipFill>
            <a:blip r:embed="rId8" cstate="print">
              <a:extLst>
                <a:ext uri="{BEBA8EAE-BF5A-486C-A8C5-ECC9F3942E4B}">
                  <a14:imgProps xmlns:a14="http://schemas.microsoft.com/office/drawing/2010/main">
                    <a14:imgLayer r:embed="rId9">
                      <a14:imgEffect>
                        <a14:brightnessContrast contrast="50000"/>
                      </a14:imgEffect>
                    </a14:imgLayer>
                  </a14:imgProps>
                </a:ext>
                <a:ext uri="{28A0092B-C50C-407E-A947-70E740481C1C}">
                  <a14:useLocalDpi xmlns:a14="http://schemas.microsoft.com/office/drawing/2010/main" val="0"/>
                </a:ext>
              </a:extLst>
            </a:blip>
            <a:srcRect/>
            <a:stretch>
              <a:fillRect/>
            </a:stretch>
          </p:blipFill>
          <p:spPr bwMode="auto">
            <a:xfrm>
              <a:off x="2687775" y="3359365"/>
              <a:ext cx="877698" cy="560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84" name="图片 8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5214" y="0"/>
            <a:ext cx="3313810" cy="1461041"/>
          </a:xfrm>
          <a:prstGeom prst="rect">
            <a:avLst/>
          </a:prstGeom>
        </p:spPr>
      </p:pic>
      <p:sp>
        <p:nvSpPr>
          <p:cNvPr id="2" name="文本框 1"/>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pic>
        <p:nvPicPr>
          <p:cNvPr id="69" name="图片 68"/>
          <p:cNvPicPr>
            <a:picLocks noChangeAspect="1"/>
          </p:cNvPicPr>
          <p:nvPr/>
        </p:nvPicPr>
        <p:blipFill>
          <a:blip r:embed="rId11">
            <a:extLst>
              <a:ext uri="{BEBA8EAE-BF5A-486C-A8C5-ECC9F3942E4B}">
                <a14:imgProps xmlns:a14="http://schemas.microsoft.com/office/drawing/2010/main">
                  <a14:imgLayer r:embed="rId12">
                    <a14:imgEffect>
                      <a14:backgroundRemoval t="600" b="95600" l="400" r="99200"/>
                    </a14:imgEffect>
                  </a14:imgLayer>
                </a14:imgProps>
              </a:ext>
              <a:ext uri="{28A0092B-C50C-407E-A947-70E740481C1C}">
                <a14:useLocalDpi xmlns:a14="http://schemas.microsoft.com/office/drawing/2010/main" val="0"/>
              </a:ext>
            </a:extLst>
          </a:blip>
          <a:stretch>
            <a:fillRect/>
          </a:stretch>
        </p:blipFill>
        <p:spPr>
          <a:xfrm>
            <a:off x="8395700" y="3980146"/>
            <a:ext cx="3460761" cy="3460761"/>
          </a:xfrm>
          <a:prstGeom prst="rect">
            <a:avLst/>
          </a:prstGeom>
        </p:spPr>
      </p:pic>
      <p:pic>
        <p:nvPicPr>
          <p:cNvPr id="86" name="图片 85"/>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195725" y="4906586"/>
            <a:ext cx="2079801" cy="1854724"/>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Tm="8000">
        <p15:prstTrans prst="curtains"/>
      </p:transition>
    </mc:Choice>
    <mc:Fallback xmlns="">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wipe(down)">
                                      <p:cBhvr>
                                        <p:cTn id="7" dur="500"/>
                                        <p:tgtEl>
                                          <p:spTgt spid="8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4"/>
                                        </p:tgtEl>
                                        <p:attrNameLst>
                                          <p:attrName>style.visibility</p:attrName>
                                        </p:attrNameLst>
                                      </p:cBhvr>
                                      <p:to>
                                        <p:strVal val="visible"/>
                                      </p:to>
                                    </p:set>
                                    <p:animEffect transition="in" filter="wipe(down)">
                                      <p:cBhvr>
                                        <p:cTn id="12" dur="500"/>
                                        <p:tgtEl>
                                          <p:spTgt spid="84"/>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86"/>
                                        </p:tgtEl>
                                        <p:attrNameLst>
                                          <p:attrName>style.visibility</p:attrName>
                                        </p:attrNameLst>
                                      </p:cBhvr>
                                      <p:to>
                                        <p:strVal val="visible"/>
                                      </p:to>
                                    </p:set>
                                    <p:anim calcmode="lin" valueType="num">
                                      <p:cBhvr>
                                        <p:cTn id="17" dur="500" fill="hold"/>
                                        <p:tgtEl>
                                          <p:spTgt spid="86"/>
                                        </p:tgtEl>
                                        <p:attrNameLst>
                                          <p:attrName>ppt_w</p:attrName>
                                        </p:attrNameLst>
                                      </p:cBhvr>
                                      <p:tavLst>
                                        <p:tav tm="0">
                                          <p:val>
                                            <p:fltVal val="0"/>
                                          </p:val>
                                        </p:tav>
                                        <p:tav tm="100000">
                                          <p:val>
                                            <p:strVal val="#ppt_w"/>
                                          </p:val>
                                        </p:tav>
                                      </p:tavLst>
                                    </p:anim>
                                    <p:anim calcmode="lin" valueType="num">
                                      <p:cBhvr>
                                        <p:cTn id="18" dur="500" fill="hold"/>
                                        <p:tgtEl>
                                          <p:spTgt spid="86"/>
                                        </p:tgtEl>
                                        <p:attrNameLst>
                                          <p:attrName>ppt_h</p:attrName>
                                        </p:attrNameLst>
                                      </p:cBhvr>
                                      <p:tavLst>
                                        <p:tav tm="0">
                                          <p:val>
                                            <p:fltVal val="0"/>
                                          </p:val>
                                        </p:tav>
                                        <p:tav tm="100000">
                                          <p:val>
                                            <p:strVal val="#ppt_h"/>
                                          </p:val>
                                        </p:tav>
                                      </p:tavLst>
                                    </p:anim>
                                    <p:animEffect transition="in" filter="fade">
                                      <p:cBhvr>
                                        <p:cTn id="19" dur="500"/>
                                        <p:tgtEl>
                                          <p:spTgt spid="86"/>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32" fill="hold" nodeType="clickEffect">
                                  <p:stCondLst>
                                    <p:cond delay="0"/>
                                  </p:stCondLst>
                                  <p:childTnLst>
                                    <p:set>
                                      <p:cBhvr>
                                        <p:cTn id="23" dur="1" fill="hold">
                                          <p:stCondLst>
                                            <p:cond delay="0"/>
                                          </p:stCondLst>
                                        </p:cTn>
                                        <p:tgtEl>
                                          <p:spTgt spid="66"/>
                                        </p:tgtEl>
                                        <p:attrNameLst>
                                          <p:attrName>style.visibility</p:attrName>
                                        </p:attrNameLst>
                                      </p:cBhvr>
                                      <p:to>
                                        <p:strVal val="visible"/>
                                      </p:to>
                                    </p:set>
                                    <p:animEffect transition="in" filter="circle(out)">
                                      <p:cBhvr>
                                        <p:cTn id="24" dur="2000"/>
                                        <p:tgtEl>
                                          <p:spTgt spid="66"/>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9"/>
                                        </p:tgtEl>
                                        <p:attrNameLst>
                                          <p:attrName>style.visibility</p:attrName>
                                        </p:attrNameLst>
                                      </p:cBhvr>
                                      <p:to>
                                        <p:strVal val="visible"/>
                                      </p:to>
                                    </p:set>
                                    <p:animEffect transition="in" filter="fade">
                                      <p:cBhvr>
                                        <p:cTn id="29" dur="1000"/>
                                        <p:tgtEl>
                                          <p:spTgt spid="69"/>
                                        </p:tgtEl>
                                      </p:cBhvr>
                                    </p:animEffect>
                                    <p:anim calcmode="lin" valueType="num">
                                      <p:cBhvr>
                                        <p:cTn id="30" dur="1000" fill="hold"/>
                                        <p:tgtEl>
                                          <p:spTgt spid="69"/>
                                        </p:tgtEl>
                                        <p:attrNameLst>
                                          <p:attrName>ppt_x</p:attrName>
                                        </p:attrNameLst>
                                      </p:cBhvr>
                                      <p:tavLst>
                                        <p:tav tm="0">
                                          <p:val>
                                            <p:strVal val="#ppt_x"/>
                                          </p:val>
                                        </p:tav>
                                        <p:tav tm="100000">
                                          <p:val>
                                            <p:strVal val="#ppt_x"/>
                                          </p:val>
                                        </p:tav>
                                      </p:tavLst>
                                    </p:anim>
                                    <p:anim calcmode="lin" valueType="num">
                                      <p:cBhvr>
                                        <p:cTn id="31"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nodeType="clickEffect">
                                  <p:stCondLst>
                                    <p:cond delay="0"/>
                                  </p:stCondLst>
                                  <p:childTnLst>
                                    <p:set>
                                      <p:cBhvr>
                                        <p:cTn id="35" dur="1" fill="hold">
                                          <p:stCondLst>
                                            <p:cond delay="0"/>
                                          </p:stCondLst>
                                        </p:cTn>
                                        <p:tgtEl>
                                          <p:spTgt spid="65"/>
                                        </p:tgtEl>
                                        <p:attrNameLst>
                                          <p:attrName>style.visibility</p:attrName>
                                        </p:attrNameLst>
                                      </p:cBhvr>
                                      <p:to>
                                        <p:strVal val="visible"/>
                                      </p:to>
                                    </p:set>
                                    <p:anim calcmode="lin" valueType="num">
                                      <p:cBhvr>
                                        <p:cTn id="36" dur="500" fill="hold"/>
                                        <p:tgtEl>
                                          <p:spTgt spid="65"/>
                                        </p:tgtEl>
                                        <p:attrNameLst>
                                          <p:attrName>ppt_w</p:attrName>
                                        </p:attrNameLst>
                                      </p:cBhvr>
                                      <p:tavLst>
                                        <p:tav tm="0">
                                          <p:val>
                                            <p:fltVal val="0"/>
                                          </p:val>
                                        </p:tav>
                                        <p:tav tm="100000">
                                          <p:val>
                                            <p:strVal val="#ppt_w"/>
                                          </p:val>
                                        </p:tav>
                                      </p:tavLst>
                                    </p:anim>
                                    <p:anim calcmode="lin" valueType="num">
                                      <p:cBhvr>
                                        <p:cTn id="37" dur="500" fill="hold"/>
                                        <p:tgtEl>
                                          <p:spTgt spid="65"/>
                                        </p:tgtEl>
                                        <p:attrNameLst>
                                          <p:attrName>ppt_h</p:attrName>
                                        </p:attrNameLst>
                                      </p:cBhvr>
                                      <p:tavLst>
                                        <p:tav tm="0">
                                          <p:val>
                                            <p:fltVal val="0"/>
                                          </p:val>
                                        </p:tav>
                                        <p:tav tm="100000">
                                          <p:val>
                                            <p:strVal val="#ppt_h"/>
                                          </p:val>
                                        </p:tav>
                                      </p:tavLst>
                                    </p:anim>
                                    <p:animEffect transition="in" filter="fade">
                                      <p:cBhvr>
                                        <p:cTn id="38" dur="500"/>
                                        <p:tgtEl>
                                          <p:spTgt spid="65"/>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1+#ppt_w/2"/>
                                          </p:val>
                                        </p:tav>
                                        <p:tav tm="100000">
                                          <p:val>
                                            <p:strVal val="#ppt_x"/>
                                          </p:val>
                                        </p:tav>
                                      </p:tavLst>
                                    </p:anim>
                                    <p:anim calcmode="lin" valueType="num">
                                      <p:cBhvr additive="base">
                                        <p:cTn id="44" dur="500" fill="hold"/>
                                        <p:tgtEl>
                                          <p:spTgt spid="41"/>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45"/>
                                        </p:tgtEl>
                                        <p:attrNameLst>
                                          <p:attrName>style.visibility</p:attrName>
                                        </p:attrNameLst>
                                      </p:cBhvr>
                                      <p:to>
                                        <p:strVal val="visible"/>
                                      </p:to>
                                    </p:set>
                                    <p:anim calcmode="lin" valueType="num">
                                      <p:cBhvr additive="base">
                                        <p:cTn id="47" dur="500" fill="hold"/>
                                        <p:tgtEl>
                                          <p:spTgt spid="45"/>
                                        </p:tgtEl>
                                        <p:attrNameLst>
                                          <p:attrName>ppt_x</p:attrName>
                                        </p:attrNameLst>
                                      </p:cBhvr>
                                      <p:tavLst>
                                        <p:tav tm="0">
                                          <p:val>
                                            <p:strVal val="1+#ppt_w/2"/>
                                          </p:val>
                                        </p:tav>
                                        <p:tav tm="100000">
                                          <p:val>
                                            <p:strVal val="#ppt_x"/>
                                          </p:val>
                                        </p:tav>
                                      </p:tavLst>
                                    </p:anim>
                                    <p:anim calcmode="lin" valueType="num">
                                      <p:cBhvr additive="base">
                                        <p:cTn id="48" dur="500" fill="hold"/>
                                        <p:tgtEl>
                                          <p:spTgt spid="45"/>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0"/>
                                  </p:stCondLst>
                                  <p:childTnLst>
                                    <p:set>
                                      <p:cBhvr>
                                        <p:cTn id="50" dur="1" fill="hold">
                                          <p:stCondLst>
                                            <p:cond delay="0"/>
                                          </p:stCondLst>
                                        </p:cTn>
                                        <p:tgtEl>
                                          <p:spTgt spid="49"/>
                                        </p:tgtEl>
                                        <p:attrNameLst>
                                          <p:attrName>style.visibility</p:attrName>
                                        </p:attrNameLst>
                                      </p:cBhvr>
                                      <p:to>
                                        <p:strVal val="visible"/>
                                      </p:to>
                                    </p:set>
                                    <p:anim calcmode="lin" valueType="num">
                                      <p:cBhvr additive="base">
                                        <p:cTn id="51" dur="500" fill="hold"/>
                                        <p:tgtEl>
                                          <p:spTgt spid="49"/>
                                        </p:tgtEl>
                                        <p:attrNameLst>
                                          <p:attrName>ppt_x</p:attrName>
                                        </p:attrNameLst>
                                      </p:cBhvr>
                                      <p:tavLst>
                                        <p:tav tm="0">
                                          <p:val>
                                            <p:strVal val="1+#ppt_w/2"/>
                                          </p:val>
                                        </p:tav>
                                        <p:tav tm="100000">
                                          <p:val>
                                            <p:strVal val="#ppt_x"/>
                                          </p:val>
                                        </p:tav>
                                      </p:tavLst>
                                    </p:anim>
                                    <p:anim calcmode="lin" valueType="num">
                                      <p:cBhvr additive="base">
                                        <p:cTn id="52"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图片 6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954247" y="4956024"/>
            <a:ext cx="11237753" cy="1595694"/>
          </a:xfrm>
          <a:prstGeom prst="rect">
            <a:avLst/>
          </a:prstGeom>
        </p:spPr>
      </p:pic>
      <p:pic>
        <p:nvPicPr>
          <p:cNvPr id="85" name="图片 84"/>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0" y="1843557"/>
            <a:ext cx="3637145" cy="5014443"/>
          </a:xfrm>
          <a:prstGeom prst="rect">
            <a:avLst/>
          </a:prstGeom>
        </p:spPr>
      </p:pic>
      <p:grpSp>
        <p:nvGrpSpPr>
          <p:cNvPr id="41" name="组合 40"/>
          <p:cNvGrpSpPr/>
          <p:nvPr/>
        </p:nvGrpSpPr>
        <p:grpSpPr>
          <a:xfrm>
            <a:off x="3134135" y="2394376"/>
            <a:ext cx="8105394" cy="1006883"/>
            <a:chOff x="5131596" y="1700273"/>
            <a:chExt cx="8105394" cy="1006883"/>
          </a:xfrm>
        </p:grpSpPr>
        <p:sp>
          <p:nvSpPr>
            <p:cNvPr id="77" name="流程图: 可选过程 76"/>
            <p:cNvSpPr/>
            <p:nvPr/>
          </p:nvSpPr>
          <p:spPr>
            <a:xfrm>
              <a:off x="5714919" y="1700273"/>
              <a:ext cx="7522071" cy="1006883"/>
            </a:xfrm>
            <a:prstGeom prst="flowChartAlternateProcess">
              <a:avLst/>
            </a:prstGeom>
            <a:gradFill>
              <a:gsLst>
                <a:gs pos="90000">
                  <a:srgbClr val="C00000"/>
                </a:gs>
                <a:gs pos="30000">
                  <a:srgbClr val="FF3300"/>
                </a:gs>
              </a:gsLst>
              <a:lin ang="5400000" scaled="1"/>
            </a:gradFill>
            <a:ln>
              <a:solidFill>
                <a:srgbClr val="EE25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b="1">
                <a:solidFill>
                  <a:schemeClr val="bg1"/>
                </a:solidFill>
                <a:latin typeface="+mn-ea"/>
              </a:endParaRPr>
            </a:p>
          </p:txBody>
        </p:sp>
        <p:sp>
          <p:nvSpPr>
            <p:cNvPr id="42" name="流程图: 可选过程 41"/>
            <p:cNvSpPr/>
            <p:nvPr/>
          </p:nvSpPr>
          <p:spPr>
            <a:xfrm>
              <a:off x="5131596" y="1700273"/>
              <a:ext cx="1228335" cy="1006883"/>
            </a:xfrm>
            <a:prstGeom prst="flowChartAlternateProcess">
              <a:avLst/>
            </a:prstGeom>
            <a:gradFill>
              <a:gsLst>
                <a:gs pos="90000">
                  <a:srgbClr val="C00000"/>
                </a:gs>
                <a:gs pos="30000">
                  <a:srgbClr val="FF3300"/>
                </a:gs>
              </a:gsLst>
              <a:lin ang="5400000" scaled="1"/>
            </a:gradFill>
            <a:ln>
              <a:solidFill>
                <a:srgbClr val="EE2500"/>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b="1">
                <a:solidFill>
                  <a:schemeClr val="bg1"/>
                </a:solidFill>
                <a:latin typeface="+mn-ea"/>
              </a:endParaRPr>
            </a:p>
          </p:txBody>
        </p:sp>
        <p:sp>
          <p:nvSpPr>
            <p:cNvPr id="43" name="文本框 42"/>
            <p:cNvSpPr txBox="1"/>
            <p:nvPr/>
          </p:nvSpPr>
          <p:spPr>
            <a:xfrm>
              <a:off x="7450467" y="1788216"/>
              <a:ext cx="4673074" cy="769441"/>
            </a:xfrm>
            <a:prstGeom prst="rect">
              <a:avLst/>
            </a:prstGeom>
            <a:noFill/>
          </p:spPr>
          <p:txBody>
            <a:bodyPr wrap="none" rtlCol="0">
              <a:spAutoFit/>
            </a:bodyPr>
            <a:lstStyle/>
            <a:p>
              <a:r>
                <a:rPr lang="zh-CN" altLang="en-US" sz="4400" b="1" spc="600" dirty="0">
                  <a:solidFill>
                    <a:schemeClr val="bg1"/>
                  </a:solidFill>
                  <a:latin typeface="+mn-ea"/>
                </a:rPr>
                <a:t>红船精神的内涵</a:t>
              </a:r>
            </a:p>
          </p:txBody>
        </p:sp>
        <p:sp>
          <p:nvSpPr>
            <p:cNvPr id="44" name="文本框 43"/>
            <p:cNvSpPr txBox="1"/>
            <p:nvPr/>
          </p:nvSpPr>
          <p:spPr>
            <a:xfrm>
              <a:off x="5337638" y="1849771"/>
              <a:ext cx="816249" cy="707886"/>
            </a:xfrm>
            <a:prstGeom prst="rect">
              <a:avLst/>
            </a:prstGeom>
            <a:noFill/>
          </p:spPr>
          <p:txBody>
            <a:bodyPr wrap="none" rtlCol="0">
              <a:spAutoFit/>
            </a:bodyPr>
            <a:lstStyle/>
            <a:p>
              <a:r>
                <a:rPr lang="en-US" altLang="zh-CN" sz="4000" b="1" dirty="0">
                  <a:solidFill>
                    <a:schemeClr val="bg1"/>
                  </a:solidFill>
                  <a:latin typeface="+mn-ea"/>
                </a:rPr>
                <a:t>01</a:t>
              </a:r>
              <a:endParaRPr lang="zh-CN" altLang="en-US" sz="4000" b="1" dirty="0">
                <a:solidFill>
                  <a:schemeClr val="bg1"/>
                </a:solidFill>
                <a:latin typeface="+mn-ea"/>
              </a:endParaRPr>
            </a:p>
          </p:txBody>
        </p:sp>
      </p:grpSp>
      <p:pic>
        <p:nvPicPr>
          <p:cNvPr id="84" name="图片 8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214" y="0"/>
            <a:ext cx="3313810" cy="1461041"/>
          </a:xfrm>
          <a:prstGeom prst="rect">
            <a:avLst/>
          </a:prstGeom>
        </p:spPr>
      </p:pic>
      <p:sp>
        <p:nvSpPr>
          <p:cNvPr id="2" name="文本框 1"/>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pic>
        <p:nvPicPr>
          <p:cNvPr id="69" name="图片 68"/>
          <p:cNvPicPr>
            <a:picLocks noChangeAspect="1"/>
          </p:cNvPicPr>
          <p:nvPr/>
        </p:nvPicPr>
        <p:blipFill>
          <a:blip r:embed="rId7">
            <a:extLst>
              <a:ext uri="{BEBA8EAE-BF5A-486C-A8C5-ECC9F3942E4B}">
                <a14:imgProps xmlns:a14="http://schemas.microsoft.com/office/drawing/2010/main">
                  <a14:imgLayer r:embed="rId8">
                    <a14:imgEffect>
                      <a14:backgroundRemoval t="600" b="95600" l="400" r="99200"/>
                    </a14:imgEffect>
                  </a14:imgLayer>
                </a14:imgProps>
              </a:ext>
              <a:ext uri="{28A0092B-C50C-407E-A947-70E740481C1C}">
                <a14:useLocalDpi xmlns:a14="http://schemas.microsoft.com/office/drawing/2010/main" val="0"/>
              </a:ext>
            </a:extLst>
          </a:blip>
          <a:stretch>
            <a:fillRect/>
          </a:stretch>
        </p:blipFill>
        <p:spPr>
          <a:xfrm>
            <a:off x="8395700" y="3980146"/>
            <a:ext cx="3460761" cy="3460761"/>
          </a:xfrm>
          <a:prstGeom prst="rect">
            <a:avLst/>
          </a:prstGeom>
        </p:spPr>
      </p:pic>
    </p:spTree>
    <p:extLst>
      <p:ext uri="{BB962C8B-B14F-4D97-AF65-F5344CB8AC3E}">
        <p14:creationId xmlns:p14="http://schemas.microsoft.com/office/powerpoint/2010/main" val="18804765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Tm="8000">
        <p15:prstTrans prst="curtains"/>
      </p:transition>
    </mc:Choice>
    <mc:Fallback xmlns="">
      <p:transition spd="slow"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wipe(down)">
                                      <p:cBhvr>
                                        <p:cTn id="7" dur="500"/>
                                        <p:tgtEl>
                                          <p:spTgt spid="8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4"/>
                                        </p:tgtEl>
                                        <p:attrNameLst>
                                          <p:attrName>style.visibility</p:attrName>
                                        </p:attrNameLst>
                                      </p:cBhvr>
                                      <p:to>
                                        <p:strVal val="visible"/>
                                      </p:to>
                                    </p:set>
                                    <p:animEffect transition="in" filter="wipe(down)">
                                      <p:cBhvr>
                                        <p:cTn id="12" dur="500"/>
                                        <p:tgtEl>
                                          <p:spTgt spid="8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32" fill="hold" nodeType="click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circle(out)">
                                      <p:cBhvr>
                                        <p:cTn id="17" dur="2000"/>
                                        <p:tgtEl>
                                          <p:spTgt spid="66"/>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9"/>
                                        </p:tgtEl>
                                        <p:attrNameLst>
                                          <p:attrName>style.visibility</p:attrName>
                                        </p:attrNameLst>
                                      </p:cBhvr>
                                      <p:to>
                                        <p:strVal val="visible"/>
                                      </p:to>
                                    </p:set>
                                    <p:animEffect transition="in" filter="fade">
                                      <p:cBhvr>
                                        <p:cTn id="22" dur="1000"/>
                                        <p:tgtEl>
                                          <p:spTgt spid="69"/>
                                        </p:tgtEl>
                                      </p:cBhvr>
                                    </p:animEffect>
                                    <p:anim calcmode="lin" valueType="num">
                                      <p:cBhvr>
                                        <p:cTn id="23" dur="1000" fill="hold"/>
                                        <p:tgtEl>
                                          <p:spTgt spid="69"/>
                                        </p:tgtEl>
                                        <p:attrNameLst>
                                          <p:attrName>ppt_x</p:attrName>
                                        </p:attrNameLst>
                                      </p:cBhvr>
                                      <p:tavLst>
                                        <p:tav tm="0">
                                          <p:val>
                                            <p:strVal val="#ppt_x"/>
                                          </p:val>
                                        </p:tav>
                                        <p:tav tm="100000">
                                          <p:val>
                                            <p:strVal val="#ppt_x"/>
                                          </p:val>
                                        </p:tav>
                                      </p:tavLst>
                                    </p:anim>
                                    <p:anim calcmode="lin" valueType="num">
                                      <p:cBhvr>
                                        <p:cTn id="24"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additive="base">
                                        <p:cTn id="29" dur="500" fill="hold"/>
                                        <p:tgtEl>
                                          <p:spTgt spid="41"/>
                                        </p:tgtEl>
                                        <p:attrNameLst>
                                          <p:attrName>ppt_x</p:attrName>
                                        </p:attrNameLst>
                                      </p:cBhvr>
                                      <p:tavLst>
                                        <p:tav tm="0">
                                          <p:val>
                                            <p:strVal val="1+#ppt_w/2"/>
                                          </p:val>
                                        </p:tav>
                                        <p:tav tm="100000">
                                          <p:val>
                                            <p:strVal val="#ppt_x"/>
                                          </p:val>
                                        </p:tav>
                                      </p:tavLst>
                                    </p:anim>
                                    <p:anim calcmode="lin" valueType="num">
                                      <p:cBhvr additive="base">
                                        <p:cTn id="30"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72440" y="4365737"/>
            <a:ext cx="11093660" cy="1679325"/>
          </a:xfrm>
          <a:prstGeom prst="rect">
            <a:avLst/>
          </a:prstGeom>
          <a:solidFill>
            <a:schemeClr val="bg1">
              <a:alpha val="85000"/>
            </a:schemeClr>
          </a:solidFill>
          <a:ln w="9525">
            <a:solidFill>
              <a:srgbClr val="EE2500"/>
            </a:solidFill>
          </a:ln>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3" name="标题 2"/>
          <p:cNvSpPr>
            <a:spLocks noGrp="1"/>
          </p:cNvSpPr>
          <p:nvPr>
            <p:ph type="title"/>
          </p:nvPr>
        </p:nvSpPr>
        <p:spPr>
          <a:xfrm>
            <a:off x="1203960" y="372245"/>
            <a:ext cx="4095540" cy="490904"/>
          </a:xfrm>
          <a:gradFill>
            <a:gsLst>
              <a:gs pos="90000">
                <a:srgbClr val="C00000"/>
              </a:gs>
              <a:gs pos="30000">
                <a:srgbClr val="FF3300"/>
              </a:gs>
            </a:gsLst>
            <a:lin ang="5400000" scaled="1"/>
          </a:gradFill>
        </p:spPr>
        <p:txBody>
          <a:bodyPr/>
          <a:lstStyle/>
          <a:p>
            <a:pPr algn="ctr"/>
            <a:r>
              <a:rPr lang="zh-CN" altLang="en-US" spc="600" dirty="0">
                <a:solidFill>
                  <a:schemeClr val="bg1"/>
                </a:solidFill>
                <a:latin typeface="微软雅黑" panose="020B0503020204020204" pitchFamily="34" charset="-122"/>
                <a:ea typeface="微软雅黑" panose="020B0503020204020204" pitchFamily="34" charset="-122"/>
              </a:rPr>
              <a:t>红船的由来</a:t>
            </a:r>
          </a:p>
        </p:txBody>
      </p:sp>
      <p:sp>
        <p:nvSpPr>
          <p:cNvPr id="6" name="文本框 5"/>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
        <p:nvSpPr>
          <p:cNvPr id="7" name="矩形 6"/>
          <p:cNvSpPr/>
          <p:nvPr/>
        </p:nvSpPr>
        <p:spPr>
          <a:xfrm>
            <a:off x="3134135" y="4535985"/>
            <a:ext cx="7962900" cy="133882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
                <a:srgbClr val="FF0000"/>
              </a:buClr>
            </a:pPr>
            <a:r>
              <a:rPr lang="en-US" altLang="zh-CN" sz="2000" b="1" spc="300" dirty="0">
                <a:solidFill>
                  <a:srgbClr val="FF0000"/>
                </a:solidFill>
                <a:latin typeface="微软雅黑" panose="020B0503020204020204" pitchFamily="34" charset="-122"/>
                <a:ea typeface="微软雅黑" panose="020B0503020204020204" pitchFamily="34" charset="-122"/>
              </a:rPr>
              <a:t>1921</a:t>
            </a:r>
            <a:r>
              <a:rPr lang="zh-CN" altLang="en-US" sz="2000" b="1" spc="300" dirty="0">
                <a:solidFill>
                  <a:srgbClr val="FF0000"/>
                </a:solidFill>
                <a:latin typeface="微软雅黑" panose="020B0503020204020204" pitchFamily="34" charset="-122"/>
                <a:ea typeface="微软雅黑" panose="020B0503020204020204" pitchFamily="34" charset="-122"/>
              </a:rPr>
              <a:t>年</a:t>
            </a:r>
            <a:r>
              <a:rPr lang="en-US" altLang="zh-CN" sz="2000" b="1" spc="300" dirty="0">
                <a:solidFill>
                  <a:srgbClr val="FF0000"/>
                </a:solidFill>
                <a:latin typeface="微软雅黑" panose="020B0503020204020204" pitchFamily="34" charset="-122"/>
                <a:ea typeface="微软雅黑" panose="020B0503020204020204" pitchFamily="34" charset="-122"/>
              </a:rPr>
              <a:t>7</a:t>
            </a:r>
            <a:r>
              <a:rPr lang="zh-CN" altLang="en-US" sz="2000" b="1" spc="300" dirty="0">
                <a:solidFill>
                  <a:srgbClr val="FF0000"/>
                </a:solidFill>
                <a:latin typeface="微软雅黑" panose="020B0503020204020204" pitchFamily="34" charset="-122"/>
                <a:ea typeface="微软雅黑" panose="020B0503020204020204" pitchFamily="34" charset="-122"/>
              </a:rPr>
              <a:t>月</a:t>
            </a:r>
            <a:r>
              <a:rPr lang="zh-CN" altLang="en-US" sz="1700" spc="300" dirty="0">
                <a:latin typeface="微软雅黑" panose="020B0503020204020204" pitchFamily="34" charset="-122"/>
                <a:ea typeface="微软雅黑" panose="020B0503020204020204" pitchFamily="34" charset="-122"/>
              </a:rPr>
              <a:t>，中国共产党第一次全国代表大会因遭法租界巡捕的袭扰，从上海转移到嘉兴南湖的一条游船上继续举行。就是在这条游船上，伟大的中国共产党诞生了。中国革命的航船，从这里扬帆起航。</a:t>
            </a:r>
          </a:p>
        </p:txBody>
      </p:sp>
      <p:sp>
        <p:nvSpPr>
          <p:cNvPr id="10" name="矩形 9"/>
          <p:cNvSpPr/>
          <p:nvPr/>
        </p:nvSpPr>
        <p:spPr>
          <a:xfrm>
            <a:off x="5299500" y="1379252"/>
            <a:ext cx="6266600" cy="251607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
                <a:srgbClr val="FF0000"/>
              </a:buClr>
            </a:pPr>
            <a:r>
              <a:rPr lang="zh-CN" altLang="en-US" sz="2000" b="1" spc="300" dirty="0">
                <a:solidFill>
                  <a:srgbClr val="FF0000"/>
                </a:solidFill>
                <a:latin typeface="微软雅黑" panose="020B0503020204020204" pitchFamily="34" charset="-122"/>
                <a:ea typeface="微软雅黑" panose="020B0503020204020204" pitchFamily="34" charset="-122"/>
              </a:rPr>
              <a:t>建国后</a:t>
            </a:r>
            <a:r>
              <a:rPr lang="zh-CN" altLang="en-US" sz="1700" spc="300" dirty="0">
                <a:latin typeface="微软雅黑" panose="020B0503020204020204" pitchFamily="34" charset="-122"/>
                <a:ea typeface="微软雅黑" panose="020B0503020204020204" pitchFamily="34" charset="-122"/>
              </a:rPr>
              <a:t>，南湖引起了广大干部和人民群众的关注。</a:t>
            </a:r>
            <a:r>
              <a:rPr lang="en-US" altLang="zh-CN" sz="1700" spc="300" dirty="0">
                <a:latin typeface="微软雅黑" panose="020B0503020204020204" pitchFamily="34" charset="-122"/>
                <a:ea typeface="微软雅黑" panose="020B0503020204020204" pitchFamily="34" charset="-122"/>
              </a:rPr>
              <a:t>1959</a:t>
            </a:r>
            <a:r>
              <a:rPr lang="zh-CN" altLang="en-US" sz="1700" spc="300" dirty="0">
                <a:latin typeface="微软雅黑" panose="020B0503020204020204" pitchFamily="34" charset="-122"/>
                <a:ea typeface="微软雅黑" panose="020B0503020204020204" pitchFamily="34" charset="-122"/>
              </a:rPr>
              <a:t>年国庆节，这条仿制的纪念船正式对外展出。当地群众则亲切地称之为“红船”。久而久之，“红船”就成了这条纪念船的代名词。之后，“红船”就一直停泊在南湖烟雨楼前湖心岛东南岸边的水面上，向人们展示着当年中国共产党诞生的生动历史场景。</a:t>
            </a:r>
          </a:p>
        </p:txBody>
      </p:sp>
      <p:pic>
        <p:nvPicPr>
          <p:cNvPr id="11" name="图片 10"/>
          <p:cNvPicPr>
            <a:picLocks noChangeAspect="1"/>
          </p:cNvPicPr>
          <p:nvPr/>
        </p:nvPicPr>
        <p:blipFill>
          <a:blip r:embed="rId3"/>
          <a:stretch>
            <a:fillRect/>
          </a:stretch>
        </p:blipFill>
        <p:spPr>
          <a:xfrm>
            <a:off x="505205" y="1348789"/>
            <a:ext cx="4255391" cy="2546536"/>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1600" y="4535985"/>
            <a:ext cx="2363376" cy="158691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0-#ppt_w/2"/>
                                          </p:val>
                                        </p:tav>
                                        <p:tav tm="100000">
                                          <p:val>
                                            <p:strVal val="#ppt_x"/>
                                          </p:val>
                                        </p:tav>
                                      </p:tavLst>
                                    </p:anim>
                                    <p:anim calcmode="lin" valueType="num">
                                      <p:cBhvr additive="base">
                                        <p:cTn id="29" dur="500" fill="hold"/>
                                        <p:tgtEl>
                                          <p:spTgt spid="8"/>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0-#ppt_w/2"/>
                                          </p:val>
                                        </p:tav>
                                        <p:tav tm="100000">
                                          <p:val>
                                            <p:strVal val="#ppt_x"/>
                                          </p:val>
                                        </p:tav>
                                      </p:tavLst>
                                    </p:anim>
                                    <p:anim calcmode="lin" valueType="num">
                                      <p:cBhvr additive="base">
                                        <p:cTn id="3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 grpId="0" animBg="1"/>
      <p:bldP spid="7"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07884" y="1583441"/>
            <a:ext cx="10577327" cy="1198180"/>
          </a:xfrm>
          <a:prstGeom prst="rect">
            <a:avLst/>
          </a:prstGeom>
          <a:solidFill>
            <a:schemeClr val="bg1">
              <a:alpha val="85000"/>
            </a:schemeClr>
          </a:solidFill>
          <a:ln w="9525">
            <a:solidFill>
              <a:srgbClr val="EE2500"/>
            </a:solidFill>
          </a:ln>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3" name="标题 2"/>
          <p:cNvSpPr>
            <a:spLocks noGrp="1"/>
          </p:cNvSpPr>
          <p:nvPr>
            <p:ph type="title"/>
          </p:nvPr>
        </p:nvSpPr>
        <p:spPr>
          <a:xfrm>
            <a:off x="1203960" y="341765"/>
            <a:ext cx="4992588" cy="490904"/>
          </a:xfrm>
          <a:gradFill>
            <a:gsLst>
              <a:gs pos="90000">
                <a:srgbClr val="C00000"/>
              </a:gs>
              <a:gs pos="30000">
                <a:srgbClr val="FF3300"/>
              </a:gs>
            </a:gsLst>
            <a:lin ang="5400000" scaled="1"/>
          </a:gradFill>
        </p:spPr>
        <p:txBody>
          <a:bodyPr/>
          <a:lstStyle/>
          <a:p>
            <a:pPr algn="ctr" defTabSz="987425"/>
            <a:r>
              <a:rPr lang="zh-CN" altLang="en-US" spc="600" dirty="0">
                <a:solidFill>
                  <a:schemeClr val="bg1"/>
                </a:solidFill>
                <a:latin typeface="微软雅黑" panose="020B0503020204020204" pitchFamily="34" charset="-122"/>
                <a:ea typeface="微软雅黑" panose="020B0503020204020204" pitchFamily="34" charset="-122"/>
              </a:rPr>
              <a:t>不忘初心 牢记使命</a:t>
            </a:r>
          </a:p>
        </p:txBody>
      </p:sp>
      <p:sp>
        <p:nvSpPr>
          <p:cNvPr id="9" name="文本框 8"/>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grpSp>
        <p:nvGrpSpPr>
          <p:cNvPr id="10" name="组合 9"/>
          <p:cNvGrpSpPr/>
          <p:nvPr/>
        </p:nvGrpSpPr>
        <p:grpSpPr>
          <a:xfrm>
            <a:off x="4721356" y="3170269"/>
            <a:ext cx="6763855" cy="3077224"/>
            <a:chOff x="2836236" y="3602718"/>
            <a:chExt cx="11665535" cy="2885118"/>
          </a:xfrm>
        </p:grpSpPr>
        <p:sp>
          <p:nvSpPr>
            <p:cNvPr id="13" name="矩形 12"/>
            <p:cNvSpPr/>
            <p:nvPr/>
          </p:nvSpPr>
          <p:spPr>
            <a:xfrm>
              <a:off x="2836236" y="3602718"/>
              <a:ext cx="11665535" cy="143629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buClr>
                  <a:srgbClr val="FF0000"/>
                </a:buClr>
                <a:buSzPct val="150000"/>
                <a:buFont typeface="Wingdings" panose="05000000000000000000" pitchFamily="2" charset="2"/>
                <a:buChar char="Ø"/>
              </a:pPr>
              <a:r>
                <a:rPr lang="zh-CN" altLang="en-US" sz="1600" spc="300" dirty="0">
                  <a:solidFill>
                    <a:schemeClr val="tx1">
                      <a:lumMod val="85000"/>
                      <a:lumOff val="15000"/>
                    </a:schemeClr>
                  </a:solidFill>
                  <a:latin typeface="微软雅黑" panose="020B0503020204020204" pitchFamily="34" charset="-122"/>
                  <a:ea typeface="微软雅黑" panose="020B0503020204020204" pitchFamily="34" charset="-122"/>
                </a:rPr>
                <a:t>党的十九大闭幕仅一周，习近平总书记带领中共中央政治局常委，专程从北京前往上海和浙江嘉兴，瞻仰一大会址、南湖红船。这一行动、体现了我党“不忘初心、牢记使命”，展现了我党对“为中国人民谋幸福，为中华民族谋复兴”这一初心和使命的坚持坚守。</a:t>
              </a:r>
            </a:p>
          </p:txBody>
        </p:sp>
        <p:sp>
          <p:nvSpPr>
            <p:cNvPr id="14" name="矩形 13"/>
            <p:cNvSpPr/>
            <p:nvPr/>
          </p:nvSpPr>
          <p:spPr>
            <a:xfrm>
              <a:off x="2836236" y="5051545"/>
              <a:ext cx="11665535" cy="143629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buClr>
                  <a:srgbClr val="FF0000"/>
                </a:buClr>
                <a:buSzPct val="150000"/>
                <a:buFont typeface="Wingdings" panose="05000000000000000000" pitchFamily="2" charset="2"/>
                <a:buChar char="Ø"/>
              </a:pPr>
              <a:r>
                <a:rPr lang="zh-CN" altLang="en-US" sz="1600" spc="300" dirty="0">
                  <a:solidFill>
                    <a:schemeClr val="tx1">
                      <a:lumMod val="85000"/>
                      <a:lumOff val="15000"/>
                    </a:schemeClr>
                  </a:solidFill>
                  <a:latin typeface="微软雅黑" panose="020B0503020204020204" pitchFamily="34" charset="-122"/>
                  <a:ea typeface="微软雅黑" panose="020B0503020204020204" pitchFamily="34" charset="-122"/>
                </a:rPr>
                <a:t>习总书记再提“红船精神”，也是进一步强调十九大报告中所要求的“永不懈怠的精神状态和一往无前的奋斗姿态”。打铁必须自身硬，要改造客观世界，首先要改造主观世界，把主观世界改造好了，把内在精神世界的秩序建构起来了，才有利于改造外部世界。</a:t>
              </a:r>
            </a:p>
          </p:txBody>
        </p:sp>
      </p:grpSp>
      <p:sp>
        <p:nvSpPr>
          <p:cNvPr id="11" name="矩形 10"/>
          <p:cNvSpPr/>
          <p:nvPr/>
        </p:nvSpPr>
        <p:spPr>
          <a:xfrm>
            <a:off x="3918965" y="1797569"/>
            <a:ext cx="6535504" cy="86177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500" spc="600" dirty="0">
                <a:latin typeface="方正粗宋简体" panose="03000509000000000000" pitchFamily="65" charset="-122"/>
                <a:ea typeface="方正粗宋简体" panose="03000509000000000000" pitchFamily="65" charset="-122"/>
              </a:rPr>
              <a:t>只有不忘初心、牢记使命、永远奋斗，才能让中国共产党永远年轻。</a:t>
            </a:r>
          </a:p>
        </p:txBody>
      </p:sp>
      <p:pic>
        <p:nvPicPr>
          <p:cNvPr id="12" name="图片 11"/>
          <p:cNvPicPr>
            <a:picLocks noChangeAspect="1"/>
          </p:cNvPicPr>
          <p:nvPr/>
        </p:nvPicPr>
        <p:blipFill>
          <a:blip r:embed="rId3"/>
          <a:stretch>
            <a:fillRect/>
          </a:stretch>
        </p:blipFill>
        <p:spPr>
          <a:xfrm>
            <a:off x="907884" y="3398838"/>
            <a:ext cx="3687491" cy="2606716"/>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67617" y="1348903"/>
            <a:ext cx="2363376" cy="158691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0-#ppt_w/2"/>
                                          </p:val>
                                        </p:tav>
                                        <p:tav tm="100000">
                                          <p:val>
                                            <p:strVal val="#ppt_x"/>
                                          </p:val>
                                        </p:tav>
                                      </p:tavLst>
                                    </p:anim>
                                    <p:anim calcmode="lin" valueType="num">
                                      <p:cBhvr additive="base">
                                        <p:cTn id="27" dur="500" fill="hold"/>
                                        <p:tgtEl>
                                          <p:spTgt spid="12"/>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0-#ppt_w/2"/>
                                          </p:val>
                                        </p:tav>
                                        <p:tav tm="100000">
                                          <p:val>
                                            <p:strVal val="#ppt_x"/>
                                          </p:val>
                                        </p:tav>
                                      </p:tavLst>
                                    </p:anim>
                                    <p:anim calcmode="lin" valueType="num">
                                      <p:cBhvr additive="base">
                                        <p:cTn id="31"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animBg="1"/>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957686" y="1458361"/>
            <a:ext cx="4757314" cy="4774799"/>
          </a:xfrm>
          <a:prstGeom prst="rect">
            <a:avLst/>
          </a:prstGeom>
          <a:solidFill>
            <a:schemeClr val="bg1">
              <a:alpha val="85000"/>
            </a:schemeClr>
          </a:solidFill>
          <a:ln w="9525">
            <a:solidFill>
              <a:srgbClr val="EE2500"/>
            </a:solidFill>
          </a:ln>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3" name="标题 2"/>
          <p:cNvSpPr>
            <a:spLocks noGrp="1"/>
          </p:cNvSpPr>
          <p:nvPr>
            <p:ph type="title"/>
          </p:nvPr>
        </p:nvSpPr>
        <p:spPr>
          <a:xfrm>
            <a:off x="1203960" y="336902"/>
            <a:ext cx="5102926" cy="490904"/>
          </a:xfrm>
          <a:gradFill>
            <a:gsLst>
              <a:gs pos="90000">
                <a:srgbClr val="C00000"/>
              </a:gs>
              <a:gs pos="30000">
                <a:srgbClr val="FF3300"/>
              </a:gs>
            </a:gsLst>
            <a:lin ang="5400000" scaled="1"/>
          </a:gradFill>
        </p:spPr>
        <p:txBody>
          <a:bodyPr/>
          <a:lstStyle/>
          <a:p>
            <a:pPr algn="ctr" defTabSz="987425"/>
            <a:r>
              <a:rPr lang="zh-CN" altLang="en-US" spc="600" dirty="0">
                <a:solidFill>
                  <a:schemeClr val="bg1"/>
                </a:solidFill>
                <a:latin typeface="微软雅黑" panose="020B0503020204020204" pitchFamily="34" charset="-122"/>
                <a:ea typeface="微软雅黑" panose="020B0503020204020204" pitchFamily="34" charset="-122"/>
              </a:rPr>
              <a:t>什么是红船精神？</a:t>
            </a:r>
          </a:p>
        </p:txBody>
      </p:sp>
      <p:sp>
        <p:nvSpPr>
          <p:cNvPr id="9" name="文本框 8"/>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
        <p:nvSpPr>
          <p:cNvPr id="15" name="矩形 14"/>
          <p:cNvSpPr/>
          <p:nvPr/>
        </p:nvSpPr>
        <p:spPr>
          <a:xfrm>
            <a:off x="1493919" y="1837518"/>
            <a:ext cx="3684847" cy="4016484"/>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250000"/>
              </a:lnSpc>
              <a:buClr>
                <a:srgbClr val="FF0000"/>
              </a:buClr>
            </a:pPr>
            <a:r>
              <a:rPr lang="en-US" altLang="zh-CN" sz="1700" spc="300" dirty="0">
                <a:latin typeface="微软雅黑" panose="020B0503020204020204" pitchFamily="34" charset="-122"/>
                <a:ea typeface="微软雅黑" panose="020B0503020204020204" pitchFamily="34" charset="-122"/>
              </a:rPr>
              <a:t>2005</a:t>
            </a:r>
            <a:r>
              <a:rPr lang="zh-CN" altLang="en-US" sz="1700" spc="300" dirty="0">
                <a:latin typeface="微软雅黑" panose="020B0503020204020204" pitchFamily="34" charset="-122"/>
                <a:ea typeface="微软雅黑" panose="020B0503020204020204" pitchFamily="34" charset="-122"/>
              </a:rPr>
              <a:t>年</a:t>
            </a:r>
            <a:r>
              <a:rPr lang="en-US" altLang="zh-CN" sz="1700" spc="300" dirty="0">
                <a:latin typeface="微软雅黑" panose="020B0503020204020204" pitchFamily="34" charset="-122"/>
                <a:ea typeface="微软雅黑" panose="020B0503020204020204" pitchFamily="34" charset="-122"/>
              </a:rPr>
              <a:t>6</a:t>
            </a:r>
            <a:r>
              <a:rPr lang="zh-CN" altLang="en-US" sz="1700" spc="300" dirty="0">
                <a:latin typeface="微软雅黑" panose="020B0503020204020204" pitchFamily="34" charset="-122"/>
                <a:ea typeface="微软雅黑" panose="020B0503020204020204" pitchFamily="34" charset="-122"/>
              </a:rPr>
              <a:t>月</a:t>
            </a:r>
            <a:r>
              <a:rPr lang="en-US" altLang="zh-CN" sz="1700" spc="300" dirty="0">
                <a:latin typeface="微软雅黑" panose="020B0503020204020204" pitchFamily="34" charset="-122"/>
                <a:ea typeface="微软雅黑" panose="020B0503020204020204" pitchFamily="34" charset="-122"/>
              </a:rPr>
              <a:t>21</a:t>
            </a:r>
            <a:r>
              <a:rPr lang="zh-CN" altLang="en-US" sz="1700" spc="300" dirty="0">
                <a:latin typeface="微软雅黑" panose="020B0503020204020204" pitchFamily="34" charset="-122"/>
                <a:ea typeface="微软雅黑" panose="020B0503020204020204" pitchFamily="34" charset="-122"/>
              </a:rPr>
              <a:t>日，习近平在</a:t>
            </a:r>
            <a:r>
              <a:rPr lang="en-US" altLang="zh-CN" sz="1700" spc="300" dirty="0">
                <a:latin typeface="微软雅黑" panose="020B0503020204020204" pitchFamily="34" charset="-122"/>
                <a:ea typeface="微软雅黑" panose="020B0503020204020204" pitchFamily="34" charset="-122"/>
              </a:rPr>
              <a:t>《</a:t>
            </a:r>
            <a:r>
              <a:rPr lang="zh-CN" altLang="en-US" sz="1700" spc="300" dirty="0">
                <a:latin typeface="微软雅黑" panose="020B0503020204020204" pitchFamily="34" charset="-122"/>
                <a:ea typeface="微软雅黑" panose="020B0503020204020204" pitchFamily="34" charset="-122"/>
              </a:rPr>
              <a:t>光明日报</a:t>
            </a:r>
            <a:r>
              <a:rPr lang="en-US" altLang="zh-CN" sz="1700" spc="300" dirty="0">
                <a:latin typeface="微软雅黑" panose="020B0503020204020204" pitchFamily="34" charset="-122"/>
                <a:ea typeface="微软雅黑" panose="020B0503020204020204" pitchFamily="34" charset="-122"/>
              </a:rPr>
              <a:t>》</a:t>
            </a:r>
            <a:r>
              <a:rPr lang="zh-CN" altLang="en-US" sz="1700" spc="300" dirty="0">
                <a:latin typeface="微软雅黑" panose="020B0503020204020204" pitchFamily="34" charset="-122"/>
                <a:ea typeface="微软雅黑" panose="020B0503020204020204" pitchFamily="34" charset="-122"/>
              </a:rPr>
              <a:t>上发表署名文章</a:t>
            </a:r>
            <a:r>
              <a:rPr lang="en-US" altLang="zh-CN" sz="1700" spc="300" dirty="0">
                <a:latin typeface="微软雅黑" panose="020B0503020204020204" pitchFamily="34" charset="-122"/>
                <a:ea typeface="微软雅黑" panose="020B0503020204020204" pitchFamily="34" charset="-122"/>
              </a:rPr>
              <a:t>《</a:t>
            </a:r>
            <a:r>
              <a:rPr lang="zh-CN" altLang="en-US" sz="1700" spc="300" dirty="0">
                <a:latin typeface="微软雅黑" panose="020B0503020204020204" pitchFamily="34" charset="-122"/>
                <a:ea typeface="微软雅黑" panose="020B0503020204020204" pitchFamily="34" charset="-122"/>
              </a:rPr>
              <a:t>弘扬“红船精神” 走在时代前列</a:t>
            </a:r>
            <a:r>
              <a:rPr lang="en-US" altLang="zh-CN" sz="1700" spc="300" dirty="0">
                <a:latin typeface="微软雅黑" panose="020B0503020204020204" pitchFamily="34" charset="-122"/>
                <a:ea typeface="微软雅黑" panose="020B0503020204020204" pitchFamily="34" charset="-122"/>
              </a:rPr>
              <a:t>》</a:t>
            </a:r>
            <a:r>
              <a:rPr lang="zh-CN" altLang="en-US" sz="1700" spc="300" dirty="0">
                <a:latin typeface="微软雅黑" panose="020B0503020204020204" pitchFamily="34" charset="-122"/>
                <a:ea typeface="微软雅黑" panose="020B0503020204020204" pitchFamily="34" charset="-122"/>
              </a:rPr>
              <a:t>，首次公开提出并系统阐述了“红船精神”的历史地位、深刻内涵和时代意义。</a:t>
            </a:r>
          </a:p>
        </p:txBody>
      </p:sp>
      <p:sp>
        <p:nvSpPr>
          <p:cNvPr id="17" name="矩形 16"/>
          <p:cNvSpPr/>
          <p:nvPr/>
        </p:nvSpPr>
        <p:spPr>
          <a:xfrm>
            <a:off x="6251231" y="3000121"/>
            <a:ext cx="5590247" cy="704794"/>
          </a:xfrm>
          <a:prstGeom prst="rect">
            <a:avLst/>
          </a:prstGeom>
          <a:gradFill>
            <a:gsLst>
              <a:gs pos="90000">
                <a:srgbClr val="C00000"/>
              </a:gs>
              <a:gs pos="30000">
                <a:srgbClr val="FF3300"/>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100" b="1" dirty="0">
                <a:solidFill>
                  <a:srgbClr val="FEFDF8"/>
                </a:solidFill>
                <a:latin typeface="微软雅黑" panose="020B0503020204020204" pitchFamily="34" charset="-122"/>
                <a:ea typeface="微软雅黑" panose="020B0503020204020204" pitchFamily="34" charset="-122"/>
              </a:rPr>
              <a:t>开天辟地、敢为人先的首创精神</a:t>
            </a:r>
            <a:endParaRPr lang="zh-CN" altLang="en-US" sz="2100" dirty="0">
              <a:solidFill>
                <a:srgbClr val="FEFDF8"/>
              </a:solidFill>
              <a:latin typeface="微软雅黑" panose="020B0503020204020204" pitchFamily="34" charset="-122"/>
              <a:ea typeface="微软雅黑" panose="020B0503020204020204" pitchFamily="34" charset="-122"/>
            </a:endParaRPr>
          </a:p>
        </p:txBody>
      </p:sp>
      <p:sp>
        <p:nvSpPr>
          <p:cNvPr id="18" name="矩形 17"/>
          <p:cNvSpPr/>
          <p:nvPr/>
        </p:nvSpPr>
        <p:spPr>
          <a:xfrm>
            <a:off x="6251231" y="4228525"/>
            <a:ext cx="5590247" cy="704794"/>
          </a:xfrm>
          <a:prstGeom prst="rect">
            <a:avLst/>
          </a:prstGeom>
          <a:gradFill>
            <a:gsLst>
              <a:gs pos="90000">
                <a:srgbClr val="C00000"/>
              </a:gs>
              <a:gs pos="30000">
                <a:srgbClr val="FF3300"/>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100" b="1">
                <a:solidFill>
                  <a:srgbClr val="FEFDF8"/>
                </a:solidFill>
                <a:latin typeface="微软雅黑" panose="020B0503020204020204" pitchFamily="34" charset="-122"/>
                <a:ea typeface="微软雅黑" panose="020B0503020204020204" pitchFamily="34" charset="-122"/>
              </a:rPr>
              <a:t>坚定理想、百折不挠的奋斗精神</a:t>
            </a:r>
            <a:endParaRPr lang="zh-CN" altLang="en-US" sz="2100">
              <a:solidFill>
                <a:srgbClr val="FEFDF8"/>
              </a:solidFill>
              <a:latin typeface="微软雅黑" panose="020B0503020204020204" pitchFamily="34" charset="-122"/>
              <a:ea typeface="微软雅黑" panose="020B0503020204020204" pitchFamily="34" charset="-122"/>
            </a:endParaRPr>
          </a:p>
        </p:txBody>
      </p:sp>
      <p:sp>
        <p:nvSpPr>
          <p:cNvPr id="19" name="矩形 18"/>
          <p:cNvSpPr/>
          <p:nvPr/>
        </p:nvSpPr>
        <p:spPr>
          <a:xfrm>
            <a:off x="6251232" y="5456930"/>
            <a:ext cx="5590247" cy="704794"/>
          </a:xfrm>
          <a:prstGeom prst="rect">
            <a:avLst/>
          </a:prstGeom>
          <a:gradFill>
            <a:gsLst>
              <a:gs pos="90000">
                <a:srgbClr val="C00000"/>
              </a:gs>
              <a:gs pos="30000">
                <a:srgbClr val="FF3300"/>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100" b="1">
                <a:solidFill>
                  <a:srgbClr val="FEFDF8"/>
                </a:solidFill>
                <a:latin typeface="微软雅黑" panose="020B0503020204020204" pitchFamily="34" charset="-122"/>
                <a:ea typeface="微软雅黑" panose="020B0503020204020204" pitchFamily="34" charset="-122"/>
              </a:rPr>
              <a:t>立党为公、忠诚为民的奉献精神</a:t>
            </a:r>
            <a:endParaRPr lang="zh-CN" altLang="en-US" sz="2100">
              <a:solidFill>
                <a:srgbClr val="FEFDF8"/>
              </a:solidFill>
              <a:latin typeface="微软雅黑" panose="020B0503020204020204" pitchFamily="34" charset="-122"/>
              <a:ea typeface="微软雅黑" panose="020B0503020204020204" pitchFamily="34" charset="-122"/>
            </a:endParaRPr>
          </a:p>
        </p:txBody>
      </p:sp>
      <p:sp>
        <p:nvSpPr>
          <p:cNvPr id="20" name="矩形 19"/>
          <p:cNvSpPr/>
          <p:nvPr/>
        </p:nvSpPr>
        <p:spPr>
          <a:xfrm>
            <a:off x="8640476" y="1615473"/>
            <a:ext cx="2595582" cy="769441"/>
          </a:xfrm>
          <a:prstGeom prst="rect">
            <a:avLst/>
          </a:prstGeom>
        </p:spPr>
        <p:txBody>
          <a:bodyPr vert="horz"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400" b="1" spc="300"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红船精神</a:t>
            </a:r>
            <a:endParaRPr lang="zh-CN" altLang="en-US" sz="4400" spc="300" dirty="0">
              <a:gradFill>
                <a:gsLst>
                  <a:gs pos="90000">
                    <a:srgbClr val="C00000"/>
                  </a:gs>
                  <a:gs pos="30000">
                    <a:srgbClr val="FF3300"/>
                  </a:gs>
                </a:gsLst>
                <a:lin ang="5400000" scaled="1"/>
              </a:gradFill>
            </a:endParaRPr>
          </a:p>
        </p:txBody>
      </p:sp>
      <p:grpSp>
        <p:nvGrpSpPr>
          <p:cNvPr id="25" name="组合 24"/>
          <p:cNvGrpSpPr/>
          <p:nvPr/>
        </p:nvGrpSpPr>
        <p:grpSpPr>
          <a:xfrm>
            <a:off x="6673932" y="1393019"/>
            <a:ext cx="1831485" cy="1245495"/>
            <a:chOff x="6205199" y="-1470443"/>
            <a:chExt cx="2475118" cy="1323336"/>
          </a:xfrm>
        </p:grpSpPr>
        <p:sp>
          <p:nvSpPr>
            <p:cNvPr id="26" name="Freeform 7"/>
            <p:cNvSpPr/>
            <p:nvPr/>
          </p:nvSpPr>
          <p:spPr bwMode="auto">
            <a:xfrm>
              <a:off x="6684737" y="-1470443"/>
              <a:ext cx="1995580" cy="1117732"/>
            </a:xfrm>
            <a:custGeom>
              <a:avLst/>
              <a:gdLst>
                <a:gd name="T0" fmla="*/ 649 w 16560"/>
                <a:gd name="T1" fmla="*/ 1791 h 8890"/>
                <a:gd name="T2" fmla="*/ 3583 w 16560"/>
                <a:gd name="T3" fmla="*/ 8882 h 8890"/>
                <a:gd name="T4" fmla="*/ 3686 w 16560"/>
                <a:gd name="T5" fmla="*/ 8827 h 8890"/>
                <a:gd name="T6" fmla="*/ 3825 w 16560"/>
                <a:gd name="T7" fmla="*/ 8759 h 8890"/>
                <a:gd name="T8" fmla="*/ 4016 w 16560"/>
                <a:gd name="T9" fmla="*/ 8676 h 8890"/>
                <a:gd name="T10" fmla="*/ 4254 w 16560"/>
                <a:gd name="T11" fmla="*/ 8586 h 8890"/>
                <a:gd name="T12" fmla="*/ 4538 w 16560"/>
                <a:gd name="T13" fmla="*/ 8497 h 8890"/>
                <a:gd name="T14" fmla="*/ 4867 w 16560"/>
                <a:gd name="T15" fmla="*/ 8416 h 8890"/>
                <a:gd name="T16" fmla="*/ 5234 w 16560"/>
                <a:gd name="T17" fmla="*/ 8351 h 8890"/>
                <a:gd name="T18" fmla="*/ 5639 w 16560"/>
                <a:gd name="T19" fmla="*/ 8309 h 8890"/>
                <a:gd name="T20" fmla="*/ 6079 w 16560"/>
                <a:gd name="T21" fmla="*/ 8297 h 8890"/>
                <a:gd name="T22" fmla="*/ 7176 w 16560"/>
                <a:gd name="T23" fmla="*/ 8367 h 8890"/>
                <a:gd name="T24" fmla="*/ 8664 w 16560"/>
                <a:gd name="T25" fmla="*/ 8468 h 8890"/>
                <a:gd name="T26" fmla="*/ 9716 w 16560"/>
                <a:gd name="T27" fmla="*/ 8523 h 8890"/>
                <a:gd name="T28" fmla="*/ 10717 w 16560"/>
                <a:gd name="T29" fmla="*/ 8550 h 8890"/>
                <a:gd name="T30" fmla="*/ 11676 w 16560"/>
                <a:gd name="T31" fmla="*/ 8537 h 8890"/>
                <a:gd name="T32" fmla="*/ 12596 w 16560"/>
                <a:gd name="T33" fmla="*/ 8476 h 8890"/>
                <a:gd name="T34" fmla="*/ 13484 w 16560"/>
                <a:gd name="T35" fmla="*/ 8355 h 8890"/>
                <a:gd name="T36" fmla="*/ 14346 w 16560"/>
                <a:gd name="T37" fmla="*/ 8165 h 8890"/>
                <a:gd name="T38" fmla="*/ 15188 w 16560"/>
                <a:gd name="T39" fmla="*/ 7894 h 8890"/>
                <a:gd name="T40" fmla="*/ 16015 w 16560"/>
                <a:gd name="T41" fmla="*/ 7534 h 8890"/>
                <a:gd name="T42" fmla="*/ 16544 w 16560"/>
                <a:gd name="T43" fmla="*/ 7225 h 8890"/>
                <a:gd name="T44" fmla="*/ 16436 w 16560"/>
                <a:gd name="T45" fmla="*/ 7122 h 8890"/>
                <a:gd name="T46" fmla="*/ 16299 w 16560"/>
                <a:gd name="T47" fmla="*/ 6977 h 8890"/>
                <a:gd name="T48" fmla="*/ 16129 w 16560"/>
                <a:gd name="T49" fmla="*/ 6772 h 8890"/>
                <a:gd name="T50" fmla="*/ 15941 w 16560"/>
                <a:gd name="T51" fmla="*/ 6509 h 8890"/>
                <a:gd name="T52" fmla="*/ 15744 w 16560"/>
                <a:gd name="T53" fmla="*/ 6188 h 8890"/>
                <a:gd name="T54" fmla="*/ 15553 w 16560"/>
                <a:gd name="T55" fmla="*/ 5807 h 8890"/>
                <a:gd name="T56" fmla="*/ 15379 w 16560"/>
                <a:gd name="T57" fmla="*/ 5366 h 8890"/>
                <a:gd name="T58" fmla="*/ 15236 w 16560"/>
                <a:gd name="T59" fmla="*/ 4867 h 8890"/>
                <a:gd name="T60" fmla="*/ 15137 w 16560"/>
                <a:gd name="T61" fmla="*/ 4307 h 8890"/>
                <a:gd name="T62" fmla="*/ 15090 w 16560"/>
                <a:gd name="T63" fmla="*/ 3695 h 8890"/>
                <a:gd name="T64" fmla="*/ 15069 w 16560"/>
                <a:gd name="T65" fmla="*/ 3136 h 8890"/>
                <a:gd name="T66" fmla="*/ 15060 w 16560"/>
                <a:gd name="T67" fmla="*/ 2654 h 8890"/>
                <a:gd name="T68" fmla="*/ 15061 w 16560"/>
                <a:gd name="T69" fmla="*/ 2246 h 8890"/>
                <a:gd name="T70" fmla="*/ 15071 w 16560"/>
                <a:gd name="T71" fmla="*/ 1908 h 8890"/>
                <a:gd name="T72" fmla="*/ 15085 w 16560"/>
                <a:gd name="T73" fmla="*/ 1633 h 8890"/>
                <a:gd name="T74" fmla="*/ 15104 w 16560"/>
                <a:gd name="T75" fmla="*/ 1417 h 8890"/>
                <a:gd name="T76" fmla="*/ 15122 w 16560"/>
                <a:gd name="T77" fmla="*/ 1255 h 8890"/>
                <a:gd name="T78" fmla="*/ 15145 w 16560"/>
                <a:gd name="T79" fmla="*/ 1115 h 8890"/>
                <a:gd name="T80" fmla="*/ 15161 w 16560"/>
                <a:gd name="T81" fmla="*/ 1043 h 8890"/>
                <a:gd name="T82" fmla="*/ 14715 w 16560"/>
                <a:gd name="T83" fmla="*/ 1310 h 8890"/>
                <a:gd name="T84" fmla="*/ 14093 w 16560"/>
                <a:gd name="T85" fmla="*/ 1523 h 8890"/>
                <a:gd name="T86" fmla="*/ 13332 w 16560"/>
                <a:gd name="T87" fmla="*/ 1686 h 8890"/>
                <a:gd name="T88" fmla="*/ 12471 w 16560"/>
                <a:gd name="T89" fmla="*/ 1801 h 8890"/>
                <a:gd name="T90" fmla="*/ 11550 w 16560"/>
                <a:gd name="T91" fmla="*/ 1872 h 8890"/>
                <a:gd name="T92" fmla="*/ 10606 w 16560"/>
                <a:gd name="T93" fmla="*/ 1898 h 8890"/>
                <a:gd name="T94" fmla="*/ 9677 w 16560"/>
                <a:gd name="T95" fmla="*/ 1884 h 8890"/>
                <a:gd name="T96" fmla="*/ 8805 w 16560"/>
                <a:gd name="T97" fmla="*/ 1832 h 8890"/>
                <a:gd name="T98" fmla="*/ 8026 w 16560"/>
                <a:gd name="T99" fmla="*/ 1744 h 8890"/>
                <a:gd name="T100" fmla="*/ 7380 w 16560"/>
                <a:gd name="T101" fmla="*/ 1622 h 8890"/>
                <a:gd name="T102" fmla="*/ 6827 w 16560"/>
                <a:gd name="T103" fmla="*/ 1448 h 8890"/>
                <a:gd name="T104" fmla="*/ 6196 w 16560"/>
                <a:gd name="T105" fmla="*/ 1244 h 8890"/>
                <a:gd name="T106" fmla="*/ 5583 w 16560"/>
                <a:gd name="T107" fmla="*/ 1072 h 8890"/>
                <a:gd name="T108" fmla="*/ 4984 w 16560"/>
                <a:gd name="T109" fmla="*/ 940 h 8890"/>
                <a:gd name="T110" fmla="*/ 4397 w 16560"/>
                <a:gd name="T111" fmla="*/ 852 h 8890"/>
                <a:gd name="T112" fmla="*/ 3820 w 16560"/>
                <a:gd name="T113" fmla="*/ 814 h 8890"/>
                <a:gd name="T114" fmla="*/ 3250 w 16560"/>
                <a:gd name="T115" fmla="*/ 832 h 8890"/>
                <a:gd name="T116" fmla="*/ 2685 w 16560"/>
                <a:gd name="T117" fmla="*/ 909 h 8890"/>
                <a:gd name="T118" fmla="*/ 2122 w 16560"/>
                <a:gd name="T119" fmla="*/ 1053 h 8890"/>
                <a:gd name="T120" fmla="*/ 1558 w 16560"/>
                <a:gd name="T121" fmla="*/ 1267 h 8890"/>
                <a:gd name="T122" fmla="*/ 990 w 16560"/>
                <a:gd name="T123" fmla="*/ 1559 h 8890"/>
                <a:gd name="T124" fmla="*/ 0 w 16560"/>
                <a:gd name="T125" fmla="*/ 0 h 8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60" h="8890">
                  <a:moveTo>
                    <a:pt x="0" y="0"/>
                  </a:moveTo>
                  <a:lnTo>
                    <a:pt x="167" y="1163"/>
                  </a:lnTo>
                  <a:lnTo>
                    <a:pt x="649" y="1791"/>
                  </a:lnTo>
                  <a:lnTo>
                    <a:pt x="649" y="1791"/>
                  </a:lnTo>
                  <a:lnTo>
                    <a:pt x="3571" y="8890"/>
                  </a:lnTo>
                  <a:lnTo>
                    <a:pt x="3583" y="8882"/>
                  </a:lnTo>
                  <a:lnTo>
                    <a:pt x="3623" y="8860"/>
                  </a:lnTo>
                  <a:lnTo>
                    <a:pt x="3650" y="8844"/>
                  </a:lnTo>
                  <a:lnTo>
                    <a:pt x="3686" y="8827"/>
                  </a:lnTo>
                  <a:lnTo>
                    <a:pt x="3726" y="8806"/>
                  </a:lnTo>
                  <a:lnTo>
                    <a:pt x="3773" y="8782"/>
                  </a:lnTo>
                  <a:lnTo>
                    <a:pt x="3825" y="8759"/>
                  </a:lnTo>
                  <a:lnTo>
                    <a:pt x="3883" y="8732"/>
                  </a:lnTo>
                  <a:lnTo>
                    <a:pt x="3946" y="8704"/>
                  </a:lnTo>
                  <a:lnTo>
                    <a:pt x="4016" y="8676"/>
                  </a:lnTo>
                  <a:lnTo>
                    <a:pt x="4090" y="8646"/>
                  </a:lnTo>
                  <a:lnTo>
                    <a:pt x="4169" y="8616"/>
                  </a:lnTo>
                  <a:lnTo>
                    <a:pt x="4254" y="8586"/>
                  </a:lnTo>
                  <a:lnTo>
                    <a:pt x="4344" y="8556"/>
                  </a:lnTo>
                  <a:lnTo>
                    <a:pt x="4439" y="8526"/>
                  </a:lnTo>
                  <a:lnTo>
                    <a:pt x="4538" y="8497"/>
                  </a:lnTo>
                  <a:lnTo>
                    <a:pt x="4643" y="8469"/>
                  </a:lnTo>
                  <a:lnTo>
                    <a:pt x="4753" y="8442"/>
                  </a:lnTo>
                  <a:lnTo>
                    <a:pt x="4867" y="8416"/>
                  </a:lnTo>
                  <a:lnTo>
                    <a:pt x="4985" y="8392"/>
                  </a:lnTo>
                  <a:lnTo>
                    <a:pt x="5107" y="8371"/>
                  </a:lnTo>
                  <a:lnTo>
                    <a:pt x="5234" y="8351"/>
                  </a:lnTo>
                  <a:lnTo>
                    <a:pt x="5364" y="8334"/>
                  </a:lnTo>
                  <a:lnTo>
                    <a:pt x="5500" y="8320"/>
                  </a:lnTo>
                  <a:lnTo>
                    <a:pt x="5639" y="8309"/>
                  </a:lnTo>
                  <a:lnTo>
                    <a:pt x="5782" y="8301"/>
                  </a:lnTo>
                  <a:lnTo>
                    <a:pt x="5928" y="8297"/>
                  </a:lnTo>
                  <a:lnTo>
                    <a:pt x="6079" y="8297"/>
                  </a:lnTo>
                  <a:lnTo>
                    <a:pt x="6232" y="8301"/>
                  </a:lnTo>
                  <a:lnTo>
                    <a:pt x="6389" y="8311"/>
                  </a:lnTo>
                  <a:lnTo>
                    <a:pt x="7176" y="8367"/>
                  </a:lnTo>
                  <a:lnTo>
                    <a:pt x="7933" y="8419"/>
                  </a:lnTo>
                  <a:lnTo>
                    <a:pt x="8302" y="8444"/>
                  </a:lnTo>
                  <a:lnTo>
                    <a:pt x="8664" y="8468"/>
                  </a:lnTo>
                  <a:lnTo>
                    <a:pt x="9021" y="8489"/>
                  </a:lnTo>
                  <a:lnTo>
                    <a:pt x="9371" y="8507"/>
                  </a:lnTo>
                  <a:lnTo>
                    <a:pt x="9716" y="8523"/>
                  </a:lnTo>
                  <a:lnTo>
                    <a:pt x="10055" y="8536"/>
                  </a:lnTo>
                  <a:lnTo>
                    <a:pt x="10389" y="8544"/>
                  </a:lnTo>
                  <a:lnTo>
                    <a:pt x="10717" y="8550"/>
                  </a:lnTo>
                  <a:lnTo>
                    <a:pt x="11041" y="8551"/>
                  </a:lnTo>
                  <a:lnTo>
                    <a:pt x="11361" y="8547"/>
                  </a:lnTo>
                  <a:lnTo>
                    <a:pt x="11676" y="8537"/>
                  </a:lnTo>
                  <a:lnTo>
                    <a:pt x="11986" y="8523"/>
                  </a:lnTo>
                  <a:lnTo>
                    <a:pt x="12293" y="8503"/>
                  </a:lnTo>
                  <a:lnTo>
                    <a:pt x="12596" y="8476"/>
                  </a:lnTo>
                  <a:lnTo>
                    <a:pt x="12895" y="8443"/>
                  </a:lnTo>
                  <a:lnTo>
                    <a:pt x="13191" y="8403"/>
                  </a:lnTo>
                  <a:lnTo>
                    <a:pt x="13484" y="8355"/>
                  </a:lnTo>
                  <a:lnTo>
                    <a:pt x="13774" y="8300"/>
                  </a:lnTo>
                  <a:lnTo>
                    <a:pt x="14062" y="8236"/>
                  </a:lnTo>
                  <a:lnTo>
                    <a:pt x="14346" y="8165"/>
                  </a:lnTo>
                  <a:lnTo>
                    <a:pt x="14629" y="8084"/>
                  </a:lnTo>
                  <a:lnTo>
                    <a:pt x="14909" y="7994"/>
                  </a:lnTo>
                  <a:lnTo>
                    <a:pt x="15188" y="7894"/>
                  </a:lnTo>
                  <a:lnTo>
                    <a:pt x="15464" y="7785"/>
                  </a:lnTo>
                  <a:lnTo>
                    <a:pt x="15739" y="7665"/>
                  </a:lnTo>
                  <a:lnTo>
                    <a:pt x="16015" y="7534"/>
                  </a:lnTo>
                  <a:lnTo>
                    <a:pt x="16288" y="7392"/>
                  </a:lnTo>
                  <a:lnTo>
                    <a:pt x="16560" y="7239"/>
                  </a:lnTo>
                  <a:lnTo>
                    <a:pt x="16544" y="7225"/>
                  </a:lnTo>
                  <a:lnTo>
                    <a:pt x="16502" y="7187"/>
                  </a:lnTo>
                  <a:lnTo>
                    <a:pt x="16472" y="7158"/>
                  </a:lnTo>
                  <a:lnTo>
                    <a:pt x="16436" y="7122"/>
                  </a:lnTo>
                  <a:lnTo>
                    <a:pt x="16394" y="7081"/>
                  </a:lnTo>
                  <a:lnTo>
                    <a:pt x="16349" y="7032"/>
                  </a:lnTo>
                  <a:lnTo>
                    <a:pt x="16299" y="6977"/>
                  </a:lnTo>
                  <a:lnTo>
                    <a:pt x="16245" y="6915"/>
                  </a:lnTo>
                  <a:lnTo>
                    <a:pt x="16189" y="6847"/>
                  </a:lnTo>
                  <a:lnTo>
                    <a:pt x="16129" y="6772"/>
                  </a:lnTo>
                  <a:lnTo>
                    <a:pt x="16068" y="6692"/>
                  </a:lnTo>
                  <a:lnTo>
                    <a:pt x="16005" y="6604"/>
                  </a:lnTo>
                  <a:lnTo>
                    <a:pt x="15941" y="6509"/>
                  </a:lnTo>
                  <a:lnTo>
                    <a:pt x="15875" y="6409"/>
                  </a:lnTo>
                  <a:lnTo>
                    <a:pt x="15810" y="6302"/>
                  </a:lnTo>
                  <a:lnTo>
                    <a:pt x="15744" y="6188"/>
                  </a:lnTo>
                  <a:lnTo>
                    <a:pt x="15679" y="6068"/>
                  </a:lnTo>
                  <a:lnTo>
                    <a:pt x="15615" y="5940"/>
                  </a:lnTo>
                  <a:lnTo>
                    <a:pt x="15553" y="5807"/>
                  </a:lnTo>
                  <a:lnTo>
                    <a:pt x="15492" y="5667"/>
                  </a:lnTo>
                  <a:lnTo>
                    <a:pt x="15434" y="5520"/>
                  </a:lnTo>
                  <a:lnTo>
                    <a:pt x="15379" y="5366"/>
                  </a:lnTo>
                  <a:lnTo>
                    <a:pt x="15327" y="5207"/>
                  </a:lnTo>
                  <a:lnTo>
                    <a:pt x="15280" y="5040"/>
                  </a:lnTo>
                  <a:lnTo>
                    <a:pt x="15236" y="4867"/>
                  </a:lnTo>
                  <a:lnTo>
                    <a:pt x="15198" y="4687"/>
                  </a:lnTo>
                  <a:lnTo>
                    <a:pt x="15164" y="4500"/>
                  </a:lnTo>
                  <a:lnTo>
                    <a:pt x="15137" y="4307"/>
                  </a:lnTo>
                  <a:lnTo>
                    <a:pt x="15115" y="4107"/>
                  </a:lnTo>
                  <a:lnTo>
                    <a:pt x="15101" y="3901"/>
                  </a:lnTo>
                  <a:lnTo>
                    <a:pt x="15090" y="3695"/>
                  </a:lnTo>
                  <a:lnTo>
                    <a:pt x="15081" y="3500"/>
                  </a:lnTo>
                  <a:lnTo>
                    <a:pt x="15075" y="3314"/>
                  </a:lnTo>
                  <a:lnTo>
                    <a:pt x="15069" y="3136"/>
                  </a:lnTo>
                  <a:lnTo>
                    <a:pt x="15064" y="2966"/>
                  </a:lnTo>
                  <a:lnTo>
                    <a:pt x="15061" y="2806"/>
                  </a:lnTo>
                  <a:lnTo>
                    <a:pt x="15060" y="2654"/>
                  </a:lnTo>
                  <a:lnTo>
                    <a:pt x="15059" y="2510"/>
                  </a:lnTo>
                  <a:lnTo>
                    <a:pt x="15060" y="2374"/>
                  </a:lnTo>
                  <a:lnTo>
                    <a:pt x="15061" y="2246"/>
                  </a:lnTo>
                  <a:lnTo>
                    <a:pt x="15063" y="2126"/>
                  </a:lnTo>
                  <a:lnTo>
                    <a:pt x="15066" y="2013"/>
                  </a:lnTo>
                  <a:lnTo>
                    <a:pt x="15071" y="1908"/>
                  </a:lnTo>
                  <a:lnTo>
                    <a:pt x="15075" y="1809"/>
                  </a:lnTo>
                  <a:lnTo>
                    <a:pt x="15080" y="1717"/>
                  </a:lnTo>
                  <a:lnTo>
                    <a:pt x="15085" y="1633"/>
                  </a:lnTo>
                  <a:lnTo>
                    <a:pt x="15091" y="1554"/>
                  </a:lnTo>
                  <a:lnTo>
                    <a:pt x="15098" y="1483"/>
                  </a:lnTo>
                  <a:lnTo>
                    <a:pt x="15104" y="1417"/>
                  </a:lnTo>
                  <a:lnTo>
                    <a:pt x="15110" y="1357"/>
                  </a:lnTo>
                  <a:lnTo>
                    <a:pt x="15116" y="1304"/>
                  </a:lnTo>
                  <a:lnTo>
                    <a:pt x="15122" y="1255"/>
                  </a:lnTo>
                  <a:lnTo>
                    <a:pt x="15129" y="1213"/>
                  </a:lnTo>
                  <a:lnTo>
                    <a:pt x="15134" y="1175"/>
                  </a:lnTo>
                  <a:lnTo>
                    <a:pt x="15145" y="1115"/>
                  </a:lnTo>
                  <a:lnTo>
                    <a:pt x="15153" y="1074"/>
                  </a:lnTo>
                  <a:lnTo>
                    <a:pt x="15159" y="1051"/>
                  </a:lnTo>
                  <a:lnTo>
                    <a:pt x="15161" y="1043"/>
                  </a:lnTo>
                  <a:lnTo>
                    <a:pt x="15034" y="1138"/>
                  </a:lnTo>
                  <a:lnTo>
                    <a:pt x="14885" y="1227"/>
                  </a:lnTo>
                  <a:lnTo>
                    <a:pt x="14715" y="1310"/>
                  </a:lnTo>
                  <a:lnTo>
                    <a:pt x="14525" y="1386"/>
                  </a:lnTo>
                  <a:lnTo>
                    <a:pt x="14317" y="1458"/>
                  </a:lnTo>
                  <a:lnTo>
                    <a:pt x="14093" y="1523"/>
                  </a:lnTo>
                  <a:lnTo>
                    <a:pt x="13852" y="1583"/>
                  </a:lnTo>
                  <a:lnTo>
                    <a:pt x="13598" y="1638"/>
                  </a:lnTo>
                  <a:lnTo>
                    <a:pt x="13332" y="1686"/>
                  </a:lnTo>
                  <a:lnTo>
                    <a:pt x="13053" y="1730"/>
                  </a:lnTo>
                  <a:lnTo>
                    <a:pt x="12767" y="1768"/>
                  </a:lnTo>
                  <a:lnTo>
                    <a:pt x="12471" y="1801"/>
                  </a:lnTo>
                  <a:lnTo>
                    <a:pt x="12168" y="1830"/>
                  </a:lnTo>
                  <a:lnTo>
                    <a:pt x="11861" y="1853"/>
                  </a:lnTo>
                  <a:lnTo>
                    <a:pt x="11550" y="1872"/>
                  </a:lnTo>
                  <a:lnTo>
                    <a:pt x="11235" y="1885"/>
                  </a:lnTo>
                  <a:lnTo>
                    <a:pt x="10920" y="1894"/>
                  </a:lnTo>
                  <a:lnTo>
                    <a:pt x="10606" y="1898"/>
                  </a:lnTo>
                  <a:lnTo>
                    <a:pt x="10292" y="1898"/>
                  </a:lnTo>
                  <a:lnTo>
                    <a:pt x="9983" y="1893"/>
                  </a:lnTo>
                  <a:lnTo>
                    <a:pt x="9677" y="1884"/>
                  </a:lnTo>
                  <a:lnTo>
                    <a:pt x="9379" y="1872"/>
                  </a:lnTo>
                  <a:lnTo>
                    <a:pt x="9087" y="1854"/>
                  </a:lnTo>
                  <a:lnTo>
                    <a:pt x="8805" y="1832"/>
                  </a:lnTo>
                  <a:lnTo>
                    <a:pt x="8534" y="1806"/>
                  </a:lnTo>
                  <a:lnTo>
                    <a:pt x="8273" y="1777"/>
                  </a:lnTo>
                  <a:lnTo>
                    <a:pt x="8026" y="1744"/>
                  </a:lnTo>
                  <a:lnTo>
                    <a:pt x="7794" y="1707"/>
                  </a:lnTo>
                  <a:lnTo>
                    <a:pt x="7578" y="1667"/>
                  </a:lnTo>
                  <a:lnTo>
                    <a:pt x="7380" y="1622"/>
                  </a:lnTo>
                  <a:lnTo>
                    <a:pt x="7199" y="1575"/>
                  </a:lnTo>
                  <a:lnTo>
                    <a:pt x="7041" y="1524"/>
                  </a:lnTo>
                  <a:lnTo>
                    <a:pt x="6827" y="1448"/>
                  </a:lnTo>
                  <a:lnTo>
                    <a:pt x="6614" y="1377"/>
                  </a:lnTo>
                  <a:lnTo>
                    <a:pt x="6404" y="1309"/>
                  </a:lnTo>
                  <a:lnTo>
                    <a:pt x="6196" y="1244"/>
                  </a:lnTo>
                  <a:lnTo>
                    <a:pt x="5990" y="1183"/>
                  </a:lnTo>
                  <a:lnTo>
                    <a:pt x="5785" y="1125"/>
                  </a:lnTo>
                  <a:lnTo>
                    <a:pt x="5583" y="1072"/>
                  </a:lnTo>
                  <a:lnTo>
                    <a:pt x="5381" y="1023"/>
                  </a:lnTo>
                  <a:lnTo>
                    <a:pt x="5181" y="980"/>
                  </a:lnTo>
                  <a:lnTo>
                    <a:pt x="4984" y="940"/>
                  </a:lnTo>
                  <a:lnTo>
                    <a:pt x="4787" y="905"/>
                  </a:lnTo>
                  <a:lnTo>
                    <a:pt x="4591" y="876"/>
                  </a:lnTo>
                  <a:lnTo>
                    <a:pt x="4397" y="852"/>
                  </a:lnTo>
                  <a:lnTo>
                    <a:pt x="4203" y="834"/>
                  </a:lnTo>
                  <a:lnTo>
                    <a:pt x="4012" y="821"/>
                  </a:lnTo>
                  <a:lnTo>
                    <a:pt x="3820" y="814"/>
                  </a:lnTo>
                  <a:lnTo>
                    <a:pt x="3629" y="814"/>
                  </a:lnTo>
                  <a:lnTo>
                    <a:pt x="3439" y="819"/>
                  </a:lnTo>
                  <a:lnTo>
                    <a:pt x="3250" y="832"/>
                  </a:lnTo>
                  <a:lnTo>
                    <a:pt x="3062" y="850"/>
                  </a:lnTo>
                  <a:lnTo>
                    <a:pt x="2873" y="876"/>
                  </a:lnTo>
                  <a:lnTo>
                    <a:pt x="2685" y="909"/>
                  </a:lnTo>
                  <a:lnTo>
                    <a:pt x="2496" y="950"/>
                  </a:lnTo>
                  <a:lnTo>
                    <a:pt x="2309" y="997"/>
                  </a:lnTo>
                  <a:lnTo>
                    <a:pt x="2122" y="1053"/>
                  </a:lnTo>
                  <a:lnTo>
                    <a:pt x="1933" y="1116"/>
                  </a:lnTo>
                  <a:lnTo>
                    <a:pt x="1746" y="1188"/>
                  </a:lnTo>
                  <a:lnTo>
                    <a:pt x="1558" y="1267"/>
                  </a:lnTo>
                  <a:lnTo>
                    <a:pt x="1369" y="1356"/>
                  </a:lnTo>
                  <a:lnTo>
                    <a:pt x="1180" y="1453"/>
                  </a:lnTo>
                  <a:lnTo>
                    <a:pt x="990" y="1559"/>
                  </a:lnTo>
                  <a:lnTo>
                    <a:pt x="801" y="1674"/>
                  </a:lnTo>
                  <a:lnTo>
                    <a:pt x="702" y="875"/>
                  </a:lnTo>
                  <a:lnTo>
                    <a:pt x="0" y="0"/>
                  </a:lnTo>
                  <a:close/>
                </a:path>
              </a:pathLst>
            </a:custGeom>
            <a:solidFill>
              <a:srgbClr val="EF5611">
                <a:alpha val="45000"/>
              </a:srgbClr>
            </a:solidFill>
            <a:ln>
              <a:noFill/>
            </a:ln>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15" dirty="0">
                <a:latin typeface="微软雅黑" panose="020B0503020204020204" pitchFamily="34" charset="-122"/>
              </a:endParaRPr>
            </a:p>
          </p:txBody>
        </p:sp>
        <p:sp>
          <p:nvSpPr>
            <p:cNvPr id="27" name="Freeform 7"/>
            <p:cNvSpPr/>
            <p:nvPr/>
          </p:nvSpPr>
          <p:spPr bwMode="auto">
            <a:xfrm>
              <a:off x="6205199" y="-1343505"/>
              <a:ext cx="2232248" cy="1196398"/>
            </a:xfrm>
            <a:custGeom>
              <a:avLst/>
              <a:gdLst>
                <a:gd name="T0" fmla="*/ 649 w 16560"/>
                <a:gd name="T1" fmla="*/ 1791 h 8890"/>
                <a:gd name="T2" fmla="*/ 3583 w 16560"/>
                <a:gd name="T3" fmla="*/ 8882 h 8890"/>
                <a:gd name="T4" fmla="*/ 3686 w 16560"/>
                <a:gd name="T5" fmla="*/ 8827 h 8890"/>
                <a:gd name="T6" fmla="*/ 3825 w 16560"/>
                <a:gd name="T7" fmla="*/ 8759 h 8890"/>
                <a:gd name="T8" fmla="*/ 4016 w 16560"/>
                <a:gd name="T9" fmla="*/ 8676 h 8890"/>
                <a:gd name="T10" fmla="*/ 4254 w 16560"/>
                <a:gd name="T11" fmla="*/ 8586 h 8890"/>
                <a:gd name="T12" fmla="*/ 4538 w 16560"/>
                <a:gd name="T13" fmla="*/ 8497 h 8890"/>
                <a:gd name="T14" fmla="*/ 4867 w 16560"/>
                <a:gd name="T15" fmla="*/ 8416 h 8890"/>
                <a:gd name="T16" fmla="*/ 5234 w 16560"/>
                <a:gd name="T17" fmla="*/ 8351 h 8890"/>
                <a:gd name="T18" fmla="*/ 5639 w 16560"/>
                <a:gd name="T19" fmla="*/ 8309 h 8890"/>
                <a:gd name="T20" fmla="*/ 6079 w 16560"/>
                <a:gd name="T21" fmla="*/ 8297 h 8890"/>
                <a:gd name="T22" fmla="*/ 7176 w 16560"/>
                <a:gd name="T23" fmla="*/ 8367 h 8890"/>
                <a:gd name="T24" fmla="*/ 8664 w 16560"/>
                <a:gd name="T25" fmla="*/ 8468 h 8890"/>
                <a:gd name="T26" fmla="*/ 9716 w 16560"/>
                <a:gd name="T27" fmla="*/ 8523 h 8890"/>
                <a:gd name="T28" fmla="*/ 10717 w 16560"/>
                <a:gd name="T29" fmla="*/ 8550 h 8890"/>
                <a:gd name="T30" fmla="*/ 11676 w 16560"/>
                <a:gd name="T31" fmla="*/ 8537 h 8890"/>
                <a:gd name="T32" fmla="*/ 12596 w 16560"/>
                <a:gd name="T33" fmla="*/ 8476 h 8890"/>
                <a:gd name="T34" fmla="*/ 13484 w 16560"/>
                <a:gd name="T35" fmla="*/ 8355 h 8890"/>
                <a:gd name="T36" fmla="*/ 14346 w 16560"/>
                <a:gd name="T37" fmla="*/ 8165 h 8890"/>
                <a:gd name="T38" fmla="*/ 15188 w 16560"/>
                <a:gd name="T39" fmla="*/ 7894 h 8890"/>
                <a:gd name="T40" fmla="*/ 16015 w 16560"/>
                <a:gd name="T41" fmla="*/ 7534 h 8890"/>
                <a:gd name="T42" fmla="*/ 16544 w 16560"/>
                <a:gd name="T43" fmla="*/ 7225 h 8890"/>
                <a:gd name="T44" fmla="*/ 16436 w 16560"/>
                <a:gd name="T45" fmla="*/ 7122 h 8890"/>
                <a:gd name="T46" fmla="*/ 16299 w 16560"/>
                <a:gd name="T47" fmla="*/ 6977 h 8890"/>
                <a:gd name="T48" fmla="*/ 16129 w 16560"/>
                <a:gd name="T49" fmla="*/ 6772 h 8890"/>
                <a:gd name="T50" fmla="*/ 15941 w 16560"/>
                <a:gd name="T51" fmla="*/ 6509 h 8890"/>
                <a:gd name="T52" fmla="*/ 15744 w 16560"/>
                <a:gd name="T53" fmla="*/ 6188 h 8890"/>
                <a:gd name="T54" fmla="*/ 15553 w 16560"/>
                <a:gd name="T55" fmla="*/ 5807 h 8890"/>
                <a:gd name="T56" fmla="*/ 15379 w 16560"/>
                <a:gd name="T57" fmla="*/ 5366 h 8890"/>
                <a:gd name="T58" fmla="*/ 15236 w 16560"/>
                <a:gd name="T59" fmla="*/ 4867 h 8890"/>
                <a:gd name="T60" fmla="*/ 15137 w 16560"/>
                <a:gd name="T61" fmla="*/ 4307 h 8890"/>
                <a:gd name="T62" fmla="*/ 15090 w 16560"/>
                <a:gd name="T63" fmla="*/ 3695 h 8890"/>
                <a:gd name="T64" fmla="*/ 15069 w 16560"/>
                <a:gd name="T65" fmla="*/ 3136 h 8890"/>
                <a:gd name="T66" fmla="*/ 15060 w 16560"/>
                <a:gd name="T67" fmla="*/ 2654 h 8890"/>
                <a:gd name="T68" fmla="*/ 15061 w 16560"/>
                <a:gd name="T69" fmla="*/ 2246 h 8890"/>
                <a:gd name="T70" fmla="*/ 15071 w 16560"/>
                <a:gd name="T71" fmla="*/ 1908 h 8890"/>
                <a:gd name="T72" fmla="*/ 15085 w 16560"/>
                <a:gd name="T73" fmla="*/ 1633 h 8890"/>
                <a:gd name="T74" fmla="*/ 15104 w 16560"/>
                <a:gd name="T75" fmla="*/ 1417 h 8890"/>
                <a:gd name="T76" fmla="*/ 15122 w 16560"/>
                <a:gd name="T77" fmla="*/ 1255 h 8890"/>
                <a:gd name="T78" fmla="*/ 15145 w 16560"/>
                <a:gd name="T79" fmla="*/ 1115 h 8890"/>
                <a:gd name="T80" fmla="*/ 15161 w 16560"/>
                <a:gd name="T81" fmla="*/ 1043 h 8890"/>
                <a:gd name="T82" fmla="*/ 14715 w 16560"/>
                <a:gd name="T83" fmla="*/ 1310 h 8890"/>
                <a:gd name="T84" fmla="*/ 14093 w 16560"/>
                <a:gd name="T85" fmla="*/ 1523 h 8890"/>
                <a:gd name="T86" fmla="*/ 13332 w 16560"/>
                <a:gd name="T87" fmla="*/ 1686 h 8890"/>
                <a:gd name="T88" fmla="*/ 12471 w 16560"/>
                <a:gd name="T89" fmla="*/ 1801 h 8890"/>
                <a:gd name="T90" fmla="*/ 11550 w 16560"/>
                <a:gd name="T91" fmla="*/ 1872 h 8890"/>
                <a:gd name="T92" fmla="*/ 10606 w 16560"/>
                <a:gd name="T93" fmla="*/ 1898 h 8890"/>
                <a:gd name="T94" fmla="*/ 9677 w 16560"/>
                <a:gd name="T95" fmla="*/ 1884 h 8890"/>
                <a:gd name="T96" fmla="*/ 8805 w 16560"/>
                <a:gd name="T97" fmla="*/ 1832 h 8890"/>
                <a:gd name="T98" fmla="*/ 8026 w 16560"/>
                <a:gd name="T99" fmla="*/ 1744 h 8890"/>
                <a:gd name="T100" fmla="*/ 7380 w 16560"/>
                <a:gd name="T101" fmla="*/ 1622 h 8890"/>
                <a:gd name="T102" fmla="*/ 6827 w 16560"/>
                <a:gd name="T103" fmla="*/ 1448 h 8890"/>
                <a:gd name="T104" fmla="*/ 6196 w 16560"/>
                <a:gd name="T105" fmla="*/ 1244 h 8890"/>
                <a:gd name="T106" fmla="*/ 5583 w 16560"/>
                <a:gd name="T107" fmla="*/ 1072 h 8890"/>
                <a:gd name="T108" fmla="*/ 4984 w 16560"/>
                <a:gd name="T109" fmla="*/ 940 h 8890"/>
                <a:gd name="T110" fmla="*/ 4397 w 16560"/>
                <a:gd name="T111" fmla="*/ 852 h 8890"/>
                <a:gd name="T112" fmla="*/ 3820 w 16560"/>
                <a:gd name="T113" fmla="*/ 814 h 8890"/>
                <a:gd name="T114" fmla="*/ 3250 w 16560"/>
                <a:gd name="T115" fmla="*/ 832 h 8890"/>
                <a:gd name="T116" fmla="*/ 2685 w 16560"/>
                <a:gd name="T117" fmla="*/ 909 h 8890"/>
                <a:gd name="T118" fmla="*/ 2122 w 16560"/>
                <a:gd name="T119" fmla="*/ 1053 h 8890"/>
                <a:gd name="T120" fmla="*/ 1558 w 16560"/>
                <a:gd name="T121" fmla="*/ 1267 h 8890"/>
                <a:gd name="T122" fmla="*/ 990 w 16560"/>
                <a:gd name="T123" fmla="*/ 1559 h 8890"/>
                <a:gd name="T124" fmla="*/ 0 w 16560"/>
                <a:gd name="T125" fmla="*/ 0 h 8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60" h="8890">
                  <a:moveTo>
                    <a:pt x="0" y="0"/>
                  </a:moveTo>
                  <a:lnTo>
                    <a:pt x="167" y="1163"/>
                  </a:lnTo>
                  <a:lnTo>
                    <a:pt x="649" y="1791"/>
                  </a:lnTo>
                  <a:lnTo>
                    <a:pt x="649" y="1791"/>
                  </a:lnTo>
                  <a:lnTo>
                    <a:pt x="3571" y="8890"/>
                  </a:lnTo>
                  <a:lnTo>
                    <a:pt x="3583" y="8882"/>
                  </a:lnTo>
                  <a:lnTo>
                    <a:pt x="3623" y="8860"/>
                  </a:lnTo>
                  <a:lnTo>
                    <a:pt x="3650" y="8844"/>
                  </a:lnTo>
                  <a:lnTo>
                    <a:pt x="3686" y="8827"/>
                  </a:lnTo>
                  <a:lnTo>
                    <a:pt x="3726" y="8806"/>
                  </a:lnTo>
                  <a:lnTo>
                    <a:pt x="3773" y="8782"/>
                  </a:lnTo>
                  <a:lnTo>
                    <a:pt x="3825" y="8759"/>
                  </a:lnTo>
                  <a:lnTo>
                    <a:pt x="3883" y="8732"/>
                  </a:lnTo>
                  <a:lnTo>
                    <a:pt x="3946" y="8704"/>
                  </a:lnTo>
                  <a:lnTo>
                    <a:pt x="4016" y="8676"/>
                  </a:lnTo>
                  <a:lnTo>
                    <a:pt x="4090" y="8646"/>
                  </a:lnTo>
                  <a:lnTo>
                    <a:pt x="4169" y="8616"/>
                  </a:lnTo>
                  <a:lnTo>
                    <a:pt x="4254" y="8586"/>
                  </a:lnTo>
                  <a:lnTo>
                    <a:pt x="4344" y="8556"/>
                  </a:lnTo>
                  <a:lnTo>
                    <a:pt x="4439" y="8526"/>
                  </a:lnTo>
                  <a:lnTo>
                    <a:pt x="4538" y="8497"/>
                  </a:lnTo>
                  <a:lnTo>
                    <a:pt x="4643" y="8469"/>
                  </a:lnTo>
                  <a:lnTo>
                    <a:pt x="4753" y="8442"/>
                  </a:lnTo>
                  <a:lnTo>
                    <a:pt x="4867" y="8416"/>
                  </a:lnTo>
                  <a:lnTo>
                    <a:pt x="4985" y="8392"/>
                  </a:lnTo>
                  <a:lnTo>
                    <a:pt x="5107" y="8371"/>
                  </a:lnTo>
                  <a:lnTo>
                    <a:pt x="5234" y="8351"/>
                  </a:lnTo>
                  <a:lnTo>
                    <a:pt x="5364" y="8334"/>
                  </a:lnTo>
                  <a:lnTo>
                    <a:pt x="5500" y="8320"/>
                  </a:lnTo>
                  <a:lnTo>
                    <a:pt x="5639" y="8309"/>
                  </a:lnTo>
                  <a:lnTo>
                    <a:pt x="5782" y="8301"/>
                  </a:lnTo>
                  <a:lnTo>
                    <a:pt x="5928" y="8297"/>
                  </a:lnTo>
                  <a:lnTo>
                    <a:pt x="6079" y="8297"/>
                  </a:lnTo>
                  <a:lnTo>
                    <a:pt x="6232" y="8301"/>
                  </a:lnTo>
                  <a:lnTo>
                    <a:pt x="6389" y="8311"/>
                  </a:lnTo>
                  <a:lnTo>
                    <a:pt x="7176" y="8367"/>
                  </a:lnTo>
                  <a:lnTo>
                    <a:pt x="7933" y="8419"/>
                  </a:lnTo>
                  <a:lnTo>
                    <a:pt x="8302" y="8444"/>
                  </a:lnTo>
                  <a:lnTo>
                    <a:pt x="8664" y="8468"/>
                  </a:lnTo>
                  <a:lnTo>
                    <a:pt x="9021" y="8489"/>
                  </a:lnTo>
                  <a:lnTo>
                    <a:pt x="9371" y="8507"/>
                  </a:lnTo>
                  <a:lnTo>
                    <a:pt x="9716" y="8523"/>
                  </a:lnTo>
                  <a:lnTo>
                    <a:pt x="10055" y="8536"/>
                  </a:lnTo>
                  <a:lnTo>
                    <a:pt x="10389" y="8544"/>
                  </a:lnTo>
                  <a:lnTo>
                    <a:pt x="10717" y="8550"/>
                  </a:lnTo>
                  <a:lnTo>
                    <a:pt x="11041" y="8551"/>
                  </a:lnTo>
                  <a:lnTo>
                    <a:pt x="11361" y="8547"/>
                  </a:lnTo>
                  <a:lnTo>
                    <a:pt x="11676" y="8537"/>
                  </a:lnTo>
                  <a:lnTo>
                    <a:pt x="11986" y="8523"/>
                  </a:lnTo>
                  <a:lnTo>
                    <a:pt x="12293" y="8503"/>
                  </a:lnTo>
                  <a:lnTo>
                    <a:pt x="12596" y="8476"/>
                  </a:lnTo>
                  <a:lnTo>
                    <a:pt x="12895" y="8443"/>
                  </a:lnTo>
                  <a:lnTo>
                    <a:pt x="13191" y="8403"/>
                  </a:lnTo>
                  <a:lnTo>
                    <a:pt x="13484" y="8355"/>
                  </a:lnTo>
                  <a:lnTo>
                    <a:pt x="13774" y="8300"/>
                  </a:lnTo>
                  <a:lnTo>
                    <a:pt x="14062" y="8236"/>
                  </a:lnTo>
                  <a:lnTo>
                    <a:pt x="14346" y="8165"/>
                  </a:lnTo>
                  <a:lnTo>
                    <a:pt x="14629" y="8084"/>
                  </a:lnTo>
                  <a:lnTo>
                    <a:pt x="14909" y="7994"/>
                  </a:lnTo>
                  <a:lnTo>
                    <a:pt x="15188" y="7894"/>
                  </a:lnTo>
                  <a:lnTo>
                    <a:pt x="15464" y="7785"/>
                  </a:lnTo>
                  <a:lnTo>
                    <a:pt x="15739" y="7665"/>
                  </a:lnTo>
                  <a:lnTo>
                    <a:pt x="16015" y="7534"/>
                  </a:lnTo>
                  <a:lnTo>
                    <a:pt x="16288" y="7392"/>
                  </a:lnTo>
                  <a:lnTo>
                    <a:pt x="16560" y="7239"/>
                  </a:lnTo>
                  <a:lnTo>
                    <a:pt x="16544" y="7225"/>
                  </a:lnTo>
                  <a:lnTo>
                    <a:pt x="16502" y="7187"/>
                  </a:lnTo>
                  <a:lnTo>
                    <a:pt x="16472" y="7158"/>
                  </a:lnTo>
                  <a:lnTo>
                    <a:pt x="16436" y="7122"/>
                  </a:lnTo>
                  <a:lnTo>
                    <a:pt x="16394" y="7081"/>
                  </a:lnTo>
                  <a:lnTo>
                    <a:pt x="16349" y="7032"/>
                  </a:lnTo>
                  <a:lnTo>
                    <a:pt x="16299" y="6977"/>
                  </a:lnTo>
                  <a:lnTo>
                    <a:pt x="16245" y="6915"/>
                  </a:lnTo>
                  <a:lnTo>
                    <a:pt x="16189" y="6847"/>
                  </a:lnTo>
                  <a:lnTo>
                    <a:pt x="16129" y="6772"/>
                  </a:lnTo>
                  <a:lnTo>
                    <a:pt x="16068" y="6692"/>
                  </a:lnTo>
                  <a:lnTo>
                    <a:pt x="16005" y="6604"/>
                  </a:lnTo>
                  <a:lnTo>
                    <a:pt x="15941" y="6509"/>
                  </a:lnTo>
                  <a:lnTo>
                    <a:pt x="15875" y="6409"/>
                  </a:lnTo>
                  <a:lnTo>
                    <a:pt x="15810" y="6302"/>
                  </a:lnTo>
                  <a:lnTo>
                    <a:pt x="15744" y="6188"/>
                  </a:lnTo>
                  <a:lnTo>
                    <a:pt x="15679" y="6068"/>
                  </a:lnTo>
                  <a:lnTo>
                    <a:pt x="15615" y="5940"/>
                  </a:lnTo>
                  <a:lnTo>
                    <a:pt x="15553" y="5807"/>
                  </a:lnTo>
                  <a:lnTo>
                    <a:pt x="15492" y="5667"/>
                  </a:lnTo>
                  <a:lnTo>
                    <a:pt x="15434" y="5520"/>
                  </a:lnTo>
                  <a:lnTo>
                    <a:pt x="15379" y="5366"/>
                  </a:lnTo>
                  <a:lnTo>
                    <a:pt x="15327" y="5207"/>
                  </a:lnTo>
                  <a:lnTo>
                    <a:pt x="15280" y="5040"/>
                  </a:lnTo>
                  <a:lnTo>
                    <a:pt x="15236" y="4867"/>
                  </a:lnTo>
                  <a:lnTo>
                    <a:pt x="15198" y="4687"/>
                  </a:lnTo>
                  <a:lnTo>
                    <a:pt x="15164" y="4500"/>
                  </a:lnTo>
                  <a:lnTo>
                    <a:pt x="15137" y="4307"/>
                  </a:lnTo>
                  <a:lnTo>
                    <a:pt x="15115" y="4107"/>
                  </a:lnTo>
                  <a:lnTo>
                    <a:pt x="15101" y="3901"/>
                  </a:lnTo>
                  <a:lnTo>
                    <a:pt x="15090" y="3695"/>
                  </a:lnTo>
                  <a:lnTo>
                    <a:pt x="15081" y="3500"/>
                  </a:lnTo>
                  <a:lnTo>
                    <a:pt x="15075" y="3314"/>
                  </a:lnTo>
                  <a:lnTo>
                    <a:pt x="15069" y="3136"/>
                  </a:lnTo>
                  <a:lnTo>
                    <a:pt x="15064" y="2966"/>
                  </a:lnTo>
                  <a:lnTo>
                    <a:pt x="15061" y="2806"/>
                  </a:lnTo>
                  <a:lnTo>
                    <a:pt x="15060" y="2654"/>
                  </a:lnTo>
                  <a:lnTo>
                    <a:pt x="15059" y="2510"/>
                  </a:lnTo>
                  <a:lnTo>
                    <a:pt x="15060" y="2374"/>
                  </a:lnTo>
                  <a:lnTo>
                    <a:pt x="15061" y="2246"/>
                  </a:lnTo>
                  <a:lnTo>
                    <a:pt x="15063" y="2126"/>
                  </a:lnTo>
                  <a:lnTo>
                    <a:pt x="15066" y="2013"/>
                  </a:lnTo>
                  <a:lnTo>
                    <a:pt x="15071" y="1908"/>
                  </a:lnTo>
                  <a:lnTo>
                    <a:pt x="15075" y="1809"/>
                  </a:lnTo>
                  <a:lnTo>
                    <a:pt x="15080" y="1717"/>
                  </a:lnTo>
                  <a:lnTo>
                    <a:pt x="15085" y="1633"/>
                  </a:lnTo>
                  <a:lnTo>
                    <a:pt x="15091" y="1554"/>
                  </a:lnTo>
                  <a:lnTo>
                    <a:pt x="15098" y="1483"/>
                  </a:lnTo>
                  <a:lnTo>
                    <a:pt x="15104" y="1417"/>
                  </a:lnTo>
                  <a:lnTo>
                    <a:pt x="15110" y="1357"/>
                  </a:lnTo>
                  <a:lnTo>
                    <a:pt x="15116" y="1304"/>
                  </a:lnTo>
                  <a:lnTo>
                    <a:pt x="15122" y="1255"/>
                  </a:lnTo>
                  <a:lnTo>
                    <a:pt x="15129" y="1213"/>
                  </a:lnTo>
                  <a:lnTo>
                    <a:pt x="15134" y="1175"/>
                  </a:lnTo>
                  <a:lnTo>
                    <a:pt x="15145" y="1115"/>
                  </a:lnTo>
                  <a:lnTo>
                    <a:pt x="15153" y="1074"/>
                  </a:lnTo>
                  <a:lnTo>
                    <a:pt x="15159" y="1051"/>
                  </a:lnTo>
                  <a:lnTo>
                    <a:pt x="15161" y="1043"/>
                  </a:lnTo>
                  <a:lnTo>
                    <a:pt x="15034" y="1138"/>
                  </a:lnTo>
                  <a:lnTo>
                    <a:pt x="14885" y="1227"/>
                  </a:lnTo>
                  <a:lnTo>
                    <a:pt x="14715" y="1310"/>
                  </a:lnTo>
                  <a:lnTo>
                    <a:pt x="14525" y="1386"/>
                  </a:lnTo>
                  <a:lnTo>
                    <a:pt x="14317" y="1458"/>
                  </a:lnTo>
                  <a:lnTo>
                    <a:pt x="14093" y="1523"/>
                  </a:lnTo>
                  <a:lnTo>
                    <a:pt x="13852" y="1583"/>
                  </a:lnTo>
                  <a:lnTo>
                    <a:pt x="13598" y="1638"/>
                  </a:lnTo>
                  <a:lnTo>
                    <a:pt x="13332" y="1686"/>
                  </a:lnTo>
                  <a:lnTo>
                    <a:pt x="13053" y="1730"/>
                  </a:lnTo>
                  <a:lnTo>
                    <a:pt x="12767" y="1768"/>
                  </a:lnTo>
                  <a:lnTo>
                    <a:pt x="12471" y="1801"/>
                  </a:lnTo>
                  <a:lnTo>
                    <a:pt x="12168" y="1830"/>
                  </a:lnTo>
                  <a:lnTo>
                    <a:pt x="11861" y="1853"/>
                  </a:lnTo>
                  <a:lnTo>
                    <a:pt x="11550" y="1872"/>
                  </a:lnTo>
                  <a:lnTo>
                    <a:pt x="11235" y="1885"/>
                  </a:lnTo>
                  <a:lnTo>
                    <a:pt x="10920" y="1894"/>
                  </a:lnTo>
                  <a:lnTo>
                    <a:pt x="10606" y="1898"/>
                  </a:lnTo>
                  <a:lnTo>
                    <a:pt x="10292" y="1898"/>
                  </a:lnTo>
                  <a:lnTo>
                    <a:pt x="9983" y="1893"/>
                  </a:lnTo>
                  <a:lnTo>
                    <a:pt x="9677" y="1884"/>
                  </a:lnTo>
                  <a:lnTo>
                    <a:pt x="9379" y="1872"/>
                  </a:lnTo>
                  <a:lnTo>
                    <a:pt x="9087" y="1854"/>
                  </a:lnTo>
                  <a:lnTo>
                    <a:pt x="8805" y="1832"/>
                  </a:lnTo>
                  <a:lnTo>
                    <a:pt x="8534" y="1806"/>
                  </a:lnTo>
                  <a:lnTo>
                    <a:pt x="8273" y="1777"/>
                  </a:lnTo>
                  <a:lnTo>
                    <a:pt x="8026" y="1744"/>
                  </a:lnTo>
                  <a:lnTo>
                    <a:pt x="7794" y="1707"/>
                  </a:lnTo>
                  <a:lnTo>
                    <a:pt x="7578" y="1667"/>
                  </a:lnTo>
                  <a:lnTo>
                    <a:pt x="7380" y="1622"/>
                  </a:lnTo>
                  <a:lnTo>
                    <a:pt x="7199" y="1575"/>
                  </a:lnTo>
                  <a:lnTo>
                    <a:pt x="7041" y="1524"/>
                  </a:lnTo>
                  <a:lnTo>
                    <a:pt x="6827" y="1448"/>
                  </a:lnTo>
                  <a:lnTo>
                    <a:pt x="6614" y="1377"/>
                  </a:lnTo>
                  <a:lnTo>
                    <a:pt x="6404" y="1309"/>
                  </a:lnTo>
                  <a:lnTo>
                    <a:pt x="6196" y="1244"/>
                  </a:lnTo>
                  <a:lnTo>
                    <a:pt x="5990" y="1183"/>
                  </a:lnTo>
                  <a:lnTo>
                    <a:pt x="5785" y="1125"/>
                  </a:lnTo>
                  <a:lnTo>
                    <a:pt x="5583" y="1072"/>
                  </a:lnTo>
                  <a:lnTo>
                    <a:pt x="5381" y="1023"/>
                  </a:lnTo>
                  <a:lnTo>
                    <a:pt x="5181" y="980"/>
                  </a:lnTo>
                  <a:lnTo>
                    <a:pt x="4984" y="940"/>
                  </a:lnTo>
                  <a:lnTo>
                    <a:pt x="4787" y="905"/>
                  </a:lnTo>
                  <a:lnTo>
                    <a:pt x="4591" y="876"/>
                  </a:lnTo>
                  <a:lnTo>
                    <a:pt x="4397" y="852"/>
                  </a:lnTo>
                  <a:lnTo>
                    <a:pt x="4203" y="834"/>
                  </a:lnTo>
                  <a:lnTo>
                    <a:pt x="4012" y="821"/>
                  </a:lnTo>
                  <a:lnTo>
                    <a:pt x="3820" y="814"/>
                  </a:lnTo>
                  <a:lnTo>
                    <a:pt x="3629" y="814"/>
                  </a:lnTo>
                  <a:lnTo>
                    <a:pt x="3439" y="819"/>
                  </a:lnTo>
                  <a:lnTo>
                    <a:pt x="3250" y="832"/>
                  </a:lnTo>
                  <a:lnTo>
                    <a:pt x="3062" y="850"/>
                  </a:lnTo>
                  <a:lnTo>
                    <a:pt x="2873" y="876"/>
                  </a:lnTo>
                  <a:lnTo>
                    <a:pt x="2685" y="909"/>
                  </a:lnTo>
                  <a:lnTo>
                    <a:pt x="2496" y="950"/>
                  </a:lnTo>
                  <a:lnTo>
                    <a:pt x="2309" y="997"/>
                  </a:lnTo>
                  <a:lnTo>
                    <a:pt x="2122" y="1053"/>
                  </a:lnTo>
                  <a:lnTo>
                    <a:pt x="1933" y="1116"/>
                  </a:lnTo>
                  <a:lnTo>
                    <a:pt x="1746" y="1188"/>
                  </a:lnTo>
                  <a:lnTo>
                    <a:pt x="1558" y="1267"/>
                  </a:lnTo>
                  <a:lnTo>
                    <a:pt x="1369" y="1356"/>
                  </a:lnTo>
                  <a:lnTo>
                    <a:pt x="1180" y="1453"/>
                  </a:lnTo>
                  <a:lnTo>
                    <a:pt x="990" y="1559"/>
                  </a:lnTo>
                  <a:lnTo>
                    <a:pt x="801" y="1674"/>
                  </a:lnTo>
                  <a:lnTo>
                    <a:pt x="702" y="875"/>
                  </a:lnTo>
                  <a:lnTo>
                    <a:pt x="0" y="0"/>
                  </a:lnTo>
                  <a:close/>
                </a:path>
              </a:pathLst>
            </a:custGeom>
            <a:gradFill>
              <a:gsLst>
                <a:gs pos="89000">
                  <a:srgbClr val="C00000"/>
                </a:gs>
                <a:gs pos="35000">
                  <a:srgbClr val="FF33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015" dirty="0"/>
            </a:p>
          </p:txBody>
        </p:sp>
        <p:sp>
          <p:nvSpPr>
            <p:cNvPr id="28" name="Freeform 5"/>
            <p:cNvSpPr/>
            <p:nvPr/>
          </p:nvSpPr>
          <p:spPr bwMode="auto">
            <a:xfrm>
              <a:off x="6759584" y="-1018793"/>
              <a:ext cx="385650" cy="386946"/>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gradFill flip="none" rotWithShape="1">
              <a:gsLst>
                <a:gs pos="0">
                  <a:srgbClr val="FFFF00"/>
                </a:gs>
                <a:gs pos="100000">
                  <a:srgbClr val="FFC000"/>
                </a:gs>
                <a:gs pos="55000">
                  <a:srgbClr val="FFFF00">
                    <a:tint val="23500"/>
                    <a:satMod val="160000"/>
                  </a:srgbClr>
                </a:gs>
              </a:gsLst>
              <a:lin ang="5400000" scaled="1"/>
              <a:tileRect/>
            </a:gradFill>
            <a:ln>
              <a:noFill/>
            </a:ln>
            <a:effectLst>
              <a:outerShdw blurRad="50800" dist="38100" dir="5400000" algn="t" rotWithShape="0">
                <a:prstClr val="black">
                  <a:alpha val="40000"/>
                </a:prstClr>
              </a:outerShdw>
            </a:effec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15"/>
            </a:p>
          </p:txBody>
        </p:sp>
      </p:grpSp>
    </p:spTree>
    <p:extLst>
      <p:ext uri="{BB962C8B-B14F-4D97-AF65-F5344CB8AC3E}">
        <p14:creationId xmlns:p14="http://schemas.microsoft.com/office/powerpoint/2010/main" val="2053229216"/>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Effect transition="in" filter="fade">
                                      <p:cBhvr>
                                        <p:cTn id="14" dur="500"/>
                                        <p:tgtEl>
                                          <p:spTgt spid="2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ppt_x"/>
                                          </p:val>
                                        </p:tav>
                                        <p:tav tm="100000">
                                          <p:val>
                                            <p:strVal val="#ppt_x"/>
                                          </p:val>
                                        </p:tav>
                                      </p:tavLst>
                                    </p:anim>
                                    <p:anim calcmode="lin" valueType="num">
                                      <p:cBhvr additive="base">
                                        <p:cTn id="25" dur="500" fill="hold"/>
                                        <p:tgtEl>
                                          <p:spTgt spid="25"/>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500" fill="hold"/>
                                        <p:tgtEl>
                                          <p:spTgt spid="20"/>
                                        </p:tgtEl>
                                        <p:attrNameLst>
                                          <p:attrName>ppt_x</p:attrName>
                                        </p:attrNameLst>
                                      </p:cBhvr>
                                      <p:tavLst>
                                        <p:tav tm="0">
                                          <p:val>
                                            <p:strVal val="#ppt_x"/>
                                          </p:val>
                                        </p:tav>
                                        <p:tav tm="100000">
                                          <p:val>
                                            <p:strVal val="#ppt_x"/>
                                          </p:val>
                                        </p:tav>
                                      </p:tavLst>
                                    </p:anim>
                                    <p:anim calcmode="lin" valueType="num">
                                      <p:cBhvr additive="base">
                                        <p:cTn id="29" dur="500" fill="hold"/>
                                        <p:tgtEl>
                                          <p:spTgt spid="20"/>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ppt_x"/>
                                          </p:val>
                                        </p:tav>
                                        <p:tav tm="100000">
                                          <p:val>
                                            <p:strVal val="#ppt_x"/>
                                          </p:val>
                                        </p:tav>
                                      </p:tavLst>
                                    </p:anim>
                                    <p:anim calcmode="lin" valueType="num">
                                      <p:cBhvr additive="base">
                                        <p:cTn id="33" dur="500" fill="hold"/>
                                        <p:tgtEl>
                                          <p:spTgt spid="17"/>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ppt_x"/>
                                          </p:val>
                                        </p:tav>
                                        <p:tav tm="100000">
                                          <p:val>
                                            <p:strVal val="#ppt_x"/>
                                          </p:val>
                                        </p:tav>
                                      </p:tavLst>
                                    </p:anim>
                                    <p:anim calcmode="lin" valueType="num">
                                      <p:cBhvr additive="base">
                                        <p:cTn id="37" dur="500" fill="hold"/>
                                        <p:tgtEl>
                                          <p:spTgt spid="18"/>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500" fill="hold"/>
                                        <p:tgtEl>
                                          <p:spTgt spid="19"/>
                                        </p:tgtEl>
                                        <p:attrNameLst>
                                          <p:attrName>ppt_x</p:attrName>
                                        </p:attrNameLst>
                                      </p:cBhvr>
                                      <p:tavLst>
                                        <p:tav tm="0">
                                          <p:val>
                                            <p:strVal val="#ppt_x"/>
                                          </p:val>
                                        </p:tav>
                                        <p:tav tm="100000">
                                          <p:val>
                                            <p:strVal val="#ppt_x"/>
                                          </p:val>
                                        </p:tav>
                                      </p:tavLst>
                                    </p:anim>
                                    <p:anim calcmode="lin" valueType="num">
                                      <p:cBhvr additive="base">
                                        <p:cTn id="41"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 grpId="0" animBg="1"/>
      <p:bldP spid="15" grpId="0"/>
      <p:bldP spid="17" grpId="0" animBg="1"/>
      <p:bldP spid="18" grpId="0" animBg="1"/>
      <p:bldP spid="19" grpId="0" animBg="1"/>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219200" y="336902"/>
            <a:ext cx="5087686" cy="490904"/>
          </a:xfrm>
          <a:gradFill>
            <a:gsLst>
              <a:gs pos="90000">
                <a:srgbClr val="C00000"/>
              </a:gs>
              <a:gs pos="30000">
                <a:srgbClr val="FF3300"/>
              </a:gs>
            </a:gsLst>
            <a:lin ang="5400000" scaled="1"/>
          </a:gradFill>
        </p:spPr>
        <p:txBody>
          <a:bodyPr/>
          <a:lstStyle/>
          <a:p>
            <a:pPr algn="ctr" defTabSz="987425"/>
            <a:r>
              <a:rPr lang="zh-CN" altLang="en-US" spc="600" dirty="0">
                <a:solidFill>
                  <a:schemeClr val="bg1"/>
                </a:solidFill>
                <a:latin typeface="微软雅黑" panose="020B0503020204020204" pitchFamily="34" charset="-122"/>
                <a:ea typeface="微软雅黑" panose="020B0503020204020204" pitchFamily="34" charset="-122"/>
              </a:rPr>
              <a:t>红船精神的深刻内涵</a:t>
            </a:r>
          </a:p>
        </p:txBody>
      </p:sp>
      <p:sp>
        <p:nvSpPr>
          <p:cNvPr id="9" name="文本框 8"/>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
        <p:nvSpPr>
          <p:cNvPr id="14" name="矩形 13"/>
          <p:cNvSpPr/>
          <p:nvPr/>
        </p:nvSpPr>
        <p:spPr>
          <a:xfrm>
            <a:off x="746306" y="2767024"/>
            <a:ext cx="6492694" cy="353943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200000"/>
              </a:lnSpc>
              <a:buClr>
                <a:srgbClr val="FF0000"/>
              </a:buClr>
            </a:pPr>
            <a:r>
              <a:rPr lang="zh-CN" altLang="en-US" sz="1400" spc="300" dirty="0">
                <a:latin typeface="微软雅黑" panose="020B0503020204020204" pitchFamily="34" charset="-122"/>
                <a:ea typeface="微软雅黑" panose="020B0503020204020204" pitchFamily="34" charset="-122"/>
              </a:rPr>
              <a:t>从南湖红船上寻找光明的摆渡人，到烽火硝烟中挺立脊梁的主心骨，再到驾驭世界第二大经济体的领航员，在这条前后相续的道路上，我们党初心如磐，以划时代的理论创新和实践创新，点燃照亮中国的燎原之火，拉开赶超世界的改革大幕，开启走向复兴的伟大征程。“筚路蓝缕，以启山林”，</a:t>
            </a:r>
            <a:r>
              <a:rPr lang="en-US" altLang="zh-CN" sz="1400" spc="300" dirty="0">
                <a:latin typeface="微软雅黑" panose="020B0503020204020204" pitchFamily="34" charset="-122"/>
                <a:ea typeface="微软雅黑" panose="020B0503020204020204" pitchFamily="34" charset="-122"/>
              </a:rPr>
              <a:t>96</a:t>
            </a:r>
            <a:r>
              <a:rPr lang="zh-CN" altLang="en-US" sz="1400" spc="300" dirty="0">
                <a:latin typeface="微软雅黑" panose="020B0503020204020204" pitchFamily="34" charset="-122"/>
                <a:ea typeface="微软雅黑" panose="020B0503020204020204" pitchFamily="34" charset="-122"/>
              </a:rPr>
              <a:t>年前只有几十人的中国共产党，如今已经发展成为拥有</a:t>
            </a:r>
            <a:r>
              <a:rPr lang="en-US" altLang="zh-CN" sz="1400" spc="300" dirty="0">
                <a:latin typeface="微软雅黑" panose="020B0503020204020204" pitchFamily="34" charset="-122"/>
                <a:ea typeface="微软雅黑" panose="020B0503020204020204" pitchFamily="34" charset="-122"/>
              </a:rPr>
              <a:t>8900</a:t>
            </a:r>
            <a:r>
              <a:rPr lang="zh-CN" altLang="en-US" sz="1400" spc="300" dirty="0">
                <a:latin typeface="微软雅黑" panose="020B0503020204020204" pitchFamily="34" charset="-122"/>
                <a:ea typeface="微软雅黑" panose="020B0503020204020204" pitchFamily="34" charset="-122"/>
              </a:rPr>
              <a:t>多万党员的世界第一大党。拿出逢山开路、遇水架桥的闯劲，拿出只争朝夕、敢于担当的拼劲，才能在十九大擘画的新征程上夺取更大胜利。</a:t>
            </a:r>
          </a:p>
        </p:txBody>
      </p:sp>
      <p:sp>
        <p:nvSpPr>
          <p:cNvPr id="16" name="矩形 15"/>
          <p:cNvSpPr/>
          <p:nvPr/>
        </p:nvSpPr>
        <p:spPr>
          <a:xfrm>
            <a:off x="746306" y="1739820"/>
            <a:ext cx="6492694" cy="1027204"/>
          </a:xfrm>
          <a:prstGeom prst="rect">
            <a:avLst/>
          </a:prstGeom>
          <a:gradFill>
            <a:gsLst>
              <a:gs pos="90000">
                <a:srgbClr val="C00000"/>
              </a:gs>
              <a:gs pos="30000">
                <a:srgbClr val="FF3300"/>
              </a:gs>
            </a:gsLst>
            <a:lin ang="5400000" scaled="1"/>
          </a:grad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2400" b="1" spc="300" dirty="0">
                <a:solidFill>
                  <a:schemeClr val="bg1"/>
                </a:solidFill>
                <a:latin typeface="微软雅黑" panose="020B0503020204020204" pitchFamily="34" charset="-122"/>
                <a:ea typeface="微软雅黑" panose="020B0503020204020204" pitchFamily="34" charset="-122"/>
              </a:rPr>
              <a:t>开天辟地、敢为人先的首创精神</a:t>
            </a:r>
            <a:endParaRPr lang="en-US" altLang="zh-CN" sz="2400" b="1" spc="300"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650" spc="300" dirty="0">
                <a:solidFill>
                  <a:schemeClr val="bg1"/>
                </a:solidFill>
                <a:latin typeface="微软雅黑" panose="020B0503020204020204" pitchFamily="34" charset="-122"/>
                <a:ea typeface="微软雅黑" panose="020B0503020204020204" pitchFamily="34" charset="-122"/>
              </a:rPr>
              <a:t>揭示了中国共产党人勇立潮头的磅礴精神力量</a:t>
            </a:r>
            <a:endParaRPr lang="zh-CN" altLang="en-US" sz="1650" spc="300" dirty="0">
              <a:solidFill>
                <a:schemeClr val="bg1"/>
              </a:solidFill>
            </a:endParaRPr>
          </a:p>
        </p:txBody>
      </p:sp>
      <p:pic>
        <p:nvPicPr>
          <p:cNvPr id="21" name="图片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07424" y="1395636"/>
            <a:ext cx="3033016" cy="4741615"/>
          </a:xfrm>
          <a:prstGeom prst="rect">
            <a:avLst/>
          </a:prstGeom>
        </p:spPr>
      </p:pic>
    </p:spTree>
    <p:extLst>
      <p:ext uri="{BB962C8B-B14F-4D97-AF65-F5344CB8AC3E}">
        <p14:creationId xmlns:p14="http://schemas.microsoft.com/office/powerpoint/2010/main" val="2456845163"/>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randombar(horizontal)">
                                      <p:cBhvr>
                                        <p:cTn id="2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4" grpId="0"/>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219200" y="4274841"/>
            <a:ext cx="9789289" cy="2156439"/>
          </a:xfrm>
          <a:prstGeom prst="rect">
            <a:avLst/>
          </a:prstGeom>
          <a:solidFill>
            <a:schemeClr val="bg1">
              <a:alpha val="85000"/>
            </a:schemeClr>
          </a:solidFill>
          <a:ln w="9525">
            <a:solidFill>
              <a:srgbClr val="EE2500"/>
            </a:solidFill>
          </a:ln>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13" name="矩形 12"/>
          <p:cNvSpPr/>
          <p:nvPr/>
        </p:nvSpPr>
        <p:spPr>
          <a:xfrm>
            <a:off x="1211943" y="3429670"/>
            <a:ext cx="9796546" cy="704794"/>
          </a:xfrm>
          <a:prstGeom prst="rect">
            <a:avLst/>
          </a:prstGeom>
          <a:gradFill>
            <a:gsLst>
              <a:gs pos="90000">
                <a:srgbClr val="C00000"/>
              </a:gs>
              <a:gs pos="30000">
                <a:srgbClr val="FF3300"/>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100" dirty="0">
              <a:solidFill>
                <a:srgbClr val="FEFDF8"/>
              </a:solidFill>
              <a:latin typeface="微软雅黑" panose="020B0503020204020204" pitchFamily="34" charset="-122"/>
              <a:ea typeface="微软雅黑" panose="020B0503020204020204" pitchFamily="34" charset="-122"/>
            </a:endParaRPr>
          </a:p>
        </p:txBody>
      </p:sp>
      <p:sp>
        <p:nvSpPr>
          <p:cNvPr id="3" name="标题 2"/>
          <p:cNvSpPr>
            <a:spLocks noGrp="1"/>
          </p:cNvSpPr>
          <p:nvPr>
            <p:ph type="title"/>
          </p:nvPr>
        </p:nvSpPr>
        <p:spPr>
          <a:xfrm>
            <a:off x="1219200" y="336902"/>
            <a:ext cx="5087686" cy="490904"/>
          </a:xfrm>
          <a:gradFill>
            <a:gsLst>
              <a:gs pos="90000">
                <a:srgbClr val="C00000"/>
              </a:gs>
              <a:gs pos="30000">
                <a:srgbClr val="FF3300"/>
              </a:gs>
            </a:gsLst>
            <a:lin ang="5400000" scaled="1"/>
          </a:gradFill>
        </p:spPr>
        <p:txBody>
          <a:bodyPr/>
          <a:lstStyle/>
          <a:p>
            <a:pPr algn="ctr" defTabSz="987425"/>
            <a:r>
              <a:rPr lang="zh-CN" altLang="en-US" spc="600" dirty="0">
                <a:solidFill>
                  <a:schemeClr val="bg1"/>
                </a:solidFill>
                <a:latin typeface="微软雅黑" panose="020B0503020204020204" pitchFamily="34" charset="-122"/>
                <a:ea typeface="微软雅黑" panose="020B0503020204020204" pitchFamily="34" charset="-122"/>
              </a:rPr>
              <a:t>红船精神的深刻内涵</a:t>
            </a:r>
          </a:p>
        </p:txBody>
      </p:sp>
      <p:sp>
        <p:nvSpPr>
          <p:cNvPr id="9" name="文本框 8"/>
          <p:cNvSpPr txBox="1"/>
          <p:nvPr/>
        </p:nvSpPr>
        <p:spPr>
          <a:xfrm>
            <a:off x="2349305" y="-1125415"/>
            <a:ext cx="1569660" cy="369332"/>
          </a:xfrm>
          <a:prstGeom prst="rect">
            <a:avLst/>
          </a:prstGeom>
          <a:noFill/>
        </p:spPr>
        <p:txBody>
          <a:bodyPr wrap="none" rtlCol="0">
            <a:spAutoFit/>
          </a:bodyPr>
          <a:lstStyle/>
          <a:p>
            <a:r>
              <a:rPr lang="zh-CN" altLang="en-US" dirty="0">
                <a:noFill/>
              </a:rPr>
              <a:t>延迟符可删除</a:t>
            </a:r>
          </a:p>
        </p:txBody>
      </p:sp>
      <p:sp>
        <p:nvSpPr>
          <p:cNvPr id="7" name="矩形 6"/>
          <p:cNvSpPr/>
          <p:nvPr/>
        </p:nvSpPr>
        <p:spPr>
          <a:xfrm>
            <a:off x="1722547" y="4568230"/>
            <a:ext cx="8768079" cy="156966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buClr>
                <a:srgbClr val="FF0000"/>
              </a:buClr>
            </a:pPr>
            <a:r>
              <a:rPr lang="zh-CN" altLang="en-US" sz="1600" spc="300" dirty="0">
                <a:latin typeface="微软雅黑" panose="020B0503020204020204" pitchFamily="34" charset="-122"/>
                <a:ea typeface="微软雅黑" panose="020B0503020204020204" pitchFamily="34" charset="-122"/>
              </a:rPr>
              <a:t>脚步不歇，前行不止，</a:t>
            </a:r>
            <a:r>
              <a:rPr lang="en-US" altLang="zh-CN" sz="1600" spc="300" dirty="0">
                <a:latin typeface="微软雅黑" panose="020B0503020204020204" pitchFamily="34" charset="-122"/>
                <a:ea typeface="微软雅黑" panose="020B0503020204020204" pitchFamily="34" charset="-122"/>
              </a:rPr>
              <a:t>96</a:t>
            </a:r>
            <a:r>
              <a:rPr lang="zh-CN" altLang="en-US" sz="1600" spc="300" dirty="0">
                <a:latin typeface="微软雅黑" panose="020B0503020204020204" pitchFamily="34" charset="-122"/>
                <a:ea typeface="微软雅黑" panose="020B0503020204020204" pitchFamily="34" charset="-122"/>
              </a:rPr>
              <a:t>年来，我们党从奋斗起步，更靠奋斗发展，成就了一项又一项伟业。共产党人的奋斗精神，刻印在战争年代的烽火硝烟、建设年代的广阔天地、改革年代的风起云涌，让中华民族迎来从站起来、富起来到强起来的伟大飞跃。当我们以五年来历史性的变革与成就，把中国的发展带到了新的方位，更需以永不懈怠的精神状态和一往无前的奋斗姿态，向着社会主义现代化强国的目标奋勇前进。</a:t>
            </a:r>
          </a:p>
        </p:txBody>
      </p:sp>
      <p:pic>
        <p:nvPicPr>
          <p:cNvPr id="8" name="图片 7"/>
          <p:cNvPicPr>
            <a:picLocks noChangeAspect="1"/>
          </p:cNvPicPr>
          <p:nvPr/>
        </p:nvPicPr>
        <p:blipFill rotWithShape="1">
          <a:blip r:embed="rId3">
            <a:extLst>
              <a:ext uri="{28A0092B-C50C-407E-A947-70E740481C1C}">
                <a14:useLocalDpi xmlns:a14="http://schemas.microsoft.com/office/drawing/2010/main" val="0"/>
              </a:ext>
            </a:extLst>
          </a:blip>
          <a:srcRect t="36866" b="32326"/>
          <a:stretch>
            <a:fillRect/>
          </a:stretch>
        </p:blipFill>
        <p:spPr>
          <a:xfrm>
            <a:off x="1219200" y="1419161"/>
            <a:ext cx="9789289" cy="2002971"/>
          </a:xfrm>
          <a:prstGeom prst="rect">
            <a:avLst/>
          </a:prstGeom>
        </p:spPr>
      </p:pic>
      <p:sp>
        <p:nvSpPr>
          <p:cNvPr id="12" name="矩形 11"/>
          <p:cNvSpPr/>
          <p:nvPr/>
        </p:nvSpPr>
        <p:spPr>
          <a:xfrm>
            <a:off x="1493436" y="3429670"/>
            <a:ext cx="9226302" cy="58105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2400" b="1" spc="300" dirty="0">
                <a:solidFill>
                  <a:schemeClr val="bg1"/>
                </a:solidFill>
                <a:latin typeface="微软雅黑" panose="020B0503020204020204" pitchFamily="34" charset="-122"/>
                <a:ea typeface="微软雅黑" panose="020B0503020204020204" pitchFamily="34" charset="-122"/>
              </a:rPr>
              <a:t>坚定理想、百折不挠的奋斗精神 </a:t>
            </a:r>
            <a:r>
              <a:rPr lang="zh-CN" altLang="en-US" sz="1500" dirty="0">
                <a:solidFill>
                  <a:schemeClr val="bg1"/>
                </a:solidFill>
                <a:latin typeface="微软雅黑" panose="020B0503020204020204" pitchFamily="34" charset="-122"/>
                <a:ea typeface="微软雅黑" panose="020B0503020204020204" pitchFamily="34" charset="-122"/>
              </a:rPr>
              <a:t>揭示了中国共产党人奋发前行的坚毅精神支柱</a:t>
            </a:r>
            <a:endParaRPr lang="zh-CN" altLang="en-US" sz="1650" dirty="0">
              <a:solidFill>
                <a:schemeClr val="bg1"/>
              </a:solidFill>
            </a:endParaRPr>
          </a:p>
        </p:txBody>
      </p:sp>
    </p:spTree>
    <p:extLst>
      <p:ext uri="{BB962C8B-B14F-4D97-AF65-F5344CB8AC3E}">
        <p14:creationId xmlns:p14="http://schemas.microsoft.com/office/powerpoint/2010/main" val="4170500080"/>
      </p:ext>
    </p:extLst>
  </p:cSld>
  <p:clrMapOvr>
    <a:masterClrMapping/>
  </p:clrMapOvr>
  <mc:AlternateContent xmlns:mc="http://schemas.openxmlformats.org/markup-compatibility/2006" xmlns:p14="http://schemas.microsoft.com/office/powerpoint/2010/main">
    <mc:Choice Requires="p14">
      <p:transition spd="slow" p14:dur="1500" advTm="8000">
        <p:random/>
      </p:transition>
    </mc:Choice>
    <mc:Fallback xmlns="">
      <p:transition spd="slow" advTm="8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3" grpId="0" animBg="1"/>
      <p:bldP spid="3" grpId="0" animBg="1"/>
      <p:bldP spid="7" grpId="0"/>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10"/>
</p:tagLst>
</file>

<file path=ppt/theme/theme1.xml><?xml version="1.0" encoding="utf-8"?>
<a:theme xmlns:a="http://schemas.openxmlformats.org/drawingml/2006/main" name="Office 主题">
  <a:themeElements>
    <a:clrScheme name="自定义 1500">
      <a:dk1>
        <a:sysClr val="windowText" lastClr="000000"/>
      </a:dk1>
      <a:lt1>
        <a:sysClr val="window" lastClr="FFFFFF"/>
      </a:lt1>
      <a:dk2>
        <a:srgbClr val="C00000"/>
      </a:dk2>
      <a:lt2>
        <a:srgbClr val="CD0009"/>
      </a:lt2>
      <a:accent1>
        <a:srgbClr val="CD0009"/>
      </a:accent1>
      <a:accent2>
        <a:srgbClr val="C00000"/>
      </a:accent2>
      <a:accent3>
        <a:srgbClr val="CD0009"/>
      </a:accent3>
      <a:accent4>
        <a:srgbClr val="C00000"/>
      </a:accent4>
      <a:accent5>
        <a:srgbClr val="CD0009"/>
      </a:accent5>
      <a:accent6>
        <a:srgbClr val="C00000"/>
      </a:accent6>
      <a:hlink>
        <a:srgbClr val="0563C1"/>
      </a:hlink>
      <a:folHlink>
        <a:srgbClr val="954F72"/>
      </a:folHlink>
    </a:clrScheme>
    <a:fontScheme name="Temp">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348</TotalTime>
  <Words>2462</Words>
  <Application>Microsoft Office PowerPoint</Application>
  <PresentationFormat>宽屏</PresentationFormat>
  <Paragraphs>134</Paragraphs>
  <Slides>24</Slides>
  <Notes>24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24</vt:i4>
      </vt:variant>
    </vt:vector>
  </HeadingPairs>
  <TitlesOfParts>
    <vt:vector size="33" baseType="lpstr">
      <vt:lpstr>方正粗宋简体</vt:lpstr>
      <vt:lpstr>方正苏新诗柳楷简体-yolan</vt:lpstr>
      <vt:lpstr>宋体</vt:lpstr>
      <vt:lpstr>微软雅黑</vt:lpstr>
      <vt:lpstr>Arial</vt:lpstr>
      <vt:lpstr>Calibri</vt:lpstr>
      <vt:lpstr>Impact</vt:lpstr>
      <vt:lpstr>Wingdings</vt:lpstr>
      <vt:lpstr>Office 主题</vt:lpstr>
      <vt:lpstr>PowerPoint 演示文稿</vt:lpstr>
      <vt:lpstr>PowerPoint 演示文稿</vt:lpstr>
      <vt:lpstr>PowerPoint 演示文稿</vt:lpstr>
      <vt:lpstr>PowerPoint 演示文稿</vt:lpstr>
      <vt:lpstr>红船的由来</vt:lpstr>
      <vt:lpstr>不忘初心 牢记使命</vt:lpstr>
      <vt:lpstr>什么是红船精神？</vt:lpstr>
      <vt:lpstr>红船精神的深刻内涵</vt:lpstr>
      <vt:lpstr>红船精神的深刻内涵</vt:lpstr>
      <vt:lpstr>红船精神的深刻内涵</vt:lpstr>
      <vt:lpstr>不忘初心 牢记使命</vt:lpstr>
      <vt:lpstr>不忘初心 牢记使命</vt:lpstr>
      <vt:lpstr>PowerPoint 演示文稿</vt:lpstr>
      <vt:lpstr>红船精神对我党的重要意义</vt:lpstr>
      <vt:lpstr>红船精神是精神支柱</vt:lpstr>
      <vt:lpstr>红船精神是精神支柱</vt:lpstr>
      <vt:lpstr>PowerPoint 演示文稿</vt:lpstr>
      <vt:lpstr>不忘初心 坚定信念</vt:lpstr>
      <vt:lpstr>不忘初心 坚定信念</vt:lpstr>
      <vt:lpstr>砥砺前行 善作善成</vt:lpstr>
      <vt:lpstr>忠诚核心 紧跟领袖</vt:lpstr>
      <vt:lpstr>忠诚核心 紧跟领袖</vt:lpstr>
      <vt:lpstr>忠诚核心 紧跟领袖</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010</dc:title>
  <dc:creator>MICHAEL</dc:creator>
  <cp:lastModifiedBy>China</cp:lastModifiedBy>
  <cp:revision>448</cp:revision>
  <dcterms:created xsi:type="dcterms:W3CDTF">2015-05-05T08:02:00Z</dcterms:created>
  <dcterms:modified xsi:type="dcterms:W3CDTF">2018-04-08T07:29:30Z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