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2"/>
    <p:sldId id="257" r:id="rId3"/>
    <p:sldId id="258" r:id="rId4"/>
    <p:sldId id="259" r:id="rId5"/>
    <p:sldId id="282" r:id="rId6"/>
    <p:sldId id="278" r:id="rId7"/>
    <p:sldId id="280" r:id="rId8"/>
    <p:sldId id="269" r:id="rId9"/>
    <p:sldId id="267" r:id="rId10"/>
    <p:sldId id="273" r:id="rId11"/>
    <p:sldId id="283" r:id="rId12"/>
    <p:sldId id="284" r:id="rId13"/>
    <p:sldId id="279" r:id="rId14"/>
    <p:sldId id="285" r:id="rId15"/>
    <p:sldId id="286" r:id="rId16"/>
    <p:sldId id="261" r:id="rId17"/>
    <p:sldId id="287" r:id="rId18"/>
    <p:sldId id="288" r:id="rId19"/>
    <p:sldId id="281" r:id="rId20"/>
    <p:sldId id="289" r:id="rId21"/>
    <p:sldId id="290" r:id="rId22"/>
    <p:sldId id="263" r:id="rId23"/>
    <p:sldId id="291"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480" autoAdjust="0"/>
    <p:restoredTop sz="94660"/>
  </p:normalViewPr>
  <p:slideViewPr>
    <p:cSldViewPr snapToGrid="0">
      <p:cViewPr varScale="1">
        <p:scale>
          <a:sx n="71" d="100"/>
          <a:sy n="71" d="100"/>
        </p:scale>
        <p:origin x="-80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61A654-8598-4FB5-8C17-2839B22429DF}" type="datetimeFigureOut">
              <a:rPr lang="zh-CN" altLang="en-US" smtClean="0"/>
              <a:t>2017/9/23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0496F7-CD65-4EC3-A25D-8825A1802FEE}" type="slidenum">
              <a:rPr lang="zh-CN" altLang="en-US" smtClean="0"/>
              <a:t>‹#›</a:t>
            </a:fld>
            <a:endParaRPr lang="zh-CN" altLang="en-US"/>
          </a:p>
        </p:txBody>
      </p:sp>
    </p:spTree>
    <p:extLst>
      <p:ext uri="{BB962C8B-B14F-4D97-AF65-F5344CB8AC3E}">
        <p14:creationId xmlns:p14="http://schemas.microsoft.com/office/powerpoint/2010/main" val="1278420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1</a:t>
            </a:fld>
            <a:endParaRPr lang="zh-CN" altLang="en-US"/>
          </a:p>
        </p:txBody>
      </p:sp>
    </p:spTree>
    <p:extLst>
      <p:ext uri="{BB962C8B-B14F-4D97-AF65-F5344CB8AC3E}">
        <p14:creationId xmlns:p14="http://schemas.microsoft.com/office/powerpoint/2010/main" val="2431351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10</a:t>
            </a:fld>
            <a:endParaRPr lang="zh-CN" altLang="en-US"/>
          </a:p>
        </p:txBody>
      </p:sp>
    </p:spTree>
    <p:extLst>
      <p:ext uri="{BB962C8B-B14F-4D97-AF65-F5344CB8AC3E}">
        <p14:creationId xmlns:p14="http://schemas.microsoft.com/office/powerpoint/2010/main" val="560161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11</a:t>
            </a:fld>
            <a:endParaRPr lang="zh-CN" altLang="en-US"/>
          </a:p>
        </p:txBody>
      </p:sp>
    </p:spTree>
    <p:extLst>
      <p:ext uri="{BB962C8B-B14F-4D97-AF65-F5344CB8AC3E}">
        <p14:creationId xmlns:p14="http://schemas.microsoft.com/office/powerpoint/2010/main" val="1056992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12</a:t>
            </a:fld>
            <a:endParaRPr lang="zh-CN" altLang="en-US"/>
          </a:p>
        </p:txBody>
      </p:sp>
    </p:spTree>
    <p:extLst>
      <p:ext uri="{BB962C8B-B14F-4D97-AF65-F5344CB8AC3E}">
        <p14:creationId xmlns:p14="http://schemas.microsoft.com/office/powerpoint/2010/main" val="1443449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13</a:t>
            </a:fld>
            <a:endParaRPr lang="zh-CN" altLang="en-US"/>
          </a:p>
        </p:txBody>
      </p:sp>
    </p:spTree>
    <p:extLst>
      <p:ext uri="{BB962C8B-B14F-4D97-AF65-F5344CB8AC3E}">
        <p14:creationId xmlns:p14="http://schemas.microsoft.com/office/powerpoint/2010/main" val="11650998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14</a:t>
            </a:fld>
            <a:endParaRPr lang="zh-CN" altLang="en-US"/>
          </a:p>
        </p:txBody>
      </p:sp>
    </p:spTree>
    <p:extLst>
      <p:ext uri="{BB962C8B-B14F-4D97-AF65-F5344CB8AC3E}">
        <p14:creationId xmlns:p14="http://schemas.microsoft.com/office/powerpoint/2010/main" val="4796022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15</a:t>
            </a:fld>
            <a:endParaRPr lang="zh-CN" altLang="en-US"/>
          </a:p>
        </p:txBody>
      </p:sp>
    </p:spTree>
    <p:extLst>
      <p:ext uri="{BB962C8B-B14F-4D97-AF65-F5344CB8AC3E}">
        <p14:creationId xmlns:p14="http://schemas.microsoft.com/office/powerpoint/2010/main" val="398918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16</a:t>
            </a:fld>
            <a:endParaRPr lang="zh-CN" altLang="en-US"/>
          </a:p>
        </p:txBody>
      </p:sp>
    </p:spTree>
    <p:extLst>
      <p:ext uri="{BB962C8B-B14F-4D97-AF65-F5344CB8AC3E}">
        <p14:creationId xmlns:p14="http://schemas.microsoft.com/office/powerpoint/2010/main" val="30182015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17</a:t>
            </a:fld>
            <a:endParaRPr lang="zh-CN" altLang="en-US"/>
          </a:p>
        </p:txBody>
      </p:sp>
    </p:spTree>
    <p:extLst>
      <p:ext uri="{BB962C8B-B14F-4D97-AF65-F5344CB8AC3E}">
        <p14:creationId xmlns:p14="http://schemas.microsoft.com/office/powerpoint/2010/main" val="41993053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18</a:t>
            </a:fld>
            <a:endParaRPr lang="zh-CN" altLang="en-US"/>
          </a:p>
        </p:txBody>
      </p:sp>
    </p:spTree>
    <p:extLst>
      <p:ext uri="{BB962C8B-B14F-4D97-AF65-F5344CB8AC3E}">
        <p14:creationId xmlns:p14="http://schemas.microsoft.com/office/powerpoint/2010/main" val="31673763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19</a:t>
            </a:fld>
            <a:endParaRPr lang="zh-CN" altLang="en-US"/>
          </a:p>
        </p:txBody>
      </p:sp>
    </p:spTree>
    <p:extLst>
      <p:ext uri="{BB962C8B-B14F-4D97-AF65-F5344CB8AC3E}">
        <p14:creationId xmlns:p14="http://schemas.microsoft.com/office/powerpoint/2010/main" val="4294169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2</a:t>
            </a:fld>
            <a:endParaRPr lang="zh-CN" altLang="en-US"/>
          </a:p>
        </p:txBody>
      </p:sp>
    </p:spTree>
    <p:extLst>
      <p:ext uri="{BB962C8B-B14F-4D97-AF65-F5344CB8AC3E}">
        <p14:creationId xmlns:p14="http://schemas.microsoft.com/office/powerpoint/2010/main" val="1183349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20</a:t>
            </a:fld>
            <a:endParaRPr lang="zh-CN" altLang="en-US"/>
          </a:p>
        </p:txBody>
      </p:sp>
    </p:spTree>
    <p:extLst>
      <p:ext uri="{BB962C8B-B14F-4D97-AF65-F5344CB8AC3E}">
        <p14:creationId xmlns:p14="http://schemas.microsoft.com/office/powerpoint/2010/main" val="24921015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21</a:t>
            </a:fld>
            <a:endParaRPr lang="zh-CN" altLang="en-US"/>
          </a:p>
        </p:txBody>
      </p:sp>
    </p:spTree>
    <p:extLst>
      <p:ext uri="{BB962C8B-B14F-4D97-AF65-F5344CB8AC3E}">
        <p14:creationId xmlns:p14="http://schemas.microsoft.com/office/powerpoint/2010/main" val="2169663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22</a:t>
            </a:fld>
            <a:endParaRPr lang="zh-CN" altLang="en-US"/>
          </a:p>
        </p:txBody>
      </p:sp>
    </p:spTree>
    <p:extLst>
      <p:ext uri="{BB962C8B-B14F-4D97-AF65-F5344CB8AC3E}">
        <p14:creationId xmlns:p14="http://schemas.microsoft.com/office/powerpoint/2010/main" val="12854504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23</a:t>
            </a:fld>
            <a:endParaRPr lang="zh-CN" altLang="en-US"/>
          </a:p>
        </p:txBody>
      </p:sp>
    </p:spTree>
    <p:extLst>
      <p:ext uri="{BB962C8B-B14F-4D97-AF65-F5344CB8AC3E}">
        <p14:creationId xmlns:p14="http://schemas.microsoft.com/office/powerpoint/2010/main" val="3594423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3</a:t>
            </a:fld>
            <a:endParaRPr lang="zh-CN" altLang="en-US"/>
          </a:p>
        </p:txBody>
      </p:sp>
    </p:spTree>
    <p:extLst>
      <p:ext uri="{BB962C8B-B14F-4D97-AF65-F5344CB8AC3E}">
        <p14:creationId xmlns:p14="http://schemas.microsoft.com/office/powerpoint/2010/main" val="2323710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4</a:t>
            </a:fld>
            <a:endParaRPr lang="zh-CN" altLang="en-US"/>
          </a:p>
        </p:txBody>
      </p:sp>
    </p:spTree>
    <p:extLst>
      <p:ext uri="{BB962C8B-B14F-4D97-AF65-F5344CB8AC3E}">
        <p14:creationId xmlns:p14="http://schemas.microsoft.com/office/powerpoint/2010/main" val="32988507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5</a:t>
            </a:fld>
            <a:endParaRPr lang="zh-CN" altLang="en-US"/>
          </a:p>
        </p:txBody>
      </p:sp>
    </p:spTree>
    <p:extLst>
      <p:ext uri="{BB962C8B-B14F-4D97-AF65-F5344CB8AC3E}">
        <p14:creationId xmlns:p14="http://schemas.microsoft.com/office/powerpoint/2010/main" val="3540255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6</a:t>
            </a:fld>
            <a:endParaRPr lang="zh-CN" altLang="en-US"/>
          </a:p>
        </p:txBody>
      </p:sp>
    </p:spTree>
    <p:extLst>
      <p:ext uri="{BB962C8B-B14F-4D97-AF65-F5344CB8AC3E}">
        <p14:creationId xmlns:p14="http://schemas.microsoft.com/office/powerpoint/2010/main" val="519232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7</a:t>
            </a:fld>
            <a:endParaRPr lang="zh-CN" altLang="en-US"/>
          </a:p>
        </p:txBody>
      </p:sp>
    </p:spTree>
    <p:extLst>
      <p:ext uri="{BB962C8B-B14F-4D97-AF65-F5344CB8AC3E}">
        <p14:creationId xmlns:p14="http://schemas.microsoft.com/office/powerpoint/2010/main" val="3859455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8</a:t>
            </a:fld>
            <a:endParaRPr lang="zh-CN" altLang="en-US"/>
          </a:p>
        </p:txBody>
      </p:sp>
    </p:spTree>
    <p:extLst>
      <p:ext uri="{BB962C8B-B14F-4D97-AF65-F5344CB8AC3E}">
        <p14:creationId xmlns:p14="http://schemas.microsoft.com/office/powerpoint/2010/main" val="1670460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96F7-CD65-4EC3-A25D-8825A1802FEE}" type="slidenum">
              <a:rPr lang="zh-CN" altLang="en-US" smtClean="0"/>
              <a:t>9</a:t>
            </a:fld>
            <a:endParaRPr lang="zh-CN" altLang="en-US"/>
          </a:p>
        </p:txBody>
      </p:sp>
    </p:spTree>
    <p:extLst>
      <p:ext uri="{BB962C8B-B14F-4D97-AF65-F5344CB8AC3E}">
        <p14:creationId xmlns:p14="http://schemas.microsoft.com/office/powerpoint/2010/main" val="2956220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983915D-D35D-4965-A8F9-91C78B5D39B1}"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2C992B-DD8A-44BD-83CB-02EEC30C285C}"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83915D-D35D-4965-A8F9-91C78B5D39B1}"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2C992B-DD8A-44BD-83CB-02EEC30C285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83915D-D35D-4965-A8F9-91C78B5D39B1}"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2C992B-DD8A-44BD-83CB-02EEC30C285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83915D-D35D-4965-A8F9-91C78B5D39B1}"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2C992B-DD8A-44BD-83CB-02EEC30C285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983915D-D35D-4965-A8F9-91C78B5D39B1}"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2C992B-DD8A-44BD-83CB-02EEC30C285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983915D-D35D-4965-A8F9-91C78B5D39B1}" type="datetimeFigureOut">
              <a:rPr lang="zh-CN" altLang="en-US" smtClean="0"/>
              <a:t>2017/9/23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2C992B-DD8A-44BD-83CB-02EEC30C285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983915D-D35D-4965-A8F9-91C78B5D39B1}" type="datetimeFigureOut">
              <a:rPr lang="zh-CN" altLang="en-US" smtClean="0"/>
              <a:t>2017/9/23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2C992B-DD8A-44BD-83CB-02EEC30C285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983915D-D35D-4965-A8F9-91C78B5D39B1}" type="datetimeFigureOut">
              <a:rPr lang="zh-CN" altLang="en-US" smtClean="0"/>
              <a:t>2017/9/23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2C992B-DD8A-44BD-83CB-02EEC30C285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83915D-D35D-4965-A8F9-91C78B5D39B1}" type="datetimeFigureOut">
              <a:rPr lang="zh-CN" altLang="en-US" smtClean="0"/>
              <a:t>2017/9/23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2C992B-DD8A-44BD-83CB-02EEC30C285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83915D-D35D-4965-A8F9-91C78B5D39B1}" type="datetimeFigureOut">
              <a:rPr lang="zh-CN" altLang="en-US" smtClean="0"/>
              <a:t>2017/9/23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2C992B-DD8A-44BD-83CB-02EEC30C285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83915D-D35D-4965-A8F9-91C78B5D39B1}" type="datetimeFigureOut">
              <a:rPr lang="zh-CN" altLang="en-US" smtClean="0"/>
              <a:t>2017/9/23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2C992B-DD8A-44BD-83CB-02EEC30C285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5000" r="-1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83915D-D35D-4965-A8F9-91C78B5D39B1}" type="datetimeFigureOut">
              <a:rPr lang="zh-CN" altLang="en-US" smtClean="0"/>
              <a:t>2017/9/23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2C992B-DD8A-44BD-83CB-02EEC30C285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3000" r="-13000"/>
          </a:stretch>
        </a:blipFill>
        <a:effectLst/>
      </p:bgPr>
    </p:bg>
    <p:spTree>
      <p:nvGrpSpPr>
        <p:cNvPr id="1" name=""/>
        <p:cNvGrpSpPr/>
        <p:nvPr/>
      </p:nvGrpSpPr>
      <p:grpSpPr>
        <a:xfrm>
          <a:off x="0" y="0"/>
          <a:ext cx="0" cy="0"/>
          <a:chOff x="0" y="0"/>
          <a:chExt cx="0" cy="0"/>
        </a:xfrm>
      </p:grpSpPr>
      <p:sp>
        <p:nvSpPr>
          <p:cNvPr id="10" name="矩形 9"/>
          <p:cNvSpPr/>
          <p:nvPr/>
        </p:nvSpPr>
        <p:spPr>
          <a:xfrm>
            <a:off x="3691520" y="3326096"/>
            <a:ext cx="4801314" cy="707886"/>
          </a:xfrm>
          <a:prstGeom prst="rect">
            <a:avLst/>
          </a:prstGeom>
        </p:spPr>
        <p:txBody>
          <a:bodyPr wrap="non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defRPr/>
            </a:pPr>
            <a:r>
              <a:rPr lang="zh-CN" altLang="en-US" sz="4000" b="1" kern="0" dirty="0">
                <a:ln w="3175">
                  <a:noFill/>
                </a:ln>
                <a:latin typeface="Arial" panose="020B0604020202020204" pitchFamily="34" charset="0"/>
                <a:ea typeface="微软雅黑" panose="020B0503020204020204" charset="-122"/>
                <a:cs typeface="+mn-ea"/>
                <a:sym typeface="Arial" panose="020B0604020202020204" pitchFamily="34" charset="0"/>
              </a:rPr>
              <a:t>“微小”事以小见大</a:t>
            </a:r>
            <a:endParaRPr lang="zh-CN" altLang="en-US" sz="4000" kern="0" dirty="0">
              <a:ln w="3175">
                <a:noFill/>
              </a:ln>
              <a:latin typeface="Arial" panose="020B0604020202020204" pitchFamily="34" charset="0"/>
              <a:ea typeface="微软雅黑" panose="020B0503020204020204" charset="-122"/>
              <a:cs typeface="+mn-ea"/>
              <a:sym typeface="Arial" panose="020B0604020202020204" pitchFamily="34" charset="0"/>
            </a:endParaRPr>
          </a:p>
        </p:txBody>
      </p:sp>
      <p:grpSp>
        <p:nvGrpSpPr>
          <p:cNvPr id="13" name="组合 12"/>
          <p:cNvGrpSpPr/>
          <p:nvPr/>
        </p:nvGrpSpPr>
        <p:grpSpPr>
          <a:xfrm>
            <a:off x="2706579" y="2050138"/>
            <a:ext cx="7958099" cy="1114594"/>
            <a:chOff x="4276356" y="2603350"/>
            <a:chExt cx="7269317" cy="1018125"/>
          </a:xfrm>
        </p:grpSpPr>
        <p:sp>
          <p:nvSpPr>
            <p:cNvPr id="14" name="矩形 13"/>
            <p:cNvSpPr/>
            <p:nvPr/>
          </p:nvSpPr>
          <p:spPr>
            <a:xfrm>
              <a:off x="4776921" y="2609378"/>
              <a:ext cx="6768752" cy="1012097"/>
            </a:xfrm>
            <a:prstGeom prst="rect">
              <a:avLst/>
            </a:prstGeom>
          </p:spPr>
          <p:txBody>
            <a:bodyPr wrap="square" lIns="91440" tIns="45720" rIns="91440" bIns="4572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spcBef>
                  <a:spcPts val="2400"/>
                </a:spcBef>
                <a:spcAft>
                  <a:spcPts val="3000"/>
                </a:spcAft>
              </a:pPr>
              <a:r>
                <a:rPr lang="zh-CN" altLang="en-US" sz="6600" b="1" dirty="0" smtClean="0">
                  <a:solidFill>
                    <a:srgbClr val="C00000"/>
                  </a:solidFill>
                  <a:latin typeface="Arial" panose="020B0604020202020204" pitchFamily="34" charset="0"/>
                  <a:ea typeface="微软雅黑" panose="020B0503020204020204" charset="-122"/>
                  <a:cs typeface="+mn-ea"/>
                  <a:sym typeface="Arial" panose="020B0604020202020204" pitchFamily="34" charset="0"/>
                </a:rPr>
                <a:t>党</a:t>
              </a:r>
              <a:r>
                <a:rPr lang="zh-CN" altLang="en-US" sz="6600" b="1" dirty="0">
                  <a:solidFill>
                    <a:srgbClr val="C00000"/>
                  </a:solidFill>
                  <a:latin typeface="Arial" panose="020B0604020202020204" pitchFamily="34" charset="0"/>
                  <a:ea typeface="微软雅黑" panose="020B0503020204020204" charset="-122"/>
                  <a:cs typeface="+mn-ea"/>
                  <a:sym typeface="Arial" panose="020B0604020202020204" pitchFamily="34" charset="0"/>
                </a:rPr>
                <a:t>费这件事</a:t>
              </a:r>
              <a:endParaRPr lang="en-US" altLang="zh-CN" sz="6600" b="1" dirty="0">
                <a:solidFill>
                  <a:srgbClr val="C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矩形 14"/>
            <p:cNvSpPr/>
            <p:nvPr/>
          </p:nvSpPr>
          <p:spPr>
            <a:xfrm>
              <a:off x="4276356" y="2603350"/>
              <a:ext cx="1799388" cy="1012097"/>
            </a:xfrm>
            <a:prstGeom prst="rect">
              <a:avLst/>
            </a:prstGeom>
          </p:spPr>
          <p:txBody>
            <a:bodyPr wrap="square" lIns="91440" tIns="45720" rIns="91440" bIns="4572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spcBef>
                  <a:spcPts val="2400"/>
                </a:spcBef>
                <a:spcAft>
                  <a:spcPts val="3000"/>
                </a:spcAft>
              </a:pPr>
              <a:r>
                <a:rPr lang="zh-CN" altLang="en-US" sz="6600" b="1" dirty="0">
                  <a:solidFill>
                    <a:srgbClr val="C00000"/>
                  </a:solidFill>
                  <a:latin typeface="Arial" panose="020B0604020202020204" pitchFamily="34" charset="0"/>
                  <a:ea typeface="微软雅黑" panose="020B0503020204020204" charset="-122"/>
                  <a:cs typeface="+mn-ea"/>
                  <a:sym typeface="Arial" panose="020B0604020202020204" pitchFamily="34" charset="0"/>
                </a:rPr>
                <a:t>“交”</a:t>
              </a:r>
              <a:endParaRPr lang="en-US" altLang="zh-CN" sz="6600" b="1" dirty="0">
                <a:solidFill>
                  <a:srgbClr val="C0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6637" y="723267"/>
            <a:ext cx="2568789" cy="1432001"/>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0" y="954606"/>
            <a:ext cx="2944906" cy="6858000"/>
          </a:xfrm>
          <a:prstGeom prst="rect">
            <a:avLst/>
          </a:prstGeom>
        </p:spPr>
      </p:pic>
      <p:sp>
        <p:nvSpPr>
          <p:cNvPr id="2" name="文本框 1"/>
          <p:cNvSpPr txBox="1"/>
          <p:nvPr/>
        </p:nvSpPr>
        <p:spPr>
          <a:xfrm>
            <a:off x="4288665" y="4340180"/>
            <a:ext cx="3809056"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汇报人</a:t>
            </a:r>
            <a:r>
              <a:rPr lang="zh-CN" altLang="en-US"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号品社</a:t>
            </a:r>
            <a:r>
              <a:rPr lang="zh-CN" altLang="en-US" b="1" dirty="0" smtClean="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时间：</a:t>
            </a:r>
            <a:r>
              <a:rPr lang="en-US" altLang="zh-CN" b="1" dirty="0">
                <a:latin typeface="微软雅黑" panose="020B0503020204020204" pitchFamily="34" charset="-122"/>
                <a:ea typeface="微软雅黑" panose="020B0503020204020204" pitchFamily="34" charset="-122"/>
              </a:rPr>
              <a:t>XX</a:t>
            </a:r>
            <a:r>
              <a:rPr lang="zh-CN" altLang="en-US" b="1" dirty="0">
                <a:latin typeface="微软雅黑" panose="020B0503020204020204" pitchFamily="34" charset="-122"/>
                <a:ea typeface="微软雅黑" panose="020B0503020204020204" pitchFamily="34" charset="-122"/>
              </a:rPr>
              <a:t>年</a:t>
            </a:r>
            <a:r>
              <a:rPr lang="en-US" altLang="zh-CN" b="1" dirty="0">
                <a:latin typeface="微软雅黑" panose="020B0503020204020204" pitchFamily="34" charset="-122"/>
                <a:ea typeface="微软雅黑" panose="020B0503020204020204" pitchFamily="34" charset="-122"/>
              </a:rPr>
              <a:t>XX</a:t>
            </a:r>
            <a:r>
              <a:rPr lang="zh-CN" altLang="en-US" b="1" dirty="0">
                <a:latin typeface="微软雅黑" panose="020B0503020204020204" pitchFamily="34" charset="-122"/>
                <a:ea typeface="微软雅黑" panose="020B0503020204020204" pitchFamily="34" charset="-122"/>
              </a:rPr>
              <a:t>月</a:t>
            </a:r>
          </a:p>
        </p:txBody>
      </p:sp>
    </p:spTree>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549526" y="1190020"/>
            <a:ext cx="9424268" cy="4928394"/>
            <a:chOff x="511516" y="1493114"/>
            <a:chExt cx="8232129" cy="4304969"/>
          </a:xfrm>
        </p:grpSpPr>
        <p:sp>
          <p:nvSpPr>
            <p:cNvPr id="11" name="矩形 10"/>
            <p:cNvSpPr/>
            <p:nvPr/>
          </p:nvSpPr>
          <p:spPr>
            <a:xfrm>
              <a:off x="655651" y="2449578"/>
              <a:ext cx="8087994" cy="3348505"/>
            </a:xfrm>
            <a:prstGeom prst="rect">
              <a:avLst/>
            </a:prstGeom>
            <a:noFill/>
            <a:ln w="25400" cap="flat" cmpd="sng" algn="ctr">
              <a:solidFill>
                <a:srgbClr val="C00000"/>
              </a:solid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130">
                <a:defRPr/>
              </a:pPr>
              <a:endParaRPr lang="zh-CN" altLang="en-US" sz="2395" kern="0">
                <a:solidFill>
                  <a:prstClr val="black"/>
                </a:solidFill>
                <a:latin typeface="Calibri" panose="020F0502020204030204"/>
                <a:ea typeface="宋体" panose="02010600030101010101" pitchFamily="2" charset="-122"/>
              </a:endParaRPr>
            </a:p>
          </p:txBody>
        </p:sp>
        <p:sp>
          <p:nvSpPr>
            <p:cNvPr id="8" name="矩形 2"/>
            <p:cNvSpPr/>
            <p:nvPr/>
          </p:nvSpPr>
          <p:spPr>
            <a:xfrm>
              <a:off x="839826" y="1912718"/>
              <a:ext cx="7903818" cy="417908"/>
            </a:xfrm>
            <a:custGeom>
              <a:avLst/>
              <a:gdLst>
                <a:gd name="connsiteX0" fmla="*/ 0 w 3438144"/>
                <a:gd name="connsiteY0" fmla="*/ 0 h 411480"/>
                <a:gd name="connsiteX1" fmla="*/ 3438144 w 3438144"/>
                <a:gd name="connsiteY1" fmla="*/ 0 h 411480"/>
                <a:gd name="connsiteX2" fmla="*/ 3438144 w 3438144"/>
                <a:gd name="connsiteY2" fmla="*/ 411480 h 411480"/>
                <a:gd name="connsiteX3" fmla="*/ 0 w 3438144"/>
                <a:gd name="connsiteY3" fmla="*/ 411480 h 411480"/>
                <a:gd name="connsiteX4" fmla="*/ 0 w 3438144"/>
                <a:gd name="connsiteY4" fmla="*/ 0 h 411480"/>
                <a:gd name="connsiteX0-1" fmla="*/ 0 w 3438144"/>
                <a:gd name="connsiteY0-2" fmla="*/ 0 h 411480"/>
                <a:gd name="connsiteX1-3" fmla="*/ 3438144 w 3438144"/>
                <a:gd name="connsiteY1-4" fmla="*/ 0 h 411480"/>
                <a:gd name="connsiteX2-5" fmla="*/ 3438144 w 3438144"/>
                <a:gd name="connsiteY2-6" fmla="*/ 411480 h 411480"/>
                <a:gd name="connsiteX3-7" fmla="*/ 246888 w 3438144"/>
                <a:gd name="connsiteY3-8" fmla="*/ 402336 h 411480"/>
                <a:gd name="connsiteX4-9" fmla="*/ 0 w 3438144"/>
                <a:gd name="connsiteY4-10" fmla="*/ 0 h 411480"/>
                <a:gd name="connsiteX0-11" fmla="*/ 0 w 3438144"/>
                <a:gd name="connsiteY0-12" fmla="*/ 0 h 411480"/>
                <a:gd name="connsiteX1-13" fmla="*/ 3291840 w 3438144"/>
                <a:gd name="connsiteY1-14" fmla="*/ 0 h 411480"/>
                <a:gd name="connsiteX2-15" fmla="*/ 3438144 w 3438144"/>
                <a:gd name="connsiteY2-16" fmla="*/ 411480 h 411480"/>
                <a:gd name="connsiteX3-17" fmla="*/ 246888 w 3438144"/>
                <a:gd name="connsiteY3-18" fmla="*/ 402336 h 411480"/>
                <a:gd name="connsiteX4-19" fmla="*/ 0 w 3438144"/>
                <a:gd name="connsiteY4-20" fmla="*/ 0 h 411480"/>
                <a:gd name="connsiteX0-21" fmla="*/ 0 w 3438144"/>
                <a:gd name="connsiteY0-22" fmla="*/ 0 h 411480"/>
                <a:gd name="connsiteX1-23" fmla="*/ 3291840 w 3438144"/>
                <a:gd name="connsiteY1-24" fmla="*/ 0 h 411480"/>
                <a:gd name="connsiteX2-25" fmla="*/ 3438144 w 3438144"/>
                <a:gd name="connsiteY2-26" fmla="*/ 411480 h 411480"/>
                <a:gd name="connsiteX3-27" fmla="*/ 146304 w 3438144"/>
                <a:gd name="connsiteY3-28" fmla="*/ 402336 h 411480"/>
                <a:gd name="connsiteX4-29" fmla="*/ 0 w 3438144"/>
                <a:gd name="connsiteY4-30" fmla="*/ 0 h 4114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38144" h="411480">
                  <a:moveTo>
                    <a:pt x="0" y="0"/>
                  </a:moveTo>
                  <a:lnTo>
                    <a:pt x="3291840" y="0"/>
                  </a:lnTo>
                  <a:lnTo>
                    <a:pt x="3438144" y="411480"/>
                  </a:lnTo>
                  <a:lnTo>
                    <a:pt x="146304" y="402336"/>
                  </a:lnTo>
                  <a:lnTo>
                    <a:pt x="0" y="0"/>
                  </a:lnTo>
                  <a:close/>
                </a:path>
              </a:pathLst>
            </a:custGeom>
            <a:solidFill>
              <a:srgbClr val="BB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kern="0">
                <a:solidFill>
                  <a:sysClr val="windowText" lastClr="000000"/>
                </a:solidFill>
              </a:endParaRPr>
            </a:p>
          </p:txBody>
        </p:sp>
        <p:sp>
          <p:nvSpPr>
            <p:cNvPr id="9" name="文本框 17"/>
            <p:cNvSpPr txBox="1"/>
            <p:nvPr/>
          </p:nvSpPr>
          <p:spPr>
            <a:xfrm>
              <a:off x="1170163" y="1927874"/>
              <a:ext cx="6879562" cy="40326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chemeClr val="bg1"/>
                  </a:solidFill>
                  <a:latin typeface="Arial" panose="020B0604020202020204" pitchFamily="34" charset="0"/>
                  <a:ea typeface="微软雅黑" panose="020B0503020204020204" charset="-122"/>
                  <a:cs typeface="+mn-ea"/>
                  <a:sym typeface="Arial" panose="020B0604020202020204" pitchFamily="34" charset="0"/>
                </a:rPr>
                <a:t>关于中国共产党党费收缴、使用和管理的规定</a:t>
              </a:r>
            </a:p>
          </p:txBody>
        </p:sp>
        <p:pic>
          <p:nvPicPr>
            <p:cNvPr id="10" name="图片 9"/>
            <p:cNvPicPr>
              <a:picLocks noChangeAspect="1"/>
            </p:cNvPicPr>
            <p:nvPr/>
          </p:nvPicPr>
          <p:blipFill>
            <a:blip r:embed="rId3" cstate="screen"/>
            <a:stretch>
              <a:fillRect/>
            </a:stretch>
          </p:blipFill>
          <p:spPr>
            <a:xfrm rot="20996217">
              <a:off x="511516" y="1493114"/>
              <a:ext cx="1033984" cy="839209"/>
            </a:xfrm>
            <a:prstGeom prst="rect">
              <a:avLst/>
            </a:prstGeom>
            <a:effectLst>
              <a:outerShdw blurRad="50800" dist="38100" dir="8100000" algn="tr" rotWithShape="0">
                <a:prstClr val="black">
                  <a:alpha val="40000"/>
                </a:prstClr>
              </a:outerShdw>
            </a:effectLst>
          </p:spPr>
        </p:pic>
      </p:grpSp>
      <p:grpSp>
        <p:nvGrpSpPr>
          <p:cNvPr id="16" name="组合 15"/>
          <p:cNvGrpSpPr/>
          <p:nvPr/>
        </p:nvGrpSpPr>
        <p:grpSpPr>
          <a:xfrm>
            <a:off x="273923" y="225778"/>
            <a:ext cx="554282" cy="383384"/>
            <a:chOff x="6324767" y="3216427"/>
            <a:chExt cx="327098" cy="226246"/>
          </a:xfrm>
          <a:effectLst>
            <a:outerShdw blurRad="50800" dist="38100" dir="10800000" algn="r" rotWithShape="0">
              <a:prstClr val="black">
                <a:alpha val="40000"/>
              </a:prstClr>
            </a:outerShdw>
          </a:effectLst>
        </p:grpSpPr>
        <p:sp>
          <p:nvSpPr>
            <p:cNvPr id="17" name="等腰三角形 16"/>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等腰三角形 17"/>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9" name="文本框 5"/>
          <p:cNvSpPr txBox="1"/>
          <p:nvPr/>
        </p:nvSpPr>
        <p:spPr>
          <a:xfrm>
            <a:off x="948684" y="217415"/>
            <a:ext cx="3905704"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2000" b="1" kern="0" spc="400" dirty="0">
                <a:ln w="3175">
                  <a:noFill/>
                </a:ln>
                <a:latin typeface="Arial" panose="020B0604020202020204" pitchFamily="34" charset="0"/>
                <a:ea typeface="微软雅黑" panose="020B0503020204020204" charset="-122"/>
                <a:cs typeface="+mn-ea"/>
                <a:sym typeface="Arial" panose="020B0604020202020204" pitchFamily="34" charset="0"/>
              </a:rPr>
              <a:t>交党费的要求和党费用</a:t>
            </a:r>
            <a:endParaRPr lang="zh-CN" altLang="en-US" sz="20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20" name="矩形 19"/>
          <p:cNvSpPr/>
          <p:nvPr/>
        </p:nvSpPr>
        <p:spPr>
          <a:xfrm>
            <a:off x="2141386" y="2931924"/>
            <a:ext cx="8200166" cy="2751522"/>
          </a:xfrm>
          <a:prstGeom prst="rect">
            <a:avLst/>
          </a:prstGeom>
          <a:noFill/>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a:lnSpc>
                <a:spcPct val="180000"/>
              </a:lnSpc>
            </a:pPr>
            <a:r>
              <a:rPr lang="zh-CN" altLang="en-US" sz="1600" dirty="0">
                <a:latin typeface="Arial" panose="020B0604020202020204" pitchFamily="34" charset="0"/>
                <a:ea typeface="微软雅黑" panose="020B0503020204020204" charset="-122"/>
                <a:cs typeface="+mn-ea"/>
                <a:sym typeface="Arial" panose="020B0604020202020204" pitchFamily="34" charset="0"/>
              </a:rPr>
              <a:t>确定了在职党员交纳党费的计算基数，调整了档次和比例；</a:t>
            </a:r>
            <a:r>
              <a:rPr lang="en-US" altLang="zh-CN" sz="1600" dirty="0">
                <a:latin typeface="Arial" panose="020B0604020202020204" pitchFamily="34" charset="0"/>
                <a:ea typeface="微软雅黑" panose="020B0503020204020204" charset="-122"/>
                <a:cs typeface="+mn-ea"/>
                <a:sym typeface="Arial" panose="020B0604020202020204" pitchFamily="34" charset="0"/>
              </a:rPr>
              <a:t>2017</a:t>
            </a:r>
            <a:r>
              <a:rPr lang="zh-CN" altLang="en-US" sz="1600" dirty="0">
                <a:latin typeface="Arial" panose="020B0604020202020204" pitchFamily="34" charset="0"/>
                <a:ea typeface="微软雅黑" panose="020B0503020204020204" charset="-122"/>
                <a:cs typeface="+mn-ea"/>
                <a:sym typeface="Arial" panose="020B0604020202020204" pitchFamily="34" charset="0"/>
              </a:rPr>
              <a:t>年收缴党费的标</a:t>
            </a:r>
            <a:r>
              <a:rPr lang="zh-CN" altLang="en-US" sz="1600" dirty="0" smtClean="0">
                <a:latin typeface="Arial" panose="020B0604020202020204" pitchFamily="34" charset="0"/>
                <a:ea typeface="微软雅黑" panose="020B0503020204020204" charset="-122"/>
                <a:cs typeface="+mn-ea"/>
                <a:sym typeface="Arial" panose="020B0604020202020204" pitchFamily="34" charset="0"/>
              </a:rPr>
              <a:t>准。</a:t>
            </a:r>
            <a:r>
              <a:rPr lang="zh-CN" altLang="en-US" sz="1600" dirty="0">
                <a:latin typeface="Arial" panose="020B0604020202020204" pitchFamily="34" charset="0"/>
                <a:ea typeface="微软雅黑" panose="020B0503020204020204" charset="-122"/>
                <a:cs typeface="+mn-ea"/>
                <a:sym typeface="Arial" panose="020B0604020202020204" pitchFamily="34" charset="0"/>
              </a:rPr>
              <a:t>党费必须用于党的活动，包括培训党员，订阅或购买用于开展党员教育的报刊、资料、音像制品和设备，表彰先进基层党组织、优秀共产党员和优秀党务工作者，补助生活困难的党员，补助遭受严重自然灾害的党员和修缮因灾受损的基层党员教育设施等。党费除为党组织提供活动经费外，还有一个非常重要的意义</a:t>
            </a:r>
            <a:r>
              <a:rPr lang="en-US" altLang="zh-CN" sz="1600" dirty="0">
                <a:latin typeface="Arial" panose="020B0604020202020204" pitchFamily="34" charset="0"/>
                <a:ea typeface="微软雅黑" panose="020B0503020204020204" charset="-122"/>
                <a:cs typeface="+mn-ea"/>
                <a:sym typeface="Arial" panose="020B0604020202020204" pitchFamily="34" charset="0"/>
              </a:rPr>
              <a:t>——</a:t>
            </a:r>
            <a:r>
              <a:rPr lang="zh-CN" altLang="en-US" sz="1600" dirty="0">
                <a:latin typeface="Arial" panose="020B0604020202020204" pitchFamily="34" charset="0"/>
                <a:ea typeface="微软雅黑" panose="020B0503020204020204" charset="-122"/>
                <a:cs typeface="+mn-ea"/>
                <a:sym typeface="Arial" panose="020B0604020202020204" pitchFamily="34" charset="0"/>
              </a:rPr>
              <a:t>强化党员的党章意识和党的观念</a:t>
            </a:r>
            <a:r>
              <a:rPr lang="zh-CN" altLang="en-US" sz="1600" dirty="0" smtClean="0">
                <a:latin typeface="Arial" panose="020B0604020202020204" pitchFamily="34" charset="0"/>
                <a:ea typeface="微软雅黑" panose="020B0503020204020204" charset="-122"/>
                <a:cs typeface="+mn-ea"/>
                <a:sym typeface="Arial" panose="020B0604020202020204" pitchFamily="34" charset="0"/>
              </a:rPr>
              <a:t>。</a:t>
            </a:r>
            <a:endParaRPr lang="en-US" altLang="zh-CN" sz="1600" dirty="0" smtClean="0">
              <a:latin typeface="Arial" panose="020B0604020202020204" pitchFamily="34" charset="0"/>
              <a:ea typeface="微软雅黑" panose="020B0503020204020204" charset="-122"/>
              <a:cs typeface="+mn-ea"/>
              <a:sym typeface="Arial" panose="020B0604020202020204" pitchFamily="34" charset="0"/>
            </a:endParaRPr>
          </a:p>
          <a:p>
            <a:pPr algn="just">
              <a:lnSpc>
                <a:spcPct val="180000"/>
              </a:lnSpc>
            </a:pPr>
            <a:r>
              <a:rPr lang="zh-CN" altLang="en-US" sz="1600" b="1" dirty="0" smtClean="0">
                <a:latin typeface="Arial" panose="020B0604020202020204" pitchFamily="34" charset="0"/>
                <a:ea typeface="微软雅黑" panose="020B0503020204020204" charset="-122"/>
                <a:cs typeface="+mn-ea"/>
                <a:sym typeface="Arial" panose="020B0604020202020204" pitchFamily="34" charset="0"/>
              </a:rPr>
              <a:t>定期</a:t>
            </a:r>
            <a:r>
              <a:rPr lang="zh-CN" altLang="en-US" sz="1600" b="1" dirty="0">
                <a:latin typeface="Arial" panose="020B0604020202020204" pitchFamily="34" charset="0"/>
                <a:ea typeface="微软雅黑" panose="020B0503020204020204" charset="-122"/>
                <a:cs typeface="+mn-ea"/>
                <a:sym typeface="Arial" panose="020B0604020202020204" pitchFamily="34" charset="0"/>
              </a:rPr>
              <a:t>交党费，就是不断提醒你，你的身份是党员，要为组织尽义务，要承担党员的责任。 </a:t>
            </a:r>
          </a:p>
        </p:txBody>
      </p:sp>
    </p:spTree>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10" name="文本框 32"/>
          <p:cNvSpPr txBox="1"/>
          <p:nvPr/>
        </p:nvSpPr>
        <p:spPr>
          <a:xfrm>
            <a:off x="3869484" y="2277361"/>
            <a:ext cx="6753692" cy="707886"/>
          </a:xfrm>
          <a:prstGeom prst="rect">
            <a:avLst/>
          </a:prstGeom>
          <a:solidFill>
            <a:srgbClr val="C00000"/>
          </a:solidFill>
          <a:effectLst>
            <a:outerShdw blurRad="50800" dist="38100" dir="10800000" algn="r" rotWithShape="0">
              <a:prstClr val="black">
                <a:alpha val="40000"/>
              </a:prstClr>
            </a:outerShdw>
          </a:effectLst>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40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交”党费不是“收”党费</a:t>
            </a:r>
          </a:p>
        </p:txBody>
      </p:sp>
      <p:pic>
        <p:nvPicPr>
          <p:cNvPr id="15" name="Picture 7" descr="大的党徽"/>
          <p:cNvPicPr>
            <a:picLocks noChangeAspect="1"/>
          </p:cNvPicPr>
          <p:nvPr/>
        </p:nvPicPr>
        <p:blipFill>
          <a:blip r:embed="rId4"/>
          <a:stretch>
            <a:fillRect/>
          </a:stretch>
        </p:blipFill>
        <p:spPr>
          <a:xfrm>
            <a:off x="3195592" y="1462904"/>
            <a:ext cx="1347788" cy="1168400"/>
          </a:xfrm>
          <a:prstGeom prst="rect">
            <a:avLst/>
          </a:prstGeom>
          <a:noFill/>
          <a:ln w="9525">
            <a:noFill/>
          </a:ln>
        </p:spPr>
      </p:pic>
    </p:spTree>
    <p:extLst>
      <p:ext uri="{BB962C8B-B14F-4D97-AF65-F5344CB8AC3E}">
        <p14:creationId xmlns:p14="http://schemas.microsoft.com/office/powerpoint/2010/main" val="4169440137"/>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535713" y="3403921"/>
            <a:ext cx="5605059" cy="1056000"/>
          </a:xfrm>
          <a:prstGeom prst="rect">
            <a:avLst/>
          </a:prstGeom>
          <a:noFill/>
          <a:ln w="12700">
            <a:solidFill>
              <a:srgbClr val="C00000"/>
            </a:soli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4000" b="1" dirty="0">
              <a:solidFill>
                <a:schemeClr val="accent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1" name="矩形 30"/>
          <p:cNvSpPr/>
          <p:nvPr/>
        </p:nvSpPr>
        <p:spPr>
          <a:xfrm>
            <a:off x="2535713" y="1407846"/>
            <a:ext cx="5605059" cy="1056000"/>
          </a:xfrm>
          <a:prstGeom prst="rect">
            <a:avLst/>
          </a:prstGeom>
          <a:noFill/>
          <a:ln w="12700">
            <a:solidFill>
              <a:srgbClr val="C00000"/>
            </a:soli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4000" b="1" dirty="0">
              <a:solidFill>
                <a:schemeClr val="accent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Text Box 20"/>
          <p:cNvSpPr txBox="1">
            <a:spLocks noChangeArrowheads="1"/>
          </p:cNvSpPr>
          <p:nvPr/>
        </p:nvSpPr>
        <p:spPr bwMode="auto">
          <a:xfrm>
            <a:off x="3961101" y="1576879"/>
            <a:ext cx="3208667" cy="760739"/>
          </a:xfrm>
          <a:prstGeom prst="rect">
            <a:avLst/>
          </a:prstGeom>
          <a:noFill/>
          <a:ln>
            <a:noFill/>
          </a:ln>
          <a:effectLst>
            <a:outerShdw blurRad="50800" dist="38100" dir="10800000" algn="r" rotWithShape="0">
              <a:prstClr val="black">
                <a:alpha val="40000"/>
              </a:prstClr>
            </a:outerShdw>
          </a:effectLst>
        </p:spPr>
        <p:txBody>
          <a:bodyPr wrap="square" lIns="82824" tIns="41411" rIns="82824" bIns="41411">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defTabSz="1218565">
              <a:defRPr/>
            </a:pPr>
            <a:r>
              <a:rPr lang="zh-CN" altLang="en-US" sz="4400" b="1" dirty="0" smtClean="0">
                <a:latin typeface="Arial" panose="020B0604020202020204" pitchFamily="34" charset="0"/>
                <a:ea typeface="微软雅黑" panose="020B0503020204020204" charset="-122"/>
                <a:cs typeface="+mn-ea"/>
                <a:sym typeface="Arial" panose="020B0604020202020204" pitchFamily="34" charset="0"/>
              </a:rPr>
              <a:t>交党费</a:t>
            </a:r>
            <a:endParaRPr lang="zh-CN" altLang="en-US" sz="44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16" name="Text Box 21"/>
          <p:cNvSpPr txBox="1">
            <a:spLocks noChangeArrowheads="1"/>
          </p:cNvSpPr>
          <p:nvPr/>
        </p:nvSpPr>
        <p:spPr bwMode="auto">
          <a:xfrm>
            <a:off x="3961100" y="3601144"/>
            <a:ext cx="3208667" cy="760739"/>
          </a:xfrm>
          <a:prstGeom prst="rect">
            <a:avLst/>
          </a:prstGeom>
          <a:noFill/>
          <a:ln>
            <a:noFill/>
          </a:ln>
          <a:effectLst>
            <a:outerShdw blurRad="50800" dist="38100" dir="10800000" algn="r" rotWithShape="0">
              <a:prstClr val="black">
                <a:alpha val="40000"/>
              </a:prstClr>
            </a:outerShdw>
          </a:effectLst>
        </p:spPr>
        <p:txBody>
          <a:bodyPr wrap="square" lIns="82824" tIns="41411" rIns="82824" bIns="41411">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defTabSz="1218565">
              <a:defRPr/>
            </a:pPr>
            <a:r>
              <a:rPr lang="zh-CN" altLang="en-US" sz="4400" b="1" dirty="0" smtClean="0">
                <a:latin typeface="Arial" panose="020B0604020202020204" pitchFamily="34" charset="0"/>
                <a:ea typeface="微软雅黑" panose="020B0503020204020204" charset="-122"/>
                <a:cs typeface="+mn-ea"/>
                <a:sym typeface="Arial" panose="020B0604020202020204" pitchFamily="34" charset="0"/>
              </a:rPr>
              <a:t>收党费</a:t>
            </a:r>
            <a:endParaRPr lang="zh-CN" altLang="en-US" sz="44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17" name="Text Box 7"/>
          <p:cNvSpPr txBox="1">
            <a:spLocks noChangeArrowheads="1"/>
          </p:cNvSpPr>
          <p:nvPr/>
        </p:nvSpPr>
        <p:spPr bwMode="auto">
          <a:xfrm>
            <a:off x="1807064" y="5541991"/>
            <a:ext cx="8512358" cy="762016"/>
          </a:xfrm>
          <a:prstGeom prst="rect">
            <a:avLst/>
          </a:prstGeom>
          <a:noFill/>
          <a:ln w="9525">
            <a:noFill/>
            <a:miter lim="800000"/>
          </a:ln>
        </p:spPr>
        <p:txBody>
          <a:bodyPr wrap="square" lIns="41411" tIns="20707" rIns="41411" bIns="20707" anchor="ctr">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defTabSz="985520">
              <a:lnSpc>
                <a:spcPct val="130000"/>
              </a:lnSpc>
              <a:defRPr/>
            </a:pPr>
            <a:r>
              <a:rPr lang="zh-CN" altLang="en-US" sz="1800" dirty="0">
                <a:latin typeface="Arial" panose="020B0604020202020204" pitchFamily="34" charset="0"/>
                <a:ea typeface="微软雅黑" panose="020B0503020204020204" charset="-122"/>
                <a:cs typeface="+mn-ea"/>
                <a:sym typeface="Arial" panose="020B0604020202020204" pitchFamily="34" charset="0"/>
              </a:rPr>
              <a:t>一字之差却是“差之毫厘，失之千里”，主动和被动，差出一个人心背向，差出一个天翻地覆，差的不是钱，差出的是对党的态度，是对党的信仰，是对党的忠诚。</a:t>
            </a:r>
            <a:endParaRPr lang="en-US" sz="1800" dirty="0">
              <a:latin typeface="Arial" panose="020B0604020202020204" pitchFamily="34" charset="0"/>
              <a:ea typeface="微软雅黑" panose="020B0503020204020204" charset="-122"/>
              <a:cs typeface="+mn-ea"/>
              <a:sym typeface="Arial" panose="020B0604020202020204" pitchFamily="34" charset="0"/>
            </a:endParaRPr>
          </a:p>
        </p:txBody>
      </p:sp>
      <p:sp>
        <p:nvSpPr>
          <p:cNvPr id="21" name="WordArt 24"/>
          <p:cNvSpPr>
            <a:spLocks noChangeArrowheads="1" noChangeShapeType="1"/>
          </p:cNvSpPr>
          <p:nvPr/>
        </p:nvSpPr>
        <p:spPr bwMode="auto">
          <a:xfrm>
            <a:off x="5099902" y="2745509"/>
            <a:ext cx="715909" cy="546835"/>
          </a:xfrm>
          <a:prstGeom prst="rect">
            <a:avLst/>
          </a:prstGeom>
          <a:no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defTabSz="1218565">
              <a:lnSpc>
                <a:spcPct val="130000"/>
              </a:lnSpc>
              <a:defRPr/>
            </a:pPr>
            <a:r>
              <a:rPr lang="en-US" altLang="zh-CN" sz="1335" b="1" dirty="0">
                <a:latin typeface="Arial" panose="020B0604020202020204" pitchFamily="34" charset="0"/>
                <a:ea typeface="微软雅黑" panose="020B0503020204020204" charset="-122"/>
                <a:cs typeface="+mn-ea"/>
                <a:sym typeface="Arial" panose="020B0604020202020204" pitchFamily="34" charset="0"/>
              </a:rPr>
              <a:t>VS</a:t>
            </a:r>
            <a:endParaRPr lang="zh-CN" altLang="en-US" sz="1335" b="1" dirty="0">
              <a:latin typeface="Arial" panose="020B0604020202020204" pitchFamily="34" charset="0"/>
              <a:ea typeface="微软雅黑" panose="020B0503020204020204" charset="-122"/>
              <a:cs typeface="+mn-ea"/>
              <a:sym typeface="Arial" panose="020B0604020202020204" pitchFamily="34" charset="0"/>
            </a:endParaRPr>
          </a:p>
        </p:txBody>
      </p:sp>
      <p:sp>
        <p:nvSpPr>
          <p:cNvPr id="22" name="椭圆 21"/>
          <p:cNvSpPr/>
          <p:nvPr/>
        </p:nvSpPr>
        <p:spPr>
          <a:xfrm>
            <a:off x="1807064" y="1437024"/>
            <a:ext cx="997644" cy="997644"/>
          </a:xfrm>
          <a:prstGeom prst="ellipse">
            <a:avLst/>
          </a:prstGeom>
          <a:solidFill>
            <a:srgbClr val="C00000"/>
          </a:solidFill>
          <a:ln w="38100">
            <a:solidFill>
              <a:srgbClr val="FFF9EF"/>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endParaRPr lang="zh-CN" altLang="en-US">
              <a:latin typeface="Arial" panose="020B0604020202020204" pitchFamily="34" charset="0"/>
              <a:ea typeface="微软雅黑" panose="020B0503020204020204" charset="-122"/>
              <a:cs typeface="+mn-ea"/>
              <a:sym typeface="Arial" panose="020B0604020202020204" pitchFamily="34" charset="0"/>
            </a:endParaRPr>
          </a:p>
        </p:txBody>
      </p:sp>
      <p:grpSp>
        <p:nvGrpSpPr>
          <p:cNvPr id="23" name="组合 22"/>
          <p:cNvGrpSpPr/>
          <p:nvPr/>
        </p:nvGrpSpPr>
        <p:grpSpPr>
          <a:xfrm>
            <a:off x="1690592" y="1223873"/>
            <a:ext cx="770935" cy="770935"/>
            <a:chOff x="435429" y="2068281"/>
            <a:chExt cx="1045028" cy="1045028"/>
          </a:xfrm>
          <a:effectLst>
            <a:outerShdw blurRad="50800" dist="38100" dir="10800000" algn="r" rotWithShape="0">
              <a:prstClr val="black">
                <a:alpha val="40000"/>
              </a:prstClr>
            </a:outerShdw>
          </a:effectLst>
        </p:grpSpPr>
        <p:sp>
          <p:nvSpPr>
            <p:cNvPr id="24" name="椭圆 23"/>
            <p:cNvSpPr/>
            <p:nvPr/>
          </p:nvSpPr>
          <p:spPr>
            <a:xfrm>
              <a:off x="435429" y="2068281"/>
              <a:ext cx="1045028" cy="1045028"/>
            </a:xfrm>
            <a:prstGeom prst="ellipse">
              <a:avLst/>
            </a:prstGeom>
            <a:solidFill>
              <a:srgbClr val="FF842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endParaRPr lang="zh-CN" altLang="en-US">
                <a:latin typeface="Arial" panose="020B0604020202020204" pitchFamily="34" charset="0"/>
                <a:ea typeface="微软雅黑" panose="020B0503020204020204" charset="-122"/>
                <a:cs typeface="+mn-ea"/>
                <a:sym typeface="Arial" panose="020B0604020202020204" pitchFamily="34" charset="0"/>
              </a:endParaRPr>
            </a:p>
          </p:txBody>
        </p:sp>
        <p:pic>
          <p:nvPicPr>
            <p:cNvPr id="2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3310" y="2188100"/>
              <a:ext cx="729265" cy="729265"/>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椭圆 25"/>
          <p:cNvSpPr/>
          <p:nvPr/>
        </p:nvSpPr>
        <p:spPr>
          <a:xfrm>
            <a:off x="1846233" y="3433099"/>
            <a:ext cx="997644" cy="997644"/>
          </a:xfrm>
          <a:prstGeom prst="ellipse">
            <a:avLst/>
          </a:prstGeom>
          <a:solidFill>
            <a:srgbClr val="C00000"/>
          </a:solidFill>
          <a:ln w="38100">
            <a:solidFill>
              <a:srgbClr val="FFF9EF"/>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endParaRPr lang="zh-CN" altLang="en-US">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组合 26"/>
          <p:cNvGrpSpPr/>
          <p:nvPr/>
        </p:nvGrpSpPr>
        <p:grpSpPr>
          <a:xfrm>
            <a:off x="1729761" y="3219948"/>
            <a:ext cx="770935" cy="770935"/>
            <a:chOff x="435429" y="2068281"/>
            <a:chExt cx="1045028" cy="1045028"/>
          </a:xfrm>
          <a:effectLst>
            <a:outerShdw blurRad="50800" dist="38100" dir="10800000" algn="r" rotWithShape="0">
              <a:prstClr val="black">
                <a:alpha val="40000"/>
              </a:prstClr>
            </a:outerShdw>
          </a:effectLst>
        </p:grpSpPr>
        <p:sp>
          <p:nvSpPr>
            <p:cNvPr id="28" name="椭圆 27"/>
            <p:cNvSpPr/>
            <p:nvPr/>
          </p:nvSpPr>
          <p:spPr>
            <a:xfrm>
              <a:off x="435429" y="2068281"/>
              <a:ext cx="1045028" cy="1045028"/>
            </a:xfrm>
            <a:prstGeom prst="ellipse">
              <a:avLst/>
            </a:prstGeom>
            <a:solidFill>
              <a:srgbClr val="FF842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endParaRPr lang="zh-CN" altLang="en-US">
                <a:latin typeface="Arial" panose="020B0604020202020204" pitchFamily="34" charset="0"/>
                <a:ea typeface="微软雅黑" panose="020B0503020204020204" charset="-122"/>
                <a:cs typeface="+mn-ea"/>
                <a:sym typeface="Arial" panose="020B0604020202020204" pitchFamily="34" charset="0"/>
              </a:endParaRP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3310" y="2188100"/>
              <a:ext cx="729265" cy="729265"/>
            </a:xfrm>
            <a:prstGeom prst="rect">
              <a:avLst/>
            </a:prstGeom>
            <a:noFill/>
            <a:extLst>
              <a:ext uri="{909E8E84-426E-40DD-AFC4-6F175D3DCCD1}">
                <a14:hiddenFill xmlns:a14="http://schemas.microsoft.com/office/drawing/2010/main">
                  <a:solidFill>
                    <a:srgbClr val="FFFFFF"/>
                  </a:solidFill>
                </a14:hiddenFill>
              </a:ext>
            </a:extLst>
          </p:spPr>
        </p:pic>
      </p:grpSp>
      <p:pic>
        <p:nvPicPr>
          <p:cNvPr id="30" name="Picture 3"/>
          <p:cNvPicPr>
            <a:picLocks noChangeAspect="1" noChangeArrowheads="1"/>
          </p:cNvPicPr>
          <p:nvPr/>
        </p:nvPicPr>
        <p:blipFill>
          <a:blip r:embed="rId4">
            <a:lum contrast="10000"/>
          </a:blip>
          <a:srcRect/>
          <a:stretch>
            <a:fillRect/>
          </a:stretch>
        </p:blipFill>
        <p:spPr bwMode="auto">
          <a:xfrm>
            <a:off x="8140772" y="705474"/>
            <a:ext cx="3599048" cy="453650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3" name="组合 32"/>
          <p:cNvGrpSpPr/>
          <p:nvPr/>
        </p:nvGrpSpPr>
        <p:grpSpPr>
          <a:xfrm>
            <a:off x="273923" y="225778"/>
            <a:ext cx="554282" cy="383384"/>
            <a:chOff x="6324767" y="3216427"/>
            <a:chExt cx="327098" cy="226246"/>
          </a:xfrm>
          <a:effectLst>
            <a:outerShdw blurRad="50800" dist="38100" dir="10800000" algn="r" rotWithShape="0">
              <a:prstClr val="black">
                <a:alpha val="40000"/>
              </a:prstClr>
            </a:outerShdw>
          </a:effectLst>
        </p:grpSpPr>
        <p:sp>
          <p:nvSpPr>
            <p:cNvPr id="34" name="等腰三角形 33"/>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等腰三角形 34"/>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6" name="文本框 5"/>
          <p:cNvSpPr txBox="1"/>
          <p:nvPr/>
        </p:nvSpPr>
        <p:spPr>
          <a:xfrm>
            <a:off x="948684" y="217415"/>
            <a:ext cx="3905704"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000" b="1" dirty="0">
                <a:latin typeface="微软雅黑" panose="020B0503020204020204" pitchFamily="34" charset="-122"/>
                <a:ea typeface="微软雅黑" panose="020B0503020204020204" pitchFamily="34" charset="-122"/>
                <a:cs typeface="+mn-ea"/>
                <a:sym typeface="Arial" panose="020B0604020202020204" pitchFamily="34" charset="0"/>
              </a:rPr>
              <a:t>交”党费不是“收”党费</a:t>
            </a:r>
          </a:p>
        </p:txBody>
      </p:sp>
    </p:spTree>
    <p:extLst>
      <p:ext uri="{BB962C8B-B14F-4D97-AF65-F5344CB8AC3E}">
        <p14:creationId xmlns:p14="http://schemas.microsoft.com/office/powerpoint/2010/main" val="244443282"/>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randombar(horizontal)">
                                      <p:cBhvr>
                                        <p:cTn id="17" dur="500"/>
                                        <p:tgtEl>
                                          <p:spTgt spid="23"/>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randombar(horizontal)">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5" presetClass="entr" presetSubtype="0"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2000"/>
                                        <p:tgtEl>
                                          <p:spTgt spid="21"/>
                                        </p:tgtEl>
                                      </p:cBhvr>
                                    </p:animEffect>
                                    <p:anim calcmode="lin" valueType="num">
                                      <p:cBhvr>
                                        <p:cTn id="60" dur="2000" fill="hold"/>
                                        <p:tgtEl>
                                          <p:spTgt spid="21"/>
                                        </p:tgtEl>
                                        <p:attrNameLst>
                                          <p:attrName>ppt_w</p:attrName>
                                        </p:attrNameLst>
                                      </p:cBhvr>
                                      <p:tavLst>
                                        <p:tav tm="0" fmla="#ppt_w*sin(2.5*pi*$)">
                                          <p:val>
                                            <p:fltVal val="0"/>
                                          </p:val>
                                        </p:tav>
                                        <p:tav tm="100000">
                                          <p:val>
                                            <p:fltVal val="1"/>
                                          </p:val>
                                        </p:tav>
                                      </p:tavLst>
                                    </p:anim>
                                    <p:anim calcmode="lin" valueType="num">
                                      <p:cBhvr>
                                        <p:cTn id="61" dur="20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14" presetClass="entr" presetSubtype="10" fill="hold" nodeType="click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randombar(horizontal)">
                                      <p:cBhvr>
                                        <p:cTn id="6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1" grpId="0" animBg="1"/>
      <p:bldP spid="15" grpId="0"/>
      <p:bldP spid="16" grpId="0"/>
      <p:bldP spid="21" grpId="0"/>
      <p:bldP spid="22" grpId="0" animBg="1"/>
      <p:bldP spid="26" grpId="0" animBg="1"/>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633662" y="4468535"/>
            <a:ext cx="9365501" cy="1441805"/>
          </a:xfrm>
          <a:prstGeom prst="rect">
            <a:avLst/>
          </a:prstGeom>
        </p:spPr>
        <p:txBody>
          <a:bodyPr wrap="square">
            <a:spAutoFit/>
          </a:bodyPr>
          <a:lstStyle/>
          <a:p>
            <a:pPr algn="just">
              <a:lnSpc>
                <a:spcPct val="170000"/>
              </a:lnSpc>
            </a:pPr>
            <a:r>
              <a:rPr lang="zh-CN" altLang="en-US" dirty="0">
                <a:latin typeface="Arial" panose="020B0604020202020204" pitchFamily="34" charset="0"/>
                <a:ea typeface="微软雅黑" panose="020B0503020204020204" charset="-122"/>
                <a:cs typeface="+mn-ea"/>
                <a:sym typeface="Arial" panose="020B0604020202020204" pitchFamily="34" charset="0"/>
              </a:rPr>
              <a:t>中央巡视组在某些地区的巡视情况通报会上提出“有些党员干部组织观念淡薄，不按期交纳足额的党费。”作为党员自身主动缴纳党费的过程本身就是党员自我升华党性重要手段，交党费背后潜藏的是党员的</a:t>
            </a:r>
            <a:r>
              <a:rPr lang="zh-CN" altLang="en-US" b="1" dirty="0">
                <a:latin typeface="Arial" panose="020B0604020202020204" pitchFamily="34" charset="0"/>
                <a:ea typeface="微软雅黑" panose="020B0503020204020204" charset="-122"/>
                <a:cs typeface="+mn-ea"/>
                <a:sym typeface="Arial" panose="020B0604020202020204" pitchFamily="34" charset="0"/>
              </a:rPr>
              <a:t>组织纪律和党性意识</a:t>
            </a:r>
            <a:r>
              <a:rPr lang="zh-CN" altLang="en-US" dirty="0">
                <a:latin typeface="Arial" panose="020B0604020202020204" pitchFamily="34" charset="0"/>
                <a:ea typeface="微软雅黑" panose="020B0503020204020204" charset="-122"/>
                <a:cs typeface="+mn-ea"/>
                <a:sym typeface="Arial" panose="020B0604020202020204" pitchFamily="34" charset="0"/>
              </a:rPr>
              <a:t>。</a:t>
            </a:r>
            <a:endParaRPr lang="zh-CN" altLang="en-US" b="1" dirty="0">
              <a:latin typeface="Arial" panose="020B0604020202020204" pitchFamily="34" charset="0"/>
              <a:ea typeface="微软雅黑" panose="020B0503020204020204" charset="-122"/>
              <a:cs typeface="+mn-ea"/>
              <a:sym typeface="Arial" panose="020B0604020202020204" pitchFamily="34" charset="0"/>
            </a:endParaRPr>
          </a:p>
        </p:txBody>
      </p:sp>
      <p:sp>
        <p:nvSpPr>
          <p:cNvPr id="47" name="Freeform 6"/>
          <p:cNvSpPr/>
          <p:nvPr/>
        </p:nvSpPr>
        <p:spPr bwMode="auto">
          <a:xfrm>
            <a:off x="1312721" y="1579943"/>
            <a:ext cx="2270125" cy="661987"/>
          </a:xfrm>
          <a:custGeom>
            <a:avLst/>
            <a:gdLst>
              <a:gd name="T0" fmla="*/ 0 w 2965"/>
              <a:gd name="T1" fmla="*/ 0 h 581"/>
              <a:gd name="T2" fmla="*/ 1547583643 w 2965"/>
              <a:gd name="T3" fmla="*/ 0 h 581"/>
              <a:gd name="T4" fmla="*/ 1738100343 w 2965"/>
              <a:gd name="T5" fmla="*/ 377782081 h 581"/>
              <a:gd name="T6" fmla="*/ 1547583643 w 2965"/>
              <a:gd name="T7" fmla="*/ 754265253 h 581"/>
              <a:gd name="T8" fmla="*/ 0 w 2965"/>
              <a:gd name="T9" fmla="*/ 754265253 h 581"/>
              <a:gd name="T10" fmla="*/ 0 w 2965"/>
              <a:gd name="T11" fmla="*/ 0 h 5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5" h="581">
                <a:moveTo>
                  <a:pt x="0" y="0"/>
                </a:moveTo>
                <a:lnTo>
                  <a:pt x="2640" y="0"/>
                </a:lnTo>
                <a:lnTo>
                  <a:pt x="2965" y="291"/>
                </a:lnTo>
                <a:lnTo>
                  <a:pt x="2640" y="581"/>
                </a:lnTo>
                <a:lnTo>
                  <a:pt x="0" y="581"/>
                </a:lnTo>
                <a:lnTo>
                  <a:pt x="0" y="0"/>
                </a:lnTo>
                <a:close/>
              </a:path>
            </a:pathLst>
          </a:custGeom>
          <a:solidFill>
            <a:srgbClr val="C00000"/>
          </a:solidFill>
          <a:ln>
            <a:noFill/>
          </a:ln>
          <a:effectLst>
            <a:outerShdw blurRad="50800" dist="38100" dir="10800000" algn="r" rotWithShape="0">
              <a:prstClr val="black">
                <a:alpha val="40000"/>
              </a:prstClr>
            </a:outerShdw>
          </a:effectLst>
        </p:spPr>
        <p:txBody>
          <a:bodyPr/>
          <a:lstStyle/>
          <a:p>
            <a:pPr defTabSz="685800" fontAlgn="auto">
              <a:spcBef>
                <a:spcPts val="0"/>
              </a:spcBef>
              <a:spcAft>
                <a:spcPts val="0"/>
              </a:spcAft>
              <a:defRPr/>
            </a:pPr>
            <a:endParaRPr lang="zh-CN" altLang="en-US" sz="1865" kern="0">
              <a:solidFill>
                <a:sysClr val="windowText" lastClr="000000"/>
              </a:solidFill>
              <a:latin typeface="+mn-lt"/>
              <a:ea typeface="+mn-ea"/>
            </a:endParaRPr>
          </a:p>
        </p:txBody>
      </p:sp>
      <p:sp>
        <p:nvSpPr>
          <p:cNvPr id="48" name="Rectangle 11"/>
          <p:cNvSpPr>
            <a:spLocks noChangeArrowheads="1"/>
          </p:cNvSpPr>
          <p:nvPr/>
        </p:nvSpPr>
        <p:spPr bwMode="auto">
          <a:xfrm>
            <a:off x="1420671" y="2437193"/>
            <a:ext cx="1857375" cy="1525329"/>
          </a:xfrm>
          <a:prstGeom prst="rect">
            <a:avLst/>
          </a:prstGeom>
          <a:solidFill>
            <a:srgbClr val="DDDDDD"/>
          </a:solidFill>
          <a:ln w="9525">
            <a:solidFill>
              <a:srgbClr val="C00000"/>
            </a:solidFill>
            <a:miter lim="800000"/>
          </a:ln>
        </p:spPr>
        <p:txBody>
          <a:bodyPr/>
          <a:lstStyle/>
          <a:p>
            <a:pPr defTabSz="685800" fontAlgn="auto">
              <a:spcBef>
                <a:spcPts val="0"/>
              </a:spcBef>
              <a:spcAft>
                <a:spcPts val="0"/>
              </a:spcAft>
              <a:defRPr/>
            </a:pPr>
            <a:endParaRPr lang="zh-CN" altLang="en-US" sz="1865" kern="0">
              <a:solidFill>
                <a:sysClr val="windowText" lastClr="000000"/>
              </a:solidFill>
              <a:latin typeface="+mn-lt"/>
              <a:ea typeface="+mn-ea"/>
            </a:endParaRPr>
          </a:p>
        </p:txBody>
      </p:sp>
      <p:sp>
        <p:nvSpPr>
          <p:cNvPr id="45" name="Text Box 20"/>
          <p:cNvSpPr txBox="1">
            <a:spLocks noChangeArrowheads="1"/>
          </p:cNvSpPr>
          <p:nvPr/>
        </p:nvSpPr>
        <p:spPr bwMode="auto">
          <a:xfrm>
            <a:off x="1409205" y="1715232"/>
            <a:ext cx="1868841" cy="391407"/>
          </a:xfrm>
          <a:prstGeom prst="rect">
            <a:avLst/>
          </a:prstGeom>
          <a:noFill/>
          <a:ln>
            <a:noFill/>
          </a:ln>
          <a:effectLst/>
        </p:spPr>
        <p:txBody>
          <a:bodyPr lIns="82824" tIns="41411" rIns="82824" bIns="41411">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defTabSz="1218565">
              <a:defRPr/>
            </a:pPr>
            <a:r>
              <a:rPr lang="zh-CN" altLang="en-US" sz="2000" b="1" dirty="0">
                <a:solidFill>
                  <a:schemeClr val="bg1"/>
                </a:solidFill>
                <a:latin typeface="Arial" panose="020B0604020202020204" pitchFamily="34" charset="0"/>
                <a:ea typeface="微软雅黑" panose="020B0503020204020204" charset="-122"/>
                <a:cs typeface="+mn-ea"/>
                <a:sym typeface="Arial" panose="020B0604020202020204" pitchFamily="34" charset="0"/>
              </a:rPr>
              <a:t>按时</a:t>
            </a:r>
            <a:r>
              <a:rPr lang="zh-CN" altLang="en-US" sz="2000" b="1" dirty="0" smtClean="0">
                <a:solidFill>
                  <a:schemeClr val="bg1"/>
                </a:solidFill>
                <a:latin typeface="Arial" panose="020B0604020202020204" pitchFamily="34" charset="0"/>
                <a:ea typeface="微软雅黑" panose="020B0503020204020204" charset="-122"/>
                <a:cs typeface="+mn-ea"/>
                <a:sym typeface="Arial" panose="020B0604020202020204" pitchFamily="34" charset="0"/>
              </a:rPr>
              <a:t>交纳</a:t>
            </a:r>
            <a:r>
              <a:rPr lang="zh-CN" altLang="en-US" sz="2000" b="1" dirty="0">
                <a:solidFill>
                  <a:schemeClr val="bg1"/>
                </a:solidFill>
                <a:latin typeface="Arial" panose="020B0604020202020204" pitchFamily="34" charset="0"/>
                <a:ea typeface="微软雅黑" panose="020B0503020204020204" charset="-122"/>
                <a:cs typeface="+mn-ea"/>
                <a:sym typeface="Arial" panose="020B0604020202020204" pitchFamily="34" charset="0"/>
              </a:rPr>
              <a:t>党费</a:t>
            </a:r>
          </a:p>
        </p:txBody>
      </p:sp>
      <p:sp>
        <p:nvSpPr>
          <p:cNvPr id="49" name="Freeform 6"/>
          <p:cNvSpPr/>
          <p:nvPr/>
        </p:nvSpPr>
        <p:spPr bwMode="auto">
          <a:xfrm>
            <a:off x="3838315" y="1621738"/>
            <a:ext cx="2270125" cy="661987"/>
          </a:xfrm>
          <a:custGeom>
            <a:avLst/>
            <a:gdLst>
              <a:gd name="T0" fmla="*/ 0 w 2965"/>
              <a:gd name="T1" fmla="*/ 0 h 581"/>
              <a:gd name="T2" fmla="*/ 1547583643 w 2965"/>
              <a:gd name="T3" fmla="*/ 0 h 581"/>
              <a:gd name="T4" fmla="*/ 1738100343 w 2965"/>
              <a:gd name="T5" fmla="*/ 377782081 h 581"/>
              <a:gd name="T6" fmla="*/ 1547583643 w 2965"/>
              <a:gd name="T7" fmla="*/ 754265253 h 581"/>
              <a:gd name="T8" fmla="*/ 0 w 2965"/>
              <a:gd name="T9" fmla="*/ 754265253 h 581"/>
              <a:gd name="T10" fmla="*/ 0 w 2965"/>
              <a:gd name="T11" fmla="*/ 0 h 5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5" h="581">
                <a:moveTo>
                  <a:pt x="0" y="0"/>
                </a:moveTo>
                <a:lnTo>
                  <a:pt x="2640" y="0"/>
                </a:lnTo>
                <a:lnTo>
                  <a:pt x="2965" y="291"/>
                </a:lnTo>
                <a:lnTo>
                  <a:pt x="2640" y="581"/>
                </a:lnTo>
                <a:lnTo>
                  <a:pt x="0" y="581"/>
                </a:lnTo>
                <a:lnTo>
                  <a:pt x="0" y="0"/>
                </a:lnTo>
                <a:close/>
              </a:path>
            </a:pathLst>
          </a:custGeom>
          <a:solidFill>
            <a:srgbClr val="FFC000"/>
          </a:solidFill>
          <a:ln>
            <a:noFill/>
          </a:ln>
          <a:effectLst>
            <a:outerShdw blurRad="50800" dist="38100" dir="10800000" algn="r" rotWithShape="0">
              <a:prstClr val="black">
                <a:alpha val="40000"/>
              </a:prstClr>
            </a:outerShdw>
          </a:effectLst>
        </p:spPr>
        <p:txBody>
          <a:bodyPr/>
          <a:lstStyle/>
          <a:p>
            <a:pPr defTabSz="685800" fontAlgn="auto">
              <a:spcBef>
                <a:spcPts val="0"/>
              </a:spcBef>
              <a:spcAft>
                <a:spcPts val="0"/>
              </a:spcAft>
              <a:defRPr/>
            </a:pPr>
            <a:endParaRPr lang="zh-CN" altLang="en-US" sz="1865" kern="0">
              <a:solidFill>
                <a:sysClr val="windowText" lastClr="000000"/>
              </a:solidFill>
              <a:latin typeface="+mn-lt"/>
              <a:ea typeface="+mn-ea"/>
            </a:endParaRPr>
          </a:p>
        </p:txBody>
      </p:sp>
      <p:sp>
        <p:nvSpPr>
          <p:cNvPr id="50" name="Rectangle 11"/>
          <p:cNvSpPr>
            <a:spLocks noChangeArrowheads="1"/>
          </p:cNvSpPr>
          <p:nvPr/>
        </p:nvSpPr>
        <p:spPr bwMode="auto">
          <a:xfrm>
            <a:off x="3946265" y="2478988"/>
            <a:ext cx="1857375" cy="1525329"/>
          </a:xfrm>
          <a:prstGeom prst="rect">
            <a:avLst/>
          </a:prstGeom>
          <a:solidFill>
            <a:srgbClr val="DDDDDD"/>
          </a:solidFill>
          <a:ln w="9525">
            <a:solidFill>
              <a:srgbClr val="FFC000"/>
            </a:solidFill>
            <a:miter lim="800000"/>
          </a:ln>
        </p:spPr>
        <p:txBody>
          <a:bodyPr/>
          <a:lstStyle/>
          <a:p>
            <a:pPr defTabSz="685800" fontAlgn="auto">
              <a:spcBef>
                <a:spcPts val="0"/>
              </a:spcBef>
              <a:spcAft>
                <a:spcPts val="0"/>
              </a:spcAft>
              <a:defRPr/>
            </a:pPr>
            <a:endParaRPr lang="zh-CN" altLang="en-US" sz="1865" kern="0">
              <a:solidFill>
                <a:sysClr val="windowText" lastClr="000000"/>
              </a:solidFill>
              <a:latin typeface="+mn-lt"/>
              <a:ea typeface="+mn-ea"/>
            </a:endParaRPr>
          </a:p>
        </p:txBody>
      </p:sp>
      <p:sp>
        <p:nvSpPr>
          <p:cNvPr id="51" name="Text Box 20"/>
          <p:cNvSpPr txBox="1">
            <a:spLocks noChangeArrowheads="1"/>
          </p:cNvSpPr>
          <p:nvPr/>
        </p:nvSpPr>
        <p:spPr bwMode="auto">
          <a:xfrm>
            <a:off x="3934799" y="1624645"/>
            <a:ext cx="1868841" cy="699184"/>
          </a:xfrm>
          <a:prstGeom prst="rect">
            <a:avLst/>
          </a:prstGeom>
          <a:noFill/>
          <a:ln>
            <a:noFill/>
          </a:ln>
          <a:effectLst/>
        </p:spPr>
        <p:txBody>
          <a:bodyPr lIns="82824" tIns="41411" rIns="82824" bIns="41411">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defRPr/>
            </a:pPr>
            <a:r>
              <a:rPr lang="zh-CN" altLang="en-US" sz="2000" b="1" dirty="0">
                <a:solidFill>
                  <a:srgbClr val="F8F8F8"/>
                </a:solidFill>
                <a:latin typeface="Arial" panose="020B0604020202020204" pitchFamily="34" charset="0"/>
                <a:ea typeface="微软雅黑" panose="020B0503020204020204" charset="-122"/>
                <a:cs typeface="+mn-ea"/>
                <a:sym typeface="Arial" panose="020B0604020202020204" pitchFamily="34" charset="0"/>
              </a:rPr>
              <a:t>提醒</a:t>
            </a:r>
            <a:r>
              <a:rPr lang="zh-CN" altLang="en-US" sz="2000" b="1" dirty="0" smtClean="0">
                <a:solidFill>
                  <a:srgbClr val="F8F8F8"/>
                </a:solidFill>
                <a:latin typeface="Arial" panose="020B0604020202020204" pitchFamily="34" charset="0"/>
                <a:ea typeface="微软雅黑" panose="020B0503020204020204" charset="-122"/>
                <a:cs typeface="+mn-ea"/>
                <a:sym typeface="Arial" panose="020B0604020202020204" pitchFamily="34" charset="0"/>
              </a:rPr>
              <a:t>自己党员</a:t>
            </a:r>
            <a:r>
              <a:rPr lang="zh-CN" altLang="en-US" sz="2000" b="1" dirty="0">
                <a:solidFill>
                  <a:srgbClr val="F8F8F8"/>
                </a:solidFill>
                <a:latin typeface="Arial" panose="020B0604020202020204" pitchFamily="34" charset="0"/>
                <a:ea typeface="微软雅黑" panose="020B0503020204020204" charset="-122"/>
                <a:cs typeface="+mn-ea"/>
                <a:sym typeface="Arial" panose="020B0604020202020204" pitchFamily="34" charset="0"/>
              </a:rPr>
              <a:t>身份</a:t>
            </a:r>
          </a:p>
        </p:txBody>
      </p:sp>
      <p:sp>
        <p:nvSpPr>
          <p:cNvPr id="52" name="Freeform 6"/>
          <p:cNvSpPr/>
          <p:nvPr/>
        </p:nvSpPr>
        <p:spPr bwMode="auto">
          <a:xfrm>
            <a:off x="6498030" y="1603139"/>
            <a:ext cx="2270125" cy="661987"/>
          </a:xfrm>
          <a:custGeom>
            <a:avLst/>
            <a:gdLst>
              <a:gd name="T0" fmla="*/ 0 w 2965"/>
              <a:gd name="T1" fmla="*/ 0 h 581"/>
              <a:gd name="T2" fmla="*/ 1547583643 w 2965"/>
              <a:gd name="T3" fmla="*/ 0 h 581"/>
              <a:gd name="T4" fmla="*/ 1738100343 w 2965"/>
              <a:gd name="T5" fmla="*/ 377782081 h 581"/>
              <a:gd name="T6" fmla="*/ 1547583643 w 2965"/>
              <a:gd name="T7" fmla="*/ 754265253 h 581"/>
              <a:gd name="T8" fmla="*/ 0 w 2965"/>
              <a:gd name="T9" fmla="*/ 754265253 h 581"/>
              <a:gd name="T10" fmla="*/ 0 w 2965"/>
              <a:gd name="T11" fmla="*/ 0 h 5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5" h="581">
                <a:moveTo>
                  <a:pt x="0" y="0"/>
                </a:moveTo>
                <a:lnTo>
                  <a:pt x="2640" y="0"/>
                </a:lnTo>
                <a:lnTo>
                  <a:pt x="2965" y="291"/>
                </a:lnTo>
                <a:lnTo>
                  <a:pt x="2640" y="581"/>
                </a:lnTo>
                <a:lnTo>
                  <a:pt x="0" y="581"/>
                </a:lnTo>
                <a:lnTo>
                  <a:pt x="0" y="0"/>
                </a:lnTo>
                <a:close/>
              </a:path>
            </a:pathLst>
          </a:custGeom>
          <a:solidFill>
            <a:srgbClr val="C00000"/>
          </a:solidFill>
          <a:ln>
            <a:noFill/>
          </a:ln>
          <a:effectLst>
            <a:outerShdw blurRad="50800" dist="38100" dir="10800000" algn="r" rotWithShape="0">
              <a:prstClr val="black">
                <a:alpha val="40000"/>
              </a:prstClr>
            </a:outerShdw>
          </a:effectLst>
        </p:spPr>
        <p:txBody>
          <a:bodyPr/>
          <a:lstStyle/>
          <a:p>
            <a:pPr defTabSz="685800" fontAlgn="auto">
              <a:spcBef>
                <a:spcPts val="0"/>
              </a:spcBef>
              <a:spcAft>
                <a:spcPts val="0"/>
              </a:spcAft>
              <a:defRPr/>
            </a:pPr>
            <a:endParaRPr lang="zh-CN" altLang="en-US" sz="1865" kern="0">
              <a:solidFill>
                <a:sysClr val="windowText" lastClr="000000"/>
              </a:solidFill>
              <a:latin typeface="+mn-lt"/>
              <a:ea typeface="+mn-ea"/>
            </a:endParaRPr>
          </a:p>
        </p:txBody>
      </p:sp>
      <p:sp>
        <p:nvSpPr>
          <p:cNvPr id="53" name="Rectangle 11"/>
          <p:cNvSpPr>
            <a:spLocks noChangeArrowheads="1"/>
          </p:cNvSpPr>
          <p:nvPr/>
        </p:nvSpPr>
        <p:spPr bwMode="auto">
          <a:xfrm>
            <a:off x="6605980" y="2460389"/>
            <a:ext cx="1857375" cy="1525329"/>
          </a:xfrm>
          <a:prstGeom prst="rect">
            <a:avLst/>
          </a:prstGeom>
          <a:solidFill>
            <a:srgbClr val="DDDDDD"/>
          </a:solidFill>
          <a:ln w="9525">
            <a:solidFill>
              <a:srgbClr val="C00000"/>
            </a:solidFill>
            <a:miter lim="800000"/>
          </a:ln>
        </p:spPr>
        <p:txBody>
          <a:bodyPr/>
          <a:lstStyle/>
          <a:p>
            <a:pPr defTabSz="685800" fontAlgn="auto">
              <a:spcBef>
                <a:spcPts val="0"/>
              </a:spcBef>
              <a:spcAft>
                <a:spcPts val="0"/>
              </a:spcAft>
              <a:defRPr/>
            </a:pPr>
            <a:endParaRPr lang="zh-CN" altLang="en-US" sz="1865" kern="0">
              <a:solidFill>
                <a:sysClr val="windowText" lastClr="000000"/>
              </a:solidFill>
              <a:latin typeface="+mn-lt"/>
              <a:ea typeface="+mn-ea"/>
            </a:endParaRPr>
          </a:p>
        </p:txBody>
      </p:sp>
      <p:sp>
        <p:nvSpPr>
          <p:cNvPr id="54" name="Text Box 20"/>
          <p:cNvSpPr txBox="1">
            <a:spLocks noChangeArrowheads="1"/>
          </p:cNvSpPr>
          <p:nvPr/>
        </p:nvSpPr>
        <p:spPr bwMode="auto">
          <a:xfrm>
            <a:off x="6594514" y="1715231"/>
            <a:ext cx="1868841" cy="391407"/>
          </a:xfrm>
          <a:prstGeom prst="rect">
            <a:avLst/>
          </a:prstGeom>
          <a:noFill/>
          <a:ln>
            <a:noFill/>
          </a:ln>
          <a:effectLst/>
        </p:spPr>
        <p:txBody>
          <a:bodyPr lIns="82824" tIns="41411" rIns="82824" bIns="41411">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defRPr/>
            </a:pPr>
            <a:r>
              <a:rPr lang="zh-CN" altLang="en-US" sz="2000" b="1" dirty="0">
                <a:solidFill>
                  <a:srgbClr val="F8F8F8"/>
                </a:solidFill>
                <a:latin typeface="Arial" panose="020B0604020202020204" pitchFamily="34" charset="0"/>
                <a:ea typeface="微软雅黑" panose="020B0503020204020204" charset="-122"/>
                <a:cs typeface="+mn-ea"/>
                <a:sym typeface="Arial" panose="020B0604020202020204" pitchFamily="34" charset="0"/>
              </a:rPr>
              <a:t>履行</a:t>
            </a:r>
            <a:r>
              <a:rPr lang="zh-CN" altLang="en-US" sz="2000" b="1" dirty="0" smtClean="0">
                <a:solidFill>
                  <a:srgbClr val="F8F8F8"/>
                </a:solidFill>
                <a:latin typeface="Arial" panose="020B0604020202020204" pitchFamily="34" charset="0"/>
                <a:ea typeface="微软雅黑" panose="020B0503020204020204" charset="-122"/>
                <a:cs typeface="+mn-ea"/>
                <a:sym typeface="Arial" panose="020B0604020202020204" pitchFamily="34" charset="0"/>
              </a:rPr>
              <a:t>党员</a:t>
            </a:r>
            <a:r>
              <a:rPr lang="zh-CN" altLang="en-US" sz="2000" b="1" dirty="0">
                <a:solidFill>
                  <a:srgbClr val="F8F8F8"/>
                </a:solidFill>
                <a:latin typeface="Arial" panose="020B0604020202020204" pitchFamily="34" charset="0"/>
                <a:ea typeface="微软雅黑" panose="020B0503020204020204" charset="-122"/>
                <a:cs typeface="+mn-ea"/>
                <a:sym typeface="Arial" panose="020B0604020202020204" pitchFamily="34" charset="0"/>
              </a:rPr>
              <a:t>义务</a:t>
            </a:r>
          </a:p>
        </p:txBody>
      </p:sp>
      <p:sp>
        <p:nvSpPr>
          <p:cNvPr id="55" name="Freeform 6"/>
          <p:cNvSpPr/>
          <p:nvPr/>
        </p:nvSpPr>
        <p:spPr bwMode="auto">
          <a:xfrm>
            <a:off x="9033838" y="1624645"/>
            <a:ext cx="2270125" cy="661987"/>
          </a:xfrm>
          <a:custGeom>
            <a:avLst/>
            <a:gdLst>
              <a:gd name="T0" fmla="*/ 0 w 2965"/>
              <a:gd name="T1" fmla="*/ 0 h 581"/>
              <a:gd name="T2" fmla="*/ 1547583643 w 2965"/>
              <a:gd name="T3" fmla="*/ 0 h 581"/>
              <a:gd name="T4" fmla="*/ 1738100343 w 2965"/>
              <a:gd name="T5" fmla="*/ 377782081 h 581"/>
              <a:gd name="T6" fmla="*/ 1547583643 w 2965"/>
              <a:gd name="T7" fmla="*/ 754265253 h 581"/>
              <a:gd name="T8" fmla="*/ 0 w 2965"/>
              <a:gd name="T9" fmla="*/ 754265253 h 581"/>
              <a:gd name="T10" fmla="*/ 0 w 2965"/>
              <a:gd name="T11" fmla="*/ 0 h 5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5" h="581">
                <a:moveTo>
                  <a:pt x="0" y="0"/>
                </a:moveTo>
                <a:lnTo>
                  <a:pt x="2640" y="0"/>
                </a:lnTo>
                <a:lnTo>
                  <a:pt x="2965" y="291"/>
                </a:lnTo>
                <a:lnTo>
                  <a:pt x="2640" y="581"/>
                </a:lnTo>
                <a:lnTo>
                  <a:pt x="0" y="581"/>
                </a:lnTo>
                <a:lnTo>
                  <a:pt x="0" y="0"/>
                </a:lnTo>
                <a:close/>
              </a:path>
            </a:pathLst>
          </a:custGeom>
          <a:solidFill>
            <a:srgbClr val="FFC000"/>
          </a:solidFill>
          <a:ln>
            <a:noFill/>
          </a:ln>
          <a:effectLst>
            <a:outerShdw blurRad="50800" dist="38100" dir="10800000" algn="r" rotWithShape="0">
              <a:prstClr val="black">
                <a:alpha val="40000"/>
              </a:prstClr>
            </a:outerShdw>
          </a:effectLst>
        </p:spPr>
        <p:txBody>
          <a:bodyPr/>
          <a:lstStyle/>
          <a:p>
            <a:pPr defTabSz="685800" fontAlgn="auto">
              <a:spcBef>
                <a:spcPts val="0"/>
              </a:spcBef>
              <a:spcAft>
                <a:spcPts val="0"/>
              </a:spcAft>
              <a:defRPr/>
            </a:pPr>
            <a:endParaRPr lang="zh-CN" altLang="en-US" sz="1865" kern="0">
              <a:solidFill>
                <a:sysClr val="windowText" lastClr="000000"/>
              </a:solidFill>
              <a:latin typeface="+mn-lt"/>
              <a:ea typeface="+mn-ea"/>
            </a:endParaRPr>
          </a:p>
        </p:txBody>
      </p:sp>
      <p:sp>
        <p:nvSpPr>
          <p:cNvPr id="56" name="Rectangle 11"/>
          <p:cNvSpPr>
            <a:spLocks noChangeArrowheads="1"/>
          </p:cNvSpPr>
          <p:nvPr/>
        </p:nvSpPr>
        <p:spPr bwMode="auto">
          <a:xfrm>
            <a:off x="9141788" y="2481895"/>
            <a:ext cx="1857375" cy="1525329"/>
          </a:xfrm>
          <a:prstGeom prst="rect">
            <a:avLst/>
          </a:prstGeom>
          <a:solidFill>
            <a:srgbClr val="DDDDDD"/>
          </a:solidFill>
          <a:ln w="9525">
            <a:solidFill>
              <a:srgbClr val="FFC000"/>
            </a:solidFill>
            <a:miter lim="800000"/>
          </a:ln>
        </p:spPr>
        <p:txBody>
          <a:bodyPr/>
          <a:lstStyle/>
          <a:p>
            <a:pPr defTabSz="685800" fontAlgn="auto">
              <a:spcBef>
                <a:spcPts val="0"/>
              </a:spcBef>
              <a:spcAft>
                <a:spcPts val="0"/>
              </a:spcAft>
              <a:defRPr/>
            </a:pPr>
            <a:endParaRPr lang="zh-CN" altLang="en-US" sz="1865" kern="0">
              <a:solidFill>
                <a:sysClr val="windowText" lastClr="000000"/>
              </a:solidFill>
              <a:latin typeface="+mn-lt"/>
              <a:ea typeface="+mn-ea"/>
            </a:endParaRPr>
          </a:p>
        </p:txBody>
      </p:sp>
      <p:sp>
        <p:nvSpPr>
          <p:cNvPr id="57" name="Text Box 20"/>
          <p:cNvSpPr txBox="1">
            <a:spLocks noChangeArrowheads="1"/>
          </p:cNvSpPr>
          <p:nvPr/>
        </p:nvSpPr>
        <p:spPr bwMode="auto">
          <a:xfrm>
            <a:off x="9130322" y="1738428"/>
            <a:ext cx="1868841" cy="391407"/>
          </a:xfrm>
          <a:prstGeom prst="rect">
            <a:avLst/>
          </a:prstGeom>
          <a:noFill/>
          <a:ln>
            <a:noFill/>
          </a:ln>
          <a:effectLst/>
        </p:spPr>
        <p:txBody>
          <a:bodyPr lIns="82824" tIns="41411" rIns="82824" bIns="41411">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defRPr/>
            </a:pPr>
            <a:r>
              <a:rPr lang="zh-CN" altLang="en-US" sz="2000" b="1" dirty="0">
                <a:solidFill>
                  <a:srgbClr val="F8F8F8"/>
                </a:solidFill>
                <a:latin typeface="Arial" panose="020B0604020202020204" pitchFamily="34" charset="0"/>
                <a:ea typeface="微软雅黑" panose="020B0503020204020204" charset="-122"/>
                <a:cs typeface="+mn-ea"/>
                <a:sym typeface="Arial" panose="020B0604020202020204" pitchFamily="34" charset="0"/>
              </a:rPr>
              <a:t>接受</a:t>
            </a:r>
            <a:r>
              <a:rPr lang="zh-CN" altLang="en-US" sz="2000" b="1" dirty="0" smtClean="0">
                <a:solidFill>
                  <a:srgbClr val="F8F8F8"/>
                </a:solidFill>
                <a:latin typeface="Arial" panose="020B0604020202020204" pitchFamily="34" charset="0"/>
                <a:ea typeface="微软雅黑" panose="020B0503020204020204" charset="-122"/>
                <a:cs typeface="+mn-ea"/>
                <a:sym typeface="Arial" panose="020B0604020202020204" pitchFamily="34" charset="0"/>
              </a:rPr>
              <a:t>群众</a:t>
            </a:r>
            <a:r>
              <a:rPr lang="zh-CN" altLang="en-US" sz="2000" b="1" dirty="0">
                <a:solidFill>
                  <a:srgbClr val="F8F8F8"/>
                </a:solidFill>
                <a:latin typeface="Arial" panose="020B0604020202020204" pitchFamily="34" charset="0"/>
                <a:ea typeface="微软雅黑" panose="020B0503020204020204" charset="-122"/>
                <a:cs typeface="+mn-ea"/>
                <a:sym typeface="Arial" panose="020B0604020202020204" pitchFamily="34" charset="0"/>
              </a:rPr>
              <a:t>监督</a:t>
            </a:r>
          </a:p>
        </p:txBody>
      </p:sp>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91293" y="2708623"/>
            <a:ext cx="1912344" cy="1066058"/>
          </a:xfrm>
          <a:prstGeom prst="rect">
            <a:avLst/>
          </a:prstGeom>
        </p:spPr>
      </p:pic>
      <p:pic>
        <p:nvPicPr>
          <p:cNvPr id="59" name="图片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7205" y="2708623"/>
            <a:ext cx="1912344" cy="1066058"/>
          </a:xfrm>
          <a:prstGeom prst="rect">
            <a:avLst/>
          </a:prstGeom>
        </p:spPr>
      </p:pic>
      <p:pic>
        <p:nvPicPr>
          <p:cNvPr id="60" name="图片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5980" y="2708623"/>
            <a:ext cx="1912344" cy="1066058"/>
          </a:xfrm>
          <a:prstGeom prst="rect">
            <a:avLst/>
          </a:prstGeom>
        </p:spPr>
      </p:pic>
      <p:pic>
        <p:nvPicPr>
          <p:cNvPr id="61" name="图片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12728" y="2708623"/>
            <a:ext cx="1912344" cy="1066058"/>
          </a:xfrm>
          <a:prstGeom prst="rect">
            <a:avLst/>
          </a:prstGeom>
        </p:spPr>
      </p:pic>
      <p:grpSp>
        <p:nvGrpSpPr>
          <p:cNvPr id="62" name="组合 61"/>
          <p:cNvGrpSpPr/>
          <p:nvPr/>
        </p:nvGrpSpPr>
        <p:grpSpPr>
          <a:xfrm>
            <a:off x="273923" y="225778"/>
            <a:ext cx="554282" cy="383384"/>
            <a:chOff x="6324767" y="3216427"/>
            <a:chExt cx="327098" cy="226246"/>
          </a:xfrm>
          <a:effectLst>
            <a:outerShdw blurRad="50800" dist="38100" dir="10800000" algn="r" rotWithShape="0">
              <a:prstClr val="black">
                <a:alpha val="40000"/>
              </a:prstClr>
            </a:outerShdw>
          </a:effectLst>
        </p:grpSpPr>
        <p:sp>
          <p:nvSpPr>
            <p:cNvPr id="63" name="等腰三角形 62"/>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 name="等腰三角形 63"/>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65" name="文本框 5"/>
          <p:cNvSpPr txBox="1"/>
          <p:nvPr/>
        </p:nvSpPr>
        <p:spPr>
          <a:xfrm>
            <a:off x="948684" y="217415"/>
            <a:ext cx="3905704"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000" b="1" dirty="0">
                <a:latin typeface="微软雅黑" panose="020B0503020204020204" pitchFamily="34" charset="-122"/>
                <a:ea typeface="微软雅黑" panose="020B0503020204020204" pitchFamily="34" charset="-122"/>
                <a:cs typeface="+mn-ea"/>
                <a:sym typeface="Arial" panose="020B0604020202020204" pitchFamily="34" charset="0"/>
              </a:rPr>
              <a:t>交”党费不是“收”党费</a:t>
            </a:r>
          </a:p>
        </p:txBody>
      </p:sp>
    </p:spTree>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ppt_x"/>
                                          </p:val>
                                        </p:tav>
                                        <p:tav tm="100000">
                                          <p:val>
                                            <p:strVal val="#ppt_x"/>
                                          </p:val>
                                        </p:tav>
                                      </p:tavLst>
                                    </p:anim>
                                    <p:anim calcmode="lin" valueType="num">
                                      <p:cBhvr additive="base">
                                        <p:cTn id="12" dur="500" fill="hold"/>
                                        <p:tgtEl>
                                          <p:spTgt spid="6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0-#ppt_w/2"/>
                                          </p:val>
                                        </p:tav>
                                        <p:tav tm="100000">
                                          <p:val>
                                            <p:strVal val="#ppt_x"/>
                                          </p:val>
                                        </p:tav>
                                      </p:tavLst>
                                    </p:anim>
                                    <p:anim calcmode="lin" valueType="num">
                                      <p:cBhvr additive="base">
                                        <p:cTn id="17" dur="500" fill="hold"/>
                                        <p:tgtEl>
                                          <p:spTgt spid="4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up)">
                                      <p:cBhvr>
                                        <p:cTn id="21" dur="500"/>
                                        <p:tgtEl>
                                          <p:spTgt spid="48"/>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fill="hold"/>
                                        <p:tgtEl>
                                          <p:spTgt spid="49"/>
                                        </p:tgtEl>
                                        <p:attrNameLst>
                                          <p:attrName>ppt_x</p:attrName>
                                        </p:attrNameLst>
                                      </p:cBhvr>
                                      <p:tavLst>
                                        <p:tav tm="0">
                                          <p:val>
                                            <p:strVal val="0-#ppt_w/2"/>
                                          </p:val>
                                        </p:tav>
                                        <p:tav tm="100000">
                                          <p:val>
                                            <p:strVal val="#ppt_x"/>
                                          </p:val>
                                        </p:tav>
                                      </p:tavLst>
                                    </p:anim>
                                    <p:anim calcmode="lin" valueType="num">
                                      <p:cBhvr additive="base">
                                        <p:cTn id="26" dur="500" fill="hold"/>
                                        <p:tgtEl>
                                          <p:spTgt spid="49"/>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2" presetClass="entr" presetSubtype="1"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up)">
                                      <p:cBhvr>
                                        <p:cTn id="30" dur="500"/>
                                        <p:tgtEl>
                                          <p:spTgt spid="50"/>
                                        </p:tgtEl>
                                      </p:cBhvr>
                                    </p:animEffect>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additive="base">
                                        <p:cTn id="34" dur="500" fill="hold"/>
                                        <p:tgtEl>
                                          <p:spTgt spid="52"/>
                                        </p:tgtEl>
                                        <p:attrNameLst>
                                          <p:attrName>ppt_x</p:attrName>
                                        </p:attrNameLst>
                                      </p:cBhvr>
                                      <p:tavLst>
                                        <p:tav tm="0">
                                          <p:val>
                                            <p:strVal val="0-#ppt_w/2"/>
                                          </p:val>
                                        </p:tav>
                                        <p:tav tm="100000">
                                          <p:val>
                                            <p:strVal val="#ppt_x"/>
                                          </p:val>
                                        </p:tav>
                                      </p:tavLst>
                                    </p:anim>
                                    <p:anim calcmode="lin" valueType="num">
                                      <p:cBhvr additive="base">
                                        <p:cTn id="35" dur="500" fill="hold"/>
                                        <p:tgtEl>
                                          <p:spTgt spid="52"/>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up)">
                                      <p:cBhvr>
                                        <p:cTn id="39" dur="500"/>
                                        <p:tgtEl>
                                          <p:spTgt spid="53"/>
                                        </p:tgtEl>
                                      </p:cBhvr>
                                    </p:animEffect>
                                  </p:childTnLst>
                                </p:cTn>
                              </p:par>
                            </p:childTnLst>
                          </p:cTn>
                        </p:par>
                        <p:par>
                          <p:cTn id="40" fill="hold">
                            <p:stCondLst>
                              <p:cond delay="3500"/>
                            </p:stCondLst>
                            <p:childTnLst>
                              <p:par>
                                <p:cTn id="41" presetID="2" presetClass="entr" presetSubtype="8"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0-#ppt_w/2"/>
                                          </p:val>
                                        </p:tav>
                                        <p:tav tm="100000">
                                          <p:val>
                                            <p:strVal val="#ppt_x"/>
                                          </p:val>
                                        </p:tav>
                                      </p:tavLst>
                                    </p:anim>
                                    <p:anim calcmode="lin" valueType="num">
                                      <p:cBhvr additive="base">
                                        <p:cTn id="44" dur="500" fill="hold"/>
                                        <p:tgtEl>
                                          <p:spTgt spid="55"/>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wipe(up)">
                                      <p:cBhvr>
                                        <p:cTn id="48" dur="500"/>
                                        <p:tgtEl>
                                          <p:spTgt spid="56"/>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p:cTn id="53" dur="500" fill="hold"/>
                                        <p:tgtEl>
                                          <p:spTgt spid="45"/>
                                        </p:tgtEl>
                                        <p:attrNameLst>
                                          <p:attrName>ppt_w</p:attrName>
                                        </p:attrNameLst>
                                      </p:cBhvr>
                                      <p:tavLst>
                                        <p:tav tm="0">
                                          <p:val>
                                            <p:fltVal val="0"/>
                                          </p:val>
                                        </p:tav>
                                        <p:tav tm="100000">
                                          <p:val>
                                            <p:strVal val="#ppt_w"/>
                                          </p:val>
                                        </p:tav>
                                      </p:tavLst>
                                    </p:anim>
                                    <p:anim calcmode="lin" valueType="num">
                                      <p:cBhvr>
                                        <p:cTn id="54" dur="500" fill="hold"/>
                                        <p:tgtEl>
                                          <p:spTgt spid="45"/>
                                        </p:tgtEl>
                                        <p:attrNameLst>
                                          <p:attrName>ppt_h</p:attrName>
                                        </p:attrNameLst>
                                      </p:cBhvr>
                                      <p:tavLst>
                                        <p:tav tm="0">
                                          <p:val>
                                            <p:fltVal val="0"/>
                                          </p:val>
                                        </p:tav>
                                        <p:tav tm="100000">
                                          <p:val>
                                            <p:strVal val="#ppt_h"/>
                                          </p:val>
                                        </p:tav>
                                      </p:tavLst>
                                    </p:anim>
                                    <p:animEffect transition="in" filter="fade">
                                      <p:cBhvr>
                                        <p:cTn id="55" dur="500"/>
                                        <p:tgtEl>
                                          <p:spTgt spid="45"/>
                                        </p:tgtEl>
                                      </p:cBhvr>
                                    </p:animEffect>
                                  </p:childTnLst>
                                </p:cTn>
                              </p:par>
                              <p:par>
                                <p:cTn id="56" presetID="53" presetClass="entr" presetSubtype="16" fill="hold" nodeType="withEffect">
                                  <p:stCondLst>
                                    <p:cond delay="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Effect transition="in" filter="fade">
                                      <p:cBhvr>
                                        <p:cTn id="60" dur="500"/>
                                        <p:tgtEl>
                                          <p:spTgt spid="58"/>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p:cTn id="63" dur="500" fill="hold"/>
                                        <p:tgtEl>
                                          <p:spTgt spid="51"/>
                                        </p:tgtEl>
                                        <p:attrNameLst>
                                          <p:attrName>ppt_w</p:attrName>
                                        </p:attrNameLst>
                                      </p:cBhvr>
                                      <p:tavLst>
                                        <p:tav tm="0">
                                          <p:val>
                                            <p:fltVal val="0"/>
                                          </p:val>
                                        </p:tav>
                                        <p:tav tm="100000">
                                          <p:val>
                                            <p:strVal val="#ppt_w"/>
                                          </p:val>
                                        </p:tav>
                                      </p:tavLst>
                                    </p:anim>
                                    <p:anim calcmode="lin" valueType="num">
                                      <p:cBhvr>
                                        <p:cTn id="64" dur="500" fill="hold"/>
                                        <p:tgtEl>
                                          <p:spTgt spid="51"/>
                                        </p:tgtEl>
                                        <p:attrNameLst>
                                          <p:attrName>ppt_h</p:attrName>
                                        </p:attrNameLst>
                                      </p:cBhvr>
                                      <p:tavLst>
                                        <p:tav tm="0">
                                          <p:val>
                                            <p:fltVal val="0"/>
                                          </p:val>
                                        </p:tav>
                                        <p:tav tm="100000">
                                          <p:val>
                                            <p:strVal val="#ppt_h"/>
                                          </p:val>
                                        </p:tav>
                                      </p:tavLst>
                                    </p:anim>
                                    <p:animEffect transition="in" filter="fade">
                                      <p:cBhvr>
                                        <p:cTn id="65" dur="500"/>
                                        <p:tgtEl>
                                          <p:spTgt spid="51"/>
                                        </p:tgtEl>
                                      </p:cBhvr>
                                    </p:animEffect>
                                  </p:childTnLst>
                                </p:cTn>
                              </p:par>
                              <p:par>
                                <p:cTn id="66" presetID="53" presetClass="entr" presetSubtype="16" fill="hold" nodeType="withEffect">
                                  <p:stCondLst>
                                    <p:cond delay="0"/>
                                  </p:stCondLst>
                                  <p:childTnLst>
                                    <p:set>
                                      <p:cBhvr>
                                        <p:cTn id="67" dur="1" fill="hold">
                                          <p:stCondLst>
                                            <p:cond delay="0"/>
                                          </p:stCondLst>
                                        </p:cTn>
                                        <p:tgtEl>
                                          <p:spTgt spid="59"/>
                                        </p:tgtEl>
                                        <p:attrNameLst>
                                          <p:attrName>style.visibility</p:attrName>
                                        </p:attrNameLst>
                                      </p:cBhvr>
                                      <p:to>
                                        <p:strVal val="visible"/>
                                      </p:to>
                                    </p:set>
                                    <p:anim calcmode="lin" valueType="num">
                                      <p:cBhvr>
                                        <p:cTn id="68" dur="500" fill="hold"/>
                                        <p:tgtEl>
                                          <p:spTgt spid="59"/>
                                        </p:tgtEl>
                                        <p:attrNameLst>
                                          <p:attrName>ppt_w</p:attrName>
                                        </p:attrNameLst>
                                      </p:cBhvr>
                                      <p:tavLst>
                                        <p:tav tm="0">
                                          <p:val>
                                            <p:fltVal val="0"/>
                                          </p:val>
                                        </p:tav>
                                        <p:tav tm="100000">
                                          <p:val>
                                            <p:strVal val="#ppt_w"/>
                                          </p:val>
                                        </p:tav>
                                      </p:tavLst>
                                    </p:anim>
                                    <p:anim calcmode="lin" valueType="num">
                                      <p:cBhvr>
                                        <p:cTn id="69" dur="500" fill="hold"/>
                                        <p:tgtEl>
                                          <p:spTgt spid="59"/>
                                        </p:tgtEl>
                                        <p:attrNameLst>
                                          <p:attrName>ppt_h</p:attrName>
                                        </p:attrNameLst>
                                      </p:cBhvr>
                                      <p:tavLst>
                                        <p:tav tm="0">
                                          <p:val>
                                            <p:fltVal val="0"/>
                                          </p:val>
                                        </p:tav>
                                        <p:tav tm="100000">
                                          <p:val>
                                            <p:strVal val="#ppt_h"/>
                                          </p:val>
                                        </p:tav>
                                      </p:tavLst>
                                    </p:anim>
                                    <p:animEffect transition="in" filter="fade">
                                      <p:cBhvr>
                                        <p:cTn id="70" dur="500"/>
                                        <p:tgtEl>
                                          <p:spTgt spid="59"/>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p:cTn id="73" dur="500" fill="hold"/>
                                        <p:tgtEl>
                                          <p:spTgt spid="54"/>
                                        </p:tgtEl>
                                        <p:attrNameLst>
                                          <p:attrName>ppt_w</p:attrName>
                                        </p:attrNameLst>
                                      </p:cBhvr>
                                      <p:tavLst>
                                        <p:tav tm="0">
                                          <p:val>
                                            <p:fltVal val="0"/>
                                          </p:val>
                                        </p:tav>
                                        <p:tav tm="100000">
                                          <p:val>
                                            <p:strVal val="#ppt_w"/>
                                          </p:val>
                                        </p:tav>
                                      </p:tavLst>
                                    </p:anim>
                                    <p:anim calcmode="lin" valueType="num">
                                      <p:cBhvr>
                                        <p:cTn id="74" dur="500" fill="hold"/>
                                        <p:tgtEl>
                                          <p:spTgt spid="54"/>
                                        </p:tgtEl>
                                        <p:attrNameLst>
                                          <p:attrName>ppt_h</p:attrName>
                                        </p:attrNameLst>
                                      </p:cBhvr>
                                      <p:tavLst>
                                        <p:tav tm="0">
                                          <p:val>
                                            <p:fltVal val="0"/>
                                          </p:val>
                                        </p:tav>
                                        <p:tav tm="100000">
                                          <p:val>
                                            <p:strVal val="#ppt_h"/>
                                          </p:val>
                                        </p:tav>
                                      </p:tavLst>
                                    </p:anim>
                                    <p:animEffect transition="in" filter="fade">
                                      <p:cBhvr>
                                        <p:cTn id="75" dur="500"/>
                                        <p:tgtEl>
                                          <p:spTgt spid="54"/>
                                        </p:tgtEl>
                                      </p:cBhvr>
                                    </p:animEffect>
                                  </p:childTnLst>
                                </p:cTn>
                              </p:par>
                              <p:par>
                                <p:cTn id="76" presetID="53" presetClass="entr" presetSubtype="16" fill="hold" nodeType="withEffect">
                                  <p:stCondLst>
                                    <p:cond delay="0"/>
                                  </p:stCondLst>
                                  <p:childTnLst>
                                    <p:set>
                                      <p:cBhvr>
                                        <p:cTn id="77" dur="1" fill="hold">
                                          <p:stCondLst>
                                            <p:cond delay="0"/>
                                          </p:stCondLst>
                                        </p:cTn>
                                        <p:tgtEl>
                                          <p:spTgt spid="60"/>
                                        </p:tgtEl>
                                        <p:attrNameLst>
                                          <p:attrName>style.visibility</p:attrName>
                                        </p:attrNameLst>
                                      </p:cBhvr>
                                      <p:to>
                                        <p:strVal val="visible"/>
                                      </p:to>
                                    </p:set>
                                    <p:anim calcmode="lin" valueType="num">
                                      <p:cBhvr>
                                        <p:cTn id="78" dur="500" fill="hold"/>
                                        <p:tgtEl>
                                          <p:spTgt spid="60"/>
                                        </p:tgtEl>
                                        <p:attrNameLst>
                                          <p:attrName>ppt_w</p:attrName>
                                        </p:attrNameLst>
                                      </p:cBhvr>
                                      <p:tavLst>
                                        <p:tav tm="0">
                                          <p:val>
                                            <p:fltVal val="0"/>
                                          </p:val>
                                        </p:tav>
                                        <p:tav tm="100000">
                                          <p:val>
                                            <p:strVal val="#ppt_w"/>
                                          </p:val>
                                        </p:tav>
                                      </p:tavLst>
                                    </p:anim>
                                    <p:anim calcmode="lin" valueType="num">
                                      <p:cBhvr>
                                        <p:cTn id="79" dur="500" fill="hold"/>
                                        <p:tgtEl>
                                          <p:spTgt spid="60"/>
                                        </p:tgtEl>
                                        <p:attrNameLst>
                                          <p:attrName>ppt_h</p:attrName>
                                        </p:attrNameLst>
                                      </p:cBhvr>
                                      <p:tavLst>
                                        <p:tav tm="0">
                                          <p:val>
                                            <p:fltVal val="0"/>
                                          </p:val>
                                        </p:tav>
                                        <p:tav tm="100000">
                                          <p:val>
                                            <p:strVal val="#ppt_h"/>
                                          </p:val>
                                        </p:tav>
                                      </p:tavLst>
                                    </p:anim>
                                    <p:animEffect transition="in" filter="fade">
                                      <p:cBhvr>
                                        <p:cTn id="80" dur="500"/>
                                        <p:tgtEl>
                                          <p:spTgt spid="60"/>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57"/>
                                        </p:tgtEl>
                                        <p:attrNameLst>
                                          <p:attrName>style.visibility</p:attrName>
                                        </p:attrNameLst>
                                      </p:cBhvr>
                                      <p:to>
                                        <p:strVal val="visible"/>
                                      </p:to>
                                    </p:set>
                                    <p:anim calcmode="lin" valueType="num">
                                      <p:cBhvr>
                                        <p:cTn id="83" dur="500" fill="hold"/>
                                        <p:tgtEl>
                                          <p:spTgt spid="57"/>
                                        </p:tgtEl>
                                        <p:attrNameLst>
                                          <p:attrName>ppt_w</p:attrName>
                                        </p:attrNameLst>
                                      </p:cBhvr>
                                      <p:tavLst>
                                        <p:tav tm="0">
                                          <p:val>
                                            <p:fltVal val="0"/>
                                          </p:val>
                                        </p:tav>
                                        <p:tav tm="100000">
                                          <p:val>
                                            <p:strVal val="#ppt_w"/>
                                          </p:val>
                                        </p:tav>
                                      </p:tavLst>
                                    </p:anim>
                                    <p:anim calcmode="lin" valueType="num">
                                      <p:cBhvr>
                                        <p:cTn id="84" dur="500" fill="hold"/>
                                        <p:tgtEl>
                                          <p:spTgt spid="57"/>
                                        </p:tgtEl>
                                        <p:attrNameLst>
                                          <p:attrName>ppt_h</p:attrName>
                                        </p:attrNameLst>
                                      </p:cBhvr>
                                      <p:tavLst>
                                        <p:tav tm="0">
                                          <p:val>
                                            <p:fltVal val="0"/>
                                          </p:val>
                                        </p:tav>
                                        <p:tav tm="100000">
                                          <p:val>
                                            <p:strVal val="#ppt_h"/>
                                          </p:val>
                                        </p:tav>
                                      </p:tavLst>
                                    </p:anim>
                                    <p:animEffect transition="in" filter="fade">
                                      <p:cBhvr>
                                        <p:cTn id="85" dur="500"/>
                                        <p:tgtEl>
                                          <p:spTgt spid="57"/>
                                        </p:tgtEl>
                                      </p:cBhvr>
                                    </p:animEffect>
                                  </p:childTnLst>
                                </p:cTn>
                              </p:par>
                              <p:par>
                                <p:cTn id="86" presetID="53" presetClass="entr" presetSubtype="16" fill="hold" nodeType="withEffect">
                                  <p:stCondLst>
                                    <p:cond delay="0"/>
                                  </p:stCondLst>
                                  <p:childTnLst>
                                    <p:set>
                                      <p:cBhvr>
                                        <p:cTn id="87" dur="1" fill="hold">
                                          <p:stCondLst>
                                            <p:cond delay="0"/>
                                          </p:stCondLst>
                                        </p:cTn>
                                        <p:tgtEl>
                                          <p:spTgt spid="61"/>
                                        </p:tgtEl>
                                        <p:attrNameLst>
                                          <p:attrName>style.visibility</p:attrName>
                                        </p:attrNameLst>
                                      </p:cBhvr>
                                      <p:to>
                                        <p:strVal val="visible"/>
                                      </p:to>
                                    </p:set>
                                    <p:anim calcmode="lin" valueType="num">
                                      <p:cBhvr>
                                        <p:cTn id="88" dur="500" fill="hold"/>
                                        <p:tgtEl>
                                          <p:spTgt spid="61"/>
                                        </p:tgtEl>
                                        <p:attrNameLst>
                                          <p:attrName>ppt_w</p:attrName>
                                        </p:attrNameLst>
                                      </p:cBhvr>
                                      <p:tavLst>
                                        <p:tav tm="0">
                                          <p:val>
                                            <p:fltVal val="0"/>
                                          </p:val>
                                        </p:tav>
                                        <p:tav tm="100000">
                                          <p:val>
                                            <p:strVal val="#ppt_w"/>
                                          </p:val>
                                        </p:tav>
                                      </p:tavLst>
                                    </p:anim>
                                    <p:anim calcmode="lin" valueType="num">
                                      <p:cBhvr>
                                        <p:cTn id="89" dur="500" fill="hold"/>
                                        <p:tgtEl>
                                          <p:spTgt spid="61"/>
                                        </p:tgtEl>
                                        <p:attrNameLst>
                                          <p:attrName>ppt_h</p:attrName>
                                        </p:attrNameLst>
                                      </p:cBhvr>
                                      <p:tavLst>
                                        <p:tav tm="0">
                                          <p:val>
                                            <p:fltVal val="0"/>
                                          </p:val>
                                        </p:tav>
                                        <p:tav tm="100000">
                                          <p:val>
                                            <p:strVal val="#ppt_h"/>
                                          </p:val>
                                        </p:tav>
                                      </p:tavLst>
                                    </p:anim>
                                    <p:animEffect transition="in" filter="fade">
                                      <p:cBhvr>
                                        <p:cTn id="90" dur="500"/>
                                        <p:tgtEl>
                                          <p:spTgt spid="61"/>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additive="base">
                                        <p:cTn id="95" dur="500" fill="hold"/>
                                        <p:tgtEl>
                                          <p:spTgt spid="46"/>
                                        </p:tgtEl>
                                        <p:attrNameLst>
                                          <p:attrName>ppt_x</p:attrName>
                                        </p:attrNameLst>
                                      </p:cBhvr>
                                      <p:tavLst>
                                        <p:tav tm="0">
                                          <p:val>
                                            <p:strVal val="#ppt_x"/>
                                          </p:val>
                                        </p:tav>
                                        <p:tav tm="100000">
                                          <p:val>
                                            <p:strVal val="#ppt_x"/>
                                          </p:val>
                                        </p:tav>
                                      </p:tavLst>
                                    </p:anim>
                                    <p:anim calcmode="lin" valueType="num">
                                      <p:cBhvr additive="base">
                                        <p:cTn id="96"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bldLvl="0" animBg="1" autoUpdateAnimBg="0"/>
      <p:bldP spid="45" grpId="0"/>
      <p:bldP spid="50" grpId="0" bldLvl="0" animBg="1" autoUpdateAnimBg="0"/>
      <p:bldP spid="51" grpId="0"/>
      <p:bldP spid="53" grpId="0" bldLvl="0" animBg="1" autoUpdateAnimBg="0"/>
      <p:bldP spid="54" grpId="0"/>
      <p:bldP spid="56" grpId="0" bldLvl="0" animBg="1" autoUpdateAnimBg="0"/>
      <p:bldP spid="57" grpId="0"/>
      <p:bldP spid="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549526" y="1190020"/>
            <a:ext cx="9424268" cy="4928394"/>
            <a:chOff x="511516" y="1493114"/>
            <a:chExt cx="8232129" cy="4304969"/>
          </a:xfrm>
        </p:grpSpPr>
        <p:sp>
          <p:nvSpPr>
            <p:cNvPr id="11" name="矩形 10"/>
            <p:cNvSpPr/>
            <p:nvPr/>
          </p:nvSpPr>
          <p:spPr>
            <a:xfrm>
              <a:off x="655651" y="2449578"/>
              <a:ext cx="8087994" cy="3348505"/>
            </a:xfrm>
            <a:prstGeom prst="rect">
              <a:avLst/>
            </a:prstGeom>
            <a:noFill/>
            <a:ln w="25400" cap="flat" cmpd="sng" algn="ctr">
              <a:solidFill>
                <a:srgbClr val="C00000"/>
              </a:solid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130">
                <a:defRPr/>
              </a:pPr>
              <a:endParaRPr lang="zh-CN" altLang="en-US" sz="2395" kern="0">
                <a:solidFill>
                  <a:prstClr val="black"/>
                </a:solidFill>
                <a:latin typeface="Calibri" panose="020F0502020204030204"/>
                <a:ea typeface="宋体" panose="02010600030101010101" pitchFamily="2" charset="-122"/>
              </a:endParaRPr>
            </a:p>
          </p:txBody>
        </p:sp>
        <p:sp>
          <p:nvSpPr>
            <p:cNvPr id="8" name="矩形 2"/>
            <p:cNvSpPr/>
            <p:nvPr/>
          </p:nvSpPr>
          <p:spPr>
            <a:xfrm>
              <a:off x="839826" y="1912718"/>
              <a:ext cx="7903818" cy="417908"/>
            </a:xfrm>
            <a:custGeom>
              <a:avLst/>
              <a:gdLst>
                <a:gd name="connsiteX0" fmla="*/ 0 w 3438144"/>
                <a:gd name="connsiteY0" fmla="*/ 0 h 411480"/>
                <a:gd name="connsiteX1" fmla="*/ 3438144 w 3438144"/>
                <a:gd name="connsiteY1" fmla="*/ 0 h 411480"/>
                <a:gd name="connsiteX2" fmla="*/ 3438144 w 3438144"/>
                <a:gd name="connsiteY2" fmla="*/ 411480 h 411480"/>
                <a:gd name="connsiteX3" fmla="*/ 0 w 3438144"/>
                <a:gd name="connsiteY3" fmla="*/ 411480 h 411480"/>
                <a:gd name="connsiteX4" fmla="*/ 0 w 3438144"/>
                <a:gd name="connsiteY4" fmla="*/ 0 h 411480"/>
                <a:gd name="connsiteX0-1" fmla="*/ 0 w 3438144"/>
                <a:gd name="connsiteY0-2" fmla="*/ 0 h 411480"/>
                <a:gd name="connsiteX1-3" fmla="*/ 3438144 w 3438144"/>
                <a:gd name="connsiteY1-4" fmla="*/ 0 h 411480"/>
                <a:gd name="connsiteX2-5" fmla="*/ 3438144 w 3438144"/>
                <a:gd name="connsiteY2-6" fmla="*/ 411480 h 411480"/>
                <a:gd name="connsiteX3-7" fmla="*/ 246888 w 3438144"/>
                <a:gd name="connsiteY3-8" fmla="*/ 402336 h 411480"/>
                <a:gd name="connsiteX4-9" fmla="*/ 0 w 3438144"/>
                <a:gd name="connsiteY4-10" fmla="*/ 0 h 411480"/>
                <a:gd name="connsiteX0-11" fmla="*/ 0 w 3438144"/>
                <a:gd name="connsiteY0-12" fmla="*/ 0 h 411480"/>
                <a:gd name="connsiteX1-13" fmla="*/ 3291840 w 3438144"/>
                <a:gd name="connsiteY1-14" fmla="*/ 0 h 411480"/>
                <a:gd name="connsiteX2-15" fmla="*/ 3438144 w 3438144"/>
                <a:gd name="connsiteY2-16" fmla="*/ 411480 h 411480"/>
                <a:gd name="connsiteX3-17" fmla="*/ 246888 w 3438144"/>
                <a:gd name="connsiteY3-18" fmla="*/ 402336 h 411480"/>
                <a:gd name="connsiteX4-19" fmla="*/ 0 w 3438144"/>
                <a:gd name="connsiteY4-20" fmla="*/ 0 h 411480"/>
                <a:gd name="connsiteX0-21" fmla="*/ 0 w 3438144"/>
                <a:gd name="connsiteY0-22" fmla="*/ 0 h 411480"/>
                <a:gd name="connsiteX1-23" fmla="*/ 3291840 w 3438144"/>
                <a:gd name="connsiteY1-24" fmla="*/ 0 h 411480"/>
                <a:gd name="connsiteX2-25" fmla="*/ 3438144 w 3438144"/>
                <a:gd name="connsiteY2-26" fmla="*/ 411480 h 411480"/>
                <a:gd name="connsiteX3-27" fmla="*/ 146304 w 3438144"/>
                <a:gd name="connsiteY3-28" fmla="*/ 402336 h 411480"/>
                <a:gd name="connsiteX4-29" fmla="*/ 0 w 3438144"/>
                <a:gd name="connsiteY4-30" fmla="*/ 0 h 4114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38144" h="411480">
                  <a:moveTo>
                    <a:pt x="0" y="0"/>
                  </a:moveTo>
                  <a:lnTo>
                    <a:pt x="3291840" y="0"/>
                  </a:lnTo>
                  <a:lnTo>
                    <a:pt x="3438144" y="411480"/>
                  </a:lnTo>
                  <a:lnTo>
                    <a:pt x="146304" y="402336"/>
                  </a:lnTo>
                  <a:lnTo>
                    <a:pt x="0" y="0"/>
                  </a:lnTo>
                  <a:close/>
                </a:path>
              </a:pathLst>
            </a:custGeom>
            <a:solidFill>
              <a:srgbClr val="BB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kern="0">
                <a:solidFill>
                  <a:sysClr val="windowText" lastClr="000000"/>
                </a:solidFill>
              </a:endParaRPr>
            </a:p>
          </p:txBody>
        </p:sp>
        <p:sp>
          <p:nvSpPr>
            <p:cNvPr id="9" name="文本框 17"/>
            <p:cNvSpPr txBox="1"/>
            <p:nvPr/>
          </p:nvSpPr>
          <p:spPr>
            <a:xfrm>
              <a:off x="1170163" y="1927874"/>
              <a:ext cx="6879562" cy="45703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10" name="图片 9"/>
            <p:cNvPicPr>
              <a:picLocks noChangeAspect="1"/>
            </p:cNvPicPr>
            <p:nvPr/>
          </p:nvPicPr>
          <p:blipFill>
            <a:blip r:embed="rId3" cstate="screen"/>
            <a:stretch>
              <a:fillRect/>
            </a:stretch>
          </p:blipFill>
          <p:spPr>
            <a:xfrm rot="20996217">
              <a:off x="511516" y="1493114"/>
              <a:ext cx="1033984" cy="839209"/>
            </a:xfrm>
            <a:prstGeom prst="rect">
              <a:avLst/>
            </a:prstGeom>
            <a:effectLst>
              <a:outerShdw blurRad="50800" dist="38100" dir="8100000" algn="tr" rotWithShape="0">
                <a:prstClr val="black">
                  <a:alpha val="40000"/>
                </a:prstClr>
              </a:outerShdw>
            </a:effectLst>
          </p:spPr>
        </p:pic>
      </p:grpSp>
      <p:grpSp>
        <p:nvGrpSpPr>
          <p:cNvPr id="16" name="组合 15"/>
          <p:cNvGrpSpPr/>
          <p:nvPr/>
        </p:nvGrpSpPr>
        <p:grpSpPr>
          <a:xfrm>
            <a:off x="273923" y="225778"/>
            <a:ext cx="554282" cy="383384"/>
            <a:chOff x="6324767" y="3216427"/>
            <a:chExt cx="327098" cy="226246"/>
          </a:xfrm>
          <a:effectLst>
            <a:outerShdw blurRad="50800" dist="38100" dir="10800000" algn="r" rotWithShape="0">
              <a:prstClr val="black">
                <a:alpha val="40000"/>
              </a:prstClr>
            </a:outerShdw>
          </a:effectLst>
        </p:grpSpPr>
        <p:sp>
          <p:nvSpPr>
            <p:cNvPr id="17" name="等腰三角形 16"/>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等腰三角形 17"/>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9" name="文本框 5"/>
          <p:cNvSpPr txBox="1"/>
          <p:nvPr/>
        </p:nvSpPr>
        <p:spPr>
          <a:xfrm>
            <a:off x="948684" y="217415"/>
            <a:ext cx="3905704"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000" b="1" dirty="0">
                <a:latin typeface="微软雅黑" panose="020B0503020204020204" pitchFamily="34" charset="-122"/>
                <a:ea typeface="微软雅黑" panose="020B0503020204020204" pitchFamily="34" charset="-122"/>
                <a:cs typeface="+mn-ea"/>
                <a:sym typeface="Arial" panose="020B0604020202020204" pitchFamily="34" charset="0"/>
              </a:rPr>
              <a:t>交”党费不是“收”党费</a:t>
            </a:r>
          </a:p>
        </p:txBody>
      </p:sp>
      <p:sp>
        <p:nvSpPr>
          <p:cNvPr id="15" name="文本框 7"/>
          <p:cNvSpPr txBox="1"/>
          <p:nvPr/>
        </p:nvSpPr>
        <p:spPr>
          <a:xfrm>
            <a:off x="1933172" y="1670389"/>
            <a:ext cx="8616594" cy="523220"/>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党</a:t>
            </a:r>
            <a:r>
              <a:rPr lang="zh-CN" altLang="en-US" sz="2800" b="1" dirty="0" smtClean="0">
                <a:solidFill>
                  <a:schemeClr val="bg1"/>
                </a:solidFill>
                <a:latin typeface="微软雅黑" panose="020B0503020204020204" pitchFamily="34" charset="-122"/>
                <a:ea typeface="微软雅黑" panose="020B0503020204020204" pitchFamily="34" charset="-122"/>
                <a:cs typeface="+mn-ea"/>
                <a:sym typeface="+mn-lt"/>
              </a:rPr>
              <a:t>费是</a:t>
            </a:r>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一面镜子</a:t>
            </a:r>
          </a:p>
        </p:txBody>
      </p:sp>
      <p:sp>
        <p:nvSpPr>
          <p:cNvPr id="21" name="文本框 8"/>
          <p:cNvSpPr txBox="1"/>
          <p:nvPr/>
        </p:nvSpPr>
        <p:spPr>
          <a:xfrm>
            <a:off x="1978742" y="2798243"/>
            <a:ext cx="8730844" cy="2806922"/>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a:lnSpc>
                <a:spcPct val="140000"/>
              </a:lnSpc>
            </a:pPr>
            <a:r>
              <a:rPr lang="zh-CN" altLang="en-US" sz="1800" dirty="0">
                <a:latin typeface="+mn-lt"/>
                <a:ea typeface="+mn-ea"/>
                <a:cs typeface="+mn-ea"/>
                <a:sym typeface="+mn-lt"/>
              </a:rPr>
              <a:t>中央纪委监察部曾披露，在山西省监管企业党费收缴自查自纠工作中，</a:t>
            </a:r>
            <a:r>
              <a:rPr lang="en-US" altLang="zh-CN" sz="1800" dirty="0">
                <a:latin typeface="+mn-lt"/>
                <a:ea typeface="+mn-ea"/>
                <a:cs typeface="+mn-ea"/>
                <a:sym typeface="+mn-lt"/>
              </a:rPr>
              <a:t>22</a:t>
            </a:r>
            <a:r>
              <a:rPr lang="zh-CN" altLang="en-US" sz="1800" dirty="0">
                <a:latin typeface="+mn-lt"/>
                <a:ea typeface="+mn-ea"/>
                <a:cs typeface="+mn-ea"/>
                <a:sym typeface="+mn-lt"/>
              </a:rPr>
              <a:t>家国企共补交党费</a:t>
            </a:r>
            <a:r>
              <a:rPr lang="en-US" altLang="zh-CN" sz="1800" dirty="0">
                <a:latin typeface="+mn-lt"/>
                <a:ea typeface="+mn-ea"/>
                <a:cs typeface="+mn-ea"/>
                <a:sym typeface="+mn-lt"/>
              </a:rPr>
              <a:t>8000</a:t>
            </a:r>
            <a:r>
              <a:rPr lang="zh-CN" altLang="en-US" sz="1800" dirty="0">
                <a:latin typeface="+mn-lt"/>
                <a:ea typeface="+mn-ea"/>
                <a:cs typeface="+mn-ea"/>
                <a:sym typeface="+mn-lt"/>
              </a:rPr>
              <a:t>余万元。 既然是补交，那肯定是之前或忘或漏，或避或混，不是主动交纳。</a:t>
            </a:r>
            <a:r>
              <a:rPr lang="en-US" altLang="zh-CN" sz="1800" dirty="0">
                <a:latin typeface="+mn-lt"/>
                <a:ea typeface="+mn-ea"/>
                <a:cs typeface="+mn-ea"/>
                <a:sym typeface="+mn-lt"/>
              </a:rPr>
              <a:t>8000</a:t>
            </a:r>
            <a:r>
              <a:rPr lang="zh-CN" altLang="en-US" sz="1800" dirty="0">
                <a:latin typeface="+mn-lt"/>
                <a:ea typeface="+mn-ea"/>
                <a:cs typeface="+mn-ea"/>
                <a:sym typeface="+mn-lt"/>
              </a:rPr>
              <a:t>余万元，数额不小，想必涉及的人数不少，涉及的时间范围也不短，所涉单位党组织涣散、所涉人员党员意识淡薄可见一斑。党费虽不以数额分高低，但通过考量党员个体对党费这件事情的尽心程度和重视态度，足可以照见党员内心的忠诚、信念、使命和担当。从这个角度来看，</a:t>
            </a:r>
            <a:r>
              <a:rPr lang="zh-CN" altLang="en-US" sz="1800" b="1" dirty="0">
                <a:latin typeface="+mn-lt"/>
                <a:ea typeface="+mn-ea"/>
                <a:cs typeface="+mn-ea"/>
                <a:sym typeface="+mn-lt"/>
              </a:rPr>
              <a:t>党费又是一面镜子，一面对照党员标准检查自我的镜子。 </a:t>
            </a:r>
          </a:p>
        </p:txBody>
      </p:sp>
    </p:spTree>
    <p:extLst>
      <p:ext uri="{BB962C8B-B14F-4D97-AF65-F5344CB8AC3E}">
        <p14:creationId xmlns:p14="http://schemas.microsoft.com/office/powerpoint/2010/main" val="1160440475"/>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10" name="文本框 32"/>
          <p:cNvSpPr txBox="1"/>
          <p:nvPr/>
        </p:nvSpPr>
        <p:spPr>
          <a:xfrm>
            <a:off x="3869484" y="2277361"/>
            <a:ext cx="6753692" cy="707886"/>
          </a:xfrm>
          <a:prstGeom prst="rect">
            <a:avLst/>
          </a:prstGeom>
          <a:solidFill>
            <a:srgbClr val="C00000"/>
          </a:solidFill>
          <a:effectLst>
            <a:outerShdw blurRad="50800" dist="38100" dir="10800000" algn="r" rotWithShape="0">
              <a:prstClr val="black">
                <a:alpha val="40000"/>
              </a:prstClr>
            </a:outerShdw>
          </a:effectLst>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altLang="zh-CN" sz="4000" b="1"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  </a:t>
            </a:r>
            <a:r>
              <a:rPr lang="zh-CN" altLang="zh-CN" sz="4000" b="1"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做</a:t>
            </a:r>
            <a:r>
              <a:rPr lang="zh-CN" altLang="zh-CN" sz="40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合格党员从交党费做起</a:t>
            </a:r>
            <a:endParaRPr lang="zh-CN" altLang="en-US" sz="40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pic>
        <p:nvPicPr>
          <p:cNvPr id="15" name="Picture 7" descr="大的党徽"/>
          <p:cNvPicPr>
            <a:picLocks noChangeAspect="1"/>
          </p:cNvPicPr>
          <p:nvPr/>
        </p:nvPicPr>
        <p:blipFill>
          <a:blip r:embed="rId4"/>
          <a:stretch>
            <a:fillRect/>
          </a:stretch>
        </p:blipFill>
        <p:spPr>
          <a:xfrm>
            <a:off x="3195592" y="1462904"/>
            <a:ext cx="1347788" cy="1168400"/>
          </a:xfrm>
          <a:prstGeom prst="rect">
            <a:avLst/>
          </a:prstGeom>
          <a:noFill/>
          <a:ln w="9525">
            <a:noFill/>
          </a:ln>
        </p:spPr>
      </p:pic>
    </p:spTree>
    <p:extLst>
      <p:ext uri="{BB962C8B-B14F-4D97-AF65-F5344CB8AC3E}">
        <p14:creationId xmlns:p14="http://schemas.microsoft.com/office/powerpoint/2010/main" val="3202815311"/>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426323" y="378178"/>
            <a:ext cx="554282" cy="383384"/>
            <a:chOff x="6324767" y="3216427"/>
            <a:chExt cx="327098" cy="226246"/>
          </a:xfrm>
          <a:effectLst>
            <a:outerShdw blurRad="50800" dist="38100" dir="10800000" algn="r" rotWithShape="0">
              <a:prstClr val="black">
                <a:alpha val="40000"/>
              </a:prstClr>
            </a:outerShdw>
          </a:effectLst>
        </p:grpSpPr>
        <p:sp>
          <p:nvSpPr>
            <p:cNvPr id="37" name="等腰三角形 36"/>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等腰三角形 37"/>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9" name="文本框 5"/>
          <p:cNvSpPr txBox="1"/>
          <p:nvPr/>
        </p:nvSpPr>
        <p:spPr>
          <a:xfrm>
            <a:off x="1101084" y="369815"/>
            <a:ext cx="3775537"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zh-CN" sz="2000" b="1" dirty="0">
                <a:latin typeface="微软雅黑" panose="020B0503020204020204" pitchFamily="34" charset="-122"/>
                <a:ea typeface="微软雅黑" panose="020B0503020204020204" pitchFamily="34" charset="-122"/>
                <a:sym typeface="Arial" panose="020B0604020202020204" pitchFamily="34" charset="0"/>
              </a:rPr>
              <a:t>做合格党员从交党费做起</a:t>
            </a:r>
            <a:endParaRPr lang="zh-CN" altLang="en-US" sz="20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40" name="组合 39"/>
          <p:cNvGrpSpPr>
            <a:grpSpLocks/>
          </p:cNvGrpSpPr>
          <p:nvPr/>
        </p:nvGrpSpPr>
        <p:grpSpPr bwMode="auto">
          <a:xfrm>
            <a:off x="2203271" y="1652522"/>
            <a:ext cx="3865562" cy="2784474"/>
            <a:chOff x="102760" y="2150770"/>
            <a:chExt cx="2899341" cy="2088231"/>
          </a:xfrm>
          <a:effectLst>
            <a:outerShdw blurRad="50800" dist="38100" dir="10800000" algn="r" rotWithShape="0">
              <a:prstClr val="black">
                <a:alpha val="40000"/>
              </a:prstClr>
            </a:outerShdw>
          </a:effectLst>
        </p:grpSpPr>
        <p:sp>
          <p:nvSpPr>
            <p:cNvPr id="41" name="矩形 40"/>
            <p:cNvSpPr/>
            <p:nvPr/>
          </p:nvSpPr>
          <p:spPr>
            <a:xfrm>
              <a:off x="844562" y="2150770"/>
              <a:ext cx="2157539" cy="8464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ea typeface="微软雅黑" panose="020B0503020204020204" charset="-122"/>
              </a:endParaRPr>
            </a:p>
          </p:txBody>
        </p:sp>
        <p:sp>
          <p:nvSpPr>
            <p:cNvPr id="52" name="矩形 80"/>
            <p:cNvSpPr>
              <a:spLocks noChangeArrowheads="1"/>
            </p:cNvSpPr>
            <p:nvPr/>
          </p:nvSpPr>
          <p:spPr bwMode="auto">
            <a:xfrm>
              <a:off x="821731" y="2447062"/>
              <a:ext cx="2158033" cy="300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auto">
                <a:spcBef>
                  <a:spcPts val="0"/>
                </a:spcBef>
                <a:spcAft>
                  <a:spcPts val="0"/>
                </a:spcAft>
                <a:defRPr/>
              </a:pPr>
              <a:r>
                <a:rPr lang="zh-CN" altLang="en-US" sz="2000" b="1" dirty="0">
                  <a:solidFill>
                    <a:schemeClr val="bg1"/>
                  </a:solidFill>
                  <a:latin typeface="Arial" panose="020B0604020202020204" pitchFamily="34" charset="0"/>
                  <a:ea typeface="微软雅黑" panose="020B0503020204020204" charset="-122"/>
                  <a:cs typeface="+mn-ea"/>
                  <a:sym typeface="Arial" panose="020B0604020202020204" pitchFamily="34" charset="0"/>
                </a:rPr>
                <a:t>党费：一年交一次？</a:t>
              </a:r>
            </a:p>
          </p:txBody>
        </p:sp>
        <p:sp>
          <p:nvSpPr>
            <p:cNvPr id="50" name="椭圆 49"/>
            <p:cNvSpPr/>
            <p:nvPr/>
          </p:nvSpPr>
          <p:spPr bwMode="auto">
            <a:xfrm>
              <a:off x="680246" y="3278224"/>
              <a:ext cx="960891" cy="960777"/>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44" name="组合 72"/>
            <p:cNvGrpSpPr>
              <a:grpSpLocks/>
            </p:cNvGrpSpPr>
            <p:nvPr/>
          </p:nvGrpSpPr>
          <p:grpSpPr bwMode="auto">
            <a:xfrm>
              <a:off x="586877" y="2380082"/>
              <a:ext cx="134937" cy="825081"/>
              <a:chOff x="4524245" y="3111810"/>
              <a:chExt cx="134937" cy="825081"/>
            </a:xfrm>
          </p:grpSpPr>
          <p:cxnSp>
            <p:nvCxnSpPr>
              <p:cNvPr id="47" name="直接连接符 46"/>
              <p:cNvCxnSpPr/>
              <p:nvPr/>
            </p:nvCxnSpPr>
            <p:spPr>
              <a:xfrm>
                <a:off x="4524740" y="3112274"/>
                <a:ext cx="13454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524740" y="3112274"/>
                <a:ext cx="0" cy="74647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524740" y="3852799"/>
                <a:ext cx="127405" cy="8453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5" name="矩形 44"/>
            <p:cNvSpPr/>
            <p:nvPr/>
          </p:nvSpPr>
          <p:spPr>
            <a:xfrm>
              <a:off x="102760" y="3069878"/>
              <a:ext cx="822770" cy="898868"/>
            </a:xfrm>
            <a:prstGeom prst="rect">
              <a:avLst/>
            </a:prstGeom>
          </p:spPr>
          <p:txBody>
            <a:bodyPr wrap="none">
              <a:spAutoFit/>
            </a:bodyPr>
            <a:lstStyle/>
            <a:p>
              <a:pPr fontAlgn="auto">
                <a:spcBef>
                  <a:spcPts val="0"/>
                </a:spcBef>
                <a:spcAft>
                  <a:spcPts val="0"/>
                </a:spcAft>
                <a:defRPr/>
              </a:pPr>
              <a:r>
                <a:rPr lang="zh-CN" altLang="en-US" sz="7200" dirty="0">
                  <a:solidFill>
                    <a:schemeClr val="bg1">
                      <a:lumMod val="75000"/>
                    </a:schemeClr>
                  </a:solidFill>
                  <a:latin typeface="Century Gothic" panose="020B0502020202020204" pitchFamily="34" charset="0"/>
                  <a:ea typeface="+mn-ea"/>
                  <a:cs typeface="Arial" panose="020B0604020202020204" pitchFamily="34" charset="0"/>
                </a:rPr>
                <a:t>“</a:t>
              </a:r>
              <a:endParaRPr lang="en-US" altLang="zh-CN" sz="7200" dirty="0">
                <a:solidFill>
                  <a:schemeClr val="bg1">
                    <a:lumMod val="75000"/>
                  </a:schemeClr>
                </a:solidFill>
                <a:latin typeface="Century Gothic" panose="020B0502020202020204" pitchFamily="34" charset="0"/>
                <a:ea typeface="+mn-ea"/>
                <a:cs typeface="Arial" panose="020B0604020202020204" pitchFamily="34" charset="0"/>
              </a:endParaRPr>
            </a:p>
          </p:txBody>
        </p:sp>
      </p:grpSp>
      <p:grpSp>
        <p:nvGrpSpPr>
          <p:cNvPr id="54" name="组合 53"/>
          <p:cNvGrpSpPr>
            <a:grpSpLocks/>
          </p:cNvGrpSpPr>
          <p:nvPr/>
        </p:nvGrpSpPr>
        <p:grpSpPr bwMode="auto">
          <a:xfrm>
            <a:off x="5994221" y="1652522"/>
            <a:ext cx="3921125" cy="2784474"/>
            <a:chOff x="102760" y="2150770"/>
            <a:chExt cx="2941016" cy="2088231"/>
          </a:xfrm>
          <a:effectLst>
            <a:outerShdw blurRad="50800" dist="38100" dir="10800000" algn="r" rotWithShape="0">
              <a:prstClr val="black">
                <a:alpha val="40000"/>
              </a:prstClr>
            </a:outerShdw>
          </a:effectLst>
        </p:grpSpPr>
        <p:sp>
          <p:nvSpPr>
            <p:cNvPr id="55" name="矩形 54"/>
            <p:cNvSpPr/>
            <p:nvPr/>
          </p:nvSpPr>
          <p:spPr>
            <a:xfrm>
              <a:off x="844562" y="2150770"/>
              <a:ext cx="2157539" cy="8464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ea typeface="微软雅黑" panose="020B0503020204020204" charset="-122"/>
              </a:endParaRPr>
            </a:p>
          </p:txBody>
        </p:sp>
        <p:sp>
          <p:nvSpPr>
            <p:cNvPr id="66" name="矩形 9"/>
            <p:cNvSpPr>
              <a:spLocks noChangeArrowheads="1"/>
            </p:cNvSpPr>
            <p:nvPr/>
          </p:nvSpPr>
          <p:spPr bwMode="auto">
            <a:xfrm>
              <a:off x="885743" y="2463486"/>
              <a:ext cx="2158033" cy="300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auto">
                <a:spcBef>
                  <a:spcPts val="0"/>
                </a:spcBef>
                <a:spcAft>
                  <a:spcPts val="0"/>
                </a:spcAft>
                <a:defRPr/>
              </a:pPr>
              <a:r>
                <a:rPr lang="zh-CN" altLang="en-US" sz="2000" b="1" dirty="0">
                  <a:solidFill>
                    <a:schemeClr val="bg1"/>
                  </a:solidFill>
                  <a:latin typeface="Arial" panose="020B0604020202020204" pitchFamily="34" charset="0"/>
                  <a:ea typeface="微软雅黑" panose="020B0503020204020204" charset="-122"/>
                  <a:cs typeface="+mn-ea"/>
                  <a:sym typeface="Arial" panose="020B0604020202020204" pitchFamily="34" charset="0"/>
                </a:rPr>
                <a:t>党费交不交  差的是党性</a:t>
              </a:r>
            </a:p>
          </p:txBody>
        </p:sp>
        <p:sp>
          <p:nvSpPr>
            <p:cNvPr id="64" name="椭圆 63"/>
            <p:cNvSpPr/>
            <p:nvPr/>
          </p:nvSpPr>
          <p:spPr bwMode="auto">
            <a:xfrm>
              <a:off x="680246" y="3278224"/>
              <a:ext cx="960891" cy="960777"/>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58" name="组合 14"/>
            <p:cNvGrpSpPr>
              <a:grpSpLocks/>
            </p:cNvGrpSpPr>
            <p:nvPr/>
          </p:nvGrpSpPr>
          <p:grpSpPr bwMode="auto">
            <a:xfrm>
              <a:off x="586877" y="2380082"/>
              <a:ext cx="134937" cy="825081"/>
              <a:chOff x="4524245" y="3111810"/>
              <a:chExt cx="134937" cy="825081"/>
            </a:xfrm>
          </p:grpSpPr>
          <p:cxnSp>
            <p:nvCxnSpPr>
              <p:cNvPr id="61" name="直接连接符 60"/>
              <p:cNvCxnSpPr/>
              <p:nvPr/>
            </p:nvCxnSpPr>
            <p:spPr>
              <a:xfrm>
                <a:off x="4524740" y="3112274"/>
                <a:ext cx="13454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524740" y="3112274"/>
                <a:ext cx="0" cy="74647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4524740" y="3852799"/>
                <a:ext cx="127405" cy="8453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02760" y="3069878"/>
              <a:ext cx="822770" cy="898868"/>
            </a:xfrm>
            <a:prstGeom prst="rect">
              <a:avLst/>
            </a:prstGeom>
          </p:spPr>
          <p:txBody>
            <a:bodyPr wrap="none">
              <a:spAutoFit/>
            </a:bodyPr>
            <a:lstStyle/>
            <a:p>
              <a:pPr fontAlgn="auto">
                <a:spcBef>
                  <a:spcPts val="0"/>
                </a:spcBef>
                <a:spcAft>
                  <a:spcPts val="0"/>
                </a:spcAft>
                <a:defRPr/>
              </a:pPr>
              <a:r>
                <a:rPr lang="zh-CN" altLang="en-US" sz="7200" dirty="0">
                  <a:solidFill>
                    <a:schemeClr val="bg1">
                      <a:lumMod val="75000"/>
                    </a:schemeClr>
                  </a:solidFill>
                  <a:latin typeface="Century Gothic" panose="020B0502020202020204" pitchFamily="34" charset="0"/>
                  <a:ea typeface="+mn-ea"/>
                  <a:cs typeface="Arial" panose="020B0604020202020204" pitchFamily="34" charset="0"/>
                </a:rPr>
                <a:t>“</a:t>
              </a:r>
              <a:endParaRPr lang="en-US" altLang="zh-CN" sz="7200" dirty="0">
                <a:solidFill>
                  <a:schemeClr val="bg1">
                    <a:lumMod val="75000"/>
                  </a:schemeClr>
                </a:solidFill>
                <a:latin typeface="Century Gothic" panose="020B0502020202020204" pitchFamily="34" charset="0"/>
                <a:ea typeface="+mn-ea"/>
                <a:cs typeface="Arial" panose="020B0604020202020204" pitchFamily="34" charset="0"/>
              </a:endParaRPr>
            </a:p>
          </p:txBody>
        </p:sp>
      </p:grpSp>
      <p:sp>
        <p:nvSpPr>
          <p:cNvPr id="82" name="矩形 81"/>
          <p:cNvSpPr/>
          <p:nvPr/>
        </p:nvSpPr>
        <p:spPr>
          <a:xfrm>
            <a:off x="756827" y="4648881"/>
            <a:ext cx="10883900" cy="1671227"/>
          </a:xfrm>
          <a:prstGeom prst="rect">
            <a:avLst/>
          </a:prstGeom>
        </p:spPr>
        <p:txBody>
          <a:bodyPr spcCol="108000">
            <a:spAutoFit/>
          </a:bodyPr>
          <a:lstStyle/>
          <a:p>
            <a:pPr algn="ctr" fontAlgn="auto">
              <a:lnSpc>
                <a:spcPct val="150000"/>
              </a:lnSpc>
              <a:spcBef>
                <a:spcPts val="0"/>
              </a:spcBef>
              <a:spcAft>
                <a:spcPts val="0"/>
              </a:spcAft>
              <a:defRPr/>
            </a:pPr>
            <a:r>
              <a:rPr lang="zh-CN" altLang="en-US" dirty="0" smtClean="0">
                <a:latin typeface="Arial" panose="020B0604020202020204" pitchFamily="34" charset="0"/>
                <a:ea typeface="微软雅黑" panose="020B0503020204020204" charset="-122"/>
                <a:cs typeface="+mn-ea"/>
                <a:sym typeface="Arial" panose="020B0604020202020204" pitchFamily="34" charset="0"/>
              </a:rPr>
              <a:t>作风</a:t>
            </a:r>
            <a:r>
              <a:rPr lang="zh-CN" altLang="en-US" dirty="0">
                <a:latin typeface="Arial" panose="020B0604020202020204" pitchFamily="34" charset="0"/>
                <a:ea typeface="微软雅黑" panose="020B0503020204020204" charset="-122"/>
                <a:cs typeface="+mn-ea"/>
                <a:sym typeface="Arial" panose="020B0604020202020204" pitchFamily="34" charset="0"/>
              </a:rPr>
              <a:t>问题都是从一件件小事开始的，蜕化变质堕落是有演变过程的。所谓“不以恶小而为之”，一次两次的忘记交党费，可能不会酿成什么大差错。但是，若长此以往，总是忘记自己在党章、党旗面前的承诺与誓言，恐怕就为更大的错误撕开了内心里最脆弱的口子。</a:t>
            </a:r>
            <a:endParaRPr lang="zh-CN" altLang="en-US" b="1" dirty="0">
              <a:latin typeface="Arial" panose="020B0604020202020204" pitchFamily="34" charset="0"/>
              <a:ea typeface="微软雅黑" panose="020B0503020204020204" charset="-122"/>
              <a:cs typeface="+mn-ea"/>
              <a:sym typeface="Arial" panose="020B0604020202020204" pitchFamily="34" charset="0"/>
            </a:endParaRPr>
          </a:p>
          <a:p>
            <a:pPr indent="396240" algn="ctr" fontAlgn="auto">
              <a:lnSpc>
                <a:spcPct val="120000"/>
              </a:lnSpc>
              <a:spcBef>
                <a:spcPts val="0"/>
              </a:spcBef>
              <a:spcAft>
                <a:spcPts val="600"/>
              </a:spcAft>
              <a:defRPr/>
            </a:pPr>
            <a:endParaRPr lang="zh-CN" altLang="en-US" dirty="0">
              <a:latin typeface="微软雅黑" panose="020B0503020204020204" charset="-122"/>
              <a:ea typeface="微软雅黑" panose="020B0503020204020204" charset="-122"/>
              <a:cs typeface="Arial" panose="020B0604020202020204" pitchFamily="34" charset="0"/>
            </a:endParaRPr>
          </a:p>
        </p:txBody>
      </p:sp>
      <p:pic>
        <p:nvPicPr>
          <p:cNvPr id="84" name="图片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23481" y="3103238"/>
            <a:ext cx="1386403" cy="1386403"/>
          </a:xfrm>
          <a:prstGeom prst="rect">
            <a:avLst/>
          </a:prstGeom>
        </p:spPr>
      </p:pic>
      <p:pic>
        <p:nvPicPr>
          <p:cNvPr id="85" name="图片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14431" y="3103238"/>
            <a:ext cx="1386403" cy="138640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2" decel="100000" fill="hold" nodeType="withEffect">
                                  <p:stCondLst>
                                    <p:cond delay="15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1+#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175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1+#ppt_w/2"/>
                                          </p:val>
                                        </p:tav>
                                        <p:tav tm="100000">
                                          <p:val>
                                            <p:strVal val="#ppt_x"/>
                                          </p:val>
                                        </p:tav>
                                      </p:tavLst>
                                    </p:anim>
                                    <p:anim calcmode="lin" valueType="num">
                                      <p:cBhvr additive="base">
                                        <p:cTn id="20"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2"/>
                                        </p:tgtEl>
                                        <p:attrNameLst>
                                          <p:attrName>style.visibility</p:attrName>
                                        </p:attrNameLst>
                                      </p:cBhvr>
                                      <p:to>
                                        <p:strVal val="visible"/>
                                      </p:to>
                                    </p:set>
                                    <p:anim calcmode="lin" valueType="num">
                                      <p:cBhvr additive="base">
                                        <p:cTn id="25" dur="500" fill="hold"/>
                                        <p:tgtEl>
                                          <p:spTgt spid="82"/>
                                        </p:tgtEl>
                                        <p:attrNameLst>
                                          <p:attrName>ppt_x</p:attrName>
                                        </p:attrNameLst>
                                      </p:cBhvr>
                                      <p:tavLst>
                                        <p:tav tm="0">
                                          <p:val>
                                            <p:strVal val="#ppt_x"/>
                                          </p:val>
                                        </p:tav>
                                        <p:tav tm="100000">
                                          <p:val>
                                            <p:strVal val="#ppt_x"/>
                                          </p:val>
                                        </p:tav>
                                      </p:tavLst>
                                    </p:anim>
                                    <p:anim calcmode="lin" valueType="num">
                                      <p:cBhvr additive="base">
                                        <p:cTn id="26"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circle(in)">
                                      <p:cBhvr>
                                        <p:cTn id="31" dur="2000"/>
                                        <p:tgtEl>
                                          <p:spTgt spid="84"/>
                                        </p:tgtEl>
                                      </p:cBhvr>
                                    </p:animEffect>
                                  </p:childTnLst>
                                </p:cTn>
                              </p:par>
                              <p:par>
                                <p:cTn id="32" presetID="6" presetClass="entr" presetSubtype="16" fill="hold" nodeType="withEffect">
                                  <p:stCondLst>
                                    <p:cond delay="0"/>
                                  </p:stCondLst>
                                  <p:childTnLst>
                                    <p:set>
                                      <p:cBhvr>
                                        <p:cTn id="33" dur="1" fill="hold">
                                          <p:stCondLst>
                                            <p:cond delay="0"/>
                                          </p:stCondLst>
                                        </p:cTn>
                                        <p:tgtEl>
                                          <p:spTgt spid="85"/>
                                        </p:tgtEl>
                                        <p:attrNameLst>
                                          <p:attrName>style.visibility</p:attrName>
                                        </p:attrNameLst>
                                      </p:cBhvr>
                                      <p:to>
                                        <p:strVal val="visible"/>
                                      </p:to>
                                    </p:set>
                                    <p:animEffect transition="in" filter="circle(in)">
                                      <p:cBhvr>
                                        <p:cTn id="34" dur="2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244668" y="1701382"/>
            <a:ext cx="9866955" cy="425839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16" name="矩形 15"/>
          <p:cNvSpPr/>
          <p:nvPr/>
        </p:nvSpPr>
        <p:spPr>
          <a:xfrm>
            <a:off x="1717049" y="1424810"/>
            <a:ext cx="1317528" cy="539865"/>
          </a:xfrm>
          <a:prstGeom prst="rect">
            <a:avLst/>
          </a:pr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r>
              <a:rPr lang="zh-CN" altLang="en-US" sz="3000" b="1" dirty="0">
                <a:solidFill>
                  <a:schemeClr val="bg1"/>
                </a:solidFill>
                <a:latin typeface="微软雅黑" panose="020B0503020204020204" charset="-122"/>
                <a:ea typeface="微软雅黑" panose="020B0503020204020204" charset="-122"/>
              </a:rPr>
              <a:t>党费</a:t>
            </a:r>
          </a:p>
        </p:txBody>
      </p:sp>
      <p:grpSp>
        <p:nvGrpSpPr>
          <p:cNvPr id="17" name="组合 16"/>
          <p:cNvGrpSpPr/>
          <p:nvPr/>
        </p:nvGrpSpPr>
        <p:grpSpPr>
          <a:xfrm>
            <a:off x="1621038" y="2072882"/>
            <a:ext cx="9190403" cy="785151"/>
            <a:chOff x="1514109" y="2132856"/>
            <a:chExt cx="9190403" cy="785151"/>
          </a:xfrm>
        </p:grpSpPr>
        <p:sp>
          <p:nvSpPr>
            <p:cNvPr id="26" name="矩形 25"/>
            <p:cNvSpPr/>
            <p:nvPr/>
          </p:nvSpPr>
          <p:spPr>
            <a:xfrm>
              <a:off x="1720850" y="2132856"/>
              <a:ext cx="8983662" cy="785151"/>
            </a:xfrm>
            <a:prstGeom prst="rect">
              <a:avLst/>
            </a:prstGeom>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a:lnSpc>
                  <a:spcPct val="140000"/>
                </a:lnSpc>
              </a:pPr>
              <a:r>
                <a:rPr lang="zh-CN" altLang="en-US" sz="1700" dirty="0">
                  <a:latin typeface="微软雅黑" panose="020B0503020204020204" charset="-122"/>
                  <a:ea typeface="微软雅黑" panose="020B0503020204020204" charset="-122"/>
                </a:rPr>
                <a:t>凝聚了老一辈革命者对中国共产党的深厚感情</a:t>
              </a:r>
              <a:r>
                <a:rPr lang="zh-CN" altLang="en-US" sz="1700" dirty="0" smtClean="0">
                  <a:latin typeface="微软雅黑" panose="020B0503020204020204" charset="-122"/>
                  <a:ea typeface="微软雅黑" panose="020B0503020204020204" charset="-122"/>
                </a:rPr>
                <a:t>。周</a:t>
              </a:r>
              <a:r>
                <a:rPr lang="zh-CN" altLang="en-US" sz="1700" dirty="0">
                  <a:latin typeface="微软雅黑" panose="020B0503020204020204" charset="-122"/>
                  <a:ea typeface="微软雅黑" panose="020B0503020204020204" charset="-122"/>
                </a:rPr>
                <a:t>恩来身后没有留下任何个人财产，他和夫人邓颖超的全部工资积蓄都交了党费</a:t>
              </a:r>
              <a:r>
                <a:rPr lang="zh-CN" altLang="en-US" sz="1700" dirty="0" smtClean="0">
                  <a:latin typeface="微软雅黑" panose="020B0503020204020204" charset="-122"/>
                  <a:ea typeface="微软雅黑" panose="020B0503020204020204" charset="-122"/>
                </a:rPr>
                <a:t>。</a:t>
              </a:r>
              <a:endParaRPr lang="en-US" altLang="zh-CN" sz="1700" dirty="0" smtClean="0">
                <a:latin typeface="微软雅黑" panose="020B0503020204020204" charset="-122"/>
                <a:ea typeface="微软雅黑" panose="020B0503020204020204" charset="-122"/>
              </a:endParaRPr>
            </a:p>
          </p:txBody>
        </p:sp>
        <p:sp>
          <p:nvSpPr>
            <p:cNvPr id="27" name="矩形 26"/>
            <p:cNvSpPr/>
            <p:nvPr/>
          </p:nvSpPr>
          <p:spPr>
            <a:xfrm>
              <a:off x="1514109" y="2276872"/>
              <a:ext cx="192021" cy="192000"/>
            </a:xfrm>
            <a:prstGeom prst="rect">
              <a:avLst/>
            </a:prstGeom>
            <a:solidFill>
              <a:srgbClr val="FFC000"/>
            </a:soli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65">
                <a:solidFill>
                  <a:schemeClr val="accent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8" name="组合 17"/>
          <p:cNvGrpSpPr/>
          <p:nvPr/>
        </p:nvGrpSpPr>
        <p:grpSpPr>
          <a:xfrm>
            <a:off x="1621037" y="2836957"/>
            <a:ext cx="9231970" cy="418897"/>
            <a:chOff x="1514108" y="2896931"/>
            <a:chExt cx="9231970" cy="418897"/>
          </a:xfrm>
        </p:grpSpPr>
        <p:sp>
          <p:nvSpPr>
            <p:cNvPr id="24" name="矩形 23"/>
            <p:cNvSpPr/>
            <p:nvPr/>
          </p:nvSpPr>
          <p:spPr>
            <a:xfrm>
              <a:off x="1514108" y="3037740"/>
              <a:ext cx="192021" cy="192000"/>
            </a:xfrm>
            <a:prstGeom prst="rect">
              <a:avLst/>
            </a:prstGeom>
            <a:solidFill>
              <a:srgbClr val="FFC000"/>
            </a:soli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65">
                <a:solidFill>
                  <a:schemeClr val="accent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矩形 24"/>
            <p:cNvSpPr/>
            <p:nvPr/>
          </p:nvSpPr>
          <p:spPr>
            <a:xfrm>
              <a:off x="1762416" y="2896931"/>
              <a:ext cx="8983662" cy="418897"/>
            </a:xfrm>
            <a:prstGeom prst="rect">
              <a:avLst/>
            </a:prstGeom>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a:lnSpc>
                  <a:spcPct val="140000"/>
                </a:lnSpc>
              </a:pPr>
              <a:r>
                <a:rPr lang="zh-CN" altLang="en-US" sz="1700" dirty="0">
                  <a:latin typeface="微软雅黑" panose="020B0503020204020204" charset="-122"/>
                  <a:ea typeface="微软雅黑" panose="020B0503020204020204" charset="-122"/>
                </a:rPr>
                <a:t>朱德两万元的党费存款单至今仍存放于中国人民革命军事博物馆里。</a:t>
              </a:r>
              <a:endParaRPr lang="en-US" altLang="zh-CN" sz="1700" dirty="0" smtClean="0">
                <a:latin typeface="微软雅黑" panose="020B0503020204020204" charset="-122"/>
                <a:ea typeface="微软雅黑" panose="020B0503020204020204" charset="-122"/>
              </a:endParaRPr>
            </a:p>
          </p:txBody>
        </p:sp>
      </p:grpSp>
      <p:grpSp>
        <p:nvGrpSpPr>
          <p:cNvPr id="19" name="组合 18"/>
          <p:cNvGrpSpPr/>
          <p:nvPr/>
        </p:nvGrpSpPr>
        <p:grpSpPr>
          <a:xfrm>
            <a:off x="1620178" y="3254876"/>
            <a:ext cx="9232829" cy="1151405"/>
            <a:chOff x="1513249" y="3314850"/>
            <a:chExt cx="9232829" cy="1151405"/>
          </a:xfrm>
        </p:grpSpPr>
        <p:sp>
          <p:nvSpPr>
            <p:cNvPr id="22" name="矩形 21"/>
            <p:cNvSpPr/>
            <p:nvPr/>
          </p:nvSpPr>
          <p:spPr>
            <a:xfrm>
              <a:off x="1513249" y="3453024"/>
              <a:ext cx="192021" cy="192000"/>
            </a:xfrm>
            <a:prstGeom prst="rect">
              <a:avLst/>
            </a:prstGeom>
            <a:solidFill>
              <a:srgbClr val="FFC000"/>
            </a:soli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65">
                <a:solidFill>
                  <a:schemeClr val="accent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3" name="矩形 22"/>
            <p:cNvSpPr/>
            <p:nvPr/>
          </p:nvSpPr>
          <p:spPr>
            <a:xfrm>
              <a:off x="1762416" y="3314850"/>
              <a:ext cx="8983662" cy="1151405"/>
            </a:xfrm>
            <a:prstGeom prst="rect">
              <a:avLst/>
            </a:prstGeom>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a:lnSpc>
                  <a:spcPct val="140000"/>
                </a:lnSpc>
              </a:pPr>
              <a:r>
                <a:rPr lang="zh-CN" altLang="en-US" sz="1700" dirty="0">
                  <a:latin typeface="微软雅黑" panose="020B0503020204020204" charset="-122"/>
                  <a:ea typeface="微软雅黑" panose="020B0503020204020204" charset="-122"/>
                </a:rPr>
                <a:t>重病在身的原丰田中心学校退休教师周孝时老人，知道自己来日不长了，在</a:t>
              </a:r>
              <a:r>
                <a:rPr lang="en-US" altLang="zh-CN" sz="1700" dirty="0">
                  <a:latin typeface="微软雅黑" panose="020B0503020204020204" charset="-122"/>
                  <a:ea typeface="微软雅黑" panose="020B0503020204020204" charset="-122"/>
                </a:rPr>
                <a:t>2007</a:t>
              </a:r>
              <a:r>
                <a:rPr lang="zh-CN" altLang="en-US" sz="1700" dirty="0">
                  <a:latin typeface="微软雅黑" panose="020B0503020204020204" charset="-122"/>
                  <a:ea typeface="微软雅黑" panose="020B0503020204020204" charset="-122"/>
                </a:rPr>
                <a:t>年</a:t>
              </a:r>
              <a:r>
                <a:rPr lang="en-US" altLang="zh-CN" sz="1700" dirty="0">
                  <a:latin typeface="微软雅黑" panose="020B0503020204020204" charset="-122"/>
                  <a:ea typeface="微软雅黑" panose="020B0503020204020204" charset="-122"/>
                </a:rPr>
                <a:t>12</a:t>
              </a:r>
              <a:r>
                <a:rPr lang="zh-CN" altLang="en-US" sz="1700" dirty="0">
                  <a:latin typeface="微软雅黑" panose="020B0503020204020204" charset="-122"/>
                  <a:ea typeface="微软雅黑" panose="020B0503020204020204" charset="-122"/>
                </a:rPr>
                <a:t>月</a:t>
              </a:r>
              <a:r>
                <a:rPr lang="en-US" altLang="zh-CN" sz="1700" dirty="0">
                  <a:latin typeface="微软雅黑" panose="020B0503020204020204" charset="-122"/>
                  <a:ea typeface="微软雅黑" panose="020B0503020204020204" charset="-122"/>
                </a:rPr>
                <a:t>13</a:t>
              </a:r>
              <a:r>
                <a:rPr lang="zh-CN" altLang="en-US" sz="1700" dirty="0">
                  <a:latin typeface="微软雅黑" panose="020B0503020204020204" charset="-122"/>
                  <a:ea typeface="微软雅黑" panose="020B0503020204020204" charset="-122"/>
                </a:rPr>
                <a:t>日上午</a:t>
              </a:r>
              <a:r>
                <a:rPr lang="en-US" altLang="zh-CN" sz="1700" dirty="0">
                  <a:latin typeface="微软雅黑" panose="020B0503020204020204" charset="-122"/>
                  <a:ea typeface="微软雅黑" panose="020B0503020204020204" charset="-122"/>
                </a:rPr>
                <a:t>10</a:t>
              </a:r>
              <a:r>
                <a:rPr lang="zh-CN" altLang="en-US" sz="1700" dirty="0">
                  <a:latin typeface="微软雅黑" panose="020B0503020204020204" charset="-122"/>
                  <a:ea typeface="微软雅黑" panose="020B0503020204020204" charset="-122"/>
                </a:rPr>
                <a:t>时他便拖着病体，交纳</a:t>
              </a:r>
              <a:r>
                <a:rPr lang="en-US" altLang="zh-CN" sz="1700" dirty="0">
                  <a:latin typeface="微软雅黑" panose="020B0503020204020204" charset="-122"/>
                  <a:ea typeface="微软雅黑" panose="020B0503020204020204" charset="-122"/>
                </a:rPr>
                <a:t>120</a:t>
              </a:r>
              <a:r>
                <a:rPr lang="zh-CN" altLang="en-US" sz="1700" dirty="0">
                  <a:latin typeface="微软雅黑" panose="020B0503020204020204" charset="-122"/>
                  <a:ea typeface="微软雅黑" panose="020B0503020204020204" charset="-122"/>
                </a:rPr>
                <a:t>元党费，就在当天下午</a:t>
              </a:r>
              <a:r>
                <a:rPr lang="en-US" altLang="zh-CN" sz="1700" dirty="0">
                  <a:latin typeface="微软雅黑" panose="020B0503020204020204" charset="-122"/>
                  <a:ea typeface="微软雅黑" panose="020B0503020204020204" charset="-122"/>
                </a:rPr>
                <a:t>6</a:t>
              </a:r>
              <a:r>
                <a:rPr lang="zh-CN" altLang="en-US" sz="1700" dirty="0">
                  <a:latin typeface="微软雅黑" panose="020B0503020204020204" charset="-122"/>
                  <a:ea typeface="微软雅黑" panose="020B0503020204020204" charset="-122"/>
                </a:rPr>
                <a:t>时，周孝时老人因病去世，距他最后一次交党费仅仅不到</a:t>
              </a:r>
              <a:r>
                <a:rPr lang="en-US" altLang="zh-CN" sz="1700" dirty="0">
                  <a:latin typeface="微软雅黑" panose="020B0503020204020204" charset="-122"/>
                  <a:ea typeface="微软雅黑" panose="020B0503020204020204" charset="-122"/>
                </a:rPr>
                <a:t>8</a:t>
              </a:r>
              <a:r>
                <a:rPr lang="zh-CN" altLang="en-US" sz="1700" dirty="0">
                  <a:latin typeface="微软雅黑" panose="020B0503020204020204" charset="-122"/>
                  <a:ea typeface="微软雅黑" panose="020B0503020204020204" charset="-122"/>
                </a:rPr>
                <a:t>小时。</a:t>
              </a:r>
              <a:endParaRPr lang="en-US" altLang="zh-CN" sz="1700" dirty="0" smtClean="0">
                <a:latin typeface="微软雅黑" panose="020B0503020204020204" charset="-122"/>
                <a:ea typeface="微软雅黑" panose="020B0503020204020204" charset="-122"/>
              </a:endParaRPr>
            </a:p>
          </p:txBody>
        </p:sp>
      </p:grpSp>
      <p:sp>
        <p:nvSpPr>
          <p:cNvPr id="20" name="矩形 19"/>
          <p:cNvSpPr/>
          <p:nvPr/>
        </p:nvSpPr>
        <p:spPr>
          <a:xfrm>
            <a:off x="1620178" y="4446151"/>
            <a:ext cx="9191264" cy="1371148"/>
          </a:xfrm>
          <a:prstGeom prst="rect">
            <a:avLst/>
          </a:prstGeom>
          <a:solidFill>
            <a:srgbClr val="C00000"/>
          </a:soli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4000" b="1" dirty="0">
              <a:solidFill>
                <a:schemeClr val="accent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1" name="矩形 20"/>
          <p:cNvSpPr/>
          <p:nvPr/>
        </p:nvSpPr>
        <p:spPr>
          <a:xfrm>
            <a:off x="1853161" y="4449146"/>
            <a:ext cx="8814263" cy="1341073"/>
          </a:xfrm>
          <a:prstGeom prst="rect">
            <a:avLst/>
          </a:prstGeom>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1600" dirty="0">
                <a:solidFill>
                  <a:schemeClr val="bg1"/>
                </a:solidFill>
                <a:latin typeface="Arial" panose="020B0604020202020204" pitchFamily="34" charset="0"/>
                <a:ea typeface="微软雅黑" panose="020B0503020204020204" charset="-122"/>
                <a:cs typeface="+mn-ea"/>
                <a:sym typeface="Arial" panose="020B0604020202020204" pitchFamily="34" charset="0"/>
              </a:rPr>
              <a:t>党费数字是客观冰冷的，但党费故事却是温暖感人的，彰显的重情重义、履行义务、善尽责任的行为让我们感动，告诉我们加强党性修养、践行“三严三实”，做一名合格的党员，正是从小事做起，从自觉主动交党费开始，时时铭记、事事坚持、处处上心，方能让群众正确认识我们的党，感受到党的温暖。 </a:t>
            </a:r>
            <a:endParaRPr lang="zh-CN" altLang="en-US" sz="16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28" name="组合 27"/>
          <p:cNvGrpSpPr/>
          <p:nvPr/>
        </p:nvGrpSpPr>
        <p:grpSpPr>
          <a:xfrm>
            <a:off x="426323" y="378178"/>
            <a:ext cx="554282" cy="383384"/>
            <a:chOff x="6324767" y="3216427"/>
            <a:chExt cx="327098" cy="226246"/>
          </a:xfrm>
          <a:effectLst>
            <a:outerShdw blurRad="50800" dist="38100" dir="10800000" algn="r" rotWithShape="0">
              <a:prstClr val="black">
                <a:alpha val="40000"/>
              </a:prstClr>
            </a:outerShdw>
          </a:effectLst>
        </p:grpSpPr>
        <p:sp>
          <p:nvSpPr>
            <p:cNvPr id="29" name="等腰三角形 28"/>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等腰三角形 29"/>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1" name="文本框 5"/>
          <p:cNvSpPr txBox="1"/>
          <p:nvPr/>
        </p:nvSpPr>
        <p:spPr>
          <a:xfrm>
            <a:off x="1101084" y="369815"/>
            <a:ext cx="3775537"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zh-CN" sz="2000" b="1" dirty="0">
                <a:latin typeface="微软雅黑" panose="020B0503020204020204" pitchFamily="34" charset="-122"/>
                <a:ea typeface="微软雅黑" panose="020B0503020204020204" pitchFamily="34" charset="-122"/>
                <a:sym typeface="Arial" panose="020B0604020202020204" pitchFamily="34" charset="0"/>
              </a:rPr>
              <a:t>做合格党员从交党费做起</a:t>
            </a:r>
            <a:endParaRPr lang="zh-CN" altLang="en-US" sz="20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913667560"/>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heel(1)">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0" grpId="0" animBg="1"/>
      <p:bldP spid="21"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10" name="文本框 32"/>
          <p:cNvSpPr txBox="1"/>
          <p:nvPr/>
        </p:nvSpPr>
        <p:spPr>
          <a:xfrm>
            <a:off x="4084637" y="2295616"/>
            <a:ext cx="5651034" cy="707886"/>
          </a:xfrm>
          <a:prstGeom prst="rect">
            <a:avLst/>
          </a:prstGeom>
          <a:solidFill>
            <a:srgbClr val="C00000"/>
          </a:solidFill>
          <a:effectLst>
            <a:outerShdw blurRad="50800" dist="38100" dir="10800000" algn="r" rotWithShape="0">
              <a:prstClr val="black">
                <a:alpha val="40000"/>
              </a:prstClr>
            </a:outerShdw>
          </a:effectLst>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40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新时期不忘初心</a:t>
            </a:r>
          </a:p>
        </p:txBody>
      </p:sp>
      <p:pic>
        <p:nvPicPr>
          <p:cNvPr id="15" name="Picture 7" descr="大的党徽"/>
          <p:cNvPicPr>
            <a:picLocks noChangeAspect="1"/>
          </p:cNvPicPr>
          <p:nvPr/>
        </p:nvPicPr>
        <p:blipFill>
          <a:blip r:embed="rId4"/>
          <a:stretch>
            <a:fillRect/>
          </a:stretch>
        </p:blipFill>
        <p:spPr>
          <a:xfrm>
            <a:off x="3410745" y="1481159"/>
            <a:ext cx="1347788" cy="1168400"/>
          </a:xfrm>
          <a:prstGeom prst="rect">
            <a:avLst/>
          </a:prstGeom>
          <a:noFill/>
          <a:ln w="9525">
            <a:noFill/>
          </a:ln>
        </p:spPr>
      </p:pic>
    </p:spTree>
    <p:extLst>
      <p:ext uri="{BB962C8B-B14F-4D97-AF65-F5344CB8AC3E}">
        <p14:creationId xmlns:p14="http://schemas.microsoft.com/office/powerpoint/2010/main" val="32124821"/>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6"/>
          <p:cNvSpPr/>
          <p:nvPr/>
        </p:nvSpPr>
        <p:spPr bwMode="auto">
          <a:xfrm>
            <a:off x="1050280" y="1401163"/>
            <a:ext cx="1249216" cy="1249216"/>
          </a:xfrm>
          <a:prstGeom prst="ellipse">
            <a:avLst/>
          </a:prstGeom>
          <a:solidFill>
            <a:srgbClr val="BB000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2100" b="1">
              <a:latin typeface="Arial" panose="020B0604020202020204" pitchFamily="34" charset="0"/>
              <a:ea typeface="微软雅黑" panose="020B0503020204020204" pitchFamily="34" charset="-122"/>
              <a:sym typeface="Arial" panose="020B0604020202020204" pitchFamily="34" charset="0"/>
            </a:endParaRPr>
          </a:p>
        </p:txBody>
      </p:sp>
      <p:sp>
        <p:nvSpPr>
          <p:cNvPr id="7" name="Oval 30"/>
          <p:cNvSpPr/>
          <p:nvPr/>
        </p:nvSpPr>
        <p:spPr bwMode="auto">
          <a:xfrm>
            <a:off x="1058451" y="3447978"/>
            <a:ext cx="1245884" cy="1247331"/>
          </a:xfrm>
          <a:prstGeom prst="ellipse">
            <a:avLst/>
          </a:prstGeom>
          <a:solidFill>
            <a:srgbClr val="FFC000"/>
          </a:solidFill>
          <a:ln>
            <a:noFill/>
          </a:ln>
          <a:effectLst>
            <a:outerShdw blurRad="50800" dist="38100" dir="10800000" algn="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0">
              <a:latin typeface="Arial" panose="020B0604020202020204" pitchFamily="34" charset="0"/>
              <a:ea typeface="微软雅黑" panose="020B0503020204020204" pitchFamily="34" charset="-122"/>
              <a:cs typeface="Roboto Regular"/>
              <a:sym typeface="Arial" panose="020B0604020202020204" pitchFamily="34" charset="0"/>
            </a:endParaRPr>
          </a:p>
        </p:txBody>
      </p:sp>
      <p:cxnSp>
        <p:nvCxnSpPr>
          <p:cNvPr id="8" name="Straight Connector 38"/>
          <p:cNvCxnSpPr/>
          <p:nvPr/>
        </p:nvCxnSpPr>
        <p:spPr bwMode="auto">
          <a:xfrm>
            <a:off x="1206369" y="3056146"/>
            <a:ext cx="10126294" cy="0"/>
          </a:xfrm>
          <a:prstGeom prst="line">
            <a:avLst/>
          </a:prstGeom>
          <a:ln w="12700">
            <a:solidFill>
              <a:srgbClr val="C00000"/>
            </a:solidFill>
          </a:ln>
          <a:effectLst/>
        </p:spPr>
        <p:style>
          <a:lnRef idx="2">
            <a:schemeClr val="accent1"/>
          </a:lnRef>
          <a:fillRef idx="0">
            <a:schemeClr val="accent1"/>
          </a:fillRef>
          <a:effectRef idx="1">
            <a:schemeClr val="accent1"/>
          </a:effectRef>
          <a:fontRef idx="minor">
            <a:schemeClr val="tx1"/>
          </a:fontRef>
        </p:style>
      </p:cxnSp>
      <p:sp>
        <p:nvSpPr>
          <p:cNvPr id="9" name="Freeform 171"/>
          <p:cNvSpPr/>
          <p:nvPr/>
        </p:nvSpPr>
        <p:spPr bwMode="auto">
          <a:xfrm>
            <a:off x="1449315" y="1802070"/>
            <a:ext cx="451147" cy="433101"/>
          </a:xfrm>
          <a:custGeom>
            <a:avLst/>
            <a:gdLst>
              <a:gd name="T0" fmla="*/ 228 w 308"/>
              <a:gd name="T1" fmla="*/ 218 h 296"/>
              <a:gd name="T2" fmla="*/ 224 w 308"/>
              <a:gd name="T3" fmla="*/ 215 h 296"/>
              <a:gd name="T4" fmla="*/ 228 w 308"/>
              <a:gd name="T5" fmla="*/ 212 h 296"/>
              <a:gd name="T6" fmla="*/ 230 w 308"/>
              <a:gd name="T7" fmla="*/ 212 h 296"/>
              <a:gd name="T8" fmla="*/ 278 w 308"/>
              <a:gd name="T9" fmla="*/ 209 h 296"/>
              <a:gd name="T10" fmla="*/ 288 w 308"/>
              <a:gd name="T11" fmla="*/ 176 h 296"/>
              <a:gd name="T12" fmla="*/ 284 w 308"/>
              <a:gd name="T13" fmla="*/ 176 h 296"/>
              <a:gd name="T14" fmla="*/ 283 w 308"/>
              <a:gd name="T15" fmla="*/ 176 h 296"/>
              <a:gd name="T16" fmla="*/ 283 w 308"/>
              <a:gd name="T17" fmla="*/ 176 h 296"/>
              <a:gd name="T18" fmla="*/ 229 w 308"/>
              <a:gd name="T19" fmla="*/ 174 h 296"/>
              <a:gd name="T20" fmla="*/ 226 w 308"/>
              <a:gd name="T21" fmla="*/ 174 h 296"/>
              <a:gd name="T22" fmla="*/ 222 w 308"/>
              <a:gd name="T23" fmla="*/ 171 h 296"/>
              <a:gd name="T24" fmla="*/ 226 w 308"/>
              <a:gd name="T25" fmla="*/ 168 h 296"/>
              <a:gd name="T26" fmla="*/ 228 w 308"/>
              <a:gd name="T27" fmla="*/ 168 h 296"/>
              <a:gd name="T28" fmla="*/ 284 w 308"/>
              <a:gd name="T29" fmla="*/ 164 h 296"/>
              <a:gd name="T30" fmla="*/ 292 w 308"/>
              <a:gd name="T31" fmla="*/ 164 h 296"/>
              <a:gd name="T32" fmla="*/ 292 w 308"/>
              <a:gd name="T33" fmla="*/ 164 h 296"/>
              <a:gd name="T34" fmla="*/ 296 w 308"/>
              <a:gd name="T35" fmla="*/ 133 h 296"/>
              <a:gd name="T36" fmla="*/ 214 w 308"/>
              <a:gd name="T37" fmla="*/ 124 h 296"/>
              <a:gd name="T38" fmla="*/ 213 w 308"/>
              <a:gd name="T39" fmla="*/ 124 h 296"/>
              <a:gd name="T40" fmla="*/ 212 w 308"/>
              <a:gd name="T41" fmla="*/ 124 h 296"/>
              <a:gd name="T42" fmla="*/ 217 w 308"/>
              <a:gd name="T43" fmla="*/ 124 h 296"/>
              <a:gd name="T44" fmla="*/ 206 w 308"/>
              <a:gd name="T45" fmla="*/ 124 h 296"/>
              <a:gd name="T46" fmla="*/ 165 w 308"/>
              <a:gd name="T47" fmla="*/ 123 h 296"/>
              <a:gd name="T48" fmla="*/ 165 w 308"/>
              <a:gd name="T49" fmla="*/ 123 h 296"/>
              <a:gd name="T50" fmla="*/ 160 w 308"/>
              <a:gd name="T51" fmla="*/ 121 h 296"/>
              <a:gd name="T52" fmla="*/ 165 w 308"/>
              <a:gd name="T53" fmla="*/ 120 h 296"/>
              <a:gd name="T54" fmla="*/ 165 w 308"/>
              <a:gd name="T55" fmla="*/ 120 h 296"/>
              <a:gd name="T56" fmla="*/ 179 w 308"/>
              <a:gd name="T57" fmla="*/ 119 h 296"/>
              <a:gd name="T58" fmla="*/ 192 w 308"/>
              <a:gd name="T59" fmla="*/ 58 h 296"/>
              <a:gd name="T60" fmla="*/ 178 w 308"/>
              <a:gd name="T61" fmla="*/ 0 h 296"/>
              <a:gd name="T62" fmla="*/ 101 w 308"/>
              <a:gd name="T63" fmla="*/ 126 h 296"/>
              <a:gd name="T64" fmla="*/ 58 w 308"/>
              <a:gd name="T65" fmla="*/ 146 h 296"/>
              <a:gd name="T66" fmla="*/ 53 w 308"/>
              <a:gd name="T67" fmla="*/ 275 h 296"/>
              <a:gd name="T68" fmla="*/ 99 w 308"/>
              <a:gd name="T69" fmla="*/ 275 h 296"/>
              <a:gd name="T70" fmla="*/ 232 w 308"/>
              <a:gd name="T71" fmla="*/ 286 h 296"/>
              <a:gd name="T72" fmla="*/ 255 w 308"/>
              <a:gd name="T73" fmla="*/ 256 h 296"/>
              <a:gd name="T74" fmla="*/ 227 w 308"/>
              <a:gd name="T75" fmla="*/ 255 h 296"/>
              <a:gd name="T76" fmla="*/ 225 w 308"/>
              <a:gd name="T77" fmla="*/ 255 h 296"/>
              <a:gd name="T78" fmla="*/ 221 w 308"/>
              <a:gd name="T79" fmla="*/ 252 h 296"/>
              <a:gd name="T80" fmla="*/ 225 w 308"/>
              <a:gd name="T81" fmla="*/ 249 h 296"/>
              <a:gd name="T82" fmla="*/ 227 w 308"/>
              <a:gd name="T83" fmla="*/ 249 h 296"/>
              <a:gd name="T84" fmla="*/ 262 w 308"/>
              <a:gd name="T85" fmla="*/ 247 h 296"/>
              <a:gd name="T86" fmla="*/ 269 w 308"/>
              <a:gd name="T87" fmla="*/ 220 h 296"/>
              <a:gd name="T88" fmla="*/ 230 w 308"/>
              <a:gd name="T89" fmla="*/ 218 h 296"/>
              <a:gd name="T90" fmla="*/ 228 w 308"/>
              <a:gd name="T91" fmla="*/ 21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8" h="296">
                <a:moveTo>
                  <a:pt x="228" y="218"/>
                </a:moveTo>
                <a:cubicBezTo>
                  <a:pt x="224" y="215"/>
                  <a:pt x="224" y="215"/>
                  <a:pt x="224" y="215"/>
                </a:cubicBezTo>
                <a:cubicBezTo>
                  <a:pt x="228" y="212"/>
                  <a:pt x="228" y="212"/>
                  <a:pt x="228" y="212"/>
                </a:cubicBezTo>
                <a:cubicBezTo>
                  <a:pt x="230" y="212"/>
                  <a:pt x="230" y="212"/>
                  <a:pt x="230" y="212"/>
                </a:cubicBezTo>
                <a:cubicBezTo>
                  <a:pt x="232" y="212"/>
                  <a:pt x="263" y="210"/>
                  <a:pt x="278" y="209"/>
                </a:cubicBezTo>
                <a:cubicBezTo>
                  <a:pt x="295" y="197"/>
                  <a:pt x="292" y="183"/>
                  <a:pt x="288" y="176"/>
                </a:cubicBezTo>
                <a:cubicBezTo>
                  <a:pt x="287" y="176"/>
                  <a:pt x="285" y="176"/>
                  <a:pt x="284" y="176"/>
                </a:cubicBezTo>
                <a:cubicBezTo>
                  <a:pt x="283" y="176"/>
                  <a:pt x="283" y="176"/>
                  <a:pt x="283" y="176"/>
                </a:cubicBezTo>
                <a:cubicBezTo>
                  <a:pt x="283" y="176"/>
                  <a:pt x="283" y="176"/>
                  <a:pt x="283" y="176"/>
                </a:cubicBezTo>
                <a:cubicBezTo>
                  <a:pt x="278" y="176"/>
                  <a:pt x="231" y="174"/>
                  <a:pt x="229" y="174"/>
                </a:cubicBezTo>
                <a:cubicBezTo>
                  <a:pt x="226" y="174"/>
                  <a:pt x="226" y="174"/>
                  <a:pt x="226" y="174"/>
                </a:cubicBezTo>
                <a:cubicBezTo>
                  <a:pt x="222" y="171"/>
                  <a:pt x="222" y="171"/>
                  <a:pt x="222" y="171"/>
                </a:cubicBezTo>
                <a:cubicBezTo>
                  <a:pt x="226" y="168"/>
                  <a:pt x="226" y="168"/>
                  <a:pt x="226" y="168"/>
                </a:cubicBezTo>
                <a:cubicBezTo>
                  <a:pt x="228" y="168"/>
                  <a:pt x="228" y="168"/>
                  <a:pt x="228" y="168"/>
                </a:cubicBezTo>
                <a:cubicBezTo>
                  <a:pt x="231" y="168"/>
                  <a:pt x="280" y="164"/>
                  <a:pt x="284" y="164"/>
                </a:cubicBezTo>
                <a:cubicBezTo>
                  <a:pt x="290" y="164"/>
                  <a:pt x="292" y="164"/>
                  <a:pt x="292" y="164"/>
                </a:cubicBezTo>
                <a:cubicBezTo>
                  <a:pt x="292" y="164"/>
                  <a:pt x="292" y="164"/>
                  <a:pt x="292" y="164"/>
                </a:cubicBezTo>
                <a:cubicBezTo>
                  <a:pt x="302" y="155"/>
                  <a:pt x="308" y="144"/>
                  <a:pt x="296" y="133"/>
                </a:cubicBezTo>
                <a:cubicBezTo>
                  <a:pt x="285" y="123"/>
                  <a:pt x="243" y="125"/>
                  <a:pt x="214" y="124"/>
                </a:cubicBezTo>
                <a:cubicBezTo>
                  <a:pt x="213" y="124"/>
                  <a:pt x="213" y="124"/>
                  <a:pt x="213" y="124"/>
                </a:cubicBezTo>
                <a:cubicBezTo>
                  <a:pt x="212" y="124"/>
                  <a:pt x="212" y="124"/>
                  <a:pt x="212" y="124"/>
                </a:cubicBezTo>
                <a:cubicBezTo>
                  <a:pt x="212" y="124"/>
                  <a:pt x="219" y="124"/>
                  <a:pt x="217" y="124"/>
                </a:cubicBezTo>
                <a:cubicBezTo>
                  <a:pt x="213" y="124"/>
                  <a:pt x="209" y="124"/>
                  <a:pt x="206" y="124"/>
                </a:cubicBezTo>
                <a:cubicBezTo>
                  <a:pt x="192" y="123"/>
                  <a:pt x="167" y="123"/>
                  <a:pt x="165" y="123"/>
                </a:cubicBezTo>
                <a:cubicBezTo>
                  <a:pt x="165" y="123"/>
                  <a:pt x="165" y="123"/>
                  <a:pt x="165" y="123"/>
                </a:cubicBezTo>
                <a:cubicBezTo>
                  <a:pt x="160" y="121"/>
                  <a:pt x="160" y="121"/>
                  <a:pt x="160" y="121"/>
                </a:cubicBezTo>
                <a:cubicBezTo>
                  <a:pt x="165" y="120"/>
                  <a:pt x="165" y="120"/>
                  <a:pt x="165" y="120"/>
                </a:cubicBezTo>
                <a:cubicBezTo>
                  <a:pt x="165" y="120"/>
                  <a:pt x="165" y="120"/>
                  <a:pt x="165" y="120"/>
                </a:cubicBezTo>
                <a:cubicBezTo>
                  <a:pt x="166" y="120"/>
                  <a:pt x="169" y="120"/>
                  <a:pt x="179" y="119"/>
                </a:cubicBezTo>
                <a:cubicBezTo>
                  <a:pt x="165" y="90"/>
                  <a:pt x="188" y="73"/>
                  <a:pt x="192" y="58"/>
                </a:cubicBezTo>
                <a:cubicBezTo>
                  <a:pt x="206" y="5"/>
                  <a:pt x="178" y="0"/>
                  <a:pt x="178" y="0"/>
                </a:cubicBezTo>
                <a:cubicBezTo>
                  <a:pt x="178" y="0"/>
                  <a:pt x="108" y="96"/>
                  <a:pt x="101" y="126"/>
                </a:cubicBezTo>
                <a:cubicBezTo>
                  <a:pt x="96" y="148"/>
                  <a:pt x="67" y="146"/>
                  <a:pt x="58" y="146"/>
                </a:cubicBezTo>
                <a:cubicBezTo>
                  <a:pt x="10" y="144"/>
                  <a:pt x="0" y="264"/>
                  <a:pt x="53" y="275"/>
                </a:cubicBezTo>
                <a:cubicBezTo>
                  <a:pt x="64" y="277"/>
                  <a:pt x="76" y="265"/>
                  <a:pt x="99" y="275"/>
                </a:cubicBezTo>
                <a:cubicBezTo>
                  <a:pt x="149" y="296"/>
                  <a:pt x="192" y="287"/>
                  <a:pt x="232" y="286"/>
                </a:cubicBezTo>
                <a:cubicBezTo>
                  <a:pt x="259" y="285"/>
                  <a:pt x="257" y="266"/>
                  <a:pt x="255" y="256"/>
                </a:cubicBezTo>
                <a:cubicBezTo>
                  <a:pt x="242" y="256"/>
                  <a:pt x="229" y="255"/>
                  <a:pt x="227" y="255"/>
                </a:cubicBezTo>
                <a:cubicBezTo>
                  <a:pt x="225" y="255"/>
                  <a:pt x="225" y="255"/>
                  <a:pt x="225" y="255"/>
                </a:cubicBezTo>
                <a:cubicBezTo>
                  <a:pt x="221" y="252"/>
                  <a:pt x="221" y="252"/>
                  <a:pt x="221" y="252"/>
                </a:cubicBezTo>
                <a:cubicBezTo>
                  <a:pt x="225" y="249"/>
                  <a:pt x="225" y="249"/>
                  <a:pt x="225" y="249"/>
                </a:cubicBezTo>
                <a:cubicBezTo>
                  <a:pt x="227" y="249"/>
                  <a:pt x="227" y="249"/>
                  <a:pt x="227" y="249"/>
                </a:cubicBezTo>
                <a:cubicBezTo>
                  <a:pt x="229" y="249"/>
                  <a:pt x="247" y="248"/>
                  <a:pt x="262" y="247"/>
                </a:cubicBezTo>
                <a:cubicBezTo>
                  <a:pt x="275" y="237"/>
                  <a:pt x="272" y="227"/>
                  <a:pt x="269" y="220"/>
                </a:cubicBezTo>
                <a:cubicBezTo>
                  <a:pt x="253" y="219"/>
                  <a:pt x="232" y="218"/>
                  <a:pt x="230" y="218"/>
                </a:cubicBezTo>
                <a:lnTo>
                  <a:pt x="228" y="218"/>
                </a:lnTo>
                <a:close/>
              </a:path>
            </a:pathLst>
          </a:custGeom>
          <a:solidFill>
            <a:schemeClr val="bg1"/>
          </a:solidFill>
          <a:ln>
            <a:noFill/>
          </a:ln>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3"/>
          <p:cNvSpPr txBox="1"/>
          <p:nvPr/>
        </p:nvSpPr>
        <p:spPr>
          <a:xfrm>
            <a:off x="2631007" y="1511765"/>
            <a:ext cx="2622023" cy="307777"/>
          </a:xfrm>
          <a:prstGeom prst="rect">
            <a:avLst/>
          </a:prstGeom>
          <a:noFill/>
        </p:spPr>
        <p:txBody>
          <a:bodyPr wrap="square" lIns="0" tIns="0" rIns="0" bIns="0" rtlCol="0" anchor="t" anchorCtr="0">
            <a:spAutoFit/>
          </a:bodyPr>
          <a:lstStyle/>
          <a:p>
            <a:pPr defTabSz="1218565">
              <a:defRPr/>
            </a:pPr>
            <a:r>
              <a:rPr lang="zh-CN" altLang="en-US" sz="2000" b="1" dirty="0" smtClean="0">
                <a:solidFill>
                  <a:srgbClr val="C00000"/>
                </a:solidFill>
                <a:latin typeface="Arial" panose="020B0604020202020204" pitchFamily="34" charset="0"/>
                <a:ea typeface="微软雅黑" panose="020B0503020204020204" charset="-122"/>
                <a:cs typeface="+mn-ea"/>
                <a:sym typeface="Arial" panose="020B0604020202020204" pitchFamily="34" charset="0"/>
              </a:rPr>
              <a:t>革命战争</a:t>
            </a:r>
            <a:r>
              <a:rPr lang="zh-CN" altLang="en-US" sz="2000" b="1" dirty="0">
                <a:solidFill>
                  <a:srgbClr val="C00000"/>
                </a:solidFill>
                <a:latin typeface="Arial" panose="020B0604020202020204" pitchFamily="34" charset="0"/>
                <a:ea typeface="微软雅黑" panose="020B0503020204020204" charset="-122"/>
                <a:cs typeface="+mn-ea"/>
                <a:sym typeface="Arial" panose="020B0604020202020204" pitchFamily="34" charset="0"/>
              </a:rPr>
              <a:t>年代</a:t>
            </a:r>
          </a:p>
        </p:txBody>
      </p:sp>
      <p:sp>
        <p:nvSpPr>
          <p:cNvPr id="14" name="TextBox 13"/>
          <p:cNvSpPr txBox="1"/>
          <p:nvPr/>
        </p:nvSpPr>
        <p:spPr>
          <a:xfrm>
            <a:off x="2612095" y="3709636"/>
            <a:ext cx="1505766" cy="307777"/>
          </a:xfrm>
          <a:prstGeom prst="rect">
            <a:avLst/>
          </a:prstGeom>
          <a:noFill/>
        </p:spPr>
        <p:txBody>
          <a:bodyPr wrap="square" lIns="0" tIns="0" rIns="0" bIns="0" rtlCol="0" anchor="t" anchorCtr="0">
            <a:spAutoFit/>
          </a:bodyPr>
          <a:lstStyle/>
          <a:p>
            <a:pPr defTabSz="912495">
              <a:spcBef>
                <a:spcPct val="20000"/>
              </a:spcBef>
              <a:defRPr/>
            </a:pPr>
            <a:r>
              <a:rPr lang="zh-CN" altLang="en-US" sz="2000" b="1" dirty="0">
                <a:solidFill>
                  <a:srgbClr val="C00000"/>
                </a:solidFill>
                <a:latin typeface="Arial" panose="020B0604020202020204" pitchFamily="34" charset="0"/>
                <a:ea typeface="微软雅黑" panose="020B0503020204020204" charset="-122"/>
                <a:cs typeface="+mn-ea"/>
                <a:sym typeface="Arial" panose="020B0604020202020204" pitchFamily="34" charset="0"/>
              </a:rPr>
              <a:t>新时期</a:t>
            </a:r>
            <a:endParaRPr lang="en-US" sz="20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71"/>
          <p:cNvSpPr/>
          <p:nvPr/>
        </p:nvSpPr>
        <p:spPr bwMode="auto">
          <a:xfrm>
            <a:off x="1449314" y="3786212"/>
            <a:ext cx="451147" cy="433101"/>
          </a:xfrm>
          <a:custGeom>
            <a:avLst/>
            <a:gdLst>
              <a:gd name="T0" fmla="*/ 228 w 308"/>
              <a:gd name="T1" fmla="*/ 218 h 296"/>
              <a:gd name="T2" fmla="*/ 224 w 308"/>
              <a:gd name="T3" fmla="*/ 215 h 296"/>
              <a:gd name="T4" fmla="*/ 228 w 308"/>
              <a:gd name="T5" fmla="*/ 212 h 296"/>
              <a:gd name="T6" fmla="*/ 230 w 308"/>
              <a:gd name="T7" fmla="*/ 212 h 296"/>
              <a:gd name="T8" fmla="*/ 278 w 308"/>
              <a:gd name="T9" fmla="*/ 209 h 296"/>
              <a:gd name="T10" fmla="*/ 288 w 308"/>
              <a:gd name="T11" fmla="*/ 176 h 296"/>
              <a:gd name="T12" fmla="*/ 284 w 308"/>
              <a:gd name="T13" fmla="*/ 176 h 296"/>
              <a:gd name="T14" fmla="*/ 283 w 308"/>
              <a:gd name="T15" fmla="*/ 176 h 296"/>
              <a:gd name="T16" fmla="*/ 283 w 308"/>
              <a:gd name="T17" fmla="*/ 176 h 296"/>
              <a:gd name="T18" fmla="*/ 229 w 308"/>
              <a:gd name="T19" fmla="*/ 174 h 296"/>
              <a:gd name="T20" fmla="*/ 226 w 308"/>
              <a:gd name="T21" fmla="*/ 174 h 296"/>
              <a:gd name="T22" fmla="*/ 222 w 308"/>
              <a:gd name="T23" fmla="*/ 171 h 296"/>
              <a:gd name="T24" fmla="*/ 226 w 308"/>
              <a:gd name="T25" fmla="*/ 168 h 296"/>
              <a:gd name="T26" fmla="*/ 228 w 308"/>
              <a:gd name="T27" fmla="*/ 168 h 296"/>
              <a:gd name="T28" fmla="*/ 284 w 308"/>
              <a:gd name="T29" fmla="*/ 164 h 296"/>
              <a:gd name="T30" fmla="*/ 292 w 308"/>
              <a:gd name="T31" fmla="*/ 164 h 296"/>
              <a:gd name="T32" fmla="*/ 292 w 308"/>
              <a:gd name="T33" fmla="*/ 164 h 296"/>
              <a:gd name="T34" fmla="*/ 296 w 308"/>
              <a:gd name="T35" fmla="*/ 133 h 296"/>
              <a:gd name="T36" fmla="*/ 214 w 308"/>
              <a:gd name="T37" fmla="*/ 124 h 296"/>
              <a:gd name="T38" fmla="*/ 213 w 308"/>
              <a:gd name="T39" fmla="*/ 124 h 296"/>
              <a:gd name="T40" fmla="*/ 212 w 308"/>
              <a:gd name="T41" fmla="*/ 124 h 296"/>
              <a:gd name="T42" fmla="*/ 217 w 308"/>
              <a:gd name="T43" fmla="*/ 124 h 296"/>
              <a:gd name="T44" fmla="*/ 206 w 308"/>
              <a:gd name="T45" fmla="*/ 124 h 296"/>
              <a:gd name="T46" fmla="*/ 165 w 308"/>
              <a:gd name="T47" fmla="*/ 123 h 296"/>
              <a:gd name="T48" fmla="*/ 165 w 308"/>
              <a:gd name="T49" fmla="*/ 123 h 296"/>
              <a:gd name="T50" fmla="*/ 160 w 308"/>
              <a:gd name="T51" fmla="*/ 121 h 296"/>
              <a:gd name="T52" fmla="*/ 165 w 308"/>
              <a:gd name="T53" fmla="*/ 120 h 296"/>
              <a:gd name="T54" fmla="*/ 165 w 308"/>
              <a:gd name="T55" fmla="*/ 120 h 296"/>
              <a:gd name="T56" fmla="*/ 179 w 308"/>
              <a:gd name="T57" fmla="*/ 119 h 296"/>
              <a:gd name="T58" fmla="*/ 192 w 308"/>
              <a:gd name="T59" fmla="*/ 58 h 296"/>
              <a:gd name="T60" fmla="*/ 178 w 308"/>
              <a:gd name="T61" fmla="*/ 0 h 296"/>
              <a:gd name="T62" fmla="*/ 101 w 308"/>
              <a:gd name="T63" fmla="*/ 126 h 296"/>
              <a:gd name="T64" fmla="*/ 58 w 308"/>
              <a:gd name="T65" fmla="*/ 146 h 296"/>
              <a:gd name="T66" fmla="*/ 53 w 308"/>
              <a:gd name="T67" fmla="*/ 275 h 296"/>
              <a:gd name="T68" fmla="*/ 99 w 308"/>
              <a:gd name="T69" fmla="*/ 275 h 296"/>
              <a:gd name="T70" fmla="*/ 232 w 308"/>
              <a:gd name="T71" fmla="*/ 286 h 296"/>
              <a:gd name="T72" fmla="*/ 255 w 308"/>
              <a:gd name="T73" fmla="*/ 256 h 296"/>
              <a:gd name="T74" fmla="*/ 227 w 308"/>
              <a:gd name="T75" fmla="*/ 255 h 296"/>
              <a:gd name="T76" fmla="*/ 225 w 308"/>
              <a:gd name="T77" fmla="*/ 255 h 296"/>
              <a:gd name="T78" fmla="*/ 221 w 308"/>
              <a:gd name="T79" fmla="*/ 252 h 296"/>
              <a:gd name="T80" fmla="*/ 225 w 308"/>
              <a:gd name="T81" fmla="*/ 249 h 296"/>
              <a:gd name="T82" fmla="*/ 227 w 308"/>
              <a:gd name="T83" fmla="*/ 249 h 296"/>
              <a:gd name="T84" fmla="*/ 262 w 308"/>
              <a:gd name="T85" fmla="*/ 247 h 296"/>
              <a:gd name="T86" fmla="*/ 269 w 308"/>
              <a:gd name="T87" fmla="*/ 220 h 296"/>
              <a:gd name="T88" fmla="*/ 230 w 308"/>
              <a:gd name="T89" fmla="*/ 218 h 296"/>
              <a:gd name="T90" fmla="*/ 228 w 308"/>
              <a:gd name="T91" fmla="*/ 21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8" h="296">
                <a:moveTo>
                  <a:pt x="228" y="218"/>
                </a:moveTo>
                <a:cubicBezTo>
                  <a:pt x="224" y="215"/>
                  <a:pt x="224" y="215"/>
                  <a:pt x="224" y="215"/>
                </a:cubicBezTo>
                <a:cubicBezTo>
                  <a:pt x="228" y="212"/>
                  <a:pt x="228" y="212"/>
                  <a:pt x="228" y="212"/>
                </a:cubicBezTo>
                <a:cubicBezTo>
                  <a:pt x="230" y="212"/>
                  <a:pt x="230" y="212"/>
                  <a:pt x="230" y="212"/>
                </a:cubicBezTo>
                <a:cubicBezTo>
                  <a:pt x="232" y="212"/>
                  <a:pt x="263" y="210"/>
                  <a:pt x="278" y="209"/>
                </a:cubicBezTo>
                <a:cubicBezTo>
                  <a:pt x="295" y="197"/>
                  <a:pt x="292" y="183"/>
                  <a:pt x="288" y="176"/>
                </a:cubicBezTo>
                <a:cubicBezTo>
                  <a:pt x="287" y="176"/>
                  <a:pt x="285" y="176"/>
                  <a:pt x="284" y="176"/>
                </a:cubicBezTo>
                <a:cubicBezTo>
                  <a:pt x="283" y="176"/>
                  <a:pt x="283" y="176"/>
                  <a:pt x="283" y="176"/>
                </a:cubicBezTo>
                <a:cubicBezTo>
                  <a:pt x="283" y="176"/>
                  <a:pt x="283" y="176"/>
                  <a:pt x="283" y="176"/>
                </a:cubicBezTo>
                <a:cubicBezTo>
                  <a:pt x="278" y="176"/>
                  <a:pt x="231" y="174"/>
                  <a:pt x="229" y="174"/>
                </a:cubicBezTo>
                <a:cubicBezTo>
                  <a:pt x="226" y="174"/>
                  <a:pt x="226" y="174"/>
                  <a:pt x="226" y="174"/>
                </a:cubicBezTo>
                <a:cubicBezTo>
                  <a:pt x="222" y="171"/>
                  <a:pt x="222" y="171"/>
                  <a:pt x="222" y="171"/>
                </a:cubicBezTo>
                <a:cubicBezTo>
                  <a:pt x="226" y="168"/>
                  <a:pt x="226" y="168"/>
                  <a:pt x="226" y="168"/>
                </a:cubicBezTo>
                <a:cubicBezTo>
                  <a:pt x="228" y="168"/>
                  <a:pt x="228" y="168"/>
                  <a:pt x="228" y="168"/>
                </a:cubicBezTo>
                <a:cubicBezTo>
                  <a:pt x="231" y="168"/>
                  <a:pt x="280" y="164"/>
                  <a:pt x="284" y="164"/>
                </a:cubicBezTo>
                <a:cubicBezTo>
                  <a:pt x="290" y="164"/>
                  <a:pt x="292" y="164"/>
                  <a:pt x="292" y="164"/>
                </a:cubicBezTo>
                <a:cubicBezTo>
                  <a:pt x="292" y="164"/>
                  <a:pt x="292" y="164"/>
                  <a:pt x="292" y="164"/>
                </a:cubicBezTo>
                <a:cubicBezTo>
                  <a:pt x="302" y="155"/>
                  <a:pt x="308" y="144"/>
                  <a:pt x="296" y="133"/>
                </a:cubicBezTo>
                <a:cubicBezTo>
                  <a:pt x="285" y="123"/>
                  <a:pt x="243" y="125"/>
                  <a:pt x="214" y="124"/>
                </a:cubicBezTo>
                <a:cubicBezTo>
                  <a:pt x="213" y="124"/>
                  <a:pt x="213" y="124"/>
                  <a:pt x="213" y="124"/>
                </a:cubicBezTo>
                <a:cubicBezTo>
                  <a:pt x="212" y="124"/>
                  <a:pt x="212" y="124"/>
                  <a:pt x="212" y="124"/>
                </a:cubicBezTo>
                <a:cubicBezTo>
                  <a:pt x="212" y="124"/>
                  <a:pt x="219" y="124"/>
                  <a:pt x="217" y="124"/>
                </a:cubicBezTo>
                <a:cubicBezTo>
                  <a:pt x="213" y="124"/>
                  <a:pt x="209" y="124"/>
                  <a:pt x="206" y="124"/>
                </a:cubicBezTo>
                <a:cubicBezTo>
                  <a:pt x="192" y="123"/>
                  <a:pt x="167" y="123"/>
                  <a:pt x="165" y="123"/>
                </a:cubicBezTo>
                <a:cubicBezTo>
                  <a:pt x="165" y="123"/>
                  <a:pt x="165" y="123"/>
                  <a:pt x="165" y="123"/>
                </a:cubicBezTo>
                <a:cubicBezTo>
                  <a:pt x="160" y="121"/>
                  <a:pt x="160" y="121"/>
                  <a:pt x="160" y="121"/>
                </a:cubicBezTo>
                <a:cubicBezTo>
                  <a:pt x="165" y="120"/>
                  <a:pt x="165" y="120"/>
                  <a:pt x="165" y="120"/>
                </a:cubicBezTo>
                <a:cubicBezTo>
                  <a:pt x="165" y="120"/>
                  <a:pt x="165" y="120"/>
                  <a:pt x="165" y="120"/>
                </a:cubicBezTo>
                <a:cubicBezTo>
                  <a:pt x="166" y="120"/>
                  <a:pt x="169" y="120"/>
                  <a:pt x="179" y="119"/>
                </a:cubicBezTo>
                <a:cubicBezTo>
                  <a:pt x="165" y="90"/>
                  <a:pt x="188" y="73"/>
                  <a:pt x="192" y="58"/>
                </a:cubicBezTo>
                <a:cubicBezTo>
                  <a:pt x="206" y="5"/>
                  <a:pt x="178" y="0"/>
                  <a:pt x="178" y="0"/>
                </a:cubicBezTo>
                <a:cubicBezTo>
                  <a:pt x="178" y="0"/>
                  <a:pt x="108" y="96"/>
                  <a:pt x="101" y="126"/>
                </a:cubicBezTo>
                <a:cubicBezTo>
                  <a:pt x="96" y="148"/>
                  <a:pt x="67" y="146"/>
                  <a:pt x="58" y="146"/>
                </a:cubicBezTo>
                <a:cubicBezTo>
                  <a:pt x="10" y="144"/>
                  <a:pt x="0" y="264"/>
                  <a:pt x="53" y="275"/>
                </a:cubicBezTo>
                <a:cubicBezTo>
                  <a:pt x="64" y="277"/>
                  <a:pt x="76" y="265"/>
                  <a:pt x="99" y="275"/>
                </a:cubicBezTo>
                <a:cubicBezTo>
                  <a:pt x="149" y="296"/>
                  <a:pt x="192" y="287"/>
                  <a:pt x="232" y="286"/>
                </a:cubicBezTo>
                <a:cubicBezTo>
                  <a:pt x="259" y="285"/>
                  <a:pt x="257" y="266"/>
                  <a:pt x="255" y="256"/>
                </a:cubicBezTo>
                <a:cubicBezTo>
                  <a:pt x="242" y="256"/>
                  <a:pt x="229" y="255"/>
                  <a:pt x="227" y="255"/>
                </a:cubicBezTo>
                <a:cubicBezTo>
                  <a:pt x="225" y="255"/>
                  <a:pt x="225" y="255"/>
                  <a:pt x="225" y="255"/>
                </a:cubicBezTo>
                <a:cubicBezTo>
                  <a:pt x="221" y="252"/>
                  <a:pt x="221" y="252"/>
                  <a:pt x="221" y="252"/>
                </a:cubicBezTo>
                <a:cubicBezTo>
                  <a:pt x="225" y="249"/>
                  <a:pt x="225" y="249"/>
                  <a:pt x="225" y="249"/>
                </a:cubicBezTo>
                <a:cubicBezTo>
                  <a:pt x="227" y="249"/>
                  <a:pt x="227" y="249"/>
                  <a:pt x="227" y="249"/>
                </a:cubicBezTo>
                <a:cubicBezTo>
                  <a:pt x="229" y="249"/>
                  <a:pt x="247" y="248"/>
                  <a:pt x="262" y="247"/>
                </a:cubicBezTo>
                <a:cubicBezTo>
                  <a:pt x="275" y="237"/>
                  <a:pt x="272" y="227"/>
                  <a:pt x="269" y="220"/>
                </a:cubicBezTo>
                <a:cubicBezTo>
                  <a:pt x="253" y="219"/>
                  <a:pt x="232" y="218"/>
                  <a:pt x="230" y="218"/>
                </a:cubicBezTo>
                <a:lnTo>
                  <a:pt x="228" y="218"/>
                </a:lnTo>
                <a:close/>
              </a:path>
            </a:pathLst>
          </a:custGeom>
          <a:solidFill>
            <a:schemeClr val="bg1"/>
          </a:solidFill>
          <a:ln>
            <a:noFill/>
          </a:ln>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2489506" y="1803014"/>
            <a:ext cx="8843157" cy="461665"/>
          </a:xfrm>
          <a:prstGeom prst="rect">
            <a:avLst/>
          </a:prstGeom>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fontAlgn="auto">
              <a:lnSpc>
                <a:spcPct val="150000"/>
              </a:lnSpc>
              <a:spcBef>
                <a:spcPts val="0"/>
              </a:spcBef>
              <a:spcAft>
                <a:spcPts val="0"/>
              </a:spcAft>
              <a:defRPr/>
            </a:pPr>
            <a:r>
              <a:rPr lang="zh-CN" altLang="en-US" sz="1600" dirty="0">
                <a:latin typeface="Arial" panose="020B0604020202020204" pitchFamily="34" charset="0"/>
                <a:ea typeface="微软雅黑" panose="020B0503020204020204" charset="-122"/>
                <a:cs typeface="+mn-ea"/>
                <a:sym typeface="Arial" panose="020B0604020202020204" pitchFamily="34" charset="0"/>
              </a:rPr>
              <a:t>生活再困难的党员，哪怕拎上几个鸡蛋、一罐子盐，也要将党员的义务摆在前边，按时交上党费。</a:t>
            </a:r>
            <a:endParaRPr lang="zh-CN" altLang="en-US" sz="16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17" name="矩形 16"/>
          <p:cNvSpPr/>
          <p:nvPr/>
        </p:nvSpPr>
        <p:spPr>
          <a:xfrm>
            <a:off x="2438925" y="3955857"/>
            <a:ext cx="8722134" cy="830997"/>
          </a:xfrm>
          <a:prstGeom prst="rect">
            <a:avLst/>
          </a:prstGeom>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fontAlgn="auto">
              <a:lnSpc>
                <a:spcPct val="150000"/>
              </a:lnSpc>
              <a:spcBef>
                <a:spcPts val="0"/>
              </a:spcBef>
              <a:spcAft>
                <a:spcPts val="0"/>
              </a:spcAft>
              <a:defRPr/>
            </a:pPr>
            <a:r>
              <a:rPr lang="zh-CN" altLang="en-US" sz="1600" dirty="0">
                <a:latin typeface="Arial" panose="020B0604020202020204" pitchFamily="34" charset="0"/>
                <a:ea typeface="微软雅黑" panose="020B0503020204020204" charset="-122"/>
                <a:cs typeface="+mn-ea"/>
                <a:sym typeface="Arial" panose="020B0604020202020204" pitchFamily="34" charset="0"/>
              </a:rPr>
              <a:t>在物欲横流和市场经济大潮的双重冲击下，党费“这件小事”，</a:t>
            </a:r>
            <a:r>
              <a:rPr lang="zh-CN" altLang="en-US" sz="1600" dirty="0" smtClean="0">
                <a:latin typeface="Arial" panose="020B0604020202020204" pitchFamily="34" charset="0"/>
                <a:ea typeface="微软雅黑" panose="020B0503020204020204" charset="-122"/>
                <a:cs typeface="+mn-ea"/>
                <a:sym typeface="Arial" panose="020B0604020202020204" pitchFamily="34" charset="0"/>
              </a:rPr>
              <a:t>党费“这点小钱”</a:t>
            </a:r>
            <a:r>
              <a:rPr lang="zh-CN" altLang="en-US" sz="1600" dirty="0">
                <a:latin typeface="Arial" panose="020B0604020202020204" pitchFamily="34" charset="0"/>
                <a:ea typeface="微软雅黑" panose="020B0503020204020204" charset="-122"/>
                <a:cs typeface="+mn-ea"/>
                <a:sym typeface="Arial" panose="020B0604020202020204" pitchFamily="34" charset="0"/>
              </a:rPr>
              <a:t>似乎变的“越来越小”，可时下感觉却是问题“越来越大”</a:t>
            </a:r>
            <a:endParaRPr lang="zh-CN" altLang="en-US" sz="16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18" name="流程图: 可选过程 17"/>
          <p:cNvSpPr/>
          <p:nvPr/>
        </p:nvSpPr>
        <p:spPr>
          <a:xfrm>
            <a:off x="2381930" y="1305691"/>
            <a:ext cx="8950733" cy="1440160"/>
          </a:xfrm>
          <a:prstGeom prst="flowChartAlternateProcess">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19" name="流程图: 可选过程 18"/>
          <p:cNvSpPr/>
          <p:nvPr/>
        </p:nvSpPr>
        <p:spPr>
          <a:xfrm>
            <a:off x="2381930" y="3383988"/>
            <a:ext cx="8950733" cy="1440160"/>
          </a:xfrm>
          <a:prstGeom prst="flowChartAlternateProcess">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21" name="矩形 20"/>
          <p:cNvSpPr/>
          <p:nvPr/>
        </p:nvSpPr>
        <p:spPr>
          <a:xfrm>
            <a:off x="1206369" y="5349523"/>
            <a:ext cx="10289968" cy="624786"/>
          </a:xfrm>
          <a:prstGeom prst="rect">
            <a:avLst/>
          </a:prstGeom>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fontAlgn="auto">
              <a:lnSpc>
                <a:spcPct val="130000"/>
              </a:lnSpc>
              <a:spcBef>
                <a:spcPts val="0"/>
              </a:spcBef>
              <a:spcAft>
                <a:spcPts val="0"/>
              </a:spcAft>
              <a:defRPr/>
            </a:pPr>
            <a:r>
              <a:rPr lang="zh-CN" altLang="en-US" sz="1400" dirty="0">
                <a:latin typeface="Arial" panose="020B0604020202020204" pitchFamily="34" charset="0"/>
                <a:ea typeface="微软雅黑" panose="020B0503020204020204" charset="-122"/>
                <a:cs typeface="+mn-ea"/>
                <a:sym typeface="Arial" panose="020B0604020202020204" pitchFamily="34" charset="0"/>
              </a:rPr>
              <a:t>有些党员放松了警惕，受到不良风气的影响，对组织的忠诚和纪律意识有所淡薄和退化。有的国有企业、金融机构的党员干部，拿着高薪却不及时、足额的交党费。从而出现缴纳不及时、集中缴纳、代缴代扣、强行收取和“上门服务”的现象。</a:t>
            </a:r>
            <a:endParaRPr lang="zh-CN" altLang="en-US" sz="1400" b="1" dirty="0">
              <a:solidFill>
                <a:srgbClr val="C00000"/>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23" name="组合 22"/>
          <p:cNvGrpSpPr/>
          <p:nvPr/>
        </p:nvGrpSpPr>
        <p:grpSpPr>
          <a:xfrm>
            <a:off x="426323" y="378178"/>
            <a:ext cx="554282" cy="383384"/>
            <a:chOff x="6324767" y="3216427"/>
            <a:chExt cx="327098" cy="226246"/>
          </a:xfrm>
          <a:effectLst>
            <a:outerShdw blurRad="50800" dist="38100" dir="10800000" algn="r" rotWithShape="0">
              <a:prstClr val="black">
                <a:alpha val="40000"/>
              </a:prstClr>
            </a:outerShdw>
          </a:effectLst>
        </p:grpSpPr>
        <p:sp>
          <p:nvSpPr>
            <p:cNvPr id="24" name="等腰三角形 23"/>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等腰三角形 24"/>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6" name="文本框 5"/>
          <p:cNvSpPr txBox="1"/>
          <p:nvPr/>
        </p:nvSpPr>
        <p:spPr>
          <a:xfrm>
            <a:off x="1101084" y="369815"/>
            <a:ext cx="3775537"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latin typeface="Arial" panose="020B0604020202020204" pitchFamily="34" charset="0"/>
                <a:ea typeface="微软雅黑" panose="020B0503020204020204" charset="-122"/>
                <a:cs typeface="+mn-ea"/>
                <a:sym typeface="Arial" panose="020B0604020202020204" pitchFamily="34" charset="0"/>
              </a:rPr>
              <a:t>新时期不忘初心</a:t>
            </a:r>
          </a:p>
        </p:txBody>
      </p:sp>
    </p:spTree>
    <p:extLst>
      <p:ext uri="{BB962C8B-B14F-4D97-AF65-F5344CB8AC3E}">
        <p14:creationId xmlns:p14="http://schemas.microsoft.com/office/powerpoint/2010/main" val="4233211202"/>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2" presetClass="entr" presetSubtype="4"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P spid="17" grpId="0"/>
      <p:bldP spid="18" grpId="0" animBg="1"/>
      <p:bldP spid="19" grpId="0" animBg="1"/>
      <p:bldP spid="21"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pic>
        <p:nvPicPr>
          <p:cNvPr id="13" name="Picture 7" descr="大的党徽"/>
          <p:cNvPicPr>
            <a:picLocks noChangeAspect="1"/>
          </p:cNvPicPr>
          <p:nvPr/>
        </p:nvPicPr>
        <p:blipFill>
          <a:blip r:embed="rId4"/>
          <a:stretch>
            <a:fillRect/>
          </a:stretch>
        </p:blipFill>
        <p:spPr>
          <a:xfrm>
            <a:off x="4403587" y="770509"/>
            <a:ext cx="1347788" cy="1168400"/>
          </a:xfrm>
          <a:prstGeom prst="rect">
            <a:avLst/>
          </a:prstGeom>
          <a:noFill/>
          <a:ln w="9525">
            <a:noFill/>
          </a:ln>
        </p:spPr>
      </p:pic>
      <p:sp>
        <p:nvSpPr>
          <p:cNvPr id="14" name="文本框 13"/>
          <p:cNvSpPr txBox="1"/>
          <p:nvPr/>
        </p:nvSpPr>
        <p:spPr>
          <a:xfrm>
            <a:off x="5751375" y="955419"/>
            <a:ext cx="1714854" cy="923330"/>
          </a:xfrm>
          <a:prstGeom prst="rect">
            <a:avLst/>
          </a:prstGeom>
          <a:noFill/>
          <a:ln w="9525">
            <a:no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eaLnBrk="1" hangingPunct="1"/>
            <a:r>
              <a:rPr lang="zh-CN" altLang="en-US" sz="5400" b="1" dirty="0">
                <a:solidFill>
                  <a:srgbClr val="BB0000"/>
                </a:solidFill>
                <a:latin typeface="微软雅黑" panose="020B0503020204020204" pitchFamily="34" charset="-122"/>
                <a:ea typeface="微软雅黑" panose="020B0503020204020204" pitchFamily="34" charset="-122"/>
              </a:rPr>
              <a:t>目录</a:t>
            </a:r>
          </a:p>
        </p:txBody>
      </p:sp>
      <p:sp>
        <p:nvSpPr>
          <p:cNvPr id="15" name="矩形 14"/>
          <p:cNvSpPr/>
          <p:nvPr/>
        </p:nvSpPr>
        <p:spPr>
          <a:xfrm>
            <a:off x="3229786" y="2050034"/>
            <a:ext cx="6377887" cy="3551705"/>
          </a:xfrm>
          <a:prstGeom prst="rect">
            <a:avLst/>
          </a:prstGeom>
          <a:noFill/>
          <a:ln>
            <a:solidFill>
              <a:srgbClr val="C00000"/>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0" name="组合 39"/>
          <p:cNvGrpSpPr/>
          <p:nvPr/>
        </p:nvGrpSpPr>
        <p:grpSpPr>
          <a:xfrm>
            <a:off x="3955463" y="2368758"/>
            <a:ext cx="5208811" cy="2941505"/>
            <a:chOff x="5882865" y="2691218"/>
            <a:chExt cx="5208811" cy="2941505"/>
          </a:xfrm>
        </p:grpSpPr>
        <p:grpSp>
          <p:nvGrpSpPr>
            <p:cNvPr id="16" name="组合 15"/>
            <p:cNvGrpSpPr/>
            <p:nvPr/>
          </p:nvGrpSpPr>
          <p:grpSpPr>
            <a:xfrm>
              <a:off x="5882866" y="2691218"/>
              <a:ext cx="4040067" cy="461665"/>
              <a:chOff x="3068587" y="737954"/>
              <a:chExt cx="4040067" cy="461665"/>
            </a:xfrm>
          </p:grpSpPr>
          <p:sp>
            <p:nvSpPr>
              <p:cNvPr id="36" name="文本框 32"/>
              <p:cNvSpPr txBox="1"/>
              <p:nvPr/>
            </p:nvSpPr>
            <p:spPr>
              <a:xfrm>
                <a:off x="3662135" y="737954"/>
                <a:ext cx="3446519" cy="461665"/>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一</a:t>
                </a:r>
                <a:r>
                  <a:rPr kumimoji="0" lang="zh-CN" altLang="en-US" sz="24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a:t>
                </a:r>
                <a:r>
                  <a:rPr lang="zh-CN" altLang="en-US" sz="2400" b="1" dirty="0">
                    <a:latin typeface="Arial" panose="020B0604020202020204" pitchFamily="34" charset="0"/>
                    <a:ea typeface="微软雅黑" panose="020B0503020204020204" charset="-122"/>
                    <a:cs typeface="+mn-ea"/>
                    <a:sym typeface="Arial" panose="020B0604020202020204" pitchFamily="34" charset="0"/>
                  </a:rPr>
                  <a:t>交党费是小事吗</a:t>
                </a:r>
              </a:p>
            </p:txBody>
          </p:sp>
          <p:grpSp>
            <p:nvGrpSpPr>
              <p:cNvPr id="37" name="组合 36"/>
              <p:cNvGrpSpPr/>
              <p:nvPr/>
            </p:nvGrpSpPr>
            <p:grpSpPr>
              <a:xfrm>
                <a:off x="3068587" y="870041"/>
                <a:ext cx="327098" cy="226246"/>
                <a:chOff x="2852035" y="874241"/>
                <a:chExt cx="327098" cy="226246"/>
              </a:xfrm>
            </p:grpSpPr>
            <p:sp>
              <p:nvSpPr>
                <p:cNvPr id="38" name="等腰三角形 37"/>
                <p:cNvSpPr/>
                <p:nvPr/>
              </p:nvSpPr>
              <p:spPr>
                <a:xfrm rot="5400000">
                  <a:off x="2836432" y="889844"/>
                  <a:ext cx="226246" cy="195040"/>
                </a:xfrm>
                <a:prstGeom prst="triangle">
                  <a:avLst/>
                </a:prstGeom>
                <a:solidFill>
                  <a:srgbClr val="FFC000"/>
                </a:solidFill>
                <a:ln w="12700" cap="flat" cmpd="sng" algn="ctr">
                  <a:noFill/>
                  <a:prstDash val="solid"/>
                  <a:miter lim="800000"/>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39" name="等腰三角形 38"/>
                <p:cNvSpPr/>
                <p:nvPr/>
              </p:nvSpPr>
              <p:spPr>
                <a:xfrm rot="5400000">
                  <a:off x="2968490" y="889844"/>
                  <a:ext cx="226246" cy="195040"/>
                </a:xfrm>
                <a:prstGeom prst="triangle">
                  <a:avLst/>
                </a:prstGeom>
                <a:solidFill>
                  <a:srgbClr val="C00000"/>
                </a:solidFill>
                <a:ln w="12700" cap="flat" cmpd="sng" algn="ctr">
                  <a:noFill/>
                  <a:prstDash val="solid"/>
                  <a:miter lim="800000"/>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grpSp>
        <p:grpSp>
          <p:nvGrpSpPr>
            <p:cNvPr id="17" name="组合 16"/>
            <p:cNvGrpSpPr/>
            <p:nvPr/>
          </p:nvGrpSpPr>
          <p:grpSpPr>
            <a:xfrm>
              <a:off x="5882866" y="3316355"/>
              <a:ext cx="5208810" cy="461665"/>
              <a:chOff x="3068587" y="737954"/>
              <a:chExt cx="5208810" cy="461665"/>
            </a:xfrm>
          </p:grpSpPr>
          <p:sp>
            <p:nvSpPr>
              <p:cNvPr id="32" name="文本框 40"/>
              <p:cNvSpPr txBox="1"/>
              <p:nvPr/>
            </p:nvSpPr>
            <p:spPr>
              <a:xfrm>
                <a:off x="3662135" y="737954"/>
                <a:ext cx="4615262" cy="461665"/>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二</a:t>
                </a:r>
                <a:r>
                  <a:rPr kumimoji="0" lang="zh-CN" altLang="en-US" sz="24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mn-ea"/>
                    <a:sym typeface="Arial" panose="020B0604020202020204" pitchFamily="34" charset="0"/>
                  </a:rPr>
                  <a:t>交党费的要求和党费用途</a:t>
                </a:r>
              </a:p>
            </p:txBody>
          </p:sp>
          <p:grpSp>
            <p:nvGrpSpPr>
              <p:cNvPr id="33" name="组合 32"/>
              <p:cNvGrpSpPr/>
              <p:nvPr/>
            </p:nvGrpSpPr>
            <p:grpSpPr>
              <a:xfrm>
                <a:off x="3068587" y="870041"/>
                <a:ext cx="327098" cy="226246"/>
                <a:chOff x="2852035" y="874241"/>
                <a:chExt cx="327098" cy="226246"/>
              </a:xfrm>
            </p:grpSpPr>
            <p:sp>
              <p:nvSpPr>
                <p:cNvPr id="34" name="等腰三角形 33"/>
                <p:cNvSpPr/>
                <p:nvPr/>
              </p:nvSpPr>
              <p:spPr>
                <a:xfrm rot="5400000">
                  <a:off x="2836432" y="889844"/>
                  <a:ext cx="226246" cy="195040"/>
                </a:xfrm>
                <a:prstGeom prst="triangle">
                  <a:avLst/>
                </a:prstGeom>
                <a:solidFill>
                  <a:srgbClr val="FFC000"/>
                </a:solidFill>
                <a:ln w="12700" cap="flat" cmpd="sng" algn="ctr">
                  <a:noFill/>
                  <a:prstDash val="solid"/>
                  <a:miter lim="800000"/>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35" name="等腰三角形 34"/>
                <p:cNvSpPr/>
                <p:nvPr/>
              </p:nvSpPr>
              <p:spPr>
                <a:xfrm rot="5400000">
                  <a:off x="2968490" y="889844"/>
                  <a:ext cx="226246" cy="195040"/>
                </a:xfrm>
                <a:prstGeom prst="triangle">
                  <a:avLst/>
                </a:prstGeom>
                <a:solidFill>
                  <a:srgbClr val="C00000"/>
                </a:solidFill>
                <a:ln w="12700" cap="flat" cmpd="sng" algn="ctr">
                  <a:noFill/>
                  <a:prstDash val="solid"/>
                  <a:miter lim="800000"/>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grpSp>
        <p:grpSp>
          <p:nvGrpSpPr>
            <p:cNvPr id="18" name="组合 17"/>
            <p:cNvGrpSpPr/>
            <p:nvPr/>
          </p:nvGrpSpPr>
          <p:grpSpPr>
            <a:xfrm>
              <a:off x="5882866" y="3917515"/>
              <a:ext cx="5047445" cy="461665"/>
              <a:chOff x="3068587" y="737954"/>
              <a:chExt cx="5047445" cy="461665"/>
            </a:xfrm>
          </p:grpSpPr>
          <p:sp>
            <p:nvSpPr>
              <p:cNvPr id="28" name="文本框 58"/>
              <p:cNvSpPr txBox="1"/>
              <p:nvPr/>
            </p:nvSpPr>
            <p:spPr>
              <a:xfrm>
                <a:off x="3662135" y="737954"/>
                <a:ext cx="4453897" cy="461665"/>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三</a:t>
                </a:r>
                <a:r>
                  <a:rPr kumimoji="0" lang="zh-CN" altLang="en-US" sz="24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mn-ea"/>
                    <a:sym typeface="Arial" panose="020B0604020202020204" pitchFamily="34" charset="0"/>
                  </a:rPr>
                  <a:t>交”党费不是“收”党费</a:t>
                </a:r>
              </a:p>
            </p:txBody>
          </p:sp>
          <p:grpSp>
            <p:nvGrpSpPr>
              <p:cNvPr id="29" name="组合 28"/>
              <p:cNvGrpSpPr/>
              <p:nvPr/>
            </p:nvGrpSpPr>
            <p:grpSpPr>
              <a:xfrm>
                <a:off x="3068587" y="870041"/>
                <a:ext cx="327098" cy="226246"/>
                <a:chOff x="2852035" y="874241"/>
                <a:chExt cx="327098" cy="226246"/>
              </a:xfrm>
            </p:grpSpPr>
            <p:sp>
              <p:nvSpPr>
                <p:cNvPr id="30" name="等腰三角形 29"/>
                <p:cNvSpPr/>
                <p:nvPr/>
              </p:nvSpPr>
              <p:spPr>
                <a:xfrm rot="5400000">
                  <a:off x="2836432" y="889844"/>
                  <a:ext cx="226246" cy="195040"/>
                </a:xfrm>
                <a:prstGeom prst="triangle">
                  <a:avLst/>
                </a:prstGeom>
                <a:solidFill>
                  <a:srgbClr val="FFC000"/>
                </a:solidFill>
                <a:ln w="12700" cap="flat" cmpd="sng" algn="ctr">
                  <a:noFill/>
                  <a:prstDash val="solid"/>
                  <a:miter lim="800000"/>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31" name="等腰三角形 30"/>
                <p:cNvSpPr/>
                <p:nvPr/>
              </p:nvSpPr>
              <p:spPr>
                <a:xfrm rot="5400000">
                  <a:off x="2968490" y="889844"/>
                  <a:ext cx="226246" cy="195040"/>
                </a:xfrm>
                <a:prstGeom prst="triangle">
                  <a:avLst/>
                </a:prstGeom>
                <a:solidFill>
                  <a:srgbClr val="C00000"/>
                </a:solidFill>
                <a:ln w="12700" cap="flat" cmpd="sng" algn="ctr">
                  <a:noFill/>
                  <a:prstDash val="solid"/>
                  <a:miter lim="800000"/>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grpSp>
        <p:grpSp>
          <p:nvGrpSpPr>
            <p:cNvPr id="19" name="组合 18"/>
            <p:cNvGrpSpPr/>
            <p:nvPr/>
          </p:nvGrpSpPr>
          <p:grpSpPr>
            <a:xfrm>
              <a:off x="5882865" y="4542652"/>
              <a:ext cx="5208811" cy="1090071"/>
              <a:chOff x="3068586" y="737954"/>
              <a:chExt cx="5208811" cy="1090071"/>
            </a:xfrm>
          </p:grpSpPr>
          <p:sp>
            <p:nvSpPr>
              <p:cNvPr id="24" name="文本框 63"/>
              <p:cNvSpPr txBox="1"/>
              <p:nvPr/>
            </p:nvSpPr>
            <p:spPr>
              <a:xfrm>
                <a:off x="3662135" y="737954"/>
                <a:ext cx="4615262" cy="461665"/>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四</a:t>
                </a:r>
                <a:r>
                  <a:rPr lang="zh-CN" altLang="en-US" sz="2400" b="1" kern="0" dirty="0" smtClean="0">
                    <a:latin typeface="微软雅黑" panose="020B0503020204020204" pitchFamily="34" charset="-122"/>
                    <a:ea typeface="微软雅黑" panose="020B0503020204020204" pitchFamily="34" charset="-122"/>
                  </a:rPr>
                  <a:t>、</a:t>
                </a:r>
                <a:r>
                  <a:rPr lang="zh-CN" altLang="zh-CN" sz="2400" b="1" dirty="0">
                    <a:latin typeface="微软雅黑" panose="020B0503020204020204" pitchFamily="34" charset="-122"/>
                    <a:ea typeface="微软雅黑" panose="020B0503020204020204" pitchFamily="34" charset="-122"/>
                    <a:sym typeface="Arial" panose="020B0604020202020204" pitchFamily="34" charset="0"/>
                  </a:rPr>
                  <a:t>做合格党员从交党费做起</a:t>
                </a:r>
                <a:endParaRPr lang="zh-CN" altLang="en-US" sz="2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25" name="组合 24"/>
              <p:cNvGrpSpPr/>
              <p:nvPr/>
            </p:nvGrpSpPr>
            <p:grpSpPr>
              <a:xfrm>
                <a:off x="3068586" y="870041"/>
                <a:ext cx="327099" cy="854652"/>
                <a:chOff x="2852034" y="874241"/>
                <a:chExt cx="327099" cy="854652"/>
              </a:xfrm>
            </p:grpSpPr>
            <p:sp>
              <p:nvSpPr>
                <p:cNvPr id="26" name="等腰三角形 25"/>
                <p:cNvSpPr/>
                <p:nvPr/>
              </p:nvSpPr>
              <p:spPr>
                <a:xfrm rot="5400000">
                  <a:off x="2836432" y="889844"/>
                  <a:ext cx="226246" cy="195040"/>
                </a:xfrm>
                <a:prstGeom prst="triangle">
                  <a:avLst/>
                </a:prstGeom>
                <a:solidFill>
                  <a:srgbClr val="FFC000"/>
                </a:solidFill>
                <a:ln w="12700" cap="flat" cmpd="sng" algn="ctr">
                  <a:noFill/>
                  <a:prstDash val="solid"/>
                  <a:miter lim="800000"/>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27" name="等腰三角形 26"/>
                <p:cNvSpPr/>
                <p:nvPr/>
              </p:nvSpPr>
              <p:spPr>
                <a:xfrm rot="5400000">
                  <a:off x="2968490" y="889844"/>
                  <a:ext cx="226246" cy="195040"/>
                </a:xfrm>
                <a:prstGeom prst="triangle">
                  <a:avLst/>
                </a:prstGeom>
                <a:solidFill>
                  <a:srgbClr val="C00000"/>
                </a:solidFill>
                <a:ln w="12700" cap="flat" cmpd="sng" algn="ctr">
                  <a:noFill/>
                  <a:prstDash val="solid"/>
                  <a:miter lim="800000"/>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42" name="等腰三角形 41"/>
                <p:cNvSpPr/>
                <p:nvPr/>
              </p:nvSpPr>
              <p:spPr>
                <a:xfrm rot="5400000">
                  <a:off x="2836431" y="1518250"/>
                  <a:ext cx="226246" cy="195040"/>
                </a:xfrm>
                <a:prstGeom prst="triangle">
                  <a:avLst/>
                </a:prstGeom>
                <a:solidFill>
                  <a:srgbClr val="FFC000"/>
                </a:solidFill>
                <a:ln w="12700" cap="flat" cmpd="sng" algn="ctr">
                  <a:noFill/>
                  <a:prstDash val="solid"/>
                  <a:miter lim="800000"/>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sp>
              <p:nvSpPr>
                <p:cNvPr id="43" name="等腰三角形 42"/>
                <p:cNvSpPr/>
                <p:nvPr/>
              </p:nvSpPr>
              <p:spPr>
                <a:xfrm rot="5400000">
                  <a:off x="2968489" y="1518250"/>
                  <a:ext cx="226246" cy="195040"/>
                </a:xfrm>
                <a:prstGeom prst="triangle">
                  <a:avLst/>
                </a:prstGeom>
                <a:solidFill>
                  <a:srgbClr val="C00000"/>
                </a:solidFill>
                <a:ln w="12700" cap="flat" cmpd="sng" algn="ctr">
                  <a:noFill/>
                  <a:prstDash val="solid"/>
                  <a:miter lim="800000"/>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solidFill>
                    <a:effectLst/>
                    <a:uLnTx/>
                    <a:uFillTx/>
                  </a:endParaRPr>
                </a:p>
              </p:txBody>
            </p:sp>
          </p:grpSp>
          <p:sp>
            <p:nvSpPr>
              <p:cNvPr id="41" name="文本框 63"/>
              <p:cNvSpPr txBox="1"/>
              <p:nvPr/>
            </p:nvSpPr>
            <p:spPr>
              <a:xfrm>
                <a:off x="3662134" y="1366360"/>
                <a:ext cx="3446519" cy="461665"/>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b="1" kern="0" dirty="0">
                    <a:latin typeface="微软雅黑" panose="020B0503020204020204" pitchFamily="34" charset="-122"/>
                    <a:ea typeface="微软雅黑" panose="020B0503020204020204" pitchFamily="34" charset="-122"/>
                  </a:rPr>
                  <a:t>五</a:t>
                </a:r>
                <a:r>
                  <a:rPr lang="zh-CN" altLang="en-US" sz="2400" b="1" kern="0" dirty="0" smtClean="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mn-ea"/>
                    <a:sym typeface="Arial" panose="020B0604020202020204" pitchFamily="34" charset="0"/>
                  </a:rPr>
                  <a:t>新时期不忘初心</a:t>
                </a:r>
              </a:p>
            </p:txBody>
          </p:sp>
        </p:grpSp>
      </p:grpSp>
    </p:spTree>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1000" fill="hold"/>
                                        <p:tgtEl>
                                          <p:spTgt spid="15"/>
                                        </p:tgtEl>
                                        <p:attrNameLst>
                                          <p:attrName>ppt_w</p:attrName>
                                        </p:attrNameLst>
                                      </p:cBhvr>
                                      <p:tavLst>
                                        <p:tav tm="0">
                                          <p:val>
                                            <p:fltVal val="0"/>
                                          </p:val>
                                        </p:tav>
                                        <p:tav tm="100000">
                                          <p:val>
                                            <p:strVal val="#ppt_w"/>
                                          </p:val>
                                        </p:tav>
                                      </p:tavLst>
                                    </p:anim>
                                    <p:anim calcmode="lin" valueType="num">
                                      <p:cBhvr>
                                        <p:cTn id="23" dur="1000" fill="hold"/>
                                        <p:tgtEl>
                                          <p:spTgt spid="15"/>
                                        </p:tgtEl>
                                        <p:attrNameLst>
                                          <p:attrName>ppt_h</p:attrName>
                                        </p:attrNameLst>
                                      </p:cBhvr>
                                      <p:tavLst>
                                        <p:tav tm="0">
                                          <p:val>
                                            <p:fltVal val="0"/>
                                          </p:val>
                                        </p:tav>
                                        <p:tav tm="100000">
                                          <p:val>
                                            <p:strVal val="#ppt_h"/>
                                          </p:val>
                                        </p:tav>
                                      </p:tavLst>
                                    </p:anim>
                                    <p:anim calcmode="lin" valueType="num">
                                      <p:cBhvr>
                                        <p:cTn id="24" dur="1000" fill="hold"/>
                                        <p:tgtEl>
                                          <p:spTgt spid="15"/>
                                        </p:tgtEl>
                                        <p:attrNameLst>
                                          <p:attrName>style.rotation</p:attrName>
                                        </p:attrNameLst>
                                      </p:cBhvr>
                                      <p:tavLst>
                                        <p:tav tm="0">
                                          <p:val>
                                            <p:fltVal val="90"/>
                                          </p:val>
                                        </p:tav>
                                        <p:tav tm="100000">
                                          <p:val>
                                            <p:fltVal val="0"/>
                                          </p:val>
                                        </p:tav>
                                      </p:tavLst>
                                    </p:anim>
                                    <p:animEffect transition="in" filter="fade">
                                      <p:cBhvr>
                                        <p:cTn id="25" dur="10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549526" y="1190020"/>
            <a:ext cx="9424268" cy="4928394"/>
            <a:chOff x="511516" y="1493114"/>
            <a:chExt cx="8232129" cy="4304969"/>
          </a:xfrm>
        </p:grpSpPr>
        <p:sp>
          <p:nvSpPr>
            <p:cNvPr id="11" name="矩形 10"/>
            <p:cNvSpPr/>
            <p:nvPr/>
          </p:nvSpPr>
          <p:spPr>
            <a:xfrm>
              <a:off x="655651" y="2449578"/>
              <a:ext cx="8087994" cy="3348505"/>
            </a:xfrm>
            <a:prstGeom prst="rect">
              <a:avLst/>
            </a:prstGeom>
            <a:noFill/>
            <a:ln w="25400" cap="flat" cmpd="sng" algn="ctr">
              <a:solidFill>
                <a:srgbClr val="C00000"/>
              </a:solid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130">
                <a:defRPr/>
              </a:pPr>
              <a:endParaRPr lang="zh-CN" altLang="en-US" sz="2395" kern="0">
                <a:solidFill>
                  <a:prstClr val="black"/>
                </a:solidFill>
                <a:latin typeface="Calibri" panose="020F0502020204030204"/>
                <a:ea typeface="宋体" panose="02010600030101010101" pitchFamily="2" charset="-122"/>
              </a:endParaRPr>
            </a:p>
          </p:txBody>
        </p:sp>
        <p:sp>
          <p:nvSpPr>
            <p:cNvPr id="8" name="矩形 2"/>
            <p:cNvSpPr/>
            <p:nvPr/>
          </p:nvSpPr>
          <p:spPr>
            <a:xfrm>
              <a:off x="839826" y="1912718"/>
              <a:ext cx="7903818" cy="417908"/>
            </a:xfrm>
            <a:custGeom>
              <a:avLst/>
              <a:gdLst>
                <a:gd name="connsiteX0" fmla="*/ 0 w 3438144"/>
                <a:gd name="connsiteY0" fmla="*/ 0 h 411480"/>
                <a:gd name="connsiteX1" fmla="*/ 3438144 w 3438144"/>
                <a:gd name="connsiteY1" fmla="*/ 0 h 411480"/>
                <a:gd name="connsiteX2" fmla="*/ 3438144 w 3438144"/>
                <a:gd name="connsiteY2" fmla="*/ 411480 h 411480"/>
                <a:gd name="connsiteX3" fmla="*/ 0 w 3438144"/>
                <a:gd name="connsiteY3" fmla="*/ 411480 h 411480"/>
                <a:gd name="connsiteX4" fmla="*/ 0 w 3438144"/>
                <a:gd name="connsiteY4" fmla="*/ 0 h 411480"/>
                <a:gd name="connsiteX0-1" fmla="*/ 0 w 3438144"/>
                <a:gd name="connsiteY0-2" fmla="*/ 0 h 411480"/>
                <a:gd name="connsiteX1-3" fmla="*/ 3438144 w 3438144"/>
                <a:gd name="connsiteY1-4" fmla="*/ 0 h 411480"/>
                <a:gd name="connsiteX2-5" fmla="*/ 3438144 w 3438144"/>
                <a:gd name="connsiteY2-6" fmla="*/ 411480 h 411480"/>
                <a:gd name="connsiteX3-7" fmla="*/ 246888 w 3438144"/>
                <a:gd name="connsiteY3-8" fmla="*/ 402336 h 411480"/>
                <a:gd name="connsiteX4-9" fmla="*/ 0 w 3438144"/>
                <a:gd name="connsiteY4-10" fmla="*/ 0 h 411480"/>
                <a:gd name="connsiteX0-11" fmla="*/ 0 w 3438144"/>
                <a:gd name="connsiteY0-12" fmla="*/ 0 h 411480"/>
                <a:gd name="connsiteX1-13" fmla="*/ 3291840 w 3438144"/>
                <a:gd name="connsiteY1-14" fmla="*/ 0 h 411480"/>
                <a:gd name="connsiteX2-15" fmla="*/ 3438144 w 3438144"/>
                <a:gd name="connsiteY2-16" fmla="*/ 411480 h 411480"/>
                <a:gd name="connsiteX3-17" fmla="*/ 246888 w 3438144"/>
                <a:gd name="connsiteY3-18" fmla="*/ 402336 h 411480"/>
                <a:gd name="connsiteX4-19" fmla="*/ 0 w 3438144"/>
                <a:gd name="connsiteY4-20" fmla="*/ 0 h 411480"/>
                <a:gd name="connsiteX0-21" fmla="*/ 0 w 3438144"/>
                <a:gd name="connsiteY0-22" fmla="*/ 0 h 411480"/>
                <a:gd name="connsiteX1-23" fmla="*/ 3291840 w 3438144"/>
                <a:gd name="connsiteY1-24" fmla="*/ 0 h 411480"/>
                <a:gd name="connsiteX2-25" fmla="*/ 3438144 w 3438144"/>
                <a:gd name="connsiteY2-26" fmla="*/ 411480 h 411480"/>
                <a:gd name="connsiteX3-27" fmla="*/ 146304 w 3438144"/>
                <a:gd name="connsiteY3-28" fmla="*/ 402336 h 411480"/>
                <a:gd name="connsiteX4-29" fmla="*/ 0 w 3438144"/>
                <a:gd name="connsiteY4-30" fmla="*/ 0 h 4114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38144" h="411480">
                  <a:moveTo>
                    <a:pt x="0" y="0"/>
                  </a:moveTo>
                  <a:lnTo>
                    <a:pt x="3291840" y="0"/>
                  </a:lnTo>
                  <a:lnTo>
                    <a:pt x="3438144" y="411480"/>
                  </a:lnTo>
                  <a:lnTo>
                    <a:pt x="146304" y="402336"/>
                  </a:lnTo>
                  <a:lnTo>
                    <a:pt x="0" y="0"/>
                  </a:lnTo>
                  <a:close/>
                </a:path>
              </a:pathLst>
            </a:custGeom>
            <a:solidFill>
              <a:srgbClr val="BB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kern="0">
                <a:solidFill>
                  <a:sysClr val="windowText" lastClr="000000"/>
                </a:solidFill>
              </a:endParaRPr>
            </a:p>
          </p:txBody>
        </p:sp>
        <p:sp>
          <p:nvSpPr>
            <p:cNvPr id="9" name="文本框 17"/>
            <p:cNvSpPr txBox="1"/>
            <p:nvPr/>
          </p:nvSpPr>
          <p:spPr>
            <a:xfrm>
              <a:off x="1170163" y="1927874"/>
              <a:ext cx="6879562" cy="45703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交党费也很重要</a:t>
              </a:r>
            </a:p>
          </p:txBody>
        </p:sp>
        <p:pic>
          <p:nvPicPr>
            <p:cNvPr id="10" name="图片 9"/>
            <p:cNvPicPr>
              <a:picLocks noChangeAspect="1"/>
            </p:cNvPicPr>
            <p:nvPr/>
          </p:nvPicPr>
          <p:blipFill>
            <a:blip r:embed="rId3" cstate="screen"/>
            <a:stretch>
              <a:fillRect/>
            </a:stretch>
          </p:blipFill>
          <p:spPr>
            <a:xfrm rot="20996217">
              <a:off x="511516" y="1493114"/>
              <a:ext cx="1033984" cy="839209"/>
            </a:xfrm>
            <a:prstGeom prst="rect">
              <a:avLst/>
            </a:prstGeom>
            <a:effectLst>
              <a:outerShdw blurRad="50800" dist="38100" dir="8100000" algn="tr" rotWithShape="0">
                <a:prstClr val="black">
                  <a:alpha val="40000"/>
                </a:prstClr>
              </a:outerShdw>
            </a:effectLst>
          </p:spPr>
        </p:pic>
      </p:grpSp>
      <p:grpSp>
        <p:nvGrpSpPr>
          <p:cNvPr id="16" name="组合 15"/>
          <p:cNvGrpSpPr/>
          <p:nvPr/>
        </p:nvGrpSpPr>
        <p:grpSpPr>
          <a:xfrm>
            <a:off x="273923" y="225778"/>
            <a:ext cx="554282" cy="383384"/>
            <a:chOff x="6324767" y="3216427"/>
            <a:chExt cx="327098" cy="226246"/>
          </a:xfrm>
          <a:effectLst>
            <a:outerShdw blurRad="50800" dist="38100" dir="10800000" algn="r" rotWithShape="0">
              <a:prstClr val="black">
                <a:alpha val="40000"/>
              </a:prstClr>
            </a:outerShdw>
          </a:effectLst>
        </p:grpSpPr>
        <p:sp>
          <p:nvSpPr>
            <p:cNvPr id="17" name="等腰三角形 16"/>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等腰三角形 17"/>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9" name="文本框 5"/>
          <p:cNvSpPr txBox="1"/>
          <p:nvPr/>
        </p:nvSpPr>
        <p:spPr>
          <a:xfrm>
            <a:off x="948684" y="217415"/>
            <a:ext cx="3905704"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000" b="1" dirty="0">
                <a:latin typeface="微软雅黑" panose="020B0503020204020204" pitchFamily="34" charset="-122"/>
                <a:ea typeface="微软雅黑" panose="020B0503020204020204" pitchFamily="34" charset="-122"/>
                <a:cs typeface="+mn-ea"/>
                <a:sym typeface="Arial" panose="020B0604020202020204" pitchFamily="34" charset="0"/>
              </a:rPr>
              <a:t>新时期不忘初心</a:t>
            </a:r>
          </a:p>
        </p:txBody>
      </p:sp>
      <p:sp>
        <p:nvSpPr>
          <p:cNvPr id="14" name="文本框 8"/>
          <p:cNvSpPr txBox="1"/>
          <p:nvPr/>
        </p:nvSpPr>
        <p:spPr>
          <a:xfrm>
            <a:off x="1872732" y="2798243"/>
            <a:ext cx="8938703" cy="2806922"/>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a:lnSpc>
                <a:spcPct val="140000"/>
              </a:lnSpc>
            </a:pPr>
            <a:r>
              <a:rPr lang="en-US" altLang="zh-CN" sz="1800" dirty="0">
                <a:latin typeface="+mn-lt"/>
                <a:ea typeface="+mn-ea"/>
                <a:cs typeface="+mn-ea"/>
                <a:sym typeface="+mn-lt"/>
              </a:rPr>
              <a:t>2016</a:t>
            </a:r>
            <a:r>
              <a:rPr lang="zh-CN" altLang="en-US" sz="1800" dirty="0">
                <a:latin typeface="+mn-lt"/>
                <a:ea typeface="+mn-ea"/>
                <a:cs typeface="+mn-ea"/>
                <a:sym typeface="+mn-lt"/>
              </a:rPr>
              <a:t>年</a:t>
            </a:r>
            <a:r>
              <a:rPr lang="en-US" altLang="zh-CN" sz="1800" dirty="0">
                <a:latin typeface="+mn-lt"/>
                <a:ea typeface="+mn-ea"/>
                <a:cs typeface="+mn-ea"/>
                <a:sym typeface="+mn-lt"/>
              </a:rPr>
              <a:t>1</a:t>
            </a:r>
            <a:r>
              <a:rPr lang="zh-CN" altLang="en-US" sz="1800" dirty="0">
                <a:latin typeface="+mn-lt"/>
                <a:ea typeface="+mn-ea"/>
                <a:cs typeface="+mn-ea"/>
                <a:sym typeface="+mn-lt"/>
              </a:rPr>
              <a:t>月</a:t>
            </a:r>
            <a:r>
              <a:rPr lang="en-US" altLang="zh-CN" sz="1800" dirty="0">
                <a:latin typeface="+mn-lt"/>
                <a:ea typeface="+mn-ea"/>
                <a:cs typeface="+mn-ea"/>
                <a:sym typeface="+mn-lt"/>
              </a:rPr>
              <a:t>31</a:t>
            </a:r>
            <a:r>
              <a:rPr lang="zh-CN" altLang="en-US" sz="1800" dirty="0">
                <a:latin typeface="+mn-lt"/>
                <a:ea typeface="+mn-ea"/>
                <a:cs typeface="+mn-ea"/>
                <a:sym typeface="+mn-lt"/>
              </a:rPr>
              <a:t>日，云南省委书记李纪恒在省组织部长会议上说：“入党</a:t>
            </a:r>
            <a:r>
              <a:rPr lang="en-US" altLang="zh-CN" sz="1800" dirty="0">
                <a:latin typeface="+mn-lt"/>
                <a:ea typeface="+mn-ea"/>
                <a:cs typeface="+mn-ea"/>
                <a:sym typeface="+mn-lt"/>
              </a:rPr>
              <a:t>40</a:t>
            </a:r>
            <a:r>
              <a:rPr lang="zh-CN" altLang="en-US" sz="1800" dirty="0">
                <a:latin typeface="+mn-lt"/>
                <a:ea typeface="+mn-ea"/>
                <a:cs typeface="+mn-ea"/>
                <a:sym typeface="+mn-lt"/>
              </a:rPr>
              <a:t>年来，每一次党费我都是面对面亲自交给支部书记、组织委员，然后登记、签字，不用他们来收，也不用别人代交。”</a:t>
            </a:r>
            <a:r>
              <a:rPr lang="en-US" altLang="zh-CN" sz="1800" dirty="0">
                <a:latin typeface="+mn-lt"/>
                <a:ea typeface="+mn-ea"/>
                <a:cs typeface="+mn-ea"/>
                <a:sym typeface="+mn-lt"/>
              </a:rPr>
              <a:t>1935</a:t>
            </a:r>
            <a:r>
              <a:rPr lang="zh-CN" altLang="en-US" sz="1800" dirty="0">
                <a:latin typeface="+mn-lt"/>
                <a:ea typeface="+mn-ea"/>
                <a:cs typeface="+mn-ea"/>
                <a:sym typeface="+mn-lt"/>
              </a:rPr>
              <a:t>年</a:t>
            </a:r>
            <a:r>
              <a:rPr lang="en-US" altLang="zh-CN" sz="1800" dirty="0">
                <a:latin typeface="+mn-lt"/>
                <a:ea typeface="+mn-ea"/>
                <a:cs typeface="+mn-ea"/>
                <a:sym typeface="+mn-lt"/>
              </a:rPr>
              <a:t>10</a:t>
            </a:r>
            <a:r>
              <a:rPr lang="zh-CN" altLang="en-US" sz="1800" dirty="0">
                <a:latin typeface="+mn-lt"/>
                <a:ea typeface="+mn-ea"/>
                <a:cs typeface="+mn-ea"/>
                <a:sym typeface="+mn-lt"/>
              </a:rPr>
              <a:t>月，中央红军抵达陕北后，周恩来同志忙于处理各种工作，非常劳累。有一次，警卫员魏国禄不忍打扰他，就替他交了五分钱的党费。在得知自己的党费被别人代为缴纳后，周恩来马上对警卫员魏国禄提出了严厉的批评。他说，没有特殊</a:t>
            </a:r>
            <a:r>
              <a:rPr lang="zh-CN" altLang="en-US" sz="1800" dirty="0" smtClean="0">
                <a:latin typeface="+mn-lt"/>
                <a:ea typeface="+mn-ea"/>
                <a:cs typeface="+mn-ea"/>
                <a:sym typeface="+mn-lt"/>
              </a:rPr>
              <a:t>原因</a:t>
            </a:r>
            <a:r>
              <a:rPr lang="zh-CN" altLang="en-US" sz="1800" dirty="0">
                <a:cs typeface="+mn-ea"/>
                <a:sym typeface="+mn-lt"/>
              </a:rPr>
              <a:t>。</a:t>
            </a:r>
            <a:endParaRPr lang="en-US" altLang="zh-CN" sz="1800" dirty="0" smtClean="0">
              <a:latin typeface="+mn-lt"/>
              <a:ea typeface="+mn-ea"/>
              <a:cs typeface="+mn-ea"/>
              <a:sym typeface="+mn-lt"/>
            </a:endParaRPr>
          </a:p>
          <a:p>
            <a:pPr algn="just">
              <a:lnSpc>
                <a:spcPct val="140000"/>
              </a:lnSpc>
            </a:pPr>
            <a:r>
              <a:rPr lang="zh-CN" altLang="en-US" sz="1800" b="1" dirty="0" smtClean="0">
                <a:latin typeface="+mn-lt"/>
                <a:ea typeface="+mn-ea"/>
                <a:cs typeface="+mn-ea"/>
                <a:sym typeface="+mn-lt"/>
              </a:rPr>
              <a:t>党费</a:t>
            </a:r>
            <a:r>
              <a:rPr lang="zh-CN" altLang="en-US" sz="1800" b="1" dirty="0">
                <a:latin typeface="+mn-lt"/>
                <a:ea typeface="+mn-ea"/>
                <a:cs typeface="+mn-ea"/>
                <a:sym typeface="+mn-lt"/>
              </a:rPr>
              <a:t>不能让别人代缴，军政大事重要，交党费也很重要，这是每个党员的义务。</a:t>
            </a:r>
          </a:p>
        </p:txBody>
      </p:sp>
    </p:spTree>
    <p:extLst>
      <p:ext uri="{BB962C8B-B14F-4D97-AF65-F5344CB8AC3E}">
        <p14:creationId xmlns:p14="http://schemas.microsoft.com/office/powerpoint/2010/main" val="2535066545"/>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모서리가 둥근 직사각형 17"/>
          <p:cNvSpPr/>
          <p:nvPr/>
        </p:nvSpPr>
        <p:spPr>
          <a:xfrm>
            <a:off x="6016814" y="2012231"/>
            <a:ext cx="5798278" cy="3596093"/>
          </a:xfrm>
          <a:prstGeom prst="roundRect">
            <a:avLst>
              <a:gd name="adj" fmla="val 7355"/>
            </a:avLst>
          </a:prstGeom>
          <a:solidFill>
            <a:srgbClr val="BB0000"/>
          </a:solidFill>
          <a:ln w="44450" cap="flat" cmpd="sng" algn="ctr">
            <a:noFill/>
            <a:prstDash val="solid"/>
          </a:ln>
          <a:effectLst>
            <a:outerShdw blurRad="50800" dist="38100" dir="10800000" algn="r" rotWithShape="0">
              <a:prstClr val="black">
                <a:alpha val="40000"/>
              </a:prstClr>
            </a:outerShdw>
          </a:effectLst>
        </p:spPr>
        <p:txBody>
          <a:bodyPr anchor="ctr"/>
          <a:lstStyle/>
          <a:p>
            <a:pPr algn="ctr" fontAlgn="base">
              <a:spcBef>
                <a:spcPct val="0"/>
              </a:spcBef>
              <a:spcAft>
                <a:spcPct val="0"/>
              </a:spcAft>
            </a:pPr>
            <a:r>
              <a:rPr kumimoji="1" lang="en-US" altLang="ko-KR"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 </a:t>
            </a:r>
            <a:endParaRPr kumimoji="1" lang="ko-KR" altLang="en-US" kern="0" dirty="0">
              <a:solidFill>
                <a:srgbClr val="FFFFFF"/>
              </a:solidFill>
              <a:latin typeface="Arial" panose="020B0604020202020204" pitchFamily="34" charset="0"/>
              <a:cs typeface="+mn-ea"/>
              <a:sym typeface="Arial" panose="020B0604020202020204" pitchFamily="34" charset="0"/>
            </a:endParaRPr>
          </a:p>
        </p:txBody>
      </p:sp>
      <p:grpSp>
        <p:nvGrpSpPr>
          <p:cNvPr id="6" name="组合 5"/>
          <p:cNvGrpSpPr/>
          <p:nvPr/>
        </p:nvGrpSpPr>
        <p:grpSpPr>
          <a:xfrm>
            <a:off x="2574571" y="1737877"/>
            <a:ext cx="3307772" cy="4398098"/>
            <a:chOff x="1894032" y="1333336"/>
            <a:chExt cx="3119157" cy="4147310"/>
          </a:xfrm>
        </p:grpSpPr>
        <p:cxnSp>
          <p:nvCxnSpPr>
            <p:cNvPr id="7" name="Straight Connector 5"/>
            <p:cNvCxnSpPr/>
            <p:nvPr/>
          </p:nvCxnSpPr>
          <p:spPr>
            <a:xfrm flipH="1">
              <a:off x="4677868" y="1333336"/>
              <a:ext cx="24792" cy="4147310"/>
            </a:xfrm>
            <a:prstGeom prst="line">
              <a:avLst/>
            </a:prstGeom>
            <a:noFill/>
            <a:ln w="6350" cap="flat" cmpd="sng" algn="ctr">
              <a:solidFill>
                <a:srgbClr val="C00000"/>
              </a:solidFill>
              <a:prstDash val="sysDash"/>
              <a:miter lim="800000"/>
            </a:ln>
            <a:effectLst/>
          </p:spPr>
        </p:cxnSp>
        <p:sp>
          <p:nvSpPr>
            <p:cNvPr id="8" name="Freeform 5"/>
            <p:cNvSpPr/>
            <p:nvPr/>
          </p:nvSpPr>
          <p:spPr bwMode="auto">
            <a:xfrm>
              <a:off x="1894032" y="3917020"/>
              <a:ext cx="3119157" cy="670223"/>
            </a:xfrm>
            <a:custGeom>
              <a:avLst/>
              <a:gdLst>
                <a:gd name="T0" fmla="*/ 381 w 425"/>
                <a:gd name="T1" fmla="*/ 0 h 89"/>
                <a:gd name="T2" fmla="*/ 337 w 425"/>
                <a:gd name="T3" fmla="*/ 39 h 89"/>
                <a:gd name="T4" fmla="*/ 337 w 425"/>
                <a:gd name="T5" fmla="*/ 39 h 89"/>
                <a:gd name="T6" fmla="*/ 23 w 425"/>
                <a:gd name="T7" fmla="*/ 40 h 89"/>
                <a:gd name="T8" fmla="*/ 12 w 425"/>
                <a:gd name="T9" fmla="*/ 32 h 89"/>
                <a:gd name="T10" fmla="*/ 0 w 425"/>
                <a:gd name="T11" fmla="*/ 45 h 89"/>
                <a:gd name="T12" fmla="*/ 12 w 425"/>
                <a:gd name="T13" fmla="*/ 57 h 89"/>
                <a:gd name="T14" fmla="*/ 23 w 425"/>
                <a:gd name="T15" fmla="*/ 49 h 89"/>
                <a:gd name="T16" fmla="*/ 337 w 425"/>
                <a:gd name="T17" fmla="*/ 50 h 89"/>
                <a:gd name="T18" fmla="*/ 337 w 425"/>
                <a:gd name="T19" fmla="*/ 50 h 89"/>
                <a:gd name="T20" fmla="*/ 381 w 425"/>
                <a:gd name="T21" fmla="*/ 89 h 89"/>
                <a:gd name="T22" fmla="*/ 425 w 425"/>
                <a:gd name="T23" fmla="*/ 45 h 89"/>
                <a:gd name="T24" fmla="*/ 381 w 425"/>
                <a:gd name="T25"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BB0000"/>
            </a:solidFill>
            <a:ln>
              <a:noFill/>
            </a:ln>
          </p:spPr>
          <p:txBody>
            <a:bodyPr vert="horz" wrap="square" lIns="68580" tIns="34290" rIns="68580" bIns="34290" numCol="1" anchor="t" anchorCtr="0" compatLnSpc="1"/>
            <a:lstStyle/>
            <a:p>
              <a:pPr defTabSz="685800">
                <a:defRPr/>
              </a:pPr>
              <a:endParaRPr lang="en-US" sz="1350"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15"/>
            <p:cNvSpPr>
              <a:spLocks noChangeArrowheads="1"/>
            </p:cNvSpPr>
            <p:nvPr/>
          </p:nvSpPr>
          <p:spPr bwMode="auto">
            <a:xfrm>
              <a:off x="4567490" y="4074088"/>
              <a:ext cx="269508" cy="334665"/>
            </a:xfrm>
            <a:custGeom>
              <a:avLst/>
              <a:gdLst>
                <a:gd name="T0" fmla="*/ 381 w 400"/>
                <a:gd name="T1" fmla="*/ 124 h 498"/>
                <a:gd name="T2" fmla="*/ 381 w 400"/>
                <a:gd name="T3" fmla="*/ 124 h 498"/>
                <a:gd name="T4" fmla="*/ 231 w 400"/>
                <a:gd name="T5" fmla="*/ 9 h 498"/>
                <a:gd name="T6" fmla="*/ 115 w 400"/>
                <a:gd name="T7" fmla="*/ 151 h 498"/>
                <a:gd name="T8" fmla="*/ 133 w 400"/>
                <a:gd name="T9" fmla="*/ 213 h 498"/>
                <a:gd name="T10" fmla="*/ 9 w 400"/>
                <a:gd name="T11" fmla="*/ 407 h 498"/>
                <a:gd name="T12" fmla="*/ 0 w 400"/>
                <a:gd name="T13" fmla="*/ 434 h 498"/>
                <a:gd name="T14" fmla="*/ 9 w 400"/>
                <a:gd name="T15" fmla="*/ 478 h 498"/>
                <a:gd name="T16" fmla="*/ 27 w 400"/>
                <a:gd name="T17" fmla="*/ 497 h 498"/>
                <a:gd name="T18" fmla="*/ 62 w 400"/>
                <a:gd name="T19" fmla="*/ 487 h 498"/>
                <a:gd name="T20" fmla="*/ 89 w 400"/>
                <a:gd name="T21" fmla="*/ 470 h 498"/>
                <a:gd name="T22" fmla="*/ 142 w 400"/>
                <a:gd name="T23" fmla="*/ 390 h 498"/>
                <a:gd name="T24" fmla="*/ 142 w 400"/>
                <a:gd name="T25" fmla="*/ 390 h 498"/>
                <a:gd name="T26" fmla="*/ 177 w 400"/>
                <a:gd name="T27" fmla="*/ 381 h 498"/>
                <a:gd name="T28" fmla="*/ 231 w 400"/>
                <a:gd name="T29" fmla="*/ 284 h 498"/>
                <a:gd name="T30" fmla="*/ 293 w 400"/>
                <a:gd name="T31" fmla="*/ 284 h 498"/>
                <a:gd name="T32" fmla="*/ 381 w 400"/>
                <a:gd name="T33" fmla="*/ 124 h 498"/>
                <a:gd name="T34" fmla="*/ 319 w 400"/>
                <a:gd name="T35" fmla="*/ 159 h 498"/>
                <a:gd name="T36" fmla="*/ 319 w 400"/>
                <a:gd name="T37" fmla="*/ 159 h 498"/>
                <a:gd name="T38" fmla="*/ 256 w 400"/>
                <a:gd name="T39" fmla="*/ 142 h 498"/>
                <a:gd name="T40" fmla="*/ 221 w 400"/>
                <a:gd name="T41" fmla="*/ 80 h 498"/>
                <a:gd name="T42" fmla="*/ 310 w 400"/>
                <a:gd name="T43" fmla="*/ 71 h 498"/>
                <a:gd name="T44" fmla="*/ 319 w 400"/>
                <a:gd name="T45" fmla="*/ 15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lnTo>
                    <a:pt x="142" y="390"/>
                  </a:ln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rgbClr val="FFFFFF"/>
            </a:solidFill>
            <a:ln>
              <a:noFill/>
            </a:ln>
            <a:effectLst/>
          </p:spPr>
          <p:txBody>
            <a:bodyPr wrap="none" anchor="ctr"/>
            <a:lstStyle/>
            <a:p>
              <a:pPr defTabSz="685800">
                <a:defRPr/>
              </a:pPr>
              <a:endParaRPr lang="en-US" sz="675"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5"/>
            <p:cNvSpPr/>
            <p:nvPr/>
          </p:nvSpPr>
          <p:spPr bwMode="auto">
            <a:xfrm>
              <a:off x="1894032" y="1922318"/>
              <a:ext cx="3119157" cy="670223"/>
            </a:xfrm>
            <a:custGeom>
              <a:avLst/>
              <a:gdLst>
                <a:gd name="T0" fmla="*/ 381 w 425"/>
                <a:gd name="T1" fmla="*/ 0 h 89"/>
                <a:gd name="T2" fmla="*/ 337 w 425"/>
                <a:gd name="T3" fmla="*/ 39 h 89"/>
                <a:gd name="T4" fmla="*/ 337 w 425"/>
                <a:gd name="T5" fmla="*/ 39 h 89"/>
                <a:gd name="T6" fmla="*/ 23 w 425"/>
                <a:gd name="T7" fmla="*/ 40 h 89"/>
                <a:gd name="T8" fmla="*/ 12 w 425"/>
                <a:gd name="T9" fmla="*/ 32 h 89"/>
                <a:gd name="T10" fmla="*/ 0 w 425"/>
                <a:gd name="T11" fmla="*/ 45 h 89"/>
                <a:gd name="T12" fmla="*/ 12 w 425"/>
                <a:gd name="T13" fmla="*/ 57 h 89"/>
                <a:gd name="T14" fmla="*/ 23 w 425"/>
                <a:gd name="T15" fmla="*/ 49 h 89"/>
                <a:gd name="T16" fmla="*/ 337 w 425"/>
                <a:gd name="T17" fmla="*/ 50 h 89"/>
                <a:gd name="T18" fmla="*/ 337 w 425"/>
                <a:gd name="T19" fmla="*/ 50 h 89"/>
                <a:gd name="T20" fmla="*/ 381 w 425"/>
                <a:gd name="T21" fmla="*/ 89 h 89"/>
                <a:gd name="T22" fmla="*/ 425 w 425"/>
                <a:gd name="T23" fmla="*/ 45 h 89"/>
                <a:gd name="T24" fmla="*/ 381 w 425"/>
                <a:gd name="T25"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BB0000"/>
            </a:solidFill>
            <a:ln>
              <a:noFill/>
            </a:ln>
          </p:spPr>
          <p:txBody>
            <a:bodyPr vert="horz" wrap="square" lIns="68580" tIns="34290" rIns="68580" bIns="34290" numCol="1" anchor="t" anchorCtr="0" compatLnSpc="1"/>
            <a:lstStyle/>
            <a:p>
              <a:pPr defTabSz="685800">
                <a:defRPr/>
              </a:pPr>
              <a:endParaRPr lang="en-US" sz="1350"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97"/>
            <p:cNvSpPr>
              <a:spLocks noChangeArrowheads="1"/>
            </p:cNvSpPr>
            <p:nvPr/>
          </p:nvSpPr>
          <p:spPr bwMode="auto">
            <a:xfrm>
              <a:off x="4527625" y="2095463"/>
              <a:ext cx="303127" cy="260207"/>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rgbClr val="FFFFFF"/>
            </a:solidFill>
            <a:ln>
              <a:noFill/>
            </a:ln>
            <a:effectLst/>
          </p:spPr>
          <p:txBody>
            <a:bodyPr wrap="none" anchor="ctr"/>
            <a:lstStyle/>
            <a:p>
              <a:pPr defTabSz="685800">
                <a:defRPr/>
              </a:pPr>
              <a:endParaRPr lang="en-US" sz="675"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组合 23"/>
          <p:cNvGrpSpPr/>
          <p:nvPr/>
        </p:nvGrpSpPr>
        <p:grpSpPr>
          <a:xfrm>
            <a:off x="604427" y="2068422"/>
            <a:ext cx="4104536" cy="3276833"/>
            <a:chOff x="7148276" y="1772815"/>
            <a:chExt cx="4104536" cy="3276833"/>
          </a:xfrm>
        </p:grpSpPr>
        <p:grpSp>
          <p:nvGrpSpPr>
            <p:cNvPr id="25" name="组合 24"/>
            <p:cNvGrpSpPr/>
            <p:nvPr/>
          </p:nvGrpSpPr>
          <p:grpSpPr>
            <a:xfrm>
              <a:off x="7148276" y="3119066"/>
              <a:ext cx="1339185" cy="936930"/>
              <a:chOff x="1053033" y="1523113"/>
              <a:chExt cx="1868841" cy="1187556"/>
            </a:xfrm>
          </p:grpSpPr>
          <p:sp>
            <p:nvSpPr>
              <p:cNvPr id="40" name="流程图: 可选过程 39"/>
              <p:cNvSpPr/>
              <p:nvPr/>
            </p:nvSpPr>
            <p:spPr>
              <a:xfrm>
                <a:off x="1184891" y="1523113"/>
                <a:ext cx="1584175" cy="1187556"/>
              </a:xfrm>
              <a:prstGeom prst="flowChartAlternateProcess">
                <a:avLst/>
              </a:prstGeom>
              <a:solidFill>
                <a:srgbClr val="C00000"/>
              </a:solidFill>
              <a:ln>
                <a:solidFill>
                  <a:srgbClr val="C00000"/>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41" name="Text Box 20"/>
              <p:cNvSpPr txBox="1">
                <a:spLocks noChangeArrowheads="1"/>
              </p:cNvSpPr>
              <p:nvPr/>
            </p:nvSpPr>
            <p:spPr bwMode="auto">
              <a:xfrm>
                <a:off x="1053033" y="1712794"/>
                <a:ext cx="1868841" cy="808193"/>
              </a:xfrm>
              <a:prstGeom prst="rect">
                <a:avLst/>
              </a:prstGeom>
              <a:noFill/>
              <a:ln>
                <a:noFill/>
              </a:ln>
              <a:effectLst/>
            </p:spPr>
            <p:txBody>
              <a:bodyPr lIns="82824" tIns="41411" rIns="82824" bIns="41411">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defTabSz="1218565">
                  <a:defRPr/>
                </a:pPr>
                <a:r>
                  <a:rPr lang="zh-CN" altLang="en-US" sz="3600" b="1" dirty="0">
                    <a:solidFill>
                      <a:srgbClr val="F8F8F8"/>
                    </a:solidFill>
                    <a:latin typeface="Arial" panose="020B0604020202020204" pitchFamily="34" charset="0"/>
                    <a:ea typeface="微软雅黑" panose="020B0503020204020204" charset="-122"/>
                    <a:cs typeface="+mn-ea"/>
                    <a:sym typeface="Arial" panose="020B0604020202020204" pitchFamily="34" charset="0"/>
                  </a:rPr>
                  <a:t>党费</a:t>
                </a:r>
              </a:p>
            </p:txBody>
          </p:sp>
        </p:grpSp>
        <p:sp>
          <p:nvSpPr>
            <p:cNvPr id="26" name="右箭头 25"/>
            <p:cNvSpPr/>
            <p:nvPr/>
          </p:nvSpPr>
          <p:spPr>
            <a:xfrm>
              <a:off x="7947402" y="2029980"/>
              <a:ext cx="1080120" cy="792088"/>
            </a:xfrm>
            <a:prstGeom prst="rightArrow">
              <a:avLst/>
            </a:prstGeom>
            <a:solidFill>
              <a:srgbClr val="FFC000"/>
            </a:solidFill>
            <a:ln>
              <a:solidFill>
                <a:srgbClr val="FFC000"/>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27" name="Text Box 20"/>
            <p:cNvSpPr txBox="1">
              <a:spLocks noChangeArrowheads="1"/>
            </p:cNvSpPr>
            <p:nvPr/>
          </p:nvSpPr>
          <p:spPr bwMode="auto">
            <a:xfrm>
              <a:off x="7450323" y="2199542"/>
              <a:ext cx="1868841" cy="452963"/>
            </a:xfrm>
            <a:prstGeom prst="rect">
              <a:avLst/>
            </a:prstGeom>
            <a:noFill/>
            <a:ln>
              <a:noFill/>
            </a:ln>
            <a:effectLst/>
          </p:spPr>
          <p:txBody>
            <a:bodyPr lIns="82824" tIns="41411" rIns="82824" bIns="41411">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defTabSz="1218565">
                <a:defRPr/>
              </a:pPr>
              <a:r>
                <a:rPr lang="zh-CN" altLang="en-US" sz="2400" b="1" dirty="0" smtClean="0">
                  <a:solidFill>
                    <a:srgbClr val="F8F8F8"/>
                  </a:solidFill>
                  <a:latin typeface="Arial" panose="020B0604020202020204" pitchFamily="34" charset="0"/>
                  <a:ea typeface="微软雅黑" panose="020B0503020204020204" charset="-122"/>
                  <a:cs typeface="+mn-ea"/>
                  <a:sym typeface="Arial" panose="020B0604020202020204" pitchFamily="34" charset="0"/>
                </a:rPr>
                <a:t>不是</a:t>
              </a:r>
              <a:endParaRPr lang="zh-CN" altLang="en-US" sz="2400" b="1" dirty="0">
                <a:solidFill>
                  <a:srgbClr val="F8F8F8"/>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9" name="矩形 28"/>
            <p:cNvSpPr>
              <a:spLocks noChangeArrowheads="1"/>
            </p:cNvSpPr>
            <p:nvPr/>
          </p:nvSpPr>
          <p:spPr bwMode="auto">
            <a:xfrm>
              <a:off x="9582799" y="1772815"/>
              <a:ext cx="1670013" cy="561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2600" b="1" dirty="0">
                  <a:latin typeface="Arial" panose="020B0604020202020204" pitchFamily="34" charset="0"/>
                  <a:ea typeface="微软雅黑" panose="020B0503020204020204" charset="-122"/>
                  <a:cs typeface="+mn-ea"/>
                  <a:sym typeface="Arial" panose="020B0604020202020204" pitchFamily="34" charset="0"/>
                </a:rPr>
                <a:t>一个数字</a:t>
              </a:r>
            </a:p>
          </p:txBody>
        </p:sp>
        <p:sp>
          <p:nvSpPr>
            <p:cNvPr id="30" name="矩形 29"/>
            <p:cNvSpPr>
              <a:spLocks noChangeArrowheads="1"/>
            </p:cNvSpPr>
            <p:nvPr/>
          </p:nvSpPr>
          <p:spPr bwMode="auto">
            <a:xfrm>
              <a:off x="9582798" y="2355329"/>
              <a:ext cx="1670013" cy="561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2600" b="1" dirty="0">
                  <a:latin typeface="Arial" panose="020B0604020202020204" pitchFamily="34" charset="0"/>
                  <a:ea typeface="微软雅黑" panose="020B0503020204020204" charset="-122"/>
                  <a:cs typeface="+mn-ea"/>
                  <a:sym typeface="Arial" panose="020B0604020202020204" pitchFamily="34" charset="0"/>
                </a:rPr>
                <a:t>一</a:t>
              </a:r>
              <a:r>
                <a:rPr lang="zh-CN" altLang="en-US" sz="2600" b="1" dirty="0" smtClean="0">
                  <a:latin typeface="Arial" panose="020B0604020202020204" pitchFamily="34" charset="0"/>
                  <a:ea typeface="微软雅黑" panose="020B0503020204020204" charset="-122"/>
                  <a:cs typeface="+mn-ea"/>
                  <a:sym typeface="Arial" panose="020B0604020202020204" pitchFamily="34" charset="0"/>
                </a:rPr>
                <a:t>个规定</a:t>
              </a:r>
              <a:endParaRPr lang="zh-CN" altLang="en-US" sz="26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31" name="左中括号 30"/>
            <p:cNvSpPr/>
            <p:nvPr/>
          </p:nvSpPr>
          <p:spPr>
            <a:xfrm>
              <a:off x="7810363" y="2452801"/>
              <a:ext cx="216024" cy="2123741"/>
            </a:xfrm>
            <a:prstGeom prst="leftBracket">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endParaRPr lang="zh-CN" altLang="en-US"/>
            </a:p>
          </p:txBody>
        </p:sp>
        <p:sp>
          <p:nvSpPr>
            <p:cNvPr id="32" name="右箭头 31"/>
            <p:cNvSpPr/>
            <p:nvPr/>
          </p:nvSpPr>
          <p:spPr>
            <a:xfrm>
              <a:off x="7941052" y="4180498"/>
              <a:ext cx="1080120" cy="792088"/>
            </a:xfrm>
            <a:prstGeom prst="rightArrow">
              <a:avLst/>
            </a:prstGeom>
            <a:solidFill>
              <a:srgbClr val="FFC000"/>
            </a:solidFill>
            <a:ln>
              <a:solidFill>
                <a:srgbClr val="FFC000"/>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33" name="Text Box 20"/>
            <p:cNvSpPr txBox="1">
              <a:spLocks noChangeArrowheads="1"/>
            </p:cNvSpPr>
            <p:nvPr/>
          </p:nvSpPr>
          <p:spPr bwMode="auto">
            <a:xfrm>
              <a:off x="7443337" y="4326622"/>
              <a:ext cx="1868841" cy="452963"/>
            </a:xfrm>
            <a:prstGeom prst="rect">
              <a:avLst/>
            </a:prstGeom>
            <a:noFill/>
            <a:ln>
              <a:noFill/>
            </a:ln>
            <a:effectLst/>
          </p:spPr>
          <p:txBody>
            <a:bodyPr lIns="82824" tIns="41411" rIns="82824" bIns="41411">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defTabSz="1218565">
                <a:defRPr/>
              </a:pPr>
              <a:r>
                <a:rPr lang="zh-CN" altLang="en-US" sz="2400" b="1" dirty="0" smtClean="0">
                  <a:solidFill>
                    <a:srgbClr val="F8F8F8"/>
                  </a:solidFill>
                  <a:latin typeface="Arial" panose="020B0604020202020204" pitchFamily="34" charset="0"/>
                  <a:ea typeface="微软雅黑" panose="020B0503020204020204" charset="-122"/>
                  <a:cs typeface="+mn-ea"/>
                  <a:sym typeface="Arial" panose="020B0604020202020204" pitchFamily="34" charset="0"/>
                </a:rPr>
                <a:t>是</a:t>
              </a:r>
              <a:endParaRPr lang="zh-CN" altLang="en-US" sz="2400" b="1" dirty="0">
                <a:solidFill>
                  <a:srgbClr val="F8F8F8"/>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5" name="矩形 34"/>
            <p:cNvSpPr>
              <a:spLocks noChangeArrowheads="1"/>
            </p:cNvSpPr>
            <p:nvPr/>
          </p:nvSpPr>
          <p:spPr bwMode="auto">
            <a:xfrm>
              <a:off x="9569351" y="3906018"/>
              <a:ext cx="1670013" cy="561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2600" b="1" dirty="0">
                  <a:latin typeface="Arial" panose="020B0604020202020204" pitchFamily="34" charset="0"/>
                  <a:ea typeface="微软雅黑" panose="020B0503020204020204" charset="-122"/>
                  <a:cs typeface="+mn-ea"/>
                  <a:sym typeface="Arial" panose="020B0604020202020204" pitchFamily="34" charset="0"/>
                </a:rPr>
                <a:t>一种责任</a:t>
              </a:r>
            </a:p>
          </p:txBody>
        </p:sp>
        <p:sp>
          <p:nvSpPr>
            <p:cNvPr id="36" name="矩形 35"/>
            <p:cNvSpPr>
              <a:spLocks noChangeArrowheads="1"/>
            </p:cNvSpPr>
            <p:nvPr/>
          </p:nvSpPr>
          <p:spPr bwMode="auto">
            <a:xfrm>
              <a:off x="9569350" y="4488532"/>
              <a:ext cx="1670013" cy="561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2600" b="1" dirty="0">
                  <a:latin typeface="Arial" panose="020B0604020202020204" pitchFamily="34" charset="0"/>
                  <a:ea typeface="微软雅黑" panose="020B0503020204020204" charset="-122"/>
                  <a:cs typeface="+mn-ea"/>
                  <a:sym typeface="Arial" panose="020B0604020202020204" pitchFamily="34" charset="0"/>
                </a:rPr>
                <a:t>一种精神</a:t>
              </a:r>
            </a:p>
          </p:txBody>
        </p:sp>
        <p:sp>
          <p:nvSpPr>
            <p:cNvPr id="37" name="Text Box 20"/>
            <p:cNvSpPr txBox="1">
              <a:spLocks noChangeArrowheads="1"/>
            </p:cNvSpPr>
            <p:nvPr/>
          </p:nvSpPr>
          <p:spPr bwMode="auto">
            <a:xfrm>
              <a:off x="7443338" y="2203987"/>
              <a:ext cx="1868841" cy="452963"/>
            </a:xfrm>
            <a:prstGeom prst="rect">
              <a:avLst/>
            </a:prstGeom>
            <a:noFill/>
            <a:ln>
              <a:noFill/>
            </a:ln>
            <a:effectLst/>
          </p:spPr>
          <p:txBody>
            <a:bodyPr lIns="82824" tIns="41411" rIns="82824" bIns="41411">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defTabSz="1218565">
                <a:defRPr/>
              </a:pPr>
              <a:r>
                <a:rPr lang="zh-CN" altLang="en-US" sz="2400" b="1" dirty="0" smtClean="0">
                  <a:solidFill>
                    <a:srgbClr val="F8F8F8"/>
                  </a:solidFill>
                  <a:latin typeface="Arial" panose="020B0604020202020204" pitchFamily="34" charset="0"/>
                  <a:ea typeface="微软雅黑" panose="020B0503020204020204" charset="-122"/>
                  <a:cs typeface="+mn-ea"/>
                  <a:sym typeface="Arial" panose="020B0604020202020204" pitchFamily="34" charset="0"/>
                </a:rPr>
                <a:t>不是</a:t>
              </a:r>
              <a:endParaRPr lang="zh-CN" altLang="en-US" sz="2400" b="1" dirty="0">
                <a:solidFill>
                  <a:srgbClr val="F8F8F8"/>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43" name="文本框 32"/>
          <p:cNvSpPr txBox="1"/>
          <p:nvPr/>
        </p:nvSpPr>
        <p:spPr>
          <a:xfrm>
            <a:off x="6300584" y="2558558"/>
            <a:ext cx="5230738" cy="2308324"/>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a:lnSpc>
                <a:spcPct val="18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品读交党费的动人事迹，我们可以清晰发现存在这些“困难”是因为缺乏一种力量，即一种自觉性、主动性的力量，没有自觉主动履行交党费这一义务，没有自觉主动以一名共产党员的标准严格要求自己，从而难以体现出我们党的先进</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性。</a:t>
            </a: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46" name="组合 45"/>
          <p:cNvGrpSpPr/>
          <p:nvPr/>
        </p:nvGrpSpPr>
        <p:grpSpPr>
          <a:xfrm>
            <a:off x="273923" y="225778"/>
            <a:ext cx="554282" cy="383384"/>
            <a:chOff x="6324767" y="3216427"/>
            <a:chExt cx="327098" cy="226246"/>
          </a:xfrm>
          <a:effectLst>
            <a:outerShdw blurRad="50800" dist="38100" dir="10800000" algn="r" rotWithShape="0">
              <a:prstClr val="black">
                <a:alpha val="40000"/>
              </a:prstClr>
            </a:outerShdw>
          </a:effectLst>
        </p:grpSpPr>
        <p:sp>
          <p:nvSpPr>
            <p:cNvPr id="47" name="等腰三角形 46"/>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等腰三角形 47"/>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9" name="文本框 5"/>
          <p:cNvSpPr txBox="1"/>
          <p:nvPr/>
        </p:nvSpPr>
        <p:spPr>
          <a:xfrm>
            <a:off x="948684" y="217415"/>
            <a:ext cx="3905704"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000" b="1" dirty="0">
                <a:latin typeface="微软雅黑" panose="020B0503020204020204" pitchFamily="34" charset="-122"/>
                <a:ea typeface="微软雅黑" panose="020B0503020204020204" pitchFamily="34" charset="-122"/>
                <a:cs typeface="+mn-ea"/>
                <a:sym typeface="Arial" panose="020B0604020202020204" pitchFamily="34" charset="0"/>
              </a:rPr>
              <a:t>新时期不忘初心</a:t>
            </a:r>
          </a:p>
        </p:txBody>
      </p:sp>
    </p:spTree>
    <p:extLst>
      <p:ext uri="{BB962C8B-B14F-4D97-AF65-F5344CB8AC3E}">
        <p14:creationId xmlns:p14="http://schemas.microsoft.com/office/powerpoint/2010/main" val="3174924297"/>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randombar(horizontal)">
                                      <p:cBhvr>
                                        <p:cTn id="27" dur="500"/>
                                        <p:tgtEl>
                                          <p:spTgt spid="44"/>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randombar(horizontal)">
                                      <p:cBhvr>
                                        <p:cTn id="3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3" grpId="0"/>
      <p:bldP spid="4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모서리가 둥근 직사각형 17"/>
          <p:cNvSpPr/>
          <p:nvPr/>
        </p:nvSpPr>
        <p:spPr>
          <a:xfrm>
            <a:off x="4282143" y="1905770"/>
            <a:ext cx="7080621" cy="3596093"/>
          </a:xfrm>
          <a:prstGeom prst="roundRect">
            <a:avLst>
              <a:gd name="adj" fmla="val 7355"/>
            </a:avLst>
          </a:prstGeom>
          <a:solidFill>
            <a:srgbClr val="BB0000"/>
          </a:solidFill>
          <a:ln w="44450" cap="flat" cmpd="sng" algn="ctr">
            <a:noFill/>
            <a:prstDash val="solid"/>
          </a:ln>
          <a:effectLst>
            <a:outerShdw blurRad="50800" dist="38100" dir="10800000" algn="r" rotWithShape="0">
              <a:prstClr val="black">
                <a:alpha val="40000"/>
              </a:prstClr>
            </a:outerShdw>
          </a:effectLst>
        </p:spPr>
        <p:txBody>
          <a:bodyPr anchor="ctr"/>
          <a:lstStyle/>
          <a:p>
            <a:pPr algn="ctr" fontAlgn="base">
              <a:spcBef>
                <a:spcPct val="0"/>
              </a:spcBef>
              <a:spcAft>
                <a:spcPct val="0"/>
              </a:spcAft>
            </a:pPr>
            <a:r>
              <a:rPr kumimoji="1" lang="en-US" altLang="ko-KR"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 </a:t>
            </a:r>
            <a:endParaRPr kumimoji="1" lang="ko-KR" altLang="en-US" kern="0" dirty="0">
              <a:solidFill>
                <a:srgbClr val="FFFFFF"/>
              </a:solidFill>
              <a:latin typeface="Arial" panose="020B0604020202020204" pitchFamily="34" charset="0"/>
              <a:cs typeface="+mn-ea"/>
              <a:sym typeface="Arial" panose="020B0604020202020204" pitchFamily="34" charset="0"/>
            </a:endParaRPr>
          </a:p>
        </p:txBody>
      </p:sp>
      <p:pic>
        <p:nvPicPr>
          <p:cNvPr id="28" name="图片 27"/>
          <p:cNvPicPr>
            <a:picLocks noChangeAspect="1"/>
          </p:cNvPicPr>
          <p:nvPr/>
        </p:nvPicPr>
        <p:blipFill>
          <a:blip r:embed="rId3"/>
          <a:srcRect l="45403"/>
          <a:stretch>
            <a:fillRect/>
          </a:stretch>
        </p:blipFill>
        <p:spPr>
          <a:xfrm>
            <a:off x="0" y="2118934"/>
            <a:ext cx="4282143" cy="3238375"/>
          </a:xfrm>
          <a:prstGeom prst="rect">
            <a:avLst/>
          </a:prstGeom>
          <a:ln>
            <a:noFill/>
          </a:ln>
          <a:effectLst>
            <a:outerShdw blurRad="292100" dist="139700" dir="2700000" algn="tl" rotWithShape="0">
              <a:srgbClr val="333333">
                <a:alpha val="65000"/>
              </a:srgbClr>
            </a:outerShdw>
          </a:effectLst>
        </p:spPr>
      </p:pic>
      <p:sp>
        <p:nvSpPr>
          <p:cNvPr id="29" name="标题 1"/>
          <p:cNvSpPr txBox="1"/>
          <p:nvPr/>
        </p:nvSpPr>
        <p:spPr>
          <a:xfrm>
            <a:off x="6311065" y="1016508"/>
            <a:ext cx="2752253" cy="504825"/>
          </a:xfrm>
          <a:prstGeom prst="rect">
            <a:avLst/>
          </a:prstGeom>
        </p:spPr>
        <p:txBody>
          <a:bodyPr>
            <a:noAutofit/>
          </a:bodyPr>
          <a:lstStyle>
            <a:lvl1pPr algn="l" defTabSz="1087120" rtl="0" eaLnBrk="0" fontAlgn="base" hangingPunct="0">
              <a:spcBef>
                <a:spcPct val="0"/>
              </a:spcBef>
              <a:spcAft>
                <a:spcPct val="0"/>
              </a:spcAft>
              <a:defRPr sz="3735" kern="1200">
                <a:solidFill>
                  <a:schemeClr val="bg1"/>
                </a:solidFill>
                <a:latin typeface="华文细黑" panose="02010600040101010101" pitchFamily="2" charset="-122"/>
                <a:ea typeface="华文细黑" panose="02010600040101010101" pitchFamily="2" charset="-122"/>
                <a:cs typeface="+mj-cs"/>
              </a:defRPr>
            </a:lvl1pPr>
            <a:lvl2pPr algn="l" defTabSz="1087120" rtl="0" eaLnBrk="0" fontAlgn="base" hangingPunct="0">
              <a:spcBef>
                <a:spcPct val="0"/>
              </a:spcBef>
              <a:spcAft>
                <a:spcPct val="0"/>
              </a:spcAft>
              <a:defRPr sz="3735">
                <a:solidFill>
                  <a:schemeClr val="bg1"/>
                </a:solidFill>
                <a:latin typeface="华文细黑" panose="02010600040101010101" pitchFamily="2" charset="-122"/>
                <a:ea typeface="华文细黑" panose="02010600040101010101" pitchFamily="2" charset="-122"/>
              </a:defRPr>
            </a:lvl2pPr>
            <a:lvl3pPr algn="l" defTabSz="1087120" rtl="0" eaLnBrk="0" fontAlgn="base" hangingPunct="0">
              <a:spcBef>
                <a:spcPct val="0"/>
              </a:spcBef>
              <a:spcAft>
                <a:spcPct val="0"/>
              </a:spcAft>
              <a:defRPr sz="3735">
                <a:solidFill>
                  <a:schemeClr val="bg1"/>
                </a:solidFill>
                <a:latin typeface="华文细黑" panose="02010600040101010101" pitchFamily="2" charset="-122"/>
                <a:ea typeface="华文细黑" panose="02010600040101010101" pitchFamily="2" charset="-122"/>
              </a:defRPr>
            </a:lvl3pPr>
            <a:lvl4pPr algn="l" defTabSz="1087120" rtl="0" eaLnBrk="0" fontAlgn="base" hangingPunct="0">
              <a:spcBef>
                <a:spcPct val="0"/>
              </a:spcBef>
              <a:spcAft>
                <a:spcPct val="0"/>
              </a:spcAft>
              <a:defRPr sz="3735">
                <a:solidFill>
                  <a:schemeClr val="bg1"/>
                </a:solidFill>
                <a:latin typeface="华文细黑" panose="02010600040101010101" pitchFamily="2" charset="-122"/>
                <a:ea typeface="华文细黑" panose="02010600040101010101" pitchFamily="2" charset="-122"/>
              </a:defRPr>
            </a:lvl4pPr>
            <a:lvl5pPr algn="l" defTabSz="1087120" rtl="0" eaLnBrk="0" fontAlgn="base" hangingPunct="0">
              <a:spcBef>
                <a:spcPct val="0"/>
              </a:spcBef>
              <a:spcAft>
                <a:spcPct val="0"/>
              </a:spcAft>
              <a:defRPr sz="3735">
                <a:solidFill>
                  <a:schemeClr val="bg1"/>
                </a:solidFill>
                <a:latin typeface="华文细黑" panose="02010600040101010101" pitchFamily="2" charset="-122"/>
                <a:ea typeface="华文细黑" panose="02010600040101010101" pitchFamily="2" charset="-122"/>
              </a:defRPr>
            </a:lvl5pPr>
            <a:lvl6pPr marL="609600" algn="l" rtl="0" fontAlgn="base">
              <a:spcBef>
                <a:spcPct val="0"/>
              </a:spcBef>
              <a:spcAft>
                <a:spcPct val="0"/>
              </a:spcAft>
              <a:defRPr sz="4265">
                <a:solidFill>
                  <a:schemeClr val="bg1"/>
                </a:solidFill>
                <a:latin typeface="华文细黑" panose="02010600040101010101" pitchFamily="2" charset="-122"/>
                <a:ea typeface="华文细黑" panose="02010600040101010101" pitchFamily="2" charset="-122"/>
              </a:defRPr>
            </a:lvl6pPr>
            <a:lvl7pPr marL="1218565" algn="l" rtl="0" fontAlgn="base">
              <a:spcBef>
                <a:spcPct val="0"/>
              </a:spcBef>
              <a:spcAft>
                <a:spcPct val="0"/>
              </a:spcAft>
              <a:defRPr sz="4265">
                <a:solidFill>
                  <a:schemeClr val="bg1"/>
                </a:solidFill>
                <a:latin typeface="华文细黑" panose="02010600040101010101" pitchFamily="2" charset="-122"/>
                <a:ea typeface="华文细黑" panose="02010600040101010101" pitchFamily="2" charset="-122"/>
              </a:defRPr>
            </a:lvl7pPr>
            <a:lvl8pPr marL="1828165" algn="l" rtl="0" fontAlgn="base">
              <a:spcBef>
                <a:spcPct val="0"/>
              </a:spcBef>
              <a:spcAft>
                <a:spcPct val="0"/>
              </a:spcAft>
              <a:defRPr sz="4265">
                <a:solidFill>
                  <a:schemeClr val="bg1"/>
                </a:solidFill>
                <a:latin typeface="华文细黑" panose="02010600040101010101" pitchFamily="2" charset="-122"/>
                <a:ea typeface="华文细黑" panose="02010600040101010101" pitchFamily="2" charset="-122"/>
              </a:defRPr>
            </a:lvl8pPr>
            <a:lvl9pPr marL="2437765" algn="l" rtl="0" fontAlgn="base">
              <a:spcBef>
                <a:spcPct val="0"/>
              </a:spcBef>
              <a:spcAft>
                <a:spcPct val="0"/>
              </a:spcAft>
              <a:defRPr sz="4265">
                <a:solidFill>
                  <a:schemeClr val="bg1"/>
                </a:solidFill>
                <a:latin typeface="华文细黑" panose="02010600040101010101" pitchFamily="2" charset="-122"/>
                <a:ea typeface="华文细黑" panose="02010600040101010101" pitchFamily="2" charset="-122"/>
              </a:defRPr>
            </a:lvl9pPr>
          </a:lstStyle>
          <a:p>
            <a:r>
              <a:rPr lang="zh-CN" altLang="en-US" sz="4800" b="1" dirty="0" smtClean="0">
                <a:solidFill>
                  <a:schemeClr val="tx1"/>
                </a:solidFill>
                <a:latin typeface="Arial" panose="020B0604020202020204" pitchFamily="34" charset="0"/>
                <a:ea typeface="微软雅黑" panose="020B0503020204020204" charset="-122"/>
                <a:cs typeface="+mn-ea"/>
                <a:sym typeface="Arial" panose="020B0604020202020204" pitchFamily="34" charset="0"/>
              </a:rPr>
              <a:t>不忘初心</a:t>
            </a:r>
            <a:endParaRPr lang="zh-CN" altLang="en-US" sz="4800" b="1" dirty="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 name="文本框 10"/>
          <p:cNvSpPr txBox="1"/>
          <p:nvPr/>
        </p:nvSpPr>
        <p:spPr>
          <a:xfrm>
            <a:off x="4673693" y="2153073"/>
            <a:ext cx="6297520" cy="3170099"/>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a:lnSpc>
                <a:spcPct val="250000"/>
              </a:lnSpc>
            </a:pPr>
            <a:r>
              <a:rPr lang="zh-CN" altLang="en-US" sz="1600" dirty="0">
                <a:solidFill>
                  <a:schemeClr val="bg1"/>
                </a:solidFill>
                <a:latin typeface="+mn-lt"/>
                <a:ea typeface="+mn-ea"/>
                <a:cs typeface="+mn-ea"/>
                <a:sym typeface="+mn-lt"/>
              </a:rPr>
              <a:t>一名党员一面旗帜，一名英模一座丰碑。自觉地按时足额交纳党费，是一个党员应尽的义务和责任，也是一个党员党章意识、党员意识的具体体现。过去如此，现在和将来也会如此，愿我们新一代的共产党员，在新的历史时期，</a:t>
            </a:r>
            <a:r>
              <a:rPr lang="zh-CN" altLang="en-US" sz="1600" b="1" dirty="0">
                <a:solidFill>
                  <a:schemeClr val="bg1"/>
                </a:solidFill>
                <a:latin typeface="+mn-lt"/>
                <a:ea typeface="+mn-ea"/>
                <a:cs typeface="+mn-ea"/>
                <a:sym typeface="+mn-lt"/>
              </a:rPr>
              <a:t>不忘初心，能够用行动来证明，时刻准备着，为人民的利益，贡献出自己的一切！</a:t>
            </a:r>
          </a:p>
        </p:txBody>
      </p:sp>
      <p:grpSp>
        <p:nvGrpSpPr>
          <p:cNvPr id="32" name="组合 31"/>
          <p:cNvGrpSpPr/>
          <p:nvPr/>
        </p:nvGrpSpPr>
        <p:grpSpPr>
          <a:xfrm>
            <a:off x="273923" y="225778"/>
            <a:ext cx="554282" cy="383384"/>
            <a:chOff x="6324767" y="3216427"/>
            <a:chExt cx="327098" cy="226246"/>
          </a:xfrm>
          <a:effectLst>
            <a:outerShdw blurRad="50800" dist="38100" dir="10800000" algn="r" rotWithShape="0">
              <a:prstClr val="black">
                <a:alpha val="40000"/>
              </a:prstClr>
            </a:outerShdw>
          </a:effectLst>
        </p:grpSpPr>
        <p:sp>
          <p:nvSpPr>
            <p:cNvPr id="33" name="等腰三角形 32"/>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等腰三角形 33"/>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5" name="文本框 5"/>
          <p:cNvSpPr txBox="1"/>
          <p:nvPr/>
        </p:nvSpPr>
        <p:spPr>
          <a:xfrm>
            <a:off x="948684" y="217415"/>
            <a:ext cx="3905704"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000" b="1" dirty="0">
                <a:latin typeface="微软雅黑" panose="020B0503020204020204" pitchFamily="34" charset="-122"/>
                <a:ea typeface="微软雅黑" panose="020B0503020204020204" pitchFamily="34" charset="-122"/>
                <a:cs typeface="+mn-ea"/>
                <a:sym typeface="Arial" panose="020B0604020202020204" pitchFamily="34" charset="0"/>
              </a:rPr>
              <a:t>新时期不忘初心</a:t>
            </a:r>
          </a:p>
        </p:txBody>
      </p:sp>
    </p:spTree>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0-#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ppt_x"/>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ppt_x"/>
                                          </p:val>
                                        </p:tav>
                                        <p:tav tm="100000">
                                          <p:val>
                                            <p:strVal val="#ppt_x"/>
                                          </p:val>
                                        </p:tav>
                                      </p:tavLst>
                                    </p:anim>
                                    <p:anim calcmode="lin" valueType="num">
                                      <p:cBhvr additive="base">
                                        <p:cTn id="3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9" grpId="0"/>
      <p:bldP spid="30"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3000" r="-13000"/>
          </a:stretch>
        </a:blipFill>
        <a:effectLst/>
      </p:bgPr>
    </p:bg>
    <p:spTree>
      <p:nvGrpSpPr>
        <p:cNvPr id="1" name=""/>
        <p:cNvGrpSpPr/>
        <p:nvPr/>
      </p:nvGrpSpPr>
      <p:grpSpPr>
        <a:xfrm>
          <a:off x="0" y="0"/>
          <a:ext cx="0" cy="0"/>
          <a:chOff x="0" y="0"/>
          <a:chExt cx="0" cy="0"/>
        </a:xfrm>
      </p:grpSpPr>
      <p:sp>
        <p:nvSpPr>
          <p:cNvPr id="10" name="矩形 9"/>
          <p:cNvSpPr/>
          <p:nvPr/>
        </p:nvSpPr>
        <p:spPr>
          <a:xfrm>
            <a:off x="3691520" y="3326096"/>
            <a:ext cx="4801314" cy="707886"/>
          </a:xfrm>
          <a:prstGeom prst="rect">
            <a:avLst/>
          </a:prstGeom>
        </p:spPr>
        <p:txBody>
          <a:bodyPr wrap="non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defRPr/>
            </a:pPr>
            <a:r>
              <a:rPr lang="zh-CN" altLang="en-US" sz="4000" b="1" kern="0" dirty="0">
                <a:ln w="3175">
                  <a:noFill/>
                </a:ln>
                <a:latin typeface="Arial" panose="020B0604020202020204" pitchFamily="34" charset="0"/>
                <a:ea typeface="微软雅黑" panose="020B0503020204020204" charset="-122"/>
                <a:cs typeface="+mn-ea"/>
                <a:sym typeface="Arial" panose="020B0604020202020204" pitchFamily="34" charset="0"/>
              </a:rPr>
              <a:t>“微小”事以小见大</a:t>
            </a:r>
            <a:endParaRPr lang="zh-CN" altLang="en-US" sz="4000" kern="0" dirty="0">
              <a:ln w="3175">
                <a:noFill/>
              </a:ln>
              <a:latin typeface="Arial" panose="020B0604020202020204" pitchFamily="34" charset="0"/>
              <a:ea typeface="微软雅黑" panose="020B0503020204020204" charset="-122"/>
              <a:cs typeface="+mn-ea"/>
              <a:sym typeface="Arial" panose="020B0604020202020204" pitchFamily="34" charset="0"/>
            </a:endParaRPr>
          </a:p>
        </p:txBody>
      </p:sp>
      <p:grpSp>
        <p:nvGrpSpPr>
          <p:cNvPr id="13" name="组合 12"/>
          <p:cNvGrpSpPr/>
          <p:nvPr/>
        </p:nvGrpSpPr>
        <p:grpSpPr>
          <a:xfrm>
            <a:off x="2706579" y="2050138"/>
            <a:ext cx="7958099" cy="1114594"/>
            <a:chOff x="4276356" y="2603350"/>
            <a:chExt cx="7269317" cy="1018125"/>
          </a:xfrm>
        </p:grpSpPr>
        <p:sp>
          <p:nvSpPr>
            <p:cNvPr id="14" name="矩形 13"/>
            <p:cNvSpPr/>
            <p:nvPr/>
          </p:nvSpPr>
          <p:spPr>
            <a:xfrm>
              <a:off x="4776921" y="2609378"/>
              <a:ext cx="6768752" cy="1012097"/>
            </a:xfrm>
            <a:prstGeom prst="rect">
              <a:avLst/>
            </a:prstGeom>
          </p:spPr>
          <p:txBody>
            <a:bodyPr wrap="square" lIns="91440" tIns="45720" rIns="91440" bIns="4572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spcBef>
                  <a:spcPts val="2400"/>
                </a:spcBef>
                <a:spcAft>
                  <a:spcPts val="3000"/>
                </a:spcAft>
              </a:pPr>
              <a:r>
                <a:rPr lang="zh-CN" altLang="en-US" sz="6600" b="1" dirty="0" smtClean="0">
                  <a:solidFill>
                    <a:srgbClr val="C00000"/>
                  </a:solidFill>
                  <a:latin typeface="Arial" panose="020B0604020202020204" pitchFamily="34" charset="0"/>
                  <a:ea typeface="微软雅黑" panose="020B0503020204020204" charset="-122"/>
                  <a:cs typeface="+mn-ea"/>
                  <a:sym typeface="Arial" panose="020B0604020202020204" pitchFamily="34" charset="0"/>
                </a:rPr>
                <a:t>党</a:t>
              </a:r>
              <a:r>
                <a:rPr lang="zh-CN" altLang="en-US" sz="6600" b="1" dirty="0">
                  <a:solidFill>
                    <a:srgbClr val="C00000"/>
                  </a:solidFill>
                  <a:latin typeface="Arial" panose="020B0604020202020204" pitchFamily="34" charset="0"/>
                  <a:ea typeface="微软雅黑" panose="020B0503020204020204" charset="-122"/>
                  <a:cs typeface="+mn-ea"/>
                  <a:sym typeface="Arial" panose="020B0604020202020204" pitchFamily="34" charset="0"/>
                </a:rPr>
                <a:t>费这件事</a:t>
              </a:r>
              <a:endParaRPr lang="en-US" altLang="zh-CN" sz="6600" b="1" dirty="0">
                <a:solidFill>
                  <a:srgbClr val="C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矩形 14"/>
            <p:cNvSpPr/>
            <p:nvPr/>
          </p:nvSpPr>
          <p:spPr>
            <a:xfrm>
              <a:off x="4276356" y="2603350"/>
              <a:ext cx="1799388" cy="1012097"/>
            </a:xfrm>
            <a:prstGeom prst="rect">
              <a:avLst/>
            </a:prstGeom>
          </p:spPr>
          <p:txBody>
            <a:bodyPr wrap="square" lIns="91440" tIns="45720" rIns="91440" bIns="4572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spcBef>
                  <a:spcPts val="2400"/>
                </a:spcBef>
                <a:spcAft>
                  <a:spcPts val="3000"/>
                </a:spcAft>
              </a:pPr>
              <a:r>
                <a:rPr lang="zh-CN" altLang="en-US" sz="6600" b="1" dirty="0">
                  <a:solidFill>
                    <a:srgbClr val="C00000"/>
                  </a:solidFill>
                  <a:latin typeface="Arial" panose="020B0604020202020204" pitchFamily="34" charset="0"/>
                  <a:ea typeface="微软雅黑" panose="020B0503020204020204" charset="-122"/>
                  <a:cs typeface="+mn-ea"/>
                  <a:sym typeface="Arial" panose="020B0604020202020204" pitchFamily="34" charset="0"/>
                </a:rPr>
                <a:t>“交”</a:t>
              </a:r>
              <a:endParaRPr lang="en-US" altLang="zh-CN" sz="6600" b="1" dirty="0">
                <a:solidFill>
                  <a:srgbClr val="C0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6637" y="723267"/>
            <a:ext cx="2568789" cy="1432001"/>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0" y="954606"/>
            <a:ext cx="2944906" cy="6858000"/>
          </a:xfrm>
          <a:prstGeom prst="rect">
            <a:avLst/>
          </a:prstGeom>
        </p:spPr>
      </p:pic>
    </p:spTree>
    <p:extLst>
      <p:ext uri="{BB962C8B-B14F-4D97-AF65-F5344CB8AC3E}">
        <p14:creationId xmlns:p14="http://schemas.microsoft.com/office/powerpoint/2010/main" val="766232488"/>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10" name="文本框 32"/>
          <p:cNvSpPr txBox="1"/>
          <p:nvPr/>
        </p:nvSpPr>
        <p:spPr>
          <a:xfrm>
            <a:off x="4232556" y="2277361"/>
            <a:ext cx="5314856" cy="707886"/>
          </a:xfrm>
          <a:prstGeom prst="rect">
            <a:avLst/>
          </a:prstGeom>
          <a:solidFill>
            <a:srgbClr val="C00000"/>
          </a:solidFill>
          <a:effectLst>
            <a:outerShdw blurRad="50800" dist="38100" dir="10800000" algn="r" rotWithShape="0">
              <a:prstClr val="black">
                <a:alpha val="40000"/>
              </a:prstClr>
            </a:outerShdw>
          </a:effectLst>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4000" b="1" dirty="0" smtClean="0">
                <a:solidFill>
                  <a:schemeClr val="bg1"/>
                </a:solidFill>
                <a:latin typeface="Arial" panose="020B0604020202020204" pitchFamily="34" charset="0"/>
                <a:ea typeface="微软雅黑" panose="020B0503020204020204" charset="-122"/>
                <a:cs typeface="+mn-ea"/>
                <a:sym typeface="Arial" panose="020B0604020202020204" pitchFamily="34" charset="0"/>
              </a:rPr>
              <a:t>交</a:t>
            </a:r>
            <a:r>
              <a:rPr lang="zh-CN" altLang="en-US" sz="4000" b="1" dirty="0">
                <a:solidFill>
                  <a:schemeClr val="bg1"/>
                </a:solidFill>
                <a:latin typeface="Arial" panose="020B0604020202020204" pitchFamily="34" charset="0"/>
                <a:ea typeface="微软雅黑" panose="020B0503020204020204" charset="-122"/>
                <a:cs typeface="+mn-ea"/>
                <a:sym typeface="Arial" panose="020B0604020202020204" pitchFamily="34" charset="0"/>
              </a:rPr>
              <a:t>党费是小事吗</a:t>
            </a:r>
          </a:p>
        </p:txBody>
      </p:sp>
      <p:pic>
        <p:nvPicPr>
          <p:cNvPr id="15" name="Picture 7" descr="大的党徽"/>
          <p:cNvPicPr>
            <a:picLocks noChangeAspect="1"/>
          </p:cNvPicPr>
          <p:nvPr/>
        </p:nvPicPr>
        <p:blipFill>
          <a:blip r:embed="rId4"/>
          <a:stretch>
            <a:fillRect/>
          </a:stretch>
        </p:blipFill>
        <p:spPr>
          <a:xfrm>
            <a:off x="3558663" y="1462904"/>
            <a:ext cx="1347788" cy="11684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73923" y="225778"/>
            <a:ext cx="554282" cy="383384"/>
            <a:chOff x="6324767" y="3216427"/>
            <a:chExt cx="327098" cy="226246"/>
          </a:xfrm>
          <a:effectLst>
            <a:outerShdw blurRad="50800" dist="38100" dir="10800000" algn="r" rotWithShape="0">
              <a:prstClr val="black">
                <a:alpha val="40000"/>
              </a:prstClr>
            </a:outerShdw>
          </a:effectLst>
        </p:grpSpPr>
        <p:sp>
          <p:nvSpPr>
            <p:cNvPr id="2" name="等腰三角形 1"/>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 name="等腰三角形 2"/>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 name="文本框 5"/>
          <p:cNvSpPr txBox="1"/>
          <p:nvPr/>
        </p:nvSpPr>
        <p:spPr>
          <a:xfrm>
            <a:off x="948684" y="217415"/>
            <a:ext cx="2596027"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a:defRPr/>
            </a:pPr>
            <a:r>
              <a:rPr lang="zh-CN" altLang="en-US" sz="2000" b="1" kern="0" spc="400" dirty="0">
                <a:ln w="3175">
                  <a:noFill/>
                </a:ln>
                <a:latin typeface="Arial" panose="020B0604020202020204" pitchFamily="34" charset="0"/>
                <a:ea typeface="微软雅黑" panose="020B0503020204020204" charset="-122"/>
                <a:cs typeface="+mn-ea"/>
                <a:sym typeface="Arial" panose="020B0604020202020204" pitchFamily="34" charset="0"/>
              </a:rPr>
              <a:t>交党费是小事吗？</a:t>
            </a:r>
            <a:endParaRPr kumimoji="0" lang="zh-CN" altLang="en-US" sz="20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6998695" y="-1089180"/>
            <a:ext cx="4896544" cy="4518180"/>
          </a:xfrm>
          <a:prstGeom prst="rect">
            <a:avLst/>
          </a:prstGeom>
          <a:noFill/>
          <a:ln w="127000">
            <a:solidFill>
              <a:srgbClr val="BB0000"/>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85000"/>
                  <a:lumOff val="15000"/>
                </a:schemeClr>
              </a:solidFill>
              <a:cs typeface="+mn-ea"/>
              <a:sym typeface="+mn-lt"/>
            </a:endParaRPr>
          </a:p>
        </p:txBody>
      </p:sp>
      <p:sp>
        <p:nvSpPr>
          <p:cNvPr id="19" name="矩形 18"/>
          <p:cNvSpPr/>
          <p:nvPr/>
        </p:nvSpPr>
        <p:spPr>
          <a:xfrm>
            <a:off x="273923" y="1593307"/>
            <a:ext cx="680400" cy="700291"/>
          </a:xfrm>
          <a:prstGeom prst="rect">
            <a:avLst/>
          </a:prstGeom>
          <a:solidFill>
            <a:srgbClr val="C00000"/>
          </a:solidFill>
          <a:ln w="25400" cap="flat" cmpd="sng" algn="ctr">
            <a:noFill/>
            <a:prstDash val="solid"/>
          </a:ln>
          <a:effectLst/>
        </p:spPr>
        <p:txBody>
          <a:bodyPr rtlCol="0" anchor="ct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1" i="0" u="none" strike="noStrike" kern="0" cap="none" spc="0" normalizeH="0" baseline="0" noProof="0" dirty="0" smtClean="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rPr>
              <a:t>交</a:t>
            </a:r>
            <a:endParaRPr kumimoji="0" lang="en-US" altLang="zh-CN" sz="4400" b="1" i="0" u="none" strike="noStrike" kern="0" cap="none" spc="0" normalizeH="0" baseline="0" noProof="0" dirty="0" smtClean="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矩形 19"/>
          <p:cNvSpPr/>
          <p:nvPr/>
        </p:nvSpPr>
        <p:spPr>
          <a:xfrm>
            <a:off x="1091005" y="1593307"/>
            <a:ext cx="653197" cy="700291"/>
          </a:xfrm>
          <a:prstGeom prst="rect">
            <a:avLst/>
          </a:prstGeom>
          <a:solidFill>
            <a:srgbClr val="C00000"/>
          </a:solidFill>
          <a:ln w="25400" cap="flat" cmpd="sng" algn="ctr">
            <a:noFill/>
            <a:prstDash val="solid"/>
          </a:ln>
          <a:effectLst/>
        </p:spPr>
        <p:txBody>
          <a:bodyPr rtlCol="0" anchor="ct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b="1" kern="0" dirty="0">
                <a:solidFill>
                  <a:srgbClr val="FFFFFF"/>
                </a:solidFill>
                <a:latin typeface="Arial" panose="020B0604020202020204" pitchFamily="34" charset="0"/>
                <a:ea typeface="微软雅黑" panose="020B0503020204020204" charset="-122"/>
                <a:sym typeface="Arial" panose="020B0604020202020204" pitchFamily="34" charset="0"/>
              </a:rPr>
              <a:t>党</a:t>
            </a:r>
            <a:endParaRPr lang="en-US" altLang="zh-CN" sz="4400" b="1" kern="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1" name="矩形 20"/>
          <p:cNvSpPr/>
          <p:nvPr/>
        </p:nvSpPr>
        <p:spPr>
          <a:xfrm>
            <a:off x="1900815" y="1593307"/>
            <a:ext cx="686370" cy="700291"/>
          </a:xfrm>
          <a:prstGeom prst="rect">
            <a:avLst/>
          </a:prstGeom>
          <a:solidFill>
            <a:srgbClr val="C00000"/>
          </a:solidFill>
          <a:ln w="25400" cap="flat" cmpd="sng" algn="ctr">
            <a:noFill/>
            <a:prstDash val="solid"/>
          </a:ln>
          <a:effectLst/>
        </p:spPr>
        <p:txBody>
          <a:bodyPr rtlCol="0" anchor="ct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1" i="0" u="none" strike="noStrike" kern="0" cap="none" spc="0" normalizeH="0" baseline="0" noProof="0" dirty="0" smtClean="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rPr>
              <a:t>费</a:t>
            </a:r>
            <a:endParaRPr kumimoji="0" lang="en-US" altLang="zh-CN" sz="4400" b="1" i="0" u="none" strike="noStrike" kern="0" cap="none" spc="0" normalizeH="0" baseline="0" noProof="0" dirty="0" smtClean="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矩形 21"/>
          <p:cNvSpPr/>
          <p:nvPr/>
        </p:nvSpPr>
        <p:spPr>
          <a:xfrm>
            <a:off x="2698502" y="1593307"/>
            <a:ext cx="686370" cy="700291"/>
          </a:xfrm>
          <a:prstGeom prst="rect">
            <a:avLst/>
          </a:prstGeom>
          <a:solidFill>
            <a:srgbClr val="C00000"/>
          </a:solidFill>
          <a:ln w="25400" cap="flat" cmpd="sng" algn="ctr">
            <a:noFill/>
            <a:prstDash val="solid"/>
          </a:ln>
          <a:effectLst/>
        </p:spPr>
        <p:txBody>
          <a:bodyPr rtlCol="0" anchor="ct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1" i="0" u="none" strike="noStrike" kern="0" cap="none" spc="0" normalizeH="0" baseline="0" noProof="0" dirty="0" smtClean="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rPr>
              <a:t>真</a:t>
            </a:r>
            <a:endParaRPr kumimoji="0" lang="en-US" altLang="zh-CN" sz="4400" b="1" i="0" u="none" strike="noStrike" kern="0" cap="none" spc="0" normalizeH="0" baseline="0" noProof="0" dirty="0" smtClean="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矩形 22"/>
          <p:cNvSpPr/>
          <p:nvPr/>
        </p:nvSpPr>
        <p:spPr>
          <a:xfrm>
            <a:off x="3523082" y="1591468"/>
            <a:ext cx="686370" cy="694737"/>
          </a:xfrm>
          <a:prstGeom prst="rect">
            <a:avLst/>
          </a:prstGeom>
          <a:solidFill>
            <a:srgbClr val="C00000"/>
          </a:solidFill>
          <a:ln w="25400" cap="flat" cmpd="sng" algn="ctr">
            <a:noFill/>
            <a:prstDash val="solid"/>
          </a:ln>
          <a:effectLst/>
        </p:spPr>
        <p:txBody>
          <a:bodyPr rtlCol="0" anchor="ct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4400" b="1" kern="0" dirty="0">
                <a:solidFill>
                  <a:srgbClr val="FFFFFF"/>
                </a:solidFill>
                <a:latin typeface="Arial" panose="020B0604020202020204" pitchFamily="34" charset="0"/>
                <a:ea typeface="微软雅黑" panose="020B0503020204020204" charset="-122"/>
                <a:sym typeface="Arial" panose="020B0604020202020204" pitchFamily="34" charset="0"/>
              </a:rPr>
              <a:t>是</a:t>
            </a:r>
            <a:endParaRPr kumimoji="0" lang="en-US" altLang="zh-CN" sz="4400" b="1" i="0" u="none" strike="noStrike" kern="0" cap="none" spc="0" normalizeH="0" baseline="0" noProof="0" dirty="0" smtClean="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nvSpPr>
        <p:spPr>
          <a:xfrm>
            <a:off x="4320768" y="1591468"/>
            <a:ext cx="686370" cy="694737"/>
          </a:xfrm>
          <a:prstGeom prst="rect">
            <a:avLst/>
          </a:prstGeom>
          <a:solidFill>
            <a:srgbClr val="C00000"/>
          </a:solidFill>
          <a:ln w="25400" cap="flat" cmpd="sng" algn="ctr">
            <a:noFill/>
            <a:prstDash val="solid"/>
          </a:ln>
          <a:effectLst/>
        </p:spPr>
        <p:txBody>
          <a:bodyPr rtlCol="0" anchor="ct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1" i="0" u="none" strike="noStrike" kern="0" cap="none" spc="0" normalizeH="0" baseline="0" noProof="0" dirty="0" smtClean="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rPr>
              <a:t>小</a:t>
            </a:r>
            <a:endParaRPr kumimoji="0" lang="en-US" altLang="zh-CN" sz="4400" b="1" i="0" u="none" strike="noStrike" kern="0" cap="none" spc="0" normalizeH="0" baseline="0" noProof="0" dirty="0" smtClean="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矩形 24"/>
          <p:cNvSpPr/>
          <p:nvPr/>
        </p:nvSpPr>
        <p:spPr>
          <a:xfrm>
            <a:off x="5091560" y="1591468"/>
            <a:ext cx="686370" cy="694737"/>
          </a:xfrm>
          <a:prstGeom prst="rect">
            <a:avLst/>
          </a:prstGeom>
          <a:solidFill>
            <a:srgbClr val="C00000"/>
          </a:solidFill>
          <a:ln w="25400" cap="flat" cmpd="sng" algn="ctr">
            <a:noFill/>
            <a:prstDash val="solid"/>
          </a:ln>
          <a:effectLst/>
        </p:spPr>
        <p:txBody>
          <a:bodyPr rtlCol="0" anchor="ct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1" i="0" u="none" strike="noStrike" kern="0" cap="none" spc="0" normalizeH="0" baseline="0" noProof="0" dirty="0" smtClean="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rPr>
              <a:t>事</a:t>
            </a:r>
            <a:endParaRPr kumimoji="0" lang="en-US" altLang="zh-CN" sz="4400" b="1" i="0" u="none" strike="noStrike" kern="0" cap="none" spc="0" normalizeH="0" baseline="0" noProof="0" dirty="0" smtClean="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矩形 25"/>
          <p:cNvSpPr/>
          <p:nvPr/>
        </p:nvSpPr>
        <p:spPr>
          <a:xfrm>
            <a:off x="5875799" y="1598861"/>
            <a:ext cx="686370" cy="694737"/>
          </a:xfrm>
          <a:prstGeom prst="rect">
            <a:avLst/>
          </a:prstGeom>
          <a:solidFill>
            <a:srgbClr val="C00000"/>
          </a:solidFill>
          <a:ln w="25400" cap="flat" cmpd="sng" algn="ctr">
            <a:noFill/>
            <a:prstDash val="solid"/>
          </a:ln>
          <a:effectLst/>
        </p:spPr>
        <p:txBody>
          <a:bodyPr rtlCol="0" anchor="ct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1" i="0" u="none" strike="noStrike" kern="0" cap="none" spc="0" normalizeH="0" baseline="0" noProof="0" dirty="0" smtClean="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rPr>
              <a:t>吗</a:t>
            </a:r>
            <a:endParaRPr kumimoji="0" lang="en-US" altLang="zh-CN" sz="4400" b="1" i="0" u="none" strike="noStrike" kern="0" cap="none" spc="0" normalizeH="0" baseline="0" noProof="0" dirty="0" smtClean="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1268" y="0"/>
            <a:ext cx="4511398" cy="32645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矩形 26"/>
          <p:cNvSpPr/>
          <p:nvPr/>
        </p:nvSpPr>
        <p:spPr>
          <a:xfrm>
            <a:off x="497701" y="3542529"/>
            <a:ext cx="10770933" cy="873957"/>
          </a:xfrm>
          <a:prstGeom prst="rect">
            <a:avLst/>
          </a:prstGeom>
          <a:noFill/>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fontAlgn="auto">
              <a:lnSpc>
                <a:spcPct val="150000"/>
              </a:lnSpc>
              <a:spcBef>
                <a:spcPts val="0"/>
              </a:spcBef>
              <a:spcAft>
                <a:spcPts val="0"/>
              </a:spcAft>
            </a:pPr>
            <a:r>
              <a:rPr lang="zh-CN" altLang="en-US" sz="1800" dirty="0">
                <a:latin typeface="Arial" panose="020B0604020202020204" pitchFamily="34" charset="0"/>
                <a:ea typeface="微软雅黑" panose="020B0503020204020204" charset="-122"/>
                <a:sym typeface="Arial" panose="020B0604020202020204" pitchFamily="34" charset="0"/>
              </a:rPr>
              <a:t>党章第一条就开宗明义：只有承认党的纲领和章程，愿意参加党的一个组织并在其中积极工作、执行党的决议和按期交纳党费的先进分子，才可以申请加入中国共产党；</a:t>
            </a:r>
          </a:p>
        </p:txBody>
      </p:sp>
      <p:sp>
        <p:nvSpPr>
          <p:cNvPr id="28" name="矩形 27"/>
          <p:cNvSpPr/>
          <p:nvPr/>
        </p:nvSpPr>
        <p:spPr>
          <a:xfrm>
            <a:off x="497701" y="4838673"/>
            <a:ext cx="11397538" cy="873957"/>
          </a:xfrm>
          <a:prstGeom prst="rect">
            <a:avLst/>
          </a:prstGeom>
          <a:noFill/>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fontAlgn="auto">
              <a:lnSpc>
                <a:spcPct val="150000"/>
              </a:lnSpc>
              <a:spcBef>
                <a:spcPts val="0"/>
              </a:spcBef>
              <a:spcAft>
                <a:spcPts val="0"/>
              </a:spcAft>
            </a:pPr>
            <a:r>
              <a:rPr lang="zh-CN" altLang="en-US" sz="1800" dirty="0">
                <a:latin typeface="Arial" panose="020B0604020202020204" pitchFamily="34" charset="0"/>
                <a:ea typeface="微软雅黑" panose="020B0503020204020204" charset="-122"/>
                <a:sym typeface="Arial" panose="020B0604020202020204" pitchFamily="34" charset="0"/>
              </a:rPr>
              <a:t>党章第九条：党员如果没有正当理由，连续六个月不参加党的组织生活，或不交纳党费，或不做党所分配的工作，就被认为是自行脱党；</a:t>
            </a:r>
          </a:p>
        </p:txBody>
      </p:sp>
      <p:sp>
        <p:nvSpPr>
          <p:cNvPr id="29" name="矩形 28"/>
          <p:cNvSpPr/>
          <p:nvPr/>
        </p:nvSpPr>
        <p:spPr>
          <a:xfrm>
            <a:off x="3744282" y="5613757"/>
            <a:ext cx="7094359" cy="580415"/>
          </a:xfrm>
          <a:prstGeom prst="rect">
            <a:avLst/>
          </a:prstGeom>
          <a:noFill/>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fontAlgn="auto">
              <a:lnSpc>
                <a:spcPct val="150000"/>
              </a:lnSpc>
              <a:spcBef>
                <a:spcPts val="0"/>
              </a:spcBef>
              <a:spcAft>
                <a:spcPts val="0"/>
              </a:spcAft>
            </a:pPr>
            <a:r>
              <a:rPr lang="zh-CN" altLang="en-US" b="1" dirty="0">
                <a:latin typeface="Arial" panose="020B0604020202020204" pitchFamily="34" charset="0"/>
                <a:ea typeface="微软雅黑" panose="020B0503020204020204" charset="-122"/>
                <a:sym typeface="Arial" panose="020B0604020202020204" pitchFamily="34" charset="0"/>
              </a:rPr>
              <a:t>入党和脱党都与交党费大有关系</a:t>
            </a:r>
          </a:p>
        </p:txBody>
      </p:sp>
    </p:spTree>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2)">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randombar(horizontal)">
                                      <p:cBhvr>
                                        <p:cTn id="22" dur="500"/>
                                        <p:tgtEl>
                                          <p:spTgt spid="1026"/>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ppt_w</p:attrName>
                                        </p:attrNameLst>
                                      </p:cBhvr>
                                      <p:tavLst>
                                        <p:tav tm="0">
                                          <p:val>
                                            <p:fltVal val="0"/>
                                          </p:val>
                                        </p:tav>
                                        <p:tav tm="100000">
                                          <p:val>
                                            <p:strVal val="#ppt_w"/>
                                          </p:val>
                                        </p:tav>
                                      </p:tavLst>
                                    </p:anim>
                                    <p:anim calcmode="lin" valueType="num">
                                      <p:cBhvr>
                                        <p:cTn id="63" dur="500" fill="hold"/>
                                        <p:tgtEl>
                                          <p:spTgt spid="26"/>
                                        </p:tgtEl>
                                        <p:attrNameLst>
                                          <p:attrName>ppt_h</p:attrName>
                                        </p:attrNameLst>
                                      </p:cBhvr>
                                      <p:tavLst>
                                        <p:tav tm="0">
                                          <p:val>
                                            <p:fltVal val="0"/>
                                          </p:val>
                                        </p:tav>
                                        <p:tav tm="100000">
                                          <p:val>
                                            <p:strVal val="#ppt_h"/>
                                          </p:val>
                                        </p:tav>
                                      </p:tavLst>
                                    </p:anim>
                                    <p:animEffect transition="in" filter="fade">
                                      <p:cBhvr>
                                        <p:cTn id="64" dur="500"/>
                                        <p:tgtEl>
                                          <p:spTgt spid="26"/>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8" fill="hold" grpId="0" nodeType="click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0-#ppt_w/2"/>
                                          </p:val>
                                        </p:tav>
                                        <p:tav tm="100000">
                                          <p:val>
                                            <p:strVal val="#ppt_x"/>
                                          </p:val>
                                        </p:tav>
                                      </p:tavLst>
                                    </p:anim>
                                    <p:anim calcmode="lin" valueType="num">
                                      <p:cBhvr additive="base">
                                        <p:cTn id="70" dur="500" fill="hold"/>
                                        <p:tgtEl>
                                          <p:spTgt spid="27"/>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additive="base">
                                        <p:cTn id="73" dur="500" fill="hold"/>
                                        <p:tgtEl>
                                          <p:spTgt spid="28"/>
                                        </p:tgtEl>
                                        <p:attrNameLst>
                                          <p:attrName>ppt_x</p:attrName>
                                        </p:attrNameLst>
                                      </p:cBhvr>
                                      <p:tavLst>
                                        <p:tav tm="0">
                                          <p:val>
                                            <p:strVal val="0-#ppt_w/2"/>
                                          </p:val>
                                        </p:tav>
                                        <p:tav tm="100000">
                                          <p:val>
                                            <p:strVal val="#ppt_x"/>
                                          </p:val>
                                        </p:tav>
                                      </p:tavLst>
                                    </p:anim>
                                    <p:anim calcmode="lin" valueType="num">
                                      <p:cBhvr additive="base">
                                        <p:cTn id="74"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additive="base">
                                        <p:cTn id="79" dur="500" fill="hold"/>
                                        <p:tgtEl>
                                          <p:spTgt spid="29"/>
                                        </p:tgtEl>
                                        <p:attrNameLst>
                                          <p:attrName>ppt_x</p:attrName>
                                        </p:attrNameLst>
                                      </p:cBhvr>
                                      <p:tavLst>
                                        <p:tav tm="0">
                                          <p:val>
                                            <p:strVal val="#ppt_x"/>
                                          </p:val>
                                        </p:tav>
                                        <p:tav tm="100000">
                                          <p:val>
                                            <p:strVal val="#ppt_x"/>
                                          </p:val>
                                        </p:tav>
                                      </p:tavLst>
                                    </p:anim>
                                    <p:anim calcmode="lin" valueType="num">
                                      <p:cBhvr additive="base">
                                        <p:cTn id="8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screen"/>
          <a:stretch>
            <a:fillRect/>
          </a:stretch>
        </p:blipFill>
        <p:spPr>
          <a:xfrm>
            <a:off x="7764425" y="2299447"/>
            <a:ext cx="4427575" cy="4558553"/>
          </a:xfrm>
          <a:prstGeom prst="rect">
            <a:avLst/>
          </a:prstGeom>
        </p:spPr>
      </p:pic>
      <p:grpSp>
        <p:nvGrpSpPr>
          <p:cNvPr id="13" name="组合 12"/>
          <p:cNvGrpSpPr/>
          <p:nvPr/>
        </p:nvGrpSpPr>
        <p:grpSpPr>
          <a:xfrm>
            <a:off x="795497" y="894184"/>
            <a:ext cx="7555129" cy="4928394"/>
            <a:chOff x="511516" y="1493114"/>
            <a:chExt cx="6599430" cy="4304969"/>
          </a:xfrm>
        </p:grpSpPr>
        <p:sp>
          <p:nvSpPr>
            <p:cNvPr id="11" name="矩形 10"/>
            <p:cNvSpPr/>
            <p:nvPr/>
          </p:nvSpPr>
          <p:spPr>
            <a:xfrm>
              <a:off x="655651" y="2449578"/>
              <a:ext cx="6455295" cy="3348505"/>
            </a:xfrm>
            <a:prstGeom prst="rect">
              <a:avLst/>
            </a:prstGeom>
            <a:noFill/>
            <a:ln w="25400" cap="flat" cmpd="sng" algn="ctr">
              <a:solidFill>
                <a:srgbClr val="C00000"/>
              </a:solid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130">
                <a:defRPr/>
              </a:pPr>
              <a:endParaRPr lang="zh-CN" altLang="en-US" sz="2395" kern="0">
                <a:solidFill>
                  <a:prstClr val="black"/>
                </a:solidFill>
                <a:latin typeface="Calibri" panose="020F0502020204030204"/>
                <a:ea typeface="宋体" panose="02010600030101010101" pitchFamily="2" charset="-122"/>
              </a:endParaRPr>
            </a:p>
          </p:txBody>
        </p:sp>
        <p:sp>
          <p:nvSpPr>
            <p:cNvPr id="8" name="矩形 2"/>
            <p:cNvSpPr/>
            <p:nvPr/>
          </p:nvSpPr>
          <p:spPr>
            <a:xfrm>
              <a:off x="839827" y="1912718"/>
              <a:ext cx="6271119" cy="417908"/>
            </a:xfrm>
            <a:custGeom>
              <a:avLst/>
              <a:gdLst>
                <a:gd name="connsiteX0" fmla="*/ 0 w 3438144"/>
                <a:gd name="connsiteY0" fmla="*/ 0 h 411480"/>
                <a:gd name="connsiteX1" fmla="*/ 3438144 w 3438144"/>
                <a:gd name="connsiteY1" fmla="*/ 0 h 411480"/>
                <a:gd name="connsiteX2" fmla="*/ 3438144 w 3438144"/>
                <a:gd name="connsiteY2" fmla="*/ 411480 h 411480"/>
                <a:gd name="connsiteX3" fmla="*/ 0 w 3438144"/>
                <a:gd name="connsiteY3" fmla="*/ 411480 h 411480"/>
                <a:gd name="connsiteX4" fmla="*/ 0 w 3438144"/>
                <a:gd name="connsiteY4" fmla="*/ 0 h 411480"/>
                <a:gd name="connsiteX0-1" fmla="*/ 0 w 3438144"/>
                <a:gd name="connsiteY0-2" fmla="*/ 0 h 411480"/>
                <a:gd name="connsiteX1-3" fmla="*/ 3438144 w 3438144"/>
                <a:gd name="connsiteY1-4" fmla="*/ 0 h 411480"/>
                <a:gd name="connsiteX2-5" fmla="*/ 3438144 w 3438144"/>
                <a:gd name="connsiteY2-6" fmla="*/ 411480 h 411480"/>
                <a:gd name="connsiteX3-7" fmla="*/ 246888 w 3438144"/>
                <a:gd name="connsiteY3-8" fmla="*/ 402336 h 411480"/>
                <a:gd name="connsiteX4-9" fmla="*/ 0 w 3438144"/>
                <a:gd name="connsiteY4-10" fmla="*/ 0 h 411480"/>
                <a:gd name="connsiteX0-11" fmla="*/ 0 w 3438144"/>
                <a:gd name="connsiteY0-12" fmla="*/ 0 h 411480"/>
                <a:gd name="connsiteX1-13" fmla="*/ 3291840 w 3438144"/>
                <a:gd name="connsiteY1-14" fmla="*/ 0 h 411480"/>
                <a:gd name="connsiteX2-15" fmla="*/ 3438144 w 3438144"/>
                <a:gd name="connsiteY2-16" fmla="*/ 411480 h 411480"/>
                <a:gd name="connsiteX3-17" fmla="*/ 246888 w 3438144"/>
                <a:gd name="connsiteY3-18" fmla="*/ 402336 h 411480"/>
                <a:gd name="connsiteX4-19" fmla="*/ 0 w 3438144"/>
                <a:gd name="connsiteY4-20" fmla="*/ 0 h 411480"/>
                <a:gd name="connsiteX0-21" fmla="*/ 0 w 3438144"/>
                <a:gd name="connsiteY0-22" fmla="*/ 0 h 411480"/>
                <a:gd name="connsiteX1-23" fmla="*/ 3291840 w 3438144"/>
                <a:gd name="connsiteY1-24" fmla="*/ 0 h 411480"/>
                <a:gd name="connsiteX2-25" fmla="*/ 3438144 w 3438144"/>
                <a:gd name="connsiteY2-26" fmla="*/ 411480 h 411480"/>
                <a:gd name="connsiteX3-27" fmla="*/ 146304 w 3438144"/>
                <a:gd name="connsiteY3-28" fmla="*/ 402336 h 411480"/>
                <a:gd name="connsiteX4-29" fmla="*/ 0 w 3438144"/>
                <a:gd name="connsiteY4-30" fmla="*/ 0 h 4114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38144" h="411480">
                  <a:moveTo>
                    <a:pt x="0" y="0"/>
                  </a:moveTo>
                  <a:lnTo>
                    <a:pt x="3291840" y="0"/>
                  </a:lnTo>
                  <a:lnTo>
                    <a:pt x="3438144" y="411480"/>
                  </a:lnTo>
                  <a:lnTo>
                    <a:pt x="146304" y="402336"/>
                  </a:lnTo>
                  <a:lnTo>
                    <a:pt x="0" y="0"/>
                  </a:lnTo>
                  <a:close/>
                </a:path>
              </a:pathLst>
            </a:custGeom>
            <a:solidFill>
              <a:srgbClr val="BB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kern="0">
                <a:solidFill>
                  <a:sysClr val="windowText" lastClr="000000"/>
                </a:solidFill>
              </a:endParaRPr>
            </a:p>
          </p:txBody>
        </p:sp>
        <p:sp>
          <p:nvSpPr>
            <p:cNvPr id="9" name="文本框 17"/>
            <p:cNvSpPr txBox="1"/>
            <p:nvPr/>
          </p:nvSpPr>
          <p:spPr>
            <a:xfrm>
              <a:off x="1186118" y="1927874"/>
              <a:ext cx="5463070" cy="40326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chemeClr val="bg1"/>
                  </a:solidFill>
                  <a:latin typeface="微软雅黑" panose="020B0503020204020204" pitchFamily="34" charset="-122"/>
                  <a:ea typeface="微软雅黑" panose="020B0503020204020204" pitchFamily="34" charset="-122"/>
                  <a:cs typeface="+mn-ea"/>
                  <a:sym typeface="+mn-lt"/>
                </a:rPr>
                <a:t>共产党员为什么要交纳党费</a:t>
              </a:r>
            </a:p>
          </p:txBody>
        </p:sp>
        <p:pic>
          <p:nvPicPr>
            <p:cNvPr id="10" name="图片 9"/>
            <p:cNvPicPr>
              <a:picLocks noChangeAspect="1"/>
            </p:cNvPicPr>
            <p:nvPr/>
          </p:nvPicPr>
          <p:blipFill>
            <a:blip r:embed="rId4" cstate="screen"/>
            <a:stretch>
              <a:fillRect/>
            </a:stretch>
          </p:blipFill>
          <p:spPr>
            <a:xfrm rot="20996217">
              <a:off x="511516" y="1493114"/>
              <a:ext cx="1033984" cy="839209"/>
            </a:xfrm>
            <a:prstGeom prst="rect">
              <a:avLst/>
            </a:prstGeom>
            <a:effectLst>
              <a:outerShdw blurRad="50800" dist="38100" dir="8100000" algn="tr" rotWithShape="0">
                <a:prstClr val="black">
                  <a:alpha val="40000"/>
                </a:prstClr>
              </a:outerShdw>
            </a:effectLst>
          </p:spPr>
        </p:pic>
      </p:grpSp>
      <p:sp>
        <p:nvSpPr>
          <p:cNvPr id="15" name="文本框 20"/>
          <p:cNvSpPr txBox="1"/>
          <p:nvPr/>
        </p:nvSpPr>
        <p:spPr>
          <a:xfrm>
            <a:off x="1335006" y="2311327"/>
            <a:ext cx="6719781" cy="3000821"/>
          </a:xfrm>
          <a:prstGeom prst="rect">
            <a:avLst/>
          </a:prstGeom>
          <a:noFill/>
        </p:spPr>
        <p:txBody>
          <a:bodyPr wrap="square" rtlCol="0">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a:lnSpc>
                <a:spcPct val="150000"/>
              </a:lnSpc>
            </a:pPr>
            <a:r>
              <a:rPr lang="zh-CN" altLang="en-US" sz="1800" b="1" dirty="0">
                <a:latin typeface="+mn-lt"/>
                <a:ea typeface="+mn-ea"/>
                <a:cs typeface="+mn-ea"/>
                <a:sym typeface="+mn-lt"/>
              </a:rPr>
              <a:t>党费，是党员向党组织交纳的用于党的事业和活动的经费。</a:t>
            </a:r>
            <a:r>
              <a:rPr lang="zh-CN" altLang="en-US" sz="1800" dirty="0">
                <a:latin typeface="+mn-lt"/>
                <a:ea typeface="+mn-ea"/>
                <a:cs typeface="+mn-ea"/>
                <a:sym typeface="+mn-lt"/>
              </a:rPr>
              <a:t>按期交纳党费，是作为党员的基本条件。通过交党费这个行为，时刻牢记坚持为人民服务的责任，传承中国共产党的优良传统，让“艰苦奋斗”、“谦虚谨慎”从枯燥的文字中走出来，用共产党员的实际行动让它们在生动的现实世界中熠熠生辉，向众人说明它们并不是高高在上不切实际的教条主义、说教主义、本本主义，而是在我们生活中真实存在、切实有效、不可或缺的。 </a:t>
            </a:r>
          </a:p>
        </p:txBody>
      </p:sp>
      <p:grpSp>
        <p:nvGrpSpPr>
          <p:cNvPr id="16" name="组合 15"/>
          <p:cNvGrpSpPr/>
          <p:nvPr/>
        </p:nvGrpSpPr>
        <p:grpSpPr>
          <a:xfrm>
            <a:off x="273923" y="225778"/>
            <a:ext cx="554282" cy="383384"/>
            <a:chOff x="6324767" y="3216427"/>
            <a:chExt cx="327098" cy="226246"/>
          </a:xfrm>
          <a:effectLst>
            <a:outerShdw blurRad="50800" dist="38100" dir="10800000" algn="r" rotWithShape="0">
              <a:prstClr val="black">
                <a:alpha val="40000"/>
              </a:prstClr>
            </a:outerShdw>
          </a:effectLst>
        </p:grpSpPr>
        <p:sp>
          <p:nvSpPr>
            <p:cNvPr id="17" name="等腰三角形 16"/>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等腰三角形 17"/>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9" name="文本框 5"/>
          <p:cNvSpPr txBox="1"/>
          <p:nvPr/>
        </p:nvSpPr>
        <p:spPr>
          <a:xfrm>
            <a:off x="948684" y="217415"/>
            <a:ext cx="2596027"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a:defRPr/>
            </a:pPr>
            <a:r>
              <a:rPr lang="zh-CN" altLang="en-US" sz="2000" b="1" kern="0" spc="400" dirty="0">
                <a:ln w="3175">
                  <a:noFill/>
                </a:ln>
                <a:latin typeface="Arial" panose="020B0604020202020204" pitchFamily="34" charset="0"/>
                <a:ea typeface="微软雅黑" panose="020B0503020204020204" charset="-122"/>
                <a:cs typeface="+mn-ea"/>
                <a:sym typeface="Arial" panose="020B0604020202020204" pitchFamily="34" charset="0"/>
              </a:rPr>
              <a:t>交党费是小事吗？</a:t>
            </a:r>
            <a:endParaRPr kumimoji="0" lang="zh-CN" altLang="en-US" sz="20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44385074"/>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circle(in)">
                                      <p:cBhvr>
                                        <p:cTn id="2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4427" y="2316275"/>
            <a:ext cx="6778416" cy="3205767"/>
          </a:xfrm>
          <a:prstGeom prst="rect">
            <a:avLst/>
          </a:prstGeom>
          <a:gradFill>
            <a:gsLst>
              <a:gs pos="58000">
                <a:srgbClr val="BC0006"/>
              </a:gs>
              <a:gs pos="85000">
                <a:srgbClr val="DE3E07"/>
              </a:gs>
            </a:gsLst>
            <a:lin ang="0" scaled="0"/>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kern="0">
              <a:solidFill>
                <a:sysClr val="windowText" lastClr="000000"/>
              </a:solidFill>
            </a:endParaRPr>
          </a:p>
        </p:txBody>
      </p:sp>
      <p:sp>
        <p:nvSpPr>
          <p:cNvPr id="11" name="矩形 10"/>
          <p:cNvSpPr/>
          <p:nvPr/>
        </p:nvSpPr>
        <p:spPr>
          <a:xfrm>
            <a:off x="853128" y="2795773"/>
            <a:ext cx="6281016" cy="2246769"/>
          </a:xfrm>
          <a:prstGeom prst="rect">
            <a:avLst/>
          </a:prstGeom>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nSpc>
                <a:spcPct val="200000"/>
              </a:lnSpc>
            </a:pPr>
            <a:r>
              <a:rPr lang="zh-CN" altLang="en-US" sz="1400" dirty="0">
                <a:solidFill>
                  <a:schemeClr val="bg1"/>
                </a:solidFill>
                <a:latin typeface="微软雅黑" panose="020B0503020204020204" charset="-122"/>
                <a:ea typeface="微软雅黑" panose="020B0503020204020204" charset="-122"/>
              </a:rPr>
              <a:t>践行三严三实，要落细落小，注重细节小事；要修枝剪叶，自觉改造提高。加强党性修养正应如此，要从党费这一小事做起，从交党费这一细节做起。党费是一面镜子，可以照见党员内心的忠诚、信念、使命和担当。让“交党费”化为共产党员自觉主动行为，将党性修养融入在日常生活中，通过日常生活细节来展现，密切党群关系，</a:t>
            </a:r>
            <a:r>
              <a:rPr lang="zh-CN" altLang="en-US" sz="1400" b="1" dirty="0">
                <a:solidFill>
                  <a:schemeClr val="bg1"/>
                </a:solidFill>
                <a:latin typeface="微软雅黑" panose="020B0503020204020204" charset="-122"/>
                <a:ea typeface="微软雅黑" panose="020B0503020204020204" charset="-122"/>
              </a:rPr>
              <a:t>让党费成为温暖人心的力量。</a:t>
            </a:r>
            <a:endParaRPr lang="zh-CN" altLang="zh-CN" sz="1400" b="1" dirty="0">
              <a:solidFill>
                <a:schemeClr val="bg1"/>
              </a:solidFill>
              <a:latin typeface="微软雅黑" panose="020B0503020204020204" charset="-122"/>
              <a:ea typeface="微软雅黑" panose="020B0503020204020204" charset="-122"/>
            </a:endParaRPr>
          </a:p>
        </p:txBody>
      </p:sp>
      <p:sp>
        <p:nvSpPr>
          <p:cNvPr id="12" name="矩形 11"/>
          <p:cNvSpPr/>
          <p:nvPr/>
        </p:nvSpPr>
        <p:spPr>
          <a:xfrm>
            <a:off x="604427" y="1467656"/>
            <a:ext cx="3333752" cy="539865"/>
          </a:xfrm>
          <a:prstGeom prst="rect">
            <a:avLst/>
          </a:prstGeom>
          <a:solidFill>
            <a:srgbClr val="FFC00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r>
              <a:rPr lang="zh-CN" altLang="en-US" sz="3000" b="1" dirty="0" smtClean="0">
                <a:solidFill>
                  <a:schemeClr val="bg1"/>
                </a:solidFill>
                <a:latin typeface="微软雅黑" panose="020B0503020204020204" charset="-122"/>
                <a:ea typeface="微软雅黑" panose="020B0503020204020204" charset="-122"/>
              </a:rPr>
              <a:t>习近平总书记说</a:t>
            </a:r>
            <a:endParaRPr lang="zh-CN" altLang="en-US" sz="3000" b="1" dirty="0">
              <a:solidFill>
                <a:schemeClr val="bg1"/>
              </a:solidFill>
              <a:latin typeface="微软雅黑" panose="020B0503020204020204" charset="-122"/>
              <a:ea typeface="微软雅黑" panose="020B0503020204020204"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0078" y="2316275"/>
            <a:ext cx="4379272" cy="32335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3" name="组合 12"/>
          <p:cNvGrpSpPr/>
          <p:nvPr/>
        </p:nvGrpSpPr>
        <p:grpSpPr>
          <a:xfrm>
            <a:off x="273923" y="225778"/>
            <a:ext cx="554282" cy="383384"/>
            <a:chOff x="6324767" y="3216427"/>
            <a:chExt cx="327098" cy="226246"/>
          </a:xfrm>
          <a:effectLst>
            <a:outerShdw blurRad="50800" dist="38100" dir="10800000" algn="r" rotWithShape="0">
              <a:prstClr val="black">
                <a:alpha val="40000"/>
              </a:prstClr>
            </a:outerShdw>
          </a:effectLst>
        </p:grpSpPr>
        <p:sp>
          <p:nvSpPr>
            <p:cNvPr id="14" name="等腰三角形 13"/>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等腰三角形 14"/>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6" name="文本框 5"/>
          <p:cNvSpPr txBox="1"/>
          <p:nvPr/>
        </p:nvSpPr>
        <p:spPr>
          <a:xfrm>
            <a:off x="948684" y="217415"/>
            <a:ext cx="2596027"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spc="400" dirty="0">
                <a:ln w="3175">
                  <a:noFill/>
                </a:ln>
                <a:latin typeface="Arial" panose="020B0604020202020204" pitchFamily="34" charset="0"/>
                <a:ea typeface="微软雅黑" panose="020B0503020204020204" charset="-122"/>
                <a:cs typeface="+mn-ea"/>
                <a:sym typeface="Arial" panose="020B0604020202020204" pitchFamily="34" charset="0"/>
              </a:rPr>
              <a:t>交党费是小事吗？</a:t>
            </a:r>
            <a:endParaRPr kumimoji="0" lang="zh-CN" altLang="en-US" sz="20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050"/>
                                        </p:tgtEl>
                                        <p:attrNameLst>
                                          <p:attrName>style.visibility</p:attrName>
                                        </p:attrNameLst>
                                      </p:cBhvr>
                                      <p:to>
                                        <p:strVal val="visible"/>
                                      </p:to>
                                    </p:set>
                                    <p:anim calcmode="lin" valueType="num">
                                      <p:cBhvr additive="base">
                                        <p:cTn id="26" dur="500" fill="hold"/>
                                        <p:tgtEl>
                                          <p:spTgt spid="2050"/>
                                        </p:tgtEl>
                                        <p:attrNameLst>
                                          <p:attrName>ppt_x</p:attrName>
                                        </p:attrNameLst>
                                      </p:cBhvr>
                                      <p:tavLst>
                                        <p:tav tm="0">
                                          <p:val>
                                            <p:strVal val="0-#ppt_w/2"/>
                                          </p:val>
                                        </p:tav>
                                        <p:tav tm="100000">
                                          <p:val>
                                            <p:strVal val="#ppt_x"/>
                                          </p:val>
                                        </p:tav>
                                      </p:tavLst>
                                    </p:anim>
                                    <p:anim calcmode="lin" valueType="num">
                                      <p:cBhvr additive="base">
                                        <p:cTn id="27" dur="500" fill="hold"/>
                                        <p:tgtEl>
                                          <p:spTgt spid="2050"/>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10" name="文本框 32"/>
          <p:cNvSpPr txBox="1"/>
          <p:nvPr/>
        </p:nvSpPr>
        <p:spPr>
          <a:xfrm>
            <a:off x="3869484" y="2277361"/>
            <a:ext cx="6753692" cy="707886"/>
          </a:xfrm>
          <a:prstGeom prst="rect">
            <a:avLst/>
          </a:prstGeom>
          <a:solidFill>
            <a:srgbClr val="C00000"/>
          </a:solidFill>
          <a:effectLst>
            <a:outerShdw blurRad="50800" dist="38100" dir="10800000" algn="r" rotWithShape="0">
              <a:prstClr val="black">
                <a:alpha val="40000"/>
              </a:prstClr>
            </a:outerShdw>
          </a:effectLst>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4000" b="1" kern="0" spc="400" dirty="0" smtClean="0">
                <a:ln w="3175">
                  <a:noFill/>
                </a:ln>
                <a:solidFill>
                  <a:schemeClr val="bg1"/>
                </a:solidFill>
                <a:latin typeface="Arial" panose="020B0604020202020204" pitchFamily="34" charset="0"/>
                <a:ea typeface="微软雅黑" panose="020B0503020204020204" charset="-122"/>
                <a:cs typeface="+mn-ea"/>
                <a:sym typeface="Arial" panose="020B0604020202020204" pitchFamily="34" charset="0"/>
              </a:rPr>
              <a:t> 交</a:t>
            </a:r>
            <a:r>
              <a:rPr lang="zh-CN" altLang="en-US" sz="4000" b="1" kern="0" spc="400" dirty="0">
                <a:ln w="3175">
                  <a:noFill/>
                </a:ln>
                <a:solidFill>
                  <a:schemeClr val="bg1"/>
                </a:solidFill>
                <a:latin typeface="Arial" panose="020B0604020202020204" pitchFamily="34" charset="0"/>
                <a:ea typeface="微软雅黑" panose="020B0503020204020204" charset="-122"/>
                <a:cs typeface="+mn-ea"/>
                <a:sym typeface="Arial" panose="020B0604020202020204" pitchFamily="34" charset="0"/>
              </a:rPr>
              <a:t>党费的要求和党费用</a:t>
            </a:r>
            <a:endParaRPr lang="zh-CN" altLang="en-US" sz="40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pic>
        <p:nvPicPr>
          <p:cNvPr id="15" name="Picture 7" descr="大的党徽"/>
          <p:cNvPicPr>
            <a:picLocks noChangeAspect="1"/>
          </p:cNvPicPr>
          <p:nvPr/>
        </p:nvPicPr>
        <p:blipFill>
          <a:blip r:embed="rId4"/>
          <a:stretch>
            <a:fillRect/>
          </a:stretch>
        </p:blipFill>
        <p:spPr>
          <a:xfrm>
            <a:off x="3195592" y="1462904"/>
            <a:ext cx="1347788" cy="1168400"/>
          </a:xfrm>
          <a:prstGeom prst="rect">
            <a:avLst/>
          </a:prstGeom>
          <a:noFill/>
          <a:ln w="9525">
            <a:noFill/>
          </a:ln>
        </p:spPr>
      </p:pic>
    </p:spTree>
    <p:extLst>
      <p:ext uri="{BB962C8B-B14F-4D97-AF65-F5344CB8AC3E}">
        <p14:creationId xmlns:p14="http://schemas.microsoft.com/office/powerpoint/2010/main" val="3607933450"/>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5958591" y="1720245"/>
            <a:ext cx="719017" cy="719017"/>
          </a:xfrm>
          <a:prstGeom prst="ellipse">
            <a:avLst/>
          </a:prstGeom>
          <a:solidFill>
            <a:srgbClr val="BB000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椭圆 8"/>
          <p:cNvSpPr/>
          <p:nvPr/>
        </p:nvSpPr>
        <p:spPr>
          <a:xfrm>
            <a:off x="8204823" y="1479483"/>
            <a:ext cx="910567" cy="910567"/>
          </a:xfrm>
          <a:prstGeom prst="ellipse">
            <a:avLst/>
          </a:prstGeom>
          <a:solidFill>
            <a:srgbClr val="FFC00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椭圆 9"/>
          <p:cNvSpPr/>
          <p:nvPr/>
        </p:nvSpPr>
        <p:spPr>
          <a:xfrm>
            <a:off x="10249434" y="1230473"/>
            <a:ext cx="1118506" cy="1118506"/>
          </a:xfrm>
          <a:prstGeom prst="ellipse">
            <a:avLst/>
          </a:prstGeom>
          <a:solidFill>
            <a:srgbClr val="BB000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3"/>
          <p:cNvSpPr txBox="1"/>
          <p:nvPr/>
        </p:nvSpPr>
        <p:spPr>
          <a:xfrm>
            <a:off x="5958591" y="1856536"/>
            <a:ext cx="741660" cy="492443"/>
          </a:xfrm>
          <a:prstGeom prst="rect">
            <a:avLst/>
          </a:prstGeom>
          <a:noFill/>
        </p:spPr>
        <p:txBody>
          <a:bodyPr wrap="square" lIns="0" tIns="0" rIns="0" bIns="0" rtlCol="0" anchor="t" anchorCtr="0">
            <a:spAutoFit/>
          </a:bodyPr>
          <a:lstStyle/>
          <a:p>
            <a:pPr algn="ctr" defTabSz="1216660">
              <a:spcBef>
                <a:spcPct val="20000"/>
              </a:spcBef>
              <a:defRPr/>
            </a:pPr>
            <a:r>
              <a:rPr lang="en-US" altLang="zh-CN" sz="3200" b="1" dirty="0"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1</a:t>
            </a:r>
            <a:endParaRPr lang="en-US" sz="32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TextBox 13"/>
          <p:cNvSpPr txBox="1"/>
          <p:nvPr/>
        </p:nvSpPr>
        <p:spPr>
          <a:xfrm>
            <a:off x="8246120" y="1684214"/>
            <a:ext cx="741660" cy="492443"/>
          </a:xfrm>
          <a:prstGeom prst="rect">
            <a:avLst/>
          </a:prstGeom>
          <a:noFill/>
        </p:spPr>
        <p:txBody>
          <a:bodyPr wrap="square" lIns="0" tIns="0" rIns="0" bIns="0" rtlCol="0" anchor="t" anchorCtr="0">
            <a:spAutoFit/>
          </a:bodyPr>
          <a:lstStyle/>
          <a:p>
            <a:pPr algn="ctr" defTabSz="1216660">
              <a:spcBef>
                <a:spcPct val="20000"/>
              </a:spcBef>
              <a:defRPr/>
            </a:pPr>
            <a:r>
              <a:rPr lang="en-US" altLang="zh-CN" sz="3200" b="1" dirty="0"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2</a:t>
            </a:r>
            <a:endParaRPr lang="en-US" sz="32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 name="TextBox 13"/>
          <p:cNvSpPr txBox="1"/>
          <p:nvPr/>
        </p:nvSpPr>
        <p:spPr>
          <a:xfrm>
            <a:off x="10437857" y="1543504"/>
            <a:ext cx="741660" cy="492443"/>
          </a:xfrm>
          <a:prstGeom prst="rect">
            <a:avLst/>
          </a:prstGeom>
          <a:noFill/>
        </p:spPr>
        <p:txBody>
          <a:bodyPr wrap="square" lIns="0" tIns="0" rIns="0" bIns="0" rtlCol="0" anchor="t" anchorCtr="0">
            <a:spAutoFit/>
          </a:bodyPr>
          <a:lstStyle/>
          <a:p>
            <a:pPr algn="ctr" defTabSz="1216660">
              <a:spcBef>
                <a:spcPct val="20000"/>
              </a:spcBef>
              <a:defRPr/>
            </a:pPr>
            <a:r>
              <a:rPr lang="en-US" altLang="zh-CN" sz="3200" b="1" dirty="0"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3</a:t>
            </a:r>
            <a:endParaRPr lang="en-US" sz="32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9" name="组合 18"/>
          <p:cNvGrpSpPr/>
          <p:nvPr/>
        </p:nvGrpSpPr>
        <p:grpSpPr>
          <a:xfrm>
            <a:off x="273923" y="225778"/>
            <a:ext cx="554282" cy="383384"/>
            <a:chOff x="6324767" y="3216427"/>
            <a:chExt cx="327098" cy="226246"/>
          </a:xfrm>
          <a:effectLst>
            <a:outerShdw blurRad="50800" dist="38100" dir="10800000" algn="r" rotWithShape="0">
              <a:prstClr val="black">
                <a:alpha val="40000"/>
              </a:prstClr>
            </a:outerShdw>
          </a:effectLst>
        </p:grpSpPr>
        <p:sp>
          <p:nvSpPr>
            <p:cNvPr id="20" name="等腰三角形 19"/>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等腰三角形 20"/>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5"/>
          <p:cNvSpPr txBox="1"/>
          <p:nvPr/>
        </p:nvSpPr>
        <p:spPr>
          <a:xfrm>
            <a:off x="948684" y="217415"/>
            <a:ext cx="3758279"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2000" b="1" kern="0" spc="400" dirty="0">
                <a:ln w="3175">
                  <a:noFill/>
                </a:ln>
                <a:latin typeface="Arial" panose="020B0604020202020204" pitchFamily="34" charset="0"/>
                <a:ea typeface="微软雅黑" panose="020B0503020204020204" charset="-122"/>
                <a:cs typeface="+mn-ea"/>
                <a:sym typeface="Arial" panose="020B0604020202020204" pitchFamily="34" charset="0"/>
              </a:rPr>
              <a:t>交党费的要求和党费用</a:t>
            </a:r>
            <a:endParaRPr lang="zh-CN" altLang="en-US" sz="2000" b="1" dirty="0">
              <a:latin typeface="Arial" panose="020B0604020202020204" pitchFamily="34" charset="0"/>
              <a:ea typeface="微软雅黑" panose="020B0503020204020204" charset="-122"/>
              <a:cs typeface="+mn-ea"/>
              <a:sym typeface="Arial" panose="020B0604020202020204" pitchFamily="3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28775"/>
            <a:ext cx="5076825" cy="3429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矩形 23"/>
          <p:cNvSpPr/>
          <p:nvPr/>
        </p:nvSpPr>
        <p:spPr>
          <a:xfrm>
            <a:off x="5800314" y="4020656"/>
            <a:ext cx="1035570" cy="1020430"/>
          </a:xfrm>
          <a:prstGeom prst="rect">
            <a:avLst/>
          </a:prstGeom>
          <a:solidFill>
            <a:srgbClr val="FFC00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r>
              <a:rPr lang="zh-CN" altLang="en-US" sz="3200" b="1" dirty="0" smtClean="0">
                <a:solidFill>
                  <a:srgbClr val="FFFDFB"/>
                </a:solidFill>
                <a:latin typeface="Arial" panose="020B0604020202020204" pitchFamily="34" charset="0"/>
                <a:ea typeface="微软雅黑" panose="020B0503020204020204" charset="-122"/>
                <a:cs typeface="+mn-ea"/>
                <a:sym typeface="Arial" panose="020B0604020202020204" pitchFamily="34" charset="0"/>
              </a:rPr>
              <a:t>自觉</a:t>
            </a:r>
            <a:endParaRPr lang="zh-CN" altLang="en-US" sz="3200" b="1" dirty="0">
              <a:solidFill>
                <a:srgbClr val="FFFDF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矩形 24"/>
          <p:cNvSpPr/>
          <p:nvPr/>
        </p:nvSpPr>
        <p:spPr>
          <a:xfrm>
            <a:off x="8204823" y="4003982"/>
            <a:ext cx="1035570" cy="1063256"/>
          </a:xfrm>
          <a:prstGeom prst="rect">
            <a:avLst/>
          </a:prstGeom>
          <a:solidFill>
            <a:srgbClr val="C0000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r>
              <a:rPr lang="zh-CN" altLang="en-US" sz="3200" b="1" dirty="0" smtClean="0">
                <a:solidFill>
                  <a:srgbClr val="FFFDFB"/>
                </a:solidFill>
                <a:latin typeface="Arial" panose="020B0604020202020204" pitchFamily="34" charset="0"/>
                <a:ea typeface="微软雅黑" panose="020B0503020204020204" charset="-122"/>
                <a:cs typeface="+mn-ea"/>
                <a:sym typeface="Arial" panose="020B0604020202020204" pitchFamily="34" charset="0"/>
              </a:rPr>
              <a:t>按时</a:t>
            </a:r>
            <a:endParaRPr lang="zh-CN" altLang="en-US" sz="3200" b="1" dirty="0">
              <a:solidFill>
                <a:srgbClr val="FFFDF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6" name="矩形 25"/>
          <p:cNvSpPr/>
          <p:nvPr/>
        </p:nvSpPr>
        <p:spPr>
          <a:xfrm>
            <a:off x="10332370" y="4003982"/>
            <a:ext cx="1035570" cy="1063256"/>
          </a:xfrm>
          <a:prstGeom prst="rect">
            <a:avLst/>
          </a:prstGeom>
          <a:solidFill>
            <a:srgbClr val="FFC00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r>
              <a:rPr lang="zh-CN" altLang="en-US" sz="3200" b="1" dirty="0" smtClean="0">
                <a:solidFill>
                  <a:srgbClr val="FFFDFB"/>
                </a:solidFill>
                <a:latin typeface="Arial" panose="020B0604020202020204" pitchFamily="34" charset="0"/>
                <a:ea typeface="微软雅黑" panose="020B0503020204020204" charset="-122"/>
                <a:cs typeface="+mn-ea"/>
                <a:sym typeface="Arial" panose="020B0604020202020204" pitchFamily="34" charset="0"/>
              </a:rPr>
              <a:t>足额</a:t>
            </a:r>
            <a:endParaRPr lang="zh-CN" altLang="en-US" sz="3200" b="1" dirty="0">
              <a:solidFill>
                <a:srgbClr val="FFFDF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3" name="矩形 22"/>
          <p:cNvSpPr/>
          <p:nvPr/>
        </p:nvSpPr>
        <p:spPr>
          <a:xfrm>
            <a:off x="5059362" y="2725505"/>
            <a:ext cx="7231250" cy="608420"/>
          </a:xfrm>
          <a:prstGeom prst="rect">
            <a:avLst/>
          </a:prstGeom>
          <a:solidFill>
            <a:srgbClr val="C0000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wipe(left)">
                                      <p:cBhvr>
                                        <p:cTn id="17" dur="500"/>
                                        <p:tgtEl>
                                          <p:spTgt spid="307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ppt_x"/>
                                          </p:val>
                                        </p:tav>
                                        <p:tav tm="100000">
                                          <p:val>
                                            <p:strVal val="#ppt_x"/>
                                          </p:val>
                                        </p:tav>
                                      </p:tavLst>
                                    </p:anim>
                                    <p:anim calcmode="lin" valueType="num">
                                      <p:cBhvr additive="base">
                                        <p:cTn id="6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p:bldP spid="13" grpId="0"/>
      <p:bldP spid="14" grpId="0"/>
      <p:bldP spid="22" grpId="0"/>
      <p:bldP spid="24" grpId="0" animBg="1"/>
      <p:bldP spid="25" grpId="0" animBg="1"/>
      <p:bldP spid="26"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236367" y="1487815"/>
            <a:ext cx="7499218" cy="1152128"/>
            <a:chOff x="3225443" y="1885454"/>
            <a:chExt cx="7499218" cy="1152128"/>
          </a:xfrm>
        </p:grpSpPr>
        <p:sp>
          <p:nvSpPr>
            <p:cNvPr id="25" name="矩形 24"/>
            <p:cNvSpPr/>
            <p:nvPr/>
          </p:nvSpPr>
          <p:spPr>
            <a:xfrm>
              <a:off x="3225443" y="1885454"/>
              <a:ext cx="7499218" cy="115212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endParaRPr lang="zh-CN" altLang="en-US" sz="4000" b="1">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6" name="矩形 25"/>
            <p:cNvSpPr/>
            <p:nvPr/>
          </p:nvSpPr>
          <p:spPr>
            <a:xfrm>
              <a:off x="3317698" y="1900476"/>
              <a:ext cx="7058448" cy="1020985"/>
            </a:xfrm>
            <a:prstGeom prst="rect">
              <a:avLst/>
            </a:prstGeom>
            <a:noFill/>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a:lnSpc>
                  <a:spcPct val="130000"/>
                </a:lnSpc>
              </a:pPr>
              <a:r>
                <a:rPr lang="zh-CN" altLang="en-US" sz="1600" dirty="0">
                  <a:latin typeface="Arial" panose="020B0604020202020204" pitchFamily="34" charset="0"/>
                  <a:ea typeface="微软雅黑" panose="020B0503020204020204" charset="-122"/>
                  <a:cs typeface="+mn-ea"/>
                  <a:sym typeface="Arial" panose="020B0604020202020204" pitchFamily="34" charset="0"/>
                </a:rPr>
                <a:t>党员交纳党费必须做到自觉、主动、积极，除特殊情况外，应由本人亲自交给党支部或党小组，一般不宜由别人代交。并特别强调，党组织不准采用从工资中扣除的形式代替党员交纳党费。</a:t>
              </a:r>
              <a:endParaRPr lang="en-US" altLang="zh-CN" sz="16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8" name="组合 17"/>
          <p:cNvGrpSpPr/>
          <p:nvPr/>
        </p:nvGrpSpPr>
        <p:grpSpPr>
          <a:xfrm>
            <a:off x="3236367" y="3216007"/>
            <a:ext cx="7499218" cy="1152128"/>
            <a:chOff x="3225443" y="1885454"/>
            <a:chExt cx="7499218" cy="1152128"/>
          </a:xfrm>
        </p:grpSpPr>
        <p:sp>
          <p:nvSpPr>
            <p:cNvPr id="23" name="矩形 22"/>
            <p:cNvSpPr/>
            <p:nvPr/>
          </p:nvSpPr>
          <p:spPr>
            <a:xfrm>
              <a:off x="3225443" y="1885454"/>
              <a:ext cx="7499218" cy="1152128"/>
            </a:xfrm>
            <a:prstGeom prst="rect">
              <a:avLst/>
            </a:prstGeom>
            <a:noFill/>
            <a:ln w="1905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endParaRPr lang="zh-CN" altLang="en-US" sz="4000" b="1">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4" name="矩形 23"/>
            <p:cNvSpPr/>
            <p:nvPr/>
          </p:nvSpPr>
          <p:spPr>
            <a:xfrm>
              <a:off x="3317698" y="1900476"/>
              <a:ext cx="7058448" cy="1112612"/>
            </a:xfrm>
            <a:prstGeom prst="rect">
              <a:avLst/>
            </a:prstGeom>
            <a:noFill/>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a:lnSpc>
                  <a:spcPct val="130000"/>
                </a:lnSpc>
              </a:pPr>
              <a:r>
                <a:rPr lang="zh-CN" altLang="en-US" sz="1700" dirty="0">
                  <a:latin typeface="Arial" panose="020B0604020202020204" pitchFamily="34" charset="0"/>
                  <a:ea typeface="微软雅黑" panose="020B0503020204020204" charset="-122"/>
                  <a:cs typeface="+mn-ea"/>
                  <a:sym typeface="Arial" panose="020B0604020202020204" pitchFamily="34" charset="0"/>
                </a:rPr>
                <a:t>党员的党费要按时交纳，不能无故拖交。如遇特殊情况，经党支部委员会同意，可以补交党费，但补交党费的时间不得超过三个月。党章第九条规定，对无正当理由连续六个月不交纳党费的，按自行脱党处理。</a:t>
              </a:r>
              <a:endParaRPr lang="en-US" altLang="zh-CN" sz="17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0" name="组合 19"/>
          <p:cNvGrpSpPr/>
          <p:nvPr/>
        </p:nvGrpSpPr>
        <p:grpSpPr>
          <a:xfrm>
            <a:off x="3236367" y="4944199"/>
            <a:ext cx="7499218" cy="1152128"/>
            <a:chOff x="3225443" y="1885454"/>
            <a:chExt cx="7499218" cy="1152128"/>
          </a:xfrm>
        </p:grpSpPr>
        <p:sp>
          <p:nvSpPr>
            <p:cNvPr id="21" name="矩形 20"/>
            <p:cNvSpPr/>
            <p:nvPr/>
          </p:nvSpPr>
          <p:spPr>
            <a:xfrm>
              <a:off x="3225443" y="1885454"/>
              <a:ext cx="7499218" cy="115212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8565" algn="l" defTabSz="1218565" rtl="0" eaLnBrk="1" latinLnBrk="0" hangingPunct="1">
                <a:defRPr sz="2400" kern="1200">
                  <a:solidFill>
                    <a:schemeClr val="lt1"/>
                  </a:solidFill>
                  <a:latin typeface="+mn-lt"/>
                  <a:ea typeface="+mn-ea"/>
                  <a:cs typeface="+mn-cs"/>
                </a:defRPr>
              </a:lvl3pPr>
              <a:lvl4pPr marL="1828165" algn="l" defTabSz="1218565" rtl="0" eaLnBrk="1" latinLnBrk="0" hangingPunct="1">
                <a:defRPr sz="2400" kern="1200">
                  <a:solidFill>
                    <a:schemeClr val="lt1"/>
                  </a:solidFill>
                  <a:latin typeface="+mn-lt"/>
                  <a:ea typeface="+mn-ea"/>
                  <a:cs typeface="+mn-cs"/>
                </a:defRPr>
              </a:lvl4pPr>
              <a:lvl5pPr marL="2437765" algn="l" defTabSz="1218565" rtl="0" eaLnBrk="1" latinLnBrk="0" hangingPunct="1">
                <a:defRPr sz="2400" kern="1200">
                  <a:solidFill>
                    <a:schemeClr val="lt1"/>
                  </a:solidFill>
                  <a:latin typeface="+mn-lt"/>
                  <a:ea typeface="+mn-ea"/>
                  <a:cs typeface="+mn-cs"/>
                </a:defRPr>
              </a:lvl5pPr>
              <a:lvl6pPr marL="3046730" algn="l" defTabSz="1218565" rtl="0" eaLnBrk="1" latinLnBrk="0" hangingPunct="1">
                <a:defRPr sz="2400" kern="1200">
                  <a:solidFill>
                    <a:schemeClr val="lt1"/>
                  </a:solidFill>
                  <a:latin typeface="+mn-lt"/>
                  <a:ea typeface="+mn-ea"/>
                  <a:cs typeface="+mn-cs"/>
                </a:defRPr>
              </a:lvl6pPr>
              <a:lvl7pPr marL="3656330" algn="l" defTabSz="1218565" rtl="0" eaLnBrk="1" latinLnBrk="0" hangingPunct="1">
                <a:defRPr sz="2400" kern="1200">
                  <a:solidFill>
                    <a:schemeClr val="lt1"/>
                  </a:solidFill>
                  <a:latin typeface="+mn-lt"/>
                  <a:ea typeface="+mn-ea"/>
                  <a:cs typeface="+mn-cs"/>
                </a:defRPr>
              </a:lvl7pPr>
              <a:lvl8pPr marL="4265930" algn="l" defTabSz="1218565" rtl="0" eaLnBrk="1" latinLnBrk="0" hangingPunct="1">
                <a:defRPr sz="2400" kern="1200">
                  <a:solidFill>
                    <a:schemeClr val="lt1"/>
                  </a:solidFill>
                  <a:latin typeface="+mn-lt"/>
                  <a:ea typeface="+mn-ea"/>
                  <a:cs typeface="+mn-cs"/>
                </a:defRPr>
              </a:lvl8pPr>
              <a:lvl9pPr marL="4874895" algn="l" defTabSz="1218565" rtl="0" eaLnBrk="1" latinLnBrk="0" hangingPunct="1">
                <a:defRPr sz="2400" kern="1200">
                  <a:solidFill>
                    <a:schemeClr val="lt1"/>
                  </a:solidFill>
                  <a:latin typeface="+mn-lt"/>
                  <a:ea typeface="+mn-ea"/>
                  <a:cs typeface="+mn-cs"/>
                </a:defRPr>
              </a:lvl9pPr>
            </a:lstStyle>
            <a:p>
              <a:pPr algn="ctr"/>
              <a:endParaRPr lang="zh-CN" altLang="en-US" sz="4000" b="1">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矩形 21"/>
            <p:cNvSpPr/>
            <p:nvPr/>
          </p:nvSpPr>
          <p:spPr>
            <a:xfrm>
              <a:off x="3445828" y="2086747"/>
              <a:ext cx="7058448" cy="777008"/>
            </a:xfrm>
            <a:prstGeom prst="rect">
              <a:avLst/>
            </a:prstGeom>
            <a:noFill/>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just">
                <a:lnSpc>
                  <a:spcPct val="130000"/>
                </a:lnSpc>
              </a:pPr>
              <a:r>
                <a:rPr lang="zh-CN" altLang="en-US" sz="1800" dirty="0">
                  <a:latin typeface="Arial" panose="020B0604020202020204" pitchFamily="34" charset="0"/>
                  <a:ea typeface="微软雅黑" panose="020B0503020204020204" charset="-122"/>
                  <a:cs typeface="+mn-ea"/>
                  <a:sym typeface="Arial" panose="020B0604020202020204" pitchFamily="34" charset="0"/>
                </a:rPr>
                <a:t>党员交纳党费必须根据个人的实际收入，按照规定的比例和标准交纳。不准隐瞒收入或减小交纳基数少交。</a:t>
              </a:r>
              <a:endParaRPr lang="en-US" altLang="zh-CN" sz="1800" dirty="0">
                <a:latin typeface="Arial" panose="020B0604020202020204" pitchFamily="34" charset="0"/>
                <a:ea typeface="微软雅黑" panose="020B0503020204020204" charset="-122"/>
                <a:cs typeface="+mn-ea"/>
                <a:sym typeface="Arial" panose="020B0604020202020204" pitchFamily="34" charset="0"/>
              </a:endParaRPr>
            </a:p>
          </p:txBody>
        </p:sp>
      </p:grpSp>
      <p:sp>
        <p:nvSpPr>
          <p:cNvPr id="27" name="Oval 6"/>
          <p:cNvSpPr/>
          <p:nvPr/>
        </p:nvSpPr>
        <p:spPr bwMode="auto">
          <a:xfrm>
            <a:off x="1880046" y="1439271"/>
            <a:ext cx="1249216" cy="1249216"/>
          </a:xfrm>
          <a:prstGeom prst="ellipse">
            <a:avLst/>
          </a:prstGeom>
          <a:solidFill>
            <a:srgbClr val="BB000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2100" b="1">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7"/>
          <p:cNvSpPr txBox="1"/>
          <p:nvPr/>
        </p:nvSpPr>
        <p:spPr>
          <a:xfrm>
            <a:off x="2269330" y="1594336"/>
            <a:ext cx="470648" cy="954107"/>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自觉</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9" name="Oval 6"/>
          <p:cNvSpPr/>
          <p:nvPr/>
        </p:nvSpPr>
        <p:spPr bwMode="auto">
          <a:xfrm>
            <a:off x="1880046" y="3237657"/>
            <a:ext cx="1249216" cy="1249216"/>
          </a:xfrm>
          <a:prstGeom prst="ellipse">
            <a:avLst/>
          </a:prstGeom>
          <a:solidFill>
            <a:srgbClr val="FFC00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2100" b="1">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nvSpPr>
        <p:spPr>
          <a:xfrm>
            <a:off x="2269330" y="3392722"/>
            <a:ext cx="470648" cy="954107"/>
          </a:xfrm>
          <a:prstGeom prst="rect">
            <a:avLst/>
          </a:prstGeom>
          <a:noFill/>
        </p:spPr>
        <p:txBody>
          <a:bodyPr wrap="square" rtlCol="0">
            <a:spAutoFit/>
          </a:bodyPr>
          <a:lstStyle/>
          <a:p>
            <a:pPr algn="ctr"/>
            <a:r>
              <a:rPr lang="zh-CN" altLang="en-US" sz="2800" b="1" dirty="0">
                <a:solidFill>
                  <a:srgbClr val="FFFDFB"/>
                </a:solidFill>
                <a:latin typeface="Arial" panose="020B0604020202020204" pitchFamily="34" charset="0"/>
                <a:ea typeface="微软雅黑" panose="020B0503020204020204" charset="-122"/>
                <a:cs typeface="+mn-ea"/>
                <a:sym typeface="Arial" panose="020B0604020202020204" pitchFamily="34" charset="0"/>
              </a:rPr>
              <a:t>按时</a:t>
            </a:r>
          </a:p>
        </p:txBody>
      </p:sp>
      <p:sp>
        <p:nvSpPr>
          <p:cNvPr id="31" name="Oval 6"/>
          <p:cNvSpPr/>
          <p:nvPr/>
        </p:nvSpPr>
        <p:spPr bwMode="auto">
          <a:xfrm>
            <a:off x="1880046" y="4901878"/>
            <a:ext cx="1249216" cy="1249216"/>
          </a:xfrm>
          <a:prstGeom prst="ellipse">
            <a:avLst/>
          </a:prstGeom>
          <a:solidFill>
            <a:srgbClr val="BB000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2100" b="1">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1"/>
          <p:cNvSpPr txBox="1"/>
          <p:nvPr/>
        </p:nvSpPr>
        <p:spPr>
          <a:xfrm>
            <a:off x="2269330" y="5056943"/>
            <a:ext cx="470648" cy="954107"/>
          </a:xfrm>
          <a:prstGeom prst="rect">
            <a:avLst/>
          </a:prstGeom>
          <a:noFill/>
        </p:spPr>
        <p:txBody>
          <a:bodyPr wrap="square" rtlCol="0">
            <a:spAutoFit/>
          </a:bodyPr>
          <a:lstStyle/>
          <a:p>
            <a:pPr algn="ctr"/>
            <a:r>
              <a:rPr lang="zh-CN" altLang="en-US" sz="2800" b="1" dirty="0">
                <a:solidFill>
                  <a:srgbClr val="FFFDFB"/>
                </a:solidFill>
                <a:latin typeface="Arial" panose="020B0604020202020204" pitchFamily="34" charset="0"/>
                <a:ea typeface="微软雅黑" panose="020B0503020204020204" charset="-122"/>
                <a:cs typeface="+mn-ea"/>
                <a:sym typeface="Arial" panose="020B0604020202020204" pitchFamily="34" charset="0"/>
              </a:rPr>
              <a:t>足额</a:t>
            </a:r>
          </a:p>
        </p:txBody>
      </p:sp>
      <p:grpSp>
        <p:nvGrpSpPr>
          <p:cNvPr id="33" name="组合 32"/>
          <p:cNvGrpSpPr/>
          <p:nvPr/>
        </p:nvGrpSpPr>
        <p:grpSpPr>
          <a:xfrm>
            <a:off x="273923" y="225778"/>
            <a:ext cx="554282" cy="383384"/>
            <a:chOff x="6324767" y="3216427"/>
            <a:chExt cx="327098" cy="226246"/>
          </a:xfrm>
          <a:effectLst>
            <a:outerShdw blurRad="50800" dist="38100" dir="10800000" algn="r" rotWithShape="0">
              <a:prstClr val="black">
                <a:alpha val="40000"/>
              </a:prstClr>
            </a:outerShdw>
          </a:effectLst>
        </p:grpSpPr>
        <p:sp>
          <p:nvSpPr>
            <p:cNvPr id="34" name="等腰三角形 33"/>
            <p:cNvSpPr/>
            <p:nvPr/>
          </p:nvSpPr>
          <p:spPr>
            <a:xfrm rot="5400000">
              <a:off x="6309164" y="3232030"/>
              <a:ext cx="226246" cy="195040"/>
            </a:xfrm>
            <a:prstGeom prst="triangle">
              <a:avLst/>
            </a:prstGeom>
            <a:solidFill>
              <a:srgbClr val="FFC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等腰三角形 34"/>
            <p:cNvSpPr/>
            <p:nvPr/>
          </p:nvSpPr>
          <p:spPr>
            <a:xfrm rot="5400000">
              <a:off x="6441222" y="3232030"/>
              <a:ext cx="226246" cy="195040"/>
            </a:xfrm>
            <a:prstGeom prst="triangle">
              <a:avLst/>
            </a:prstGeom>
            <a:solidFill>
              <a:srgbClr val="C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6" name="文本框 5"/>
          <p:cNvSpPr txBox="1"/>
          <p:nvPr/>
        </p:nvSpPr>
        <p:spPr>
          <a:xfrm>
            <a:off x="948684" y="217415"/>
            <a:ext cx="3758279" cy="40011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2000" b="1" kern="0" spc="400" dirty="0">
                <a:ln w="3175">
                  <a:noFill/>
                </a:ln>
                <a:latin typeface="Arial" panose="020B0604020202020204" pitchFamily="34" charset="0"/>
                <a:ea typeface="微软雅黑" panose="020B0503020204020204" charset="-122"/>
                <a:cs typeface="+mn-ea"/>
                <a:sym typeface="Arial" panose="020B0604020202020204" pitchFamily="34" charset="0"/>
              </a:rPr>
              <a:t>交党费的要求和党费用</a:t>
            </a:r>
            <a:endParaRPr lang="zh-CN" altLang="en-US" sz="2000" b="1" dirty="0">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par>
                                <p:cTn id="50" presetID="22" presetClass="entr" presetSubtype="8"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par>
                                <p:cTn id="53" presetID="22" presetClass="entr" presetSubtype="8"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animBg="1"/>
      <p:bldP spid="30" grpId="0"/>
      <p:bldP spid="31" grpId="0" animBg="1"/>
      <p:bldP spid="32" grpId="0"/>
      <p:bldP spid="3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TotalTime>
  <Words>1868</Words>
  <Application>Microsoft Office PowerPoint</Application>
  <PresentationFormat>自定义</PresentationFormat>
  <Paragraphs>128</Paragraphs>
  <Slides>23</Slides>
  <Notes>23</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AutoBVT</cp:lastModifiedBy>
  <cp:revision>21</cp:revision>
  <dcterms:created xsi:type="dcterms:W3CDTF">2017-07-22T05:32:00Z</dcterms:created>
  <dcterms:modified xsi:type="dcterms:W3CDTF">2017-09-23T13:07:12Z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