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7" r:id="rId2"/>
    <p:sldId id="261" r:id="rId3"/>
    <p:sldId id="264" r:id="rId4"/>
    <p:sldId id="263" r:id="rId5"/>
    <p:sldId id="268" r:id="rId6"/>
    <p:sldId id="267" r:id="rId7"/>
    <p:sldId id="269" r:id="rId8"/>
    <p:sldId id="271" r:id="rId9"/>
    <p:sldId id="272" r:id="rId10"/>
    <p:sldId id="265" r:id="rId11"/>
    <p:sldId id="277" r:id="rId12"/>
    <p:sldId id="278" r:id="rId13"/>
    <p:sldId id="279" r:id="rId14"/>
    <p:sldId id="266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95" r:id="rId25"/>
    <p:sldId id="296" r:id="rId26"/>
    <p:sldId id="258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79"/>
    <a:srgbClr val="FE665E"/>
    <a:srgbClr val="E66458"/>
    <a:srgbClr val="7C7D7F"/>
    <a:srgbClr val="F5863D"/>
    <a:srgbClr val="FEC74A"/>
    <a:srgbClr val="26BDC6"/>
    <a:srgbClr val="FFFCF1"/>
    <a:srgbClr val="E21C10"/>
    <a:srgbClr val="FFF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08" autoAdjust="0"/>
    <p:restoredTop sz="94660"/>
  </p:normalViewPr>
  <p:slideViewPr>
    <p:cSldViewPr snapToGrid="0">
      <p:cViewPr>
        <p:scale>
          <a:sx n="75" d="100"/>
          <a:sy n="75" d="100"/>
        </p:scale>
        <p:origin x="324" y="8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199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单圆角矩形 2"/>
          <p:cNvSpPr/>
          <p:nvPr userDrawn="1"/>
        </p:nvSpPr>
        <p:spPr>
          <a:xfrm rot="16200000">
            <a:off x="3690112" y="-1643887"/>
            <a:ext cx="5919849" cy="11083925"/>
          </a:xfrm>
          <a:prstGeom prst="round1Rect">
            <a:avLst/>
          </a:prstGeom>
          <a:gradFill>
            <a:gsLst>
              <a:gs pos="0">
                <a:srgbClr val="FFFDF7"/>
              </a:gs>
              <a:gs pos="100000">
                <a:srgbClr val="FFF0C1"/>
              </a:gs>
            </a:gsLst>
            <a:lin ang="5400000" scaled="1"/>
          </a:gradFill>
          <a:ln w="38100">
            <a:gradFill>
              <a:gsLst>
                <a:gs pos="0">
                  <a:srgbClr val="EF2B01"/>
                </a:gs>
                <a:gs pos="100000">
                  <a:srgbClr val="FF4B4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v6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91" y="203962"/>
            <a:ext cx="1427258" cy="1468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511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ibaotu.com/ppt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" y="0"/>
            <a:ext cx="121896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502751" cy="428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106" y="0"/>
            <a:ext cx="5564894" cy="428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6350" y="3032214"/>
            <a:ext cx="3295650" cy="28923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670635"/>
            <a:ext cx="8896351" cy="41873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78"/>
          <a:stretch/>
        </p:blipFill>
        <p:spPr>
          <a:xfrm>
            <a:off x="1200" y="4476750"/>
            <a:ext cx="12189600" cy="2381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908" y="1703465"/>
            <a:ext cx="3306679" cy="340193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763449" y="1999864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600" b="1">
                <a:ln w="15875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gradFill>
                  <a:gsLst>
                    <a:gs pos="0">
                      <a:schemeClr val="bg1"/>
                    </a:gs>
                    <a:gs pos="40000">
                      <a:srgbClr val="FBFF47"/>
                    </a:gs>
                    <a:gs pos="18000">
                      <a:schemeClr val="bg1"/>
                    </a:gs>
                    <a:gs pos="100000">
                      <a:srgbClr val="FBFF47"/>
                    </a:gs>
                  </a:gsLst>
                  <a:lin ang="5400000" scaled="0"/>
                </a:gradFill>
                <a:effectLst>
                  <a:outerShdw blurRad="254000" dist="101600" dir="5400000" algn="tl" rotWithShape="0">
                    <a:prstClr val="black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7200" dirty="0"/>
              <a:t>政府工作报告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128337" y="3207238"/>
            <a:ext cx="52950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gradFill>
                  <a:gsLst>
                    <a:gs pos="100000">
                      <a:srgbClr val="FBFF47"/>
                    </a:gs>
                    <a:gs pos="0">
                      <a:srgbClr val="FBFF47"/>
                    </a:gs>
                  </a:gsLst>
                  <a:lin ang="5400000" scaled="1"/>
                </a:gradFill>
                <a:effectLst>
                  <a:outerShdw blurRad="165100" dist="63500" dir="5400000" algn="tl" rotWithShape="0">
                    <a:prstClr val="black">
                      <a:alpha val="88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——2018</a:t>
            </a:r>
            <a:r>
              <a:rPr lang="zh-CN" altLang="en-US" sz="2800" b="1" dirty="0">
                <a:gradFill>
                  <a:gsLst>
                    <a:gs pos="100000">
                      <a:srgbClr val="FBFF47"/>
                    </a:gs>
                    <a:gs pos="0">
                      <a:srgbClr val="FBFF47"/>
                    </a:gs>
                  </a:gsLst>
                  <a:lin ang="5400000" scaled="1"/>
                </a:gradFill>
                <a:effectLst>
                  <a:outerShdw blurRad="165100" dist="63500" dir="5400000" algn="tl" rotWithShape="0">
                    <a:prstClr val="black">
                      <a:alpha val="88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b="1" dirty="0">
                <a:gradFill>
                  <a:gsLst>
                    <a:gs pos="100000">
                      <a:srgbClr val="FBFF47"/>
                    </a:gs>
                    <a:gs pos="0">
                      <a:srgbClr val="FBFF47"/>
                    </a:gs>
                  </a:gsLst>
                  <a:lin ang="5400000" scaled="1"/>
                </a:gradFill>
                <a:effectLst>
                  <a:outerShdw blurRad="165100" dist="63500" dir="5400000" algn="tl" rotWithShape="0">
                    <a:prstClr val="black">
                      <a:alpha val="88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>
                <a:gradFill>
                  <a:gsLst>
                    <a:gs pos="100000">
                      <a:srgbClr val="FBFF47"/>
                    </a:gs>
                    <a:gs pos="0">
                      <a:srgbClr val="FBFF47"/>
                    </a:gs>
                  </a:gsLst>
                  <a:lin ang="5400000" scaled="1"/>
                </a:gradFill>
                <a:effectLst>
                  <a:outerShdw blurRad="165100" dist="63500" dir="5400000" algn="tl" rotWithShape="0">
                    <a:prstClr val="black">
                      <a:alpha val="88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b="1" dirty="0">
                <a:gradFill>
                  <a:gsLst>
                    <a:gs pos="100000">
                      <a:srgbClr val="FBFF47"/>
                    </a:gs>
                    <a:gs pos="0">
                      <a:srgbClr val="FBFF47"/>
                    </a:gs>
                  </a:gsLst>
                  <a:lin ang="5400000" scaled="1"/>
                </a:gradFill>
                <a:effectLst>
                  <a:outerShdw blurRad="165100" dist="63500" dir="5400000" algn="tl" rotWithShape="0">
                    <a:prstClr val="black">
                      <a:alpha val="88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b="1" dirty="0">
                <a:gradFill>
                  <a:gsLst>
                    <a:gs pos="100000">
                      <a:srgbClr val="FBFF47"/>
                    </a:gs>
                    <a:gs pos="0">
                      <a:srgbClr val="FBFF47"/>
                    </a:gs>
                  </a:gsLst>
                  <a:lin ang="5400000" scaled="1"/>
                </a:gradFill>
                <a:effectLst>
                  <a:outerShdw blurRad="165100" dist="63500" dir="5400000" algn="tl" rotWithShape="0">
                    <a:prstClr val="black">
                      <a:alpha val="88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日在第十三届</a:t>
            </a:r>
            <a:r>
              <a:rPr lang="zh-CN" altLang="en-US" sz="2800" b="1" dirty="0" smtClean="0">
                <a:gradFill>
                  <a:gsLst>
                    <a:gs pos="100000">
                      <a:srgbClr val="FBFF47"/>
                    </a:gs>
                    <a:gs pos="0">
                      <a:srgbClr val="FBFF47"/>
                    </a:gs>
                  </a:gsLst>
                  <a:lin ang="5400000" scaled="1"/>
                </a:gradFill>
                <a:effectLst>
                  <a:outerShdw blurRad="165100" dist="63500" dir="5400000" algn="tl" rotWithShape="0">
                    <a:prstClr val="black">
                      <a:alpha val="88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全国人民代表大会</a:t>
            </a:r>
            <a:r>
              <a:rPr lang="zh-CN" altLang="en-US" sz="2800" b="1" dirty="0">
                <a:gradFill>
                  <a:gsLst>
                    <a:gs pos="100000">
                      <a:srgbClr val="FBFF47"/>
                    </a:gs>
                    <a:gs pos="0">
                      <a:srgbClr val="FBFF47"/>
                    </a:gs>
                  </a:gsLst>
                  <a:lin ang="5400000" scaled="1"/>
                </a:gradFill>
                <a:effectLst>
                  <a:outerShdw blurRad="165100" dist="63500" dir="5400000" algn="tl" rotWithShape="0">
                    <a:prstClr val="black">
                      <a:alpha val="88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第一次会议上</a:t>
            </a:r>
          </a:p>
        </p:txBody>
      </p:sp>
      <p:sp>
        <p:nvSpPr>
          <p:cNvPr id="12" name="矩形 11"/>
          <p:cNvSpPr/>
          <p:nvPr/>
        </p:nvSpPr>
        <p:spPr>
          <a:xfrm>
            <a:off x="4939963" y="3310435"/>
            <a:ext cx="76425" cy="770732"/>
          </a:xfrm>
          <a:prstGeom prst="rect">
            <a:avLst/>
          </a:prstGeom>
          <a:solidFill>
            <a:srgbClr val="FBF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DA65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46541" y="4233971"/>
            <a:ext cx="2314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effectLst>
                  <a:outerShdw blurRad="165100" dist="63500" dir="5400000" algn="tl" rotWithShape="0">
                    <a:prstClr val="black">
                      <a:alpha val="88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国务院总理 李克强</a:t>
            </a:r>
          </a:p>
        </p:txBody>
      </p:sp>
      <p:pic>
        <p:nvPicPr>
          <p:cNvPr id="14" name="FiluAndDina_-_Sport_Fanfare_-_Short_Versio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854575" y="-6826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521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0" grpId="0"/>
      <p:bldP spid="11" grpId="0"/>
      <p:bldP spid="12" grpId="0" animBg="1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752475" y="971550"/>
            <a:ext cx="10687050" cy="5886450"/>
          </a:xfrm>
          <a:prstGeom prst="round2SameRect">
            <a:avLst>
              <a:gd name="adj1" fmla="val 9979"/>
              <a:gd name="adj2" fmla="val 0"/>
            </a:avLst>
          </a:prstGeom>
          <a:gradFill>
            <a:gsLst>
              <a:gs pos="0">
                <a:srgbClr val="FFFDF7"/>
              </a:gs>
              <a:gs pos="100000">
                <a:srgbClr val="FFF0C1"/>
              </a:gs>
            </a:gsLst>
            <a:lin ang="5400000" scaled="1"/>
          </a:gradFill>
          <a:ln w="38100">
            <a:gradFill>
              <a:gsLst>
                <a:gs pos="0">
                  <a:srgbClr val="EF2B01"/>
                </a:gs>
                <a:gs pos="100000">
                  <a:srgbClr val="FF4B4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sp>
        <p:nvSpPr>
          <p:cNvPr id="14" name="圆角矩形 13"/>
          <p:cNvSpPr/>
          <p:nvPr/>
        </p:nvSpPr>
        <p:spPr>
          <a:xfrm>
            <a:off x="3416928" y="2916797"/>
            <a:ext cx="7367581" cy="640866"/>
          </a:xfrm>
          <a:prstGeom prst="roundRect">
            <a:avLst>
              <a:gd name="adj" fmla="val 50000"/>
            </a:avLst>
          </a:prstGeom>
          <a:gradFill>
            <a:gsLst>
              <a:gs pos="2000">
                <a:srgbClr val="E10D01"/>
              </a:gs>
              <a:gs pos="100000">
                <a:srgbClr val="E10D01">
                  <a:lumMod val="72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rgbClr val="E10D01"/>
                </a:gs>
                <a:gs pos="100000">
                  <a:srgbClr val="E10D01">
                    <a:lumMod val="97000"/>
                  </a:srgbClr>
                </a:gs>
              </a:gsLst>
              <a:lin ang="5400000" scaled="1"/>
            </a:gradFill>
          </a:ln>
          <a:effectLst>
            <a:outerShdw blurRad="1651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6" name="文本框 15"/>
          <p:cNvSpPr txBox="1"/>
          <p:nvPr/>
        </p:nvSpPr>
        <p:spPr>
          <a:xfrm>
            <a:off x="3674871" y="2408965"/>
            <a:ext cx="71096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600" b="1">
                <a:ln w="15875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gradFill>
                  <a:gsLst>
                    <a:gs pos="0">
                      <a:schemeClr val="bg1"/>
                    </a:gs>
                    <a:gs pos="40000">
                      <a:srgbClr val="FBFF47"/>
                    </a:gs>
                    <a:gs pos="18000">
                      <a:schemeClr val="bg1"/>
                    </a:gs>
                    <a:gs pos="100000">
                      <a:srgbClr val="FBFF47"/>
                    </a:gs>
                  </a:gsLst>
                  <a:lin ang="5400000" scaled="0"/>
                </a:gradFill>
                <a:effectLst>
                  <a:outerShdw blurRad="254000" dist="101600" dir="5400000" algn="tl" rotWithShape="0">
                    <a:prstClr val="black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000" dirty="0">
                <a:ln w="6350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effectLst>
                  <a:outerShdw blurRad="1270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总体要求和政策取向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674871" y="3606540"/>
            <a:ext cx="3704860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E10D01"/>
              </a:buClr>
              <a:buFont typeface="Wingdings" panose="05000000000000000000" pitchFamily="2" charset="2"/>
              <a:buChar char="Ø"/>
            </a:pPr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关键一年</a:t>
            </a:r>
            <a:endParaRPr lang="en-US" altLang="zh-CN" b="1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E10D01"/>
              </a:buClr>
              <a:buFont typeface="Wingdings" panose="05000000000000000000" pitchFamily="2" charset="2"/>
              <a:buChar char="Ø"/>
            </a:pPr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我国发展面临的机遇和挑战</a:t>
            </a:r>
            <a:r>
              <a:rPr lang="zh-CN" altLang="en-US" b="1" dirty="0" smtClean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并存</a:t>
            </a:r>
            <a:endParaRPr lang="en-US" altLang="zh-CN" b="1" dirty="0" smtClean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E10D01"/>
              </a:buClr>
            </a:pPr>
            <a:r>
              <a:rPr lang="en-US" altLang="zh-CN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b="1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2308" y="2147792"/>
            <a:ext cx="1427258" cy="14683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41777" y="2005729"/>
            <a:ext cx="35830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n w="6350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gradFill>
                  <a:gsLst>
                    <a:gs pos="0">
                      <a:schemeClr val="bg1"/>
                    </a:gs>
                    <a:gs pos="40000">
                      <a:srgbClr val="FBFF47"/>
                    </a:gs>
                    <a:gs pos="18000">
                      <a:schemeClr val="bg1"/>
                    </a:gs>
                    <a:gs pos="100000">
                      <a:srgbClr val="FBFF47"/>
                    </a:gs>
                  </a:gsLst>
                  <a:lin ang="5400000" scaled="0"/>
                </a:gradFill>
                <a:effectLst>
                  <a:outerShdw blurRad="1270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800" b="1" dirty="0">
                <a:ln w="6350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gradFill>
                  <a:gsLst>
                    <a:gs pos="0">
                      <a:schemeClr val="bg1"/>
                    </a:gs>
                    <a:gs pos="40000">
                      <a:srgbClr val="FBFF47"/>
                    </a:gs>
                    <a:gs pos="18000">
                      <a:schemeClr val="bg1"/>
                    </a:gs>
                    <a:gs pos="100000">
                      <a:srgbClr val="FBFF47"/>
                    </a:gs>
                  </a:gsLst>
                  <a:lin ang="5400000" scaled="0"/>
                </a:gradFill>
                <a:effectLst>
                  <a:outerShdw blurRad="1270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年经济社会发展</a:t>
            </a:r>
          </a:p>
        </p:txBody>
      </p:sp>
    </p:spTree>
    <p:extLst>
      <p:ext uri="{BB962C8B-B14F-4D97-AF65-F5344CB8AC3E}">
        <p14:creationId xmlns:p14="http://schemas.microsoft.com/office/powerpoint/2010/main" val="3045600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/>
      <p:bldP spid="18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857413" y="247890"/>
            <a:ext cx="5262979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 b="1">
                <a:ln w="6350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gradFill>
                  <a:gsLst>
                    <a:gs pos="0">
                      <a:schemeClr val="bg1"/>
                    </a:gs>
                    <a:gs pos="40000">
                      <a:srgbClr val="FBFF47"/>
                    </a:gs>
                    <a:gs pos="18000">
                      <a:schemeClr val="bg1"/>
                    </a:gs>
                    <a:gs pos="100000">
                      <a:srgbClr val="FBFF47"/>
                    </a:gs>
                  </a:gsLst>
                  <a:lin ang="5400000" scaled="0"/>
                </a:gradFill>
                <a:effectLst>
                  <a:outerShdw blurRad="1270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今年发展主要预期目标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3456114" y="1506002"/>
            <a:ext cx="5816744" cy="889434"/>
            <a:chOff x="3456114" y="1563152"/>
            <a:chExt cx="5816744" cy="889434"/>
          </a:xfrm>
        </p:grpSpPr>
        <p:sp>
          <p:nvSpPr>
            <p:cNvPr id="18" name="任意多边形 17"/>
            <p:cNvSpPr/>
            <p:nvPr/>
          </p:nvSpPr>
          <p:spPr>
            <a:xfrm rot="10800000">
              <a:off x="7351124" y="1563152"/>
              <a:ext cx="1921734" cy="889434"/>
            </a:xfrm>
            <a:custGeom>
              <a:avLst/>
              <a:gdLst>
                <a:gd name="connsiteX0" fmla="*/ 52984 w 1921734"/>
                <a:gd name="connsiteY0" fmla="*/ 0 h 889434"/>
                <a:gd name="connsiteX1" fmla="*/ 1770593 w 1921734"/>
                <a:gd name="connsiteY1" fmla="*/ 0 h 889434"/>
                <a:gd name="connsiteX2" fmla="*/ 1823577 w 1921734"/>
                <a:gd name="connsiteY2" fmla="*/ 52984 h 889434"/>
                <a:gd name="connsiteX3" fmla="*/ 1823577 w 1921734"/>
                <a:gd name="connsiteY3" fmla="*/ 387788 h 889434"/>
                <a:gd name="connsiteX4" fmla="*/ 1921734 w 1921734"/>
                <a:gd name="connsiteY4" fmla="*/ 444719 h 889434"/>
                <a:gd name="connsiteX5" fmla="*/ 1823577 w 1921734"/>
                <a:gd name="connsiteY5" fmla="*/ 501649 h 889434"/>
                <a:gd name="connsiteX6" fmla="*/ 1823577 w 1921734"/>
                <a:gd name="connsiteY6" fmla="*/ 836450 h 889434"/>
                <a:gd name="connsiteX7" fmla="*/ 1770593 w 1921734"/>
                <a:gd name="connsiteY7" fmla="*/ 889434 h 889434"/>
                <a:gd name="connsiteX8" fmla="*/ 52984 w 1921734"/>
                <a:gd name="connsiteY8" fmla="*/ 889434 h 889434"/>
                <a:gd name="connsiteX9" fmla="*/ 0 w 1921734"/>
                <a:gd name="connsiteY9" fmla="*/ 836450 h 889434"/>
                <a:gd name="connsiteX10" fmla="*/ 0 w 1921734"/>
                <a:gd name="connsiteY10" fmla="*/ 52984 h 889434"/>
                <a:gd name="connsiteX11" fmla="*/ 52984 w 1921734"/>
                <a:gd name="connsiteY11" fmla="*/ 0 h 88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21734" h="889434">
                  <a:moveTo>
                    <a:pt x="52984" y="0"/>
                  </a:moveTo>
                  <a:lnTo>
                    <a:pt x="1770593" y="0"/>
                  </a:lnTo>
                  <a:cubicBezTo>
                    <a:pt x="1799855" y="0"/>
                    <a:pt x="1823577" y="23722"/>
                    <a:pt x="1823577" y="52984"/>
                  </a:cubicBezTo>
                  <a:lnTo>
                    <a:pt x="1823577" y="387788"/>
                  </a:lnTo>
                  <a:lnTo>
                    <a:pt x="1921734" y="444719"/>
                  </a:lnTo>
                  <a:lnTo>
                    <a:pt x="1823577" y="501649"/>
                  </a:lnTo>
                  <a:lnTo>
                    <a:pt x="1823577" y="836450"/>
                  </a:lnTo>
                  <a:cubicBezTo>
                    <a:pt x="1823577" y="865712"/>
                    <a:pt x="1799855" y="889434"/>
                    <a:pt x="1770593" y="889434"/>
                  </a:cubicBezTo>
                  <a:lnTo>
                    <a:pt x="52984" y="889434"/>
                  </a:lnTo>
                  <a:cubicBezTo>
                    <a:pt x="23722" y="889434"/>
                    <a:pt x="0" y="865712"/>
                    <a:pt x="0" y="836450"/>
                  </a:cubicBezTo>
                  <a:lnTo>
                    <a:pt x="0" y="52984"/>
                  </a:lnTo>
                  <a:cubicBezTo>
                    <a:pt x="0" y="23722"/>
                    <a:pt x="23722" y="0"/>
                    <a:pt x="529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2700" dist="127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3456114" y="1563152"/>
              <a:ext cx="1921734" cy="889434"/>
            </a:xfrm>
            <a:custGeom>
              <a:avLst/>
              <a:gdLst>
                <a:gd name="connsiteX0" fmla="*/ 52984 w 1921734"/>
                <a:gd name="connsiteY0" fmla="*/ 0 h 889434"/>
                <a:gd name="connsiteX1" fmla="*/ 1770593 w 1921734"/>
                <a:gd name="connsiteY1" fmla="*/ 0 h 889434"/>
                <a:gd name="connsiteX2" fmla="*/ 1823577 w 1921734"/>
                <a:gd name="connsiteY2" fmla="*/ 52984 h 889434"/>
                <a:gd name="connsiteX3" fmla="*/ 1823577 w 1921734"/>
                <a:gd name="connsiteY3" fmla="*/ 387788 h 889434"/>
                <a:gd name="connsiteX4" fmla="*/ 1921734 w 1921734"/>
                <a:gd name="connsiteY4" fmla="*/ 444719 h 889434"/>
                <a:gd name="connsiteX5" fmla="*/ 1823577 w 1921734"/>
                <a:gd name="connsiteY5" fmla="*/ 501649 h 889434"/>
                <a:gd name="connsiteX6" fmla="*/ 1823577 w 1921734"/>
                <a:gd name="connsiteY6" fmla="*/ 836450 h 889434"/>
                <a:gd name="connsiteX7" fmla="*/ 1770593 w 1921734"/>
                <a:gd name="connsiteY7" fmla="*/ 889434 h 889434"/>
                <a:gd name="connsiteX8" fmla="*/ 52984 w 1921734"/>
                <a:gd name="connsiteY8" fmla="*/ 889434 h 889434"/>
                <a:gd name="connsiteX9" fmla="*/ 0 w 1921734"/>
                <a:gd name="connsiteY9" fmla="*/ 836450 h 889434"/>
                <a:gd name="connsiteX10" fmla="*/ 0 w 1921734"/>
                <a:gd name="connsiteY10" fmla="*/ 52984 h 889434"/>
                <a:gd name="connsiteX11" fmla="*/ 52984 w 1921734"/>
                <a:gd name="connsiteY11" fmla="*/ 0 h 88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21734" h="889434">
                  <a:moveTo>
                    <a:pt x="52984" y="0"/>
                  </a:moveTo>
                  <a:lnTo>
                    <a:pt x="1770593" y="0"/>
                  </a:lnTo>
                  <a:cubicBezTo>
                    <a:pt x="1799855" y="0"/>
                    <a:pt x="1823577" y="23722"/>
                    <a:pt x="1823577" y="52984"/>
                  </a:cubicBezTo>
                  <a:lnTo>
                    <a:pt x="1823577" y="387788"/>
                  </a:lnTo>
                  <a:lnTo>
                    <a:pt x="1921734" y="444719"/>
                  </a:lnTo>
                  <a:lnTo>
                    <a:pt x="1823577" y="501649"/>
                  </a:lnTo>
                  <a:lnTo>
                    <a:pt x="1823577" y="836450"/>
                  </a:lnTo>
                  <a:cubicBezTo>
                    <a:pt x="1823577" y="865712"/>
                    <a:pt x="1799855" y="889434"/>
                    <a:pt x="1770593" y="889434"/>
                  </a:cubicBezTo>
                  <a:lnTo>
                    <a:pt x="52984" y="889434"/>
                  </a:lnTo>
                  <a:cubicBezTo>
                    <a:pt x="23722" y="889434"/>
                    <a:pt x="0" y="865712"/>
                    <a:pt x="0" y="836450"/>
                  </a:cubicBezTo>
                  <a:lnTo>
                    <a:pt x="0" y="52984"/>
                  </a:lnTo>
                  <a:cubicBezTo>
                    <a:pt x="0" y="23722"/>
                    <a:pt x="23722" y="0"/>
                    <a:pt x="529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2700" dist="127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矩形 3"/>
            <p:cNvSpPr/>
            <p:nvPr/>
          </p:nvSpPr>
          <p:spPr>
            <a:xfrm>
              <a:off x="3584147" y="1715482"/>
              <a:ext cx="156751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国内生产总值增长</a:t>
              </a:r>
              <a:r>
                <a:rPr lang="en-US" altLang="zh-CN" sz="1600" b="1" dirty="0">
                  <a:gradFill>
                    <a:gsLst>
                      <a:gs pos="100000">
                        <a:srgbClr val="C00000"/>
                      </a:gs>
                      <a:gs pos="0">
                        <a:srgbClr val="C00000">
                          <a:lumMod val="95000"/>
                          <a:lumOff val="5000"/>
                        </a:srgb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6.5%</a:t>
              </a:r>
              <a:r>
                <a:rPr lang="zh-CN" altLang="en-US" sz="160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左右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7600679" y="1715482"/>
              <a:ext cx="142262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居民消费价格涨幅</a:t>
              </a:r>
              <a:r>
                <a:rPr lang="en-US" altLang="zh-CN" sz="1600" b="1" dirty="0">
                  <a:gradFill>
                    <a:gsLst>
                      <a:gs pos="100000">
                        <a:srgbClr val="C00000"/>
                      </a:gs>
                      <a:gs pos="0">
                        <a:srgbClr val="C00000">
                          <a:lumMod val="95000"/>
                          <a:lumOff val="5000"/>
                        </a:srgb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3%</a:t>
              </a:r>
              <a:r>
                <a:rPr lang="zh-CN" altLang="en-US" sz="160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左右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56114" y="3868636"/>
            <a:ext cx="2542176" cy="1219200"/>
            <a:chOff x="3456114" y="3868636"/>
            <a:chExt cx="2542176" cy="1219200"/>
          </a:xfrm>
        </p:grpSpPr>
        <p:sp>
          <p:nvSpPr>
            <p:cNvPr id="25" name="圆角矩形 24"/>
            <p:cNvSpPr/>
            <p:nvPr/>
          </p:nvSpPr>
          <p:spPr>
            <a:xfrm>
              <a:off x="3456114" y="3868636"/>
              <a:ext cx="2542176" cy="1219200"/>
            </a:xfrm>
            <a:prstGeom prst="roundRect">
              <a:avLst>
                <a:gd name="adj" fmla="val 8334"/>
              </a:avLst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2700" dist="127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525644" y="4013183"/>
              <a:ext cx="215317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居民收入增长和经济增长基本同步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56114" y="5286845"/>
            <a:ext cx="2542177" cy="1219200"/>
            <a:chOff x="3456114" y="5286845"/>
            <a:chExt cx="2542177" cy="1219200"/>
          </a:xfrm>
        </p:grpSpPr>
        <p:sp>
          <p:nvSpPr>
            <p:cNvPr id="28" name="圆角矩形 27"/>
            <p:cNvSpPr/>
            <p:nvPr/>
          </p:nvSpPr>
          <p:spPr>
            <a:xfrm>
              <a:off x="3456114" y="5286845"/>
              <a:ext cx="2542176" cy="1219200"/>
            </a:xfrm>
            <a:prstGeom prst="roundRect">
              <a:avLst>
                <a:gd name="adj" fmla="val 8334"/>
              </a:avLst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2700" dist="127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525645" y="5367011"/>
              <a:ext cx="247264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进出口稳中向好，国际收支基本平衡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730682" y="3868636"/>
            <a:ext cx="2542176" cy="1219200"/>
            <a:chOff x="6730682" y="3868636"/>
            <a:chExt cx="2542176" cy="1219200"/>
          </a:xfrm>
        </p:grpSpPr>
        <p:sp>
          <p:nvSpPr>
            <p:cNvPr id="26" name="圆角矩形 25"/>
            <p:cNvSpPr/>
            <p:nvPr/>
          </p:nvSpPr>
          <p:spPr>
            <a:xfrm>
              <a:off x="6730682" y="3868636"/>
              <a:ext cx="2542176" cy="1219200"/>
            </a:xfrm>
            <a:prstGeom prst="roundRect">
              <a:avLst>
                <a:gd name="adj" fmla="val 8334"/>
              </a:avLst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2700" dist="127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6875183" y="4013183"/>
              <a:ext cx="228225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单位国内生产总值能耗下降</a:t>
              </a:r>
              <a:r>
                <a:rPr lang="en-US" altLang="zh-CN" sz="1600" b="1" dirty="0">
                  <a:gradFill>
                    <a:gsLst>
                      <a:gs pos="100000">
                        <a:srgbClr val="C00000"/>
                      </a:gs>
                      <a:gs pos="0">
                        <a:srgbClr val="C00000">
                          <a:lumMod val="95000"/>
                          <a:lumOff val="5000"/>
                        </a:srgb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3%</a:t>
              </a:r>
              <a:r>
                <a:rPr lang="zh-CN" altLang="en-US" sz="160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以上，主要污染物排放量继续下降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730682" y="5286845"/>
            <a:ext cx="2542176" cy="1219200"/>
            <a:chOff x="6730682" y="5286845"/>
            <a:chExt cx="2542176" cy="1219200"/>
          </a:xfrm>
        </p:grpSpPr>
        <p:sp>
          <p:nvSpPr>
            <p:cNvPr id="29" name="圆角矩形 28"/>
            <p:cNvSpPr/>
            <p:nvPr/>
          </p:nvSpPr>
          <p:spPr>
            <a:xfrm>
              <a:off x="6730682" y="5286845"/>
              <a:ext cx="2542176" cy="1219200"/>
            </a:xfrm>
            <a:prstGeom prst="roundRect">
              <a:avLst>
                <a:gd name="adj" fmla="val 8334"/>
              </a:avLst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2700" dist="127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875183" y="5367011"/>
              <a:ext cx="228225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供给侧结构性改革取得实质性进展，宏观杠杆率保持基本稳定，各类风险有序有效防控</a:t>
              </a:r>
            </a:p>
          </p:txBody>
        </p:sp>
      </p:grpSp>
      <p:sp>
        <p:nvSpPr>
          <p:cNvPr id="13" name="上箭头 12"/>
          <p:cNvSpPr/>
          <p:nvPr/>
        </p:nvSpPr>
        <p:spPr>
          <a:xfrm>
            <a:off x="5906447" y="1135137"/>
            <a:ext cx="916078" cy="1281141"/>
          </a:xfrm>
          <a:prstGeom prst="upArrow">
            <a:avLst>
              <a:gd name="adj1" fmla="val 49583"/>
              <a:gd name="adj2" fmla="val 49837"/>
            </a:avLst>
          </a:prstGeom>
          <a:gradFill>
            <a:gsLst>
              <a:gs pos="19000">
                <a:srgbClr val="FBFF47"/>
              </a:gs>
              <a:gs pos="0">
                <a:srgbClr val="FBFF47"/>
              </a:gs>
              <a:gs pos="78000">
                <a:srgbClr val="EC5F1B"/>
              </a:gs>
              <a:gs pos="100000">
                <a:srgbClr val="E40C05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017368" y="2693502"/>
            <a:ext cx="4694237" cy="1093257"/>
            <a:chOff x="4017368" y="2693502"/>
            <a:chExt cx="4694237" cy="1093257"/>
          </a:xfrm>
        </p:grpSpPr>
        <p:sp>
          <p:nvSpPr>
            <p:cNvPr id="24" name="任意多边形 23"/>
            <p:cNvSpPr/>
            <p:nvPr/>
          </p:nvSpPr>
          <p:spPr>
            <a:xfrm>
              <a:off x="4017368" y="2693502"/>
              <a:ext cx="4694237" cy="1093257"/>
            </a:xfrm>
            <a:custGeom>
              <a:avLst/>
              <a:gdLst>
                <a:gd name="connsiteX0" fmla="*/ 73850 w 4694237"/>
                <a:gd name="connsiteY0" fmla="*/ 0 h 1093257"/>
                <a:gd name="connsiteX1" fmla="*/ 4620387 w 4694237"/>
                <a:gd name="connsiteY1" fmla="*/ 0 h 1093257"/>
                <a:gd name="connsiteX2" fmla="*/ 4694237 w 4694237"/>
                <a:gd name="connsiteY2" fmla="*/ 73850 h 1093257"/>
                <a:gd name="connsiteX3" fmla="*/ 4694237 w 4694237"/>
                <a:gd name="connsiteY3" fmla="*/ 701884 h 1093257"/>
                <a:gd name="connsiteX4" fmla="*/ 4620387 w 4694237"/>
                <a:gd name="connsiteY4" fmla="*/ 775734 h 1093257"/>
                <a:gd name="connsiteX5" fmla="*/ 4582551 w 4694237"/>
                <a:gd name="connsiteY5" fmla="*/ 775734 h 1093257"/>
                <a:gd name="connsiteX6" fmla="*/ 2347118 w 4694237"/>
                <a:gd name="connsiteY6" fmla="*/ 1093257 h 1093257"/>
                <a:gd name="connsiteX7" fmla="*/ 111685 w 4694237"/>
                <a:gd name="connsiteY7" fmla="*/ 775734 h 1093257"/>
                <a:gd name="connsiteX8" fmla="*/ 73850 w 4694237"/>
                <a:gd name="connsiteY8" fmla="*/ 775734 h 1093257"/>
                <a:gd name="connsiteX9" fmla="*/ 0 w 4694237"/>
                <a:gd name="connsiteY9" fmla="*/ 701884 h 1093257"/>
                <a:gd name="connsiteX10" fmla="*/ 0 w 4694237"/>
                <a:gd name="connsiteY10" fmla="*/ 73850 h 1093257"/>
                <a:gd name="connsiteX11" fmla="*/ 73850 w 4694237"/>
                <a:gd name="connsiteY11" fmla="*/ 0 h 1093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94237" h="1093257">
                  <a:moveTo>
                    <a:pt x="73850" y="0"/>
                  </a:moveTo>
                  <a:lnTo>
                    <a:pt x="4620387" y="0"/>
                  </a:lnTo>
                  <a:cubicBezTo>
                    <a:pt x="4661173" y="0"/>
                    <a:pt x="4694237" y="33064"/>
                    <a:pt x="4694237" y="73850"/>
                  </a:cubicBezTo>
                  <a:lnTo>
                    <a:pt x="4694237" y="701884"/>
                  </a:lnTo>
                  <a:cubicBezTo>
                    <a:pt x="4694237" y="742670"/>
                    <a:pt x="4661173" y="775734"/>
                    <a:pt x="4620387" y="775734"/>
                  </a:cubicBezTo>
                  <a:lnTo>
                    <a:pt x="4582551" y="775734"/>
                  </a:lnTo>
                  <a:lnTo>
                    <a:pt x="2347118" y="1093257"/>
                  </a:lnTo>
                  <a:lnTo>
                    <a:pt x="111685" y="775734"/>
                  </a:lnTo>
                  <a:lnTo>
                    <a:pt x="73850" y="775734"/>
                  </a:lnTo>
                  <a:cubicBezTo>
                    <a:pt x="33064" y="775734"/>
                    <a:pt x="0" y="742670"/>
                    <a:pt x="0" y="701884"/>
                  </a:cubicBezTo>
                  <a:lnTo>
                    <a:pt x="0" y="73850"/>
                  </a:lnTo>
                  <a:cubicBezTo>
                    <a:pt x="0" y="33064"/>
                    <a:pt x="33064" y="0"/>
                    <a:pt x="738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2700" dist="127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237013" y="2818010"/>
              <a:ext cx="441350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城镇新增就业</a:t>
              </a:r>
              <a:r>
                <a:rPr lang="en-US" altLang="zh-CN" sz="1600" b="1" dirty="0">
                  <a:gradFill>
                    <a:gsLst>
                      <a:gs pos="100000">
                        <a:srgbClr val="C00000"/>
                      </a:gs>
                      <a:gs pos="0">
                        <a:srgbClr val="C00000">
                          <a:lumMod val="95000"/>
                          <a:lumOff val="5000"/>
                        </a:srgb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1100</a:t>
              </a:r>
              <a:r>
                <a:rPr lang="zh-CN" altLang="en-US" sz="160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万人以上，城镇调查失业率</a:t>
              </a:r>
              <a:r>
                <a:rPr lang="en-US" altLang="zh-CN" sz="1600" b="1" dirty="0">
                  <a:gradFill>
                    <a:gsLst>
                      <a:gs pos="100000">
                        <a:srgbClr val="C00000"/>
                      </a:gs>
                      <a:gs pos="0">
                        <a:srgbClr val="C00000">
                          <a:lumMod val="95000"/>
                          <a:lumOff val="5000"/>
                        </a:srgb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5.5%</a:t>
              </a:r>
              <a:r>
                <a:rPr lang="zh-CN" altLang="en-US" sz="160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以内，城镇登记失业率</a:t>
              </a:r>
              <a:r>
                <a:rPr lang="en-US" altLang="zh-CN" sz="1600" b="1" dirty="0">
                  <a:gradFill>
                    <a:gsLst>
                      <a:gs pos="100000">
                        <a:srgbClr val="C00000"/>
                      </a:gs>
                      <a:gs pos="0">
                        <a:srgbClr val="C00000">
                          <a:lumMod val="95000"/>
                          <a:lumOff val="5000"/>
                        </a:srgb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4.5%</a:t>
              </a:r>
              <a:r>
                <a:rPr lang="zh-CN" altLang="en-US" sz="160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5903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57413" y="247890"/>
            <a:ext cx="5262979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 b="1">
                <a:ln w="6350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gradFill>
                  <a:gsLst>
                    <a:gs pos="0">
                      <a:schemeClr val="bg1"/>
                    </a:gs>
                    <a:gs pos="40000">
                      <a:srgbClr val="FBFF47"/>
                    </a:gs>
                    <a:gs pos="18000">
                      <a:schemeClr val="bg1"/>
                    </a:gs>
                    <a:gs pos="100000">
                      <a:srgbClr val="FBFF47"/>
                    </a:gs>
                  </a:gsLst>
                  <a:lin ang="5400000" scaled="0"/>
                </a:gradFill>
                <a:effectLst>
                  <a:outerShdw blurRad="1270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继续创新和完善宏观调控</a:t>
            </a:r>
          </a:p>
        </p:txBody>
      </p:sp>
      <p:sp>
        <p:nvSpPr>
          <p:cNvPr id="6" name="矩形 5"/>
          <p:cNvSpPr/>
          <p:nvPr/>
        </p:nvSpPr>
        <p:spPr>
          <a:xfrm>
            <a:off x="1857413" y="966901"/>
            <a:ext cx="48013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加强财政、货币、产业、区域等政策协调配合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958890" y="2107059"/>
            <a:ext cx="4302310" cy="394916"/>
            <a:chOff x="1958890" y="2233192"/>
            <a:chExt cx="4302310" cy="394916"/>
          </a:xfrm>
        </p:grpSpPr>
        <p:sp>
          <p:nvSpPr>
            <p:cNvPr id="9" name="矩形 8"/>
            <p:cNvSpPr/>
            <p:nvPr/>
          </p:nvSpPr>
          <p:spPr>
            <a:xfrm>
              <a:off x="1958890" y="2233192"/>
              <a:ext cx="4302310" cy="394916"/>
            </a:xfrm>
            <a:prstGeom prst="rect">
              <a:avLst/>
            </a:prstGeom>
            <a:solidFill>
              <a:srgbClr val="E40C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055637" y="2238786"/>
              <a:ext cx="41088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积极的财政政策取向不变，要聚力增效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689673" y="2107059"/>
            <a:ext cx="5071608" cy="394916"/>
            <a:chOff x="6689673" y="2233192"/>
            <a:chExt cx="5071608" cy="394916"/>
          </a:xfrm>
        </p:grpSpPr>
        <p:sp>
          <p:nvSpPr>
            <p:cNvPr id="10" name="矩形 9"/>
            <p:cNvSpPr/>
            <p:nvPr/>
          </p:nvSpPr>
          <p:spPr>
            <a:xfrm>
              <a:off x="6689673" y="2233192"/>
              <a:ext cx="5071608" cy="394916"/>
            </a:xfrm>
            <a:prstGeom prst="rect">
              <a:avLst/>
            </a:prstGeom>
            <a:solidFill>
              <a:srgbClr val="E40C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171069" y="2245984"/>
              <a:ext cx="41088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稳健的货币政策保持中性，要松紧适度</a:t>
              </a: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8224" y="2922956"/>
            <a:ext cx="771525" cy="8096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7840" y="2899144"/>
            <a:ext cx="885825" cy="85725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689673" y="3841320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gradFill>
                  <a:gsLst>
                    <a:gs pos="2000">
                      <a:srgbClr val="E83310"/>
                    </a:gs>
                    <a:gs pos="100000">
                      <a:srgbClr val="E40C05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管好货币供给总闸门</a:t>
            </a:r>
          </a:p>
        </p:txBody>
      </p:sp>
      <p:sp>
        <p:nvSpPr>
          <p:cNvPr id="15" name="矩形 14"/>
          <p:cNvSpPr/>
          <p:nvPr/>
        </p:nvSpPr>
        <p:spPr>
          <a:xfrm>
            <a:off x="9217491" y="3841320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gradFill>
                  <a:gsLst>
                    <a:gs pos="2000">
                      <a:srgbClr val="E83310"/>
                    </a:gs>
                    <a:gs pos="100000">
                      <a:srgbClr val="E40C05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疏通货币政策传导渠道</a:t>
            </a:r>
          </a:p>
        </p:txBody>
      </p:sp>
      <p:sp>
        <p:nvSpPr>
          <p:cNvPr id="16" name="矩形 15"/>
          <p:cNvSpPr/>
          <p:nvPr/>
        </p:nvSpPr>
        <p:spPr>
          <a:xfrm>
            <a:off x="6658727" y="4388912"/>
            <a:ext cx="22931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保持广义货币</a:t>
            </a:r>
            <a:r>
              <a:rPr lang="en-US" altLang="zh-CN" sz="14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M2</a:t>
            </a:r>
            <a:r>
              <a:rPr lang="zh-CN" altLang="en-US" sz="14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、信贷和社会融资规模合理增长，维护流动性合理稳定，提高直接融资特别是股权融资比重</a:t>
            </a:r>
          </a:p>
        </p:txBody>
      </p:sp>
      <p:sp>
        <p:nvSpPr>
          <p:cNvPr id="17" name="矩形 16"/>
          <p:cNvSpPr/>
          <p:nvPr/>
        </p:nvSpPr>
        <p:spPr>
          <a:xfrm>
            <a:off x="9217491" y="4388912"/>
            <a:ext cx="24929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用好差别化准备金、差异化信贷等政策，引导资金更多投向小微企业、“三农”和贫困地区，更好服务实体经济</a:t>
            </a:r>
          </a:p>
        </p:txBody>
      </p:sp>
      <p:sp>
        <p:nvSpPr>
          <p:cNvPr id="18" name="矩形 17"/>
          <p:cNvSpPr/>
          <p:nvPr/>
        </p:nvSpPr>
        <p:spPr>
          <a:xfrm>
            <a:off x="1882912" y="2929232"/>
            <a:ext cx="4482232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今年赤字率拟按</a:t>
            </a:r>
            <a:r>
              <a:rPr lang="en-US" altLang="zh-CN" sz="1400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2.6%</a:t>
            </a:r>
            <a:r>
              <a:rPr lang="zh-CN" altLang="en-US" sz="14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安排，比去年预算低</a:t>
            </a:r>
            <a:r>
              <a:rPr lang="en-US" altLang="zh-CN" sz="1400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0.4</a:t>
            </a:r>
            <a:r>
              <a:rPr lang="zh-CN" altLang="en-US" sz="14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</a:t>
            </a:r>
          </a:p>
        </p:txBody>
      </p:sp>
      <p:sp>
        <p:nvSpPr>
          <p:cNvPr id="19" name="矩形 18"/>
          <p:cNvSpPr/>
          <p:nvPr/>
        </p:nvSpPr>
        <p:spPr>
          <a:xfrm>
            <a:off x="1882912" y="3438951"/>
            <a:ext cx="4439600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财政赤字</a:t>
            </a:r>
            <a:r>
              <a:rPr lang="en-US" altLang="zh-CN" sz="1400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2.38</a:t>
            </a:r>
            <a:r>
              <a:rPr lang="zh-CN" altLang="en-US" sz="14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万亿元，其中中央财政赤字</a:t>
            </a:r>
            <a:r>
              <a:rPr lang="en-US" altLang="zh-CN" sz="1400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1.55</a:t>
            </a:r>
            <a:r>
              <a:rPr lang="zh-CN" altLang="en-US" sz="14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万亿元，地方财政赤字</a:t>
            </a:r>
            <a:r>
              <a:rPr lang="en-US" altLang="zh-CN" sz="1400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8300</a:t>
            </a:r>
            <a:r>
              <a:rPr lang="zh-CN" altLang="en-US" sz="14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亿元</a:t>
            </a:r>
          </a:p>
        </p:txBody>
      </p:sp>
      <p:sp>
        <p:nvSpPr>
          <p:cNvPr id="20" name="矩形 19"/>
          <p:cNvSpPr/>
          <p:nvPr/>
        </p:nvSpPr>
        <p:spPr>
          <a:xfrm>
            <a:off x="1882912" y="4207203"/>
            <a:ext cx="4166525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今年全国财政支出</a:t>
            </a:r>
            <a:r>
              <a:rPr lang="en-US" altLang="zh-CN" sz="1400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sz="14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万亿元，支出规模进一步加大</a:t>
            </a:r>
          </a:p>
        </p:txBody>
      </p:sp>
      <p:sp>
        <p:nvSpPr>
          <p:cNvPr id="21" name="矩形 20"/>
          <p:cNvSpPr/>
          <p:nvPr/>
        </p:nvSpPr>
        <p:spPr>
          <a:xfrm>
            <a:off x="1882912" y="4694993"/>
            <a:ext cx="3993401" cy="328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中央对地方一般性转移支付增长</a:t>
            </a:r>
            <a:r>
              <a:rPr lang="en-US" altLang="zh-CN" sz="1400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10.9%</a:t>
            </a:r>
            <a:endParaRPr lang="zh-CN" altLang="en-US" sz="1400" b="1" dirty="0">
              <a:gradFill>
                <a:gsLst>
                  <a:gs pos="100000">
                    <a:srgbClr val="C00000"/>
                  </a:gs>
                  <a:gs pos="0">
                    <a:srgbClr val="C00000">
                      <a:lumMod val="95000"/>
                      <a:lumOff val="5000"/>
                    </a:srgb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882912" y="5182783"/>
            <a:ext cx="4482232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提高财政支出的公共性、普惠性，加大对三大攻坚战的支持，更多向创新驱动、“三农”、民生等领域倾斜</a:t>
            </a:r>
          </a:p>
        </p:txBody>
      </p:sp>
      <p:sp>
        <p:nvSpPr>
          <p:cNvPr id="23" name="矩形 22"/>
          <p:cNvSpPr/>
          <p:nvPr/>
        </p:nvSpPr>
        <p:spPr>
          <a:xfrm>
            <a:off x="1958890" y="3318197"/>
            <a:ext cx="4302310" cy="36000"/>
          </a:xfrm>
          <a:prstGeom prst="rect">
            <a:avLst/>
          </a:prstGeom>
          <a:solidFill>
            <a:srgbClr val="FFF2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958890" y="4092897"/>
            <a:ext cx="4302310" cy="36000"/>
          </a:xfrm>
          <a:prstGeom prst="rect">
            <a:avLst/>
          </a:prstGeom>
          <a:solidFill>
            <a:srgbClr val="FFF2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958890" y="4613597"/>
            <a:ext cx="4302310" cy="36000"/>
          </a:xfrm>
          <a:prstGeom prst="rect">
            <a:avLst/>
          </a:prstGeom>
          <a:solidFill>
            <a:srgbClr val="FFF2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958890" y="5121597"/>
            <a:ext cx="4302310" cy="36000"/>
          </a:xfrm>
          <a:prstGeom prst="rect">
            <a:avLst/>
          </a:prstGeom>
          <a:solidFill>
            <a:srgbClr val="FFF2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544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24" grpId="0" animBg="1"/>
      <p:bldP spid="25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857413" y="247890"/>
            <a:ext cx="773383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 b="1">
                <a:ln w="6350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gradFill>
                  <a:gsLst>
                    <a:gs pos="0">
                      <a:schemeClr val="bg1"/>
                    </a:gs>
                    <a:gs pos="40000">
                      <a:srgbClr val="FBFF47"/>
                    </a:gs>
                    <a:gs pos="18000">
                      <a:schemeClr val="bg1"/>
                    </a:gs>
                    <a:gs pos="100000">
                      <a:srgbClr val="FBFF47"/>
                    </a:gs>
                  </a:gsLst>
                  <a:lin ang="5400000" scaled="0"/>
                </a:gradFill>
                <a:effectLst>
                  <a:outerShdw blurRad="1270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做好今年工作，注意以下几点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330" y="5157518"/>
            <a:ext cx="1152525" cy="10858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5243427" y="1413495"/>
            <a:ext cx="2146470" cy="1850406"/>
            <a:chOff x="5243427" y="1413495"/>
            <a:chExt cx="2146470" cy="1850406"/>
          </a:xfrm>
        </p:grpSpPr>
        <p:sp>
          <p:nvSpPr>
            <p:cNvPr id="10" name="六边形 9"/>
            <p:cNvSpPr/>
            <p:nvPr/>
          </p:nvSpPr>
          <p:spPr>
            <a:xfrm>
              <a:off x="5243427" y="1413495"/>
              <a:ext cx="2146470" cy="1850406"/>
            </a:xfrm>
            <a:prstGeom prst="hexagon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2700" dist="127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5292724" y="1732746"/>
              <a:ext cx="204787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gradFill>
                    <a:gsLst>
                      <a:gs pos="2000">
                        <a:srgbClr val="E83310"/>
                      </a:gs>
                      <a:gs pos="100000">
                        <a:srgbClr val="E40C05">
                          <a:lumMod val="95000"/>
                          <a:lumOff val="5000"/>
                        </a:srgb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r>
                <a:rPr lang="zh-CN" altLang="en-US" sz="2000" b="1" dirty="0" smtClean="0">
                  <a:gradFill>
                    <a:gsLst>
                      <a:gs pos="2000">
                        <a:srgbClr val="E83310"/>
                      </a:gs>
                      <a:gs pos="100000">
                        <a:srgbClr val="E40C05">
                          <a:lumMod val="95000"/>
                          <a:lumOff val="5000"/>
                        </a:srgb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</a:t>
              </a:r>
              <a:endParaRPr lang="en-US" altLang="zh-CN" sz="2000" b="1" dirty="0">
                <a:gradFill>
                  <a:gsLst>
                    <a:gs pos="2000">
                      <a:srgbClr val="E83310"/>
                    </a:gs>
                    <a:gs pos="100000">
                      <a:srgbClr val="E40C05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2000" dirty="0" smtClean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b="1" dirty="0" smtClea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大力推动</a:t>
              </a:r>
            </a:p>
            <a:p>
              <a:pPr algn="ctr"/>
              <a:r>
                <a:rPr lang="zh-CN" altLang="en-US" sz="1600" b="1" dirty="0" smtClea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高质量发展</a:t>
              </a:r>
              <a:endParaRPr lang="zh-CN" altLang="en-US" sz="1600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5283771" y="3473017"/>
            <a:ext cx="224733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要着力解决发展不平衡不充分问题，围绕建设现代化经济体系，坚持质量第一、效益优先，促进经济结构优化升级。</a:t>
            </a:r>
            <a:endParaRPr lang="zh-CN" altLang="en-US" sz="1400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42722" y="2717156"/>
            <a:ext cx="2046026" cy="1763816"/>
            <a:chOff x="2642722" y="2717156"/>
            <a:chExt cx="2046026" cy="1763816"/>
          </a:xfrm>
        </p:grpSpPr>
        <p:sp>
          <p:nvSpPr>
            <p:cNvPr id="7" name="六边形 6"/>
            <p:cNvSpPr/>
            <p:nvPr/>
          </p:nvSpPr>
          <p:spPr>
            <a:xfrm>
              <a:off x="2642722" y="2717156"/>
              <a:ext cx="2046026" cy="1763816"/>
            </a:xfrm>
            <a:prstGeom prst="hexagon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2700" dist="127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809809" y="3091231"/>
              <a:ext cx="1711852" cy="1138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gradFill>
                    <a:gsLst>
                      <a:gs pos="2000">
                        <a:srgbClr val="E83310"/>
                      </a:gs>
                      <a:gs pos="100000">
                        <a:srgbClr val="E40C05">
                          <a:lumMod val="95000"/>
                          <a:lumOff val="5000"/>
                        </a:srgb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二是</a:t>
              </a:r>
              <a:endParaRPr lang="en-US" altLang="zh-CN" sz="2000" b="1" dirty="0">
                <a:gradFill>
                  <a:gsLst>
                    <a:gs pos="2000">
                      <a:srgbClr val="E83310"/>
                    </a:gs>
                    <a:gs pos="100000">
                      <a:srgbClr val="E40C05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1600" dirty="0" smtClean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b="1" dirty="0" smtClea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加大改革</a:t>
              </a:r>
              <a:endParaRPr lang="en-US" altLang="zh-CN" sz="1600" b="1" dirty="0" smtClean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b="1" dirty="0" smtClea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开放</a:t>
              </a:r>
              <a:r>
                <a:rPr lang="zh-CN" altLang="en-US" sz="1600" b="1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力度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2642721" y="4604079"/>
            <a:ext cx="222173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改革开放是决定当代中国命运的关键一招，也是实现“两个一百年”奋斗目标的关键一招</a:t>
            </a:r>
            <a:r>
              <a:rPr lang="zh-CN" altLang="en-US" sz="1400" dirty="0" smtClean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954210" y="3091231"/>
            <a:ext cx="2195130" cy="1892352"/>
            <a:chOff x="7954210" y="3091231"/>
            <a:chExt cx="2195130" cy="1892352"/>
          </a:xfrm>
        </p:grpSpPr>
        <p:sp>
          <p:nvSpPr>
            <p:cNvPr id="11" name="六边形 10"/>
            <p:cNvSpPr/>
            <p:nvPr/>
          </p:nvSpPr>
          <p:spPr>
            <a:xfrm>
              <a:off x="7954210" y="3091231"/>
              <a:ext cx="2195130" cy="1892352"/>
            </a:xfrm>
            <a:prstGeom prst="hexagon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2700" dist="127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7964052" y="3375686"/>
              <a:ext cx="217544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gradFill>
                    <a:gsLst>
                      <a:gs pos="2000">
                        <a:srgbClr val="E83310"/>
                      </a:gs>
                      <a:gs pos="100000">
                        <a:srgbClr val="E40C05">
                          <a:lumMod val="95000"/>
                          <a:lumOff val="5000"/>
                        </a:srgb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三是</a:t>
              </a:r>
              <a:endParaRPr lang="en-US" altLang="zh-CN" sz="2000" b="1" dirty="0">
                <a:gradFill>
                  <a:gsLst>
                    <a:gs pos="2000">
                      <a:srgbClr val="E83310"/>
                    </a:gs>
                    <a:gs pos="100000">
                      <a:srgbClr val="E40C05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2000" dirty="0" smtClean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b="1" dirty="0" smtClea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抓好</a:t>
              </a:r>
              <a:r>
                <a:rPr lang="zh-CN" altLang="en-US" sz="1600" b="1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决胜</a:t>
              </a:r>
              <a:r>
                <a:rPr lang="zh-CN" altLang="en-US" sz="1600" b="1" dirty="0" smtClea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全面</a:t>
              </a:r>
              <a:endParaRPr lang="en-US" altLang="zh-CN" sz="1600" b="1" dirty="0" smtClean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b="1" dirty="0" smtClea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建成小康社会</a:t>
              </a:r>
              <a:endParaRPr lang="en-US" altLang="zh-CN" sz="1600" b="1" dirty="0" smtClean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b="1" dirty="0" smtClea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r>
                <a:rPr lang="zh-CN" altLang="en-US" sz="1600" b="1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大攻坚战</a:t>
              </a:r>
              <a:endParaRPr lang="zh-CN" altLang="en-US" sz="2000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7810500" y="5255293"/>
            <a:ext cx="251070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要分别提出工作思路和具体举措，排出时间表、路线图、优先序，确保风险隐患得到有效</a:t>
            </a:r>
            <a:r>
              <a:rPr lang="zh-CN" altLang="en-US" sz="1400" dirty="0" smtClean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控制</a:t>
            </a:r>
            <a:endParaRPr lang="zh-CN" altLang="en-US" sz="1400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9528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752475" y="971550"/>
            <a:ext cx="10687050" cy="5886450"/>
          </a:xfrm>
          <a:prstGeom prst="round2SameRect">
            <a:avLst>
              <a:gd name="adj1" fmla="val 9979"/>
              <a:gd name="adj2" fmla="val 0"/>
            </a:avLst>
          </a:prstGeom>
          <a:gradFill>
            <a:gsLst>
              <a:gs pos="0">
                <a:srgbClr val="FFFDF7"/>
              </a:gs>
              <a:gs pos="100000">
                <a:srgbClr val="FFF0C1"/>
              </a:gs>
            </a:gsLst>
            <a:lin ang="5400000" scaled="1"/>
          </a:gradFill>
          <a:ln w="38100">
            <a:gradFill>
              <a:gsLst>
                <a:gs pos="0">
                  <a:srgbClr val="EF2B01"/>
                </a:gs>
                <a:gs pos="100000">
                  <a:srgbClr val="FF4B4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sp>
        <p:nvSpPr>
          <p:cNvPr id="14" name="圆角矩形 13"/>
          <p:cNvSpPr/>
          <p:nvPr/>
        </p:nvSpPr>
        <p:spPr>
          <a:xfrm>
            <a:off x="3693153" y="2916797"/>
            <a:ext cx="6327147" cy="640866"/>
          </a:xfrm>
          <a:prstGeom prst="roundRect">
            <a:avLst>
              <a:gd name="adj" fmla="val 50000"/>
            </a:avLst>
          </a:prstGeom>
          <a:gradFill>
            <a:gsLst>
              <a:gs pos="2000">
                <a:srgbClr val="E10D01"/>
              </a:gs>
              <a:gs pos="100000">
                <a:srgbClr val="E10D01">
                  <a:lumMod val="72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rgbClr val="E10D01"/>
                </a:gs>
                <a:gs pos="100000">
                  <a:srgbClr val="E10D01">
                    <a:lumMod val="97000"/>
                  </a:srgbClr>
                </a:gs>
              </a:gsLst>
              <a:lin ang="5400000" scaled="1"/>
            </a:gradFill>
          </a:ln>
          <a:effectLst>
            <a:outerShdw blurRad="1651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6" name="文本框 15"/>
          <p:cNvSpPr txBox="1"/>
          <p:nvPr/>
        </p:nvSpPr>
        <p:spPr>
          <a:xfrm>
            <a:off x="3951096" y="2408965"/>
            <a:ext cx="55707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600" b="1">
                <a:ln w="15875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gradFill>
                  <a:gsLst>
                    <a:gs pos="0">
                      <a:schemeClr val="bg1"/>
                    </a:gs>
                    <a:gs pos="40000">
                      <a:srgbClr val="FBFF47"/>
                    </a:gs>
                    <a:gs pos="18000">
                      <a:schemeClr val="bg1"/>
                    </a:gs>
                    <a:gs pos="100000">
                      <a:srgbClr val="FBFF47"/>
                    </a:gs>
                  </a:gsLst>
                  <a:lin ang="5400000" scaled="0"/>
                </a:gradFill>
                <a:effectLst>
                  <a:outerShdw blurRad="254000" dist="101600" dir="5400000" algn="tl" rotWithShape="0">
                    <a:prstClr val="black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000" dirty="0">
                <a:ln w="6350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effectLst>
                  <a:outerShdw blurRad="1270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政府工作的建议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951096" y="3606540"/>
            <a:ext cx="3243196" cy="12899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E10D01"/>
              </a:buClr>
              <a:buFont typeface="Wingdings" panose="05000000000000000000" pitchFamily="2" charset="2"/>
              <a:buChar char="Ø"/>
            </a:pPr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深入推进供给侧结构性改革</a:t>
            </a:r>
            <a:endParaRPr lang="en-US" altLang="zh-CN" b="1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E10D01"/>
              </a:buClr>
              <a:buFont typeface="Wingdings" panose="05000000000000000000" pitchFamily="2" charset="2"/>
              <a:buChar char="Ø"/>
            </a:pPr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加快建设创新型国家</a:t>
            </a:r>
            <a:endParaRPr lang="en-US" altLang="zh-CN" b="1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E10D01"/>
              </a:buClr>
            </a:pPr>
            <a:r>
              <a:rPr lang="en-US" altLang="zh-CN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533" y="2147792"/>
            <a:ext cx="1427258" cy="14683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18002" y="2005729"/>
            <a:ext cx="17876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n w="6350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gradFill>
                  <a:gsLst>
                    <a:gs pos="0">
                      <a:schemeClr val="bg1"/>
                    </a:gs>
                    <a:gs pos="40000">
                      <a:srgbClr val="FBFF47"/>
                    </a:gs>
                    <a:gs pos="18000">
                      <a:schemeClr val="bg1"/>
                    </a:gs>
                    <a:gs pos="100000">
                      <a:srgbClr val="FBFF47"/>
                    </a:gs>
                  </a:gsLst>
                  <a:lin ang="5400000" scaled="0"/>
                </a:gradFill>
                <a:effectLst>
                  <a:outerShdw blurRad="1270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en-US" altLang="zh-CN" sz="2800" b="1" dirty="0">
                <a:ln w="6350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gradFill>
                  <a:gsLst>
                    <a:gs pos="0">
                      <a:schemeClr val="bg1"/>
                    </a:gs>
                    <a:gs pos="40000">
                      <a:srgbClr val="FBFF47"/>
                    </a:gs>
                    <a:gs pos="18000">
                      <a:schemeClr val="bg1"/>
                    </a:gs>
                    <a:gs pos="100000">
                      <a:srgbClr val="FBFF47"/>
                    </a:gs>
                  </a:gsLst>
                  <a:lin ang="5400000" scaled="0"/>
                </a:gradFill>
                <a:effectLst>
                  <a:outerShdw blurRad="1270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800" b="1" dirty="0">
                <a:ln w="6350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gradFill>
                  <a:gsLst>
                    <a:gs pos="0">
                      <a:schemeClr val="bg1"/>
                    </a:gs>
                    <a:gs pos="40000">
                      <a:srgbClr val="FBFF47"/>
                    </a:gs>
                    <a:gs pos="18000">
                      <a:schemeClr val="bg1"/>
                    </a:gs>
                    <a:gs pos="100000">
                      <a:srgbClr val="FBFF47"/>
                    </a:gs>
                  </a:gsLst>
                  <a:lin ang="5400000" scaled="0"/>
                </a:gradFill>
                <a:effectLst>
                  <a:outerShdw blurRad="1270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</p:spTree>
    <p:extLst>
      <p:ext uri="{BB962C8B-B14F-4D97-AF65-F5344CB8AC3E}">
        <p14:creationId xmlns:p14="http://schemas.microsoft.com/office/powerpoint/2010/main" val="3062806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/>
      <p:bldP spid="18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857413" y="247890"/>
            <a:ext cx="773383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 b="1">
                <a:ln w="6350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gradFill>
                  <a:gsLst>
                    <a:gs pos="0">
                      <a:schemeClr val="bg1"/>
                    </a:gs>
                    <a:gs pos="40000">
                      <a:srgbClr val="FBFF47"/>
                    </a:gs>
                    <a:gs pos="18000">
                      <a:schemeClr val="bg1"/>
                    </a:gs>
                    <a:gs pos="100000">
                      <a:srgbClr val="FBFF47"/>
                    </a:gs>
                  </a:gsLst>
                  <a:lin ang="5400000" scaled="0"/>
                </a:gradFill>
                <a:effectLst>
                  <a:outerShdw blurRad="1270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继续破除无效供给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751720" y="1726199"/>
            <a:ext cx="321680" cy="4320000"/>
            <a:chOff x="2751720" y="1726199"/>
            <a:chExt cx="321680" cy="4320000"/>
          </a:xfrm>
        </p:grpSpPr>
        <p:sp>
          <p:nvSpPr>
            <p:cNvPr id="4" name="矩形 3"/>
            <p:cNvSpPr/>
            <p:nvPr/>
          </p:nvSpPr>
          <p:spPr>
            <a:xfrm>
              <a:off x="2889619" y="1726199"/>
              <a:ext cx="72000" cy="4320000"/>
            </a:xfrm>
            <a:prstGeom prst="rect">
              <a:avLst/>
            </a:prstGeom>
            <a:solidFill>
              <a:srgbClr val="E40C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2777838" y="2422219"/>
              <a:ext cx="295562" cy="295562"/>
            </a:xfrm>
            <a:prstGeom prst="ellipse">
              <a:avLst/>
            </a:prstGeom>
            <a:solidFill>
              <a:srgbClr val="E40C05"/>
            </a:solidFill>
            <a:ln w="76200">
              <a:solidFill>
                <a:srgbClr val="FFFB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777838" y="3701077"/>
              <a:ext cx="295562" cy="295562"/>
            </a:xfrm>
            <a:prstGeom prst="ellipse">
              <a:avLst/>
            </a:prstGeom>
            <a:solidFill>
              <a:srgbClr val="E40C05"/>
            </a:solidFill>
            <a:ln w="76200">
              <a:solidFill>
                <a:srgbClr val="FFFB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751720" y="5076068"/>
              <a:ext cx="295562" cy="295562"/>
            </a:xfrm>
            <a:prstGeom prst="ellipse">
              <a:avLst/>
            </a:prstGeom>
            <a:solidFill>
              <a:srgbClr val="E40C05"/>
            </a:solidFill>
            <a:ln w="76200">
              <a:solidFill>
                <a:srgbClr val="FFFB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85181" y="1966361"/>
            <a:ext cx="6792537" cy="1156829"/>
            <a:chOff x="3185181" y="1966361"/>
            <a:chExt cx="6792537" cy="1156829"/>
          </a:xfrm>
        </p:grpSpPr>
        <p:sp>
          <p:nvSpPr>
            <p:cNvPr id="20" name="任意多边形 19"/>
            <p:cNvSpPr/>
            <p:nvPr/>
          </p:nvSpPr>
          <p:spPr>
            <a:xfrm>
              <a:off x="3185181" y="1966361"/>
              <a:ext cx="6792537" cy="1156829"/>
            </a:xfrm>
            <a:custGeom>
              <a:avLst/>
              <a:gdLst>
                <a:gd name="connsiteX0" fmla="*/ 333442 w 6792537"/>
                <a:gd name="connsiteY0" fmla="*/ 0 h 1156829"/>
                <a:gd name="connsiteX1" fmla="*/ 6702420 w 6792537"/>
                <a:gd name="connsiteY1" fmla="*/ 0 h 1156829"/>
                <a:gd name="connsiteX2" fmla="*/ 6792537 w 6792537"/>
                <a:gd name="connsiteY2" fmla="*/ 90117 h 1156829"/>
                <a:gd name="connsiteX3" fmla="*/ 6792537 w 6792537"/>
                <a:gd name="connsiteY3" fmla="*/ 1066712 h 1156829"/>
                <a:gd name="connsiteX4" fmla="*/ 6702420 w 6792537"/>
                <a:gd name="connsiteY4" fmla="*/ 1156829 h 1156829"/>
                <a:gd name="connsiteX5" fmla="*/ 333442 w 6792537"/>
                <a:gd name="connsiteY5" fmla="*/ 1156829 h 1156829"/>
                <a:gd name="connsiteX6" fmla="*/ 243325 w 6792537"/>
                <a:gd name="connsiteY6" fmla="*/ 1066712 h 1156829"/>
                <a:gd name="connsiteX7" fmla="*/ 243325 w 6792537"/>
                <a:gd name="connsiteY7" fmla="*/ 744768 h 1156829"/>
                <a:gd name="connsiteX8" fmla="*/ 0 w 6792537"/>
                <a:gd name="connsiteY8" fmla="*/ 603639 h 1156829"/>
                <a:gd name="connsiteX9" fmla="*/ 243325 w 6792537"/>
                <a:gd name="connsiteY9" fmla="*/ 462511 h 1156829"/>
                <a:gd name="connsiteX10" fmla="*/ 243325 w 6792537"/>
                <a:gd name="connsiteY10" fmla="*/ 90117 h 1156829"/>
                <a:gd name="connsiteX11" fmla="*/ 333442 w 6792537"/>
                <a:gd name="connsiteY11" fmla="*/ 0 h 1156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792537" h="1156829">
                  <a:moveTo>
                    <a:pt x="333442" y="0"/>
                  </a:moveTo>
                  <a:lnTo>
                    <a:pt x="6702420" y="0"/>
                  </a:lnTo>
                  <a:cubicBezTo>
                    <a:pt x="6752190" y="0"/>
                    <a:pt x="6792537" y="40347"/>
                    <a:pt x="6792537" y="90117"/>
                  </a:cubicBezTo>
                  <a:lnTo>
                    <a:pt x="6792537" y="1066712"/>
                  </a:lnTo>
                  <a:cubicBezTo>
                    <a:pt x="6792537" y="1116482"/>
                    <a:pt x="6752190" y="1156829"/>
                    <a:pt x="6702420" y="1156829"/>
                  </a:cubicBezTo>
                  <a:lnTo>
                    <a:pt x="333442" y="1156829"/>
                  </a:lnTo>
                  <a:cubicBezTo>
                    <a:pt x="283672" y="1156829"/>
                    <a:pt x="243325" y="1116482"/>
                    <a:pt x="243325" y="1066712"/>
                  </a:cubicBezTo>
                  <a:lnTo>
                    <a:pt x="243325" y="744768"/>
                  </a:lnTo>
                  <a:lnTo>
                    <a:pt x="0" y="603639"/>
                  </a:lnTo>
                  <a:lnTo>
                    <a:pt x="243325" y="462511"/>
                  </a:lnTo>
                  <a:lnTo>
                    <a:pt x="243325" y="90117"/>
                  </a:lnTo>
                  <a:cubicBezTo>
                    <a:pt x="243325" y="40347"/>
                    <a:pt x="283672" y="0"/>
                    <a:pt x="333442" y="0"/>
                  </a:cubicBezTo>
                  <a:close/>
                </a:path>
              </a:pathLst>
            </a:custGeom>
            <a:solidFill>
              <a:srgbClr val="E40C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626672" y="2191435"/>
              <a:ext cx="5685992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今年再压减钢铁产能</a:t>
              </a:r>
              <a:r>
                <a:rPr lang="en-US" altLang="zh-CN" b="1" dirty="0">
                  <a:gradFill>
                    <a:gsLst>
                      <a:gs pos="100000">
                        <a:srgbClr val="FDD359"/>
                      </a:gs>
                      <a:gs pos="0">
                        <a:srgbClr val="FDD359">
                          <a:lumMod val="95000"/>
                        </a:srgb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3000</a:t>
              </a:r>
              <a:r>
                <a:rPr lang="zh-CN" altLang="en-US" b="1" dirty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万吨左右，退出煤炭产能</a:t>
              </a:r>
              <a:r>
                <a:rPr lang="en-US" altLang="zh-CN" b="1" dirty="0">
                  <a:gradFill>
                    <a:gsLst>
                      <a:gs pos="100000">
                        <a:srgbClr val="FDD359"/>
                      </a:gs>
                      <a:gs pos="0">
                        <a:srgbClr val="FDD359">
                          <a:lumMod val="95000"/>
                        </a:srgb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1.5</a:t>
              </a:r>
              <a:r>
                <a:rPr lang="zh-CN" altLang="en-US" b="1" dirty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亿吨左右，淘汰关停不达标的</a:t>
              </a:r>
              <a:r>
                <a:rPr lang="en-US" altLang="zh-CN" b="1" dirty="0">
                  <a:gradFill>
                    <a:gsLst>
                      <a:gs pos="100000">
                        <a:srgbClr val="FDD359"/>
                      </a:gs>
                      <a:gs pos="0">
                        <a:srgbClr val="FDD359">
                          <a:lumMod val="95000"/>
                        </a:srgb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</a:t>
              </a:r>
              <a:r>
                <a:rPr lang="zh-CN" altLang="en-US" b="1" dirty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万千瓦以下煤电机组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185181" y="3307785"/>
            <a:ext cx="6792537" cy="1156829"/>
            <a:chOff x="3185181" y="3307785"/>
            <a:chExt cx="6792537" cy="1156829"/>
          </a:xfrm>
        </p:grpSpPr>
        <p:sp>
          <p:nvSpPr>
            <p:cNvPr id="21" name="任意多边形 20"/>
            <p:cNvSpPr/>
            <p:nvPr/>
          </p:nvSpPr>
          <p:spPr>
            <a:xfrm>
              <a:off x="3185181" y="3307785"/>
              <a:ext cx="6792537" cy="1156829"/>
            </a:xfrm>
            <a:custGeom>
              <a:avLst/>
              <a:gdLst>
                <a:gd name="connsiteX0" fmla="*/ 333442 w 6792537"/>
                <a:gd name="connsiteY0" fmla="*/ 0 h 1156829"/>
                <a:gd name="connsiteX1" fmla="*/ 6702420 w 6792537"/>
                <a:gd name="connsiteY1" fmla="*/ 0 h 1156829"/>
                <a:gd name="connsiteX2" fmla="*/ 6792537 w 6792537"/>
                <a:gd name="connsiteY2" fmla="*/ 90117 h 1156829"/>
                <a:gd name="connsiteX3" fmla="*/ 6792537 w 6792537"/>
                <a:gd name="connsiteY3" fmla="*/ 1066712 h 1156829"/>
                <a:gd name="connsiteX4" fmla="*/ 6702420 w 6792537"/>
                <a:gd name="connsiteY4" fmla="*/ 1156829 h 1156829"/>
                <a:gd name="connsiteX5" fmla="*/ 333442 w 6792537"/>
                <a:gd name="connsiteY5" fmla="*/ 1156829 h 1156829"/>
                <a:gd name="connsiteX6" fmla="*/ 243325 w 6792537"/>
                <a:gd name="connsiteY6" fmla="*/ 1066712 h 1156829"/>
                <a:gd name="connsiteX7" fmla="*/ 243325 w 6792537"/>
                <a:gd name="connsiteY7" fmla="*/ 719543 h 1156829"/>
                <a:gd name="connsiteX8" fmla="*/ 0 w 6792537"/>
                <a:gd name="connsiteY8" fmla="*/ 578414 h 1156829"/>
                <a:gd name="connsiteX9" fmla="*/ 243325 w 6792537"/>
                <a:gd name="connsiteY9" fmla="*/ 437286 h 1156829"/>
                <a:gd name="connsiteX10" fmla="*/ 243325 w 6792537"/>
                <a:gd name="connsiteY10" fmla="*/ 90117 h 1156829"/>
                <a:gd name="connsiteX11" fmla="*/ 333442 w 6792537"/>
                <a:gd name="connsiteY11" fmla="*/ 0 h 1156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792537" h="1156829">
                  <a:moveTo>
                    <a:pt x="333442" y="0"/>
                  </a:moveTo>
                  <a:lnTo>
                    <a:pt x="6702420" y="0"/>
                  </a:lnTo>
                  <a:cubicBezTo>
                    <a:pt x="6752190" y="0"/>
                    <a:pt x="6792537" y="40347"/>
                    <a:pt x="6792537" y="90117"/>
                  </a:cubicBezTo>
                  <a:lnTo>
                    <a:pt x="6792537" y="1066712"/>
                  </a:lnTo>
                  <a:cubicBezTo>
                    <a:pt x="6792537" y="1116482"/>
                    <a:pt x="6752190" y="1156829"/>
                    <a:pt x="6702420" y="1156829"/>
                  </a:cubicBezTo>
                  <a:lnTo>
                    <a:pt x="333442" y="1156829"/>
                  </a:lnTo>
                  <a:cubicBezTo>
                    <a:pt x="283672" y="1156829"/>
                    <a:pt x="243325" y="1116482"/>
                    <a:pt x="243325" y="1066712"/>
                  </a:cubicBezTo>
                  <a:lnTo>
                    <a:pt x="243325" y="719543"/>
                  </a:lnTo>
                  <a:lnTo>
                    <a:pt x="0" y="578414"/>
                  </a:lnTo>
                  <a:lnTo>
                    <a:pt x="243325" y="437286"/>
                  </a:lnTo>
                  <a:lnTo>
                    <a:pt x="243325" y="90117"/>
                  </a:lnTo>
                  <a:cubicBezTo>
                    <a:pt x="243325" y="40347"/>
                    <a:pt x="283672" y="0"/>
                    <a:pt x="333442" y="0"/>
                  </a:cubicBezTo>
                  <a:close/>
                </a:path>
              </a:pathLst>
            </a:custGeom>
            <a:solidFill>
              <a:srgbClr val="E40C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626672" y="3484367"/>
              <a:ext cx="6096000" cy="72898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加大“僵尸企业”破产清算和重整力度，做好职工安置和债务处置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85181" y="4649209"/>
            <a:ext cx="6792537" cy="1156829"/>
            <a:chOff x="3185181" y="4649209"/>
            <a:chExt cx="6792537" cy="1156829"/>
          </a:xfrm>
        </p:grpSpPr>
        <p:sp>
          <p:nvSpPr>
            <p:cNvPr id="18" name="任意多边形 17"/>
            <p:cNvSpPr/>
            <p:nvPr/>
          </p:nvSpPr>
          <p:spPr>
            <a:xfrm>
              <a:off x="3185181" y="4649209"/>
              <a:ext cx="6792537" cy="1156829"/>
            </a:xfrm>
            <a:custGeom>
              <a:avLst/>
              <a:gdLst>
                <a:gd name="connsiteX0" fmla="*/ 333442 w 6792537"/>
                <a:gd name="connsiteY0" fmla="*/ 0 h 1156829"/>
                <a:gd name="connsiteX1" fmla="*/ 6702420 w 6792537"/>
                <a:gd name="connsiteY1" fmla="*/ 0 h 1156829"/>
                <a:gd name="connsiteX2" fmla="*/ 6792537 w 6792537"/>
                <a:gd name="connsiteY2" fmla="*/ 90117 h 1156829"/>
                <a:gd name="connsiteX3" fmla="*/ 6792537 w 6792537"/>
                <a:gd name="connsiteY3" fmla="*/ 1066712 h 1156829"/>
                <a:gd name="connsiteX4" fmla="*/ 6702420 w 6792537"/>
                <a:gd name="connsiteY4" fmla="*/ 1156829 h 1156829"/>
                <a:gd name="connsiteX5" fmla="*/ 333442 w 6792537"/>
                <a:gd name="connsiteY5" fmla="*/ 1156829 h 1156829"/>
                <a:gd name="connsiteX6" fmla="*/ 243325 w 6792537"/>
                <a:gd name="connsiteY6" fmla="*/ 1066712 h 1156829"/>
                <a:gd name="connsiteX7" fmla="*/ 243325 w 6792537"/>
                <a:gd name="connsiteY7" fmla="*/ 719544 h 1156829"/>
                <a:gd name="connsiteX8" fmla="*/ 0 w 6792537"/>
                <a:gd name="connsiteY8" fmla="*/ 578415 h 1156829"/>
                <a:gd name="connsiteX9" fmla="*/ 243325 w 6792537"/>
                <a:gd name="connsiteY9" fmla="*/ 437287 h 1156829"/>
                <a:gd name="connsiteX10" fmla="*/ 243325 w 6792537"/>
                <a:gd name="connsiteY10" fmla="*/ 90117 h 1156829"/>
                <a:gd name="connsiteX11" fmla="*/ 333442 w 6792537"/>
                <a:gd name="connsiteY11" fmla="*/ 0 h 1156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792537" h="1156829">
                  <a:moveTo>
                    <a:pt x="333442" y="0"/>
                  </a:moveTo>
                  <a:lnTo>
                    <a:pt x="6702420" y="0"/>
                  </a:lnTo>
                  <a:cubicBezTo>
                    <a:pt x="6752190" y="0"/>
                    <a:pt x="6792537" y="40347"/>
                    <a:pt x="6792537" y="90117"/>
                  </a:cubicBezTo>
                  <a:lnTo>
                    <a:pt x="6792537" y="1066712"/>
                  </a:lnTo>
                  <a:cubicBezTo>
                    <a:pt x="6792537" y="1116482"/>
                    <a:pt x="6752190" y="1156829"/>
                    <a:pt x="6702420" y="1156829"/>
                  </a:cubicBezTo>
                  <a:lnTo>
                    <a:pt x="333442" y="1156829"/>
                  </a:lnTo>
                  <a:cubicBezTo>
                    <a:pt x="283672" y="1156829"/>
                    <a:pt x="243325" y="1116482"/>
                    <a:pt x="243325" y="1066712"/>
                  </a:cubicBezTo>
                  <a:lnTo>
                    <a:pt x="243325" y="719544"/>
                  </a:lnTo>
                  <a:lnTo>
                    <a:pt x="0" y="578415"/>
                  </a:lnTo>
                  <a:lnTo>
                    <a:pt x="243325" y="437287"/>
                  </a:lnTo>
                  <a:lnTo>
                    <a:pt x="243325" y="90117"/>
                  </a:lnTo>
                  <a:cubicBezTo>
                    <a:pt x="243325" y="40347"/>
                    <a:pt x="283672" y="0"/>
                    <a:pt x="333442" y="0"/>
                  </a:cubicBezTo>
                  <a:close/>
                </a:path>
              </a:pathLst>
            </a:custGeom>
            <a:solidFill>
              <a:srgbClr val="E40C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0" name="矩形 9"/>
            <p:cNvSpPr/>
            <p:nvPr/>
          </p:nvSpPr>
          <p:spPr>
            <a:xfrm>
              <a:off x="3626672" y="4825791"/>
              <a:ext cx="6096000" cy="39805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加快消化粮食库存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0293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57413" y="247890"/>
            <a:ext cx="773383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 b="1">
                <a:ln w="6350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gradFill>
                  <a:gsLst>
                    <a:gs pos="0">
                      <a:schemeClr val="bg1"/>
                    </a:gs>
                    <a:gs pos="40000">
                      <a:srgbClr val="FBFF47"/>
                    </a:gs>
                    <a:gs pos="18000">
                      <a:schemeClr val="bg1"/>
                    </a:gs>
                    <a:gs pos="100000">
                      <a:srgbClr val="FBFF47"/>
                    </a:gs>
                  </a:gsLst>
                  <a:lin ang="5400000" scaled="0"/>
                </a:gradFill>
                <a:effectLst>
                  <a:outerShdw blurRad="1270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加快建设创新型国家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186161" y="1311195"/>
            <a:ext cx="3280644" cy="640866"/>
            <a:chOff x="2186161" y="1311195"/>
            <a:chExt cx="3280644" cy="640866"/>
          </a:xfrm>
        </p:grpSpPr>
        <p:sp>
          <p:nvSpPr>
            <p:cNvPr id="5" name="圆角矩形 4"/>
            <p:cNvSpPr/>
            <p:nvPr/>
          </p:nvSpPr>
          <p:spPr>
            <a:xfrm>
              <a:off x="2186161" y="1311195"/>
              <a:ext cx="3280644" cy="64086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CB0C01"/>
                </a:gs>
                <a:gs pos="2000">
                  <a:srgbClr val="E10D01"/>
                </a:gs>
              </a:gsLst>
              <a:lin ang="5400000" scaled="1"/>
            </a:gradFill>
            <a:ln w="25400">
              <a:solidFill>
                <a:schemeClr val="bg1"/>
              </a:solidFill>
            </a:ln>
            <a:effectLst>
              <a:outerShdw blurRad="127000" dist="127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" name="矩形 5"/>
            <p:cNvSpPr/>
            <p:nvPr/>
          </p:nvSpPr>
          <p:spPr>
            <a:xfrm>
              <a:off x="2476655" y="1419262"/>
              <a:ext cx="2699657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 smtClean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加强国家创新体系建设</a:t>
              </a:r>
              <a:endParaRPr lang="zh-CN" altLang="en-US" b="1" dirty="0">
                <a:gradFill>
                  <a:gsLst>
                    <a:gs pos="100000">
                      <a:schemeClr val="bg1"/>
                    </a:gs>
                    <a:gs pos="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608" y="2278339"/>
            <a:ext cx="4095750" cy="390525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0" y="1156974"/>
            <a:ext cx="6778649" cy="6163990"/>
            <a:chOff x="0" y="1156974"/>
            <a:chExt cx="6778649" cy="6163990"/>
          </a:xfrm>
        </p:grpSpPr>
        <p:sp>
          <p:nvSpPr>
            <p:cNvPr id="8" name="弧形 7"/>
            <p:cNvSpPr/>
            <p:nvPr/>
          </p:nvSpPr>
          <p:spPr>
            <a:xfrm>
              <a:off x="0" y="1156974"/>
              <a:ext cx="6511834" cy="6163990"/>
            </a:xfrm>
            <a:prstGeom prst="arc">
              <a:avLst>
                <a:gd name="adj1" fmla="val 19049460"/>
                <a:gd name="adj2" fmla="val 2468102"/>
              </a:avLst>
            </a:prstGeom>
            <a:ln w="57150">
              <a:solidFill>
                <a:srgbClr val="E00D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5704592" y="2278339"/>
              <a:ext cx="493486" cy="493486"/>
              <a:chOff x="5704592" y="2278339"/>
              <a:chExt cx="493486" cy="493486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5704592" y="2278339"/>
                <a:ext cx="493486" cy="493486"/>
              </a:xfrm>
              <a:prstGeom prst="ellipse">
                <a:avLst/>
              </a:prstGeom>
              <a:solidFill>
                <a:srgbClr val="E40C05"/>
              </a:solidFill>
              <a:ln w="57150">
                <a:solidFill>
                  <a:srgbClr val="FFF9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上箭头 11"/>
              <p:cNvSpPr/>
              <p:nvPr/>
            </p:nvSpPr>
            <p:spPr>
              <a:xfrm>
                <a:off x="5835221" y="2404796"/>
                <a:ext cx="232229" cy="208232"/>
              </a:xfrm>
              <a:prstGeom prst="upArrow">
                <a:avLst>
                  <a:gd name="adj1" fmla="val 45898"/>
                  <a:gd name="adj2" fmla="val 58005"/>
                </a:avLst>
              </a:prstGeom>
              <a:solidFill>
                <a:srgbClr val="FFFA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6285163" y="3860396"/>
              <a:ext cx="493486" cy="493486"/>
              <a:chOff x="6285163" y="3860396"/>
              <a:chExt cx="493486" cy="493486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6285163" y="3860396"/>
                <a:ext cx="493486" cy="493486"/>
              </a:xfrm>
              <a:prstGeom prst="ellipse">
                <a:avLst/>
              </a:prstGeom>
              <a:solidFill>
                <a:srgbClr val="E40C05"/>
              </a:solidFill>
              <a:ln w="57150">
                <a:solidFill>
                  <a:srgbClr val="FFF9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上箭头 13"/>
              <p:cNvSpPr/>
              <p:nvPr/>
            </p:nvSpPr>
            <p:spPr>
              <a:xfrm>
                <a:off x="6425712" y="4003023"/>
                <a:ext cx="232229" cy="208232"/>
              </a:xfrm>
              <a:prstGeom prst="upArrow">
                <a:avLst>
                  <a:gd name="adj1" fmla="val 45898"/>
                  <a:gd name="adj2" fmla="val 58005"/>
                </a:avLst>
              </a:prstGeom>
              <a:solidFill>
                <a:srgbClr val="FFFA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5806191" y="5485996"/>
              <a:ext cx="493486" cy="493486"/>
              <a:chOff x="5806191" y="5485996"/>
              <a:chExt cx="493486" cy="493486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5806191" y="5485996"/>
                <a:ext cx="493486" cy="493486"/>
              </a:xfrm>
              <a:prstGeom prst="ellipse">
                <a:avLst/>
              </a:prstGeom>
              <a:solidFill>
                <a:srgbClr val="E40C05"/>
              </a:solidFill>
              <a:ln w="57150">
                <a:solidFill>
                  <a:srgbClr val="FFF9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上箭头 14"/>
              <p:cNvSpPr/>
              <p:nvPr/>
            </p:nvSpPr>
            <p:spPr>
              <a:xfrm>
                <a:off x="5950816" y="5628623"/>
                <a:ext cx="232229" cy="208232"/>
              </a:xfrm>
              <a:prstGeom prst="upArrow">
                <a:avLst>
                  <a:gd name="adj1" fmla="val 45898"/>
                  <a:gd name="adj2" fmla="val 58005"/>
                </a:avLst>
              </a:prstGeom>
              <a:solidFill>
                <a:srgbClr val="FFFA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6680899" y="3483023"/>
            <a:ext cx="4459006" cy="1248229"/>
            <a:chOff x="6680899" y="3483023"/>
            <a:chExt cx="4459006" cy="1248229"/>
          </a:xfrm>
        </p:grpSpPr>
        <p:grpSp>
          <p:nvGrpSpPr>
            <p:cNvPr id="29" name="组合 28"/>
            <p:cNvGrpSpPr/>
            <p:nvPr/>
          </p:nvGrpSpPr>
          <p:grpSpPr>
            <a:xfrm>
              <a:off x="6680899" y="3483023"/>
              <a:ext cx="4459006" cy="1248229"/>
              <a:chOff x="6680899" y="3483023"/>
              <a:chExt cx="4459006" cy="1248229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7235563" y="3483023"/>
                <a:ext cx="3904342" cy="1248229"/>
              </a:xfrm>
              <a:prstGeom prst="roundRect">
                <a:avLst>
                  <a:gd name="adj" fmla="val 10853"/>
                </a:avLst>
              </a:prstGeom>
              <a:ln w="38100">
                <a:solidFill>
                  <a:srgbClr val="E00D0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6680899" y="4107137"/>
                <a:ext cx="551354" cy="0"/>
              </a:xfrm>
              <a:prstGeom prst="line">
                <a:avLst/>
              </a:prstGeom>
              <a:ln w="38100">
                <a:solidFill>
                  <a:srgbClr val="E00D0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矩形 16"/>
            <p:cNvSpPr/>
            <p:nvPr/>
          </p:nvSpPr>
          <p:spPr>
            <a:xfrm>
              <a:off x="7416957" y="3629130"/>
              <a:ext cx="3434647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鼓励企业牵头实施重大科技项目，支持科研院所、高校与企业融通创新，加快创新成果转化应用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164644" y="1900967"/>
            <a:ext cx="4459006" cy="1248229"/>
            <a:chOff x="6164644" y="1900967"/>
            <a:chExt cx="4459006" cy="1248229"/>
          </a:xfrm>
        </p:grpSpPr>
        <p:sp>
          <p:nvSpPr>
            <p:cNvPr id="16" name="矩形 15"/>
            <p:cNvSpPr/>
            <p:nvPr/>
          </p:nvSpPr>
          <p:spPr>
            <a:xfrm>
              <a:off x="7028278" y="2191397"/>
              <a:ext cx="3157770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启动一批科技创新重大项目，高标准建设国家实验室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6164644" y="1900967"/>
              <a:ext cx="4459006" cy="1248229"/>
              <a:chOff x="6164644" y="1900967"/>
              <a:chExt cx="4459006" cy="1248229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6719308" y="1900967"/>
                <a:ext cx="3904342" cy="1248229"/>
              </a:xfrm>
              <a:prstGeom prst="roundRect">
                <a:avLst>
                  <a:gd name="adj" fmla="val 10853"/>
                </a:avLst>
              </a:prstGeom>
              <a:ln w="38100">
                <a:solidFill>
                  <a:srgbClr val="E00D0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>
                <a:off x="6164644" y="2525081"/>
                <a:ext cx="551354" cy="0"/>
              </a:xfrm>
              <a:prstGeom prst="line">
                <a:avLst/>
              </a:prstGeom>
              <a:ln w="38100">
                <a:solidFill>
                  <a:srgbClr val="E00D0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5" name="组合 34"/>
          <p:cNvGrpSpPr/>
          <p:nvPr/>
        </p:nvGrpSpPr>
        <p:grpSpPr>
          <a:xfrm>
            <a:off x="6164644" y="5108623"/>
            <a:ext cx="4459006" cy="1248229"/>
            <a:chOff x="6164644" y="5108623"/>
            <a:chExt cx="4459006" cy="1248229"/>
          </a:xfrm>
        </p:grpSpPr>
        <p:sp>
          <p:nvSpPr>
            <p:cNvPr id="18" name="矩形 17"/>
            <p:cNvSpPr/>
            <p:nvPr/>
          </p:nvSpPr>
          <p:spPr>
            <a:xfrm>
              <a:off x="6871995" y="5282796"/>
              <a:ext cx="3455265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国家科技投入要向民生领域倾斜，加强雾霾治理研究，推进癌症等重大疾病防治攻关，使科技更好造福人民</a:t>
              </a: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164644" y="5108623"/>
              <a:ext cx="4459006" cy="1248229"/>
              <a:chOff x="6164644" y="5108623"/>
              <a:chExt cx="4459006" cy="1248229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6719308" y="5108623"/>
                <a:ext cx="3904342" cy="1248229"/>
              </a:xfrm>
              <a:prstGeom prst="roundRect">
                <a:avLst>
                  <a:gd name="adj" fmla="val 10853"/>
                </a:avLst>
              </a:prstGeom>
              <a:ln w="38100">
                <a:solidFill>
                  <a:srgbClr val="E00D0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6164644" y="5732737"/>
                <a:ext cx="551354" cy="0"/>
              </a:xfrm>
              <a:prstGeom prst="line">
                <a:avLst/>
              </a:prstGeom>
              <a:ln w="38100">
                <a:solidFill>
                  <a:srgbClr val="E00D0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624234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57413" y="247890"/>
            <a:ext cx="773383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 b="1">
                <a:ln w="6350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gradFill>
                  <a:gsLst>
                    <a:gs pos="0">
                      <a:schemeClr val="bg1"/>
                    </a:gs>
                    <a:gs pos="40000">
                      <a:srgbClr val="FBFF47"/>
                    </a:gs>
                    <a:gs pos="18000">
                      <a:schemeClr val="bg1"/>
                    </a:gs>
                    <a:gs pos="100000">
                      <a:srgbClr val="FBFF47"/>
                    </a:gs>
                  </a:gsLst>
                  <a:lin ang="5400000" scaled="0"/>
                </a:gradFill>
                <a:effectLst>
                  <a:outerShdw blurRad="1270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落实和完善创新激励政策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730171" y="2205767"/>
            <a:ext cx="1712686" cy="3309257"/>
            <a:chOff x="3730171" y="2205767"/>
            <a:chExt cx="1712686" cy="3309257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730171" y="5515024"/>
              <a:ext cx="1712686" cy="0"/>
            </a:xfrm>
            <a:prstGeom prst="line">
              <a:avLst/>
            </a:prstGeom>
            <a:ln w="38100">
              <a:solidFill>
                <a:srgbClr val="E00D0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4343663" y="4417181"/>
              <a:ext cx="1099194" cy="0"/>
            </a:xfrm>
            <a:prstGeom prst="line">
              <a:avLst/>
            </a:prstGeom>
            <a:ln w="38100">
              <a:solidFill>
                <a:srgbClr val="E00D0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343663" y="3292749"/>
              <a:ext cx="1099194" cy="0"/>
            </a:xfrm>
            <a:prstGeom prst="line">
              <a:avLst/>
            </a:prstGeom>
            <a:ln w="38100">
              <a:solidFill>
                <a:srgbClr val="E00D0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3730171" y="2205767"/>
              <a:ext cx="1712686" cy="0"/>
            </a:xfrm>
            <a:prstGeom prst="line">
              <a:avLst/>
            </a:prstGeom>
            <a:ln w="38100">
              <a:solidFill>
                <a:srgbClr val="E00D0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291" y="1477692"/>
            <a:ext cx="1040140" cy="470539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1073414" y="1280506"/>
            <a:ext cx="5507864" cy="5127712"/>
            <a:chOff x="-1073414" y="1280506"/>
            <a:chExt cx="5507864" cy="5127712"/>
          </a:xfrm>
        </p:grpSpPr>
        <p:sp>
          <p:nvSpPr>
            <p:cNvPr id="5" name="弧形 4"/>
            <p:cNvSpPr/>
            <p:nvPr/>
          </p:nvSpPr>
          <p:spPr>
            <a:xfrm>
              <a:off x="-1073414" y="1280506"/>
              <a:ext cx="5417077" cy="5127712"/>
            </a:xfrm>
            <a:prstGeom prst="arc">
              <a:avLst>
                <a:gd name="adj1" fmla="val 17071401"/>
                <a:gd name="adj2" fmla="val 4447550"/>
              </a:avLst>
            </a:prstGeom>
            <a:ln w="57150">
              <a:solidFill>
                <a:srgbClr val="E00D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椭圆 6"/>
            <p:cNvSpPr/>
            <p:nvPr/>
          </p:nvSpPr>
          <p:spPr>
            <a:xfrm>
              <a:off x="4097374" y="3114342"/>
              <a:ext cx="337076" cy="337076"/>
            </a:xfrm>
            <a:prstGeom prst="ellipse">
              <a:avLst/>
            </a:prstGeom>
            <a:solidFill>
              <a:srgbClr val="FFFCF1"/>
            </a:solidFill>
            <a:ln w="57150">
              <a:solidFill>
                <a:srgbClr val="E21C1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4068346" y="4248643"/>
              <a:ext cx="337076" cy="337076"/>
            </a:xfrm>
            <a:prstGeom prst="ellipse">
              <a:avLst/>
            </a:prstGeom>
            <a:solidFill>
              <a:srgbClr val="FFFCF1"/>
            </a:solidFill>
            <a:ln w="57150">
              <a:solidFill>
                <a:srgbClr val="E21C1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523685" y="5361000"/>
              <a:ext cx="337076" cy="337076"/>
            </a:xfrm>
            <a:prstGeom prst="ellipse">
              <a:avLst/>
            </a:prstGeom>
            <a:solidFill>
              <a:srgbClr val="FFFCF1"/>
            </a:solidFill>
            <a:ln w="57150">
              <a:solidFill>
                <a:srgbClr val="E21C1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561633" y="2037229"/>
              <a:ext cx="337076" cy="337076"/>
            </a:xfrm>
            <a:prstGeom prst="ellipse">
              <a:avLst/>
            </a:prstGeom>
            <a:solidFill>
              <a:srgbClr val="FFFCF1"/>
            </a:solidFill>
            <a:ln w="57150">
              <a:solidFill>
                <a:srgbClr val="E21C1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6503726" y="1868087"/>
            <a:ext cx="3612731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改革科技管理制度，科研项目绩效评价要加快从重过程向重结果转变</a:t>
            </a:r>
          </a:p>
        </p:txBody>
      </p:sp>
      <p:sp>
        <p:nvSpPr>
          <p:cNvPr id="21" name="矩形 20"/>
          <p:cNvSpPr/>
          <p:nvPr/>
        </p:nvSpPr>
        <p:spPr>
          <a:xfrm>
            <a:off x="6503726" y="2975209"/>
            <a:ext cx="449353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赋予创新团队和领军人才更大的人财物支配权和技术路线决策权</a:t>
            </a:r>
          </a:p>
        </p:txBody>
      </p:sp>
      <p:sp>
        <p:nvSpPr>
          <p:cNvPr id="22" name="矩形 21"/>
          <p:cNvSpPr/>
          <p:nvPr/>
        </p:nvSpPr>
        <p:spPr>
          <a:xfrm>
            <a:off x="6503726" y="4079501"/>
            <a:ext cx="3612731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对承担重大科技攻关任务的科研人员，采取灵活的薪酬制度和奖励措施</a:t>
            </a:r>
          </a:p>
        </p:txBody>
      </p:sp>
      <p:sp>
        <p:nvSpPr>
          <p:cNvPr id="23" name="矩形 22"/>
          <p:cNvSpPr/>
          <p:nvPr/>
        </p:nvSpPr>
        <p:spPr>
          <a:xfrm>
            <a:off x="6503726" y="5331972"/>
            <a:ext cx="4493538" cy="3627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探索赋予科研人员科技成果所有权或长期使用权</a:t>
            </a:r>
          </a:p>
        </p:txBody>
      </p:sp>
    </p:spTree>
    <p:extLst>
      <p:ext uri="{BB962C8B-B14F-4D97-AF65-F5344CB8AC3E}">
        <p14:creationId xmlns:p14="http://schemas.microsoft.com/office/powerpoint/2010/main" val="3642055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857413" y="247890"/>
            <a:ext cx="773383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 b="1">
                <a:ln w="6350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gradFill>
                  <a:gsLst>
                    <a:gs pos="0">
                      <a:schemeClr val="bg1"/>
                    </a:gs>
                    <a:gs pos="40000">
                      <a:srgbClr val="FBFF47"/>
                    </a:gs>
                    <a:gs pos="18000">
                      <a:schemeClr val="bg1"/>
                    </a:gs>
                    <a:gs pos="100000">
                      <a:srgbClr val="FBFF47"/>
                    </a:gs>
                  </a:gsLst>
                  <a:lin ang="5400000" scaled="0"/>
                </a:gradFill>
                <a:effectLst>
                  <a:outerShdw blurRad="1270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促进大众创业、万众创新上水平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4658" y="3429000"/>
            <a:ext cx="2886075" cy="3429000"/>
          </a:xfrm>
          <a:prstGeom prst="rect">
            <a:avLst/>
          </a:prstGeom>
        </p:spPr>
      </p:pic>
      <p:sp>
        <p:nvSpPr>
          <p:cNvPr id="7" name="任意多边形 6"/>
          <p:cNvSpPr/>
          <p:nvPr/>
        </p:nvSpPr>
        <p:spPr>
          <a:xfrm>
            <a:off x="3277532" y="2216753"/>
            <a:ext cx="6561364" cy="1906814"/>
          </a:xfrm>
          <a:custGeom>
            <a:avLst/>
            <a:gdLst>
              <a:gd name="connsiteX0" fmla="*/ 0 w 5312229"/>
              <a:gd name="connsiteY0" fmla="*/ 1640114 h 1640114"/>
              <a:gd name="connsiteX1" fmla="*/ 711200 w 5312229"/>
              <a:gd name="connsiteY1" fmla="*/ 0 h 1640114"/>
              <a:gd name="connsiteX2" fmla="*/ 5312229 w 5312229"/>
              <a:gd name="connsiteY2" fmla="*/ 0 h 1640114"/>
              <a:gd name="connsiteX0" fmla="*/ 0 w 5266359"/>
              <a:gd name="connsiteY0" fmla="*/ 1906814 h 1906814"/>
              <a:gd name="connsiteX1" fmla="*/ 665330 w 5266359"/>
              <a:gd name="connsiteY1" fmla="*/ 0 h 1906814"/>
              <a:gd name="connsiteX2" fmla="*/ 5266359 w 5266359"/>
              <a:gd name="connsiteY2" fmla="*/ 0 h 1906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66359" h="1906814">
                <a:moveTo>
                  <a:pt x="0" y="1906814"/>
                </a:moveTo>
                <a:lnTo>
                  <a:pt x="665330" y="0"/>
                </a:lnTo>
                <a:lnTo>
                  <a:pt x="5266359" y="0"/>
                </a:lnTo>
              </a:path>
            </a:pathLst>
          </a:custGeom>
          <a:noFill/>
          <a:ln w="28575">
            <a:solidFill>
              <a:srgbClr val="7C7D7F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3928373" y="2914540"/>
            <a:ext cx="5910524" cy="722086"/>
          </a:xfrm>
          <a:custGeom>
            <a:avLst/>
            <a:gdLst>
              <a:gd name="connsiteX0" fmla="*/ 0 w 5312229"/>
              <a:gd name="connsiteY0" fmla="*/ 1640114 h 1640114"/>
              <a:gd name="connsiteX1" fmla="*/ 711200 w 5312229"/>
              <a:gd name="connsiteY1" fmla="*/ 0 h 1640114"/>
              <a:gd name="connsiteX2" fmla="*/ 5312229 w 5312229"/>
              <a:gd name="connsiteY2" fmla="*/ 0 h 1640114"/>
              <a:gd name="connsiteX0" fmla="*/ 0 w 5016572"/>
              <a:gd name="connsiteY0" fmla="*/ 493486 h 493486"/>
              <a:gd name="connsiteX1" fmla="*/ 415543 w 5016572"/>
              <a:gd name="connsiteY1" fmla="*/ 0 h 493486"/>
              <a:gd name="connsiteX2" fmla="*/ 5016572 w 5016572"/>
              <a:gd name="connsiteY2" fmla="*/ 0 h 493486"/>
              <a:gd name="connsiteX0" fmla="*/ 0 w 5016572"/>
              <a:gd name="connsiteY0" fmla="*/ 722086 h 722086"/>
              <a:gd name="connsiteX1" fmla="*/ 415543 w 5016572"/>
              <a:gd name="connsiteY1" fmla="*/ 0 h 722086"/>
              <a:gd name="connsiteX2" fmla="*/ 5016572 w 5016572"/>
              <a:gd name="connsiteY2" fmla="*/ 0 h 722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16572" h="722086">
                <a:moveTo>
                  <a:pt x="0" y="722086"/>
                </a:moveTo>
                <a:lnTo>
                  <a:pt x="415543" y="0"/>
                </a:lnTo>
                <a:lnTo>
                  <a:pt x="5016572" y="0"/>
                </a:lnTo>
              </a:path>
            </a:pathLst>
          </a:custGeom>
          <a:noFill/>
          <a:ln w="28575">
            <a:solidFill>
              <a:srgbClr val="F5863D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5237867" y="4759421"/>
            <a:ext cx="4601029" cy="0"/>
          </a:xfrm>
          <a:custGeom>
            <a:avLst/>
            <a:gdLst>
              <a:gd name="connsiteX0" fmla="*/ 0 w 5312229"/>
              <a:gd name="connsiteY0" fmla="*/ 1640114 h 1640114"/>
              <a:gd name="connsiteX1" fmla="*/ 711200 w 5312229"/>
              <a:gd name="connsiteY1" fmla="*/ 0 h 1640114"/>
              <a:gd name="connsiteX2" fmla="*/ 5312229 w 5312229"/>
              <a:gd name="connsiteY2" fmla="*/ 0 h 1640114"/>
              <a:gd name="connsiteX0" fmla="*/ 0 w 4601029"/>
              <a:gd name="connsiteY0" fmla="*/ 0 h 0"/>
              <a:gd name="connsiteX1" fmla="*/ 4601029 w 460102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601029">
                <a:moveTo>
                  <a:pt x="0" y="0"/>
                </a:moveTo>
                <a:lnTo>
                  <a:pt x="4601029" y="0"/>
                </a:lnTo>
              </a:path>
            </a:pathLst>
          </a:custGeom>
          <a:noFill/>
          <a:ln w="28575">
            <a:solidFill>
              <a:srgbClr val="26BDC6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10" name="任意多边形 9"/>
          <p:cNvSpPr/>
          <p:nvPr/>
        </p:nvSpPr>
        <p:spPr>
          <a:xfrm>
            <a:off x="4407341" y="4011116"/>
            <a:ext cx="5431555" cy="170811"/>
          </a:xfrm>
          <a:custGeom>
            <a:avLst/>
            <a:gdLst>
              <a:gd name="connsiteX0" fmla="*/ 0 w 5312229"/>
              <a:gd name="connsiteY0" fmla="*/ 1640114 h 1640114"/>
              <a:gd name="connsiteX1" fmla="*/ 711200 w 5312229"/>
              <a:gd name="connsiteY1" fmla="*/ 0 h 1640114"/>
              <a:gd name="connsiteX2" fmla="*/ 5312229 w 5312229"/>
              <a:gd name="connsiteY2" fmla="*/ 0 h 1640114"/>
              <a:gd name="connsiteX0" fmla="*/ 0 w 4601029"/>
              <a:gd name="connsiteY0" fmla="*/ 0 h 0"/>
              <a:gd name="connsiteX1" fmla="*/ 4601029 w 460102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601029">
                <a:moveTo>
                  <a:pt x="0" y="0"/>
                </a:moveTo>
                <a:lnTo>
                  <a:pt x="4601029" y="0"/>
                </a:lnTo>
              </a:path>
            </a:pathLst>
          </a:custGeom>
          <a:noFill/>
          <a:ln w="28575">
            <a:solidFill>
              <a:srgbClr val="FEC74A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1" name="矩形 10"/>
          <p:cNvSpPr/>
          <p:nvPr/>
        </p:nvSpPr>
        <p:spPr>
          <a:xfrm>
            <a:off x="4407341" y="1758729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推进“双创”示范基地建设</a:t>
            </a:r>
          </a:p>
        </p:txBody>
      </p:sp>
      <p:sp>
        <p:nvSpPr>
          <p:cNvPr id="12" name="矩形 11"/>
          <p:cNvSpPr/>
          <p:nvPr/>
        </p:nvSpPr>
        <p:spPr>
          <a:xfrm>
            <a:off x="4852310" y="2366869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打造“双创”升级版</a:t>
            </a:r>
          </a:p>
        </p:txBody>
      </p:sp>
      <p:sp>
        <p:nvSpPr>
          <p:cNvPr id="13" name="矩形 12"/>
          <p:cNvSpPr/>
          <p:nvPr/>
        </p:nvSpPr>
        <p:spPr>
          <a:xfrm>
            <a:off x="5116204" y="3006457"/>
            <a:ext cx="45512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设立国家融资担保基金，支持优质创新型企业上市融资，将创业投资、天使投资税收优惠政策试点范围扩大到全国</a:t>
            </a:r>
          </a:p>
        </p:txBody>
      </p:sp>
      <p:sp>
        <p:nvSpPr>
          <p:cNvPr id="14" name="矩形 13"/>
          <p:cNvSpPr/>
          <p:nvPr/>
        </p:nvSpPr>
        <p:spPr>
          <a:xfrm>
            <a:off x="5490733" y="4169164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深化人才发展体制改革</a:t>
            </a:r>
          </a:p>
        </p:txBody>
      </p:sp>
    </p:spTree>
    <p:extLst>
      <p:ext uri="{BB962C8B-B14F-4D97-AF65-F5344CB8AC3E}">
        <p14:creationId xmlns:p14="http://schemas.microsoft.com/office/powerpoint/2010/main" val="684292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边形 6"/>
          <p:cNvSpPr/>
          <p:nvPr/>
        </p:nvSpPr>
        <p:spPr>
          <a:xfrm flipH="1">
            <a:off x="4898830" y="2264686"/>
            <a:ext cx="5478055" cy="3352248"/>
          </a:xfrm>
          <a:prstGeom prst="homePlate">
            <a:avLst>
              <a:gd name="adj" fmla="val 23580"/>
            </a:avLst>
          </a:prstGeom>
          <a:gradFill>
            <a:gsLst>
              <a:gs pos="100000">
                <a:srgbClr val="FFFF79">
                  <a:alpha val="59000"/>
                </a:srgbClr>
              </a:gs>
              <a:gs pos="0">
                <a:srgbClr val="FFEF76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57413" y="247890"/>
            <a:ext cx="773383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 b="1">
                <a:ln w="6350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gradFill>
                  <a:gsLst>
                    <a:gs pos="0">
                      <a:schemeClr val="bg1"/>
                    </a:gs>
                    <a:gs pos="40000">
                      <a:srgbClr val="FBFF47"/>
                    </a:gs>
                    <a:gs pos="18000">
                      <a:schemeClr val="bg1"/>
                    </a:gs>
                    <a:gs pos="100000">
                      <a:srgbClr val="FBFF47"/>
                    </a:gs>
                  </a:gsLst>
                  <a:lin ang="5400000" scaled="0"/>
                </a:gradFill>
                <a:effectLst>
                  <a:outerShdw blurRad="1270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深化基础性关键领域改革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908679" y="1311195"/>
            <a:ext cx="2538239" cy="640866"/>
            <a:chOff x="1908679" y="1311195"/>
            <a:chExt cx="2538239" cy="640866"/>
          </a:xfrm>
        </p:grpSpPr>
        <p:sp>
          <p:nvSpPr>
            <p:cNvPr id="4" name="圆角矩形 3"/>
            <p:cNvSpPr/>
            <p:nvPr/>
          </p:nvSpPr>
          <p:spPr>
            <a:xfrm>
              <a:off x="1908679" y="1311195"/>
              <a:ext cx="2538239" cy="64086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CB0C01"/>
                </a:gs>
                <a:gs pos="2000">
                  <a:srgbClr val="E10D01"/>
                </a:gs>
              </a:gsLst>
              <a:lin ang="5400000" scaled="1"/>
            </a:gradFill>
            <a:ln w="25400">
              <a:solidFill>
                <a:schemeClr val="bg1"/>
              </a:solidFill>
            </a:ln>
            <a:effectLst>
              <a:outerShdw blurRad="127000" dist="127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" name="矩形 4"/>
            <p:cNvSpPr/>
            <p:nvPr/>
          </p:nvSpPr>
          <p:spPr>
            <a:xfrm>
              <a:off x="2199173" y="1419262"/>
              <a:ext cx="2087077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 smtClean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推进国资国企改革</a:t>
              </a:r>
              <a:endParaRPr lang="zh-CN" altLang="en-US" b="1" dirty="0">
                <a:gradFill>
                  <a:gsLst>
                    <a:gs pos="100000">
                      <a:schemeClr val="bg1"/>
                    </a:gs>
                    <a:gs pos="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116" y="2636701"/>
            <a:ext cx="2259284" cy="271359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750001" y="2452035"/>
            <a:ext cx="36462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FE665E"/>
              </a:buClr>
              <a:buFont typeface="Wingdings" panose="05000000000000000000" pitchFamily="2" charset="2"/>
              <a:buChar char="l"/>
            </a:pPr>
            <a:r>
              <a:rPr lang="zh-CN" altLang="en-US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制定出资人监管权责清单</a:t>
            </a:r>
          </a:p>
        </p:txBody>
      </p:sp>
      <p:sp>
        <p:nvSpPr>
          <p:cNvPr id="9" name="矩形 8"/>
          <p:cNvSpPr/>
          <p:nvPr/>
        </p:nvSpPr>
        <p:spPr>
          <a:xfrm>
            <a:off x="5750001" y="3057923"/>
            <a:ext cx="4626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FE665E"/>
              </a:buClr>
              <a:buFont typeface="Wingdings" panose="05000000000000000000" pitchFamily="2" charset="2"/>
              <a:buChar char="l"/>
            </a:pPr>
            <a:r>
              <a:rPr lang="zh-CN" altLang="en-US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深化国有资本投资、运营公司等改革试点，赋予更多自主权</a:t>
            </a:r>
          </a:p>
        </p:txBody>
      </p:sp>
      <p:sp>
        <p:nvSpPr>
          <p:cNvPr id="10" name="矩形 9"/>
          <p:cNvSpPr/>
          <p:nvPr/>
        </p:nvSpPr>
        <p:spPr>
          <a:xfrm>
            <a:off x="5750001" y="3940810"/>
            <a:ext cx="48013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FE665E"/>
              </a:buClr>
              <a:buFont typeface="Wingdings" panose="05000000000000000000" pitchFamily="2" charset="2"/>
              <a:buChar char="l"/>
            </a:pPr>
            <a:r>
              <a:rPr lang="zh-CN" altLang="en-US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继续推进国有企业优化重组和央企股份制改革</a:t>
            </a:r>
          </a:p>
        </p:txBody>
      </p:sp>
      <p:sp>
        <p:nvSpPr>
          <p:cNvPr id="11" name="矩形 10"/>
          <p:cNvSpPr/>
          <p:nvPr/>
        </p:nvSpPr>
        <p:spPr>
          <a:xfrm>
            <a:off x="5750001" y="4823696"/>
            <a:ext cx="4626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FE665E"/>
              </a:buClr>
              <a:buFont typeface="Wingdings" panose="05000000000000000000" pitchFamily="2" charset="2"/>
              <a:buChar char="l"/>
            </a:pPr>
            <a:r>
              <a:rPr lang="zh-CN" altLang="en-US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落实向全国人大常委会报告国有资产管理情况的制度</a:t>
            </a:r>
          </a:p>
        </p:txBody>
      </p:sp>
    </p:spTree>
    <p:extLst>
      <p:ext uri="{BB962C8B-B14F-4D97-AF65-F5344CB8AC3E}">
        <p14:creationId xmlns:p14="http://schemas.microsoft.com/office/powerpoint/2010/main" val="4064978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752475" y="971550"/>
            <a:ext cx="10687050" cy="5886450"/>
          </a:xfrm>
          <a:prstGeom prst="round2SameRect">
            <a:avLst>
              <a:gd name="adj1" fmla="val 9979"/>
              <a:gd name="adj2" fmla="val 0"/>
            </a:avLst>
          </a:prstGeom>
          <a:gradFill>
            <a:gsLst>
              <a:gs pos="0">
                <a:srgbClr val="FFFDF7"/>
              </a:gs>
              <a:gs pos="100000">
                <a:srgbClr val="FFF0C1"/>
              </a:gs>
            </a:gsLst>
            <a:lin ang="5400000" scaled="1"/>
          </a:gradFill>
          <a:ln w="38100">
            <a:gradFill>
              <a:gsLst>
                <a:gs pos="0">
                  <a:srgbClr val="EF2B01"/>
                </a:gs>
                <a:gs pos="100000">
                  <a:srgbClr val="FF4B4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v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5157282" y="204077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ln w="15875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gradFill>
                  <a:gsLst>
                    <a:gs pos="0">
                      <a:schemeClr val="bg1"/>
                    </a:gs>
                    <a:gs pos="40000">
                      <a:srgbClr val="FBFF47"/>
                    </a:gs>
                    <a:gs pos="18000">
                      <a:schemeClr val="bg1"/>
                    </a:gs>
                    <a:gs pos="100000">
                      <a:srgbClr val="FBFF47"/>
                    </a:gs>
                  </a:gsLst>
                  <a:lin ang="5400000" scaled="0"/>
                </a:gradFill>
                <a:effectLst>
                  <a:outerShdw blurRad="254000" dist="101600" dir="5400000" algn="tl" rotWithShape="0">
                    <a:prstClr val="black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6600" b="1" dirty="0">
              <a:ln w="15875">
                <a:gradFill>
                  <a:gsLst>
                    <a:gs pos="0">
                      <a:srgbClr val="E10D01"/>
                    </a:gs>
                    <a:gs pos="100000">
                      <a:srgbClr val="E10D01">
                        <a:lumMod val="95000"/>
                      </a:srgbClr>
                    </a:gs>
                  </a:gsLst>
                  <a:lin ang="5400000" scaled="1"/>
                </a:gradFill>
                <a:miter lim="800000"/>
              </a:ln>
              <a:gradFill>
                <a:gsLst>
                  <a:gs pos="0">
                    <a:schemeClr val="bg1"/>
                  </a:gs>
                  <a:gs pos="40000">
                    <a:srgbClr val="FBFF47"/>
                  </a:gs>
                  <a:gs pos="18000">
                    <a:schemeClr val="bg1"/>
                  </a:gs>
                  <a:gs pos="100000">
                    <a:srgbClr val="FBFF47"/>
                  </a:gs>
                </a:gsLst>
                <a:lin ang="5400000" scaled="0"/>
              </a:gradFill>
              <a:effectLst>
                <a:outerShdw blurRad="254000" dist="101600" dir="5400000" algn="tl" rotWithShape="0">
                  <a:prstClr val="black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985" y="1638037"/>
            <a:ext cx="670270" cy="68957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655947" y="1668584"/>
            <a:ext cx="5021328" cy="646332"/>
            <a:chOff x="3655947" y="1668584"/>
            <a:chExt cx="5021328" cy="646332"/>
          </a:xfrm>
        </p:grpSpPr>
        <p:sp>
          <p:nvSpPr>
            <p:cNvPr id="14" name="圆角矩形 13"/>
            <p:cNvSpPr/>
            <p:nvPr/>
          </p:nvSpPr>
          <p:spPr>
            <a:xfrm>
              <a:off x="3655947" y="1674050"/>
              <a:ext cx="5021328" cy="640866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10D01"/>
                </a:gs>
                <a:gs pos="100000">
                  <a:srgbClr val="E10D01">
                    <a:lumMod val="72000"/>
                  </a:srgbClr>
                </a:gs>
              </a:gsLst>
              <a:lin ang="5400000" scaled="1"/>
            </a:gradFill>
            <a:ln w="25400">
              <a:gradFill>
                <a:gsLst>
                  <a:gs pos="0">
                    <a:srgbClr val="E10D01"/>
                  </a:gs>
                  <a:gs pos="100000">
                    <a:srgbClr val="E10D01">
                      <a:lumMod val="97000"/>
                    </a:srgbClr>
                  </a:gs>
                </a:gsLst>
                <a:lin ang="5400000" scaled="1"/>
              </a:gradFill>
            </a:ln>
            <a:effectLst>
              <a:outerShdw blurRad="1651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049191" y="1668584"/>
              <a:ext cx="4085159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ln w="6350">
                    <a:gradFill>
                      <a:gsLst>
                        <a:gs pos="0">
                          <a:srgbClr val="E10D01"/>
                        </a:gs>
                        <a:gs pos="100000">
                          <a:srgbClr val="E10D01">
                            <a:lumMod val="95000"/>
                          </a:srgbClr>
                        </a:gs>
                      </a:gsLst>
                      <a:lin ang="5400000" scaled="1"/>
                    </a:gradFill>
                    <a:miter lim="800000"/>
                  </a:ln>
                  <a:gradFill>
                    <a:gsLst>
                      <a:gs pos="0">
                        <a:schemeClr val="bg1"/>
                      </a:gs>
                      <a:gs pos="40000">
                        <a:srgbClr val="FBFF47"/>
                      </a:gs>
                      <a:gs pos="18000">
                        <a:schemeClr val="bg1"/>
                      </a:gs>
                      <a:gs pos="100000">
                        <a:srgbClr val="FBFF47"/>
                      </a:gs>
                    </a:gsLst>
                    <a:lin ang="5400000" scaled="0"/>
                  </a:gradFill>
                  <a:effectLst>
                    <a:outerShdw blurRad="1270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过去五年工作回顾</a:t>
              </a: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707937" y="2370977"/>
            <a:ext cx="36792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E10D01"/>
              </a:buClr>
              <a:buFont typeface="Wingdings" panose="05000000000000000000" pitchFamily="2" charset="2"/>
              <a:buChar char="Ø"/>
            </a:pP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坚持稳中求进工作总</a:t>
            </a:r>
            <a:r>
              <a:rPr lang="zh-CN" altLang="en-US" sz="1600" dirty="0" smtClean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基调</a:t>
            </a:r>
            <a:r>
              <a:rPr lang="en-US" altLang="zh-CN" sz="1600" dirty="0" smtClean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  <a:p>
            <a:pPr marL="285750" indent="-285750">
              <a:buClr>
                <a:srgbClr val="E10D01"/>
              </a:buClr>
              <a:buFont typeface="Wingdings" panose="05000000000000000000" pitchFamily="2" charset="2"/>
              <a:buChar char="Ø"/>
            </a:pP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坚持以供给侧结构性改革为</a:t>
            </a:r>
            <a:r>
              <a:rPr lang="zh-CN" altLang="en-US" sz="1600" dirty="0" smtClean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主线</a:t>
            </a:r>
            <a:r>
              <a:rPr lang="en-US" altLang="zh-CN" sz="1600" dirty="0" smtClean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600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Clr>
                <a:srgbClr val="E10D01"/>
              </a:buClr>
            </a:pPr>
            <a:r>
              <a:rPr lang="en-US" altLang="zh-CN" sz="1600" dirty="0" smtClean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600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985" y="3404521"/>
            <a:ext cx="670270" cy="689578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3707937" y="4137461"/>
            <a:ext cx="33457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E10D01"/>
              </a:buClr>
              <a:buFont typeface="Wingdings" panose="05000000000000000000" pitchFamily="2" charset="2"/>
              <a:buChar char="Ø"/>
            </a:pP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关键一年</a:t>
            </a:r>
            <a:endParaRPr lang="en-US" altLang="zh-CN" sz="1600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Clr>
                <a:srgbClr val="E10D01"/>
              </a:buClr>
              <a:buFont typeface="Wingdings" panose="05000000000000000000" pitchFamily="2" charset="2"/>
              <a:buChar char="Ø"/>
            </a:pP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我国发展面临的机遇和挑战并存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985" y="5117765"/>
            <a:ext cx="670270" cy="689578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707937" y="5850705"/>
            <a:ext cx="29354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E10D01"/>
              </a:buClr>
              <a:buFont typeface="Wingdings" panose="05000000000000000000" pitchFamily="2" charset="2"/>
              <a:buChar char="Ø"/>
            </a:pP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深入推进供给侧结构性</a:t>
            </a:r>
            <a:r>
              <a:rPr lang="zh-CN" altLang="en-US" sz="1600" dirty="0" smtClean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改革</a:t>
            </a:r>
            <a:endParaRPr lang="en-US" altLang="zh-CN" sz="1600" dirty="0" smtClean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Clr>
                <a:srgbClr val="E10D01"/>
              </a:buClr>
              <a:buFont typeface="Wingdings" panose="05000000000000000000" pitchFamily="2" charset="2"/>
              <a:buChar char="Ø"/>
            </a:pP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加快建设创新型</a:t>
            </a:r>
            <a:r>
              <a:rPr lang="zh-CN" altLang="en-US" sz="1600" dirty="0" smtClean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国家</a:t>
            </a:r>
            <a:endParaRPr lang="en-US" altLang="zh-CN" sz="1600" dirty="0" smtClean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Clr>
                <a:srgbClr val="E10D01"/>
              </a:buClr>
            </a:pPr>
            <a:r>
              <a:rPr lang="en-US" altLang="zh-CN" sz="1600" dirty="0" smtClean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600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655947" y="3180235"/>
            <a:ext cx="5021328" cy="901165"/>
            <a:chOff x="3655947" y="3180235"/>
            <a:chExt cx="5021328" cy="901165"/>
          </a:xfrm>
        </p:grpSpPr>
        <p:sp>
          <p:nvSpPr>
            <p:cNvPr id="23" name="圆角矩形 22"/>
            <p:cNvSpPr/>
            <p:nvPr/>
          </p:nvSpPr>
          <p:spPr>
            <a:xfrm>
              <a:off x="3655947" y="3440534"/>
              <a:ext cx="5021328" cy="640866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10D01"/>
                </a:gs>
                <a:gs pos="100000">
                  <a:srgbClr val="E10D01">
                    <a:lumMod val="72000"/>
                  </a:srgbClr>
                </a:gs>
              </a:gsLst>
              <a:lin ang="5400000" scaled="1"/>
            </a:gradFill>
            <a:ln w="25400">
              <a:gradFill>
                <a:gsLst>
                  <a:gs pos="0">
                    <a:srgbClr val="E10D01"/>
                  </a:gs>
                  <a:gs pos="100000">
                    <a:srgbClr val="E10D01">
                      <a:lumMod val="97000"/>
                    </a:srgbClr>
                  </a:gs>
                </a:gsLst>
                <a:lin ang="5400000" scaled="1"/>
              </a:gradFill>
            </a:ln>
            <a:effectLst>
              <a:outerShdw blurRad="1651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049191" y="3435068"/>
              <a:ext cx="4370909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ln w="6350">
                    <a:gradFill>
                      <a:gsLst>
                        <a:gs pos="0">
                          <a:srgbClr val="E10D01"/>
                        </a:gs>
                        <a:gs pos="100000">
                          <a:srgbClr val="E10D01">
                            <a:lumMod val="95000"/>
                          </a:srgbClr>
                        </a:gs>
                      </a:gsLst>
                      <a:lin ang="5400000" scaled="1"/>
                    </a:gradFill>
                    <a:miter lim="800000"/>
                  </a:ln>
                  <a:gradFill>
                    <a:gsLst>
                      <a:gs pos="0">
                        <a:schemeClr val="bg1"/>
                      </a:gs>
                      <a:gs pos="40000">
                        <a:srgbClr val="FBFF47"/>
                      </a:gs>
                      <a:gs pos="18000">
                        <a:schemeClr val="bg1"/>
                      </a:gs>
                      <a:gs pos="100000">
                        <a:srgbClr val="FBFF47"/>
                      </a:gs>
                    </a:gsLst>
                    <a:lin ang="5400000" scaled="0"/>
                  </a:gradFill>
                  <a:effectLst>
                    <a:outerShdw blurRad="1270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总体</a:t>
              </a:r>
              <a:r>
                <a:rPr lang="zh-CN" altLang="en-US" sz="3600" b="1" dirty="0">
                  <a:ln w="6350">
                    <a:gradFill>
                      <a:gsLst>
                        <a:gs pos="0">
                          <a:srgbClr val="E10D01"/>
                        </a:gs>
                        <a:gs pos="100000">
                          <a:srgbClr val="E10D01">
                            <a:lumMod val="95000"/>
                          </a:srgbClr>
                        </a:gs>
                      </a:gsLst>
                      <a:lin ang="5400000" scaled="1"/>
                    </a:gradFill>
                    <a:miter lim="800000"/>
                  </a:ln>
                  <a:gradFill>
                    <a:gsLst>
                      <a:gs pos="0">
                        <a:schemeClr val="bg1"/>
                      </a:gs>
                      <a:gs pos="40000">
                        <a:srgbClr val="FBFF47"/>
                      </a:gs>
                      <a:gs pos="18000">
                        <a:schemeClr val="bg1"/>
                      </a:gs>
                      <a:gs pos="100000">
                        <a:srgbClr val="FBFF47"/>
                      </a:gs>
                    </a:gsLst>
                    <a:lin ang="5400000" scaled="0"/>
                  </a:gradFill>
                  <a:effectLst>
                    <a:outerShdw blurRad="1270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要求和政策取向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4080823" y="3180235"/>
              <a:ext cx="261481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ln w="6350">
                    <a:gradFill>
                      <a:gsLst>
                        <a:gs pos="0">
                          <a:srgbClr val="E10D01"/>
                        </a:gs>
                        <a:gs pos="100000">
                          <a:srgbClr val="E10D01">
                            <a:lumMod val="95000"/>
                          </a:srgbClr>
                        </a:gs>
                      </a:gsLst>
                      <a:lin ang="5400000" scaled="1"/>
                    </a:gradFill>
                    <a:miter lim="800000"/>
                  </a:ln>
                  <a:gradFill>
                    <a:gsLst>
                      <a:gs pos="0">
                        <a:schemeClr val="bg1"/>
                      </a:gs>
                      <a:gs pos="40000">
                        <a:srgbClr val="FBFF47"/>
                      </a:gs>
                      <a:gs pos="18000">
                        <a:schemeClr val="bg1"/>
                      </a:gs>
                      <a:gs pos="100000">
                        <a:srgbClr val="FBFF47"/>
                      </a:gs>
                    </a:gsLst>
                    <a:lin ang="5400000" scaled="0"/>
                  </a:gradFill>
                  <a:effectLst>
                    <a:outerShdw blurRad="1270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2018</a:t>
              </a:r>
              <a:r>
                <a:rPr lang="zh-CN" altLang="en-US" sz="2000" b="1" dirty="0">
                  <a:ln w="6350">
                    <a:gradFill>
                      <a:gsLst>
                        <a:gs pos="0">
                          <a:srgbClr val="E10D01"/>
                        </a:gs>
                        <a:gs pos="100000">
                          <a:srgbClr val="E10D01">
                            <a:lumMod val="95000"/>
                          </a:srgbClr>
                        </a:gs>
                      </a:gsLst>
                      <a:lin ang="5400000" scaled="1"/>
                    </a:gradFill>
                    <a:miter lim="800000"/>
                  </a:ln>
                  <a:gradFill>
                    <a:gsLst>
                      <a:gs pos="0">
                        <a:schemeClr val="bg1"/>
                      </a:gs>
                      <a:gs pos="40000">
                        <a:srgbClr val="FBFF47"/>
                      </a:gs>
                      <a:gs pos="18000">
                        <a:schemeClr val="bg1"/>
                      </a:gs>
                      <a:gs pos="100000">
                        <a:srgbClr val="FBFF47"/>
                      </a:gs>
                    </a:gsLst>
                    <a:lin ang="5400000" scaled="0"/>
                  </a:gradFill>
                  <a:effectLst>
                    <a:outerShdw blurRad="1270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年经济社会发展</a:t>
              </a:r>
              <a:endParaRPr lang="zh-CN" altLang="en-US" sz="2000" b="1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55947" y="4912971"/>
            <a:ext cx="5021328" cy="881673"/>
            <a:chOff x="3655947" y="4912971"/>
            <a:chExt cx="5021328" cy="881673"/>
          </a:xfrm>
        </p:grpSpPr>
        <p:sp>
          <p:nvSpPr>
            <p:cNvPr id="27" name="圆角矩形 26"/>
            <p:cNvSpPr/>
            <p:nvPr/>
          </p:nvSpPr>
          <p:spPr>
            <a:xfrm>
              <a:off x="3655947" y="5153778"/>
              <a:ext cx="5021328" cy="640866"/>
            </a:xfrm>
            <a:prstGeom prst="roundRect">
              <a:avLst>
                <a:gd name="adj" fmla="val 50000"/>
              </a:avLst>
            </a:prstGeom>
            <a:gradFill>
              <a:gsLst>
                <a:gs pos="2000">
                  <a:srgbClr val="E10D01"/>
                </a:gs>
                <a:gs pos="100000">
                  <a:srgbClr val="E10D01">
                    <a:lumMod val="72000"/>
                  </a:srgbClr>
                </a:gs>
              </a:gsLst>
              <a:lin ang="5400000" scaled="1"/>
            </a:gradFill>
            <a:ln w="25400">
              <a:gradFill>
                <a:gsLst>
                  <a:gs pos="0">
                    <a:srgbClr val="E10D01"/>
                  </a:gs>
                  <a:gs pos="100000">
                    <a:srgbClr val="E10D01">
                      <a:lumMod val="97000"/>
                    </a:srgbClr>
                  </a:gs>
                </a:gsLst>
                <a:lin ang="5400000" scaled="1"/>
              </a:gradFill>
            </a:ln>
            <a:effectLst>
              <a:outerShdw blurRad="1651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049191" y="5148312"/>
              <a:ext cx="3825271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ln w="6350">
                    <a:gradFill>
                      <a:gsLst>
                        <a:gs pos="0">
                          <a:srgbClr val="E10D01"/>
                        </a:gs>
                        <a:gs pos="100000">
                          <a:srgbClr val="E10D01">
                            <a:lumMod val="95000"/>
                          </a:srgbClr>
                        </a:gs>
                      </a:gsLst>
                      <a:lin ang="5400000" scaled="1"/>
                    </a:gradFill>
                    <a:miter lim="800000"/>
                  </a:ln>
                  <a:gradFill>
                    <a:gsLst>
                      <a:gs pos="0">
                        <a:schemeClr val="bg1"/>
                      </a:gs>
                      <a:gs pos="40000">
                        <a:srgbClr val="FBFF47"/>
                      </a:gs>
                      <a:gs pos="18000">
                        <a:schemeClr val="bg1"/>
                      </a:gs>
                      <a:gs pos="100000">
                        <a:srgbClr val="FBFF47"/>
                      </a:gs>
                    </a:gsLst>
                    <a:lin ang="5400000" scaled="0"/>
                  </a:gradFill>
                  <a:effectLst>
                    <a:outerShdw blurRad="1270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政府工</a:t>
              </a:r>
              <a:r>
                <a:rPr lang="zh-CN" altLang="en-US" sz="3600" b="1" dirty="0">
                  <a:ln w="6350">
                    <a:gradFill>
                      <a:gsLst>
                        <a:gs pos="0">
                          <a:srgbClr val="E10D01"/>
                        </a:gs>
                        <a:gs pos="100000">
                          <a:srgbClr val="E10D01">
                            <a:lumMod val="95000"/>
                          </a:srgbClr>
                        </a:gs>
                      </a:gsLst>
                      <a:lin ang="5400000" scaled="1"/>
                    </a:gradFill>
                    <a:miter lim="800000"/>
                  </a:ln>
                  <a:gradFill>
                    <a:gsLst>
                      <a:gs pos="0">
                        <a:schemeClr val="bg1"/>
                      </a:gs>
                      <a:gs pos="40000">
                        <a:srgbClr val="FBFF47"/>
                      </a:gs>
                      <a:gs pos="18000">
                        <a:schemeClr val="bg1"/>
                      </a:gs>
                      <a:gs pos="100000">
                        <a:srgbClr val="FBFF47"/>
                      </a:gs>
                    </a:gsLst>
                    <a:lin ang="5400000" scaled="0"/>
                  </a:gradFill>
                  <a:effectLst>
                    <a:outerShdw blurRad="1270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作的建议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4080823" y="4912971"/>
              <a:ext cx="133241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ln w="6350">
                    <a:gradFill>
                      <a:gsLst>
                        <a:gs pos="0">
                          <a:srgbClr val="E10D01"/>
                        </a:gs>
                        <a:gs pos="100000">
                          <a:srgbClr val="E10D01">
                            <a:lumMod val="95000"/>
                          </a:srgbClr>
                        </a:gs>
                      </a:gsLst>
                      <a:lin ang="5400000" scaled="1"/>
                    </a:gradFill>
                    <a:miter lim="800000"/>
                  </a:ln>
                  <a:gradFill>
                    <a:gsLst>
                      <a:gs pos="0">
                        <a:schemeClr val="bg1"/>
                      </a:gs>
                      <a:gs pos="40000">
                        <a:srgbClr val="FBFF47"/>
                      </a:gs>
                      <a:gs pos="18000">
                        <a:schemeClr val="bg1"/>
                      </a:gs>
                      <a:gs pos="100000">
                        <a:srgbClr val="FBFF47"/>
                      </a:gs>
                    </a:gsLst>
                    <a:lin ang="5400000" scaled="0"/>
                  </a:gradFill>
                  <a:effectLst>
                    <a:outerShdw blurRad="1270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对</a:t>
              </a:r>
              <a:r>
                <a:rPr lang="en-US" altLang="zh-CN" sz="2000" b="1" dirty="0">
                  <a:ln w="6350">
                    <a:gradFill>
                      <a:gsLst>
                        <a:gs pos="0">
                          <a:srgbClr val="E10D01"/>
                        </a:gs>
                        <a:gs pos="100000">
                          <a:srgbClr val="E10D01">
                            <a:lumMod val="95000"/>
                          </a:srgbClr>
                        </a:gs>
                      </a:gsLst>
                      <a:lin ang="5400000" scaled="1"/>
                    </a:gradFill>
                    <a:miter lim="800000"/>
                  </a:ln>
                  <a:gradFill>
                    <a:gsLst>
                      <a:gs pos="0">
                        <a:schemeClr val="bg1"/>
                      </a:gs>
                      <a:gs pos="40000">
                        <a:srgbClr val="FBFF47"/>
                      </a:gs>
                      <a:gs pos="18000">
                        <a:schemeClr val="bg1"/>
                      </a:gs>
                      <a:gs pos="100000">
                        <a:srgbClr val="FBFF47"/>
                      </a:gs>
                    </a:gsLst>
                    <a:lin ang="5400000" scaled="0"/>
                  </a:gradFill>
                  <a:effectLst>
                    <a:outerShdw blurRad="1270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2018</a:t>
              </a:r>
              <a:r>
                <a:rPr lang="zh-CN" altLang="en-US" sz="2000" b="1" dirty="0">
                  <a:ln w="6350">
                    <a:gradFill>
                      <a:gsLst>
                        <a:gs pos="0">
                          <a:srgbClr val="E10D01"/>
                        </a:gs>
                        <a:gs pos="100000">
                          <a:srgbClr val="E10D01">
                            <a:lumMod val="95000"/>
                          </a:srgbClr>
                        </a:gs>
                      </a:gsLst>
                      <a:lin ang="5400000" scaled="1"/>
                    </a:gradFill>
                    <a:miter lim="800000"/>
                  </a:ln>
                  <a:gradFill>
                    <a:gsLst>
                      <a:gs pos="0">
                        <a:schemeClr val="bg1"/>
                      </a:gs>
                      <a:gs pos="40000">
                        <a:srgbClr val="FBFF47"/>
                      </a:gs>
                      <a:gs pos="18000">
                        <a:schemeClr val="bg1"/>
                      </a:gs>
                      <a:gs pos="100000">
                        <a:srgbClr val="FBFF47"/>
                      </a:gs>
                    </a:gsLst>
                    <a:lin ang="5400000" scaled="0"/>
                  </a:gradFill>
                  <a:effectLst>
                    <a:outerShdw blurRad="1270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138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8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/>
      <p:bldP spid="18" grpId="0"/>
      <p:bldP spid="26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904" y="2789717"/>
            <a:ext cx="2703576" cy="2252982"/>
          </a:xfrm>
          <a:prstGeom prst="rect">
            <a:avLst/>
          </a:prstGeom>
        </p:spPr>
      </p:pic>
      <p:sp>
        <p:nvSpPr>
          <p:cNvPr id="8" name="五边形 7"/>
          <p:cNvSpPr/>
          <p:nvPr/>
        </p:nvSpPr>
        <p:spPr>
          <a:xfrm flipH="1">
            <a:off x="4765480" y="2207536"/>
            <a:ext cx="5478055" cy="3352248"/>
          </a:xfrm>
          <a:prstGeom prst="homePlate">
            <a:avLst>
              <a:gd name="adj" fmla="val 23580"/>
            </a:avLst>
          </a:prstGeom>
          <a:gradFill>
            <a:gsLst>
              <a:gs pos="100000">
                <a:srgbClr val="FFFF79">
                  <a:alpha val="59000"/>
                </a:srgbClr>
              </a:gs>
              <a:gs pos="0">
                <a:srgbClr val="FFEF76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16650" y="2789717"/>
            <a:ext cx="46268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FE665E"/>
              </a:buClr>
              <a:buFont typeface="Wingdings" panose="05000000000000000000" pitchFamily="2" charset="2"/>
              <a:buChar char="l"/>
            </a:pPr>
            <a:r>
              <a:rPr lang="zh-CN" altLang="en-US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全面落实支持非公有制经济发展的政策措施，认真解决民营企业反映的突出问题，坚决破除各种隐性壁垒</a:t>
            </a:r>
          </a:p>
        </p:txBody>
      </p:sp>
      <p:sp>
        <p:nvSpPr>
          <p:cNvPr id="10" name="矩形 9"/>
          <p:cNvSpPr/>
          <p:nvPr/>
        </p:nvSpPr>
        <p:spPr>
          <a:xfrm>
            <a:off x="5616651" y="3844282"/>
            <a:ext cx="4626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FE665E"/>
              </a:buClr>
              <a:buFont typeface="Wingdings" panose="05000000000000000000" pitchFamily="2" charset="2"/>
              <a:buChar char="l"/>
            </a:pPr>
            <a:r>
              <a:rPr lang="zh-CN" altLang="en-US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构建亲清新型政商关系，健全企业家参与涉企政策制定机制</a:t>
            </a:r>
          </a:p>
        </p:txBody>
      </p:sp>
      <p:sp>
        <p:nvSpPr>
          <p:cNvPr id="11" name="矩形 10"/>
          <p:cNvSpPr/>
          <p:nvPr/>
        </p:nvSpPr>
        <p:spPr>
          <a:xfrm>
            <a:off x="5616651" y="4621847"/>
            <a:ext cx="48013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FE665E"/>
              </a:buClr>
              <a:buFont typeface="Wingdings" panose="05000000000000000000" pitchFamily="2" charset="2"/>
              <a:buChar char="l"/>
            </a:pPr>
            <a:r>
              <a:rPr lang="zh-CN" altLang="en-US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激发和保护企业家精神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908679" y="1311195"/>
            <a:ext cx="2538239" cy="640866"/>
            <a:chOff x="1908679" y="1311195"/>
            <a:chExt cx="2538239" cy="640866"/>
          </a:xfrm>
        </p:grpSpPr>
        <p:sp>
          <p:nvSpPr>
            <p:cNvPr id="13" name="圆角矩形 12"/>
            <p:cNvSpPr/>
            <p:nvPr/>
          </p:nvSpPr>
          <p:spPr>
            <a:xfrm>
              <a:off x="1908679" y="1311195"/>
              <a:ext cx="2538239" cy="64086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CB0C01"/>
                </a:gs>
                <a:gs pos="2000">
                  <a:srgbClr val="E10D01"/>
                </a:gs>
              </a:gsLst>
              <a:lin ang="5400000" scaled="1"/>
            </a:gradFill>
            <a:ln w="25400">
              <a:solidFill>
                <a:schemeClr val="bg1"/>
              </a:solidFill>
            </a:ln>
            <a:effectLst>
              <a:outerShdw blurRad="127000" dist="127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4" name="矩形 13"/>
            <p:cNvSpPr/>
            <p:nvPr/>
          </p:nvSpPr>
          <p:spPr>
            <a:xfrm>
              <a:off x="2199173" y="1419262"/>
              <a:ext cx="2087077" cy="3980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支持民营企业发展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857413" y="247890"/>
            <a:ext cx="773383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 b="1">
                <a:ln w="6350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gradFill>
                  <a:gsLst>
                    <a:gs pos="0">
                      <a:schemeClr val="bg1"/>
                    </a:gs>
                    <a:gs pos="40000">
                      <a:srgbClr val="FBFF47"/>
                    </a:gs>
                    <a:gs pos="18000">
                      <a:schemeClr val="bg1"/>
                    </a:gs>
                    <a:gs pos="100000">
                      <a:srgbClr val="FBFF47"/>
                    </a:gs>
                  </a:gsLst>
                  <a:lin ang="5400000" scaled="0"/>
                </a:gradFill>
                <a:effectLst>
                  <a:outerShdw blurRad="1270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深化基础性关键领域改革</a:t>
            </a:r>
          </a:p>
        </p:txBody>
      </p:sp>
    </p:spTree>
    <p:extLst>
      <p:ext uri="{BB962C8B-B14F-4D97-AF65-F5344CB8AC3E}">
        <p14:creationId xmlns:p14="http://schemas.microsoft.com/office/powerpoint/2010/main" val="1046742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08679" y="1311195"/>
            <a:ext cx="4434064" cy="640866"/>
            <a:chOff x="1908679" y="1311195"/>
            <a:chExt cx="4434064" cy="640866"/>
          </a:xfrm>
        </p:grpSpPr>
        <p:sp>
          <p:nvSpPr>
            <p:cNvPr id="3" name="圆角矩形 2"/>
            <p:cNvSpPr/>
            <p:nvPr/>
          </p:nvSpPr>
          <p:spPr>
            <a:xfrm>
              <a:off x="1908679" y="1311195"/>
              <a:ext cx="4434064" cy="64086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CB0C01"/>
                </a:gs>
                <a:gs pos="2000">
                  <a:srgbClr val="E10D01"/>
                </a:gs>
              </a:gsLst>
              <a:lin ang="5400000" scaled="1"/>
            </a:gradFill>
            <a:ln w="25400">
              <a:solidFill>
                <a:schemeClr val="bg1"/>
              </a:solidFill>
            </a:ln>
            <a:effectLst>
              <a:outerShdw blurRad="127000" dist="127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" name="矩形 3"/>
            <p:cNvSpPr/>
            <p:nvPr/>
          </p:nvSpPr>
          <p:spPr>
            <a:xfrm>
              <a:off x="2199173" y="1419262"/>
              <a:ext cx="3969398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完善产权制度和要素市场化配置机制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857413" y="247890"/>
            <a:ext cx="773383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 b="1">
                <a:ln w="6350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gradFill>
                  <a:gsLst>
                    <a:gs pos="0">
                      <a:schemeClr val="bg1"/>
                    </a:gs>
                    <a:gs pos="40000">
                      <a:srgbClr val="FBFF47"/>
                    </a:gs>
                    <a:gs pos="18000">
                      <a:schemeClr val="bg1"/>
                    </a:gs>
                    <a:gs pos="100000">
                      <a:srgbClr val="FBFF47"/>
                    </a:gs>
                  </a:gsLst>
                  <a:lin ang="5400000" scaled="0"/>
                </a:gradFill>
                <a:effectLst>
                  <a:outerShdw blurRad="1270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深化基础性关键领域改革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8679" y="2514600"/>
            <a:ext cx="2640637" cy="2554529"/>
          </a:xfrm>
          <a:prstGeom prst="rect">
            <a:avLst/>
          </a:prstGeom>
        </p:spPr>
      </p:pic>
      <p:sp>
        <p:nvSpPr>
          <p:cNvPr id="7" name="五边形 6"/>
          <p:cNvSpPr/>
          <p:nvPr/>
        </p:nvSpPr>
        <p:spPr>
          <a:xfrm flipH="1">
            <a:off x="4765480" y="2207536"/>
            <a:ext cx="5478055" cy="3352248"/>
          </a:xfrm>
          <a:prstGeom prst="homePlate">
            <a:avLst>
              <a:gd name="adj" fmla="val 23580"/>
            </a:avLst>
          </a:prstGeom>
          <a:gradFill>
            <a:gsLst>
              <a:gs pos="100000">
                <a:srgbClr val="FFFF79">
                  <a:alpha val="59000"/>
                </a:srgbClr>
              </a:gs>
              <a:gs pos="0">
                <a:srgbClr val="FFEF76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16650" y="2644575"/>
            <a:ext cx="46268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FE665E"/>
              </a:buClr>
              <a:buFont typeface="Wingdings" panose="05000000000000000000" pitchFamily="2" charset="2"/>
              <a:buChar char="l"/>
            </a:pPr>
            <a:r>
              <a:rPr lang="zh-CN" altLang="en-US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对各种侵权行为要依法严肃处理，对产权纠纷申诉案件要依法甄别纠正</a:t>
            </a:r>
          </a:p>
        </p:txBody>
      </p:sp>
      <p:sp>
        <p:nvSpPr>
          <p:cNvPr id="13" name="矩形 12"/>
          <p:cNvSpPr/>
          <p:nvPr/>
        </p:nvSpPr>
        <p:spPr>
          <a:xfrm>
            <a:off x="5616650" y="3597578"/>
            <a:ext cx="46268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FE665E"/>
              </a:buClr>
              <a:buFont typeface="Wingdings" panose="05000000000000000000" pitchFamily="2" charset="2"/>
              <a:buChar char="l"/>
            </a:pPr>
            <a:r>
              <a:rPr lang="zh-CN" altLang="en-US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实行侵权惩罚性赔偿制度</a:t>
            </a:r>
          </a:p>
        </p:txBody>
      </p:sp>
      <p:sp>
        <p:nvSpPr>
          <p:cNvPr id="14" name="矩形 13"/>
          <p:cNvSpPr/>
          <p:nvPr/>
        </p:nvSpPr>
        <p:spPr>
          <a:xfrm>
            <a:off x="5616650" y="4273581"/>
            <a:ext cx="46268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FE665E"/>
              </a:buClr>
              <a:buFont typeface="Wingdings" panose="05000000000000000000" pitchFamily="2" charset="2"/>
              <a:buChar char="l"/>
            </a:pPr>
            <a:r>
              <a:rPr lang="zh-CN" altLang="en-US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加快技术、土地等要素价格市场化改革，深化资源类产品和公共服务价格改革，打破行政垄断，防止市场垄断</a:t>
            </a:r>
          </a:p>
        </p:txBody>
      </p:sp>
    </p:spTree>
    <p:extLst>
      <p:ext uri="{BB962C8B-B14F-4D97-AF65-F5344CB8AC3E}">
        <p14:creationId xmlns:p14="http://schemas.microsoft.com/office/powerpoint/2010/main" val="126843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57413" y="247890"/>
            <a:ext cx="773383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 b="1">
                <a:ln w="6350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gradFill>
                  <a:gsLst>
                    <a:gs pos="0">
                      <a:schemeClr val="bg1"/>
                    </a:gs>
                    <a:gs pos="40000">
                      <a:srgbClr val="FBFF47"/>
                    </a:gs>
                    <a:gs pos="18000">
                      <a:schemeClr val="bg1"/>
                    </a:gs>
                    <a:gs pos="100000">
                      <a:srgbClr val="FBFF47"/>
                    </a:gs>
                  </a:gsLst>
                  <a:lin ang="5400000" scaled="0"/>
                </a:gradFill>
                <a:effectLst>
                  <a:outerShdw blurRad="1270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推进社会体制改革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3862" y="3609975"/>
            <a:ext cx="4791075" cy="324802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184841" y="3320980"/>
            <a:ext cx="6773003" cy="7323753"/>
            <a:chOff x="3184841" y="3320980"/>
            <a:chExt cx="6773003" cy="7323753"/>
          </a:xfrm>
        </p:grpSpPr>
        <p:sp>
          <p:nvSpPr>
            <p:cNvPr id="7" name="弧形 6"/>
            <p:cNvSpPr/>
            <p:nvPr/>
          </p:nvSpPr>
          <p:spPr>
            <a:xfrm rot="16200000">
              <a:off x="2993736" y="3680624"/>
              <a:ext cx="7155214" cy="6773003"/>
            </a:xfrm>
            <a:prstGeom prst="arc">
              <a:avLst>
                <a:gd name="adj1" fmla="val 17071401"/>
                <a:gd name="adj2" fmla="val 4546555"/>
              </a:avLst>
            </a:prstGeom>
            <a:ln w="57150">
              <a:solidFill>
                <a:srgbClr val="E00D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椭圆 7"/>
            <p:cNvSpPr/>
            <p:nvPr/>
          </p:nvSpPr>
          <p:spPr>
            <a:xfrm>
              <a:off x="6402805" y="3320980"/>
              <a:ext cx="337076" cy="337076"/>
            </a:xfrm>
            <a:prstGeom prst="ellipse">
              <a:avLst/>
            </a:prstGeom>
            <a:solidFill>
              <a:srgbClr val="FFFCF1"/>
            </a:solidFill>
            <a:ln w="57150">
              <a:solidFill>
                <a:srgbClr val="E21C1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804747" y="4569208"/>
              <a:ext cx="337076" cy="337076"/>
            </a:xfrm>
            <a:prstGeom prst="ellipse">
              <a:avLst/>
            </a:prstGeom>
            <a:solidFill>
              <a:srgbClr val="FFFCF1"/>
            </a:solidFill>
            <a:ln w="57150">
              <a:solidFill>
                <a:srgbClr val="E21C1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8971833" y="4569208"/>
              <a:ext cx="337076" cy="337076"/>
            </a:xfrm>
            <a:prstGeom prst="ellipse">
              <a:avLst/>
            </a:prstGeom>
            <a:solidFill>
              <a:srgbClr val="FFFCF1"/>
            </a:solidFill>
            <a:ln w="57150">
              <a:solidFill>
                <a:srgbClr val="E21C1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1" name="直接连接符 10"/>
          <p:cNvCxnSpPr/>
          <p:nvPr/>
        </p:nvCxnSpPr>
        <p:spPr>
          <a:xfrm flipV="1">
            <a:off x="3958771" y="3744876"/>
            <a:ext cx="0" cy="824332"/>
          </a:xfrm>
          <a:prstGeom prst="line">
            <a:avLst/>
          </a:prstGeom>
          <a:ln w="38100">
            <a:solidFill>
              <a:srgbClr val="E00D0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9140371" y="3744876"/>
            <a:ext cx="0" cy="824332"/>
          </a:xfrm>
          <a:prstGeom prst="line">
            <a:avLst/>
          </a:prstGeom>
          <a:ln w="38100">
            <a:solidFill>
              <a:srgbClr val="E00D0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6571343" y="2694214"/>
            <a:ext cx="0" cy="626766"/>
          </a:xfrm>
          <a:prstGeom prst="line">
            <a:avLst/>
          </a:prstGeom>
          <a:ln w="38100">
            <a:solidFill>
              <a:srgbClr val="E00D0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539343" y="1155700"/>
            <a:ext cx="4093028" cy="1538514"/>
            <a:chOff x="4539343" y="1155700"/>
            <a:chExt cx="4093028" cy="1538514"/>
          </a:xfrm>
        </p:grpSpPr>
        <p:sp>
          <p:nvSpPr>
            <p:cNvPr id="17" name="圆角矩形 16"/>
            <p:cNvSpPr/>
            <p:nvPr/>
          </p:nvSpPr>
          <p:spPr>
            <a:xfrm>
              <a:off x="4539343" y="1155700"/>
              <a:ext cx="4093028" cy="1538514"/>
            </a:xfrm>
            <a:prstGeom prst="roundRect">
              <a:avLst>
                <a:gd name="adj" fmla="val 9120"/>
              </a:avLst>
            </a:prstGeom>
            <a:ln w="38100">
              <a:solidFill>
                <a:srgbClr val="E00D0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4908296" y="1324792"/>
              <a:ext cx="332609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FE665E"/>
                </a:buClr>
              </a:pPr>
              <a:r>
                <a:rPr lang="zh-CN" altLang="en-US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协调推进医疗价格、人事薪酬、药品流通、医保支付改革，提高医疗卫生服务质量，下大力气解决群众看病就医难题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694543" y="2525120"/>
            <a:ext cx="2442611" cy="1190561"/>
            <a:chOff x="1694543" y="2525120"/>
            <a:chExt cx="2442611" cy="1190561"/>
          </a:xfrm>
        </p:grpSpPr>
        <p:sp>
          <p:nvSpPr>
            <p:cNvPr id="20" name="圆角矩形 19"/>
            <p:cNvSpPr/>
            <p:nvPr/>
          </p:nvSpPr>
          <p:spPr>
            <a:xfrm>
              <a:off x="1694543" y="2525120"/>
              <a:ext cx="2442611" cy="1190561"/>
            </a:xfrm>
            <a:prstGeom prst="roundRect">
              <a:avLst>
                <a:gd name="adj" fmla="val 9120"/>
              </a:avLst>
            </a:prstGeom>
            <a:ln w="38100">
              <a:solidFill>
                <a:srgbClr val="E00D0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950000" y="2658735"/>
              <a:ext cx="2008771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FE665E"/>
                </a:buClr>
              </a:pPr>
              <a:r>
                <a:rPr lang="zh-CN" altLang="en-US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建立企业职工基本养老保险基金中央调剂制度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009743" y="2525120"/>
            <a:ext cx="2442611" cy="1190562"/>
            <a:chOff x="9009743" y="2525120"/>
            <a:chExt cx="2442611" cy="1190562"/>
          </a:xfrm>
        </p:grpSpPr>
        <p:sp>
          <p:nvSpPr>
            <p:cNvPr id="19" name="圆角矩形 18"/>
            <p:cNvSpPr/>
            <p:nvPr/>
          </p:nvSpPr>
          <p:spPr>
            <a:xfrm>
              <a:off x="9009743" y="2525120"/>
              <a:ext cx="2442611" cy="1190562"/>
            </a:xfrm>
            <a:prstGeom prst="roundRect">
              <a:avLst>
                <a:gd name="adj" fmla="val 9120"/>
              </a:avLst>
            </a:prstGeom>
            <a:ln w="38100">
              <a:solidFill>
                <a:srgbClr val="E00D0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9226662" y="2797235"/>
              <a:ext cx="212056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FE665E"/>
                </a:buClr>
              </a:pPr>
              <a:r>
                <a:rPr lang="zh-CN" altLang="en-US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深入推进教育、文化、体育等改革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3431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857413" y="247890"/>
            <a:ext cx="773383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 b="1">
                <a:ln w="6350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gradFill>
                  <a:gsLst>
                    <a:gs pos="0">
                      <a:schemeClr val="bg1"/>
                    </a:gs>
                    <a:gs pos="40000">
                      <a:srgbClr val="FBFF47"/>
                    </a:gs>
                    <a:gs pos="18000">
                      <a:schemeClr val="bg1"/>
                    </a:gs>
                    <a:gs pos="100000">
                      <a:srgbClr val="FBFF47"/>
                    </a:gs>
                  </a:gsLst>
                  <a:lin ang="5400000" scaled="0"/>
                </a:gradFill>
                <a:effectLst>
                  <a:outerShdw blurRad="1270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坚决打好三大攻坚战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863" y="1562575"/>
            <a:ext cx="1877231" cy="455247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347079" y="1311195"/>
            <a:ext cx="4434064" cy="640866"/>
            <a:chOff x="4347079" y="1311195"/>
            <a:chExt cx="4434064" cy="640866"/>
          </a:xfrm>
        </p:grpSpPr>
        <p:sp>
          <p:nvSpPr>
            <p:cNvPr id="6" name="圆角矩形 5"/>
            <p:cNvSpPr/>
            <p:nvPr/>
          </p:nvSpPr>
          <p:spPr>
            <a:xfrm>
              <a:off x="4347079" y="1311195"/>
              <a:ext cx="4434064" cy="64086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CB0C01"/>
                </a:gs>
                <a:gs pos="2000">
                  <a:srgbClr val="E10D01"/>
                </a:gs>
              </a:gsLst>
              <a:lin ang="5400000" scaled="1"/>
            </a:gradFill>
            <a:ln w="25400">
              <a:solidFill>
                <a:schemeClr val="bg1"/>
              </a:solidFill>
            </a:ln>
            <a:effectLst>
              <a:outerShdw blurRad="127000" dist="127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" name="矩形 6"/>
            <p:cNvSpPr/>
            <p:nvPr/>
          </p:nvSpPr>
          <p:spPr>
            <a:xfrm>
              <a:off x="4637573" y="1419262"/>
              <a:ext cx="3969398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推动重大风险防范化解取得明显进展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4347079" y="2350199"/>
            <a:ext cx="6096000" cy="30931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FE665E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严厉打击非法集资、金融诈骗等违法犯罪活动。</a:t>
            </a:r>
            <a:endParaRPr lang="en-US" altLang="zh-CN" sz="1600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FE665E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加快市场化法治化债转股和企业兼并重组。</a:t>
            </a:r>
            <a:endParaRPr lang="en-US" altLang="zh-CN" sz="1600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FE665E"/>
              </a:buClr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防范</a:t>
            </a: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化解地方政府债务风险。</a:t>
            </a:r>
            <a:endParaRPr lang="en-US" altLang="zh-CN" sz="1600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FE665E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严禁各类违法违规举债、担保等行为。</a:t>
            </a:r>
            <a:endParaRPr lang="en-US" altLang="zh-CN" sz="1600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FE665E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省级政府对本辖区债务负总责，省级以下各级地方政府各负其责，积极稳妥处置存量债务。</a:t>
            </a:r>
            <a:endParaRPr lang="en-US" altLang="zh-CN" sz="1600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FE665E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健全规范的地方政府举债融资机制。</a:t>
            </a:r>
            <a:endParaRPr lang="en-US" altLang="zh-CN" sz="1600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FE665E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今年安排地方专项债券</a:t>
            </a:r>
            <a:r>
              <a:rPr lang="en-US" altLang="zh-CN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1.35</a:t>
            </a: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万亿元，比去年增加</a:t>
            </a:r>
            <a:r>
              <a:rPr lang="en-US" altLang="zh-CN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5500</a:t>
            </a: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亿元</a:t>
            </a:r>
          </a:p>
        </p:txBody>
      </p:sp>
    </p:spTree>
    <p:extLst>
      <p:ext uri="{BB962C8B-B14F-4D97-AF65-F5344CB8AC3E}">
        <p14:creationId xmlns:p14="http://schemas.microsoft.com/office/powerpoint/2010/main" val="2329703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3834" t="38421" r="2913" b="5286"/>
          <a:stretch/>
        </p:blipFill>
        <p:spPr>
          <a:xfrm>
            <a:off x="2017486" y="3045438"/>
            <a:ext cx="2163056" cy="218738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857413" y="247890"/>
            <a:ext cx="773383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 b="1">
                <a:ln w="6350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gradFill>
                  <a:gsLst>
                    <a:gs pos="0">
                      <a:schemeClr val="bg1"/>
                    </a:gs>
                    <a:gs pos="40000">
                      <a:srgbClr val="FBFF47"/>
                    </a:gs>
                    <a:gs pos="18000">
                      <a:schemeClr val="bg1"/>
                    </a:gs>
                    <a:gs pos="100000">
                      <a:srgbClr val="FBFF47"/>
                    </a:gs>
                  </a:gsLst>
                  <a:lin ang="5400000" scaled="0"/>
                </a:gradFill>
                <a:effectLst>
                  <a:outerShdw blurRad="1270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坚决打好三大攻坚战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4347079" y="1311195"/>
            <a:ext cx="3577721" cy="640866"/>
            <a:chOff x="4347079" y="1311195"/>
            <a:chExt cx="3577721" cy="640866"/>
          </a:xfrm>
        </p:grpSpPr>
        <p:sp>
          <p:nvSpPr>
            <p:cNvPr id="5" name="圆角矩形 4"/>
            <p:cNvSpPr/>
            <p:nvPr/>
          </p:nvSpPr>
          <p:spPr>
            <a:xfrm>
              <a:off x="4347079" y="1311195"/>
              <a:ext cx="3577721" cy="64086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CB0C01"/>
                </a:gs>
                <a:gs pos="2000">
                  <a:srgbClr val="E10D01"/>
                </a:gs>
              </a:gsLst>
              <a:lin ang="5400000" scaled="1"/>
            </a:gradFill>
            <a:ln w="25400">
              <a:solidFill>
                <a:schemeClr val="bg1"/>
              </a:solidFill>
            </a:ln>
            <a:effectLst>
              <a:outerShdw blurRad="127000" dist="127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" name="矩形 5"/>
            <p:cNvSpPr/>
            <p:nvPr/>
          </p:nvSpPr>
          <p:spPr>
            <a:xfrm>
              <a:off x="4681115" y="1419262"/>
              <a:ext cx="3040485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推进污染防治取得更大成效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4681115" y="2268043"/>
            <a:ext cx="6096000" cy="383181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FE665E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深入推进水、土壤污染防治，今年化学需氧量、氨氮排放量要下降</a:t>
            </a:r>
            <a:r>
              <a:rPr lang="en-US" altLang="zh-CN" sz="1600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2%</a:t>
            </a:r>
            <a:endParaRPr lang="en-US" altLang="zh-CN" b="1" dirty="0">
              <a:gradFill>
                <a:gsLst>
                  <a:gs pos="100000">
                    <a:srgbClr val="C00000"/>
                  </a:gs>
                  <a:gs pos="0">
                    <a:srgbClr val="C00000">
                      <a:lumMod val="95000"/>
                      <a:lumOff val="5000"/>
                    </a:srgb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FE665E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全面整治黑臭水体</a:t>
            </a:r>
            <a:endParaRPr lang="en-US" altLang="zh-CN" sz="1600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FE665E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加大污水处理设施建设力度</a:t>
            </a:r>
            <a:endParaRPr lang="en-US" altLang="zh-CN" sz="1600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FE665E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严禁“洋垃圾”入境</a:t>
            </a:r>
            <a:endParaRPr lang="en-US" altLang="zh-CN" sz="1600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FE665E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全面划定并严守生态保护红线，完成造林</a:t>
            </a:r>
            <a:r>
              <a:rPr lang="en-US" altLang="zh-CN" sz="1600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亿亩以上，耕地轮作休耕试点面积增加到</a:t>
            </a:r>
            <a:r>
              <a:rPr lang="en-US" altLang="zh-CN" sz="1600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3000</a:t>
            </a: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万亩，加强地下水保护和修复，扩大湿地保护和恢复范围，深化国家公园体制改革试点</a:t>
            </a:r>
            <a:endParaRPr lang="en-US" altLang="zh-CN" sz="1600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FE665E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严控填海造地</a:t>
            </a:r>
            <a:endParaRPr lang="en-US" altLang="zh-CN" sz="1600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FE665E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严格环境执法</a:t>
            </a:r>
          </a:p>
        </p:txBody>
      </p:sp>
    </p:spTree>
    <p:extLst>
      <p:ext uri="{BB962C8B-B14F-4D97-AF65-F5344CB8AC3E}">
        <p14:creationId xmlns:p14="http://schemas.microsoft.com/office/powerpoint/2010/main" val="1859795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857413" y="247890"/>
            <a:ext cx="773383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 b="1">
                <a:ln w="6350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gradFill>
                  <a:gsLst>
                    <a:gs pos="0">
                      <a:schemeClr val="bg1"/>
                    </a:gs>
                    <a:gs pos="40000">
                      <a:srgbClr val="FBFF47"/>
                    </a:gs>
                    <a:gs pos="18000">
                      <a:schemeClr val="bg1"/>
                    </a:gs>
                    <a:gs pos="100000">
                      <a:srgbClr val="FBFF47"/>
                    </a:gs>
                  </a:gsLst>
                  <a:lin ang="5400000" scaled="0"/>
                </a:gradFill>
                <a:effectLst>
                  <a:outerShdw blurRad="1270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坚决打好三大攻坚战</a:t>
            </a:r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4666394" y="1311195"/>
            <a:ext cx="3055207" cy="640866"/>
            <a:chOff x="4666394" y="1311195"/>
            <a:chExt cx="3055207" cy="640866"/>
          </a:xfrm>
        </p:grpSpPr>
        <p:sp>
          <p:nvSpPr>
            <p:cNvPr id="4" name="圆角矩形 3"/>
            <p:cNvSpPr/>
            <p:nvPr/>
          </p:nvSpPr>
          <p:spPr>
            <a:xfrm>
              <a:off x="4666394" y="1311195"/>
              <a:ext cx="3055207" cy="64086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CB0C01"/>
                </a:gs>
                <a:gs pos="2000">
                  <a:srgbClr val="E10D01"/>
                </a:gs>
              </a:gsLst>
              <a:lin ang="5400000" scaled="1"/>
            </a:gradFill>
            <a:ln w="25400">
              <a:solidFill>
                <a:schemeClr val="bg1"/>
              </a:solidFill>
            </a:ln>
            <a:effectLst>
              <a:outerShdw blurRad="127000" dist="127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" name="矩形 4"/>
            <p:cNvSpPr/>
            <p:nvPr/>
          </p:nvSpPr>
          <p:spPr>
            <a:xfrm>
              <a:off x="5000430" y="1419262"/>
              <a:ext cx="2605056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促进外商投资稳定增长</a:t>
              </a: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501" y="969080"/>
            <a:ext cx="2066925" cy="5562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23125" y="2369035"/>
            <a:ext cx="636898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FE665E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建设国际一流营商环境</a:t>
            </a:r>
            <a:endParaRPr lang="en-US" altLang="zh-CN" sz="1600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FE665E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全面放开一般制造业</a:t>
            </a:r>
            <a:endParaRPr lang="en-US" altLang="zh-CN" sz="1600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FE665E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有序开放银行卡清算等市场，放开外资保险经纪公司经营范围限制，放宽或取消银行、证券、基金管理、期货、金融资产管理公司等外资股比限制，统一中外资银行市场准入标准</a:t>
            </a:r>
            <a:endParaRPr lang="en-US" altLang="zh-CN" sz="1600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FE665E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实施境外投资者境内利润再投资递延纳税</a:t>
            </a:r>
            <a:endParaRPr lang="en-US" altLang="zh-CN" sz="1600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FE665E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实施境外投资者境内利润再投资递延纳税</a:t>
            </a:r>
            <a:endParaRPr lang="en-US" altLang="zh-CN" sz="1600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FE665E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商务备案与工商登记“一口办理”</a:t>
            </a:r>
            <a:endParaRPr lang="en-US" altLang="zh-CN" sz="1600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FE665E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全面复制推广自贸试验区经验</a:t>
            </a:r>
          </a:p>
        </p:txBody>
      </p:sp>
    </p:spTree>
    <p:extLst>
      <p:ext uri="{BB962C8B-B14F-4D97-AF65-F5344CB8AC3E}">
        <p14:creationId xmlns:p14="http://schemas.microsoft.com/office/powerpoint/2010/main" val="2481958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52955" y="1169378"/>
            <a:ext cx="902428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FF94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感谢您下载包图网平台上提供的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2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在包图网出售的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的保护，作品的所有权、版权和著作权归包图网所有，您下载的是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不得将包图网的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652955" y="4984409"/>
            <a:ext cx="7297081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b="1" dirty="0">
                <a:solidFill>
                  <a:srgbClr val="FF94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b="1" dirty="0">
                <a:solidFill>
                  <a:srgbClr val="FF94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dirty="0">
                <a:solidFill>
                  <a:srgbClr val="FF94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http://ibaotu.com/ppt/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313097" y="4984409"/>
            <a:ext cx="1364139" cy="369332"/>
            <a:chOff x="8158550" y="5010841"/>
            <a:chExt cx="1364139" cy="369332"/>
          </a:xfrm>
          <a:effectLst/>
        </p:grpSpPr>
        <p:sp>
          <p:nvSpPr>
            <p:cNvPr id="5" name="矩形: 圆角 4"/>
            <p:cNvSpPr/>
            <p:nvPr/>
          </p:nvSpPr>
          <p:spPr>
            <a:xfrm>
              <a:off x="8158550" y="5010841"/>
              <a:ext cx="1336431" cy="34290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278621" y="5010841"/>
              <a:ext cx="12440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hlinkClick r:id="rId2"/>
                </a:rPr>
                <a:t>点击进入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752475" y="971550"/>
            <a:ext cx="10687050" cy="5886450"/>
          </a:xfrm>
          <a:prstGeom prst="round2SameRect">
            <a:avLst>
              <a:gd name="adj1" fmla="val 9979"/>
              <a:gd name="adj2" fmla="val 0"/>
            </a:avLst>
          </a:prstGeom>
          <a:gradFill>
            <a:gsLst>
              <a:gs pos="0">
                <a:srgbClr val="FFFDF7"/>
              </a:gs>
              <a:gs pos="100000">
                <a:srgbClr val="FFF0C1"/>
              </a:gs>
            </a:gsLst>
            <a:lin ang="5400000" scaled="1"/>
          </a:gradFill>
          <a:ln w="38100">
            <a:gradFill>
              <a:gsLst>
                <a:gs pos="0">
                  <a:srgbClr val="EF2B01"/>
                </a:gs>
                <a:gs pos="100000">
                  <a:srgbClr val="FF4B4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sp>
        <p:nvSpPr>
          <p:cNvPr id="14" name="圆角矩形 13"/>
          <p:cNvSpPr/>
          <p:nvPr/>
        </p:nvSpPr>
        <p:spPr>
          <a:xfrm>
            <a:off x="4378954" y="2916797"/>
            <a:ext cx="4479296" cy="640866"/>
          </a:xfrm>
          <a:prstGeom prst="roundRect">
            <a:avLst>
              <a:gd name="adj" fmla="val 50000"/>
            </a:avLst>
          </a:prstGeom>
          <a:gradFill>
            <a:gsLst>
              <a:gs pos="2000">
                <a:srgbClr val="E10D01"/>
              </a:gs>
              <a:gs pos="100000">
                <a:srgbClr val="E10D01">
                  <a:lumMod val="72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rgbClr val="E10D01"/>
                </a:gs>
                <a:gs pos="100000">
                  <a:srgbClr val="E10D01">
                    <a:lumMod val="97000"/>
                  </a:srgbClr>
                </a:gs>
              </a:gsLst>
              <a:lin ang="5400000" scaled="1"/>
            </a:gradFill>
          </a:ln>
          <a:effectLst>
            <a:outerShdw blurRad="1651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6" name="文本框 15"/>
          <p:cNvSpPr txBox="1"/>
          <p:nvPr/>
        </p:nvSpPr>
        <p:spPr>
          <a:xfrm>
            <a:off x="4636896" y="2429474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000" b="1">
                <a:ln w="6350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gradFill>
                  <a:gsLst>
                    <a:gs pos="0">
                      <a:schemeClr val="bg1"/>
                    </a:gs>
                    <a:gs pos="40000">
                      <a:srgbClr val="FBFF47"/>
                    </a:gs>
                    <a:gs pos="18000">
                      <a:schemeClr val="bg1"/>
                    </a:gs>
                    <a:gs pos="100000">
                      <a:srgbClr val="FBFF47"/>
                    </a:gs>
                  </a:gsLst>
                  <a:lin ang="5400000" scaled="0"/>
                </a:gradFill>
                <a:effectLst>
                  <a:outerShdw blurRad="1270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工作回顾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636896" y="3737169"/>
            <a:ext cx="415049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E10D01"/>
              </a:buClr>
              <a:buFont typeface="Wingdings" panose="05000000000000000000" pitchFamily="2" charset="2"/>
              <a:buChar char="Ø"/>
            </a:pPr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坚持稳中求进工作总基调</a:t>
            </a:r>
            <a:r>
              <a:rPr lang="en-US" altLang="zh-CN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  <a:p>
            <a:pPr marL="285750" indent="-285750">
              <a:lnSpc>
                <a:spcPct val="150000"/>
              </a:lnSpc>
              <a:buClr>
                <a:srgbClr val="E10D01"/>
              </a:buClr>
              <a:buFont typeface="Wingdings" panose="05000000000000000000" pitchFamily="2" charset="2"/>
              <a:buChar char="Ø"/>
            </a:pPr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坚持以供给侧结构性改革为主线</a:t>
            </a:r>
            <a:r>
              <a:rPr lang="en-US" altLang="zh-CN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  <a:p>
            <a:pPr marL="285750" indent="-285750">
              <a:lnSpc>
                <a:spcPct val="150000"/>
              </a:lnSpc>
              <a:buClr>
                <a:srgbClr val="E10D01"/>
              </a:buClr>
              <a:buFont typeface="Wingdings" panose="05000000000000000000" pitchFamily="2" charset="2"/>
              <a:buChar char="Ø"/>
            </a:pPr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坚持创新引领</a:t>
            </a:r>
            <a:r>
              <a:rPr lang="zh-CN" altLang="en-US" b="1" dirty="0" smtClean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发展</a:t>
            </a:r>
            <a:r>
              <a:rPr lang="en-US" altLang="zh-CN" b="1" dirty="0" smtClean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b="1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E10D01"/>
              </a:buClr>
              <a:buFont typeface="Wingdings" panose="05000000000000000000" pitchFamily="2" charset="2"/>
              <a:buChar char="Ø"/>
            </a:pPr>
            <a:r>
              <a:rPr lang="en-US" altLang="zh-CN" b="1" dirty="0" smtClean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b="1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4333" y="2147792"/>
            <a:ext cx="1427258" cy="14683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03802" y="199766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n w="6350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gradFill>
                  <a:gsLst>
                    <a:gs pos="0">
                      <a:schemeClr val="bg1"/>
                    </a:gs>
                    <a:gs pos="40000">
                      <a:srgbClr val="FBFF47"/>
                    </a:gs>
                    <a:gs pos="18000">
                      <a:schemeClr val="bg1"/>
                    </a:gs>
                    <a:gs pos="100000">
                      <a:srgbClr val="FBFF47"/>
                    </a:gs>
                  </a:gsLst>
                  <a:lin ang="5400000" scaled="0"/>
                </a:gradFill>
                <a:effectLst>
                  <a:outerShdw blurRad="1270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过去五年</a:t>
            </a:r>
          </a:p>
        </p:txBody>
      </p:sp>
    </p:spTree>
    <p:extLst>
      <p:ext uri="{BB962C8B-B14F-4D97-AF65-F5344CB8AC3E}">
        <p14:creationId xmlns:p14="http://schemas.microsoft.com/office/powerpoint/2010/main" val="672023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/>
      <p:bldP spid="18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857413" y="247890"/>
            <a:ext cx="5262979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 b="1">
                <a:ln w="6350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gradFill>
                  <a:gsLst>
                    <a:gs pos="0">
                      <a:schemeClr val="bg1"/>
                    </a:gs>
                    <a:gs pos="40000">
                      <a:srgbClr val="FBFF47"/>
                    </a:gs>
                    <a:gs pos="18000">
                      <a:schemeClr val="bg1"/>
                    </a:gs>
                    <a:gs pos="100000">
                      <a:srgbClr val="FBFF47"/>
                    </a:gs>
                  </a:gsLst>
                  <a:lin ang="5400000" scaled="0"/>
                </a:gradFill>
                <a:effectLst>
                  <a:outerShdw blurRad="1270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经济实力跃上新台阶</a:t>
            </a:r>
          </a:p>
        </p:txBody>
      </p:sp>
      <p:sp>
        <p:nvSpPr>
          <p:cNvPr id="7" name="Shape 1361"/>
          <p:cNvSpPr/>
          <p:nvPr/>
        </p:nvSpPr>
        <p:spPr>
          <a:xfrm>
            <a:off x="4491091" y="2248700"/>
            <a:ext cx="3223552" cy="32235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/>
          </a:solidFill>
          <a:ln w="609600">
            <a:solidFill>
              <a:srgbClr val="FBFF47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8" name="Shape 1361"/>
          <p:cNvSpPr/>
          <p:nvPr/>
        </p:nvSpPr>
        <p:spPr>
          <a:xfrm>
            <a:off x="5290210" y="3112072"/>
            <a:ext cx="1625313" cy="1625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DD2912"/>
          </a:solidFill>
          <a:ln w="12700">
            <a:noFill/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1361"/>
          <p:cNvSpPr/>
          <p:nvPr/>
        </p:nvSpPr>
        <p:spPr>
          <a:xfrm>
            <a:off x="4377992" y="4794124"/>
            <a:ext cx="1043275" cy="10432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0">
            <a:solidFill>
              <a:srgbClr val="DD2912"/>
            </a:solidFill>
            <a:miter lim="400000"/>
          </a:ln>
        </p:spPr>
        <p:txBody>
          <a:bodyPr lIns="0" tIns="0" rIns="0" bIns="0" anchor="ctr"/>
          <a:lstStyle/>
          <a:p>
            <a:endParaRPr sz="1600">
              <a:solidFill>
                <a:srgbClr val="FFFFFF"/>
              </a:solidFill>
            </a:endParaRPr>
          </a:p>
        </p:txBody>
      </p:sp>
      <p:sp>
        <p:nvSpPr>
          <p:cNvPr id="10" name="Shape 1361"/>
          <p:cNvSpPr/>
          <p:nvPr/>
        </p:nvSpPr>
        <p:spPr>
          <a:xfrm>
            <a:off x="6607117" y="4794124"/>
            <a:ext cx="1043275" cy="10432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0">
            <a:solidFill>
              <a:srgbClr val="DD2912"/>
            </a:solidFill>
            <a:miter lim="400000"/>
          </a:ln>
        </p:spPr>
        <p:txBody>
          <a:bodyPr lIns="0" tIns="0" rIns="0" bIns="0" anchor="ctr"/>
          <a:lstStyle/>
          <a:p>
            <a:endParaRPr sz="1600">
              <a:solidFill>
                <a:srgbClr val="FFFFFF"/>
              </a:solidFill>
            </a:endParaRPr>
          </a:p>
        </p:txBody>
      </p:sp>
      <p:sp>
        <p:nvSpPr>
          <p:cNvPr id="11" name="Shape 1361"/>
          <p:cNvSpPr/>
          <p:nvPr/>
        </p:nvSpPr>
        <p:spPr>
          <a:xfrm>
            <a:off x="3946765" y="3055332"/>
            <a:ext cx="1043275" cy="10432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0">
            <a:solidFill>
              <a:srgbClr val="DD2912"/>
            </a:solidFill>
            <a:miter lim="400000"/>
          </a:ln>
        </p:spPr>
        <p:txBody>
          <a:bodyPr lIns="0" tIns="0" rIns="0" bIns="0" anchor="ctr"/>
          <a:lstStyle/>
          <a:p>
            <a:endParaRPr sz="1600">
              <a:solidFill>
                <a:srgbClr val="FFFFFF"/>
              </a:solidFill>
            </a:endParaRPr>
          </a:p>
        </p:txBody>
      </p:sp>
      <p:sp>
        <p:nvSpPr>
          <p:cNvPr id="12" name="Shape 1361"/>
          <p:cNvSpPr/>
          <p:nvPr/>
        </p:nvSpPr>
        <p:spPr>
          <a:xfrm>
            <a:off x="7215694" y="3055332"/>
            <a:ext cx="1043275" cy="10432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0">
            <a:solidFill>
              <a:srgbClr val="DD2912"/>
            </a:solidFill>
            <a:miter lim="400000"/>
          </a:ln>
        </p:spPr>
        <p:txBody>
          <a:bodyPr lIns="0" tIns="0" rIns="0" bIns="0" anchor="ctr"/>
          <a:lstStyle/>
          <a:p>
            <a:endParaRPr sz="1600">
              <a:solidFill>
                <a:srgbClr val="FFFFFF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719721" y="1775482"/>
            <a:ext cx="3586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国内生产总值从</a:t>
            </a:r>
            <a:r>
              <a:rPr lang="zh-CN" altLang="en-US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54万亿</a:t>
            </a:r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元增加到</a:t>
            </a:r>
            <a:r>
              <a:rPr lang="zh-CN" altLang="en-US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82.7万亿</a:t>
            </a:r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元，年均增长</a:t>
            </a:r>
            <a:r>
              <a:rPr lang="zh-CN" altLang="en-US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7.1%</a:t>
            </a:r>
          </a:p>
        </p:txBody>
      </p:sp>
      <p:sp>
        <p:nvSpPr>
          <p:cNvPr id="13" name="Shape 1361"/>
          <p:cNvSpPr/>
          <p:nvPr/>
        </p:nvSpPr>
        <p:spPr>
          <a:xfrm>
            <a:off x="5581229" y="1699075"/>
            <a:ext cx="1043275" cy="10432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0">
            <a:solidFill>
              <a:srgbClr val="DD2912"/>
            </a:solidFill>
            <a:miter lim="400000"/>
          </a:ln>
        </p:spPr>
        <p:txBody>
          <a:bodyPr lIns="0" tIns="0" rIns="0" bIns="0" anchor="ctr"/>
          <a:lstStyle/>
          <a:p>
            <a:endParaRPr sz="1600">
              <a:solidFill>
                <a:srgbClr val="FFFFFF"/>
              </a:solidFill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7443" y="3450590"/>
            <a:ext cx="1180261" cy="967198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357444" y="3086424"/>
            <a:ext cx="27977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占世界经济比重从</a:t>
            </a:r>
            <a:r>
              <a:rPr lang="en-US" altLang="zh-CN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11.4%</a:t>
            </a:r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提高到</a:t>
            </a:r>
            <a:r>
              <a:rPr lang="en-US" altLang="zh-CN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15%</a:t>
            </a:r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左右，对世界经济增长贡献率超过</a:t>
            </a:r>
            <a:r>
              <a:rPr lang="en-US" altLang="zh-CN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endParaRPr lang="zh-CN" altLang="en-US" b="1" dirty="0">
              <a:gradFill>
                <a:gsLst>
                  <a:gs pos="100000">
                    <a:srgbClr val="C00000"/>
                  </a:gs>
                  <a:gs pos="0">
                    <a:srgbClr val="C00000">
                      <a:lumMod val="95000"/>
                      <a:lumOff val="5000"/>
                    </a:srgb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714643" y="5008494"/>
            <a:ext cx="27977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财政收入从</a:t>
            </a:r>
            <a:r>
              <a:rPr lang="en-US" altLang="zh-CN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11.7</a:t>
            </a:r>
            <a:r>
              <a:rPr lang="zh-CN" altLang="en-US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万亿</a:t>
            </a:r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元增加到</a:t>
            </a:r>
            <a:r>
              <a:rPr lang="en-US" altLang="zh-CN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17.3</a:t>
            </a:r>
            <a:r>
              <a:rPr lang="zh-CN" altLang="en-US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万亿</a:t>
            </a:r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</a:p>
        </p:txBody>
      </p:sp>
      <p:sp>
        <p:nvSpPr>
          <p:cNvPr id="29" name="矩形 28"/>
          <p:cNvSpPr/>
          <p:nvPr/>
        </p:nvSpPr>
        <p:spPr>
          <a:xfrm>
            <a:off x="2163995" y="5105420"/>
            <a:ext cx="20549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居民消费价格年均上涨</a:t>
            </a:r>
            <a:r>
              <a:rPr lang="en-US" altLang="zh-CN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1.9</a:t>
            </a:r>
            <a:r>
              <a:rPr lang="en-US" altLang="zh-CN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b="1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030331" y="3278397"/>
            <a:ext cx="17179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城镇新增就业</a:t>
            </a:r>
            <a:r>
              <a:rPr lang="en-US" altLang="zh-CN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6600</a:t>
            </a:r>
            <a:r>
              <a:rPr lang="zh-CN" altLang="en-US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万人</a:t>
            </a:r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以上</a:t>
            </a:r>
          </a:p>
        </p:txBody>
      </p:sp>
    </p:spTree>
    <p:extLst>
      <p:ext uri="{BB962C8B-B14F-4D97-AF65-F5344CB8AC3E}">
        <p14:creationId xmlns:p14="http://schemas.microsoft.com/office/powerpoint/2010/main" val="1196423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3" grpId="0"/>
      <p:bldP spid="13" grpId="0" animBg="1"/>
      <p:bldP spid="27" grpId="0"/>
      <p:bldP spid="28" grpId="0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857413" y="247890"/>
            <a:ext cx="5262979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 b="1">
                <a:ln w="6350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gradFill>
                  <a:gsLst>
                    <a:gs pos="0">
                      <a:schemeClr val="bg1"/>
                    </a:gs>
                    <a:gs pos="40000">
                      <a:srgbClr val="FBFF47"/>
                    </a:gs>
                    <a:gs pos="18000">
                      <a:schemeClr val="bg1"/>
                    </a:gs>
                    <a:gs pos="100000">
                      <a:srgbClr val="FBFF47"/>
                    </a:gs>
                  </a:gsLst>
                  <a:lin ang="5400000" scaled="0"/>
                </a:gradFill>
                <a:effectLst>
                  <a:outerShdw blurRad="1270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经济结构出现重大变革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605" y="1347034"/>
            <a:ext cx="2556195" cy="5184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176744" y="1914436"/>
            <a:ext cx="6096000" cy="35548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消费贡献率由</a:t>
            </a:r>
            <a:r>
              <a:rPr lang="en-US" altLang="zh-CN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54.9%</a:t>
            </a:r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提高到</a:t>
            </a:r>
            <a:r>
              <a:rPr lang="en-US" altLang="zh-CN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58.8%</a:t>
            </a:r>
          </a:p>
          <a:p>
            <a:pPr>
              <a:lnSpc>
                <a:spcPct val="250000"/>
              </a:lnSpc>
            </a:pPr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服务业比重从</a:t>
            </a:r>
            <a:r>
              <a:rPr lang="en-US" altLang="zh-CN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45.3%</a:t>
            </a:r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上升到</a:t>
            </a:r>
            <a:r>
              <a:rPr lang="en-US" altLang="zh-CN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51.6%</a:t>
            </a:r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，成为经济增长主动力</a:t>
            </a:r>
            <a:endParaRPr lang="en-US" altLang="zh-CN" b="1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80000"/>
                      <a:lumOff val="2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高技术制造业年均增长</a:t>
            </a:r>
            <a:r>
              <a:rPr lang="en-US" altLang="zh-CN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11.7%</a:t>
            </a:r>
          </a:p>
          <a:p>
            <a:pPr>
              <a:lnSpc>
                <a:spcPct val="250000"/>
              </a:lnSpc>
            </a:pPr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粮食生产能力达到</a:t>
            </a:r>
            <a:r>
              <a:rPr lang="en-US" altLang="zh-CN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lang="zh-CN" altLang="en-US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万亿</a:t>
            </a:r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斤。城镇化率从</a:t>
            </a:r>
            <a:r>
              <a:rPr lang="en-US" altLang="zh-CN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52.6%</a:t>
            </a:r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提高到</a:t>
            </a:r>
            <a:r>
              <a:rPr lang="en-US" altLang="zh-CN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58.5%</a:t>
            </a:r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8000</a:t>
            </a:r>
            <a:r>
              <a:rPr lang="zh-CN" altLang="en-US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多万</a:t>
            </a:r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农业转移人口成为城镇居民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871525" y="1811491"/>
            <a:ext cx="222990" cy="3809438"/>
            <a:chOff x="4871525" y="1811491"/>
            <a:chExt cx="222990" cy="3809438"/>
          </a:xfrm>
        </p:grpSpPr>
        <p:sp>
          <p:nvSpPr>
            <p:cNvPr id="11" name="矩形 10"/>
            <p:cNvSpPr/>
            <p:nvPr/>
          </p:nvSpPr>
          <p:spPr>
            <a:xfrm>
              <a:off x="4947019" y="1811491"/>
              <a:ext cx="72000" cy="3809438"/>
            </a:xfrm>
            <a:prstGeom prst="rect">
              <a:avLst/>
            </a:prstGeom>
            <a:gradFill>
              <a:gsLst>
                <a:gs pos="0">
                  <a:srgbClr val="FBFF47"/>
                </a:gs>
                <a:gs pos="100000">
                  <a:srgbClr val="E40C0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4871525" y="2276106"/>
              <a:ext cx="222990" cy="222990"/>
            </a:xfrm>
            <a:prstGeom prst="ellipse">
              <a:avLst/>
            </a:prstGeom>
            <a:solidFill>
              <a:srgbClr val="E40C05"/>
            </a:solidFill>
            <a:ln>
              <a:solidFill>
                <a:srgbClr val="FBFF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871525" y="2958277"/>
              <a:ext cx="222990" cy="222990"/>
            </a:xfrm>
            <a:prstGeom prst="ellipse">
              <a:avLst/>
            </a:prstGeom>
            <a:solidFill>
              <a:srgbClr val="E40C05"/>
            </a:solidFill>
            <a:ln>
              <a:solidFill>
                <a:srgbClr val="FBFF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4871525" y="3654963"/>
              <a:ext cx="222990" cy="222990"/>
            </a:xfrm>
            <a:prstGeom prst="ellipse">
              <a:avLst/>
            </a:prstGeom>
            <a:solidFill>
              <a:srgbClr val="E40C05"/>
            </a:solidFill>
            <a:ln>
              <a:solidFill>
                <a:srgbClr val="FBFF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4871525" y="4322621"/>
              <a:ext cx="222990" cy="222990"/>
            </a:xfrm>
            <a:prstGeom prst="ellipse">
              <a:avLst/>
            </a:prstGeom>
            <a:solidFill>
              <a:srgbClr val="E40C05"/>
            </a:solidFill>
            <a:ln>
              <a:solidFill>
                <a:srgbClr val="FBFF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871525" y="5048335"/>
              <a:ext cx="222990" cy="222990"/>
            </a:xfrm>
            <a:prstGeom prst="ellipse">
              <a:avLst/>
            </a:prstGeom>
            <a:solidFill>
              <a:srgbClr val="E40C05"/>
            </a:solidFill>
            <a:ln>
              <a:solidFill>
                <a:srgbClr val="FBFF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3293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492967" y="2346192"/>
            <a:ext cx="2148114" cy="2404928"/>
            <a:chOff x="5492967" y="2346192"/>
            <a:chExt cx="2148114" cy="2404928"/>
          </a:xfrm>
        </p:grpSpPr>
        <p:sp>
          <p:nvSpPr>
            <p:cNvPr id="9" name="矩形 8"/>
            <p:cNvSpPr/>
            <p:nvPr/>
          </p:nvSpPr>
          <p:spPr>
            <a:xfrm>
              <a:off x="5492967" y="2603006"/>
              <a:ext cx="2148114" cy="2148114"/>
            </a:xfrm>
            <a:prstGeom prst="rect">
              <a:avLst/>
            </a:prstGeom>
            <a:solidFill>
              <a:srgbClr val="E40C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492967" y="2346192"/>
              <a:ext cx="2148114" cy="256814"/>
            </a:xfrm>
            <a:prstGeom prst="rect">
              <a:avLst/>
            </a:prstGeom>
            <a:solidFill>
              <a:srgbClr val="FDD3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647360" y="2901363"/>
              <a:ext cx="1993721" cy="1089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科技进步贡献率由</a:t>
              </a:r>
              <a:r>
                <a:rPr lang="en-US" altLang="zh-CN" b="1" dirty="0">
                  <a:gradFill>
                    <a:gsLst>
                      <a:gs pos="100000">
                        <a:srgbClr val="FDD359"/>
                      </a:gs>
                      <a:gs pos="0">
                        <a:srgbClr val="FDD359">
                          <a:lumMod val="95000"/>
                        </a:srgb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52.2%</a:t>
              </a:r>
              <a:r>
                <a:rPr lang="zh-CN" altLang="en-US" b="1" dirty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提高到</a:t>
              </a:r>
              <a:r>
                <a:rPr lang="en-US" altLang="zh-CN" b="1" dirty="0">
                  <a:gradFill>
                    <a:gsLst>
                      <a:gs pos="100000">
                        <a:srgbClr val="FDD359"/>
                      </a:gs>
                      <a:gs pos="0">
                        <a:srgbClr val="FDD359">
                          <a:lumMod val="95000"/>
                        </a:srgb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57.5%</a:t>
              </a:r>
              <a:endParaRPr lang="zh-CN" altLang="en-US" b="1" dirty="0">
                <a:gradFill>
                  <a:gsLst>
                    <a:gs pos="100000">
                      <a:srgbClr val="FDD359"/>
                    </a:gs>
                    <a:gs pos="0">
                      <a:srgbClr val="FDD359">
                        <a:lumMod val="9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525313" y="2346192"/>
            <a:ext cx="2148114" cy="2404928"/>
            <a:chOff x="8525313" y="2346192"/>
            <a:chExt cx="2148114" cy="2404928"/>
          </a:xfrm>
        </p:grpSpPr>
        <p:sp>
          <p:nvSpPr>
            <p:cNvPr id="12" name="矩形 11"/>
            <p:cNvSpPr/>
            <p:nvPr/>
          </p:nvSpPr>
          <p:spPr>
            <a:xfrm>
              <a:off x="8525313" y="2603006"/>
              <a:ext cx="2148114" cy="2148114"/>
            </a:xfrm>
            <a:prstGeom prst="rect">
              <a:avLst/>
            </a:prstGeom>
            <a:solidFill>
              <a:srgbClr val="E40C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8525313" y="2346192"/>
              <a:ext cx="2148114" cy="256814"/>
            </a:xfrm>
            <a:prstGeom prst="rect">
              <a:avLst/>
            </a:prstGeom>
            <a:solidFill>
              <a:srgbClr val="FDD3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8679706" y="2901363"/>
              <a:ext cx="1993721" cy="1089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日均新设企业由</a:t>
              </a:r>
              <a:r>
                <a:rPr lang="en-US" altLang="zh-CN" b="1" dirty="0">
                  <a:gradFill>
                    <a:gsLst>
                      <a:gs pos="100000">
                        <a:srgbClr val="FDD359"/>
                      </a:gs>
                      <a:gs pos="0">
                        <a:srgbClr val="FDD359">
                          <a:lumMod val="95000"/>
                        </a:srgb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b="1" dirty="0">
                  <a:gradFill>
                    <a:gsLst>
                      <a:gs pos="100000">
                        <a:srgbClr val="FDD359"/>
                      </a:gs>
                      <a:gs pos="0">
                        <a:srgbClr val="FDD359">
                          <a:lumMod val="95000"/>
                        </a:srgb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千多</a:t>
              </a:r>
              <a:r>
                <a:rPr lang="zh-CN" altLang="en-US" b="1" dirty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户增加到</a:t>
              </a:r>
              <a:r>
                <a:rPr lang="en-US" altLang="zh-CN" b="1" dirty="0">
                  <a:gradFill>
                    <a:gsLst>
                      <a:gs pos="100000">
                        <a:srgbClr val="FDD359"/>
                      </a:gs>
                      <a:gs pos="0">
                        <a:srgbClr val="FDD359">
                          <a:lumMod val="95000"/>
                        </a:srgb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b="1" dirty="0">
                  <a:gradFill>
                    <a:gsLst>
                      <a:gs pos="100000">
                        <a:srgbClr val="FDD359"/>
                      </a:gs>
                      <a:gs pos="0">
                        <a:srgbClr val="FDD359">
                          <a:lumMod val="95000"/>
                        </a:srgb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r>
                <a:rPr lang="en-US" altLang="zh-CN" b="1" dirty="0">
                  <a:gradFill>
                    <a:gsLst>
                      <a:gs pos="100000">
                        <a:srgbClr val="FDD359"/>
                      </a:gs>
                      <a:gs pos="0">
                        <a:srgbClr val="FDD359">
                          <a:lumMod val="95000"/>
                        </a:srgb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b="1" dirty="0">
                  <a:gradFill>
                    <a:gsLst>
                      <a:gs pos="100000">
                        <a:srgbClr val="FDD359"/>
                      </a:gs>
                      <a:gs pos="0">
                        <a:srgbClr val="FDD359">
                          <a:lumMod val="95000"/>
                        </a:srgb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千多</a:t>
              </a:r>
              <a:r>
                <a:rPr lang="zh-CN" altLang="en-US" b="1" dirty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户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857413" y="247890"/>
            <a:ext cx="5262979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 b="1">
                <a:ln w="6350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gradFill>
                  <a:gsLst>
                    <a:gs pos="0">
                      <a:schemeClr val="bg1"/>
                    </a:gs>
                    <a:gs pos="40000">
                      <a:srgbClr val="FBFF47"/>
                    </a:gs>
                    <a:gs pos="18000">
                      <a:schemeClr val="bg1"/>
                    </a:gs>
                    <a:gs pos="100000">
                      <a:srgbClr val="FBFF47"/>
                    </a:gs>
                  </a:gsLst>
                  <a:lin ang="5400000" scaled="0"/>
                </a:gradFill>
                <a:effectLst>
                  <a:outerShdw blurRad="1270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创新驱动发展成果丰硕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460621" y="2346192"/>
            <a:ext cx="2148114" cy="2404928"/>
            <a:chOff x="2460621" y="2346192"/>
            <a:chExt cx="2148114" cy="2404928"/>
          </a:xfrm>
        </p:grpSpPr>
        <p:sp>
          <p:nvSpPr>
            <p:cNvPr id="7" name="矩形 6"/>
            <p:cNvSpPr/>
            <p:nvPr/>
          </p:nvSpPr>
          <p:spPr>
            <a:xfrm>
              <a:off x="2460621" y="2603006"/>
              <a:ext cx="2148114" cy="2148114"/>
            </a:xfrm>
            <a:prstGeom prst="rect">
              <a:avLst/>
            </a:prstGeom>
            <a:solidFill>
              <a:srgbClr val="E40C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460621" y="2346192"/>
              <a:ext cx="2148114" cy="256814"/>
            </a:xfrm>
            <a:prstGeom prst="rect">
              <a:avLst/>
            </a:prstGeom>
            <a:solidFill>
              <a:srgbClr val="FDD3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615014" y="2901363"/>
              <a:ext cx="1993721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全社会研发投入年均增长</a:t>
              </a:r>
              <a:r>
                <a:rPr lang="en-US" altLang="zh-CN" b="1" dirty="0">
                  <a:gradFill>
                    <a:gsLst>
                      <a:gs pos="100000">
                        <a:srgbClr val="FDD359"/>
                      </a:gs>
                      <a:gs pos="0">
                        <a:srgbClr val="FDD359">
                          <a:lumMod val="95000"/>
                        </a:srgb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11%</a:t>
              </a:r>
              <a:r>
                <a:rPr lang="zh-CN" altLang="en-US" b="1" dirty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，规模跃居世界第二位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140294" y="4188011"/>
            <a:ext cx="764990" cy="764990"/>
            <a:chOff x="4140294" y="4188011"/>
            <a:chExt cx="764990" cy="764990"/>
          </a:xfrm>
        </p:grpSpPr>
        <p:sp>
          <p:nvSpPr>
            <p:cNvPr id="17" name="椭圆 16"/>
            <p:cNvSpPr/>
            <p:nvPr/>
          </p:nvSpPr>
          <p:spPr>
            <a:xfrm>
              <a:off x="4140294" y="4188011"/>
              <a:ext cx="764990" cy="764990"/>
            </a:xfrm>
            <a:prstGeom prst="ellipse">
              <a:avLst/>
            </a:prstGeom>
            <a:solidFill>
              <a:srgbClr val="E40C05"/>
            </a:solidFill>
            <a:ln w="76200">
              <a:solidFill>
                <a:srgbClr val="FBFF47"/>
              </a:solidFill>
              <a:miter lim="400000"/>
            </a:ln>
          </p:spPr>
          <p:txBody>
            <a:bodyPr lIns="0" tIns="0" rIns="0" bIns="0" anchor="ctr"/>
            <a:lstStyle/>
            <a:p>
              <a:pPr algn="ctr"/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250918" y="4308895"/>
              <a:ext cx="54374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b="1" dirty="0" smtClean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800" b="1" dirty="0">
                <a:gradFill>
                  <a:gsLst>
                    <a:gs pos="100000">
                      <a:schemeClr val="bg1"/>
                    </a:gs>
                    <a:gs pos="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137494" y="4188011"/>
            <a:ext cx="764990" cy="764990"/>
            <a:chOff x="7137494" y="4188011"/>
            <a:chExt cx="764990" cy="764990"/>
          </a:xfrm>
        </p:grpSpPr>
        <p:sp>
          <p:nvSpPr>
            <p:cNvPr id="23" name="椭圆 22"/>
            <p:cNvSpPr/>
            <p:nvPr/>
          </p:nvSpPr>
          <p:spPr>
            <a:xfrm>
              <a:off x="7137494" y="4188011"/>
              <a:ext cx="764990" cy="764990"/>
            </a:xfrm>
            <a:prstGeom prst="ellipse">
              <a:avLst/>
            </a:prstGeom>
            <a:solidFill>
              <a:srgbClr val="E40C05"/>
            </a:solidFill>
            <a:ln w="76200">
              <a:solidFill>
                <a:srgbClr val="FBFF47"/>
              </a:solidFill>
              <a:miter lim="400000"/>
            </a:ln>
          </p:spPr>
          <p:txBody>
            <a:bodyPr lIns="0" tIns="0" rIns="0" bIns="0" anchor="ctr"/>
            <a:lstStyle/>
            <a:p>
              <a:pPr algn="ctr"/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240860" y="4308895"/>
              <a:ext cx="54374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b="1" dirty="0" smtClean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800" b="1" dirty="0">
                <a:gradFill>
                  <a:gsLst>
                    <a:gs pos="100000">
                      <a:schemeClr val="bg1"/>
                    </a:gs>
                    <a:gs pos="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198194" y="4188011"/>
            <a:ext cx="764990" cy="764990"/>
            <a:chOff x="10198194" y="4188011"/>
            <a:chExt cx="764990" cy="764990"/>
          </a:xfrm>
        </p:grpSpPr>
        <p:sp>
          <p:nvSpPr>
            <p:cNvPr id="24" name="椭圆 23"/>
            <p:cNvSpPr/>
            <p:nvPr/>
          </p:nvSpPr>
          <p:spPr>
            <a:xfrm>
              <a:off x="10198194" y="4188011"/>
              <a:ext cx="764990" cy="764990"/>
            </a:xfrm>
            <a:prstGeom prst="ellipse">
              <a:avLst/>
            </a:prstGeom>
            <a:solidFill>
              <a:srgbClr val="E40C05"/>
            </a:solidFill>
            <a:ln w="76200">
              <a:solidFill>
                <a:srgbClr val="FBFF47"/>
              </a:solidFill>
              <a:miter lim="400000"/>
            </a:ln>
          </p:spPr>
          <p:txBody>
            <a:bodyPr lIns="0" tIns="0" rIns="0" bIns="0" anchor="ctr"/>
            <a:lstStyle/>
            <a:p>
              <a:pPr algn="ctr"/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0299956" y="4308895"/>
              <a:ext cx="54374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b="1" dirty="0" smtClean="0">
                  <a:gradFill>
                    <a:gsLst>
                      <a:gs pos="100000">
                        <a:schemeClr val="bg1"/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800" b="1" dirty="0">
                <a:gradFill>
                  <a:gsLst>
                    <a:gs pos="100000">
                      <a:schemeClr val="bg1"/>
                    </a:gs>
                    <a:gs pos="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0810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857413" y="247890"/>
            <a:ext cx="5262979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 b="1">
                <a:ln w="6350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gradFill>
                  <a:gsLst>
                    <a:gs pos="0">
                      <a:schemeClr val="bg1"/>
                    </a:gs>
                    <a:gs pos="40000">
                      <a:srgbClr val="FBFF47"/>
                    </a:gs>
                    <a:gs pos="18000">
                      <a:schemeClr val="bg1"/>
                    </a:gs>
                    <a:gs pos="100000">
                      <a:srgbClr val="FBFF47"/>
                    </a:gs>
                  </a:gsLst>
                  <a:lin ang="5400000" scaled="0"/>
                </a:gradFill>
                <a:effectLst>
                  <a:outerShdw blurRad="1270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改革开放迈出重大步伐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2175" y="2486372"/>
            <a:ext cx="3076575" cy="2933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270638" y="1622139"/>
            <a:ext cx="43396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重要领域和关键环节改革取得突破性进展</a:t>
            </a:r>
          </a:p>
        </p:txBody>
      </p:sp>
      <p:sp>
        <p:nvSpPr>
          <p:cNvPr id="6" name="矩形 5"/>
          <p:cNvSpPr/>
          <p:nvPr/>
        </p:nvSpPr>
        <p:spPr>
          <a:xfrm>
            <a:off x="2427567" y="4668199"/>
            <a:ext cx="25717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简政放权、放管结合、优化服务等改革推动政府职能发生深刻转变</a:t>
            </a:r>
          </a:p>
        </p:txBody>
      </p:sp>
      <p:sp>
        <p:nvSpPr>
          <p:cNvPr id="7" name="矩形 6"/>
          <p:cNvSpPr/>
          <p:nvPr/>
        </p:nvSpPr>
        <p:spPr>
          <a:xfrm>
            <a:off x="7840868" y="4661956"/>
            <a:ext cx="36866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“一带一路”建设成效显著</a:t>
            </a:r>
          </a:p>
        </p:txBody>
      </p:sp>
      <p:sp>
        <p:nvSpPr>
          <p:cNvPr id="8" name="矩形 7"/>
          <p:cNvSpPr/>
          <p:nvPr/>
        </p:nvSpPr>
        <p:spPr>
          <a:xfrm>
            <a:off x="5091375" y="1972165"/>
            <a:ext cx="26981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主要领域改革主体框架基本确立</a:t>
            </a:r>
          </a:p>
        </p:txBody>
      </p:sp>
      <p:sp>
        <p:nvSpPr>
          <p:cNvPr id="9" name="矩形 8"/>
          <p:cNvSpPr/>
          <p:nvPr/>
        </p:nvSpPr>
        <p:spPr>
          <a:xfrm>
            <a:off x="2427567" y="5601766"/>
            <a:ext cx="26981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市场活力和社会创造力明显增强</a:t>
            </a:r>
          </a:p>
        </p:txBody>
      </p:sp>
      <p:sp>
        <p:nvSpPr>
          <p:cNvPr id="10" name="矩形 9"/>
          <p:cNvSpPr/>
          <p:nvPr/>
        </p:nvSpPr>
        <p:spPr>
          <a:xfrm>
            <a:off x="7978750" y="5019334"/>
            <a:ext cx="27429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对外贸易和利用外资结构优化、规模稳居世界前列</a:t>
            </a:r>
          </a:p>
        </p:txBody>
      </p:sp>
      <p:sp>
        <p:nvSpPr>
          <p:cNvPr id="11" name="矩形 10"/>
          <p:cNvSpPr/>
          <p:nvPr/>
        </p:nvSpPr>
        <p:spPr>
          <a:xfrm rot="13500000">
            <a:off x="5264622" y="4695730"/>
            <a:ext cx="58057" cy="499901"/>
          </a:xfrm>
          <a:prstGeom prst="rect">
            <a:avLst/>
          </a:prstGeom>
          <a:gradFill>
            <a:gsLst>
              <a:gs pos="0">
                <a:srgbClr val="FBFF47"/>
              </a:gs>
              <a:gs pos="100000">
                <a:srgbClr val="FF673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18900000">
            <a:off x="7517468" y="4695729"/>
            <a:ext cx="58057" cy="499901"/>
          </a:xfrm>
          <a:prstGeom prst="rect">
            <a:avLst/>
          </a:prstGeom>
          <a:gradFill>
            <a:gsLst>
              <a:gs pos="0">
                <a:srgbClr val="FBFF47"/>
              </a:gs>
              <a:gs pos="100000">
                <a:srgbClr val="FF6739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92383" y="2365974"/>
            <a:ext cx="58057" cy="499901"/>
          </a:xfrm>
          <a:prstGeom prst="rect">
            <a:avLst/>
          </a:prstGeom>
          <a:gradFill>
            <a:gsLst>
              <a:gs pos="0">
                <a:srgbClr val="FBFF47"/>
              </a:gs>
              <a:gs pos="100000">
                <a:srgbClr val="FF673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692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 animBg="1"/>
      <p:bldP spid="12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 rot="5400000">
            <a:off x="6148821" y="-205234"/>
            <a:ext cx="36000" cy="7582231"/>
          </a:xfrm>
          <a:prstGeom prst="rect">
            <a:avLst/>
          </a:prstGeom>
          <a:gradFill>
            <a:gsLst>
              <a:gs pos="0">
                <a:srgbClr val="FBFF47"/>
              </a:gs>
              <a:gs pos="100000">
                <a:srgbClr val="E40C05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10800000">
            <a:off x="6166821" y="1411729"/>
            <a:ext cx="36000" cy="5040000"/>
          </a:xfrm>
          <a:prstGeom prst="rect">
            <a:avLst/>
          </a:prstGeom>
          <a:gradFill>
            <a:gsLst>
              <a:gs pos="0">
                <a:srgbClr val="FBFF47"/>
              </a:gs>
              <a:gs pos="100000">
                <a:srgbClr val="E40C0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57413" y="247890"/>
            <a:ext cx="5262979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 b="1">
                <a:ln w="6350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gradFill>
                  <a:gsLst>
                    <a:gs pos="0">
                      <a:schemeClr val="bg1"/>
                    </a:gs>
                    <a:gs pos="40000">
                      <a:srgbClr val="FBFF47"/>
                    </a:gs>
                    <a:gs pos="18000">
                      <a:schemeClr val="bg1"/>
                    </a:gs>
                    <a:gs pos="100000">
                      <a:srgbClr val="FBFF47"/>
                    </a:gs>
                  </a:gsLst>
                  <a:lin ang="5400000" scaled="0"/>
                </a:gradFill>
                <a:effectLst>
                  <a:outerShdw blurRad="1270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生态环境状况逐步好转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557" y="1992427"/>
            <a:ext cx="3320528" cy="31966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0471" y="2362016"/>
            <a:ext cx="2552700" cy="24574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2375705" y="2240991"/>
            <a:ext cx="27289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制定实施大气、水、土壤污染防治三个“十条”并取得扎实成效</a:t>
            </a:r>
          </a:p>
        </p:txBody>
      </p:sp>
      <p:sp>
        <p:nvSpPr>
          <p:cNvPr id="9" name="矩形 8"/>
          <p:cNvSpPr/>
          <p:nvPr/>
        </p:nvSpPr>
        <p:spPr>
          <a:xfrm>
            <a:off x="7443171" y="2240991"/>
            <a:ext cx="29809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单位国内生产总值能耗、水耗均下降</a:t>
            </a:r>
            <a:r>
              <a:rPr lang="en-US" altLang="zh-CN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r>
              <a:rPr lang="zh-CN" altLang="en-US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以上</a:t>
            </a:r>
          </a:p>
        </p:txBody>
      </p:sp>
      <p:sp>
        <p:nvSpPr>
          <p:cNvPr id="10" name="矩形 9"/>
          <p:cNvSpPr/>
          <p:nvPr/>
        </p:nvSpPr>
        <p:spPr>
          <a:xfrm>
            <a:off x="2375705" y="4724394"/>
            <a:ext cx="3250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主要污染物排放量持续下降，重点城市重污染天数减少</a:t>
            </a:r>
            <a:r>
              <a:rPr lang="zh-CN" altLang="en-US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一半</a:t>
            </a:r>
          </a:p>
        </p:txBody>
      </p:sp>
      <p:sp>
        <p:nvSpPr>
          <p:cNvPr id="11" name="矩形 10"/>
          <p:cNvSpPr/>
          <p:nvPr/>
        </p:nvSpPr>
        <p:spPr>
          <a:xfrm>
            <a:off x="7443171" y="4724394"/>
            <a:ext cx="38308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森林面积增加</a:t>
            </a:r>
            <a:r>
              <a:rPr lang="en-US" altLang="zh-CN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1.63</a:t>
            </a:r>
            <a:r>
              <a:rPr lang="zh-CN" altLang="en-US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亩，沙化土地面积年均缩减近</a:t>
            </a:r>
            <a:r>
              <a:rPr lang="en-US" altLang="zh-CN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b="1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平方公里</a:t>
            </a:r>
          </a:p>
        </p:txBody>
      </p:sp>
    </p:spTree>
    <p:extLst>
      <p:ext uri="{BB962C8B-B14F-4D97-AF65-F5344CB8AC3E}">
        <p14:creationId xmlns:p14="http://schemas.microsoft.com/office/powerpoint/2010/main" val="3337286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1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857413" y="247890"/>
            <a:ext cx="994372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 b="1">
                <a:ln w="6350">
                  <a:gradFill>
                    <a:gsLst>
                      <a:gs pos="0">
                        <a:srgbClr val="E10D01"/>
                      </a:gs>
                      <a:gs pos="100000">
                        <a:srgbClr val="E10D01">
                          <a:lumMod val="95000"/>
                        </a:srgbClr>
                      </a:gs>
                    </a:gsLst>
                    <a:lin ang="5400000" scaled="1"/>
                  </a:gradFill>
                  <a:miter lim="800000"/>
                </a:ln>
                <a:gradFill>
                  <a:gsLst>
                    <a:gs pos="0">
                      <a:schemeClr val="bg1"/>
                    </a:gs>
                    <a:gs pos="40000">
                      <a:srgbClr val="FBFF47"/>
                    </a:gs>
                    <a:gs pos="18000">
                      <a:schemeClr val="bg1"/>
                    </a:gs>
                    <a:gs pos="100000">
                      <a:srgbClr val="FBFF47"/>
                    </a:gs>
                  </a:gsLst>
                  <a:lin ang="5400000" scaled="0"/>
                </a:gradFill>
                <a:effectLst>
                  <a:outerShdw blurRad="1270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经济社会发展主要目标任务全面完成并好于预期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77" r="21077"/>
          <a:stretch/>
        </p:blipFill>
        <p:spPr>
          <a:xfrm>
            <a:off x="1142445" y="1987705"/>
            <a:ext cx="2920256" cy="3086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2200" y="3906521"/>
            <a:ext cx="11088000" cy="68579"/>
          </a:xfrm>
          <a:prstGeom prst="rect">
            <a:avLst/>
          </a:prstGeom>
          <a:solidFill>
            <a:srgbClr val="E40C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779325" y="2107833"/>
            <a:ext cx="1976149" cy="1786443"/>
            <a:chOff x="3779325" y="2107833"/>
            <a:chExt cx="1976149" cy="1786443"/>
          </a:xfrm>
        </p:grpSpPr>
        <p:sp>
          <p:nvSpPr>
            <p:cNvPr id="37" name="任意多边形 36"/>
            <p:cNvSpPr/>
            <p:nvPr/>
          </p:nvSpPr>
          <p:spPr>
            <a:xfrm>
              <a:off x="3779325" y="2107833"/>
              <a:ext cx="1976149" cy="1786443"/>
            </a:xfrm>
            <a:custGeom>
              <a:avLst/>
              <a:gdLst>
                <a:gd name="connsiteX0" fmla="*/ 95261 w 1976149"/>
                <a:gd name="connsiteY0" fmla="*/ 0 h 1786443"/>
                <a:gd name="connsiteX1" fmla="*/ 1880888 w 1976149"/>
                <a:gd name="connsiteY1" fmla="*/ 0 h 1786443"/>
                <a:gd name="connsiteX2" fmla="*/ 1976149 w 1976149"/>
                <a:gd name="connsiteY2" fmla="*/ 95261 h 1786443"/>
                <a:gd name="connsiteX3" fmla="*/ 1976149 w 1976149"/>
                <a:gd name="connsiteY3" fmla="*/ 1390639 h 1786443"/>
                <a:gd name="connsiteX4" fmla="*/ 1880888 w 1976149"/>
                <a:gd name="connsiteY4" fmla="*/ 1485900 h 1786443"/>
                <a:gd name="connsiteX5" fmla="*/ 1162390 w 1976149"/>
                <a:gd name="connsiteY5" fmla="*/ 1485900 h 1786443"/>
                <a:gd name="connsiteX6" fmla="*/ 988074 w 1976149"/>
                <a:gd name="connsiteY6" fmla="*/ 1786443 h 1786443"/>
                <a:gd name="connsiteX7" fmla="*/ 813760 w 1976149"/>
                <a:gd name="connsiteY7" fmla="*/ 1485900 h 1786443"/>
                <a:gd name="connsiteX8" fmla="*/ 95261 w 1976149"/>
                <a:gd name="connsiteY8" fmla="*/ 1485900 h 1786443"/>
                <a:gd name="connsiteX9" fmla="*/ 0 w 1976149"/>
                <a:gd name="connsiteY9" fmla="*/ 1390639 h 1786443"/>
                <a:gd name="connsiteX10" fmla="*/ 0 w 1976149"/>
                <a:gd name="connsiteY10" fmla="*/ 95261 h 1786443"/>
                <a:gd name="connsiteX11" fmla="*/ 95261 w 1976149"/>
                <a:gd name="connsiteY11" fmla="*/ 0 h 1786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6149" h="1786443">
                  <a:moveTo>
                    <a:pt x="95261" y="0"/>
                  </a:moveTo>
                  <a:lnTo>
                    <a:pt x="1880888" y="0"/>
                  </a:lnTo>
                  <a:cubicBezTo>
                    <a:pt x="1933499" y="0"/>
                    <a:pt x="1976149" y="42650"/>
                    <a:pt x="1976149" y="95261"/>
                  </a:cubicBezTo>
                  <a:lnTo>
                    <a:pt x="1976149" y="1390639"/>
                  </a:lnTo>
                  <a:cubicBezTo>
                    <a:pt x="1976149" y="1443250"/>
                    <a:pt x="1933499" y="1485900"/>
                    <a:pt x="1880888" y="1485900"/>
                  </a:cubicBezTo>
                  <a:lnTo>
                    <a:pt x="1162390" y="1485900"/>
                  </a:lnTo>
                  <a:lnTo>
                    <a:pt x="988074" y="1786443"/>
                  </a:lnTo>
                  <a:lnTo>
                    <a:pt x="813760" y="1485900"/>
                  </a:lnTo>
                  <a:lnTo>
                    <a:pt x="95261" y="1485900"/>
                  </a:lnTo>
                  <a:cubicBezTo>
                    <a:pt x="42650" y="1485900"/>
                    <a:pt x="0" y="1443250"/>
                    <a:pt x="0" y="1390639"/>
                  </a:cubicBezTo>
                  <a:lnTo>
                    <a:pt x="0" y="95261"/>
                  </a:lnTo>
                  <a:cubicBezTo>
                    <a:pt x="0" y="42650"/>
                    <a:pt x="42650" y="0"/>
                    <a:pt x="95261" y="0"/>
                  </a:cubicBezTo>
                  <a:close/>
                </a:path>
              </a:pathLst>
            </a:custGeom>
            <a:noFill/>
            <a:ln>
              <a:solidFill>
                <a:srgbClr val="E912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899231" y="2246975"/>
              <a:ext cx="1837193" cy="13111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国内生产总值</a:t>
              </a:r>
              <a:r>
                <a:rPr lang="zh-CN" altLang="en-US" sz="1600" dirty="0" smtClea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增长</a:t>
              </a:r>
              <a:r>
                <a:rPr lang="en-US" altLang="zh-CN" sz="1600" b="1" dirty="0" smtClean="0">
                  <a:gradFill>
                    <a:gsLst>
                      <a:gs pos="100000">
                        <a:srgbClr val="C00000"/>
                      </a:gs>
                      <a:gs pos="0">
                        <a:srgbClr val="C00000">
                          <a:lumMod val="95000"/>
                          <a:lumOff val="5000"/>
                        </a:srgb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6.9%</a:t>
              </a:r>
              <a:r>
                <a:rPr lang="zh-CN" altLang="en-US" sz="1600" dirty="0" smtClea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sz="160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居民收入</a:t>
              </a:r>
              <a:r>
                <a:rPr lang="zh-CN" altLang="en-US" sz="1600" dirty="0" smtClea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增长</a:t>
              </a:r>
              <a:r>
                <a:rPr lang="en-US" altLang="zh-CN" sz="1600" b="1" dirty="0">
                  <a:gradFill>
                    <a:gsLst>
                      <a:gs pos="100000">
                        <a:srgbClr val="C00000"/>
                      </a:gs>
                      <a:gs pos="0">
                        <a:srgbClr val="C00000">
                          <a:lumMod val="95000"/>
                          <a:lumOff val="5000"/>
                        </a:srgb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7.3%</a:t>
              </a:r>
              <a:r>
                <a:rPr lang="zh-CN" altLang="en-US" sz="160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，增速均比上年有所加快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415985" y="2107833"/>
            <a:ext cx="2063354" cy="1786443"/>
            <a:chOff x="6415985" y="2107833"/>
            <a:chExt cx="2063354" cy="1786443"/>
          </a:xfrm>
        </p:grpSpPr>
        <p:sp>
          <p:nvSpPr>
            <p:cNvPr id="11" name="矩形 10"/>
            <p:cNvSpPr/>
            <p:nvPr/>
          </p:nvSpPr>
          <p:spPr>
            <a:xfrm>
              <a:off x="6545900" y="2533647"/>
              <a:ext cx="1933439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工业增速回升，企业利润增长</a:t>
              </a:r>
              <a:r>
                <a:rPr lang="en-US" altLang="zh-CN" sz="1600" b="1" dirty="0">
                  <a:gradFill>
                    <a:gsLst>
                      <a:gs pos="100000">
                        <a:srgbClr val="C00000"/>
                      </a:gs>
                      <a:gs pos="0">
                        <a:srgbClr val="C00000">
                          <a:lumMod val="95000"/>
                          <a:lumOff val="5000"/>
                        </a:srgb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21%</a:t>
              </a:r>
              <a:endParaRPr lang="zh-CN" altLang="en-US" sz="1600" b="1" dirty="0">
                <a:gradFill>
                  <a:gsLst>
                    <a:gs pos="100000">
                      <a:srgbClr val="C00000"/>
                    </a:gs>
                    <a:gs pos="0">
                      <a:srgbClr val="C00000">
                        <a:lumMod val="95000"/>
                        <a:lumOff val="500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6415985" y="2107833"/>
              <a:ext cx="1976149" cy="1786443"/>
            </a:xfrm>
            <a:custGeom>
              <a:avLst/>
              <a:gdLst>
                <a:gd name="connsiteX0" fmla="*/ 95261 w 1976149"/>
                <a:gd name="connsiteY0" fmla="*/ 0 h 1786443"/>
                <a:gd name="connsiteX1" fmla="*/ 1880888 w 1976149"/>
                <a:gd name="connsiteY1" fmla="*/ 0 h 1786443"/>
                <a:gd name="connsiteX2" fmla="*/ 1976149 w 1976149"/>
                <a:gd name="connsiteY2" fmla="*/ 95261 h 1786443"/>
                <a:gd name="connsiteX3" fmla="*/ 1976149 w 1976149"/>
                <a:gd name="connsiteY3" fmla="*/ 1390639 h 1786443"/>
                <a:gd name="connsiteX4" fmla="*/ 1880888 w 1976149"/>
                <a:gd name="connsiteY4" fmla="*/ 1485900 h 1786443"/>
                <a:gd name="connsiteX5" fmla="*/ 1162390 w 1976149"/>
                <a:gd name="connsiteY5" fmla="*/ 1485900 h 1786443"/>
                <a:gd name="connsiteX6" fmla="*/ 988074 w 1976149"/>
                <a:gd name="connsiteY6" fmla="*/ 1786443 h 1786443"/>
                <a:gd name="connsiteX7" fmla="*/ 813760 w 1976149"/>
                <a:gd name="connsiteY7" fmla="*/ 1485900 h 1786443"/>
                <a:gd name="connsiteX8" fmla="*/ 95261 w 1976149"/>
                <a:gd name="connsiteY8" fmla="*/ 1485900 h 1786443"/>
                <a:gd name="connsiteX9" fmla="*/ 0 w 1976149"/>
                <a:gd name="connsiteY9" fmla="*/ 1390639 h 1786443"/>
                <a:gd name="connsiteX10" fmla="*/ 0 w 1976149"/>
                <a:gd name="connsiteY10" fmla="*/ 95261 h 1786443"/>
                <a:gd name="connsiteX11" fmla="*/ 95261 w 1976149"/>
                <a:gd name="connsiteY11" fmla="*/ 0 h 1786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6149" h="1786443">
                  <a:moveTo>
                    <a:pt x="95261" y="0"/>
                  </a:moveTo>
                  <a:lnTo>
                    <a:pt x="1880888" y="0"/>
                  </a:lnTo>
                  <a:cubicBezTo>
                    <a:pt x="1933499" y="0"/>
                    <a:pt x="1976149" y="42650"/>
                    <a:pt x="1976149" y="95261"/>
                  </a:cubicBezTo>
                  <a:lnTo>
                    <a:pt x="1976149" y="1390639"/>
                  </a:lnTo>
                  <a:cubicBezTo>
                    <a:pt x="1976149" y="1443250"/>
                    <a:pt x="1933499" y="1485900"/>
                    <a:pt x="1880888" y="1485900"/>
                  </a:cubicBezTo>
                  <a:lnTo>
                    <a:pt x="1162390" y="1485900"/>
                  </a:lnTo>
                  <a:lnTo>
                    <a:pt x="988074" y="1786443"/>
                  </a:lnTo>
                  <a:lnTo>
                    <a:pt x="813760" y="1485900"/>
                  </a:lnTo>
                  <a:lnTo>
                    <a:pt x="95261" y="1485900"/>
                  </a:lnTo>
                  <a:cubicBezTo>
                    <a:pt x="42650" y="1485900"/>
                    <a:pt x="0" y="1443250"/>
                    <a:pt x="0" y="1390639"/>
                  </a:cubicBezTo>
                  <a:lnTo>
                    <a:pt x="0" y="95261"/>
                  </a:lnTo>
                  <a:cubicBezTo>
                    <a:pt x="0" y="42650"/>
                    <a:pt x="42650" y="0"/>
                    <a:pt x="95261" y="0"/>
                  </a:cubicBezTo>
                  <a:close/>
                </a:path>
              </a:pathLst>
            </a:custGeom>
            <a:noFill/>
            <a:ln>
              <a:solidFill>
                <a:srgbClr val="E912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167873" y="2107833"/>
            <a:ext cx="2063354" cy="1786443"/>
            <a:chOff x="9167873" y="2107833"/>
            <a:chExt cx="2063354" cy="1786443"/>
          </a:xfrm>
        </p:grpSpPr>
        <p:sp>
          <p:nvSpPr>
            <p:cNvPr id="18" name="矩形 17"/>
            <p:cNvSpPr/>
            <p:nvPr/>
          </p:nvSpPr>
          <p:spPr>
            <a:xfrm>
              <a:off x="9297788" y="2533647"/>
              <a:ext cx="1933439" cy="3877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进出口增长</a:t>
              </a:r>
              <a:r>
                <a:rPr lang="en-US" altLang="zh-CN" sz="1600" b="1" dirty="0">
                  <a:gradFill>
                    <a:gsLst>
                      <a:gs pos="100000">
                        <a:srgbClr val="C00000"/>
                      </a:gs>
                      <a:gs pos="0">
                        <a:srgbClr val="C00000">
                          <a:lumMod val="95000"/>
                          <a:lumOff val="5000"/>
                        </a:srgb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14.2</a:t>
              </a:r>
              <a:r>
                <a:rPr lang="en-US" altLang="zh-CN" sz="160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60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9167873" y="2107833"/>
              <a:ext cx="1976149" cy="1786443"/>
            </a:xfrm>
            <a:custGeom>
              <a:avLst/>
              <a:gdLst>
                <a:gd name="connsiteX0" fmla="*/ 95261 w 1976149"/>
                <a:gd name="connsiteY0" fmla="*/ 0 h 1786443"/>
                <a:gd name="connsiteX1" fmla="*/ 1880888 w 1976149"/>
                <a:gd name="connsiteY1" fmla="*/ 0 h 1786443"/>
                <a:gd name="connsiteX2" fmla="*/ 1976149 w 1976149"/>
                <a:gd name="connsiteY2" fmla="*/ 95261 h 1786443"/>
                <a:gd name="connsiteX3" fmla="*/ 1976149 w 1976149"/>
                <a:gd name="connsiteY3" fmla="*/ 1390639 h 1786443"/>
                <a:gd name="connsiteX4" fmla="*/ 1880888 w 1976149"/>
                <a:gd name="connsiteY4" fmla="*/ 1485900 h 1786443"/>
                <a:gd name="connsiteX5" fmla="*/ 1162389 w 1976149"/>
                <a:gd name="connsiteY5" fmla="*/ 1485900 h 1786443"/>
                <a:gd name="connsiteX6" fmla="*/ 988074 w 1976149"/>
                <a:gd name="connsiteY6" fmla="*/ 1786443 h 1786443"/>
                <a:gd name="connsiteX7" fmla="*/ 813759 w 1976149"/>
                <a:gd name="connsiteY7" fmla="*/ 1485900 h 1786443"/>
                <a:gd name="connsiteX8" fmla="*/ 95261 w 1976149"/>
                <a:gd name="connsiteY8" fmla="*/ 1485900 h 1786443"/>
                <a:gd name="connsiteX9" fmla="*/ 0 w 1976149"/>
                <a:gd name="connsiteY9" fmla="*/ 1390639 h 1786443"/>
                <a:gd name="connsiteX10" fmla="*/ 0 w 1976149"/>
                <a:gd name="connsiteY10" fmla="*/ 95261 h 1786443"/>
                <a:gd name="connsiteX11" fmla="*/ 95261 w 1976149"/>
                <a:gd name="connsiteY11" fmla="*/ 0 h 1786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6149" h="1786443">
                  <a:moveTo>
                    <a:pt x="95261" y="0"/>
                  </a:moveTo>
                  <a:lnTo>
                    <a:pt x="1880888" y="0"/>
                  </a:lnTo>
                  <a:cubicBezTo>
                    <a:pt x="1933499" y="0"/>
                    <a:pt x="1976149" y="42650"/>
                    <a:pt x="1976149" y="95261"/>
                  </a:cubicBezTo>
                  <a:lnTo>
                    <a:pt x="1976149" y="1390639"/>
                  </a:lnTo>
                  <a:cubicBezTo>
                    <a:pt x="1976149" y="1443250"/>
                    <a:pt x="1933499" y="1485900"/>
                    <a:pt x="1880888" y="1485900"/>
                  </a:cubicBezTo>
                  <a:lnTo>
                    <a:pt x="1162389" y="1485900"/>
                  </a:lnTo>
                  <a:lnTo>
                    <a:pt x="988074" y="1786443"/>
                  </a:lnTo>
                  <a:lnTo>
                    <a:pt x="813759" y="1485900"/>
                  </a:lnTo>
                  <a:lnTo>
                    <a:pt x="95261" y="1485900"/>
                  </a:lnTo>
                  <a:cubicBezTo>
                    <a:pt x="42650" y="1485900"/>
                    <a:pt x="0" y="1443250"/>
                    <a:pt x="0" y="1390639"/>
                  </a:cubicBezTo>
                  <a:lnTo>
                    <a:pt x="0" y="95261"/>
                  </a:lnTo>
                  <a:cubicBezTo>
                    <a:pt x="0" y="42650"/>
                    <a:pt x="42650" y="0"/>
                    <a:pt x="95261" y="0"/>
                  </a:cubicBezTo>
                  <a:close/>
                </a:path>
              </a:pathLst>
            </a:custGeom>
            <a:noFill/>
            <a:ln>
              <a:solidFill>
                <a:srgbClr val="E912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564737" y="3975100"/>
            <a:ext cx="1976149" cy="1743447"/>
            <a:chOff x="4564737" y="3975100"/>
            <a:chExt cx="1976149" cy="1743447"/>
          </a:xfrm>
        </p:grpSpPr>
        <p:sp>
          <p:nvSpPr>
            <p:cNvPr id="10" name="矩形 9"/>
            <p:cNvSpPr/>
            <p:nvPr/>
          </p:nvSpPr>
          <p:spPr>
            <a:xfrm>
              <a:off x="4796733" y="4356999"/>
              <a:ext cx="1578664" cy="12741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城镇新增就业</a:t>
              </a:r>
              <a:r>
                <a:rPr lang="en-US" altLang="zh-CN" sz="1600" b="1" dirty="0">
                  <a:gradFill>
                    <a:gsLst>
                      <a:gs pos="100000">
                        <a:srgbClr val="C00000"/>
                      </a:gs>
                      <a:gs pos="0">
                        <a:srgbClr val="C00000">
                          <a:lumMod val="95000"/>
                          <a:lumOff val="5000"/>
                        </a:srgb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1351</a:t>
              </a:r>
              <a:r>
                <a:rPr lang="zh-CN" altLang="en-US" sz="160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万人，失业率为多年来最低</a:t>
              </a: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4564737" y="3975100"/>
              <a:ext cx="1976149" cy="1743447"/>
            </a:xfrm>
            <a:custGeom>
              <a:avLst/>
              <a:gdLst>
                <a:gd name="connsiteX0" fmla="*/ 988075 w 1976149"/>
                <a:gd name="connsiteY0" fmla="*/ 0 h 1743447"/>
                <a:gd name="connsiteX1" fmla="*/ 1137452 w 1976149"/>
                <a:gd name="connsiteY1" fmla="*/ 257547 h 1743447"/>
                <a:gd name="connsiteX2" fmla="*/ 1880888 w 1976149"/>
                <a:gd name="connsiteY2" fmla="*/ 257547 h 1743447"/>
                <a:gd name="connsiteX3" fmla="*/ 1976149 w 1976149"/>
                <a:gd name="connsiteY3" fmla="*/ 352808 h 1743447"/>
                <a:gd name="connsiteX4" fmla="*/ 1976149 w 1976149"/>
                <a:gd name="connsiteY4" fmla="*/ 1648186 h 1743447"/>
                <a:gd name="connsiteX5" fmla="*/ 1880888 w 1976149"/>
                <a:gd name="connsiteY5" fmla="*/ 1743447 h 1743447"/>
                <a:gd name="connsiteX6" fmla="*/ 95261 w 1976149"/>
                <a:gd name="connsiteY6" fmla="*/ 1743447 h 1743447"/>
                <a:gd name="connsiteX7" fmla="*/ 0 w 1976149"/>
                <a:gd name="connsiteY7" fmla="*/ 1648186 h 1743447"/>
                <a:gd name="connsiteX8" fmla="*/ 0 w 1976149"/>
                <a:gd name="connsiteY8" fmla="*/ 352808 h 1743447"/>
                <a:gd name="connsiteX9" fmla="*/ 95261 w 1976149"/>
                <a:gd name="connsiteY9" fmla="*/ 257547 h 1743447"/>
                <a:gd name="connsiteX10" fmla="*/ 838698 w 1976149"/>
                <a:gd name="connsiteY10" fmla="*/ 257547 h 1743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76149" h="1743447">
                  <a:moveTo>
                    <a:pt x="988075" y="0"/>
                  </a:moveTo>
                  <a:lnTo>
                    <a:pt x="1137452" y="257547"/>
                  </a:lnTo>
                  <a:lnTo>
                    <a:pt x="1880888" y="257547"/>
                  </a:lnTo>
                  <a:cubicBezTo>
                    <a:pt x="1933499" y="257547"/>
                    <a:pt x="1976149" y="300197"/>
                    <a:pt x="1976149" y="352808"/>
                  </a:cubicBezTo>
                  <a:lnTo>
                    <a:pt x="1976149" y="1648186"/>
                  </a:lnTo>
                  <a:cubicBezTo>
                    <a:pt x="1976149" y="1700797"/>
                    <a:pt x="1933499" y="1743447"/>
                    <a:pt x="1880888" y="1743447"/>
                  </a:cubicBezTo>
                  <a:lnTo>
                    <a:pt x="95261" y="1743447"/>
                  </a:lnTo>
                  <a:cubicBezTo>
                    <a:pt x="42650" y="1743447"/>
                    <a:pt x="0" y="1700797"/>
                    <a:pt x="0" y="1648186"/>
                  </a:cubicBezTo>
                  <a:lnTo>
                    <a:pt x="0" y="352808"/>
                  </a:lnTo>
                  <a:cubicBezTo>
                    <a:pt x="0" y="300197"/>
                    <a:pt x="42650" y="257547"/>
                    <a:pt x="95261" y="257547"/>
                  </a:cubicBezTo>
                  <a:lnTo>
                    <a:pt x="838698" y="257547"/>
                  </a:lnTo>
                  <a:close/>
                </a:path>
              </a:pathLst>
            </a:custGeom>
            <a:noFill/>
            <a:ln>
              <a:solidFill>
                <a:srgbClr val="E912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159136" y="3975100"/>
            <a:ext cx="1976149" cy="1743447"/>
            <a:chOff x="7159136" y="3975100"/>
            <a:chExt cx="1976149" cy="1743447"/>
          </a:xfrm>
        </p:grpSpPr>
        <p:sp>
          <p:nvSpPr>
            <p:cNvPr id="12" name="矩形 11"/>
            <p:cNvSpPr/>
            <p:nvPr/>
          </p:nvSpPr>
          <p:spPr>
            <a:xfrm>
              <a:off x="7389619" y="4356999"/>
              <a:ext cx="1515181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财政收入增长</a:t>
              </a:r>
              <a:r>
                <a:rPr lang="en-US" altLang="zh-CN" sz="1600" b="1" dirty="0">
                  <a:gradFill>
                    <a:gsLst>
                      <a:gs pos="100000">
                        <a:srgbClr val="C00000"/>
                      </a:gs>
                      <a:gs pos="0">
                        <a:srgbClr val="C00000">
                          <a:lumMod val="95000"/>
                          <a:lumOff val="5000"/>
                        </a:srgb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7.4%</a:t>
              </a:r>
              <a:r>
                <a:rPr lang="zh-CN" altLang="en-US" sz="160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，扭转了增速放缓态势</a:t>
              </a: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7159136" y="3975100"/>
              <a:ext cx="1976149" cy="1743447"/>
            </a:xfrm>
            <a:custGeom>
              <a:avLst/>
              <a:gdLst>
                <a:gd name="connsiteX0" fmla="*/ 988075 w 1976149"/>
                <a:gd name="connsiteY0" fmla="*/ 0 h 1743447"/>
                <a:gd name="connsiteX1" fmla="*/ 1137452 w 1976149"/>
                <a:gd name="connsiteY1" fmla="*/ 257547 h 1743447"/>
                <a:gd name="connsiteX2" fmla="*/ 1880888 w 1976149"/>
                <a:gd name="connsiteY2" fmla="*/ 257547 h 1743447"/>
                <a:gd name="connsiteX3" fmla="*/ 1976149 w 1976149"/>
                <a:gd name="connsiteY3" fmla="*/ 352808 h 1743447"/>
                <a:gd name="connsiteX4" fmla="*/ 1976149 w 1976149"/>
                <a:gd name="connsiteY4" fmla="*/ 1648186 h 1743447"/>
                <a:gd name="connsiteX5" fmla="*/ 1880888 w 1976149"/>
                <a:gd name="connsiteY5" fmla="*/ 1743447 h 1743447"/>
                <a:gd name="connsiteX6" fmla="*/ 95261 w 1976149"/>
                <a:gd name="connsiteY6" fmla="*/ 1743447 h 1743447"/>
                <a:gd name="connsiteX7" fmla="*/ 0 w 1976149"/>
                <a:gd name="connsiteY7" fmla="*/ 1648186 h 1743447"/>
                <a:gd name="connsiteX8" fmla="*/ 0 w 1976149"/>
                <a:gd name="connsiteY8" fmla="*/ 352808 h 1743447"/>
                <a:gd name="connsiteX9" fmla="*/ 95261 w 1976149"/>
                <a:gd name="connsiteY9" fmla="*/ 257547 h 1743447"/>
                <a:gd name="connsiteX10" fmla="*/ 838698 w 1976149"/>
                <a:gd name="connsiteY10" fmla="*/ 257547 h 1743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76149" h="1743447">
                  <a:moveTo>
                    <a:pt x="988075" y="0"/>
                  </a:moveTo>
                  <a:lnTo>
                    <a:pt x="1137452" y="257547"/>
                  </a:lnTo>
                  <a:lnTo>
                    <a:pt x="1880888" y="257547"/>
                  </a:lnTo>
                  <a:cubicBezTo>
                    <a:pt x="1933499" y="257547"/>
                    <a:pt x="1976149" y="300197"/>
                    <a:pt x="1976149" y="352808"/>
                  </a:cubicBezTo>
                  <a:lnTo>
                    <a:pt x="1976149" y="1648186"/>
                  </a:lnTo>
                  <a:cubicBezTo>
                    <a:pt x="1976149" y="1700797"/>
                    <a:pt x="1933499" y="1743447"/>
                    <a:pt x="1880888" y="1743447"/>
                  </a:cubicBezTo>
                  <a:lnTo>
                    <a:pt x="95261" y="1743447"/>
                  </a:lnTo>
                  <a:cubicBezTo>
                    <a:pt x="42650" y="1743447"/>
                    <a:pt x="0" y="1700797"/>
                    <a:pt x="0" y="1648186"/>
                  </a:cubicBezTo>
                  <a:lnTo>
                    <a:pt x="0" y="352808"/>
                  </a:lnTo>
                  <a:cubicBezTo>
                    <a:pt x="0" y="300197"/>
                    <a:pt x="42650" y="257547"/>
                    <a:pt x="95261" y="257547"/>
                  </a:cubicBezTo>
                  <a:lnTo>
                    <a:pt x="838698" y="257547"/>
                  </a:lnTo>
                  <a:close/>
                </a:path>
              </a:pathLst>
            </a:custGeom>
            <a:noFill/>
            <a:ln>
              <a:solidFill>
                <a:srgbClr val="E912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753535" y="3975100"/>
            <a:ext cx="1976149" cy="1743447"/>
            <a:chOff x="9753535" y="3975100"/>
            <a:chExt cx="1976149" cy="1743447"/>
          </a:xfrm>
        </p:grpSpPr>
        <p:sp>
          <p:nvSpPr>
            <p:cNvPr id="14" name="矩形 13"/>
            <p:cNvSpPr/>
            <p:nvPr/>
          </p:nvSpPr>
          <p:spPr>
            <a:xfrm>
              <a:off x="9966290" y="4356999"/>
              <a:ext cx="1673723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实际使用外资</a:t>
              </a:r>
              <a:r>
                <a:rPr lang="en-US" altLang="zh-CN" sz="1600" b="1" dirty="0">
                  <a:gradFill>
                    <a:gsLst>
                      <a:gs pos="100000">
                        <a:srgbClr val="C00000"/>
                      </a:gs>
                      <a:gs pos="0">
                        <a:srgbClr val="C00000">
                          <a:lumMod val="95000"/>
                          <a:lumOff val="5000"/>
                        </a:srgb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1363</a:t>
              </a:r>
              <a:r>
                <a:rPr lang="zh-CN" altLang="en-US" sz="160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0">
                        <a:schemeClr val="tx1">
                          <a:lumMod val="80000"/>
                          <a:lumOff val="2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亿美元、创历史新高</a:t>
              </a: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9753535" y="3975100"/>
              <a:ext cx="1976149" cy="1743447"/>
            </a:xfrm>
            <a:custGeom>
              <a:avLst/>
              <a:gdLst>
                <a:gd name="connsiteX0" fmla="*/ 988075 w 1976149"/>
                <a:gd name="connsiteY0" fmla="*/ 0 h 1743447"/>
                <a:gd name="connsiteX1" fmla="*/ 1137452 w 1976149"/>
                <a:gd name="connsiteY1" fmla="*/ 257547 h 1743447"/>
                <a:gd name="connsiteX2" fmla="*/ 1880888 w 1976149"/>
                <a:gd name="connsiteY2" fmla="*/ 257547 h 1743447"/>
                <a:gd name="connsiteX3" fmla="*/ 1976149 w 1976149"/>
                <a:gd name="connsiteY3" fmla="*/ 352808 h 1743447"/>
                <a:gd name="connsiteX4" fmla="*/ 1976149 w 1976149"/>
                <a:gd name="connsiteY4" fmla="*/ 1648186 h 1743447"/>
                <a:gd name="connsiteX5" fmla="*/ 1880888 w 1976149"/>
                <a:gd name="connsiteY5" fmla="*/ 1743447 h 1743447"/>
                <a:gd name="connsiteX6" fmla="*/ 95261 w 1976149"/>
                <a:gd name="connsiteY6" fmla="*/ 1743447 h 1743447"/>
                <a:gd name="connsiteX7" fmla="*/ 0 w 1976149"/>
                <a:gd name="connsiteY7" fmla="*/ 1648186 h 1743447"/>
                <a:gd name="connsiteX8" fmla="*/ 0 w 1976149"/>
                <a:gd name="connsiteY8" fmla="*/ 352808 h 1743447"/>
                <a:gd name="connsiteX9" fmla="*/ 95261 w 1976149"/>
                <a:gd name="connsiteY9" fmla="*/ 257547 h 1743447"/>
                <a:gd name="connsiteX10" fmla="*/ 838697 w 1976149"/>
                <a:gd name="connsiteY10" fmla="*/ 257547 h 1743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76149" h="1743447">
                  <a:moveTo>
                    <a:pt x="988075" y="0"/>
                  </a:moveTo>
                  <a:lnTo>
                    <a:pt x="1137452" y="257547"/>
                  </a:lnTo>
                  <a:lnTo>
                    <a:pt x="1880888" y="257547"/>
                  </a:lnTo>
                  <a:cubicBezTo>
                    <a:pt x="1933499" y="257547"/>
                    <a:pt x="1976149" y="300197"/>
                    <a:pt x="1976149" y="352808"/>
                  </a:cubicBezTo>
                  <a:lnTo>
                    <a:pt x="1976149" y="1648186"/>
                  </a:lnTo>
                  <a:cubicBezTo>
                    <a:pt x="1976149" y="1700797"/>
                    <a:pt x="1933499" y="1743447"/>
                    <a:pt x="1880888" y="1743447"/>
                  </a:cubicBezTo>
                  <a:lnTo>
                    <a:pt x="95261" y="1743447"/>
                  </a:lnTo>
                  <a:cubicBezTo>
                    <a:pt x="42650" y="1743447"/>
                    <a:pt x="0" y="1700797"/>
                    <a:pt x="0" y="1648186"/>
                  </a:cubicBezTo>
                  <a:lnTo>
                    <a:pt x="0" y="352808"/>
                  </a:lnTo>
                  <a:cubicBezTo>
                    <a:pt x="0" y="300197"/>
                    <a:pt x="42650" y="257547"/>
                    <a:pt x="95261" y="257547"/>
                  </a:cubicBezTo>
                  <a:lnTo>
                    <a:pt x="838697" y="257547"/>
                  </a:lnTo>
                  <a:close/>
                </a:path>
              </a:pathLst>
            </a:custGeom>
            <a:noFill/>
            <a:ln>
              <a:solidFill>
                <a:srgbClr val="E912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02506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475</TotalTime>
  <Words>1840</Words>
  <Application>Microsoft Office PowerPoint</Application>
  <PresentationFormat>宽屏</PresentationFormat>
  <Paragraphs>186</Paragraphs>
  <Slides>26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2" baseType="lpstr">
      <vt:lpstr>等线</vt:lpstr>
      <vt:lpstr>微软雅黑</vt:lpstr>
      <vt:lpstr>Arial</vt:lpstr>
      <vt:lpstr>Calibri</vt:lpstr>
      <vt:lpstr>Wingdings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USER</cp:lastModifiedBy>
  <cp:revision>112</cp:revision>
  <dcterms:created xsi:type="dcterms:W3CDTF">2017-08-18T03:02:00Z</dcterms:created>
  <dcterms:modified xsi:type="dcterms:W3CDTF">2018-04-05T11:42:13Z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