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94" r:id="rId25"/>
    <p:sldId id="279" r:id="rId26"/>
    <p:sldId id="295" r:id="rId27"/>
    <p:sldId id="296" r:id="rId28"/>
    <p:sldId id="297" r:id="rId29"/>
    <p:sldId id="298" r:id="rId30"/>
    <p:sldId id="299" r:id="rId31"/>
    <p:sldId id="301" r:id="rId32"/>
    <p:sldId id="300" r:id="rId33"/>
    <p:sldId id="302" r:id="rId34"/>
    <p:sldId id="303" r:id="rId35"/>
    <p:sldId id="304" r:id="rId36"/>
    <p:sldId id="305" r:id="rId37"/>
    <p:sldId id="306" r:id="rId38"/>
    <p:sldId id="307" r:id="rId39"/>
    <p:sldId id="308"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D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4" d="100"/>
          <a:sy n="104" d="100"/>
        </p:scale>
        <p:origin x="402"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11C27E-96D3-41E8-A5AC-7A4784F7609C}" type="datetimeFigureOut">
              <a:rPr lang="zh-CN" altLang="en-US" smtClean="0"/>
              <a:t>2018/3/7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ACF058-7ABD-4161-9DE1-9B2B1117192B}" type="slidenum">
              <a:rPr lang="zh-CN" altLang="en-US" smtClean="0"/>
              <a:t>‹#›</a:t>
            </a:fld>
            <a:endParaRPr lang="zh-CN" altLang="en-US"/>
          </a:p>
        </p:txBody>
      </p:sp>
    </p:spTree>
    <p:extLst>
      <p:ext uri="{BB962C8B-B14F-4D97-AF65-F5344CB8AC3E}">
        <p14:creationId xmlns:p14="http://schemas.microsoft.com/office/powerpoint/2010/main" val="1907293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a:t>
            </a:fld>
            <a:endParaRPr lang="zh-CN" altLang="en-US"/>
          </a:p>
        </p:txBody>
      </p:sp>
    </p:spTree>
    <p:extLst>
      <p:ext uri="{BB962C8B-B14F-4D97-AF65-F5344CB8AC3E}">
        <p14:creationId xmlns:p14="http://schemas.microsoft.com/office/powerpoint/2010/main" val="2502624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10</a:t>
            </a:fld>
            <a:endParaRPr lang="zh-CN" altLang="en-US"/>
          </a:p>
        </p:txBody>
      </p:sp>
    </p:spTree>
    <p:extLst>
      <p:ext uri="{BB962C8B-B14F-4D97-AF65-F5344CB8AC3E}">
        <p14:creationId xmlns:p14="http://schemas.microsoft.com/office/powerpoint/2010/main" val="2369381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11</a:t>
            </a:fld>
            <a:endParaRPr lang="zh-CN" altLang="en-US"/>
          </a:p>
        </p:txBody>
      </p:sp>
    </p:spTree>
    <p:extLst>
      <p:ext uri="{BB962C8B-B14F-4D97-AF65-F5344CB8AC3E}">
        <p14:creationId xmlns:p14="http://schemas.microsoft.com/office/powerpoint/2010/main" val="179271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12</a:t>
            </a:fld>
            <a:endParaRPr lang="zh-CN" altLang="en-US"/>
          </a:p>
        </p:txBody>
      </p:sp>
    </p:spTree>
    <p:extLst>
      <p:ext uri="{BB962C8B-B14F-4D97-AF65-F5344CB8AC3E}">
        <p14:creationId xmlns:p14="http://schemas.microsoft.com/office/powerpoint/2010/main" val="2214893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13</a:t>
            </a:fld>
            <a:endParaRPr lang="zh-CN" altLang="en-US"/>
          </a:p>
        </p:txBody>
      </p:sp>
    </p:spTree>
    <p:extLst>
      <p:ext uri="{BB962C8B-B14F-4D97-AF65-F5344CB8AC3E}">
        <p14:creationId xmlns:p14="http://schemas.microsoft.com/office/powerpoint/2010/main" val="2638130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14</a:t>
            </a:fld>
            <a:endParaRPr lang="zh-CN" altLang="en-US"/>
          </a:p>
        </p:txBody>
      </p:sp>
    </p:spTree>
    <p:extLst>
      <p:ext uri="{BB962C8B-B14F-4D97-AF65-F5344CB8AC3E}">
        <p14:creationId xmlns:p14="http://schemas.microsoft.com/office/powerpoint/2010/main" val="26524350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15</a:t>
            </a:fld>
            <a:endParaRPr lang="zh-CN" altLang="en-US"/>
          </a:p>
        </p:txBody>
      </p:sp>
    </p:spTree>
    <p:extLst>
      <p:ext uri="{BB962C8B-B14F-4D97-AF65-F5344CB8AC3E}">
        <p14:creationId xmlns:p14="http://schemas.microsoft.com/office/powerpoint/2010/main" val="2339396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16</a:t>
            </a:fld>
            <a:endParaRPr lang="zh-CN" altLang="en-US"/>
          </a:p>
        </p:txBody>
      </p:sp>
    </p:spTree>
    <p:extLst>
      <p:ext uri="{BB962C8B-B14F-4D97-AF65-F5344CB8AC3E}">
        <p14:creationId xmlns:p14="http://schemas.microsoft.com/office/powerpoint/2010/main" val="2947002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17</a:t>
            </a:fld>
            <a:endParaRPr lang="zh-CN" altLang="en-US"/>
          </a:p>
        </p:txBody>
      </p:sp>
    </p:spTree>
    <p:extLst>
      <p:ext uri="{BB962C8B-B14F-4D97-AF65-F5344CB8AC3E}">
        <p14:creationId xmlns:p14="http://schemas.microsoft.com/office/powerpoint/2010/main" val="3726968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18</a:t>
            </a:fld>
            <a:endParaRPr lang="zh-CN" altLang="en-US"/>
          </a:p>
        </p:txBody>
      </p:sp>
    </p:spTree>
    <p:extLst>
      <p:ext uri="{BB962C8B-B14F-4D97-AF65-F5344CB8AC3E}">
        <p14:creationId xmlns:p14="http://schemas.microsoft.com/office/powerpoint/2010/main" val="41627420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19</a:t>
            </a:fld>
            <a:endParaRPr lang="zh-CN" altLang="en-US"/>
          </a:p>
        </p:txBody>
      </p:sp>
    </p:spTree>
    <p:extLst>
      <p:ext uri="{BB962C8B-B14F-4D97-AF65-F5344CB8AC3E}">
        <p14:creationId xmlns:p14="http://schemas.microsoft.com/office/powerpoint/2010/main" val="4135865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a:t>
            </a:fld>
            <a:endParaRPr lang="zh-CN" altLang="en-US"/>
          </a:p>
        </p:txBody>
      </p:sp>
    </p:spTree>
    <p:extLst>
      <p:ext uri="{BB962C8B-B14F-4D97-AF65-F5344CB8AC3E}">
        <p14:creationId xmlns:p14="http://schemas.microsoft.com/office/powerpoint/2010/main" val="2882793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20</a:t>
            </a:fld>
            <a:endParaRPr lang="zh-CN" altLang="en-US"/>
          </a:p>
        </p:txBody>
      </p:sp>
    </p:spTree>
    <p:extLst>
      <p:ext uri="{BB962C8B-B14F-4D97-AF65-F5344CB8AC3E}">
        <p14:creationId xmlns:p14="http://schemas.microsoft.com/office/powerpoint/2010/main" val="41102332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21</a:t>
            </a:fld>
            <a:endParaRPr lang="zh-CN" altLang="en-US"/>
          </a:p>
        </p:txBody>
      </p:sp>
    </p:spTree>
    <p:extLst>
      <p:ext uri="{BB962C8B-B14F-4D97-AF65-F5344CB8AC3E}">
        <p14:creationId xmlns:p14="http://schemas.microsoft.com/office/powerpoint/2010/main" val="4068588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22</a:t>
            </a:fld>
            <a:endParaRPr lang="zh-CN" altLang="en-US"/>
          </a:p>
        </p:txBody>
      </p:sp>
    </p:spTree>
    <p:extLst>
      <p:ext uri="{BB962C8B-B14F-4D97-AF65-F5344CB8AC3E}">
        <p14:creationId xmlns:p14="http://schemas.microsoft.com/office/powerpoint/2010/main" val="1516919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23</a:t>
            </a:fld>
            <a:endParaRPr lang="zh-CN" altLang="en-US"/>
          </a:p>
        </p:txBody>
      </p:sp>
    </p:spTree>
    <p:extLst>
      <p:ext uri="{BB962C8B-B14F-4D97-AF65-F5344CB8AC3E}">
        <p14:creationId xmlns:p14="http://schemas.microsoft.com/office/powerpoint/2010/main" val="863109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24</a:t>
            </a:fld>
            <a:endParaRPr lang="zh-CN" altLang="en-US"/>
          </a:p>
        </p:txBody>
      </p:sp>
    </p:spTree>
    <p:extLst>
      <p:ext uri="{BB962C8B-B14F-4D97-AF65-F5344CB8AC3E}">
        <p14:creationId xmlns:p14="http://schemas.microsoft.com/office/powerpoint/2010/main" val="2196100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25</a:t>
            </a:fld>
            <a:endParaRPr lang="zh-CN" altLang="en-US"/>
          </a:p>
        </p:txBody>
      </p:sp>
    </p:spTree>
    <p:extLst>
      <p:ext uri="{BB962C8B-B14F-4D97-AF65-F5344CB8AC3E}">
        <p14:creationId xmlns:p14="http://schemas.microsoft.com/office/powerpoint/2010/main" val="31439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26</a:t>
            </a:fld>
            <a:endParaRPr lang="zh-CN" altLang="en-US"/>
          </a:p>
        </p:txBody>
      </p:sp>
    </p:spTree>
    <p:extLst>
      <p:ext uri="{BB962C8B-B14F-4D97-AF65-F5344CB8AC3E}">
        <p14:creationId xmlns:p14="http://schemas.microsoft.com/office/powerpoint/2010/main" val="4749155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27</a:t>
            </a:fld>
            <a:endParaRPr lang="zh-CN" altLang="en-US"/>
          </a:p>
        </p:txBody>
      </p:sp>
    </p:spTree>
    <p:extLst>
      <p:ext uri="{BB962C8B-B14F-4D97-AF65-F5344CB8AC3E}">
        <p14:creationId xmlns:p14="http://schemas.microsoft.com/office/powerpoint/2010/main" val="1474362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28</a:t>
            </a:fld>
            <a:endParaRPr lang="zh-CN" altLang="en-US"/>
          </a:p>
        </p:txBody>
      </p:sp>
    </p:spTree>
    <p:extLst>
      <p:ext uri="{BB962C8B-B14F-4D97-AF65-F5344CB8AC3E}">
        <p14:creationId xmlns:p14="http://schemas.microsoft.com/office/powerpoint/2010/main" val="42260647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29</a:t>
            </a:fld>
            <a:endParaRPr lang="zh-CN" altLang="en-US"/>
          </a:p>
        </p:txBody>
      </p:sp>
    </p:spTree>
    <p:extLst>
      <p:ext uri="{BB962C8B-B14F-4D97-AF65-F5344CB8AC3E}">
        <p14:creationId xmlns:p14="http://schemas.microsoft.com/office/powerpoint/2010/main" val="2975597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a:t>
            </a:fld>
            <a:endParaRPr lang="zh-CN" altLang="en-US"/>
          </a:p>
        </p:txBody>
      </p:sp>
    </p:spTree>
    <p:extLst>
      <p:ext uri="{BB962C8B-B14F-4D97-AF65-F5344CB8AC3E}">
        <p14:creationId xmlns:p14="http://schemas.microsoft.com/office/powerpoint/2010/main" val="33208927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30</a:t>
            </a:fld>
            <a:endParaRPr lang="zh-CN" altLang="en-US"/>
          </a:p>
        </p:txBody>
      </p:sp>
    </p:spTree>
    <p:extLst>
      <p:ext uri="{BB962C8B-B14F-4D97-AF65-F5344CB8AC3E}">
        <p14:creationId xmlns:p14="http://schemas.microsoft.com/office/powerpoint/2010/main" val="4276367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31</a:t>
            </a:fld>
            <a:endParaRPr lang="zh-CN" altLang="en-US"/>
          </a:p>
        </p:txBody>
      </p:sp>
    </p:spTree>
    <p:extLst>
      <p:ext uri="{BB962C8B-B14F-4D97-AF65-F5344CB8AC3E}">
        <p14:creationId xmlns:p14="http://schemas.microsoft.com/office/powerpoint/2010/main" val="2708094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32</a:t>
            </a:fld>
            <a:endParaRPr lang="zh-CN" altLang="en-US"/>
          </a:p>
        </p:txBody>
      </p:sp>
    </p:spTree>
    <p:extLst>
      <p:ext uri="{BB962C8B-B14F-4D97-AF65-F5344CB8AC3E}">
        <p14:creationId xmlns:p14="http://schemas.microsoft.com/office/powerpoint/2010/main" val="26003852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33</a:t>
            </a:fld>
            <a:endParaRPr lang="zh-CN" altLang="en-US"/>
          </a:p>
        </p:txBody>
      </p:sp>
    </p:spTree>
    <p:extLst>
      <p:ext uri="{BB962C8B-B14F-4D97-AF65-F5344CB8AC3E}">
        <p14:creationId xmlns:p14="http://schemas.microsoft.com/office/powerpoint/2010/main" val="38256420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34</a:t>
            </a:fld>
            <a:endParaRPr lang="zh-CN" altLang="en-US"/>
          </a:p>
        </p:txBody>
      </p:sp>
    </p:spTree>
    <p:extLst>
      <p:ext uri="{BB962C8B-B14F-4D97-AF65-F5344CB8AC3E}">
        <p14:creationId xmlns:p14="http://schemas.microsoft.com/office/powerpoint/2010/main" val="11005061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35</a:t>
            </a:fld>
            <a:endParaRPr lang="zh-CN" altLang="en-US"/>
          </a:p>
        </p:txBody>
      </p:sp>
    </p:spTree>
    <p:extLst>
      <p:ext uri="{BB962C8B-B14F-4D97-AF65-F5344CB8AC3E}">
        <p14:creationId xmlns:p14="http://schemas.microsoft.com/office/powerpoint/2010/main" val="21333080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36</a:t>
            </a:fld>
            <a:endParaRPr lang="zh-CN" altLang="en-US"/>
          </a:p>
        </p:txBody>
      </p:sp>
    </p:spTree>
    <p:extLst>
      <p:ext uri="{BB962C8B-B14F-4D97-AF65-F5344CB8AC3E}">
        <p14:creationId xmlns:p14="http://schemas.microsoft.com/office/powerpoint/2010/main" val="2756289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37</a:t>
            </a:fld>
            <a:endParaRPr lang="zh-CN" altLang="en-US"/>
          </a:p>
        </p:txBody>
      </p:sp>
    </p:spTree>
    <p:extLst>
      <p:ext uri="{BB962C8B-B14F-4D97-AF65-F5344CB8AC3E}">
        <p14:creationId xmlns:p14="http://schemas.microsoft.com/office/powerpoint/2010/main" val="6270730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38</a:t>
            </a:fld>
            <a:endParaRPr lang="zh-CN" altLang="en-US"/>
          </a:p>
        </p:txBody>
      </p:sp>
    </p:spTree>
    <p:extLst>
      <p:ext uri="{BB962C8B-B14F-4D97-AF65-F5344CB8AC3E}">
        <p14:creationId xmlns:p14="http://schemas.microsoft.com/office/powerpoint/2010/main" val="30442688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39</a:t>
            </a:fld>
            <a:endParaRPr lang="zh-CN" altLang="en-US"/>
          </a:p>
        </p:txBody>
      </p:sp>
    </p:spTree>
    <p:extLst>
      <p:ext uri="{BB962C8B-B14F-4D97-AF65-F5344CB8AC3E}">
        <p14:creationId xmlns:p14="http://schemas.microsoft.com/office/powerpoint/2010/main" val="457895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4</a:t>
            </a:fld>
            <a:endParaRPr lang="zh-CN" altLang="en-US"/>
          </a:p>
        </p:txBody>
      </p:sp>
    </p:spTree>
    <p:extLst>
      <p:ext uri="{BB962C8B-B14F-4D97-AF65-F5344CB8AC3E}">
        <p14:creationId xmlns:p14="http://schemas.microsoft.com/office/powerpoint/2010/main" val="2464188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5</a:t>
            </a:fld>
            <a:endParaRPr lang="zh-CN" altLang="en-US"/>
          </a:p>
        </p:txBody>
      </p:sp>
    </p:spTree>
    <p:extLst>
      <p:ext uri="{BB962C8B-B14F-4D97-AF65-F5344CB8AC3E}">
        <p14:creationId xmlns:p14="http://schemas.microsoft.com/office/powerpoint/2010/main" val="360946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6</a:t>
            </a:fld>
            <a:endParaRPr lang="zh-CN" altLang="en-US"/>
          </a:p>
        </p:txBody>
      </p:sp>
    </p:spTree>
    <p:extLst>
      <p:ext uri="{BB962C8B-B14F-4D97-AF65-F5344CB8AC3E}">
        <p14:creationId xmlns:p14="http://schemas.microsoft.com/office/powerpoint/2010/main" val="1966843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7</a:t>
            </a:fld>
            <a:endParaRPr lang="zh-CN" altLang="en-US"/>
          </a:p>
        </p:txBody>
      </p:sp>
    </p:spTree>
    <p:extLst>
      <p:ext uri="{BB962C8B-B14F-4D97-AF65-F5344CB8AC3E}">
        <p14:creationId xmlns:p14="http://schemas.microsoft.com/office/powerpoint/2010/main" val="2374127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8</a:t>
            </a:fld>
            <a:endParaRPr lang="zh-CN" altLang="en-US"/>
          </a:p>
        </p:txBody>
      </p:sp>
    </p:spTree>
    <p:extLst>
      <p:ext uri="{BB962C8B-B14F-4D97-AF65-F5344CB8AC3E}">
        <p14:creationId xmlns:p14="http://schemas.microsoft.com/office/powerpoint/2010/main" val="2853710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ACF058-7ABD-4161-9DE1-9B2B1117192B}" type="slidenum">
              <a:rPr lang="zh-CN" altLang="en-US" smtClean="0"/>
              <a:t>9</a:t>
            </a:fld>
            <a:endParaRPr lang="zh-CN" altLang="en-US"/>
          </a:p>
        </p:txBody>
      </p:sp>
    </p:spTree>
    <p:extLst>
      <p:ext uri="{BB962C8B-B14F-4D97-AF65-F5344CB8AC3E}">
        <p14:creationId xmlns:p14="http://schemas.microsoft.com/office/powerpoint/2010/main" val="3116970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3A034E-212E-4A63-A8B3-98BABD3609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D233F8C-9AF4-43FF-B082-12FFA50722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DEEBE5A-E371-4E19-995E-3449E163EAE8}"/>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66DA57F4-627F-44CA-9A6F-DB9634E877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4E496E9-392A-4038-AA40-5001A609D627}"/>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1612334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82DEF1-DB43-40C8-A378-05845F16B4B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D0F8713-A903-4435-9F55-F1B8F76946A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50A2A08-4F73-426E-A65C-9F3C3B4B1293}"/>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591B0DD0-3C5B-4B7E-8A0D-923C8A7B3E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E84B6A-2F9B-4477-B3A3-F22C9BF0FCC5}"/>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1045228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470BB62-2B16-432A-8849-5907AE195F8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E87065E-5C82-4187-9030-516477C07BC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7380521-3543-4020-AF39-3EB27D658482}"/>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D3AA9BBD-C93C-4991-A18F-CAF993FC00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E5A2D60-8AC2-4296-8F18-1907B30F77C9}"/>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1955747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B00709-BBDA-4A75-918C-EE42B23485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BE5D19B-36D5-49A0-9B2F-AD1F169FC10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9F6C791-016D-459B-9717-CD863C23BD3D}"/>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818229CD-F5E0-42B4-A3D4-DEC344EA80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F5A1004-2F21-402C-98DC-9BF6EA39B216}"/>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4134484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CFD51B-6799-4ABE-9FDB-32B1F526D7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99B68F0-5E0F-4174-B108-2DF250F82F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FE154570-C7AE-43EF-85F9-D7356E9CDE41}"/>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EBE1B9B4-17A3-472F-8652-5B76476A9B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DEF14F5-01E8-4FCF-A867-FC75B0C8F3FF}"/>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553000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5CC627-9C88-45FA-99CB-9FEB0807632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A53B65A-F3A6-4894-9141-4C8D9CA285B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F7884043-8A90-44F8-815E-475488AA395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20C27F4-9D34-48D2-9A65-59E0F9A1664F}"/>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6" name="页脚占位符 5">
            <a:extLst>
              <a:ext uri="{FF2B5EF4-FFF2-40B4-BE49-F238E27FC236}">
                <a16:creationId xmlns:a16="http://schemas.microsoft.com/office/drawing/2014/main" id="{EFE2C729-718B-40A7-98D8-305985103F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542C307-C105-4BAF-BE51-8C805E9C8A63}"/>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562306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3E9085-ABAE-42B0-B9F2-5C677C131F8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99AF10B-E0D6-4CAA-879F-BEE0DD0BFC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1D3FC430-D027-4655-BD26-E38FEAB4A5D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D8ED556A-6B61-4100-898F-10C63D6D54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734DD682-3707-47F5-BF35-EAF201B5764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FFDA8F4-01D3-4A14-BA98-B5A4D9494C08}"/>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8" name="页脚占位符 7">
            <a:extLst>
              <a:ext uri="{FF2B5EF4-FFF2-40B4-BE49-F238E27FC236}">
                <a16:creationId xmlns:a16="http://schemas.microsoft.com/office/drawing/2014/main" id="{D827F9F7-8D8B-4594-A9F4-6562B4D12C2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527C5B8-6069-434D-86BF-E7CF8E549CD4}"/>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327175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3348C5-CBFF-4783-ABA3-94BDCD0FE59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31E1072-3045-48A7-8B12-501E1685F362}"/>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4" name="页脚占位符 3">
            <a:extLst>
              <a:ext uri="{FF2B5EF4-FFF2-40B4-BE49-F238E27FC236}">
                <a16:creationId xmlns:a16="http://schemas.microsoft.com/office/drawing/2014/main" id="{CB010834-C678-4B33-AC48-ACD60BB5EAE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3297DD9-D24A-4D75-AE49-C58E326368B6}"/>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2509217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0D69D9F-605E-4410-A551-C7655B374A01}"/>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3" name="页脚占位符 2">
            <a:extLst>
              <a:ext uri="{FF2B5EF4-FFF2-40B4-BE49-F238E27FC236}">
                <a16:creationId xmlns:a16="http://schemas.microsoft.com/office/drawing/2014/main" id="{96D1EDFC-5A45-46AD-84F5-F42F54A81A5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80C31C2-48B4-4679-B5F3-96CE0E8B4560}"/>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1692386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18EF40-A1A8-474C-A01B-557EBADCC1D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94FA9E6-E7E3-40E7-8DF3-F1947D2C75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79EA769-CBCB-48E7-8709-804A83F8BE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F9F143B-C1F0-446B-BED7-0E67B1943259}"/>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6" name="页脚占位符 5">
            <a:extLst>
              <a:ext uri="{FF2B5EF4-FFF2-40B4-BE49-F238E27FC236}">
                <a16:creationId xmlns:a16="http://schemas.microsoft.com/office/drawing/2014/main" id="{A1E6493A-F7DA-4E0A-8DE1-6D98F54204E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744268C-3C35-4D06-813E-8BEBF2CA648F}"/>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939407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8F566A-41A7-47F2-97FB-5313A2D5E34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15665A8-C080-4BB5-880F-54D8C48C9D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3F2D1D7-BED1-42FD-BA54-A81FD79289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23256D2-CB70-4E5B-9759-6A01BC904296}"/>
              </a:ext>
            </a:extLst>
          </p:cNvPr>
          <p:cNvSpPr>
            <a:spLocks noGrp="1"/>
          </p:cNvSpPr>
          <p:nvPr>
            <p:ph type="dt" sz="half" idx="10"/>
          </p:nvPr>
        </p:nvSpPr>
        <p:spPr/>
        <p:txBody>
          <a:bodyPr/>
          <a:lstStyle/>
          <a:p>
            <a:fld id="{465CD7C8-A529-4CD7-A660-5C17457A6B1E}" type="datetimeFigureOut">
              <a:rPr lang="zh-CN" altLang="en-US" smtClean="0"/>
              <a:t>2018/3/7</a:t>
            </a:fld>
            <a:endParaRPr lang="zh-CN" altLang="en-US"/>
          </a:p>
        </p:txBody>
      </p:sp>
      <p:sp>
        <p:nvSpPr>
          <p:cNvPr id="6" name="页脚占位符 5">
            <a:extLst>
              <a:ext uri="{FF2B5EF4-FFF2-40B4-BE49-F238E27FC236}">
                <a16:creationId xmlns:a16="http://schemas.microsoft.com/office/drawing/2014/main" id="{F108447B-0D5D-43B3-A47E-FCFE13B001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99C84E7-7FF5-44A7-A05D-E5EA9863FF4E}"/>
              </a:ext>
            </a:extLst>
          </p:cNvPr>
          <p:cNvSpPr>
            <a:spLocks noGrp="1"/>
          </p:cNvSpPr>
          <p:nvPr>
            <p:ph type="sldNum" sz="quarter" idx="12"/>
          </p:nvPr>
        </p:nvSpPr>
        <p:spPr/>
        <p:txBody>
          <a:bodyPr/>
          <a:lstStyle/>
          <a:p>
            <a:fld id="{12B43BC2-E10E-4AF9-B3E6-4E941BDBDFB4}" type="slidenum">
              <a:rPr lang="zh-CN" altLang="en-US" smtClean="0"/>
              <a:t>‹#›</a:t>
            </a:fld>
            <a:endParaRPr lang="zh-CN" altLang="en-US"/>
          </a:p>
        </p:txBody>
      </p:sp>
    </p:spTree>
    <p:extLst>
      <p:ext uri="{BB962C8B-B14F-4D97-AF65-F5344CB8AC3E}">
        <p14:creationId xmlns:p14="http://schemas.microsoft.com/office/powerpoint/2010/main" val="4177723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B8424BC-316A-45F7-B60B-05D9C368E3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35D669F-C67D-4CD9-AE7A-B3EA3ECA56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B38A0AF-BE3B-4046-AF9A-997CFE5AD0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5CD7C8-A529-4CD7-A660-5C17457A6B1E}"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A9A6DFD1-DFCF-4FAA-B398-B3BD03F384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61388FF-677B-4B82-A8C1-3C2A3021D6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B43BC2-E10E-4AF9-B3E6-4E941BDBDFB4}" type="slidenum">
              <a:rPr lang="zh-CN" altLang="en-US" smtClean="0"/>
              <a:t>‹#›</a:t>
            </a:fld>
            <a:endParaRPr lang="zh-CN" altLang="en-US"/>
          </a:p>
        </p:txBody>
      </p:sp>
      <p:pic>
        <p:nvPicPr>
          <p:cNvPr id="10" name="图片 9">
            <a:extLst>
              <a:ext uri="{FF2B5EF4-FFF2-40B4-BE49-F238E27FC236}">
                <a16:creationId xmlns:a16="http://schemas.microsoft.com/office/drawing/2014/main" id="{C1807C06-D133-459D-9EB4-94D9C55E5CF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284508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jp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6.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8.pn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3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31.png"/><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A59836F-384F-4EB1-9A8A-FD502AB0BE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FEA85146-8DB1-4EA7-922D-5D8D4378E1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1798820"/>
            <a:ext cx="5405436" cy="5059180"/>
          </a:xfrm>
          <a:prstGeom prst="rect">
            <a:avLst/>
          </a:prstGeom>
        </p:spPr>
      </p:pic>
      <p:pic>
        <p:nvPicPr>
          <p:cNvPr id="13" name="图片 12">
            <a:extLst>
              <a:ext uri="{FF2B5EF4-FFF2-40B4-BE49-F238E27FC236}">
                <a16:creationId xmlns:a16="http://schemas.microsoft.com/office/drawing/2014/main" id="{AF27C130-A0FE-4C55-928A-E51BF0E3B7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5385887"/>
            <a:ext cx="12192000" cy="1434960"/>
          </a:xfrm>
          <a:prstGeom prst="rect">
            <a:avLst/>
          </a:prstGeom>
        </p:spPr>
      </p:pic>
      <p:pic>
        <p:nvPicPr>
          <p:cNvPr id="15" name="图片 14">
            <a:extLst>
              <a:ext uri="{FF2B5EF4-FFF2-40B4-BE49-F238E27FC236}">
                <a16:creationId xmlns:a16="http://schemas.microsoft.com/office/drawing/2014/main" id="{A3F55FBA-4D6F-410E-BE22-B2DE8CB0C9A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05578" y="108356"/>
            <a:ext cx="2924947" cy="3320644"/>
          </a:xfrm>
          <a:prstGeom prst="rect">
            <a:avLst/>
          </a:prstGeom>
        </p:spPr>
      </p:pic>
      <p:pic>
        <p:nvPicPr>
          <p:cNvPr id="16" name="图片 15">
            <a:extLst>
              <a:ext uri="{FF2B5EF4-FFF2-40B4-BE49-F238E27FC236}">
                <a16:creationId xmlns:a16="http://schemas.microsoft.com/office/drawing/2014/main" id="{8E195B72-468F-4184-838E-D5D69547E4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706400" y="826609"/>
            <a:ext cx="3621019" cy="4110883"/>
          </a:xfrm>
          <a:prstGeom prst="rect">
            <a:avLst/>
          </a:prstGeom>
        </p:spPr>
      </p:pic>
      <p:pic>
        <p:nvPicPr>
          <p:cNvPr id="7" name="图片 6">
            <a:extLst>
              <a:ext uri="{FF2B5EF4-FFF2-40B4-BE49-F238E27FC236}">
                <a16:creationId xmlns:a16="http://schemas.microsoft.com/office/drawing/2014/main" id="{0CEE99A9-1ACE-4712-B55C-E810132716B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6801" y="898941"/>
            <a:ext cx="3531355" cy="2391691"/>
          </a:xfrm>
          <a:prstGeom prst="rect">
            <a:avLst/>
          </a:prstGeom>
        </p:spPr>
      </p:pic>
      <p:pic>
        <p:nvPicPr>
          <p:cNvPr id="11" name="图片 10">
            <a:extLst>
              <a:ext uri="{FF2B5EF4-FFF2-40B4-BE49-F238E27FC236}">
                <a16:creationId xmlns:a16="http://schemas.microsoft.com/office/drawing/2014/main" id="{4176FFF7-7126-4B53-AE65-2BFBD0F770C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70758" y="1863918"/>
            <a:ext cx="7450480" cy="2391691"/>
          </a:xfrm>
          <a:prstGeom prst="rect">
            <a:avLst/>
          </a:prstGeom>
          <a:effectLst>
            <a:outerShdw blurRad="50800" dist="38100" dir="5400000" algn="t" rotWithShape="0">
              <a:prstClr val="black">
                <a:alpha val="40000"/>
              </a:prstClr>
            </a:outerShdw>
          </a:effectLst>
        </p:spPr>
      </p:pic>
      <p:sp>
        <p:nvSpPr>
          <p:cNvPr id="17" name="矩形: 圆角 16">
            <a:extLst>
              <a:ext uri="{FF2B5EF4-FFF2-40B4-BE49-F238E27FC236}">
                <a16:creationId xmlns:a16="http://schemas.microsoft.com/office/drawing/2014/main" id="{4381E542-645B-4601-9011-652A49BE038E}"/>
              </a:ext>
            </a:extLst>
          </p:cNvPr>
          <p:cNvSpPr/>
          <p:nvPr/>
        </p:nvSpPr>
        <p:spPr>
          <a:xfrm>
            <a:off x="4345870" y="4635407"/>
            <a:ext cx="3621020" cy="432700"/>
          </a:xfrm>
          <a:prstGeom prst="roundRect">
            <a:avLst/>
          </a:prstGeom>
          <a:solidFill>
            <a:srgbClr val="FFFF00"/>
          </a:solidFill>
          <a:ln>
            <a:solidFill>
              <a:srgbClr val="FFFF00"/>
            </a:solidFill>
          </a:ln>
          <a:effectLst>
            <a:outerShdw blurRad="50800" dist="38100" dir="8100000" algn="tr"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b="1" dirty="0">
                <a:solidFill>
                  <a:srgbClr val="FF0000"/>
                </a:solidFill>
              </a:rPr>
              <a:t>某某单位学习领导小组</a:t>
            </a:r>
          </a:p>
        </p:txBody>
      </p:sp>
      <p:sp>
        <p:nvSpPr>
          <p:cNvPr id="18" name="文本框 17">
            <a:extLst>
              <a:ext uri="{FF2B5EF4-FFF2-40B4-BE49-F238E27FC236}">
                <a16:creationId xmlns:a16="http://schemas.microsoft.com/office/drawing/2014/main" id="{A3F1E5D8-9F72-4E2B-BC09-3E9AE99A74DE}"/>
              </a:ext>
            </a:extLst>
          </p:cNvPr>
          <p:cNvSpPr txBox="1"/>
          <p:nvPr/>
        </p:nvSpPr>
        <p:spPr>
          <a:xfrm>
            <a:off x="5174182" y="5385887"/>
            <a:ext cx="2031325" cy="369332"/>
          </a:xfrm>
          <a:prstGeom prst="rect">
            <a:avLst/>
          </a:prstGeom>
          <a:noFill/>
        </p:spPr>
        <p:txBody>
          <a:bodyPr wrap="none" rtlCol="0">
            <a:spAutoFit/>
          </a:bodyPr>
          <a:lstStyle/>
          <a:p>
            <a:r>
              <a:rPr lang="zh-CN" altLang="en-US" dirty="0"/>
              <a:t>汇报人：小明同学</a:t>
            </a:r>
          </a:p>
        </p:txBody>
      </p:sp>
      <p:pic>
        <p:nvPicPr>
          <p:cNvPr id="20" name="图片 19">
            <a:extLst>
              <a:ext uri="{FF2B5EF4-FFF2-40B4-BE49-F238E27FC236}">
                <a16:creationId xmlns:a16="http://schemas.microsoft.com/office/drawing/2014/main" id="{2FAD8643-FB95-4DD4-BF29-2B731AB6240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48402" y="36402"/>
            <a:ext cx="1815956" cy="1815956"/>
          </a:xfrm>
          <a:prstGeom prst="rect">
            <a:avLst/>
          </a:prstGeom>
        </p:spPr>
      </p:pic>
      <p:pic>
        <p:nvPicPr>
          <p:cNvPr id="24" name="图片 23">
            <a:extLst>
              <a:ext uri="{FF2B5EF4-FFF2-40B4-BE49-F238E27FC236}">
                <a16:creationId xmlns:a16="http://schemas.microsoft.com/office/drawing/2014/main" id="{258BEC63-E4B3-4179-9A19-9D5F5BF8931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4737" y="-1808831"/>
            <a:ext cx="5475898" cy="5475898"/>
          </a:xfrm>
          <a:prstGeom prst="rect">
            <a:avLst/>
          </a:prstGeom>
        </p:spPr>
      </p:pic>
      <p:pic>
        <p:nvPicPr>
          <p:cNvPr id="26" name="吴兢、刘铁骊 - 忠诚于党歌 (KTV版伴奏)">
            <a:hlinkClick r:id="" action="ppaction://media"/>
            <a:extLst>
              <a:ext uri="{FF2B5EF4-FFF2-40B4-BE49-F238E27FC236}">
                <a16:creationId xmlns:a16="http://schemas.microsoft.com/office/drawing/2014/main" id="{CE7B4A3C-4ED1-4CBA-ADB5-C0F0F23B2818}"/>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953086" y="89618"/>
            <a:ext cx="609600" cy="609600"/>
          </a:xfrm>
          <a:prstGeom prst="rect">
            <a:avLst/>
          </a:prstGeom>
        </p:spPr>
      </p:pic>
    </p:spTree>
    <p:extLst>
      <p:ext uri="{BB962C8B-B14F-4D97-AF65-F5344CB8AC3E}">
        <p14:creationId xmlns:p14="http://schemas.microsoft.com/office/powerpoint/2010/main" val="3068923683"/>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5"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000"/>
                                        <p:tgtEl>
                                          <p:spTgt spid="20"/>
                                        </p:tgtEl>
                                      </p:cBhvr>
                                    </p:animEffect>
                                    <p:anim calcmode="lin" valueType="num">
                                      <p:cBhvr>
                                        <p:cTn id="23" dur="2000" fill="hold"/>
                                        <p:tgtEl>
                                          <p:spTgt spid="20"/>
                                        </p:tgtEl>
                                        <p:attrNameLst>
                                          <p:attrName>ppt_w</p:attrName>
                                        </p:attrNameLst>
                                      </p:cBhvr>
                                      <p:tavLst>
                                        <p:tav tm="0" fmla="#ppt_w*sin(2.5*pi*$)">
                                          <p:val>
                                            <p:fltVal val="0"/>
                                          </p:val>
                                        </p:tav>
                                        <p:tav tm="100000">
                                          <p:val>
                                            <p:fltVal val="1"/>
                                          </p:val>
                                        </p:tav>
                                      </p:tavLst>
                                    </p:anim>
                                    <p:anim calcmode="lin" valueType="num">
                                      <p:cBhvr>
                                        <p:cTn id="24" dur="2000" fill="hold"/>
                                        <p:tgtEl>
                                          <p:spTgt spid="20"/>
                                        </p:tgtEl>
                                        <p:attrNameLst>
                                          <p:attrName>ppt_h</p:attrName>
                                        </p:attrNameLst>
                                      </p:cBhvr>
                                      <p:tavLst>
                                        <p:tav tm="0">
                                          <p:val>
                                            <p:strVal val="#ppt_h"/>
                                          </p:val>
                                        </p:tav>
                                        <p:tav tm="100000">
                                          <p:val>
                                            <p:strVal val="#ppt_h"/>
                                          </p:val>
                                        </p:tav>
                                      </p:tavLst>
                                    </p:anim>
                                  </p:childTnLst>
                                </p:cTn>
                              </p:par>
                            </p:childTnLst>
                          </p:cTn>
                        </p:par>
                        <p:par>
                          <p:cTn id="25" fill="hold">
                            <p:stCondLst>
                              <p:cond delay="4000"/>
                            </p:stCondLst>
                            <p:childTnLst>
                              <p:par>
                                <p:cTn id="26" presetID="22" presetClass="entr" presetSubtype="1"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1500"/>
                                        <p:tgtEl>
                                          <p:spTgt spid="15"/>
                                        </p:tgtEl>
                                      </p:cBhvr>
                                    </p:animEffect>
                                  </p:childTnLst>
                                </p:cTn>
                              </p:par>
                            </p:childTnLst>
                          </p:cTn>
                        </p:par>
                        <p:par>
                          <p:cTn id="29" fill="hold">
                            <p:stCondLst>
                              <p:cond delay="5500"/>
                            </p:stCondLst>
                            <p:childTnLst>
                              <p:par>
                                <p:cTn id="30" presetID="22" presetClass="entr" presetSubtype="1"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1500"/>
                                        <p:tgtEl>
                                          <p:spTgt spid="16"/>
                                        </p:tgtEl>
                                      </p:cBhvr>
                                    </p:animEffect>
                                  </p:childTnLst>
                                </p:cTn>
                              </p:par>
                            </p:childTnLst>
                          </p:cTn>
                        </p:par>
                        <p:par>
                          <p:cTn id="33" fill="hold">
                            <p:stCondLst>
                              <p:cond delay="7000"/>
                            </p:stCondLst>
                            <p:childTnLst>
                              <p:par>
                                <p:cTn id="34" presetID="52"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Scale>
                                      <p:cBhvr>
                                        <p:cTn id="3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1"/>
                                        </p:tgtEl>
                                        <p:attrNameLst>
                                          <p:attrName>ppt_x</p:attrName>
                                          <p:attrName>ppt_y</p:attrName>
                                        </p:attrNameLst>
                                      </p:cBhvr>
                                    </p:animMotion>
                                    <p:animEffect transition="in" filter="fade">
                                      <p:cBhvr>
                                        <p:cTn id="38" dur="1000"/>
                                        <p:tgtEl>
                                          <p:spTgt spid="11"/>
                                        </p:tgtEl>
                                      </p:cBhvr>
                                    </p:animEffect>
                                  </p:childTnLst>
                                </p:cTn>
                              </p:par>
                            </p:childTnLst>
                          </p:cTn>
                        </p:par>
                        <p:par>
                          <p:cTn id="39" fill="hold">
                            <p:stCondLst>
                              <p:cond delay="8000"/>
                            </p:stCondLst>
                            <p:childTnLst>
                              <p:par>
                                <p:cTn id="40" presetID="42" presetClass="entr" presetSubtype="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par>
                          <p:cTn id="45" fill="hold">
                            <p:stCondLst>
                              <p:cond delay="9000"/>
                            </p:stCondLst>
                            <p:childTnLst>
                              <p:par>
                                <p:cTn id="46" presetID="2" presetClass="entr" presetSubtype="6"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1500" fill="hold"/>
                                        <p:tgtEl>
                                          <p:spTgt spid="7"/>
                                        </p:tgtEl>
                                        <p:attrNameLst>
                                          <p:attrName>ppt_x</p:attrName>
                                        </p:attrNameLst>
                                      </p:cBhvr>
                                      <p:tavLst>
                                        <p:tav tm="0">
                                          <p:val>
                                            <p:strVal val="1+#ppt_w/2"/>
                                          </p:val>
                                        </p:tav>
                                        <p:tav tm="100000">
                                          <p:val>
                                            <p:strVal val="#ppt_x"/>
                                          </p:val>
                                        </p:tav>
                                      </p:tavLst>
                                    </p:anim>
                                    <p:anim calcmode="lin" valueType="num">
                                      <p:cBhvr additive="base">
                                        <p:cTn id="49" dur="1500" fill="hold"/>
                                        <p:tgtEl>
                                          <p:spTgt spid="7"/>
                                        </p:tgtEl>
                                        <p:attrNameLst>
                                          <p:attrName>ppt_y</p:attrName>
                                        </p:attrNameLst>
                                      </p:cBhvr>
                                      <p:tavLst>
                                        <p:tav tm="0">
                                          <p:val>
                                            <p:strVal val="1+#ppt_h/2"/>
                                          </p:val>
                                        </p:tav>
                                        <p:tav tm="100000">
                                          <p:val>
                                            <p:strVal val="#ppt_y"/>
                                          </p:val>
                                        </p:tav>
                                      </p:tavLst>
                                    </p:anim>
                                  </p:childTnLst>
                                </p:cTn>
                              </p:par>
                            </p:childTnLst>
                          </p:cTn>
                        </p:par>
                        <p:par>
                          <p:cTn id="50" fill="hold">
                            <p:stCondLst>
                              <p:cond delay="10500"/>
                            </p:stCondLst>
                            <p:childTnLst>
                              <p:par>
                                <p:cTn id="51" presetID="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childTnLst>
                          </p:cTn>
                        </p:par>
                        <p:par>
                          <p:cTn id="55" fill="hold">
                            <p:stCondLst>
                              <p:cond delay="11000"/>
                            </p:stCondLst>
                            <p:childTnLst>
                              <p:par>
                                <p:cTn id="56" presetID="2" presetClass="entr" presetSubtype="4"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remove" display="0">
                  <p:stCondLst>
                    <p:cond delay="indefinite"/>
                  </p:stCondLst>
                  <p:endCondLst>
                    <p:cond evt="onStopAudio" delay="0">
                      <p:tgtEl>
                        <p:sldTgt/>
                      </p:tgtEl>
                    </p:cond>
                  </p:endCondLst>
                </p:cTn>
                <p:tgtEl>
                  <p:spTgt spid="26"/>
                </p:tgtEl>
              </p:cMediaNode>
            </p:audio>
          </p:childTnLst>
        </p:cTn>
      </p:par>
    </p:tnLst>
    <p:bldLst>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BB6DC8B4-F5AF-4FD9-90E2-E328FAB6AE37}"/>
              </a:ext>
            </a:extLst>
          </p:cNvPr>
          <p:cNvSpPr/>
          <p:nvPr/>
        </p:nvSpPr>
        <p:spPr>
          <a:xfrm>
            <a:off x="2899041" y="1491265"/>
            <a:ext cx="5804493" cy="67495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DC37F149-647C-44CC-BFC1-205A38378A6E}"/>
              </a:ext>
            </a:extLst>
          </p:cNvPr>
          <p:cNvSpPr txBox="1"/>
          <p:nvPr/>
        </p:nvSpPr>
        <p:spPr>
          <a:xfrm>
            <a:off x="3256113" y="1560818"/>
            <a:ext cx="5211683"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围绕深化改革关键问题协商议政</a:t>
            </a:r>
          </a:p>
        </p:txBody>
      </p:sp>
      <p:sp>
        <p:nvSpPr>
          <p:cNvPr id="11" name="矩形 10">
            <a:extLst>
              <a:ext uri="{FF2B5EF4-FFF2-40B4-BE49-F238E27FC236}">
                <a16:creationId xmlns:a16="http://schemas.microsoft.com/office/drawing/2014/main" id="{B312EA54-A551-44EA-ABC2-A8B22756298E}"/>
              </a:ext>
            </a:extLst>
          </p:cNvPr>
          <p:cNvSpPr/>
          <p:nvPr/>
        </p:nvSpPr>
        <p:spPr>
          <a:xfrm>
            <a:off x="888164" y="2732317"/>
            <a:ext cx="3826195" cy="461665"/>
          </a:xfrm>
          <a:prstGeom prst="rect">
            <a:avLst/>
          </a:prstGeom>
          <a:ln w="6350">
            <a:solidFill>
              <a:srgbClr val="C00000"/>
            </a:solidFill>
          </a:ln>
        </p:spPr>
        <p:txBody>
          <a:bodyPr wrap="square">
            <a:spAutoFit/>
          </a:bodyPr>
          <a:lstStyle/>
          <a:p>
            <a:pPr lvl="0" algn="ctr">
              <a:defRPr/>
            </a:pPr>
            <a:r>
              <a:rPr lang="zh-CN" altLang="en-US" sz="2400" dirty="0">
                <a:solidFill>
                  <a:srgbClr val="FF0000"/>
                </a:solidFill>
                <a:latin typeface="微软雅黑"/>
                <a:ea typeface="微软雅黑"/>
              </a:rPr>
              <a:t>简政放权</a:t>
            </a:r>
            <a:endParaRPr kumimoji="0" lang="en-US" altLang="zh-CN" sz="2400" i="0" u="none" strike="noStrike" kern="1200" cap="none" spc="0" normalizeH="0" baseline="0" noProof="0" dirty="0">
              <a:ln>
                <a:noFill/>
              </a:ln>
              <a:solidFill>
                <a:srgbClr val="FF0000"/>
              </a:solidFill>
              <a:effectLst/>
              <a:uLnTx/>
              <a:uFillTx/>
              <a:latin typeface="微软雅黑"/>
              <a:ea typeface="微软雅黑"/>
            </a:endParaRPr>
          </a:p>
        </p:txBody>
      </p:sp>
      <p:sp>
        <p:nvSpPr>
          <p:cNvPr id="12" name="矩形 11">
            <a:extLst>
              <a:ext uri="{FF2B5EF4-FFF2-40B4-BE49-F238E27FC236}">
                <a16:creationId xmlns:a16="http://schemas.microsoft.com/office/drawing/2014/main" id="{1B79922D-9F26-4A04-BFA8-C4BA12AF9FCF}"/>
              </a:ext>
            </a:extLst>
          </p:cNvPr>
          <p:cNvSpPr/>
          <p:nvPr/>
        </p:nvSpPr>
        <p:spPr>
          <a:xfrm>
            <a:off x="6847327" y="2651329"/>
            <a:ext cx="4377124" cy="461665"/>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rgbClr val="FF0000"/>
                </a:solidFill>
                <a:effectLst/>
                <a:uLnTx/>
                <a:uFillTx/>
                <a:latin typeface="微软雅黑"/>
                <a:ea typeface="微软雅黑"/>
                <a:cs typeface="+mn-cs"/>
              </a:rPr>
              <a:t>防范化解金融风险</a:t>
            </a:r>
            <a:endParaRPr kumimoji="0" lang="en-US" altLang="zh-CN" sz="240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13" name="矩形 12">
            <a:extLst>
              <a:ext uri="{FF2B5EF4-FFF2-40B4-BE49-F238E27FC236}">
                <a16:creationId xmlns:a16="http://schemas.microsoft.com/office/drawing/2014/main" id="{8A282923-C750-4A6E-81B7-A8C80DE666CB}"/>
              </a:ext>
            </a:extLst>
          </p:cNvPr>
          <p:cNvSpPr/>
          <p:nvPr/>
        </p:nvSpPr>
        <p:spPr>
          <a:xfrm>
            <a:off x="888164" y="3791562"/>
            <a:ext cx="3826195" cy="830997"/>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rgbClr val="FF0000"/>
                </a:solidFill>
                <a:effectLst/>
                <a:uLnTx/>
                <a:uFillTx/>
                <a:latin typeface="微软雅黑"/>
                <a:ea typeface="微软雅黑"/>
                <a:cs typeface="+mn-cs"/>
              </a:rPr>
              <a:t>加强基础研究提升原始创新能力</a:t>
            </a:r>
            <a:endParaRPr kumimoji="0" lang="en-US" altLang="zh-CN" sz="240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14" name="矩形 13">
            <a:extLst>
              <a:ext uri="{FF2B5EF4-FFF2-40B4-BE49-F238E27FC236}">
                <a16:creationId xmlns:a16="http://schemas.microsoft.com/office/drawing/2014/main" id="{81A6F0A6-21DF-45B3-AEF5-3A67A73AAB3A}"/>
              </a:ext>
            </a:extLst>
          </p:cNvPr>
          <p:cNvSpPr/>
          <p:nvPr/>
        </p:nvSpPr>
        <p:spPr>
          <a:xfrm>
            <a:off x="6847327" y="3703081"/>
            <a:ext cx="4377124" cy="461665"/>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rgbClr val="FF0000"/>
                </a:solidFill>
                <a:effectLst/>
                <a:uLnTx/>
                <a:uFillTx/>
                <a:latin typeface="微软雅黑"/>
                <a:ea typeface="微软雅黑"/>
                <a:cs typeface="+mn-cs"/>
              </a:rPr>
              <a:t>改革科技评价体系</a:t>
            </a:r>
            <a:endParaRPr kumimoji="0" lang="en-US" altLang="zh-CN" sz="240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15" name="矩形 14">
            <a:extLst>
              <a:ext uri="{FF2B5EF4-FFF2-40B4-BE49-F238E27FC236}">
                <a16:creationId xmlns:a16="http://schemas.microsoft.com/office/drawing/2014/main" id="{F5D96980-6FEB-4A3A-91C4-336E7BA40A07}"/>
              </a:ext>
            </a:extLst>
          </p:cNvPr>
          <p:cNvSpPr/>
          <p:nvPr/>
        </p:nvSpPr>
        <p:spPr>
          <a:xfrm>
            <a:off x="888164" y="4895182"/>
            <a:ext cx="3825242" cy="461665"/>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rgbClr val="FF0000"/>
                </a:solidFill>
                <a:effectLst/>
                <a:uLnTx/>
                <a:uFillTx/>
                <a:latin typeface="微软雅黑"/>
                <a:ea typeface="微软雅黑"/>
                <a:cs typeface="+mn-cs"/>
              </a:rPr>
              <a:t>发展混合所有制作经济</a:t>
            </a:r>
            <a:endParaRPr kumimoji="0" lang="en-US" altLang="zh-CN" sz="240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47190E42-B237-448A-B48F-0FC23D5BB4CC}"/>
              </a:ext>
            </a:extLst>
          </p:cNvPr>
          <p:cNvSpPr/>
          <p:nvPr/>
        </p:nvSpPr>
        <p:spPr>
          <a:xfrm>
            <a:off x="6847327" y="4815920"/>
            <a:ext cx="4377124" cy="461665"/>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rgbClr val="FF0000"/>
                </a:solidFill>
                <a:effectLst/>
                <a:uLnTx/>
                <a:uFillTx/>
                <a:latin typeface="微软雅黑"/>
                <a:ea typeface="微软雅黑"/>
                <a:cs typeface="+mn-cs"/>
              </a:rPr>
              <a:t>促进京津冀协同发展</a:t>
            </a:r>
            <a:endParaRPr kumimoji="0" lang="en-US" altLang="zh-CN" sz="240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17" name="椭圆 16">
            <a:extLst>
              <a:ext uri="{FF2B5EF4-FFF2-40B4-BE49-F238E27FC236}">
                <a16:creationId xmlns:a16="http://schemas.microsoft.com/office/drawing/2014/main" id="{4C086ED7-0621-4E34-884F-4881D722D347}"/>
              </a:ext>
            </a:extLst>
          </p:cNvPr>
          <p:cNvSpPr/>
          <p:nvPr/>
        </p:nvSpPr>
        <p:spPr>
          <a:xfrm>
            <a:off x="5276080" y="5698919"/>
            <a:ext cx="1135974" cy="11359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B709E724-A4D1-456F-93FA-069BCD6E3635}"/>
              </a:ext>
            </a:extLst>
          </p:cNvPr>
          <p:cNvCxnSpPr>
            <a:cxnSpLocks/>
            <a:stCxn id="17" idx="0"/>
          </p:cNvCxnSpPr>
          <p:nvPr/>
        </p:nvCxnSpPr>
        <p:spPr>
          <a:xfrm flipV="1">
            <a:off x="5844067" y="2166224"/>
            <a:ext cx="0" cy="3532695"/>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75A9BC52-30AE-4235-81C7-CD2B56CFB928}"/>
              </a:ext>
            </a:extLst>
          </p:cNvPr>
          <p:cNvCxnSpPr/>
          <p:nvPr/>
        </p:nvCxnSpPr>
        <p:spPr>
          <a:xfrm rot="-1800000">
            <a:off x="5810486" y="32786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742C881B-2732-476B-AFC8-11E8DB434727}"/>
              </a:ext>
            </a:extLst>
          </p:cNvPr>
          <p:cNvCxnSpPr/>
          <p:nvPr/>
        </p:nvCxnSpPr>
        <p:spPr>
          <a:xfrm rot="-1800000">
            <a:off x="5810486" y="41549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3CE38E82-4A16-411F-ACCA-748EC6719763}"/>
              </a:ext>
            </a:extLst>
          </p:cNvPr>
          <p:cNvCxnSpPr/>
          <p:nvPr/>
        </p:nvCxnSpPr>
        <p:spPr>
          <a:xfrm rot="-1800000">
            <a:off x="5810486" y="53106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5AACB6A9-0D6E-44D3-B0CF-860E9AC2AC9E}"/>
              </a:ext>
            </a:extLst>
          </p:cNvPr>
          <p:cNvCxnSpPr/>
          <p:nvPr/>
        </p:nvCxnSpPr>
        <p:spPr>
          <a:xfrm rot="1800000" flipH="1">
            <a:off x="5098544" y="34823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9444D9C7-DC9B-4E80-BEFC-20DFF16AC1A1}"/>
              </a:ext>
            </a:extLst>
          </p:cNvPr>
          <p:cNvCxnSpPr/>
          <p:nvPr/>
        </p:nvCxnSpPr>
        <p:spPr>
          <a:xfrm rot="1800000" flipH="1">
            <a:off x="5098544" y="43586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607EFB9C-E0D8-4843-953A-E8C40383CAFD}"/>
              </a:ext>
            </a:extLst>
          </p:cNvPr>
          <p:cNvCxnSpPr/>
          <p:nvPr/>
        </p:nvCxnSpPr>
        <p:spPr>
          <a:xfrm rot="1800000" flipH="1">
            <a:off x="5098544" y="55143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a16="http://schemas.microsoft.com/office/drawing/2014/main" id="{35B4692C-E30B-481C-9717-996B5CF1AEDA}"/>
              </a:ext>
            </a:extLst>
          </p:cNvPr>
          <p:cNvSpPr/>
          <p:nvPr/>
        </p:nvSpPr>
        <p:spPr>
          <a:xfrm>
            <a:off x="6378472" y="2937698"/>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p:txBody>
      </p:sp>
      <p:sp>
        <p:nvSpPr>
          <p:cNvPr id="26" name="椭圆 25">
            <a:extLst>
              <a:ext uri="{FF2B5EF4-FFF2-40B4-BE49-F238E27FC236}">
                <a16:creationId xmlns:a16="http://schemas.microsoft.com/office/drawing/2014/main" id="{65A5383D-9470-4E82-9B22-FC86D0E09A22}"/>
              </a:ext>
            </a:extLst>
          </p:cNvPr>
          <p:cNvSpPr/>
          <p:nvPr/>
        </p:nvSpPr>
        <p:spPr>
          <a:xfrm>
            <a:off x="6378472" y="3848933"/>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C00000"/>
                </a:solidFill>
                <a:latin typeface="微软雅黑" panose="020B0503020204020204" pitchFamily="34" charset="-122"/>
                <a:ea typeface="微软雅黑" panose="020B0503020204020204" pitchFamily="34" charset="-122"/>
              </a:rPr>
              <a:t>4</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7" name="椭圆 26">
            <a:extLst>
              <a:ext uri="{FF2B5EF4-FFF2-40B4-BE49-F238E27FC236}">
                <a16:creationId xmlns:a16="http://schemas.microsoft.com/office/drawing/2014/main" id="{910936A6-24AE-4B83-9259-422A5DBD5B59}"/>
              </a:ext>
            </a:extLst>
          </p:cNvPr>
          <p:cNvSpPr/>
          <p:nvPr/>
        </p:nvSpPr>
        <p:spPr>
          <a:xfrm>
            <a:off x="6378472" y="4982413"/>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6</a:t>
            </a:r>
            <a:endParaRPr lang="zh-CN" altLang="en-US" b="1"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a16="http://schemas.microsoft.com/office/drawing/2014/main" id="{BD5151C5-2AE7-4292-B3D5-170788E74448}"/>
              </a:ext>
            </a:extLst>
          </p:cNvPr>
          <p:cNvSpPr/>
          <p:nvPr/>
        </p:nvSpPr>
        <p:spPr>
          <a:xfrm>
            <a:off x="4978291" y="3120884"/>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a16="http://schemas.microsoft.com/office/drawing/2014/main" id="{1D8DE776-2CCD-46A2-A87C-4F9CB520FD57}"/>
              </a:ext>
            </a:extLst>
          </p:cNvPr>
          <p:cNvSpPr/>
          <p:nvPr/>
        </p:nvSpPr>
        <p:spPr>
          <a:xfrm>
            <a:off x="4978291" y="4032119"/>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3</a:t>
            </a:r>
            <a:endParaRPr lang="zh-CN" altLang="en-US" b="1"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id="{47D1F49D-A39D-483E-8562-673E68A80B8F}"/>
              </a:ext>
            </a:extLst>
          </p:cNvPr>
          <p:cNvSpPr/>
          <p:nvPr/>
        </p:nvSpPr>
        <p:spPr>
          <a:xfrm>
            <a:off x="4978291" y="5165599"/>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C00000"/>
                </a:solidFill>
                <a:latin typeface="微软雅黑" panose="020B0503020204020204" pitchFamily="34" charset="-122"/>
                <a:ea typeface="微软雅黑" panose="020B0503020204020204" pitchFamily="34" charset="-122"/>
              </a:rPr>
              <a:t>5</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8397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5"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 calcmode="lin" valueType="num">
                                      <p:cBhvr>
                                        <p:cTn id="28"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7"/>
                                        </p:tgtEl>
                                        <p:attrNameLst>
                                          <p:attrName>ppt_y</p:attrName>
                                        </p:attrNameLst>
                                      </p:cBhvr>
                                      <p:tavLst>
                                        <p:tav tm="0" fmla="#ppt_y+(sin(-2*pi*(1-$))*-#ppt_x+cos(-2*pi*(1-$))*(1-#ppt_y))*(1-$)">
                                          <p:val>
                                            <p:fltVal val="0"/>
                                          </p:val>
                                        </p:tav>
                                        <p:tav tm="100000">
                                          <p:val>
                                            <p:fltVal val="1"/>
                                          </p:val>
                                        </p:tav>
                                      </p:tavLst>
                                    </p:anim>
                                  </p:childTnLst>
                                </p:cTn>
                              </p:par>
                              <p:par>
                                <p:cTn id="30" presetID="27" presetClass="emph" presetSubtype="0" fill="remove" grpId="1" nodeType="withEffect">
                                  <p:stCondLst>
                                    <p:cond delay="0"/>
                                  </p:stCondLst>
                                  <p:childTnLst>
                                    <p:animClr clrSpc="rgb" dir="cw">
                                      <p:cBhvr override="childStyle">
                                        <p:cTn id="31" dur="500" autoRev="1" fill="remove"/>
                                        <p:tgtEl>
                                          <p:spTgt spid="17"/>
                                        </p:tgtEl>
                                        <p:attrNameLst>
                                          <p:attrName>style.color</p:attrName>
                                        </p:attrNameLst>
                                      </p:cBhvr>
                                      <p:to>
                                        <a:schemeClr val="bg1"/>
                                      </p:to>
                                    </p:animClr>
                                    <p:animClr clrSpc="rgb" dir="cw">
                                      <p:cBhvr>
                                        <p:cTn id="32" dur="500" autoRev="1" fill="remove"/>
                                        <p:tgtEl>
                                          <p:spTgt spid="17"/>
                                        </p:tgtEl>
                                        <p:attrNameLst>
                                          <p:attrName>fillcolor</p:attrName>
                                        </p:attrNameLst>
                                      </p:cBhvr>
                                      <p:to>
                                        <a:schemeClr val="bg1"/>
                                      </p:to>
                                    </p:animClr>
                                    <p:set>
                                      <p:cBhvr>
                                        <p:cTn id="33" dur="500" autoRev="1" fill="remove"/>
                                        <p:tgtEl>
                                          <p:spTgt spid="17"/>
                                        </p:tgtEl>
                                        <p:attrNameLst>
                                          <p:attrName>fill.type</p:attrName>
                                        </p:attrNameLst>
                                      </p:cBhvr>
                                      <p:to>
                                        <p:strVal val="solid"/>
                                      </p:to>
                                    </p:set>
                                    <p:set>
                                      <p:cBhvr>
                                        <p:cTn id="34" dur="500" autoRev="1" fill="remove"/>
                                        <p:tgtEl>
                                          <p:spTgt spid="17"/>
                                        </p:tgtEl>
                                        <p:attrNameLst>
                                          <p:attrName>fill.on</p:attrName>
                                        </p:attrNameLst>
                                      </p:cBhvr>
                                      <p:to>
                                        <p:strVal val="tru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2000" fill="hold"/>
                                        <p:tgtEl>
                                          <p:spTgt spid="18"/>
                                        </p:tgtEl>
                                        <p:attrNameLst>
                                          <p:attrName>ppt_x</p:attrName>
                                        </p:attrNameLst>
                                      </p:cBhvr>
                                      <p:tavLst>
                                        <p:tav tm="0">
                                          <p:val>
                                            <p:strVal val="#ppt_x"/>
                                          </p:val>
                                        </p:tav>
                                        <p:tav tm="100000">
                                          <p:val>
                                            <p:strVal val="#ppt_x"/>
                                          </p:val>
                                        </p:tav>
                                      </p:tavLst>
                                    </p:anim>
                                    <p:anim calcmode="lin" valueType="num">
                                      <p:cBhvr additive="base">
                                        <p:cTn id="40" dur="2000" fill="hold"/>
                                        <p:tgtEl>
                                          <p:spTgt spid="18"/>
                                        </p:tgtEl>
                                        <p:attrNameLst>
                                          <p:attrName>ppt_y</p:attrName>
                                        </p:attrNameLst>
                                      </p:cBhvr>
                                      <p:tavLst>
                                        <p:tav tm="0">
                                          <p:val>
                                            <p:strVal val="1+#ppt_h/2"/>
                                          </p:val>
                                        </p:tav>
                                        <p:tav tm="100000">
                                          <p:val>
                                            <p:strVal val="#ppt_y"/>
                                          </p:val>
                                        </p:tav>
                                      </p:tavLst>
                                    </p:anim>
                                  </p:childTnLst>
                                </p:cTn>
                              </p:par>
                              <p:par>
                                <p:cTn id="41" presetID="22" presetClass="entr" presetSubtype="4" fill="hold" nodeType="withEffect">
                                  <p:stCondLst>
                                    <p:cond delay="500"/>
                                  </p:stCondLst>
                                  <p:childTnLst>
                                    <p:set>
                                      <p:cBhvr>
                                        <p:cTn id="42" dur="1" fill="hold">
                                          <p:stCondLst>
                                            <p:cond delay="0"/>
                                          </p:stCondLst>
                                        </p:cTn>
                                        <p:tgtEl>
                                          <p:spTgt spid="24"/>
                                        </p:tgtEl>
                                        <p:attrNameLst>
                                          <p:attrName>style.visibility</p:attrName>
                                        </p:attrNameLst>
                                      </p:cBhvr>
                                      <p:to>
                                        <p:strVal val="visible"/>
                                      </p:to>
                                    </p:set>
                                    <p:animEffect transition="in" filter="wipe(down)">
                                      <p:cBhvr>
                                        <p:cTn id="43" dur="500"/>
                                        <p:tgtEl>
                                          <p:spTgt spid="24"/>
                                        </p:tgtEl>
                                      </p:cBhvr>
                                    </p:animEffect>
                                  </p:childTnLst>
                                </p:cTn>
                              </p:par>
                              <p:par>
                                <p:cTn id="44" presetID="22" presetClass="entr" presetSubtype="4" fill="hold" nodeType="withEffect">
                                  <p:stCondLst>
                                    <p:cond delay="50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500"/>
                                        <p:tgtEl>
                                          <p:spTgt spid="21"/>
                                        </p:tgtEl>
                                      </p:cBhvr>
                                    </p:animEffect>
                                  </p:childTnLst>
                                </p:cTn>
                              </p:par>
                              <p:par>
                                <p:cTn id="47" presetID="53" presetClass="entr" presetSubtype="16" fill="hold" grpId="0" nodeType="withEffect">
                                  <p:stCondLst>
                                    <p:cond delay="75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Effect transition="in" filter="fade">
                                      <p:cBhvr>
                                        <p:cTn id="51" dur="500"/>
                                        <p:tgtEl>
                                          <p:spTgt spid="30"/>
                                        </p:tgtEl>
                                      </p:cBhvr>
                                    </p:animEffect>
                                  </p:childTnLst>
                                </p:cTn>
                              </p:par>
                              <p:par>
                                <p:cTn id="52" presetID="53" presetClass="entr" presetSubtype="16" fill="hold" grpId="0" nodeType="withEffect">
                                  <p:stCondLst>
                                    <p:cond delay="75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par>
                                <p:cTn id="57" presetID="22" presetClass="entr" presetSubtype="4" fill="hold" nodeType="withEffect">
                                  <p:stCondLst>
                                    <p:cond delay="100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00"/>
                                        <p:tgtEl>
                                          <p:spTgt spid="23"/>
                                        </p:tgtEl>
                                      </p:cBhvr>
                                    </p:animEffect>
                                  </p:childTnLst>
                                </p:cTn>
                              </p:par>
                              <p:par>
                                <p:cTn id="60" presetID="22" presetClass="entr" presetSubtype="4" fill="hold" nodeType="withEffect">
                                  <p:stCondLst>
                                    <p:cond delay="100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par>
                                <p:cTn id="63" presetID="53" presetClass="entr" presetSubtype="16" fill="hold" grpId="0" nodeType="withEffect">
                                  <p:stCondLst>
                                    <p:cond delay="125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animEffect transition="in" filter="fade">
                                      <p:cBhvr>
                                        <p:cTn id="67" dur="500"/>
                                        <p:tgtEl>
                                          <p:spTgt spid="29"/>
                                        </p:tgtEl>
                                      </p:cBhvr>
                                    </p:animEffect>
                                  </p:childTnLst>
                                </p:cTn>
                              </p:par>
                              <p:par>
                                <p:cTn id="68" presetID="53" presetClass="entr" presetSubtype="16" fill="hold" grpId="0" nodeType="withEffect">
                                  <p:stCondLst>
                                    <p:cond delay="125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childTnLst>
                                </p:cTn>
                              </p:par>
                              <p:par>
                                <p:cTn id="73" presetID="22" presetClass="entr" presetSubtype="4" fill="hold" nodeType="withEffect">
                                  <p:stCondLst>
                                    <p:cond delay="1250"/>
                                  </p:stCondLst>
                                  <p:childTnLst>
                                    <p:set>
                                      <p:cBhvr>
                                        <p:cTn id="74" dur="1" fill="hold">
                                          <p:stCondLst>
                                            <p:cond delay="0"/>
                                          </p:stCondLst>
                                        </p:cTn>
                                        <p:tgtEl>
                                          <p:spTgt spid="19"/>
                                        </p:tgtEl>
                                        <p:attrNameLst>
                                          <p:attrName>style.visibility</p:attrName>
                                        </p:attrNameLst>
                                      </p:cBhvr>
                                      <p:to>
                                        <p:strVal val="visible"/>
                                      </p:to>
                                    </p:set>
                                    <p:animEffect transition="in" filter="wipe(down)">
                                      <p:cBhvr>
                                        <p:cTn id="75" dur="500"/>
                                        <p:tgtEl>
                                          <p:spTgt spid="19"/>
                                        </p:tgtEl>
                                      </p:cBhvr>
                                    </p:animEffect>
                                  </p:childTnLst>
                                </p:cTn>
                              </p:par>
                              <p:par>
                                <p:cTn id="76" presetID="22" presetClass="entr" presetSubtype="4" fill="hold" nodeType="withEffect">
                                  <p:stCondLst>
                                    <p:cond delay="1250"/>
                                  </p:stCondLst>
                                  <p:childTnLst>
                                    <p:set>
                                      <p:cBhvr>
                                        <p:cTn id="77" dur="1" fill="hold">
                                          <p:stCondLst>
                                            <p:cond delay="0"/>
                                          </p:stCondLst>
                                        </p:cTn>
                                        <p:tgtEl>
                                          <p:spTgt spid="22"/>
                                        </p:tgtEl>
                                        <p:attrNameLst>
                                          <p:attrName>style.visibility</p:attrName>
                                        </p:attrNameLst>
                                      </p:cBhvr>
                                      <p:to>
                                        <p:strVal val="visible"/>
                                      </p:to>
                                    </p:set>
                                    <p:animEffect transition="in" filter="wipe(down)">
                                      <p:cBhvr>
                                        <p:cTn id="78" dur="500"/>
                                        <p:tgtEl>
                                          <p:spTgt spid="22"/>
                                        </p:tgtEl>
                                      </p:cBhvr>
                                    </p:animEffect>
                                  </p:childTnLst>
                                </p:cTn>
                              </p:par>
                              <p:par>
                                <p:cTn id="79" presetID="53" presetClass="entr" presetSubtype="16" fill="hold" grpId="0" nodeType="withEffect">
                                  <p:stCondLst>
                                    <p:cond delay="1500"/>
                                  </p:stCondLst>
                                  <p:childTnLst>
                                    <p:set>
                                      <p:cBhvr>
                                        <p:cTn id="80" dur="1" fill="hold">
                                          <p:stCondLst>
                                            <p:cond delay="0"/>
                                          </p:stCondLst>
                                        </p:cTn>
                                        <p:tgtEl>
                                          <p:spTgt spid="28"/>
                                        </p:tgtEl>
                                        <p:attrNameLst>
                                          <p:attrName>style.visibility</p:attrName>
                                        </p:attrNameLst>
                                      </p:cBhvr>
                                      <p:to>
                                        <p:strVal val="visible"/>
                                      </p:to>
                                    </p:set>
                                    <p:anim calcmode="lin" valueType="num">
                                      <p:cBhvr>
                                        <p:cTn id="81" dur="500" fill="hold"/>
                                        <p:tgtEl>
                                          <p:spTgt spid="28"/>
                                        </p:tgtEl>
                                        <p:attrNameLst>
                                          <p:attrName>ppt_w</p:attrName>
                                        </p:attrNameLst>
                                      </p:cBhvr>
                                      <p:tavLst>
                                        <p:tav tm="0">
                                          <p:val>
                                            <p:fltVal val="0"/>
                                          </p:val>
                                        </p:tav>
                                        <p:tav tm="100000">
                                          <p:val>
                                            <p:strVal val="#ppt_w"/>
                                          </p:val>
                                        </p:tav>
                                      </p:tavLst>
                                    </p:anim>
                                    <p:anim calcmode="lin" valueType="num">
                                      <p:cBhvr>
                                        <p:cTn id="82" dur="500" fill="hold"/>
                                        <p:tgtEl>
                                          <p:spTgt spid="28"/>
                                        </p:tgtEl>
                                        <p:attrNameLst>
                                          <p:attrName>ppt_h</p:attrName>
                                        </p:attrNameLst>
                                      </p:cBhvr>
                                      <p:tavLst>
                                        <p:tav tm="0">
                                          <p:val>
                                            <p:fltVal val="0"/>
                                          </p:val>
                                        </p:tav>
                                        <p:tav tm="100000">
                                          <p:val>
                                            <p:strVal val="#ppt_h"/>
                                          </p:val>
                                        </p:tav>
                                      </p:tavLst>
                                    </p:anim>
                                    <p:animEffect transition="in" filter="fade">
                                      <p:cBhvr>
                                        <p:cTn id="83" dur="500"/>
                                        <p:tgtEl>
                                          <p:spTgt spid="28"/>
                                        </p:tgtEl>
                                      </p:cBhvr>
                                    </p:animEffect>
                                  </p:childTnLst>
                                </p:cTn>
                              </p:par>
                              <p:par>
                                <p:cTn id="84" presetID="53" presetClass="entr" presetSubtype="16" fill="hold" grpId="0" nodeType="withEffect">
                                  <p:stCondLst>
                                    <p:cond delay="1500"/>
                                  </p:stCondLst>
                                  <p:childTnLst>
                                    <p:set>
                                      <p:cBhvr>
                                        <p:cTn id="85" dur="1" fill="hold">
                                          <p:stCondLst>
                                            <p:cond delay="0"/>
                                          </p:stCondLst>
                                        </p:cTn>
                                        <p:tgtEl>
                                          <p:spTgt spid="25"/>
                                        </p:tgtEl>
                                        <p:attrNameLst>
                                          <p:attrName>style.visibility</p:attrName>
                                        </p:attrNameLst>
                                      </p:cBhvr>
                                      <p:to>
                                        <p:strVal val="visible"/>
                                      </p:to>
                                    </p:set>
                                    <p:anim calcmode="lin" valueType="num">
                                      <p:cBhvr>
                                        <p:cTn id="86" dur="500" fill="hold"/>
                                        <p:tgtEl>
                                          <p:spTgt spid="25"/>
                                        </p:tgtEl>
                                        <p:attrNameLst>
                                          <p:attrName>ppt_w</p:attrName>
                                        </p:attrNameLst>
                                      </p:cBhvr>
                                      <p:tavLst>
                                        <p:tav tm="0">
                                          <p:val>
                                            <p:fltVal val="0"/>
                                          </p:val>
                                        </p:tav>
                                        <p:tav tm="100000">
                                          <p:val>
                                            <p:strVal val="#ppt_w"/>
                                          </p:val>
                                        </p:tav>
                                      </p:tavLst>
                                    </p:anim>
                                    <p:anim calcmode="lin" valueType="num">
                                      <p:cBhvr>
                                        <p:cTn id="87" dur="500" fill="hold"/>
                                        <p:tgtEl>
                                          <p:spTgt spid="25"/>
                                        </p:tgtEl>
                                        <p:attrNameLst>
                                          <p:attrName>ppt_h</p:attrName>
                                        </p:attrNameLst>
                                      </p:cBhvr>
                                      <p:tavLst>
                                        <p:tav tm="0">
                                          <p:val>
                                            <p:fltVal val="0"/>
                                          </p:val>
                                        </p:tav>
                                        <p:tav tm="100000">
                                          <p:val>
                                            <p:strVal val="#ppt_h"/>
                                          </p:val>
                                        </p:tav>
                                      </p:tavLst>
                                    </p:anim>
                                    <p:animEffect transition="in" filter="fade">
                                      <p:cBhvr>
                                        <p:cTn id="88" dur="500"/>
                                        <p:tgtEl>
                                          <p:spTgt spid="25"/>
                                        </p:tgtEl>
                                      </p:cBhvr>
                                    </p:animEffect>
                                  </p:childTnLst>
                                </p:cTn>
                              </p:par>
                            </p:childTnLst>
                          </p:cTn>
                        </p:par>
                      </p:childTnLst>
                    </p:cTn>
                  </p:par>
                  <p:par>
                    <p:cTn id="89" fill="hold">
                      <p:stCondLst>
                        <p:cond delay="indefinite"/>
                      </p:stCondLst>
                      <p:childTnLst>
                        <p:par>
                          <p:cTn id="90" fill="hold">
                            <p:stCondLst>
                              <p:cond delay="0"/>
                            </p:stCondLst>
                            <p:childTnLst>
                              <p:par>
                                <p:cTn id="91" presetID="18" presetClass="entr" presetSubtype="9" fill="hold" grpId="0" nodeType="click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strips(upLeft)">
                                      <p:cBhvr>
                                        <p:cTn id="93" dur="500"/>
                                        <p:tgtEl>
                                          <p:spTgt spid="11"/>
                                        </p:tgtEl>
                                      </p:cBhvr>
                                    </p:animEffect>
                                  </p:childTnLst>
                                </p:cTn>
                              </p:par>
                              <p:par>
                                <p:cTn id="94" presetID="18" presetClass="entr" presetSubtype="3" fill="hold" grpId="0" nodeType="withEffect">
                                  <p:stCondLst>
                                    <p:cond delay="250"/>
                                  </p:stCondLst>
                                  <p:childTnLst>
                                    <p:set>
                                      <p:cBhvr>
                                        <p:cTn id="95" dur="1" fill="hold">
                                          <p:stCondLst>
                                            <p:cond delay="0"/>
                                          </p:stCondLst>
                                        </p:cTn>
                                        <p:tgtEl>
                                          <p:spTgt spid="12"/>
                                        </p:tgtEl>
                                        <p:attrNameLst>
                                          <p:attrName>style.visibility</p:attrName>
                                        </p:attrNameLst>
                                      </p:cBhvr>
                                      <p:to>
                                        <p:strVal val="visible"/>
                                      </p:to>
                                    </p:set>
                                    <p:animEffect transition="in" filter="strips(upRight)">
                                      <p:cBhvr>
                                        <p:cTn id="96" dur="500"/>
                                        <p:tgtEl>
                                          <p:spTgt spid="12"/>
                                        </p:tgtEl>
                                      </p:cBhvr>
                                    </p:animEffect>
                                  </p:childTnLst>
                                </p:cTn>
                              </p:par>
                              <p:par>
                                <p:cTn id="97" presetID="18" presetClass="entr" presetSubtype="9" fill="hold" grpId="0" nodeType="withEffect">
                                  <p:stCondLst>
                                    <p:cond delay="500"/>
                                  </p:stCondLst>
                                  <p:childTnLst>
                                    <p:set>
                                      <p:cBhvr>
                                        <p:cTn id="98" dur="1" fill="hold">
                                          <p:stCondLst>
                                            <p:cond delay="0"/>
                                          </p:stCondLst>
                                        </p:cTn>
                                        <p:tgtEl>
                                          <p:spTgt spid="13"/>
                                        </p:tgtEl>
                                        <p:attrNameLst>
                                          <p:attrName>style.visibility</p:attrName>
                                        </p:attrNameLst>
                                      </p:cBhvr>
                                      <p:to>
                                        <p:strVal val="visible"/>
                                      </p:to>
                                    </p:set>
                                    <p:animEffect transition="in" filter="strips(upLeft)">
                                      <p:cBhvr>
                                        <p:cTn id="99" dur="500"/>
                                        <p:tgtEl>
                                          <p:spTgt spid="13"/>
                                        </p:tgtEl>
                                      </p:cBhvr>
                                    </p:animEffect>
                                  </p:childTnLst>
                                </p:cTn>
                              </p:par>
                              <p:par>
                                <p:cTn id="100" presetID="18" presetClass="entr" presetSubtype="3" fill="hold" grpId="0" nodeType="withEffect">
                                  <p:stCondLst>
                                    <p:cond delay="750"/>
                                  </p:stCondLst>
                                  <p:childTnLst>
                                    <p:set>
                                      <p:cBhvr>
                                        <p:cTn id="101" dur="1" fill="hold">
                                          <p:stCondLst>
                                            <p:cond delay="0"/>
                                          </p:stCondLst>
                                        </p:cTn>
                                        <p:tgtEl>
                                          <p:spTgt spid="14"/>
                                        </p:tgtEl>
                                        <p:attrNameLst>
                                          <p:attrName>style.visibility</p:attrName>
                                        </p:attrNameLst>
                                      </p:cBhvr>
                                      <p:to>
                                        <p:strVal val="visible"/>
                                      </p:to>
                                    </p:set>
                                    <p:animEffect transition="in" filter="strips(upRight)">
                                      <p:cBhvr>
                                        <p:cTn id="102" dur="500"/>
                                        <p:tgtEl>
                                          <p:spTgt spid="14"/>
                                        </p:tgtEl>
                                      </p:cBhvr>
                                    </p:animEffect>
                                  </p:childTnLst>
                                </p:cTn>
                              </p:par>
                              <p:par>
                                <p:cTn id="103" presetID="18" presetClass="entr" presetSubtype="9" fill="hold" grpId="0" nodeType="withEffect">
                                  <p:stCondLst>
                                    <p:cond delay="1000"/>
                                  </p:stCondLst>
                                  <p:childTnLst>
                                    <p:set>
                                      <p:cBhvr>
                                        <p:cTn id="104" dur="1" fill="hold">
                                          <p:stCondLst>
                                            <p:cond delay="0"/>
                                          </p:stCondLst>
                                        </p:cTn>
                                        <p:tgtEl>
                                          <p:spTgt spid="15"/>
                                        </p:tgtEl>
                                        <p:attrNameLst>
                                          <p:attrName>style.visibility</p:attrName>
                                        </p:attrNameLst>
                                      </p:cBhvr>
                                      <p:to>
                                        <p:strVal val="visible"/>
                                      </p:to>
                                    </p:set>
                                    <p:animEffect transition="in" filter="strips(upLeft)">
                                      <p:cBhvr>
                                        <p:cTn id="105" dur="500"/>
                                        <p:tgtEl>
                                          <p:spTgt spid="15"/>
                                        </p:tgtEl>
                                      </p:cBhvr>
                                    </p:animEffect>
                                  </p:childTnLst>
                                </p:cTn>
                              </p:par>
                              <p:par>
                                <p:cTn id="106" presetID="18" presetClass="entr" presetSubtype="3" fill="hold" grpId="0" nodeType="withEffect">
                                  <p:stCondLst>
                                    <p:cond delay="1250"/>
                                  </p:stCondLst>
                                  <p:childTnLst>
                                    <p:set>
                                      <p:cBhvr>
                                        <p:cTn id="107" dur="1" fill="hold">
                                          <p:stCondLst>
                                            <p:cond delay="0"/>
                                          </p:stCondLst>
                                        </p:cTn>
                                        <p:tgtEl>
                                          <p:spTgt spid="16"/>
                                        </p:tgtEl>
                                        <p:attrNameLst>
                                          <p:attrName>style.visibility</p:attrName>
                                        </p:attrNameLst>
                                      </p:cBhvr>
                                      <p:to>
                                        <p:strVal val="visible"/>
                                      </p:to>
                                    </p:set>
                                    <p:animEffect transition="in" filter="strips(upRight)">
                                      <p:cBhvr>
                                        <p:cTn id="10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animBg="1"/>
      <p:bldP spid="12" grpId="0" animBg="1"/>
      <p:bldP spid="13" grpId="0" animBg="1"/>
      <p:bldP spid="14" grpId="0" animBg="1"/>
      <p:bldP spid="15" grpId="0" animBg="1"/>
      <p:bldP spid="16" grpId="0" animBg="1"/>
      <p:bldP spid="17" grpId="0" animBg="1"/>
      <p:bldP spid="17" grpId="1" animBg="1"/>
      <p:bldP spid="25" grpId="0" animBg="1"/>
      <p:bldP spid="26" grpId="0" animBg="1"/>
      <p:bldP spid="27" grpId="0" animBg="1"/>
      <p:bldP spid="28" grpId="0" animBg="1"/>
      <p:bldP spid="29" grpId="0" animBg="1"/>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01150CDA-1B5D-4D40-A969-D7F47742A046}"/>
              </a:ext>
            </a:extLst>
          </p:cNvPr>
          <p:cNvSpPr/>
          <p:nvPr/>
        </p:nvSpPr>
        <p:spPr>
          <a:xfrm>
            <a:off x="3057099" y="1371345"/>
            <a:ext cx="6128842" cy="67495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7679936A-4953-4D26-9A60-920B3C196CA3}"/>
              </a:ext>
            </a:extLst>
          </p:cNvPr>
          <p:cNvSpPr txBox="1"/>
          <p:nvPr/>
        </p:nvSpPr>
        <p:spPr>
          <a:xfrm>
            <a:off x="3256113" y="1440898"/>
            <a:ext cx="5929828"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瞄准全面依法治国重大任务精准建言</a:t>
            </a:r>
          </a:p>
        </p:txBody>
      </p:sp>
      <p:pic>
        <p:nvPicPr>
          <p:cNvPr id="11" name="图片 10">
            <a:extLst>
              <a:ext uri="{FF2B5EF4-FFF2-40B4-BE49-F238E27FC236}">
                <a16:creationId xmlns:a16="http://schemas.microsoft.com/office/drawing/2014/main" id="{4C83817F-3C7F-4D68-8BFD-748644F78F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240358" y="2738662"/>
            <a:ext cx="3951642" cy="3936589"/>
          </a:xfrm>
          <a:prstGeom prst="rect">
            <a:avLst/>
          </a:prstGeom>
        </p:spPr>
      </p:pic>
      <p:grpSp>
        <p:nvGrpSpPr>
          <p:cNvPr id="12" name="组合 11">
            <a:extLst>
              <a:ext uri="{FF2B5EF4-FFF2-40B4-BE49-F238E27FC236}">
                <a16:creationId xmlns:a16="http://schemas.microsoft.com/office/drawing/2014/main" id="{D01D9BE8-CFE6-47AC-91AD-E6BC41AA7953}"/>
              </a:ext>
            </a:extLst>
          </p:cNvPr>
          <p:cNvGrpSpPr/>
          <p:nvPr/>
        </p:nvGrpSpPr>
        <p:grpSpPr>
          <a:xfrm>
            <a:off x="846095" y="2366808"/>
            <a:ext cx="7499218" cy="1042487"/>
            <a:chOff x="3225443" y="1885454"/>
            <a:chExt cx="7499218" cy="1672848"/>
          </a:xfrm>
        </p:grpSpPr>
        <p:sp>
          <p:nvSpPr>
            <p:cNvPr id="13" name="矩形 12">
              <a:extLst>
                <a:ext uri="{FF2B5EF4-FFF2-40B4-BE49-F238E27FC236}">
                  <a16:creationId xmlns:a16="http://schemas.microsoft.com/office/drawing/2014/main" id="{3783191E-1ED0-461A-A68E-09924B33EE77}"/>
                </a:ext>
              </a:extLst>
            </p:cNvPr>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矩形 13">
              <a:extLst>
                <a:ext uri="{FF2B5EF4-FFF2-40B4-BE49-F238E27FC236}">
                  <a16:creationId xmlns:a16="http://schemas.microsoft.com/office/drawing/2014/main" id="{567A55F5-0BA4-4F08-90B7-C0A092B56423}"/>
                </a:ext>
              </a:extLst>
            </p:cNvPr>
            <p:cNvSpPr/>
            <p:nvPr/>
          </p:nvSpPr>
          <p:spPr>
            <a:xfrm>
              <a:off x="3366490" y="1993543"/>
              <a:ext cx="7058448" cy="1542552"/>
            </a:xfrm>
            <a:prstGeom prst="rect">
              <a:avLst/>
            </a:prstGeom>
            <a:noFill/>
            <a:ln w="38100">
              <a:noFill/>
            </a:ln>
          </p:spPr>
          <p:txBody>
            <a:bodyPr wrap="square">
              <a:spAutoFit/>
            </a:bodyPr>
            <a:lstStyle/>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rPr>
                <a:t>结合全面依法治国重大课题，召开法治政府建设、司法体制改革等专题座谈会</a:t>
              </a:r>
              <a:endParaRPr lang="en-US" altLang="zh-CN"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5" name="矩形 14">
            <a:extLst>
              <a:ext uri="{FF2B5EF4-FFF2-40B4-BE49-F238E27FC236}">
                <a16:creationId xmlns:a16="http://schemas.microsoft.com/office/drawing/2014/main" id="{DECF07DF-D55B-4FF1-BA1F-DB1FDD65FD6B}"/>
              </a:ext>
            </a:extLst>
          </p:cNvPr>
          <p:cNvSpPr/>
          <p:nvPr/>
        </p:nvSpPr>
        <p:spPr>
          <a:xfrm>
            <a:off x="8027289" y="2200378"/>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rPr>
              <a:t>01</a:t>
            </a:r>
            <a:endParaRPr lang="zh-CN" altLang="en-US"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6" name="组合 15">
            <a:extLst>
              <a:ext uri="{FF2B5EF4-FFF2-40B4-BE49-F238E27FC236}">
                <a16:creationId xmlns:a16="http://schemas.microsoft.com/office/drawing/2014/main" id="{981DF305-20B6-45F8-8C0C-34D11AF28E2E}"/>
              </a:ext>
            </a:extLst>
          </p:cNvPr>
          <p:cNvGrpSpPr/>
          <p:nvPr/>
        </p:nvGrpSpPr>
        <p:grpSpPr>
          <a:xfrm>
            <a:off x="846095" y="3646968"/>
            <a:ext cx="7499218" cy="1042487"/>
            <a:chOff x="3225443" y="1885454"/>
            <a:chExt cx="7499218" cy="1672848"/>
          </a:xfrm>
        </p:grpSpPr>
        <p:sp>
          <p:nvSpPr>
            <p:cNvPr id="17" name="矩形 16">
              <a:extLst>
                <a:ext uri="{FF2B5EF4-FFF2-40B4-BE49-F238E27FC236}">
                  <a16:creationId xmlns:a16="http://schemas.microsoft.com/office/drawing/2014/main" id="{88233271-58FE-44A8-A307-52416FC1B6C9}"/>
                </a:ext>
              </a:extLst>
            </p:cNvPr>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矩形 17">
              <a:extLst>
                <a:ext uri="{FF2B5EF4-FFF2-40B4-BE49-F238E27FC236}">
                  <a16:creationId xmlns:a16="http://schemas.microsoft.com/office/drawing/2014/main" id="{B132721F-F3E7-460B-BD6A-67F693721099}"/>
                </a:ext>
              </a:extLst>
            </p:cNvPr>
            <p:cNvSpPr/>
            <p:nvPr/>
          </p:nvSpPr>
          <p:spPr>
            <a:xfrm>
              <a:off x="3408058" y="2222879"/>
              <a:ext cx="7058448" cy="801732"/>
            </a:xfrm>
            <a:prstGeom prst="rect">
              <a:avLst/>
            </a:prstGeom>
            <a:noFill/>
            <a:ln w="38100">
              <a:noFill/>
            </a:ln>
          </p:spPr>
          <p:txBody>
            <a:bodyPr wrap="square">
              <a:spAutoFit/>
            </a:bodyPr>
            <a:lstStyle/>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rPr>
                <a:t>每年安排法律法规方面的重点议题开展协商</a:t>
              </a:r>
              <a:endParaRPr lang="en-US" altLang="zh-CN"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9" name="矩形 18">
            <a:extLst>
              <a:ext uri="{FF2B5EF4-FFF2-40B4-BE49-F238E27FC236}">
                <a16:creationId xmlns:a16="http://schemas.microsoft.com/office/drawing/2014/main" id="{261155E3-F7F1-47F4-8B64-A260623BFACD}"/>
              </a:ext>
            </a:extLst>
          </p:cNvPr>
          <p:cNvSpPr/>
          <p:nvPr/>
        </p:nvSpPr>
        <p:spPr>
          <a:xfrm>
            <a:off x="8027289" y="3480538"/>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rPr>
              <a:t>02</a:t>
            </a:r>
            <a:endParaRPr lang="zh-CN" altLang="en-US"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0" name="组合 19">
            <a:extLst>
              <a:ext uri="{FF2B5EF4-FFF2-40B4-BE49-F238E27FC236}">
                <a16:creationId xmlns:a16="http://schemas.microsoft.com/office/drawing/2014/main" id="{EF9C002A-D103-419D-9AB6-C4CEC2268CFA}"/>
              </a:ext>
            </a:extLst>
          </p:cNvPr>
          <p:cNvGrpSpPr/>
          <p:nvPr/>
        </p:nvGrpSpPr>
        <p:grpSpPr>
          <a:xfrm>
            <a:off x="846095" y="4937885"/>
            <a:ext cx="7499218" cy="1042487"/>
            <a:chOff x="3225443" y="1885454"/>
            <a:chExt cx="7499218" cy="1672848"/>
          </a:xfrm>
        </p:grpSpPr>
        <p:sp>
          <p:nvSpPr>
            <p:cNvPr id="21" name="矩形 20">
              <a:extLst>
                <a:ext uri="{FF2B5EF4-FFF2-40B4-BE49-F238E27FC236}">
                  <a16:creationId xmlns:a16="http://schemas.microsoft.com/office/drawing/2014/main" id="{887A968F-E940-4055-B378-03BC79EC140E}"/>
                </a:ext>
              </a:extLst>
            </p:cNvPr>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矩形 21">
              <a:extLst>
                <a:ext uri="{FF2B5EF4-FFF2-40B4-BE49-F238E27FC236}">
                  <a16:creationId xmlns:a16="http://schemas.microsoft.com/office/drawing/2014/main" id="{2E77D44D-10A6-4974-899E-FC72374604CA}"/>
                </a:ext>
              </a:extLst>
            </p:cNvPr>
            <p:cNvSpPr/>
            <p:nvPr/>
          </p:nvSpPr>
          <p:spPr>
            <a:xfrm>
              <a:off x="3348189" y="1962725"/>
              <a:ext cx="7058448" cy="1542551"/>
            </a:xfrm>
            <a:prstGeom prst="rect">
              <a:avLst/>
            </a:prstGeom>
            <a:noFill/>
            <a:ln w="38100">
              <a:noFill/>
            </a:ln>
          </p:spPr>
          <p:txBody>
            <a:bodyPr wrap="square">
              <a:spAutoFit/>
            </a:bodyPr>
            <a:lstStyle/>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rPr>
                <a:t>对慈善法、安全生产法、促进科技成果转化法、快递条例等的制定修订提出建议</a:t>
              </a:r>
            </a:p>
          </p:txBody>
        </p:sp>
      </p:grpSp>
      <p:sp>
        <p:nvSpPr>
          <p:cNvPr id="23" name="矩形 22">
            <a:extLst>
              <a:ext uri="{FF2B5EF4-FFF2-40B4-BE49-F238E27FC236}">
                <a16:creationId xmlns:a16="http://schemas.microsoft.com/office/drawing/2014/main" id="{3F530FC9-3AA7-40FC-ABB8-3E2451ADEE77}"/>
              </a:ext>
            </a:extLst>
          </p:cNvPr>
          <p:cNvSpPr/>
          <p:nvPr/>
        </p:nvSpPr>
        <p:spPr>
          <a:xfrm>
            <a:off x="8027289" y="4771456"/>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rPr>
              <a:t>03</a:t>
            </a:r>
            <a:endParaRPr lang="zh-CN" altLang="en-US" sz="2000"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3206501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500"/>
                            </p:stCondLst>
                            <p:childTnLst>
                              <p:par>
                                <p:cTn id="29" presetID="18" presetClass="entr" presetSubtype="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strips(downRight)">
                                      <p:cBhvr>
                                        <p:cTn id="31" dur="500"/>
                                        <p:tgtEl>
                                          <p:spTgt spid="12"/>
                                        </p:tgtEl>
                                      </p:cBhvr>
                                    </p:animEffect>
                                  </p:childTnLst>
                                </p:cTn>
                              </p:par>
                            </p:childTnLst>
                          </p:cTn>
                        </p:par>
                        <p:par>
                          <p:cTn id="32" fill="hold">
                            <p:stCondLst>
                              <p:cond delay="1000"/>
                            </p:stCondLst>
                            <p:childTnLst>
                              <p:par>
                                <p:cTn id="33" presetID="2" presetClass="entr" presetSubtype="2"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18" presetClass="entr" presetSubtype="6"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strips(downRight)">
                                      <p:cBhvr>
                                        <p:cTn id="40" dur="500"/>
                                        <p:tgtEl>
                                          <p:spTgt spid="16"/>
                                        </p:tgtEl>
                                      </p:cBhvr>
                                    </p:animEffect>
                                  </p:childTnLst>
                                </p:cTn>
                              </p:par>
                            </p:childTnLst>
                          </p:cTn>
                        </p:par>
                        <p:par>
                          <p:cTn id="41" fill="hold">
                            <p:stCondLst>
                              <p:cond delay="2000"/>
                            </p:stCondLst>
                            <p:childTnLst>
                              <p:par>
                                <p:cTn id="42" presetID="2" presetClass="entr" presetSubtype="2"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18" presetClass="entr" presetSubtype="6"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strips(downRight)">
                                      <p:cBhvr>
                                        <p:cTn id="49" dur="500"/>
                                        <p:tgtEl>
                                          <p:spTgt spid="20"/>
                                        </p:tgtEl>
                                      </p:cBhvr>
                                    </p:animEffect>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1+#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5" grpId="0" animBg="1"/>
      <p:bldP spid="19" grpId="0"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6C0AD8F4-10E0-4191-AD66-19B69A727AC0}"/>
              </a:ext>
            </a:extLst>
          </p:cNvPr>
          <p:cNvSpPr/>
          <p:nvPr/>
        </p:nvSpPr>
        <p:spPr>
          <a:xfrm>
            <a:off x="3043451" y="1654934"/>
            <a:ext cx="7151426" cy="67495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42DAA00A-89BE-406B-B6AA-E1371D1D4A81}"/>
              </a:ext>
            </a:extLst>
          </p:cNvPr>
          <p:cNvSpPr txBox="1"/>
          <p:nvPr/>
        </p:nvSpPr>
        <p:spPr>
          <a:xfrm>
            <a:off x="3242465" y="1724487"/>
            <a:ext cx="6647974"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配合跟进全面从严治党战略部署贯彻落实</a:t>
            </a:r>
          </a:p>
        </p:txBody>
      </p:sp>
      <p:sp>
        <p:nvSpPr>
          <p:cNvPr id="11" name="椭圆 10">
            <a:extLst>
              <a:ext uri="{FF2B5EF4-FFF2-40B4-BE49-F238E27FC236}">
                <a16:creationId xmlns:a16="http://schemas.microsoft.com/office/drawing/2014/main" id="{8B99A803-15D2-4AD8-AE3C-B088C97C015B}"/>
              </a:ext>
            </a:extLst>
          </p:cNvPr>
          <p:cNvSpPr/>
          <p:nvPr/>
        </p:nvSpPr>
        <p:spPr>
          <a:xfrm>
            <a:off x="1187355" y="3080402"/>
            <a:ext cx="2558011" cy="2558011"/>
          </a:xfrm>
          <a:prstGeom prst="ellipse">
            <a:avLst/>
          </a:prstGeom>
          <a:solidFill>
            <a:srgbClr val="FF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dirty="0">
                <a:latin typeface="方正兰亭粗黑简体" panose="02000000000000000000" pitchFamily="2" charset="-122"/>
                <a:ea typeface="方正兰亭粗黑简体" panose="02000000000000000000" pitchFamily="2" charset="-122"/>
              </a:rPr>
              <a:t>全面</a:t>
            </a:r>
            <a:endParaRPr lang="en-US" altLang="zh-CN" sz="3200" dirty="0">
              <a:latin typeface="方正兰亭粗黑简体" panose="02000000000000000000" pitchFamily="2" charset="-122"/>
              <a:ea typeface="方正兰亭粗黑简体" panose="02000000000000000000" pitchFamily="2" charset="-122"/>
            </a:endParaRPr>
          </a:p>
          <a:p>
            <a:pPr algn="ctr"/>
            <a:r>
              <a:rPr lang="zh-CN" altLang="en-US" sz="3200" dirty="0">
                <a:latin typeface="方正兰亭粗黑简体" panose="02000000000000000000" pitchFamily="2" charset="-122"/>
                <a:ea typeface="方正兰亭粗黑简体" panose="02000000000000000000" pitchFamily="2" charset="-122"/>
              </a:rPr>
              <a:t>从严治党贯彻落实</a:t>
            </a:r>
          </a:p>
        </p:txBody>
      </p:sp>
      <p:cxnSp>
        <p:nvCxnSpPr>
          <p:cNvPr id="12" name="直接连接符 11">
            <a:extLst>
              <a:ext uri="{FF2B5EF4-FFF2-40B4-BE49-F238E27FC236}">
                <a16:creationId xmlns:a16="http://schemas.microsoft.com/office/drawing/2014/main" id="{027CA5FF-5FC9-498F-8146-C0A93855B597}"/>
              </a:ext>
            </a:extLst>
          </p:cNvPr>
          <p:cNvCxnSpPr/>
          <p:nvPr/>
        </p:nvCxnSpPr>
        <p:spPr>
          <a:xfrm flipH="1">
            <a:off x="4312006" y="2680979"/>
            <a:ext cx="1" cy="3253916"/>
          </a:xfrm>
          <a:prstGeom prst="line">
            <a:avLst/>
          </a:prstGeom>
          <a:ln cap="rnd">
            <a:solidFill>
              <a:srgbClr val="FF9500"/>
            </a:solidFill>
            <a:prstDash val="sysDash"/>
            <a:round/>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6FC60F99-1B7C-431A-AC72-1528448342B4}"/>
              </a:ext>
            </a:extLst>
          </p:cNvPr>
          <p:cNvSpPr>
            <a:spLocks noChangeAspect="1"/>
          </p:cNvSpPr>
          <p:nvPr/>
        </p:nvSpPr>
        <p:spPr>
          <a:xfrm>
            <a:off x="4240005" y="3292674"/>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dirty="0">
              <a:latin typeface="方正兰亭粗黑简体" panose="02000000000000000000" pitchFamily="2" charset="-122"/>
              <a:ea typeface="方正兰亭粗黑简体" panose="02000000000000000000" pitchFamily="2" charset="-122"/>
            </a:endParaRPr>
          </a:p>
        </p:txBody>
      </p:sp>
      <p:sp>
        <p:nvSpPr>
          <p:cNvPr id="14" name="椭圆 13">
            <a:extLst>
              <a:ext uri="{FF2B5EF4-FFF2-40B4-BE49-F238E27FC236}">
                <a16:creationId xmlns:a16="http://schemas.microsoft.com/office/drawing/2014/main" id="{168E7476-E2CF-4323-9B76-C3F0314BB9CA}"/>
              </a:ext>
            </a:extLst>
          </p:cNvPr>
          <p:cNvSpPr>
            <a:spLocks noChangeAspect="1"/>
          </p:cNvSpPr>
          <p:nvPr/>
        </p:nvSpPr>
        <p:spPr>
          <a:xfrm>
            <a:off x="4240005" y="4291671"/>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a:latin typeface="方正兰亭粗黑简体" panose="02000000000000000000" pitchFamily="2" charset="-122"/>
              <a:ea typeface="方正兰亭粗黑简体" panose="02000000000000000000" pitchFamily="2" charset="-122"/>
            </a:endParaRPr>
          </a:p>
        </p:txBody>
      </p:sp>
      <p:sp>
        <p:nvSpPr>
          <p:cNvPr id="15" name="椭圆 14">
            <a:extLst>
              <a:ext uri="{FF2B5EF4-FFF2-40B4-BE49-F238E27FC236}">
                <a16:creationId xmlns:a16="http://schemas.microsoft.com/office/drawing/2014/main" id="{18DA0280-3FBE-4C42-B4E9-1027B664E44F}"/>
              </a:ext>
            </a:extLst>
          </p:cNvPr>
          <p:cNvSpPr>
            <a:spLocks noChangeAspect="1"/>
          </p:cNvSpPr>
          <p:nvPr/>
        </p:nvSpPr>
        <p:spPr>
          <a:xfrm>
            <a:off x="4240005" y="5237974"/>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a:latin typeface="方正兰亭粗黑简体" panose="02000000000000000000" pitchFamily="2" charset="-122"/>
              <a:ea typeface="方正兰亭粗黑简体" panose="02000000000000000000" pitchFamily="2" charset="-122"/>
            </a:endParaRPr>
          </a:p>
        </p:txBody>
      </p:sp>
      <p:sp>
        <p:nvSpPr>
          <p:cNvPr id="16" name="矩形: 圆角 51">
            <a:extLst>
              <a:ext uri="{FF2B5EF4-FFF2-40B4-BE49-F238E27FC236}">
                <a16:creationId xmlns:a16="http://schemas.microsoft.com/office/drawing/2014/main" id="{F2C465AA-6582-4008-A211-EADDB1DBF0DD}"/>
              </a:ext>
            </a:extLst>
          </p:cNvPr>
          <p:cNvSpPr/>
          <p:nvPr/>
        </p:nvSpPr>
        <p:spPr>
          <a:xfrm>
            <a:off x="4927202" y="3029803"/>
            <a:ext cx="5991007" cy="72414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将党风廉政建设列为重点协商议题，</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先后两次召开常委会议</a:t>
            </a:r>
          </a:p>
        </p:txBody>
      </p:sp>
      <p:cxnSp>
        <p:nvCxnSpPr>
          <p:cNvPr id="17" name="直接箭头连接符 16">
            <a:extLst>
              <a:ext uri="{FF2B5EF4-FFF2-40B4-BE49-F238E27FC236}">
                <a16:creationId xmlns:a16="http://schemas.microsoft.com/office/drawing/2014/main" id="{8B3EBB8E-B4F7-4B05-B4C8-CD92450719DF}"/>
              </a:ext>
            </a:extLst>
          </p:cNvPr>
          <p:cNvCxnSpPr>
            <a:stCxn id="13" idx="6"/>
            <a:endCxn id="16" idx="1"/>
          </p:cNvCxnSpPr>
          <p:nvPr/>
        </p:nvCxnSpPr>
        <p:spPr>
          <a:xfrm>
            <a:off x="4421920" y="3383632"/>
            <a:ext cx="505282" cy="824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a:extLst>
              <a:ext uri="{FF2B5EF4-FFF2-40B4-BE49-F238E27FC236}">
                <a16:creationId xmlns:a16="http://schemas.microsoft.com/office/drawing/2014/main" id="{B446146E-A75C-478C-B8E9-124DAFF1DFF4}"/>
              </a:ext>
            </a:extLst>
          </p:cNvPr>
          <p:cNvCxnSpPr/>
          <p:nvPr/>
        </p:nvCxnSpPr>
        <p:spPr>
          <a:xfrm>
            <a:off x="4345906" y="4395440"/>
            <a:ext cx="564621" cy="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19" name="矩形: 圆角 59">
            <a:extLst>
              <a:ext uri="{FF2B5EF4-FFF2-40B4-BE49-F238E27FC236}">
                <a16:creationId xmlns:a16="http://schemas.microsoft.com/office/drawing/2014/main" id="{3EE0092F-0383-47C4-90C9-BC017119A7A0}"/>
              </a:ext>
            </a:extLst>
          </p:cNvPr>
          <p:cNvSpPr/>
          <p:nvPr/>
        </p:nvSpPr>
        <p:spPr>
          <a:xfrm>
            <a:off x="4913554" y="3992514"/>
            <a:ext cx="5991007" cy="72414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从巩固落实中央八项规定精神成果、完善监督体系、营造良好政治生态等方面提出建议</a:t>
            </a:r>
          </a:p>
        </p:txBody>
      </p:sp>
      <p:sp>
        <p:nvSpPr>
          <p:cNvPr id="20" name="矩形: 圆角 60">
            <a:extLst>
              <a:ext uri="{FF2B5EF4-FFF2-40B4-BE49-F238E27FC236}">
                <a16:creationId xmlns:a16="http://schemas.microsoft.com/office/drawing/2014/main" id="{E71C4DF8-16A3-4774-A7C3-E20513DB55FF}"/>
              </a:ext>
            </a:extLst>
          </p:cNvPr>
          <p:cNvSpPr/>
          <p:nvPr/>
        </p:nvSpPr>
        <p:spPr>
          <a:xfrm>
            <a:off x="4913554" y="4941570"/>
            <a:ext cx="5991007" cy="72414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支持委员围绕加强党的建设重要问题务实建言</a:t>
            </a:r>
          </a:p>
        </p:txBody>
      </p:sp>
      <p:cxnSp>
        <p:nvCxnSpPr>
          <p:cNvPr id="21" name="直接箭头连接符 20">
            <a:extLst>
              <a:ext uri="{FF2B5EF4-FFF2-40B4-BE49-F238E27FC236}">
                <a16:creationId xmlns:a16="http://schemas.microsoft.com/office/drawing/2014/main" id="{DEBF8709-1DFA-47EC-BDF3-E2B7D868A0A8}"/>
              </a:ext>
            </a:extLst>
          </p:cNvPr>
          <p:cNvCxnSpPr/>
          <p:nvPr/>
        </p:nvCxnSpPr>
        <p:spPr>
          <a:xfrm>
            <a:off x="4345906" y="5351933"/>
            <a:ext cx="564621" cy="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6598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49" presetClass="entr" presetSubtype="0" decel="10000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fltVal val="0"/>
                                          </p:val>
                                        </p:tav>
                                        <p:tav tm="100000">
                                          <p:val>
                                            <p:strVal val="#ppt_w"/>
                                          </p:val>
                                        </p:tav>
                                      </p:tavLst>
                                    </p:anim>
                                    <p:anim calcmode="lin" valueType="num">
                                      <p:cBhvr>
                                        <p:cTn id="27" dur="1000" fill="hold"/>
                                        <p:tgtEl>
                                          <p:spTgt spid="11"/>
                                        </p:tgtEl>
                                        <p:attrNameLst>
                                          <p:attrName>ppt_h</p:attrName>
                                        </p:attrNameLst>
                                      </p:cBhvr>
                                      <p:tavLst>
                                        <p:tav tm="0">
                                          <p:val>
                                            <p:fltVal val="0"/>
                                          </p:val>
                                        </p:tav>
                                        <p:tav tm="100000">
                                          <p:val>
                                            <p:strVal val="#ppt_h"/>
                                          </p:val>
                                        </p:tav>
                                      </p:tavLst>
                                    </p:anim>
                                    <p:anim calcmode="lin" valueType="num">
                                      <p:cBhvr>
                                        <p:cTn id="28" dur="1000" fill="hold"/>
                                        <p:tgtEl>
                                          <p:spTgt spid="11"/>
                                        </p:tgtEl>
                                        <p:attrNameLst>
                                          <p:attrName>style.rotation</p:attrName>
                                        </p:attrNameLst>
                                      </p:cBhvr>
                                      <p:tavLst>
                                        <p:tav tm="0">
                                          <p:val>
                                            <p:fltVal val="360"/>
                                          </p:val>
                                        </p:tav>
                                        <p:tav tm="100000">
                                          <p:val>
                                            <p:fltVal val="0"/>
                                          </p:val>
                                        </p:tav>
                                      </p:tavLst>
                                    </p:anim>
                                    <p:animEffect transition="in" filter="fade">
                                      <p:cBhvr>
                                        <p:cTn id="29" dur="1000"/>
                                        <p:tgtEl>
                                          <p:spTgt spid="11"/>
                                        </p:tgtEl>
                                      </p:cBhvr>
                                    </p:animEffect>
                                  </p:childTnLst>
                                </p:cTn>
                              </p:par>
                              <p:par>
                                <p:cTn id="30" presetID="22" presetClass="entr" presetSubtype="1"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1500"/>
                                        <p:tgtEl>
                                          <p:spTgt spid="12"/>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100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53" presetClass="entr" presetSubtype="16" fill="hold" grpId="0" nodeType="withEffect">
                                  <p:stCondLst>
                                    <p:cond delay="100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22" presetClass="entr" presetSubtype="8" fill="hold" nodeType="withEffect">
                                  <p:stCondLst>
                                    <p:cond delay="150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par>
                                <p:cTn id="51" presetID="22" presetClass="entr" presetSubtype="8" fill="hold" nodeType="withEffect">
                                  <p:stCondLst>
                                    <p:cond delay="150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par>
                                <p:cTn id="54" presetID="22" presetClass="entr" presetSubtype="8" fill="hold" nodeType="withEffect">
                                  <p:stCondLst>
                                    <p:cond delay="150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par>
                                <p:cTn id="57" presetID="22" presetClass="entr" presetSubtype="8" fill="hold" grpId="0" nodeType="withEffect">
                                  <p:stCondLst>
                                    <p:cond delay="200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1000"/>
                                        <p:tgtEl>
                                          <p:spTgt spid="16"/>
                                        </p:tgtEl>
                                      </p:cBhvr>
                                    </p:animEffect>
                                  </p:childTnLst>
                                </p:cTn>
                              </p:par>
                              <p:par>
                                <p:cTn id="60" presetID="22" presetClass="entr" presetSubtype="8" fill="hold" grpId="0" nodeType="withEffect">
                                  <p:stCondLst>
                                    <p:cond delay="200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1000"/>
                                        <p:tgtEl>
                                          <p:spTgt spid="19"/>
                                        </p:tgtEl>
                                      </p:cBhvr>
                                    </p:animEffect>
                                  </p:childTnLst>
                                </p:cTn>
                              </p:par>
                              <p:par>
                                <p:cTn id="63" presetID="22" presetClass="entr" presetSubtype="8" fill="hold" grpId="0" nodeType="withEffect">
                                  <p:stCondLst>
                                    <p:cond delay="200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animBg="1"/>
      <p:bldP spid="13" grpId="0" animBg="1"/>
      <p:bldP spid="14" grpId="0" animBg="1"/>
      <p:bldP spid="15" grpId="0" animBg="1"/>
      <p:bldP spid="16"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4E75C378-496D-44D9-A7A2-9CCA63C89ED5}"/>
              </a:ext>
            </a:extLst>
          </p:cNvPr>
          <p:cNvSpPr/>
          <p:nvPr/>
        </p:nvSpPr>
        <p:spPr>
          <a:xfrm>
            <a:off x="3349130" y="1225781"/>
            <a:ext cx="5876853"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A3E47BA3-C3E5-4050-A213-1F2DC7E5EF8F}"/>
              </a:ext>
            </a:extLst>
          </p:cNvPr>
          <p:cNvSpPr txBox="1"/>
          <p:nvPr/>
        </p:nvSpPr>
        <p:spPr>
          <a:xfrm>
            <a:off x="3489124" y="1333136"/>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（三）</a:t>
            </a:r>
          </a:p>
        </p:txBody>
      </p:sp>
      <p:sp>
        <p:nvSpPr>
          <p:cNvPr id="11" name="文本框 10">
            <a:extLst>
              <a:ext uri="{FF2B5EF4-FFF2-40B4-BE49-F238E27FC236}">
                <a16:creationId xmlns:a16="http://schemas.microsoft.com/office/drawing/2014/main" id="{BF1F48AD-212A-498E-89AA-B2B8A1D6A963}"/>
              </a:ext>
            </a:extLst>
          </p:cNvPr>
          <p:cNvSpPr txBox="1"/>
          <p:nvPr/>
        </p:nvSpPr>
        <p:spPr>
          <a:xfrm>
            <a:off x="4732445" y="1229777"/>
            <a:ext cx="4493538" cy="830997"/>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贯彻以人民为中心的发展思想，</a:t>
            </a:r>
            <a:endParaRPr lang="en-US" altLang="zh-CN" sz="2400" dirty="0">
              <a:solidFill>
                <a:srgbClr val="FF0000"/>
              </a:solidFill>
              <a:latin typeface="微软雅黑" panose="020B0503020204020204" pitchFamily="82" charset="2"/>
              <a:ea typeface="微软雅黑" panose="020B0503020204020204" pitchFamily="82" charset="2"/>
            </a:endParaRPr>
          </a:p>
          <a:p>
            <a:r>
              <a:rPr lang="zh-CN" altLang="en-US" sz="2400" dirty="0">
                <a:solidFill>
                  <a:srgbClr val="FF0000"/>
                </a:solidFill>
                <a:latin typeface="微软雅黑" panose="020B0503020204020204" pitchFamily="82" charset="2"/>
                <a:ea typeface="微软雅黑" panose="020B0503020204020204" pitchFamily="82" charset="2"/>
              </a:rPr>
              <a:t>为保障和改善民生建言献策</a:t>
            </a:r>
          </a:p>
        </p:txBody>
      </p:sp>
      <p:cxnSp>
        <p:nvCxnSpPr>
          <p:cNvPr id="12" name="直接连接符 11">
            <a:extLst>
              <a:ext uri="{FF2B5EF4-FFF2-40B4-BE49-F238E27FC236}">
                <a16:creationId xmlns:a16="http://schemas.microsoft.com/office/drawing/2014/main" id="{27D1CE0C-89FF-4586-8C50-3DC70377ECA2}"/>
              </a:ext>
            </a:extLst>
          </p:cNvPr>
          <p:cNvCxnSpPr>
            <a:cxnSpLocks/>
          </p:cNvCxnSpPr>
          <p:nvPr/>
        </p:nvCxnSpPr>
        <p:spPr>
          <a:xfrm>
            <a:off x="5284956" y="2587264"/>
            <a:ext cx="0" cy="3627822"/>
          </a:xfrm>
          <a:prstGeom prst="line">
            <a:avLst/>
          </a:prstGeom>
          <a:ln w="12700">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976E7CE3-8952-4EB2-A05D-37A0D51ADC3C}"/>
              </a:ext>
            </a:extLst>
          </p:cNvPr>
          <p:cNvSpPr/>
          <p:nvPr/>
        </p:nvSpPr>
        <p:spPr>
          <a:xfrm>
            <a:off x="5806817" y="2767040"/>
            <a:ext cx="5684598" cy="686969"/>
          </a:xfrm>
          <a:prstGeom prst="rect">
            <a:avLst/>
          </a:prstGeom>
          <a:solidFill>
            <a:schemeClr val="accent2">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着眼办好人民满意的教育，推动教育事业全链条发展</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C22FA89-8D40-42C5-B397-478CFC64E839}"/>
              </a:ext>
            </a:extLst>
          </p:cNvPr>
          <p:cNvSpPr/>
          <p:nvPr/>
        </p:nvSpPr>
        <p:spPr>
          <a:xfrm>
            <a:off x="5806817" y="3612011"/>
            <a:ext cx="5684598" cy="686969"/>
          </a:xfrm>
          <a:prstGeom prst="rect">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着眼健康中国建设展系列履职活动，</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促进人民健康全周期保障</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5" name="箭头: V 形 14">
            <a:extLst>
              <a:ext uri="{FF2B5EF4-FFF2-40B4-BE49-F238E27FC236}">
                <a16:creationId xmlns:a16="http://schemas.microsoft.com/office/drawing/2014/main" id="{5651239E-1811-4649-9632-86833BDF5CBD}"/>
              </a:ext>
            </a:extLst>
          </p:cNvPr>
          <p:cNvSpPr/>
          <p:nvPr/>
        </p:nvSpPr>
        <p:spPr>
          <a:xfrm>
            <a:off x="4487644" y="4157757"/>
            <a:ext cx="244801" cy="398818"/>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16" name="矩形 15">
            <a:extLst>
              <a:ext uri="{FF2B5EF4-FFF2-40B4-BE49-F238E27FC236}">
                <a16:creationId xmlns:a16="http://schemas.microsoft.com/office/drawing/2014/main" id="{5F46212B-1D98-45C9-AF98-9FE321CB6169}"/>
              </a:ext>
            </a:extLst>
          </p:cNvPr>
          <p:cNvSpPr/>
          <p:nvPr/>
        </p:nvSpPr>
        <p:spPr>
          <a:xfrm>
            <a:off x="5806817" y="4496033"/>
            <a:ext cx="5684598" cy="686969"/>
          </a:xfrm>
          <a:prstGeom prst="rect">
            <a:avLst/>
          </a:prstGeom>
          <a:solidFill>
            <a:schemeClr val="accent2">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着眼更好满足人民群众文化需求协商议政，</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助力文化建设全方位推进</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9C902E08-F60A-40DA-8430-2B6FC822F0F5}"/>
              </a:ext>
            </a:extLst>
          </p:cNvPr>
          <p:cNvSpPr/>
          <p:nvPr/>
        </p:nvSpPr>
        <p:spPr>
          <a:xfrm>
            <a:off x="5806817" y="5347718"/>
            <a:ext cx="5684598" cy="686969"/>
          </a:xfrm>
          <a:prstGeom prst="rect">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着眼民生关切深入协商，</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对涉及群众生活的问题全景式关注。</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id="{12C2629A-4112-4D08-8E7C-7E61F44E0005}"/>
              </a:ext>
            </a:extLst>
          </p:cNvPr>
          <p:cNvGrpSpPr/>
          <p:nvPr/>
        </p:nvGrpSpPr>
        <p:grpSpPr>
          <a:xfrm>
            <a:off x="632793" y="2676351"/>
            <a:ext cx="3790253" cy="3301897"/>
            <a:chOff x="855471" y="2748149"/>
            <a:chExt cx="10492944" cy="3018971"/>
          </a:xfrm>
        </p:grpSpPr>
        <p:sp>
          <p:nvSpPr>
            <p:cNvPr id="19" name="矩形: 圆角 4">
              <a:extLst>
                <a:ext uri="{FF2B5EF4-FFF2-40B4-BE49-F238E27FC236}">
                  <a16:creationId xmlns:a16="http://schemas.microsoft.com/office/drawing/2014/main" id="{F300FFBF-F82B-41E7-A755-81D6C57BD931}"/>
                </a:ext>
              </a:extLst>
            </p:cNvPr>
            <p:cNvSpPr/>
            <p:nvPr/>
          </p:nvSpPr>
          <p:spPr>
            <a:xfrm>
              <a:off x="1402967" y="2748149"/>
              <a:ext cx="9318173" cy="3018971"/>
            </a:xfrm>
            <a:prstGeom prst="roundRect">
              <a:avLst/>
            </a:prstGeom>
            <a:solidFill>
              <a:srgbClr val="FF0000"/>
            </a:solidFill>
            <a:ln w="1905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0" name="矩形 19">
              <a:extLst>
                <a:ext uri="{FF2B5EF4-FFF2-40B4-BE49-F238E27FC236}">
                  <a16:creationId xmlns:a16="http://schemas.microsoft.com/office/drawing/2014/main" id="{458F4A50-3DB2-4E32-A9AE-E267B3ADB030}"/>
                </a:ext>
              </a:extLst>
            </p:cNvPr>
            <p:cNvSpPr/>
            <p:nvPr/>
          </p:nvSpPr>
          <p:spPr>
            <a:xfrm>
              <a:off x="855471" y="2990482"/>
              <a:ext cx="10492944" cy="2588921"/>
            </a:xfrm>
            <a:prstGeom prst="rect">
              <a:avLst/>
            </a:prstGeom>
            <a:noFill/>
          </p:spPr>
          <p:txBody>
            <a:bodyPr wrap="square" rtlCol="0">
              <a:spAutoFit/>
            </a:bodyPr>
            <a:lstStyle/>
            <a:p>
              <a:pPr algn="ctr">
                <a:lnSpc>
                  <a:spcPct val="150000"/>
                </a:lnSpc>
              </a:pPr>
              <a:r>
                <a:rPr lang="zh-CN" altLang="en-US" sz="2000" b="1" dirty="0">
                  <a:solidFill>
                    <a:schemeClr val="bg1"/>
                  </a:solidFill>
                  <a:latin typeface="+mn-ea"/>
                </a:rPr>
                <a:t>坚持履职为民，抓住涉及</a:t>
              </a:r>
              <a:endParaRPr lang="en-US" altLang="zh-CN" sz="2000" b="1" dirty="0">
                <a:solidFill>
                  <a:schemeClr val="bg1"/>
                </a:solidFill>
                <a:latin typeface="+mn-ea"/>
              </a:endParaRPr>
            </a:p>
            <a:p>
              <a:pPr algn="ctr">
                <a:lnSpc>
                  <a:spcPct val="150000"/>
                </a:lnSpc>
              </a:pPr>
              <a:r>
                <a:rPr lang="zh-CN" altLang="en-US" sz="3200" b="1" dirty="0">
                  <a:solidFill>
                    <a:srgbClr val="FFFF00"/>
                  </a:solidFill>
                  <a:latin typeface="+mn-ea"/>
                </a:rPr>
                <a:t>人民群众切身利益</a:t>
              </a:r>
              <a:endParaRPr lang="en-US" altLang="zh-CN" sz="3200" b="1" dirty="0">
                <a:solidFill>
                  <a:srgbClr val="FFFF00"/>
                </a:solidFill>
                <a:latin typeface="+mn-ea"/>
              </a:endParaRPr>
            </a:p>
            <a:p>
              <a:pPr algn="ctr"/>
              <a:r>
                <a:rPr lang="zh-CN" altLang="en-US" sz="2000" b="1" dirty="0">
                  <a:solidFill>
                    <a:schemeClr val="bg1"/>
                  </a:solidFill>
                  <a:latin typeface="+mn-ea"/>
                </a:rPr>
                <a:t>的实际问题，共开展</a:t>
              </a:r>
              <a:endParaRPr lang="en-US" altLang="zh-CN" sz="2000" b="1" dirty="0">
                <a:solidFill>
                  <a:schemeClr val="bg1"/>
                </a:solidFill>
                <a:latin typeface="+mn-ea"/>
              </a:endParaRPr>
            </a:p>
            <a:p>
              <a:pPr algn="ctr"/>
              <a:r>
                <a:rPr lang="en-US" altLang="zh-CN" sz="4000" b="1" dirty="0">
                  <a:solidFill>
                    <a:srgbClr val="FFFF00"/>
                  </a:solidFill>
                  <a:latin typeface="+mn-ea"/>
                </a:rPr>
                <a:t>171</a:t>
              </a:r>
              <a:r>
                <a:rPr lang="zh-CN" altLang="en-US" sz="4000" b="1" dirty="0">
                  <a:solidFill>
                    <a:srgbClr val="FFFF00"/>
                  </a:solidFill>
                  <a:latin typeface="+mn-ea"/>
                </a:rPr>
                <a:t>次</a:t>
              </a:r>
              <a:endParaRPr lang="en-US" altLang="zh-CN" sz="4000" b="1" dirty="0">
                <a:solidFill>
                  <a:srgbClr val="FFFF00"/>
                </a:solidFill>
                <a:latin typeface="+mn-ea"/>
              </a:endParaRPr>
            </a:p>
            <a:p>
              <a:pPr algn="ctr"/>
              <a:r>
                <a:rPr lang="zh-CN" altLang="en-US" sz="2000" b="1" dirty="0">
                  <a:solidFill>
                    <a:schemeClr val="bg1"/>
                  </a:solidFill>
                  <a:latin typeface="+mn-ea"/>
                </a:rPr>
                <a:t>视察调研和协商</a:t>
              </a:r>
              <a:endParaRPr lang="en-US" altLang="zh-CN" sz="2000" b="1" dirty="0">
                <a:solidFill>
                  <a:schemeClr val="bg1"/>
                </a:solidFill>
                <a:latin typeface="+mn-ea"/>
              </a:endParaRPr>
            </a:p>
            <a:p>
              <a:pPr algn="ctr"/>
              <a:r>
                <a:rPr lang="zh-CN" altLang="en-US" sz="2000" b="1" dirty="0">
                  <a:solidFill>
                    <a:schemeClr val="bg1"/>
                  </a:solidFill>
                  <a:latin typeface="+mn-ea"/>
                </a:rPr>
                <a:t>议政活动</a:t>
              </a:r>
              <a:endParaRPr lang="en-US" altLang="zh-CN" sz="2000" b="1" dirty="0">
                <a:solidFill>
                  <a:schemeClr val="bg1"/>
                </a:solidFill>
                <a:latin typeface="+mn-ea"/>
              </a:endParaRPr>
            </a:p>
          </p:txBody>
        </p:sp>
      </p:grpSp>
      <p:grpSp>
        <p:nvGrpSpPr>
          <p:cNvPr id="21" name="组合 20">
            <a:extLst>
              <a:ext uri="{FF2B5EF4-FFF2-40B4-BE49-F238E27FC236}">
                <a16:creationId xmlns:a16="http://schemas.microsoft.com/office/drawing/2014/main" id="{3D3FF73B-4374-4476-8DB0-97CD426E918D}"/>
              </a:ext>
            </a:extLst>
          </p:cNvPr>
          <p:cNvGrpSpPr/>
          <p:nvPr/>
        </p:nvGrpSpPr>
        <p:grpSpPr>
          <a:xfrm>
            <a:off x="4936143" y="2791112"/>
            <a:ext cx="697627" cy="624000"/>
            <a:chOff x="5277337" y="3035474"/>
            <a:chExt cx="697627" cy="624000"/>
          </a:xfrm>
        </p:grpSpPr>
        <p:sp>
          <p:nvSpPr>
            <p:cNvPr id="22" name="矩形: 圆角 25">
              <a:extLst>
                <a:ext uri="{FF2B5EF4-FFF2-40B4-BE49-F238E27FC236}">
                  <a16:creationId xmlns:a16="http://schemas.microsoft.com/office/drawing/2014/main" id="{85A9D44D-4A7E-4A9A-9635-F70297413C5B}"/>
                </a:ext>
              </a:extLst>
            </p:cNvPr>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文本框 22">
              <a:extLst>
                <a:ext uri="{FF2B5EF4-FFF2-40B4-BE49-F238E27FC236}">
                  <a16:creationId xmlns:a16="http://schemas.microsoft.com/office/drawing/2014/main" id="{B7A5109A-1D1A-4E95-A52E-518D6B997D16}"/>
                </a:ext>
              </a:extLst>
            </p:cNvPr>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教育</a:t>
              </a:r>
            </a:p>
          </p:txBody>
        </p:sp>
      </p:grpSp>
      <p:grpSp>
        <p:nvGrpSpPr>
          <p:cNvPr id="24" name="组合 23">
            <a:extLst>
              <a:ext uri="{FF2B5EF4-FFF2-40B4-BE49-F238E27FC236}">
                <a16:creationId xmlns:a16="http://schemas.microsoft.com/office/drawing/2014/main" id="{9CCF7C21-91CA-4545-A621-FF7EB72C329A}"/>
              </a:ext>
            </a:extLst>
          </p:cNvPr>
          <p:cNvGrpSpPr/>
          <p:nvPr/>
        </p:nvGrpSpPr>
        <p:grpSpPr>
          <a:xfrm>
            <a:off x="4936143" y="3713654"/>
            <a:ext cx="697627" cy="624000"/>
            <a:chOff x="5277337" y="3035474"/>
            <a:chExt cx="697627" cy="624000"/>
          </a:xfrm>
        </p:grpSpPr>
        <p:sp>
          <p:nvSpPr>
            <p:cNvPr id="25" name="矩形: 圆角 25">
              <a:extLst>
                <a:ext uri="{FF2B5EF4-FFF2-40B4-BE49-F238E27FC236}">
                  <a16:creationId xmlns:a16="http://schemas.microsoft.com/office/drawing/2014/main" id="{5F6E5292-4018-427F-B20E-CFFC84DE1585}"/>
                </a:ext>
              </a:extLst>
            </p:cNvPr>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文本框 25">
              <a:extLst>
                <a:ext uri="{FF2B5EF4-FFF2-40B4-BE49-F238E27FC236}">
                  <a16:creationId xmlns:a16="http://schemas.microsoft.com/office/drawing/2014/main" id="{07A3574A-67B6-452C-AE24-F9EAD5BE257B}"/>
                </a:ext>
              </a:extLst>
            </p:cNvPr>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健康</a:t>
              </a:r>
            </a:p>
          </p:txBody>
        </p:sp>
      </p:grpSp>
      <p:grpSp>
        <p:nvGrpSpPr>
          <p:cNvPr id="27" name="组合 26">
            <a:extLst>
              <a:ext uri="{FF2B5EF4-FFF2-40B4-BE49-F238E27FC236}">
                <a16:creationId xmlns:a16="http://schemas.microsoft.com/office/drawing/2014/main" id="{6C59AC8C-AC68-4D1B-B6BC-879EACB74C6C}"/>
              </a:ext>
            </a:extLst>
          </p:cNvPr>
          <p:cNvGrpSpPr/>
          <p:nvPr/>
        </p:nvGrpSpPr>
        <p:grpSpPr>
          <a:xfrm>
            <a:off x="4936143" y="4592691"/>
            <a:ext cx="697627" cy="624000"/>
            <a:chOff x="5277337" y="3035474"/>
            <a:chExt cx="697627" cy="624000"/>
          </a:xfrm>
        </p:grpSpPr>
        <p:sp>
          <p:nvSpPr>
            <p:cNvPr id="28" name="矩形: 圆角 25">
              <a:extLst>
                <a:ext uri="{FF2B5EF4-FFF2-40B4-BE49-F238E27FC236}">
                  <a16:creationId xmlns:a16="http://schemas.microsoft.com/office/drawing/2014/main" id="{028A23C8-0FA9-4B35-8C01-22011EA0CB83}"/>
                </a:ext>
              </a:extLst>
            </p:cNvPr>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文本框 28">
              <a:extLst>
                <a:ext uri="{FF2B5EF4-FFF2-40B4-BE49-F238E27FC236}">
                  <a16:creationId xmlns:a16="http://schemas.microsoft.com/office/drawing/2014/main" id="{83DFEFEE-BA92-42A2-A89C-ADB9778035CF}"/>
                </a:ext>
              </a:extLst>
            </p:cNvPr>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文化</a:t>
              </a:r>
            </a:p>
          </p:txBody>
        </p:sp>
      </p:grpSp>
      <p:grpSp>
        <p:nvGrpSpPr>
          <p:cNvPr id="30" name="组合 29">
            <a:extLst>
              <a:ext uri="{FF2B5EF4-FFF2-40B4-BE49-F238E27FC236}">
                <a16:creationId xmlns:a16="http://schemas.microsoft.com/office/drawing/2014/main" id="{7E0439EF-2818-4A34-99EA-3E7B45A3E1E6}"/>
              </a:ext>
            </a:extLst>
          </p:cNvPr>
          <p:cNvGrpSpPr/>
          <p:nvPr/>
        </p:nvGrpSpPr>
        <p:grpSpPr>
          <a:xfrm>
            <a:off x="4936143" y="5415309"/>
            <a:ext cx="697627" cy="624000"/>
            <a:chOff x="5277337" y="3035474"/>
            <a:chExt cx="697627" cy="624000"/>
          </a:xfrm>
        </p:grpSpPr>
        <p:sp>
          <p:nvSpPr>
            <p:cNvPr id="31" name="矩形: 圆角 25">
              <a:extLst>
                <a:ext uri="{FF2B5EF4-FFF2-40B4-BE49-F238E27FC236}">
                  <a16:creationId xmlns:a16="http://schemas.microsoft.com/office/drawing/2014/main" id="{94DE123A-2DC4-4FDB-94DE-C00F8517F9DA}"/>
                </a:ext>
              </a:extLst>
            </p:cNvPr>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31">
              <a:extLst>
                <a:ext uri="{FF2B5EF4-FFF2-40B4-BE49-F238E27FC236}">
                  <a16:creationId xmlns:a16="http://schemas.microsoft.com/office/drawing/2014/main" id="{C9DF3F94-7319-4703-BB32-3778106E4DCC}"/>
                </a:ext>
              </a:extLst>
            </p:cNvPr>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82" charset="2"/>
                  <a:ea typeface="微软雅黑" panose="020B0503020204020204" pitchFamily="82" charset="2"/>
                </a:rPr>
                <a:t>民生</a:t>
              </a:r>
            </a:p>
          </p:txBody>
        </p:sp>
      </p:grpSp>
    </p:spTree>
    <p:extLst>
      <p:ext uri="{BB962C8B-B14F-4D97-AF65-F5344CB8AC3E}">
        <p14:creationId xmlns:p14="http://schemas.microsoft.com/office/powerpoint/2010/main" val="25575402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53" presetClass="entr" presetSubtype="16"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fltVal val="0"/>
                                          </p:val>
                                        </p:tav>
                                        <p:tav tm="100000">
                                          <p:val>
                                            <p:strVal val="#ppt_w"/>
                                          </p:val>
                                        </p:tav>
                                      </p:tavLst>
                                    </p:anim>
                                    <p:anim calcmode="lin" valueType="num">
                                      <p:cBhvr>
                                        <p:cTn id="29" dur="1000" fill="hold"/>
                                        <p:tgtEl>
                                          <p:spTgt spid="18"/>
                                        </p:tgtEl>
                                        <p:attrNameLst>
                                          <p:attrName>ppt_h</p:attrName>
                                        </p:attrNameLst>
                                      </p:cBhvr>
                                      <p:tavLst>
                                        <p:tav tm="0">
                                          <p:val>
                                            <p:fltVal val="0"/>
                                          </p:val>
                                        </p:tav>
                                        <p:tav tm="100000">
                                          <p:val>
                                            <p:strVal val="#ppt_h"/>
                                          </p:val>
                                        </p:tav>
                                      </p:tavLst>
                                    </p:anim>
                                    <p:animEffect transition="in" filter="fade">
                                      <p:cBhvr>
                                        <p:cTn id="30" dur="1000"/>
                                        <p:tgtEl>
                                          <p:spTgt spid="1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1500"/>
                                        <p:tgtEl>
                                          <p:spTgt spid="15"/>
                                        </p:tgtEl>
                                      </p:cBhvr>
                                    </p:animEffect>
                                  </p:childTnLst>
                                </p:cTn>
                              </p:par>
                              <p:par>
                                <p:cTn id="34" presetID="22" presetClass="entr" presetSubtype="1" fill="hold" nodeType="withEffect">
                                  <p:stCondLst>
                                    <p:cond delay="50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par>
                                <p:cTn id="37" presetID="2" presetClass="entr" presetSubtype="4" fill="hold" nodeType="withEffect">
                                  <p:stCondLst>
                                    <p:cond delay="10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750" fill="hold"/>
                                        <p:tgtEl>
                                          <p:spTgt spid="21"/>
                                        </p:tgtEl>
                                        <p:attrNameLst>
                                          <p:attrName>ppt_x</p:attrName>
                                        </p:attrNameLst>
                                      </p:cBhvr>
                                      <p:tavLst>
                                        <p:tav tm="0">
                                          <p:val>
                                            <p:strVal val="#ppt_x"/>
                                          </p:val>
                                        </p:tav>
                                        <p:tav tm="100000">
                                          <p:val>
                                            <p:strVal val="#ppt_x"/>
                                          </p:val>
                                        </p:tav>
                                      </p:tavLst>
                                    </p:anim>
                                    <p:anim calcmode="lin" valueType="num">
                                      <p:cBhvr additive="base">
                                        <p:cTn id="40" dur="75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100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750" fill="hold"/>
                                        <p:tgtEl>
                                          <p:spTgt spid="24"/>
                                        </p:tgtEl>
                                        <p:attrNameLst>
                                          <p:attrName>ppt_x</p:attrName>
                                        </p:attrNameLst>
                                      </p:cBhvr>
                                      <p:tavLst>
                                        <p:tav tm="0">
                                          <p:val>
                                            <p:strVal val="#ppt_x"/>
                                          </p:val>
                                        </p:tav>
                                        <p:tav tm="100000">
                                          <p:val>
                                            <p:strVal val="#ppt_x"/>
                                          </p:val>
                                        </p:tav>
                                      </p:tavLst>
                                    </p:anim>
                                    <p:anim calcmode="lin" valueType="num">
                                      <p:cBhvr additive="base">
                                        <p:cTn id="44" dur="750" fill="hold"/>
                                        <p:tgtEl>
                                          <p:spTgt spid="24"/>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750" fill="hold"/>
                                        <p:tgtEl>
                                          <p:spTgt spid="27"/>
                                        </p:tgtEl>
                                        <p:attrNameLst>
                                          <p:attrName>ppt_x</p:attrName>
                                        </p:attrNameLst>
                                      </p:cBhvr>
                                      <p:tavLst>
                                        <p:tav tm="0">
                                          <p:val>
                                            <p:strVal val="#ppt_x"/>
                                          </p:val>
                                        </p:tav>
                                        <p:tav tm="100000">
                                          <p:val>
                                            <p:strVal val="#ppt_x"/>
                                          </p:val>
                                        </p:tav>
                                      </p:tavLst>
                                    </p:anim>
                                    <p:anim calcmode="lin" valueType="num">
                                      <p:cBhvr additive="base">
                                        <p:cTn id="48" dur="750" fill="hold"/>
                                        <p:tgtEl>
                                          <p:spTgt spid="27"/>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750" fill="hold"/>
                                        <p:tgtEl>
                                          <p:spTgt spid="30"/>
                                        </p:tgtEl>
                                        <p:attrNameLst>
                                          <p:attrName>ppt_x</p:attrName>
                                        </p:attrNameLst>
                                      </p:cBhvr>
                                      <p:tavLst>
                                        <p:tav tm="0">
                                          <p:val>
                                            <p:strVal val="#ppt_x"/>
                                          </p:val>
                                        </p:tav>
                                        <p:tav tm="100000">
                                          <p:val>
                                            <p:strVal val="#ppt_x"/>
                                          </p:val>
                                        </p:tav>
                                      </p:tavLst>
                                    </p:anim>
                                    <p:anim calcmode="lin" valueType="num">
                                      <p:cBhvr additive="base">
                                        <p:cTn id="52" dur="750" fill="hold"/>
                                        <p:tgtEl>
                                          <p:spTgt spid="30"/>
                                        </p:tgtEl>
                                        <p:attrNameLst>
                                          <p:attrName>ppt_y</p:attrName>
                                        </p:attrNameLst>
                                      </p:cBhvr>
                                      <p:tavLst>
                                        <p:tav tm="0">
                                          <p:val>
                                            <p:strVal val="1+#ppt_h/2"/>
                                          </p:val>
                                        </p:tav>
                                        <p:tav tm="100000">
                                          <p:val>
                                            <p:strVal val="#ppt_y"/>
                                          </p:val>
                                        </p:tav>
                                      </p:tavLst>
                                    </p:anim>
                                  </p:childTnLst>
                                </p:cTn>
                              </p:par>
                            </p:childTnLst>
                          </p:cTn>
                        </p:par>
                        <p:par>
                          <p:cTn id="53" fill="hold">
                            <p:stCondLst>
                              <p:cond delay="3250"/>
                            </p:stCondLst>
                            <p:childTnLst>
                              <p:par>
                                <p:cTn id="54" presetID="1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1500"/>
                                        <p:tgtEl>
                                          <p:spTgt spid="13"/>
                                        </p:tgtEl>
                                        <p:attrNameLst>
                                          <p:attrName>ppt_x</p:attrName>
                                        </p:attrNameLst>
                                      </p:cBhvr>
                                      <p:tavLst>
                                        <p:tav tm="0">
                                          <p:val>
                                            <p:strVal val="#ppt_x-#ppt_w*1.125000"/>
                                          </p:val>
                                        </p:tav>
                                        <p:tav tm="100000">
                                          <p:val>
                                            <p:strVal val="#ppt_x"/>
                                          </p:val>
                                        </p:tav>
                                      </p:tavLst>
                                    </p:anim>
                                    <p:animEffect transition="in" filter="wipe(right)">
                                      <p:cBhvr>
                                        <p:cTn id="57" dur="1500"/>
                                        <p:tgtEl>
                                          <p:spTgt spid="13"/>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1500"/>
                                        <p:tgtEl>
                                          <p:spTgt spid="14"/>
                                        </p:tgtEl>
                                        <p:attrNameLst>
                                          <p:attrName>ppt_x</p:attrName>
                                        </p:attrNameLst>
                                      </p:cBhvr>
                                      <p:tavLst>
                                        <p:tav tm="0">
                                          <p:val>
                                            <p:strVal val="#ppt_x-#ppt_w*1.125000"/>
                                          </p:val>
                                        </p:tav>
                                        <p:tav tm="100000">
                                          <p:val>
                                            <p:strVal val="#ppt_x"/>
                                          </p:val>
                                        </p:tav>
                                      </p:tavLst>
                                    </p:anim>
                                    <p:animEffect transition="in" filter="wipe(right)">
                                      <p:cBhvr>
                                        <p:cTn id="61" dur="1500"/>
                                        <p:tgtEl>
                                          <p:spTgt spid="14"/>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1500"/>
                                        <p:tgtEl>
                                          <p:spTgt spid="16"/>
                                        </p:tgtEl>
                                        <p:attrNameLst>
                                          <p:attrName>ppt_x</p:attrName>
                                        </p:attrNameLst>
                                      </p:cBhvr>
                                      <p:tavLst>
                                        <p:tav tm="0">
                                          <p:val>
                                            <p:strVal val="#ppt_x-#ppt_w*1.125000"/>
                                          </p:val>
                                        </p:tav>
                                        <p:tav tm="100000">
                                          <p:val>
                                            <p:strVal val="#ppt_x"/>
                                          </p:val>
                                        </p:tav>
                                      </p:tavLst>
                                    </p:anim>
                                    <p:animEffect transition="in" filter="wipe(right)">
                                      <p:cBhvr>
                                        <p:cTn id="65" dur="1500"/>
                                        <p:tgtEl>
                                          <p:spTgt spid="16"/>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1500"/>
                                        <p:tgtEl>
                                          <p:spTgt spid="17"/>
                                        </p:tgtEl>
                                        <p:attrNameLst>
                                          <p:attrName>ppt_x</p:attrName>
                                        </p:attrNameLst>
                                      </p:cBhvr>
                                      <p:tavLst>
                                        <p:tav tm="0">
                                          <p:val>
                                            <p:strVal val="#ppt_x-#ppt_w*1.125000"/>
                                          </p:val>
                                        </p:tav>
                                        <p:tav tm="100000">
                                          <p:val>
                                            <p:strVal val="#ppt_x"/>
                                          </p:val>
                                        </p:tav>
                                      </p:tavLst>
                                    </p:anim>
                                    <p:animEffect transition="in" filter="wipe(right)">
                                      <p:cBhvr>
                                        <p:cTn id="69" dur="1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P spid="13" grpId="0" animBg="1"/>
      <p:bldP spid="14"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278FCAEA-A32F-4343-AFEC-00BF5A457FAE}"/>
              </a:ext>
            </a:extLst>
          </p:cNvPr>
          <p:cNvSpPr/>
          <p:nvPr/>
        </p:nvSpPr>
        <p:spPr>
          <a:xfrm>
            <a:off x="2388656" y="1552617"/>
            <a:ext cx="8060398"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3F775E62-A7D6-4C55-A5AD-7C906C066772}"/>
              </a:ext>
            </a:extLst>
          </p:cNvPr>
          <p:cNvSpPr txBox="1"/>
          <p:nvPr/>
        </p:nvSpPr>
        <p:spPr>
          <a:xfrm>
            <a:off x="2530996" y="1673050"/>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（四）</a:t>
            </a:r>
          </a:p>
        </p:txBody>
      </p:sp>
      <p:sp>
        <p:nvSpPr>
          <p:cNvPr id="11" name="文本框 10">
            <a:extLst>
              <a:ext uri="{FF2B5EF4-FFF2-40B4-BE49-F238E27FC236}">
                <a16:creationId xmlns:a16="http://schemas.microsoft.com/office/drawing/2014/main" id="{59F493BA-1210-4E6F-8C29-D58A62BACF53}"/>
              </a:ext>
            </a:extLst>
          </p:cNvPr>
          <p:cNvSpPr txBox="1"/>
          <p:nvPr/>
        </p:nvSpPr>
        <p:spPr>
          <a:xfrm>
            <a:off x="3743364" y="1766818"/>
            <a:ext cx="6950039" cy="461665"/>
          </a:xfrm>
          <a:prstGeom prst="rect">
            <a:avLst/>
          </a:prstGeom>
          <a:noFill/>
        </p:spPr>
        <p:txBody>
          <a:bodyPr wrap="squar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推进政协协商民主建设，形成协商议政新局面</a:t>
            </a:r>
          </a:p>
        </p:txBody>
      </p:sp>
      <p:grpSp>
        <p:nvGrpSpPr>
          <p:cNvPr id="12" name="组合 11">
            <a:extLst>
              <a:ext uri="{FF2B5EF4-FFF2-40B4-BE49-F238E27FC236}">
                <a16:creationId xmlns:a16="http://schemas.microsoft.com/office/drawing/2014/main" id="{C033DB89-9E73-4DFB-AE98-DFAD268DE36C}"/>
              </a:ext>
            </a:extLst>
          </p:cNvPr>
          <p:cNvGrpSpPr/>
          <p:nvPr/>
        </p:nvGrpSpPr>
        <p:grpSpPr>
          <a:xfrm>
            <a:off x="5425901" y="2985454"/>
            <a:ext cx="2956176" cy="2754714"/>
            <a:chOff x="3253596" y="3141118"/>
            <a:chExt cx="2956176" cy="2754714"/>
          </a:xfrm>
        </p:grpSpPr>
        <p:grpSp>
          <p:nvGrpSpPr>
            <p:cNvPr id="13" name="组合 12">
              <a:extLst>
                <a:ext uri="{FF2B5EF4-FFF2-40B4-BE49-F238E27FC236}">
                  <a16:creationId xmlns:a16="http://schemas.microsoft.com/office/drawing/2014/main" id="{10643622-94D5-44E4-AF6C-BD6B913C2F0A}"/>
                </a:ext>
              </a:extLst>
            </p:cNvPr>
            <p:cNvGrpSpPr/>
            <p:nvPr/>
          </p:nvGrpSpPr>
          <p:grpSpPr>
            <a:xfrm>
              <a:off x="3253596" y="3141118"/>
              <a:ext cx="2956176" cy="2754714"/>
              <a:chOff x="3253596" y="3141118"/>
              <a:chExt cx="2956176" cy="2754714"/>
            </a:xfrm>
          </p:grpSpPr>
          <p:sp>
            <p:nvSpPr>
              <p:cNvPr id="17" name="圆角矩形 1">
                <a:extLst>
                  <a:ext uri="{FF2B5EF4-FFF2-40B4-BE49-F238E27FC236}">
                    <a16:creationId xmlns:a16="http://schemas.microsoft.com/office/drawing/2014/main" id="{244635F2-1818-4ED6-A8FE-FA767160DA41}"/>
                  </a:ext>
                </a:extLst>
              </p:cNvPr>
              <p:cNvSpPr/>
              <p:nvPr/>
            </p:nvSpPr>
            <p:spPr>
              <a:xfrm>
                <a:off x="3253596" y="5131558"/>
                <a:ext cx="2956176" cy="76427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222DABD2-5882-41FA-8960-487DE5BEE8DF}"/>
                  </a:ext>
                </a:extLst>
              </p:cNvPr>
              <p:cNvSpPr/>
              <p:nvPr/>
            </p:nvSpPr>
            <p:spPr>
              <a:xfrm>
                <a:off x="3780429" y="3659733"/>
                <a:ext cx="1760561" cy="73697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id="{291AC54A-0428-410D-A825-55CEA88B7283}"/>
                  </a:ext>
                </a:extLst>
              </p:cNvPr>
              <p:cNvSpPr/>
              <p:nvPr/>
            </p:nvSpPr>
            <p:spPr>
              <a:xfrm>
                <a:off x="3780430" y="3141118"/>
                <a:ext cx="1760561" cy="51861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B87A1BBC-596A-4ADF-90CF-109851EB515A}"/>
                  </a:ext>
                </a:extLst>
              </p:cNvPr>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id="{57BE80BE-84E9-4E9D-AF55-07707C662F0A}"/>
                </a:ext>
              </a:extLst>
            </p:cNvPr>
            <p:cNvSpPr txBox="1"/>
            <p:nvPr/>
          </p:nvSpPr>
          <p:spPr>
            <a:xfrm>
              <a:off x="4047191" y="4522805"/>
              <a:ext cx="1289135" cy="461665"/>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每年</a:t>
              </a:r>
              <a:r>
                <a:rPr lang="en-US" altLang="zh-CN" sz="2400" dirty="0">
                  <a:solidFill>
                    <a:srgbClr val="FF0000"/>
                  </a:solidFill>
                  <a:latin typeface="微软雅黑" panose="020B0503020204020204" pitchFamily="82" charset="2"/>
                  <a:ea typeface="微软雅黑" panose="020B0503020204020204" pitchFamily="82" charset="2"/>
                </a:rPr>
                <a:t>1</a:t>
              </a:r>
              <a:r>
                <a:rPr lang="zh-CN" altLang="en-US" sz="2400" dirty="0">
                  <a:solidFill>
                    <a:srgbClr val="FF0000"/>
                  </a:solidFill>
                  <a:latin typeface="微软雅黑" panose="020B0503020204020204" pitchFamily="82" charset="2"/>
                  <a:ea typeface="微软雅黑" panose="020B0503020204020204" pitchFamily="82" charset="2"/>
                </a:rPr>
                <a:t>次</a:t>
              </a:r>
            </a:p>
          </p:txBody>
        </p:sp>
        <p:sp>
          <p:nvSpPr>
            <p:cNvPr id="15" name="文本框 14">
              <a:extLst>
                <a:ext uri="{FF2B5EF4-FFF2-40B4-BE49-F238E27FC236}">
                  <a16:creationId xmlns:a16="http://schemas.microsoft.com/office/drawing/2014/main" id="{C0C70479-B8C7-4697-A2E9-AB8D68244905}"/>
                </a:ext>
              </a:extLst>
            </p:cNvPr>
            <p:cNvSpPr txBox="1"/>
            <p:nvPr/>
          </p:nvSpPr>
          <p:spPr>
            <a:xfrm>
              <a:off x="4061558" y="3660912"/>
              <a:ext cx="1348446" cy="584775"/>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每年</a:t>
              </a:r>
              <a:r>
                <a:rPr lang="en-US" altLang="zh-CN" sz="3200" dirty="0">
                  <a:solidFill>
                    <a:schemeClr val="bg1"/>
                  </a:solidFill>
                  <a:latin typeface="微软雅黑" panose="020B0503020204020204" pitchFamily="82" charset="2"/>
                  <a:ea typeface="微软雅黑" panose="020B0503020204020204" pitchFamily="82" charset="2"/>
                </a:rPr>
                <a:t>2</a:t>
              </a:r>
              <a:r>
                <a:rPr lang="zh-CN" altLang="en-US" sz="2400" dirty="0">
                  <a:solidFill>
                    <a:schemeClr val="bg1"/>
                  </a:solidFill>
                  <a:latin typeface="微软雅黑" panose="020B0503020204020204" pitchFamily="82" charset="2"/>
                  <a:ea typeface="微软雅黑" panose="020B0503020204020204" pitchFamily="82" charset="2"/>
                </a:rPr>
                <a:t>次</a:t>
              </a:r>
            </a:p>
          </p:txBody>
        </p:sp>
        <p:sp>
          <p:nvSpPr>
            <p:cNvPr id="16" name="文本框 15">
              <a:extLst>
                <a:ext uri="{FF2B5EF4-FFF2-40B4-BE49-F238E27FC236}">
                  <a16:creationId xmlns:a16="http://schemas.microsoft.com/office/drawing/2014/main" id="{8ED74B78-12DD-45E9-925E-780854770058}"/>
                </a:ext>
              </a:extLst>
            </p:cNvPr>
            <p:cNvSpPr txBox="1"/>
            <p:nvPr/>
          </p:nvSpPr>
          <p:spPr>
            <a:xfrm>
              <a:off x="3255117" y="5282862"/>
              <a:ext cx="2954655"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专题议政性党委会议</a:t>
              </a:r>
            </a:p>
          </p:txBody>
        </p:sp>
      </p:grpSp>
      <p:grpSp>
        <p:nvGrpSpPr>
          <p:cNvPr id="21" name="组合 20">
            <a:extLst>
              <a:ext uri="{FF2B5EF4-FFF2-40B4-BE49-F238E27FC236}">
                <a16:creationId xmlns:a16="http://schemas.microsoft.com/office/drawing/2014/main" id="{53C0AAFB-174F-4012-BA98-E9AAD4F3FDCD}"/>
              </a:ext>
            </a:extLst>
          </p:cNvPr>
          <p:cNvGrpSpPr/>
          <p:nvPr/>
        </p:nvGrpSpPr>
        <p:grpSpPr>
          <a:xfrm>
            <a:off x="8564886" y="2985454"/>
            <a:ext cx="2956176" cy="2754714"/>
            <a:chOff x="3253596" y="3141118"/>
            <a:chExt cx="2956176" cy="2754714"/>
          </a:xfrm>
        </p:grpSpPr>
        <p:grpSp>
          <p:nvGrpSpPr>
            <p:cNvPr id="22" name="组合 21">
              <a:extLst>
                <a:ext uri="{FF2B5EF4-FFF2-40B4-BE49-F238E27FC236}">
                  <a16:creationId xmlns:a16="http://schemas.microsoft.com/office/drawing/2014/main" id="{C109817A-9490-4376-AF12-1B58E4820935}"/>
                </a:ext>
              </a:extLst>
            </p:cNvPr>
            <p:cNvGrpSpPr/>
            <p:nvPr/>
          </p:nvGrpSpPr>
          <p:grpSpPr>
            <a:xfrm>
              <a:off x="3253596" y="3141118"/>
              <a:ext cx="2956176" cy="2754714"/>
              <a:chOff x="3253596" y="3141118"/>
              <a:chExt cx="2956176" cy="2754714"/>
            </a:xfrm>
          </p:grpSpPr>
          <p:sp>
            <p:nvSpPr>
              <p:cNvPr id="26" name="圆角矩形 38">
                <a:extLst>
                  <a:ext uri="{FF2B5EF4-FFF2-40B4-BE49-F238E27FC236}">
                    <a16:creationId xmlns:a16="http://schemas.microsoft.com/office/drawing/2014/main" id="{825A0052-82CD-4E5D-92FF-27A55C1E4B57}"/>
                  </a:ext>
                </a:extLst>
              </p:cNvPr>
              <p:cNvSpPr/>
              <p:nvPr/>
            </p:nvSpPr>
            <p:spPr>
              <a:xfrm>
                <a:off x="3253596" y="5131558"/>
                <a:ext cx="2956176" cy="76427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BA62A167-2502-4C0B-B51A-8C3DEBB32EF1}"/>
                  </a:ext>
                </a:extLst>
              </p:cNvPr>
              <p:cNvSpPr/>
              <p:nvPr/>
            </p:nvSpPr>
            <p:spPr>
              <a:xfrm>
                <a:off x="3780429" y="3659733"/>
                <a:ext cx="1760561" cy="73697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a:extLst>
                  <a:ext uri="{FF2B5EF4-FFF2-40B4-BE49-F238E27FC236}">
                    <a16:creationId xmlns:a16="http://schemas.microsoft.com/office/drawing/2014/main" id="{BFB0D036-D3C4-4C0C-98BC-2021D4DFD11F}"/>
                  </a:ext>
                </a:extLst>
              </p:cNvPr>
              <p:cNvSpPr/>
              <p:nvPr/>
            </p:nvSpPr>
            <p:spPr>
              <a:xfrm>
                <a:off x="3780430" y="3141118"/>
                <a:ext cx="1760561" cy="51861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768371AD-F8D7-484F-A3A6-969F8D361DF8}"/>
                  </a:ext>
                </a:extLst>
              </p:cNvPr>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id="{118B6DDC-0634-4D63-A799-5CB7A854BB35}"/>
                </a:ext>
              </a:extLst>
            </p:cNvPr>
            <p:cNvSpPr txBox="1"/>
            <p:nvPr/>
          </p:nvSpPr>
          <p:spPr>
            <a:xfrm>
              <a:off x="4047191" y="4522805"/>
              <a:ext cx="1289135" cy="461665"/>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每年</a:t>
              </a:r>
              <a:r>
                <a:rPr lang="en-US" altLang="zh-CN" sz="2400" dirty="0">
                  <a:solidFill>
                    <a:srgbClr val="FF0000"/>
                  </a:solidFill>
                  <a:latin typeface="微软雅黑" panose="020B0503020204020204" pitchFamily="82" charset="2"/>
                  <a:ea typeface="微软雅黑" panose="020B0503020204020204" pitchFamily="82" charset="2"/>
                </a:rPr>
                <a:t>1</a:t>
              </a:r>
              <a:r>
                <a:rPr lang="zh-CN" altLang="en-US" sz="2400" dirty="0">
                  <a:solidFill>
                    <a:srgbClr val="FF0000"/>
                  </a:solidFill>
                  <a:latin typeface="微软雅黑" panose="020B0503020204020204" pitchFamily="82" charset="2"/>
                  <a:ea typeface="微软雅黑" panose="020B0503020204020204" pitchFamily="82" charset="2"/>
                </a:rPr>
                <a:t>次</a:t>
              </a:r>
            </a:p>
          </p:txBody>
        </p:sp>
        <p:sp>
          <p:nvSpPr>
            <p:cNvPr id="24" name="文本框 23">
              <a:extLst>
                <a:ext uri="{FF2B5EF4-FFF2-40B4-BE49-F238E27FC236}">
                  <a16:creationId xmlns:a16="http://schemas.microsoft.com/office/drawing/2014/main" id="{E8ABDD6E-6687-4219-A280-BA32D62EA1D0}"/>
                </a:ext>
              </a:extLst>
            </p:cNvPr>
            <p:cNvSpPr txBox="1"/>
            <p:nvPr/>
          </p:nvSpPr>
          <p:spPr>
            <a:xfrm>
              <a:off x="3983872" y="3450714"/>
              <a:ext cx="1415772" cy="954107"/>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每年至少</a:t>
              </a:r>
              <a:endParaRPr lang="en-US" altLang="zh-CN" sz="2400" dirty="0">
                <a:solidFill>
                  <a:schemeClr val="bg1"/>
                </a:solidFill>
                <a:latin typeface="微软雅黑" panose="020B0503020204020204" pitchFamily="82" charset="2"/>
                <a:ea typeface="微软雅黑" panose="020B0503020204020204" pitchFamily="82" charset="2"/>
              </a:endParaRPr>
            </a:p>
            <a:p>
              <a:r>
                <a:rPr lang="en-US" altLang="zh-CN" sz="2400" dirty="0">
                  <a:solidFill>
                    <a:schemeClr val="bg1"/>
                  </a:solidFill>
                  <a:latin typeface="微软雅黑" panose="020B0503020204020204" pitchFamily="82" charset="2"/>
                  <a:ea typeface="微软雅黑" panose="020B0503020204020204" pitchFamily="82" charset="2"/>
                </a:rPr>
                <a:t>    </a:t>
              </a:r>
              <a:r>
                <a:rPr lang="en-US" altLang="zh-CN" sz="3200" dirty="0">
                  <a:solidFill>
                    <a:schemeClr val="bg1"/>
                  </a:solidFill>
                  <a:latin typeface="微软雅黑" panose="020B0503020204020204" pitchFamily="82" charset="2"/>
                  <a:ea typeface="微软雅黑" panose="020B0503020204020204" pitchFamily="82" charset="2"/>
                </a:rPr>
                <a:t>2</a:t>
              </a:r>
              <a:r>
                <a:rPr lang="zh-CN" altLang="en-US" sz="2400" dirty="0">
                  <a:solidFill>
                    <a:schemeClr val="bg1"/>
                  </a:solidFill>
                  <a:latin typeface="微软雅黑" panose="020B0503020204020204" pitchFamily="82" charset="2"/>
                  <a:ea typeface="微软雅黑" panose="020B0503020204020204" pitchFamily="82" charset="2"/>
                </a:rPr>
                <a:t>次</a:t>
              </a:r>
            </a:p>
          </p:txBody>
        </p:sp>
        <p:sp>
          <p:nvSpPr>
            <p:cNvPr id="25" name="文本框 24">
              <a:extLst>
                <a:ext uri="{FF2B5EF4-FFF2-40B4-BE49-F238E27FC236}">
                  <a16:creationId xmlns:a16="http://schemas.microsoft.com/office/drawing/2014/main" id="{2F319B84-8FD7-4A24-8833-50D7D3A275FF}"/>
                </a:ext>
              </a:extLst>
            </p:cNvPr>
            <p:cNvSpPr txBox="1"/>
            <p:nvPr/>
          </p:nvSpPr>
          <p:spPr>
            <a:xfrm>
              <a:off x="3869909" y="5255847"/>
              <a:ext cx="172354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专题协商会</a:t>
              </a:r>
            </a:p>
          </p:txBody>
        </p:sp>
      </p:grpSp>
      <p:sp>
        <p:nvSpPr>
          <p:cNvPr id="30" name="矩形 29">
            <a:extLst>
              <a:ext uri="{FF2B5EF4-FFF2-40B4-BE49-F238E27FC236}">
                <a16:creationId xmlns:a16="http://schemas.microsoft.com/office/drawing/2014/main" id="{6B573BFC-57C3-4160-92F4-3B1709D0F474}"/>
              </a:ext>
            </a:extLst>
          </p:cNvPr>
          <p:cNvSpPr/>
          <p:nvPr/>
        </p:nvSpPr>
        <p:spPr>
          <a:xfrm>
            <a:off x="822782" y="2877846"/>
            <a:ext cx="4603118" cy="2862322"/>
          </a:xfrm>
          <a:prstGeom prst="rect">
            <a:avLst/>
          </a:prstGeom>
          <a:noFill/>
        </p:spPr>
        <p:txBody>
          <a:bodyPr wrap="square" rtlCol="0">
            <a:spAutoFit/>
          </a:bodyPr>
          <a:lstStyle/>
          <a:p>
            <a:pPr>
              <a:lnSpc>
                <a:spcPct val="150000"/>
              </a:lnSpc>
            </a:pPr>
            <a:r>
              <a:rPr lang="zh-CN" altLang="en-US" sz="2400" dirty="0">
                <a:solidFill>
                  <a:srgbClr val="C00000"/>
                </a:solidFill>
                <a:latin typeface="方正兰亭黑简体" panose="02000000000000000000" pitchFamily="2" charset="-122"/>
                <a:ea typeface="方正兰亭黑简体" panose="02000000000000000000" pitchFamily="2" charset="-122"/>
              </a:rPr>
              <a:t>进一步完善以全体会议为龙头，以专题议政性常委会议和专题协商会为重点，以双周协商座谈会、对口协商会、提案办理协商会等为常态的协商议政格局。</a:t>
            </a:r>
          </a:p>
        </p:txBody>
      </p:sp>
    </p:spTree>
    <p:extLst>
      <p:ext uri="{BB962C8B-B14F-4D97-AF65-F5344CB8AC3E}">
        <p14:creationId xmlns:p14="http://schemas.microsoft.com/office/powerpoint/2010/main" val="2459335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par>
                                <p:cTn id="34" presetID="31"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1000" fill="hold"/>
                                        <p:tgtEl>
                                          <p:spTgt spid="21"/>
                                        </p:tgtEl>
                                        <p:attrNameLst>
                                          <p:attrName>ppt_w</p:attrName>
                                        </p:attrNameLst>
                                      </p:cBhvr>
                                      <p:tavLst>
                                        <p:tav tm="0">
                                          <p:val>
                                            <p:fltVal val="0"/>
                                          </p:val>
                                        </p:tav>
                                        <p:tav tm="100000">
                                          <p:val>
                                            <p:strVal val="#ppt_w"/>
                                          </p:val>
                                        </p:tav>
                                      </p:tavLst>
                                    </p:anim>
                                    <p:anim calcmode="lin" valueType="num">
                                      <p:cBhvr>
                                        <p:cTn id="37" dur="1000" fill="hold"/>
                                        <p:tgtEl>
                                          <p:spTgt spid="21"/>
                                        </p:tgtEl>
                                        <p:attrNameLst>
                                          <p:attrName>ppt_h</p:attrName>
                                        </p:attrNameLst>
                                      </p:cBhvr>
                                      <p:tavLst>
                                        <p:tav tm="0">
                                          <p:val>
                                            <p:fltVal val="0"/>
                                          </p:val>
                                        </p:tav>
                                        <p:tav tm="100000">
                                          <p:val>
                                            <p:strVal val="#ppt_h"/>
                                          </p:val>
                                        </p:tav>
                                      </p:tavLst>
                                    </p:anim>
                                    <p:anim calcmode="lin" valueType="num">
                                      <p:cBhvr>
                                        <p:cTn id="38" dur="1000" fill="hold"/>
                                        <p:tgtEl>
                                          <p:spTgt spid="21"/>
                                        </p:tgtEl>
                                        <p:attrNameLst>
                                          <p:attrName>style.rotation</p:attrName>
                                        </p:attrNameLst>
                                      </p:cBhvr>
                                      <p:tavLst>
                                        <p:tav tm="0">
                                          <p:val>
                                            <p:fltVal val="90"/>
                                          </p:val>
                                        </p:tav>
                                        <p:tav tm="100000">
                                          <p:val>
                                            <p:fltVal val="0"/>
                                          </p:val>
                                        </p:tav>
                                      </p:tavLst>
                                    </p:anim>
                                    <p:animEffect transition="in" filter="fade">
                                      <p:cBhvr>
                                        <p:cTn id="39" dur="1000"/>
                                        <p:tgtEl>
                                          <p:spTgt spid="21"/>
                                        </p:tgtEl>
                                      </p:cBhvr>
                                    </p:animEffect>
                                  </p:childTnLst>
                                </p:cTn>
                              </p:par>
                              <p:par>
                                <p:cTn id="40" presetID="31" presetClass="entr" presetSubtype="0" fill="hold" grpId="0" nodeType="withEffect">
                                  <p:stCondLst>
                                    <p:cond delay="500"/>
                                  </p:stCondLst>
                                  <p:iterate type="lt">
                                    <p:tmPct val="575"/>
                                  </p:iterate>
                                  <p:childTnLst>
                                    <p:set>
                                      <p:cBhvr>
                                        <p:cTn id="41" dur="1" fill="hold">
                                          <p:stCondLst>
                                            <p:cond delay="0"/>
                                          </p:stCondLst>
                                        </p:cTn>
                                        <p:tgtEl>
                                          <p:spTgt spid="30"/>
                                        </p:tgtEl>
                                        <p:attrNameLst>
                                          <p:attrName>style.visibility</p:attrName>
                                        </p:attrNameLst>
                                      </p:cBhvr>
                                      <p:to>
                                        <p:strVal val="visible"/>
                                      </p:to>
                                    </p:set>
                                    <p:anim calcmode="lin" valueType="num">
                                      <p:cBhvr>
                                        <p:cTn id="42" dur="750" fill="hold"/>
                                        <p:tgtEl>
                                          <p:spTgt spid="30"/>
                                        </p:tgtEl>
                                        <p:attrNameLst>
                                          <p:attrName>ppt_w</p:attrName>
                                        </p:attrNameLst>
                                      </p:cBhvr>
                                      <p:tavLst>
                                        <p:tav tm="0">
                                          <p:val>
                                            <p:fltVal val="0"/>
                                          </p:val>
                                        </p:tav>
                                        <p:tav tm="100000">
                                          <p:val>
                                            <p:strVal val="#ppt_w"/>
                                          </p:val>
                                        </p:tav>
                                      </p:tavLst>
                                    </p:anim>
                                    <p:anim calcmode="lin" valueType="num">
                                      <p:cBhvr>
                                        <p:cTn id="43" dur="750" fill="hold"/>
                                        <p:tgtEl>
                                          <p:spTgt spid="30"/>
                                        </p:tgtEl>
                                        <p:attrNameLst>
                                          <p:attrName>ppt_h</p:attrName>
                                        </p:attrNameLst>
                                      </p:cBhvr>
                                      <p:tavLst>
                                        <p:tav tm="0">
                                          <p:val>
                                            <p:fltVal val="0"/>
                                          </p:val>
                                        </p:tav>
                                        <p:tav tm="100000">
                                          <p:val>
                                            <p:strVal val="#ppt_h"/>
                                          </p:val>
                                        </p:tav>
                                      </p:tavLst>
                                    </p:anim>
                                    <p:anim calcmode="lin" valueType="num">
                                      <p:cBhvr>
                                        <p:cTn id="44" dur="750" fill="hold"/>
                                        <p:tgtEl>
                                          <p:spTgt spid="30"/>
                                        </p:tgtEl>
                                        <p:attrNameLst>
                                          <p:attrName>style.rotation</p:attrName>
                                        </p:attrNameLst>
                                      </p:cBhvr>
                                      <p:tavLst>
                                        <p:tav tm="0">
                                          <p:val>
                                            <p:fltVal val="90"/>
                                          </p:val>
                                        </p:tav>
                                        <p:tav tm="100000">
                                          <p:val>
                                            <p:fltVal val="0"/>
                                          </p:val>
                                        </p:tav>
                                      </p:tavLst>
                                    </p:anim>
                                    <p:animEffect transition="in" filter="fade">
                                      <p:cBhvr>
                                        <p:cTn id="45"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椭圆 6">
            <a:extLst>
              <a:ext uri="{FF2B5EF4-FFF2-40B4-BE49-F238E27FC236}">
                <a16:creationId xmlns:a16="http://schemas.microsoft.com/office/drawing/2014/main" id="{595AAEFB-1409-4CC6-8D5C-0BEB280D9646}"/>
              </a:ext>
            </a:extLst>
          </p:cNvPr>
          <p:cNvSpPr/>
          <p:nvPr/>
        </p:nvSpPr>
        <p:spPr>
          <a:xfrm>
            <a:off x="790652" y="2387354"/>
            <a:ext cx="2455317" cy="2455317"/>
          </a:xfrm>
          <a:prstGeom prst="ellipse">
            <a:avLst/>
          </a:prstGeom>
          <a:solidFill>
            <a:srgbClr val="FF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4000" dirty="0">
                <a:latin typeface="方正兰亭粗黑简体" panose="02000000000000000000" pitchFamily="2" charset="-122"/>
                <a:ea typeface="方正兰亭粗黑简体" panose="02000000000000000000" pitchFamily="2" charset="-122"/>
              </a:rPr>
              <a:t>双周</a:t>
            </a:r>
            <a:endParaRPr lang="en-US" altLang="zh-CN" sz="4000" dirty="0">
              <a:latin typeface="方正兰亭粗黑简体" panose="02000000000000000000" pitchFamily="2" charset="-122"/>
              <a:ea typeface="方正兰亭粗黑简体" panose="02000000000000000000" pitchFamily="2" charset="-122"/>
            </a:endParaRPr>
          </a:p>
          <a:p>
            <a:pPr algn="ctr"/>
            <a:r>
              <a:rPr lang="zh-CN" altLang="en-US" sz="4000" dirty="0">
                <a:latin typeface="方正兰亭粗黑简体" panose="02000000000000000000" pitchFamily="2" charset="-122"/>
                <a:ea typeface="方正兰亭粗黑简体" panose="02000000000000000000" pitchFamily="2" charset="-122"/>
              </a:rPr>
              <a:t>协商</a:t>
            </a:r>
            <a:endParaRPr lang="en-US" altLang="zh-CN" sz="4000" dirty="0">
              <a:latin typeface="方正兰亭粗黑简体" panose="02000000000000000000" pitchFamily="2" charset="-122"/>
              <a:ea typeface="方正兰亭粗黑简体" panose="02000000000000000000" pitchFamily="2" charset="-122"/>
            </a:endParaRPr>
          </a:p>
          <a:p>
            <a:pPr algn="ctr"/>
            <a:r>
              <a:rPr lang="zh-CN" altLang="en-US" sz="3200" dirty="0">
                <a:latin typeface="方正兰亭粗黑简体" panose="02000000000000000000" pitchFamily="2" charset="-122"/>
                <a:ea typeface="方正兰亭粗黑简体" panose="02000000000000000000" pitchFamily="2" charset="-122"/>
              </a:rPr>
              <a:t>座谈会</a:t>
            </a:r>
          </a:p>
        </p:txBody>
      </p:sp>
      <p:cxnSp>
        <p:nvCxnSpPr>
          <p:cNvPr id="10" name="直接连接符 9">
            <a:extLst>
              <a:ext uri="{FF2B5EF4-FFF2-40B4-BE49-F238E27FC236}">
                <a16:creationId xmlns:a16="http://schemas.microsoft.com/office/drawing/2014/main" id="{6D502506-779A-4A9C-A595-B2972D30AB96}"/>
              </a:ext>
            </a:extLst>
          </p:cNvPr>
          <p:cNvCxnSpPr/>
          <p:nvPr/>
        </p:nvCxnSpPr>
        <p:spPr>
          <a:xfrm>
            <a:off x="3851691" y="1424450"/>
            <a:ext cx="0" cy="4740443"/>
          </a:xfrm>
          <a:prstGeom prst="line">
            <a:avLst/>
          </a:prstGeom>
          <a:ln cap="rnd">
            <a:solidFill>
              <a:srgbClr val="FF9500"/>
            </a:solidFill>
            <a:prstDash val="sysDash"/>
            <a:round/>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91EACE83-37EB-4C55-80A1-CB49AFDE2953}"/>
              </a:ext>
            </a:extLst>
          </p:cNvPr>
          <p:cNvSpPr>
            <a:spLocks noChangeAspect="1"/>
          </p:cNvSpPr>
          <p:nvPr/>
        </p:nvSpPr>
        <p:spPr>
          <a:xfrm>
            <a:off x="3779691" y="2192118"/>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a:latin typeface="方正兰亭粗黑简体" panose="02000000000000000000" pitchFamily="2" charset="-122"/>
              <a:ea typeface="方正兰亭粗黑简体" panose="02000000000000000000" pitchFamily="2" charset="-122"/>
            </a:endParaRPr>
          </a:p>
        </p:txBody>
      </p:sp>
      <p:sp>
        <p:nvSpPr>
          <p:cNvPr id="12" name="椭圆 11">
            <a:extLst>
              <a:ext uri="{FF2B5EF4-FFF2-40B4-BE49-F238E27FC236}">
                <a16:creationId xmlns:a16="http://schemas.microsoft.com/office/drawing/2014/main" id="{4A24E99D-F0B0-480A-AA64-9E22F9B647AC}"/>
              </a:ext>
            </a:extLst>
          </p:cNvPr>
          <p:cNvSpPr>
            <a:spLocks noChangeAspect="1"/>
          </p:cNvSpPr>
          <p:nvPr/>
        </p:nvSpPr>
        <p:spPr>
          <a:xfrm>
            <a:off x="3779691" y="3045159"/>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000">
              <a:latin typeface="方正兰亭粗黑简体" panose="02000000000000000000" pitchFamily="2" charset="-122"/>
              <a:ea typeface="方正兰亭粗黑简体" panose="02000000000000000000" pitchFamily="2" charset="-122"/>
            </a:endParaRPr>
          </a:p>
        </p:txBody>
      </p:sp>
      <p:sp>
        <p:nvSpPr>
          <p:cNvPr id="13" name="椭圆 12">
            <a:extLst>
              <a:ext uri="{FF2B5EF4-FFF2-40B4-BE49-F238E27FC236}">
                <a16:creationId xmlns:a16="http://schemas.microsoft.com/office/drawing/2014/main" id="{453ACAD7-4CDE-432D-AE8C-F2C3A6A8D287}"/>
              </a:ext>
            </a:extLst>
          </p:cNvPr>
          <p:cNvSpPr>
            <a:spLocks noChangeAspect="1"/>
          </p:cNvSpPr>
          <p:nvPr/>
        </p:nvSpPr>
        <p:spPr>
          <a:xfrm>
            <a:off x="3779691" y="3898200"/>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000">
              <a:latin typeface="方正兰亭粗黑简体" panose="02000000000000000000" pitchFamily="2" charset="-122"/>
              <a:ea typeface="方正兰亭粗黑简体" panose="02000000000000000000" pitchFamily="2" charset="-122"/>
            </a:endParaRPr>
          </a:p>
        </p:txBody>
      </p:sp>
      <p:sp>
        <p:nvSpPr>
          <p:cNvPr id="14" name="椭圆 13">
            <a:extLst>
              <a:ext uri="{FF2B5EF4-FFF2-40B4-BE49-F238E27FC236}">
                <a16:creationId xmlns:a16="http://schemas.microsoft.com/office/drawing/2014/main" id="{34B43F76-B151-4C49-9D04-926BF75E1D25}"/>
              </a:ext>
            </a:extLst>
          </p:cNvPr>
          <p:cNvSpPr>
            <a:spLocks noChangeAspect="1"/>
          </p:cNvSpPr>
          <p:nvPr/>
        </p:nvSpPr>
        <p:spPr>
          <a:xfrm>
            <a:off x="3779691" y="4892454"/>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000">
              <a:latin typeface="方正兰亭粗黑简体" panose="02000000000000000000" pitchFamily="2" charset="-122"/>
              <a:ea typeface="方正兰亭粗黑简体" panose="02000000000000000000" pitchFamily="2" charset="-122"/>
            </a:endParaRPr>
          </a:p>
        </p:txBody>
      </p:sp>
      <p:sp>
        <p:nvSpPr>
          <p:cNvPr id="15" name="矩形: 圆角 51">
            <a:extLst>
              <a:ext uri="{FF2B5EF4-FFF2-40B4-BE49-F238E27FC236}">
                <a16:creationId xmlns:a16="http://schemas.microsoft.com/office/drawing/2014/main" id="{6F1C1EDF-54AD-45B6-BE3C-C88B560F42FA}"/>
              </a:ext>
            </a:extLst>
          </p:cNvPr>
          <p:cNvSpPr/>
          <p:nvPr/>
        </p:nvSpPr>
        <p:spPr>
          <a:xfrm>
            <a:off x="4409452" y="2012118"/>
            <a:ext cx="4610260" cy="504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PingFang SC"/>
              </a:rPr>
              <a:t>创建双周协商座谈会制度</a:t>
            </a:r>
            <a:endParaRPr lang="zh-CN" altLang="en-US" sz="1800" dirty="0">
              <a:solidFill>
                <a:schemeClr val="bg1"/>
              </a:solidFill>
            </a:endParaRPr>
          </a:p>
        </p:txBody>
      </p:sp>
      <p:cxnSp>
        <p:nvCxnSpPr>
          <p:cNvPr id="16" name="直接箭头连接符 15">
            <a:extLst>
              <a:ext uri="{FF2B5EF4-FFF2-40B4-BE49-F238E27FC236}">
                <a16:creationId xmlns:a16="http://schemas.microsoft.com/office/drawing/2014/main" id="{43181AE5-4D8B-4E2D-9071-0F0CE444D984}"/>
              </a:ext>
            </a:extLst>
          </p:cNvPr>
          <p:cNvCxnSpPr>
            <a:stCxn id="11" idx="6"/>
            <a:endCxn id="15" idx="1"/>
          </p:cNvCxnSpPr>
          <p:nvPr/>
        </p:nvCxnSpPr>
        <p:spPr>
          <a:xfrm>
            <a:off x="3923691" y="2264118"/>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BF35339B-5051-4AFD-B8DF-DC7E788F751F}"/>
              </a:ext>
            </a:extLst>
          </p:cNvPr>
          <p:cNvCxnSpPr/>
          <p:nvPr/>
        </p:nvCxnSpPr>
        <p:spPr>
          <a:xfrm>
            <a:off x="3923691" y="3111013"/>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18" name="矩形: 圆角 59">
            <a:extLst>
              <a:ext uri="{FF2B5EF4-FFF2-40B4-BE49-F238E27FC236}">
                <a16:creationId xmlns:a16="http://schemas.microsoft.com/office/drawing/2014/main" id="{25D78ED4-ED84-42AD-9A7A-AAF30E3E50ED}"/>
              </a:ext>
            </a:extLst>
          </p:cNvPr>
          <p:cNvSpPr/>
          <p:nvPr/>
        </p:nvSpPr>
        <p:spPr>
          <a:xfrm>
            <a:off x="4409452" y="2859013"/>
            <a:ext cx="4610260" cy="504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PingFang SC"/>
              </a:rPr>
              <a:t>参会委员以民主党派成员和无党派人士为主</a:t>
            </a:r>
            <a:endParaRPr lang="zh-CN" altLang="en-US" sz="1800" dirty="0">
              <a:solidFill>
                <a:schemeClr val="bg1"/>
              </a:solidFill>
            </a:endParaRPr>
          </a:p>
        </p:txBody>
      </p:sp>
      <p:sp>
        <p:nvSpPr>
          <p:cNvPr id="19" name="矩形: 圆角 60">
            <a:extLst>
              <a:ext uri="{FF2B5EF4-FFF2-40B4-BE49-F238E27FC236}">
                <a16:creationId xmlns:a16="http://schemas.microsoft.com/office/drawing/2014/main" id="{D9CBD390-DB9B-4353-9AB4-CBCF5CF2A76C}"/>
              </a:ext>
            </a:extLst>
          </p:cNvPr>
          <p:cNvSpPr/>
          <p:nvPr/>
        </p:nvSpPr>
        <p:spPr>
          <a:xfrm>
            <a:off x="4409451" y="3615013"/>
            <a:ext cx="4610259" cy="669614"/>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PingFang SC"/>
              </a:rPr>
              <a:t>选择切口小、社会关注度高的具体问题议深议透</a:t>
            </a:r>
            <a:endParaRPr lang="zh-CN" altLang="en-US" sz="1800" dirty="0">
              <a:solidFill>
                <a:schemeClr val="bg1"/>
              </a:solidFill>
            </a:endParaRPr>
          </a:p>
        </p:txBody>
      </p:sp>
      <p:sp>
        <p:nvSpPr>
          <p:cNvPr id="20" name="矩形: 圆角 61">
            <a:extLst>
              <a:ext uri="{FF2B5EF4-FFF2-40B4-BE49-F238E27FC236}">
                <a16:creationId xmlns:a16="http://schemas.microsoft.com/office/drawing/2014/main" id="{E3CE84DA-739E-4E2E-B219-63803650120A}"/>
              </a:ext>
            </a:extLst>
          </p:cNvPr>
          <p:cNvSpPr/>
          <p:nvPr/>
        </p:nvSpPr>
        <p:spPr>
          <a:xfrm>
            <a:off x="4409452" y="4570600"/>
            <a:ext cx="4610260" cy="753885"/>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PingFang SC"/>
              </a:rPr>
              <a:t>共举办</a:t>
            </a:r>
            <a:r>
              <a:rPr lang="en-US" altLang="zh-CN" dirty="0">
                <a:solidFill>
                  <a:schemeClr val="bg1"/>
                </a:solidFill>
                <a:latin typeface="PingFang SC"/>
              </a:rPr>
              <a:t>76</a:t>
            </a:r>
            <a:r>
              <a:rPr lang="zh-CN" altLang="en-US" dirty="0">
                <a:solidFill>
                  <a:schemeClr val="bg1"/>
                </a:solidFill>
                <a:latin typeface="PingFang SC"/>
              </a:rPr>
              <a:t>次，已成为政协协商民主经常性平台和重要品牌</a:t>
            </a:r>
            <a:endParaRPr lang="zh-CN" altLang="en-US" sz="1800" dirty="0">
              <a:solidFill>
                <a:schemeClr val="bg1"/>
              </a:solidFill>
            </a:endParaRPr>
          </a:p>
        </p:txBody>
      </p:sp>
      <p:cxnSp>
        <p:nvCxnSpPr>
          <p:cNvPr id="21" name="直接箭头连接符 20">
            <a:extLst>
              <a:ext uri="{FF2B5EF4-FFF2-40B4-BE49-F238E27FC236}">
                <a16:creationId xmlns:a16="http://schemas.microsoft.com/office/drawing/2014/main" id="{4E67B36F-E2EC-4079-A5E1-8BFC3DD3F9DD}"/>
              </a:ext>
            </a:extLst>
          </p:cNvPr>
          <p:cNvCxnSpPr/>
          <p:nvPr/>
        </p:nvCxnSpPr>
        <p:spPr>
          <a:xfrm>
            <a:off x="3923691" y="3974244"/>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206C310C-9226-4F6F-ADD8-129E5BB4EAC5}"/>
              </a:ext>
            </a:extLst>
          </p:cNvPr>
          <p:cNvCxnSpPr/>
          <p:nvPr/>
        </p:nvCxnSpPr>
        <p:spPr>
          <a:xfrm>
            <a:off x="3923691" y="4963814"/>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0F79986A-CE59-4932-92D6-F1429CD6C08E}"/>
              </a:ext>
            </a:extLst>
          </p:cNvPr>
          <p:cNvGrpSpPr/>
          <p:nvPr/>
        </p:nvGrpSpPr>
        <p:grpSpPr>
          <a:xfrm>
            <a:off x="9553432" y="1931050"/>
            <a:ext cx="1453927" cy="3393435"/>
            <a:chOff x="5464195" y="2133650"/>
            <a:chExt cx="5527555" cy="3600400"/>
          </a:xfrm>
          <a:solidFill>
            <a:schemeClr val="accent2">
              <a:lumMod val="50000"/>
            </a:schemeClr>
          </a:solidFill>
        </p:grpSpPr>
        <p:sp>
          <p:nvSpPr>
            <p:cNvPr id="24" name="矩形 23">
              <a:extLst>
                <a:ext uri="{FF2B5EF4-FFF2-40B4-BE49-F238E27FC236}">
                  <a16:creationId xmlns:a16="http://schemas.microsoft.com/office/drawing/2014/main" id="{9BF5CE36-7E25-4511-80D9-4CC04CFC697C}"/>
                </a:ext>
              </a:extLst>
            </p:cNvPr>
            <p:cNvSpPr/>
            <p:nvPr/>
          </p:nvSpPr>
          <p:spPr>
            <a:xfrm>
              <a:off x="5464195" y="2133650"/>
              <a:ext cx="5527555" cy="3600400"/>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5EB1A9BE-0AAA-46CD-84C7-4EBF013ED0E2}"/>
                </a:ext>
              </a:extLst>
            </p:cNvPr>
            <p:cNvSpPr txBox="1"/>
            <p:nvPr/>
          </p:nvSpPr>
          <p:spPr>
            <a:xfrm>
              <a:off x="6239818" y="2277078"/>
              <a:ext cx="4411226" cy="3363443"/>
            </a:xfrm>
            <a:prstGeom prst="rect">
              <a:avLst/>
            </a:prstGeom>
            <a:grpFill/>
          </p:spPr>
          <p:txBody>
            <a:bodyPr wrap="square" rtlCol="0">
              <a:spAutoFit/>
            </a:bodyPr>
            <a:lstStyle/>
            <a:p>
              <a:r>
                <a:rPr lang="zh-CN" altLang="en-US" sz="2000" dirty="0">
                  <a:solidFill>
                    <a:schemeClr val="bg1"/>
                  </a:solidFill>
                  <a:latin typeface="微软雅黑" panose="020B0503020204020204" pitchFamily="82" charset="2"/>
                  <a:ea typeface="微软雅黑" panose="020B0503020204020204" pitchFamily="82" charset="2"/>
                </a:rPr>
                <a:t>参加各类视察考察调研、协商会议活动的委员共</a:t>
              </a:r>
              <a:r>
                <a:rPr lang="en-US" altLang="zh-CN" sz="2000" dirty="0">
                  <a:solidFill>
                    <a:schemeClr val="accent4">
                      <a:lumMod val="60000"/>
                      <a:lumOff val="40000"/>
                    </a:schemeClr>
                  </a:solidFill>
                  <a:latin typeface="微软雅黑" panose="020B0503020204020204" pitchFamily="82" charset="2"/>
                  <a:ea typeface="微软雅黑" panose="020B0503020204020204" pitchFamily="82" charset="2"/>
                </a:rPr>
                <a:t>1635</a:t>
              </a:r>
              <a:r>
                <a:rPr lang="zh-CN" altLang="en-US" sz="2000" dirty="0">
                  <a:solidFill>
                    <a:schemeClr val="accent4">
                      <a:lumMod val="60000"/>
                      <a:lumOff val="40000"/>
                    </a:schemeClr>
                  </a:solidFill>
                  <a:latin typeface="微软雅黑" panose="020B0503020204020204" pitchFamily="82" charset="2"/>
                  <a:ea typeface="微软雅黑" panose="020B0503020204020204" pitchFamily="82" charset="2"/>
                </a:rPr>
                <a:t>名，</a:t>
              </a:r>
              <a:r>
                <a:rPr lang="en-US" altLang="zh-CN" sz="2000" dirty="0">
                  <a:solidFill>
                    <a:schemeClr val="accent4">
                      <a:lumMod val="60000"/>
                      <a:lumOff val="40000"/>
                    </a:schemeClr>
                  </a:solidFill>
                  <a:latin typeface="微软雅黑" panose="020B0503020204020204" pitchFamily="82" charset="2"/>
                  <a:ea typeface="微软雅黑" panose="020B0503020204020204" pitchFamily="82" charset="2"/>
                </a:rPr>
                <a:t>2.85</a:t>
              </a:r>
              <a:r>
                <a:rPr lang="zh-CN" altLang="en-US" sz="2000" dirty="0">
                  <a:solidFill>
                    <a:schemeClr val="accent4">
                      <a:lumMod val="60000"/>
                      <a:lumOff val="40000"/>
                    </a:schemeClr>
                  </a:solidFill>
                  <a:latin typeface="微软雅黑" panose="020B0503020204020204" pitchFamily="82" charset="2"/>
                  <a:ea typeface="微软雅黑" panose="020B0503020204020204" pitchFamily="82" charset="2"/>
                </a:rPr>
                <a:t>万</a:t>
              </a:r>
              <a:r>
                <a:rPr lang="zh-CN" altLang="en-US" sz="2000" dirty="0">
                  <a:solidFill>
                    <a:schemeClr val="bg1"/>
                  </a:solidFill>
                  <a:latin typeface="微软雅黑" panose="020B0503020204020204" pitchFamily="82" charset="2"/>
                  <a:ea typeface="微软雅黑" panose="020B0503020204020204" pitchFamily="82" charset="2"/>
                </a:rPr>
                <a:t>人次。</a:t>
              </a:r>
            </a:p>
          </p:txBody>
        </p:sp>
      </p:grpSp>
    </p:spTree>
    <p:extLst>
      <p:ext uri="{BB962C8B-B14F-4D97-AF65-F5344CB8AC3E}">
        <p14:creationId xmlns:p14="http://schemas.microsoft.com/office/powerpoint/2010/main" val="3269968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360"/>
                                          </p:val>
                                        </p:tav>
                                        <p:tav tm="100000">
                                          <p:val>
                                            <p:fltVal val="0"/>
                                          </p:val>
                                        </p:tav>
                                      </p:tavLst>
                                    </p:anim>
                                    <p:animEffect transition="in" filter="fade">
                                      <p:cBhvr>
                                        <p:cTn id="20" dur="1000"/>
                                        <p:tgtEl>
                                          <p:spTgt spid="7"/>
                                        </p:tgtEl>
                                      </p:cBhvr>
                                    </p:animEffect>
                                  </p:childTnLst>
                                </p:cTn>
                              </p:par>
                              <p:par>
                                <p:cTn id="21" presetID="2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1500"/>
                                        <p:tgtEl>
                                          <p:spTgt spid="10"/>
                                        </p:tgtEl>
                                      </p:cBhvr>
                                    </p:animEffect>
                                  </p:childTnLst>
                                </p:cTn>
                              </p:par>
                              <p:par>
                                <p:cTn id="24" presetID="53" presetClass="entr" presetSubtype="16"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22" presetClass="entr" presetSubtype="8" fill="hold" nodeType="withEffect">
                                  <p:stCondLst>
                                    <p:cond delay="150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par>
                                <p:cTn id="47" presetID="22" presetClass="entr" presetSubtype="8" fill="hold" nodeType="withEffect">
                                  <p:stCondLst>
                                    <p:cond delay="150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par>
                                <p:cTn id="50" presetID="22" presetClass="entr" presetSubtype="8" fill="hold" nodeType="withEffect">
                                  <p:stCondLst>
                                    <p:cond delay="150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nodeType="withEffect">
                                  <p:stCondLst>
                                    <p:cond delay="150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par>
                                <p:cTn id="56" presetID="22" presetClass="entr" presetSubtype="8" fill="hold" grpId="0" nodeType="withEffect">
                                  <p:stCondLst>
                                    <p:cond delay="200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1000"/>
                                        <p:tgtEl>
                                          <p:spTgt spid="15"/>
                                        </p:tgtEl>
                                      </p:cBhvr>
                                    </p:animEffect>
                                  </p:childTnLst>
                                </p:cTn>
                              </p:par>
                              <p:par>
                                <p:cTn id="59" presetID="22" presetClass="entr" presetSubtype="8" fill="hold" grpId="0" nodeType="withEffect">
                                  <p:stCondLst>
                                    <p:cond delay="200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1000"/>
                                        <p:tgtEl>
                                          <p:spTgt spid="18"/>
                                        </p:tgtEl>
                                      </p:cBhvr>
                                    </p:animEffect>
                                  </p:childTnLst>
                                </p:cTn>
                              </p:par>
                              <p:par>
                                <p:cTn id="62" presetID="22" presetClass="entr" presetSubtype="8" fill="hold" grpId="0" nodeType="withEffect">
                                  <p:stCondLst>
                                    <p:cond delay="200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1000"/>
                                        <p:tgtEl>
                                          <p:spTgt spid="19"/>
                                        </p:tgtEl>
                                      </p:cBhvr>
                                    </p:animEffect>
                                  </p:childTnLst>
                                </p:cTn>
                              </p:par>
                              <p:par>
                                <p:cTn id="65" presetID="22" presetClass="entr" presetSubtype="8" fill="hold" grpId="0" nodeType="withEffect">
                                  <p:stCondLst>
                                    <p:cond delay="200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1000"/>
                                        <p:tgtEl>
                                          <p:spTgt spid="20"/>
                                        </p:tgtEl>
                                      </p:cBhvr>
                                    </p:animEffect>
                                  </p:childTnLst>
                                </p:cTn>
                              </p:par>
                            </p:childTnLst>
                          </p:cTn>
                        </p:par>
                        <p:par>
                          <p:cTn id="68" fill="hold">
                            <p:stCondLst>
                              <p:cond delay="4000"/>
                            </p:stCondLst>
                            <p:childTnLst>
                              <p:par>
                                <p:cTn id="69" presetID="2" presetClass="entr" presetSubtype="2"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1000" fill="hold"/>
                                        <p:tgtEl>
                                          <p:spTgt spid="23"/>
                                        </p:tgtEl>
                                        <p:attrNameLst>
                                          <p:attrName>ppt_x</p:attrName>
                                        </p:attrNameLst>
                                      </p:cBhvr>
                                      <p:tavLst>
                                        <p:tav tm="0">
                                          <p:val>
                                            <p:strVal val="1+#ppt_w/2"/>
                                          </p:val>
                                        </p:tav>
                                        <p:tav tm="100000">
                                          <p:val>
                                            <p:strVal val="#ppt_x"/>
                                          </p:val>
                                        </p:tav>
                                      </p:tavLst>
                                    </p:anim>
                                    <p:anim calcmode="lin" valueType="num">
                                      <p:cBhvr additive="base">
                                        <p:cTn id="72"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1" grpId="0" animBg="1"/>
      <p:bldP spid="12" grpId="0" animBg="1"/>
      <p:bldP spid="13" grpId="0" animBg="1"/>
      <p:bldP spid="14" grpId="0" animBg="1"/>
      <p:bldP spid="15"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0BC9D086-B09F-4E3D-80FC-ABAE060D50EA}"/>
              </a:ext>
            </a:extLst>
          </p:cNvPr>
          <p:cNvSpPr/>
          <p:nvPr/>
        </p:nvSpPr>
        <p:spPr>
          <a:xfrm>
            <a:off x="2388656" y="1357747"/>
            <a:ext cx="7492323"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B77838DA-1420-4738-919B-27FC80CB08BF}"/>
              </a:ext>
            </a:extLst>
          </p:cNvPr>
          <p:cNvSpPr txBox="1"/>
          <p:nvPr/>
        </p:nvSpPr>
        <p:spPr>
          <a:xfrm>
            <a:off x="2530996" y="1478180"/>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（五）</a:t>
            </a:r>
          </a:p>
        </p:txBody>
      </p:sp>
      <p:sp>
        <p:nvSpPr>
          <p:cNvPr id="11" name="文本框 10">
            <a:extLst>
              <a:ext uri="{FF2B5EF4-FFF2-40B4-BE49-F238E27FC236}">
                <a16:creationId xmlns:a16="http://schemas.microsoft.com/office/drawing/2014/main" id="{97937813-DED1-4247-98C2-EBAF65C2D27D}"/>
              </a:ext>
            </a:extLst>
          </p:cNvPr>
          <p:cNvSpPr txBox="1"/>
          <p:nvPr/>
        </p:nvSpPr>
        <p:spPr>
          <a:xfrm>
            <a:off x="3722892" y="1376014"/>
            <a:ext cx="5926075" cy="830997"/>
          </a:xfrm>
          <a:prstGeom prst="rect">
            <a:avLst/>
          </a:prstGeom>
          <a:noFill/>
        </p:spPr>
        <p:txBody>
          <a:bodyPr wrap="squar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加强和改进民主监督工作，推动党和国家</a:t>
            </a:r>
            <a:endParaRPr lang="en-US" altLang="zh-CN" sz="2400" dirty="0">
              <a:solidFill>
                <a:srgbClr val="FF0000"/>
              </a:solidFill>
              <a:latin typeface="微软雅黑" panose="020B0503020204020204" pitchFamily="82" charset="2"/>
              <a:ea typeface="微软雅黑" panose="020B0503020204020204" pitchFamily="82" charset="2"/>
            </a:endParaRPr>
          </a:p>
          <a:p>
            <a:r>
              <a:rPr lang="zh-CN" altLang="en-US" sz="2400" dirty="0">
                <a:solidFill>
                  <a:srgbClr val="FF0000"/>
                </a:solidFill>
                <a:latin typeface="微软雅黑" panose="020B0503020204020204" pitchFamily="82" charset="2"/>
                <a:ea typeface="微软雅黑" panose="020B0503020204020204" pitchFamily="82" charset="2"/>
              </a:rPr>
              <a:t>重大方针政策和重要决策部署贯彻落实</a:t>
            </a:r>
          </a:p>
        </p:txBody>
      </p:sp>
      <p:grpSp>
        <p:nvGrpSpPr>
          <p:cNvPr id="12" name="组合 11">
            <a:extLst>
              <a:ext uri="{FF2B5EF4-FFF2-40B4-BE49-F238E27FC236}">
                <a16:creationId xmlns:a16="http://schemas.microsoft.com/office/drawing/2014/main" id="{CC713836-9E5C-4757-919F-7B2B5E4B5A02}"/>
              </a:ext>
            </a:extLst>
          </p:cNvPr>
          <p:cNvGrpSpPr/>
          <p:nvPr/>
        </p:nvGrpSpPr>
        <p:grpSpPr>
          <a:xfrm>
            <a:off x="1329536" y="4256491"/>
            <a:ext cx="4491814" cy="1666448"/>
            <a:chOff x="3238571" y="4078516"/>
            <a:chExt cx="1836000" cy="1666448"/>
          </a:xfrm>
        </p:grpSpPr>
        <p:sp>
          <p:nvSpPr>
            <p:cNvPr id="13" name="矩形: 圆角 13">
              <a:extLst>
                <a:ext uri="{FF2B5EF4-FFF2-40B4-BE49-F238E27FC236}">
                  <a16:creationId xmlns:a16="http://schemas.microsoft.com/office/drawing/2014/main" id="{66FAC5FD-414E-4BD1-9F0A-5D683CEDDCC0}"/>
                </a:ext>
              </a:extLst>
            </p:cNvPr>
            <p:cNvSpPr/>
            <p:nvPr/>
          </p:nvSpPr>
          <p:spPr>
            <a:xfrm>
              <a:off x="3238571" y="4078516"/>
              <a:ext cx="1836000" cy="1666448"/>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4" name="矩形 13">
              <a:extLst>
                <a:ext uri="{FF2B5EF4-FFF2-40B4-BE49-F238E27FC236}">
                  <a16:creationId xmlns:a16="http://schemas.microsoft.com/office/drawing/2014/main" id="{EAB90C4B-BA16-499D-9C8A-72601C3E2C8E}"/>
                </a:ext>
              </a:extLst>
            </p:cNvPr>
            <p:cNvSpPr/>
            <p:nvPr/>
          </p:nvSpPr>
          <p:spPr>
            <a:xfrm>
              <a:off x="3293332" y="4474057"/>
              <a:ext cx="1726479" cy="1015663"/>
            </a:xfrm>
            <a:prstGeom prst="rect">
              <a:avLst/>
            </a:prstGeom>
          </p:spPr>
          <p:txBody>
            <a:bodyPr wrap="square">
              <a:spAutoFit/>
            </a:bodyPr>
            <a:lstStyle/>
            <a:p>
              <a:pPr algn="just"/>
              <a:r>
                <a:rPr lang="zh-CN" altLang="en-US" sz="2000" dirty="0">
                  <a:solidFill>
                    <a:schemeClr val="bg1"/>
                  </a:solidFill>
                  <a:latin typeface="方正兰亭黑简体" panose="02000000000000000000" pitchFamily="2" charset="-122"/>
                  <a:ea typeface="方正兰亭黑简体" panose="02000000000000000000" pitchFamily="2" charset="-122"/>
                </a:rPr>
                <a:t>通过调研察看发现问题、围绕履责不力提出批评、针对存在不足督促改进。</a:t>
              </a:r>
            </a:p>
          </p:txBody>
        </p:sp>
      </p:grpSp>
      <p:grpSp>
        <p:nvGrpSpPr>
          <p:cNvPr id="15" name="组合 14">
            <a:extLst>
              <a:ext uri="{FF2B5EF4-FFF2-40B4-BE49-F238E27FC236}">
                <a16:creationId xmlns:a16="http://schemas.microsoft.com/office/drawing/2014/main" id="{B0AE9124-42BA-4BCB-9670-4B50153BE3DE}"/>
              </a:ext>
            </a:extLst>
          </p:cNvPr>
          <p:cNvGrpSpPr/>
          <p:nvPr/>
        </p:nvGrpSpPr>
        <p:grpSpPr>
          <a:xfrm>
            <a:off x="1291436" y="1895473"/>
            <a:ext cx="4515290" cy="1881095"/>
            <a:chOff x="3866" y="1655552"/>
            <a:chExt cx="6821714" cy="1881095"/>
          </a:xfrm>
        </p:grpSpPr>
        <p:sp>
          <p:nvSpPr>
            <p:cNvPr id="16" name="矩形: 圆角 5">
              <a:extLst>
                <a:ext uri="{FF2B5EF4-FFF2-40B4-BE49-F238E27FC236}">
                  <a16:creationId xmlns:a16="http://schemas.microsoft.com/office/drawing/2014/main" id="{1202337A-825C-4D4D-B2FA-BC94B346E173}"/>
                </a:ext>
              </a:extLst>
            </p:cNvPr>
            <p:cNvSpPr/>
            <p:nvPr/>
          </p:nvSpPr>
          <p:spPr>
            <a:xfrm>
              <a:off x="3866" y="2538871"/>
              <a:ext cx="6821714" cy="997776"/>
            </a:xfrm>
            <a:prstGeom prst="roundRect">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dirty="0">
                <a:solidFill>
                  <a:schemeClr val="bg1"/>
                </a:solidFill>
              </a:endParaRPr>
            </a:p>
          </p:txBody>
        </p:sp>
        <p:sp>
          <p:nvSpPr>
            <p:cNvPr id="17" name="矩形 16">
              <a:extLst>
                <a:ext uri="{FF2B5EF4-FFF2-40B4-BE49-F238E27FC236}">
                  <a16:creationId xmlns:a16="http://schemas.microsoft.com/office/drawing/2014/main" id="{E342FEF2-0ED6-47A9-A637-EA381010BADA}"/>
                </a:ext>
              </a:extLst>
            </p:cNvPr>
            <p:cNvSpPr/>
            <p:nvPr/>
          </p:nvSpPr>
          <p:spPr>
            <a:xfrm>
              <a:off x="702121" y="2622260"/>
              <a:ext cx="5393881" cy="830997"/>
            </a:xfrm>
            <a:prstGeom prst="rect">
              <a:avLst/>
            </a:prstGeom>
          </p:spPr>
          <p:txBody>
            <a:bodyPr wrap="none">
              <a:spAutoFit/>
            </a:bodyPr>
            <a:lstStyle/>
            <a:p>
              <a:pPr algn="ctr"/>
              <a:r>
                <a:rPr lang="zh-CN" altLang="en-US" sz="2400" dirty="0">
                  <a:solidFill>
                    <a:schemeClr val="bg1"/>
                  </a:solidFill>
                  <a:latin typeface="方正兰亭黑简体" panose="02000000000000000000" pitchFamily="2" charset="-122"/>
                  <a:ea typeface="方正兰亭黑简体" panose="02000000000000000000" pitchFamily="2" charset="-122"/>
                </a:rPr>
                <a:t>强化政协民主监督职能 </a:t>
              </a:r>
              <a:endParaRPr lang="en-US" altLang="zh-CN" sz="2400" dirty="0">
                <a:solidFill>
                  <a:schemeClr val="bg1"/>
                </a:solidFill>
                <a:latin typeface="方正兰亭黑简体" panose="02000000000000000000" pitchFamily="2" charset="-122"/>
                <a:ea typeface="方正兰亭黑简体" panose="02000000000000000000" pitchFamily="2" charset="-122"/>
              </a:endParaRPr>
            </a:p>
            <a:p>
              <a:pPr algn="ctr"/>
              <a:r>
                <a:rPr lang="zh-CN" altLang="en-US" sz="2400" dirty="0">
                  <a:solidFill>
                    <a:schemeClr val="bg1"/>
                  </a:solidFill>
                  <a:latin typeface="方正兰亭黑简体" panose="02000000000000000000" pitchFamily="2" charset="-122"/>
                  <a:ea typeface="方正兰亭黑简体" panose="02000000000000000000" pitchFamily="2" charset="-122"/>
                </a:rPr>
                <a:t>发挥协商式监督特色优势</a:t>
              </a:r>
            </a:p>
          </p:txBody>
        </p:sp>
        <p:sp>
          <p:nvSpPr>
            <p:cNvPr id="18" name="矩形 17">
              <a:extLst>
                <a:ext uri="{FF2B5EF4-FFF2-40B4-BE49-F238E27FC236}">
                  <a16:creationId xmlns:a16="http://schemas.microsoft.com/office/drawing/2014/main" id="{4C07CF41-BA5C-4F91-B185-B4B12516C74E}"/>
                </a:ext>
              </a:extLst>
            </p:cNvPr>
            <p:cNvSpPr/>
            <p:nvPr/>
          </p:nvSpPr>
          <p:spPr>
            <a:xfrm>
              <a:off x="6010021" y="1655552"/>
              <a:ext cx="171964" cy="523220"/>
            </a:xfrm>
            <a:prstGeom prst="rect">
              <a:avLst/>
            </a:prstGeom>
          </p:spPr>
          <p:txBody>
            <a:bodyPr wrap="none">
              <a:spAutoFit/>
            </a:bodyPr>
            <a:lstStyle/>
            <a:p>
              <a:pPr algn="ctr"/>
              <a:endParaRPr lang="zh-CN" altLang="en-US" sz="2800" dirty="0">
                <a:solidFill>
                  <a:schemeClr val="bg1"/>
                </a:solidFill>
              </a:endParaRPr>
            </a:p>
          </p:txBody>
        </p:sp>
      </p:grpSp>
      <p:sp>
        <p:nvSpPr>
          <p:cNvPr id="19" name="箭头: V 形 14">
            <a:extLst>
              <a:ext uri="{FF2B5EF4-FFF2-40B4-BE49-F238E27FC236}">
                <a16:creationId xmlns:a16="http://schemas.microsoft.com/office/drawing/2014/main" id="{D769A9BC-8856-4738-B813-170F2E523F20}"/>
              </a:ext>
            </a:extLst>
          </p:cNvPr>
          <p:cNvSpPr/>
          <p:nvPr/>
        </p:nvSpPr>
        <p:spPr>
          <a:xfrm rot="16200000" flipH="1" flipV="1">
            <a:off x="3389448" y="3867278"/>
            <a:ext cx="298533" cy="376725"/>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nvGrpSpPr>
          <p:cNvPr id="20" name="组合 19">
            <a:extLst>
              <a:ext uri="{FF2B5EF4-FFF2-40B4-BE49-F238E27FC236}">
                <a16:creationId xmlns:a16="http://schemas.microsoft.com/office/drawing/2014/main" id="{CC069E4F-4C0E-40D8-9D1B-621EE367B660}"/>
              </a:ext>
            </a:extLst>
          </p:cNvPr>
          <p:cNvGrpSpPr/>
          <p:nvPr/>
        </p:nvGrpSpPr>
        <p:grpSpPr>
          <a:xfrm>
            <a:off x="6556628" y="4256491"/>
            <a:ext cx="4491814" cy="1666448"/>
            <a:chOff x="3238571" y="4078516"/>
            <a:chExt cx="1836000" cy="1666448"/>
          </a:xfrm>
        </p:grpSpPr>
        <p:sp>
          <p:nvSpPr>
            <p:cNvPr id="21" name="矩形: 圆角 13">
              <a:extLst>
                <a:ext uri="{FF2B5EF4-FFF2-40B4-BE49-F238E27FC236}">
                  <a16:creationId xmlns:a16="http://schemas.microsoft.com/office/drawing/2014/main" id="{F3C6F7E5-7092-46DB-BFC4-149CF5253174}"/>
                </a:ext>
              </a:extLst>
            </p:cNvPr>
            <p:cNvSpPr/>
            <p:nvPr/>
          </p:nvSpPr>
          <p:spPr>
            <a:xfrm>
              <a:off x="3238571" y="4078516"/>
              <a:ext cx="1836000" cy="1666448"/>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矩形 21">
              <a:extLst>
                <a:ext uri="{FF2B5EF4-FFF2-40B4-BE49-F238E27FC236}">
                  <a16:creationId xmlns:a16="http://schemas.microsoft.com/office/drawing/2014/main" id="{D3AE67C3-84E3-450A-B2DA-B616468D951D}"/>
                </a:ext>
              </a:extLst>
            </p:cNvPr>
            <p:cNvSpPr/>
            <p:nvPr/>
          </p:nvSpPr>
          <p:spPr>
            <a:xfrm>
              <a:off x="3293332" y="4474057"/>
              <a:ext cx="1726479" cy="1015663"/>
            </a:xfrm>
            <a:prstGeom prst="rect">
              <a:avLst/>
            </a:prstGeom>
          </p:spPr>
          <p:txBody>
            <a:bodyPr wrap="square">
              <a:spAutoFit/>
            </a:bodyPr>
            <a:lstStyle/>
            <a:p>
              <a:pPr algn="just"/>
              <a:r>
                <a:rPr lang="zh-CN" altLang="en-US" sz="2000" dirty="0">
                  <a:solidFill>
                    <a:schemeClr val="bg1"/>
                  </a:solidFill>
                  <a:latin typeface="方正兰亭黑简体" panose="02000000000000000000" pitchFamily="2" charset="-122"/>
                  <a:ea typeface="方正兰亭黑简体" panose="02000000000000000000" pitchFamily="2" charset="-122"/>
                </a:rPr>
                <a:t>视察调研的监督性议题逐年增加，由</a:t>
              </a:r>
              <a:r>
                <a:rPr lang="en-US" altLang="zh-CN" sz="2000" dirty="0">
                  <a:solidFill>
                    <a:schemeClr val="bg1"/>
                  </a:solidFill>
                  <a:latin typeface="方正兰亭黑简体" panose="02000000000000000000" pitchFamily="2" charset="-122"/>
                  <a:ea typeface="方正兰亭黑简体" panose="02000000000000000000" pitchFamily="2" charset="-122"/>
                </a:rPr>
                <a:t>2015</a:t>
              </a:r>
              <a:r>
                <a:rPr lang="zh-CN" altLang="en-US" sz="2000" dirty="0">
                  <a:solidFill>
                    <a:schemeClr val="bg1"/>
                  </a:solidFill>
                  <a:latin typeface="方正兰亭黑简体" panose="02000000000000000000" pitchFamily="2" charset="-122"/>
                  <a:ea typeface="方正兰亭黑简体" panose="02000000000000000000" pitchFamily="2" charset="-122"/>
                </a:rPr>
                <a:t>年的</a:t>
              </a:r>
              <a:r>
                <a:rPr lang="en-US" altLang="zh-CN" sz="2000" dirty="0">
                  <a:solidFill>
                    <a:schemeClr val="bg1"/>
                  </a:solidFill>
                  <a:latin typeface="方正兰亭黑简体" panose="02000000000000000000" pitchFamily="2" charset="-122"/>
                  <a:ea typeface="方正兰亭黑简体" panose="02000000000000000000" pitchFamily="2" charset="-122"/>
                </a:rPr>
                <a:t>12</a:t>
              </a:r>
              <a:r>
                <a:rPr lang="zh-CN" altLang="en-US" sz="2000" dirty="0">
                  <a:solidFill>
                    <a:schemeClr val="bg1"/>
                  </a:solidFill>
                  <a:latin typeface="方正兰亭黑简体" panose="02000000000000000000" pitchFamily="2" charset="-122"/>
                  <a:ea typeface="方正兰亭黑简体" panose="02000000000000000000" pitchFamily="2" charset="-122"/>
                </a:rPr>
                <a:t>项占</a:t>
              </a:r>
              <a:r>
                <a:rPr lang="en-US" altLang="zh-CN" sz="2000" dirty="0">
                  <a:solidFill>
                    <a:srgbClr val="FF0000"/>
                  </a:solidFill>
                  <a:latin typeface="方正兰亭黑简体" panose="02000000000000000000" pitchFamily="2" charset="-122"/>
                  <a:ea typeface="方正兰亭黑简体" panose="02000000000000000000" pitchFamily="2" charset="-122"/>
                </a:rPr>
                <a:t>11%</a:t>
              </a:r>
              <a:r>
                <a:rPr lang="zh-CN" altLang="en-US" sz="2000" dirty="0">
                  <a:solidFill>
                    <a:srgbClr val="FF0000"/>
                  </a:solidFill>
                  <a:latin typeface="方正兰亭黑简体" panose="02000000000000000000" pitchFamily="2" charset="-122"/>
                  <a:ea typeface="方正兰亭黑简体" panose="02000000000000000000" pitchFamily="2" charset="-122"/>
                </a:rPr>
                <a:t>，</a:t>
              </a:r>
              <a:r>
                <a:rPr lang="zh-CN" altLang="en-US" sz="2000" dirty="0">
                  <a:solidFill>
                    <a:schemeClr val="bg1"/>
                  </a:solidFill>
                  <a:latin typeface="方正兰亭黑简体" panose="02000000000000000000" pitchFamily="2" charset="-122"/>
                  <a:ea typeface="方正兰亭黑简体" panose="02000000000000000000" pitchFamily="2" charset="-122"/>
                </a:rPr>
                <a:t>发展到</a:t>
              </a:r>
              <a:r>
                <a:rPr lang="en-US" altLang="zh-CN" sz="2000" dirty="0">
                  <a:solidFill>
                    <a:schemeClr val="bg1"/>
                  </a:solidFill>
                  <a:latin typeface="方正兰亭黑简体" panose="02000000000000000000" pitchFamily="2" charset="-122"/>
                  <a:ea typeface="方正兰亭黑简体" panose="02000000000000000000" pitchFamily="2" charset="-122"/>
                </a:rPr>
                <a:t>2017</a:t>
              </a:r>
              <a:r>
                <a:rPr lang="zh-CN" altLang="en-US" sz="2000" dirty="0">
                  <a:solidFill>
                    <a:schemeClr val="bg1"/>
                  </a:solidFill>
                  <a:latin typeface="方正兰亭黑简体" panose="02000000000000000000" pitchFamily="2" charset="-122"/>
                  <a:ea typeface="方正兰亭黑简体" panose="02000000000000000000" pitchFamily="2" charset="-122"/>
                </a:rPr>
                <a:t>年的</a:t>
              </a:r>
              <a:r>
                <a:rPr lang="en-US" altLang="zh-CN" sz="2000" dirty="0">
                  <a:solidFill>
                    <a:schemeClr val="bg1"/>
                  </a:solidFill>
                  <a:latin typeface="方正兰亭黑简体" panose="02000000000000000000" pitchFamily="2" charset="-122"/>
                  <a:ea typeface="方正兰亭黑简体" panose="02000000000000000000" pitchFamily="2" charset="-122"/>
                </a:rPr>
                <a:t>20</a:t>
              </a:r>
              <a:r>
                <a:rPr lang="zh-CN" altLang="en-US" sz="2000" dirty="0">
                  <a:solidFill>
                    <a:schemeClr val="bg1"/>
                  </a:solidFill>
                  <a:latin typeface="方正兰亭黑简体" panose="02000000000000000000" pitchFamily="2" charset="-122"/>
                  <a:ea typeface="方正兰亭黑简体" panose="02000000000000000000" pitchFamily="2" charset="-122"/>
                </a:rPr>
                <a:t>项占</a:t>
              </a:r>
              <a:r>
                <a:rPr lang="en-US" altLang="zh-CN" sz="2000" dirty="0">
                  <a:solidFill>
                    <a:srgbClr val="FF0000"/>
                  </a:solidFill>
                  <a:latin typeface="方正兰亭黑简体" panose="02000000000000000000" pitchFamily="2" charset="-122"/>
                  <a:ea typeface="方正兰亭黑简体" panose="02000000000000000000" pitchFamily="2" charset="-122"/>
                </a:rPr>
                <a:t>28%</a:t>
              </a:r>
              <a:endParaRPr lang="zh-CN" altLang="en-US" sz="2000" dirty="0">
                <a:solidFill>
                  <a:srgbClr val="FF0000"/>
                </a:solidFill>
                <a:latin typeface="方正兰亭黑简体" panose="02000000000000000000" pitchFamily="2" charset="-122"/>
                <a:ea typeface="方正兰亭黑简体" panose="02000000000000000000" pitchFamily="2" charset="-122"/>
              </a:endParaRPr>
            </a:p>
          </p:txBody>
        </p:sp>
      </p:grpSp>
      <p:grpSp>
        <p:nvGrpSpPr>
          <p:cNvPr id="23" name="组合 22">
            <a:extLst>
              <a:ext uri="{FF2B5EF4-FFF2-40B4-BE49-F238E27FC236}">
                <a16:creationId xmlns:a16="http://schemas.microsoft.com/office/drawing/2014/main" id="{7561B723-8EA0-457D-BC77-25F5D958A82F}"/>
              </a:ext>
            </a:extLst>
          </p:cNvPr>
          <p:cNvGrpSpPr/>
          <p:nvPr/>
        </p:nvGrpSpPr>
        <p:grpSpPr>
          <a:xfrm>
            <a:off x="6518528" y="1895473"/>
            <a:ext cx="4515290" cy="1881095"/>
            <a:chOff x="3866" y="1655552"/>
            <a:chExt cx="6821714" cy="1881095"/>
          </a:xfrm>
        </p:grpSpPr>
        <p:sp>
          <p:nvSpPr>
            <p:cNvPr id="24" name="矩形: 圆角 5">
              <a:extLst>
                <a:ext uri="{FF2B5EF4-FFF2-40B4-BE49-F238E27FC236}">
                  <a16:creationId xmlns:a16="http://schemas.microsoft.com/office/drawing/2014/main" id="{F27F4C09-CB39-4CE5-81DC-C891D1F9A1DE}"/>
                </a:ext>
              </a:extLst>
            </p:cNvPr>
            <p:cNvSpPr/>
            <p:nvPr/>
          </p:nvSpPr>
          <p:spPr>
            <a:xfrm>
              <a:off x="3866" y="2538871"/>
              <a:ext cx="6821714" cy="997776"/>
            </a:xfrm>
            <a:prstGeom prst="roundRect">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dirty="0">
                <a:solidFill>
                  <a:schemeClr val="bg1"/>
                </a:solidFill>
              </a:endParaRPr>
            </a:p>
          </p:txBody>
        </p:sp>
        <p:sp>
          <p:nvSpPr>
            <p:cNvPr id="25" name="矩形 24">
              <a:extLst>
                <a:ext uri="{FF2B5EF4-FFF2-40B4-BE49-F238E27FC236}">
                  <a16:creationId xmlns:a16="http://schemas.microsoft.com/office/drawing/2014/main" id="{A90AD8BF-B04D-4ACC-91C3-4B3504D9935E}"/>
                </a:ext>
              </a:extLst>
            </p:cNvPr>
            <p:cNvSpPr/>
            <p:nvPr/>
          </p:nvSpPr>
          <p:spPr>
            <a:xfrm>
              <a:off x="1399606" y="2622260"/>
              <a:ext cx="3998911" cy="830997"/>
            </a:xfrm>
            <a:prstGeom prst="rect">
              <a:avLst/>
            </a:prstGeom>
          </p:spPr>
          <p:txBody>
            <a:bodyPr wrap="none">
              <a:spAutoFit/>
            </a:bodyPr>
            <a:lstStyle/>
            <a:p>
              <a:pPr algn="ctr"/>
              <a:r>
                <a:rPr lang="zh-CN" altLang="en-US" sz="2400" dirty="0">
                  <a:solidFill>
                    <a:schemeClr val="bg1"/>
                  </a:solidFill>
                  <a:latin typeface="方正兰亭黑简体" panose="02000000000000000000" pitchFamily="2" charset="-122"/>
                  <a:ea typeface="方正兰亭黑简体" panose="02000000000000000000" pitchFamily="2" charset="-122"/>
                </a:rPr>
                <a:t>重点监督性议题</a:t>
              </a:r>
              <a:endParaRPr lang="en-US" altLang="zh-CN" sz="2400" dirty="0">
                <a:solidFill>
                  <a:schemeClr val="bg1"/>
                </a:solidFill>
                <a:latin typeface="方正兰亭黑简体" panose="02000000000000000000" pitchFamily="2" charset="-122"/>
                <a:ea typeface="方正兰亭黑简体" panose="02000000000000000000" pitchFamily="2" charset="-122"/>
              </a:endParaRPr>
            </a:p>
            <a:p>
              <a:pPr algn="ctr"/>
              <a:r>
                <a:rPr lang="zh-CN" altLang="en-US" sz="2400" dirty="0">
                  <a:solidFill>
                    <a:schemeClr val="bg1"/>
                  </a:solidFill>
                  <a:latin typeface="方正兰亭黑简体" panose="02000000000000000000" pitchFamily="2" charset="-122"/>
                  <a:ea typeface="方正兰亭黑简体" panose="02000000000000000000" pitchFamily="2" charset="-122"/>
                </a:rPr>
                <a:t>纳入年度协商计划</a:t>
              </a:r>
            </a:p>
          </p:txBody>
        </p:sp>
        <p:sp>
          <p:nvSpPr>
            <p:cNvPr id="26" name="矩形 25">
              <a:extLst>
                <a:ext uri="{FF2B5EF4-FFF2-40B4-BE49-F238E27FC236}">
                  <a16:creationId xmlns:a16="http://schemas.microsoft.com/office/drawing/2014/main" id="{02071AD6-BD5B-498D-8E34-DBF007A4306A}"/>
                </a:ext>
              </a:extLst>
            </p:cNvPr>
            <p:cNvSpPr/>
            <p:nvPr/>
          </p:nvSpPr>
          <p:spPr>
            <a:xfrm>
              <a:off x="6010021" y="1655552"/>
              <a:ext cx="171964" cy="523220"/>
            </a:xfrm>
            <a:prstGeom prst="rect">
              <a:avLst/>
            </a:prstGeom>
          </p:spPr>
          <p:txBody>
            <a:bodyPr wrap="none">
              <a:spAutoFit/>
            </a:bodyPr>
            <a:lstStyle/>
            <a:p>
              <a:pPr algn="ctr"/>
              <a:endParaRPr lang="zh-CN" altLang="en-US" sz="2800" dirty="0">
                <a:solidFill>
                  <a:schemeClr val="bg1"/>
                </a:solidFill>
              </a:endParaRPr>
            </a:p>
          </p:txBody>
        </p:sp>
      </p:grpSp>
      <p:sp>
        <p:nvSpPr>
          <p:cNvPr id="27" name="箭头: V 形 14">
            <a:extLst>
              <a:ext uri="{FF2B5EF4-FFF2-40B4-BE49-F238E27FC236}">
                <a16:creationId xmlns:a16="http://schemas.microsoft.com/office/drawing/2014/main" id="{331F7D72-B2AC-4D72-93FC-B212E9C5D9A4}"/>
              </a:ext>
            </a:extLst>
          </p:cNvPr>
          <p:cNvSpPr/>
          <p:nvPr/>
        </p:nvSpPr>
        <p:spPr>
          <a:xfrm rot="16200000" flipH="1" flipV="1">
            <a:off x="8616540" y="3867278"/>
            <a:ext cx="298533" cy="376725"/>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Tree>
    <p:extLst>
      <p:ext uri="{BB962C8B-B14F-4D97-AF65-F5344CB8AC3E}">
        <p14:creationId xmlns:p14="http://schemas.microsoft.com/office/powerpoint/2010/main" val="3963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Effect transition="in" filter="fade">
                                      <p:cBhvr>
                                        <p:cTn id="31" dur="1000"/>
                                        <p:tgtEl>
                                          <p:spTgt spid="15"/>
                                        </p:tgtEl>
                                      </p:cBhvr>
                                    </p:animEffect>
                                  </p:childTnLst>
                                </p:cTn>
                              </p:par>
                              <p:par>
                                <p:cTn id="32" presetID="2" presetClass="entr" presetSubtype="4" decel="4500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000" fill="hold"/>
                                        <p:tgtEl>
                                          <p:spTgt spid="12"/>
                                        </p:tgtEl>
                                        <p:attrNameLst>
                                          <p:attrName>ppt_x</p:attrName>
                                        </p:attrNameLst>
                                      </p:cBhvr>
                                      <p:tavLst>
                                        <p:tav tm="0">
                                          <p:val>
                                            <p:strVal val="#ppt_x"/>
                                          </p:val>
                                        </p:tav>
                                        <p:tav tm="100000">
                                          <p:val>
                                            <p:strVal val="#ppt_x"/>
                                          </p:val>
                                        </p:tav>
                                      </p:tavLst>
                                    </p:anim>
                                    <p:anim calcmode="lin" valueType="num">
                                      <p:cBhvr additive="base">
                                        <p:cTn id="35" dur="1000" fill="hold"/>
                                        <p:tgtEl>
                                          <p:spTgt spid="12"/>
                                        </p:tgtEl>
                                        <p:attrNameLst>
                                          <p:attrName>ppt_y</p:attrName>
                                        </p:attrNameLst>
                                      </p:cBhvr>
                                      <p:tavLst>
                                        <p:tav tm="0">
                                          <p:val>
                                            <p:strVal val="1+#ppt_h/2"/>
                                          </p:val>
                                        </p:tav>
                                        <p:tav tm="100000">
                                          <p:val>
                                            <p:strVal val="#ppt_y"/>
                                          </p:val>
                                        </p:tav>
                                      </p:tavLst>
                                    </p:anim>
                                  </p:childTnLst>
                                </p:cTn>
                              </p:par>
                              <p:par>
                                <p:cTn id="36" presetID="22" presetClass="entr" presetSubtype="8"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1500"/>
                                        <p:tgtEl>
                                          <p:spTgt spid="19"/>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1000" fill="hold"/>
                                        <p:tgtEl>
                                          <p:spTgt spid="23"/>
                                        </p:tgtEl>
                                        <p:attrNameLst>
                                          <p:attrName>ppt_w</p:attrName>
                                        </p:attrNameLst>
                                      </p:cBhvr>
                                      <p:tavLst>
                                        <p:tav tm="0">
                                          <p:val>
                                            <p:fltVal val="0"/>
                                          </p:val>
                                        </p:tav>
                                        <p:tav tm="100000">
                                          <p:val>
                                            <p:strVal val="#ppt_w"/>
                                          </p:val>
                                        </p:tav>
                                      </p:tavLst>
                                    </p:anim>
                                    <p:anim calcmode="lin" valueType="num">
                                      <p:cBhvr>
                                        <p:cTn id="43" dur="1000" fill="hold"/>
                                        <p:tgtEl>
                                          <p:spTgt spid="23"/>
                                        </p:tgtEl>
                                        <p:attrNameLst>
                                          <p:attrName>ppt_h</p:attrName>
                                        </p:attrNameLst>
                                      </p:cBhvr>
                                      <p:tavLst>
                                        <p:tav tm="0">
                                          <p:val>
                                            <p:fltVal val="0"/>
                                          </p:val>
                                        </p:tav>
                                        <p:tav tm="100000">
                                          <p:val>
                                            <p:strVal val="#ppt_h"/>
                                          </p:val>
                                        </p:tav>
                                      </p:tavLst>
                                    </p:anim>
                                    <p:animEffect transition="in" filter="fade">
                                      <p:cBhvr>
                                        <p:cTn id="44" dur="1000"/>
                                        <p:tgtEl>
                                          <p:spTgt spid="23"/>
                                        </p:tgtEl>
                                      </p:cBhvr>
                                    </p:animEffect>
                                  </p:childTnLst>
                                </p:cTn>
                              </p:par>
                              <p:par>
                                <p:cTn id="45" presetID="2" presetClass="entr" presetSubtype="4" decel="45000"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1000" fill="hold"/>
                                        <p:tgtEl>
                                          <p:spTgt spid="20"/>
                                        </p:tgtEl>
                                        <p:attrNameLst>
                                          <p:attrName>ppt_x</p:attrName>
                                        </p:attrNameLst>
                                      </p:cBhvr>
                                      <p:tavLst>
                                        <p:tav tm="0">
                                          <p:val>
                                            <p:strVal val="#ppt_x"/>
                                          </p:val>
                                        </p:tav>
                                        <p:tav tm="100000">
                                          <p:val>
                                            <p:strVal val="#ppt_x"/>
                                          </p:val>
                                        </p:tav>
                                      </p:tavLst>
                                    </p:anim>
                                    <p:anim calcmode="lin" valueType="num">
                                      <p:cBhvr additive="base">
                                        <p:cTn id="48" dur="1000" fill="hold"/>
                                        <p:tgtEl>
                                          <p:spTgt spid="20"/>
                                        </p:tgtEl>
                                        <p:attrNameLst>
                                          <p:attrName>ppt_y</p:attrName>
                                        </p:attrNameLst>
                                      </p:cBhvr>
                                      <p:tavLst>
                                        <p:tav tm="0">
                                          <p:val>
                                            <p:strVal val="1+#ppt_h/2"/>
                                          </p:val>
                                        </p:tav>
                                        <p:tav tm="100000">
                                          <p:val>
                                            <p:strVal val="#ppt_y"/>
                                          </p:val>
                                        </p:tav>
                                      </p:tavLst>
                                    </p:anim>
                                  </p:childTnLst>
                                </p:cTn>
                              </p:par>
                              <p:par>
                                <p:cTn id="49" presetID="22" presetClass="entr" presetSubtype="8"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P spid="19"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pic>
        <p:nvPicPr>
          <p:cNvPr id="7" name="图片 6">
            <a:extLst>
              <a:ext uri="{FF2B5EF4-FFF2-40B4-BE49-F238E27FC236}">
                <a16:creationId xmlns:a16="http://schemas.microsoft.com/office/drawing/2014/main" id="{DDEDB144-5E33-43EF-A7D1-469317946D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9425" y="791543"/>
            <a:ext cx="3767795" cy="5274914"/>
          </a:xfrm>
          <a:prstGeom prst="rect">
            <a:avLst/>
          </a:prstGeom>
        </p:spPr>
      </p:pic>
      <p:pic>
        <p:nvPicPr>
          <p:cNvPr id="10" name="图片 9">
            <a:extLst>
              <a:ext uri="{FF2B5EF4-FFF2-40B4-BE49-F238E27FC236}">
                <a16:creationId xmlns:a16="http://schemas.microsoft.com/office/drawing/2014/main" id="{7D788095-03EB-42D1-A062-48D9FD7ED8E0}"/>
              </a:ext>
            </a:extLst>
          </p:cNvPr>
          <p:cNvPicPr>
            <a:picLocks noChangeAspect="1"/>
          </p:cNvPicPr>
          <p:nvPr/>
        </p:nvPicPr>
        <p:blipFill>
          <a:blip r:embed="rId6">
            <a:clrChange>
              <a:clrFrom>
                <a:srgbClr val="FBE9D5"/>
              </a:clrFrom>
              <a:clrTo>
                <a:srgbClr val="FBE9D5">
                  <a:alpha val="0"/>
                </a:srgbClr>
              </a:clrTo>
            </a:clrChange>
          </a:blip>
          <a:stretch>
            <a:fillRect/>
          </a:stretch>
        </p:blipFill>
        <p:spPr>
          <a:xfrm>
            <a:off x="1459954" y="935071"/>
            <a:ext cx="5896189" cy="5279018"/>
          </a:xfrm>
          <a:prstGeom prst="rect">
            <a:avLst/>
          </a:prstGeom>
        </p:spPr>
      </p:pic>
    </p:spTree>
    <p:extLst>
      <p:ext uri="{BB962C8B-B14F-4D97-AF65-F5344CB8AC3E}">
        <p14:creationId xmlns:p14="http://schemas.microsoft.com/office/powerpoint/2010/main" val="1757581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1)">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7582E784-701A-4982-92FF-240A3A2E3E6B}"/>
              </a:ext>
            </a:extLst>
          </p:cNvPr>
          <p:cNvSpPr/>
          <p:nvPr/>
        </p:nvSpPr>
        <p:spPr>
          <a:xfrm>
            <a:off x="3466829" y="1145789"/>
            <a:ext cx="5608932"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A3AC2657-A1E8-49FA-A423-D6CBBC7728BC}"/>
              </a:ext>
            </a:extLst>
          </p:cNvPr>
          <p:cNvSpPr txBox="1"/>
          <p:nvPr/>
        </p:nvSpPr>
        <p:spPr>
          <a:xfrm>
            <a:off x="3609168" y="1266222"/>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（六）</a:t>
            </a:r>
          </a:p>
        </p:txBody>
      </p:sp>
      <p:sp>
        <p:nvSpPr>
          <p:cNvPr id="11" name="文本框 10">
            <a:extLst>
              <a:ext uri="{FF2B5EF4-FFF2-40B4-BE49-F238E27FC236}">
                <a16:creationId xmlns:a16="http://schemas.microsoft.com/office/drawing/2014/main" id="{3A6998BB-E332-44F8-96EF-AAFD091580B5}"/>
              </a:ext>
            </a:extLst>
          </p:cNvPr>
          <p:cNvSpPr txBox="1"/>
          <p:nvPr/>
        </p:nvSpPr>
        <p:spPr>
          <a:xfrm>
            <a:off x="4801064" y="1164056"/>
            <a:ext cx="5926075" cy="830997"/>
          </a:xfrm>
          <a:prstGeom prst="rect">
            <a:avLst/>
          </a:prstGeom>
          <a:noFill/>
        </p:spPr>
        <p:txBody>
          <a:bodyPr wrap="squar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充分发挥统一战线组织作用，</a:t>
            </a:r>
            <a:endParaRPr lang="en-US" altLang="zh-CN" sz="2400" dirty="0">
              <a:solidFill>
                <a:srgbClr val="FF0000"/>
              </a:solidFill>
              <a:latin typeface="微软雅黑" panose="020B0503020204020204" pitchFamily="82" charset="2"/>
              <a:ea typeface="微软雅黑" panose="020B0503020204020204" pitchFamily="82" charset="2"/>
            </a:endParaRPr>
          </a:p>
          <a:p>
            <a:r>
              <a:rPr lang="zh-CN" altLang="en-US" sz="2400" dirty="0">
                <a:solidFill>
                  <a:srgbClr val="FF0000"/>
                </a:solidFill>
                <a:latin typeface="微软雅黑" panose="020B0503020204020204" pitchFamily="82" charset="2"/>
                <a:ea typeface="微软雅黑" panose="020B0503020204020204" pitchFamily="82" charset="2"/>
              </a:rPr>
              <a:t>做好凝心聚力工作</a:t>
            </a:r>
          </a:p>
        </p:txBody>
      </p:sp>
      <p:grpSp>
        <p:nvGrpSpPr>
          <p:cNvPr id="12" name="组合 11">
            <a:extLst>
              <a:ext uri="{FF2B5EF4-FFF2-40B4-BE49-F238E27FC236}">
                <a16:creationId xmlns:a16="http://schemas.microsoft.com/office/drawing/2014/main" id="{9084BF45-FDF1-4D8A-819C-9E609AA999FA}"/>
              </a:ext>
            </a:extLst>
          </p:cNvPr>
          <p:cNvGrpSpPr/>
          <p:nvPr/>
        </p:nvGrpSpPr>
        <p:grpSpPr>
          <a:xfrm>
            <a:off x="750627" y="2338500"/>
            <a:ext cx="4910159" cy="547146"/>
            <a:chOff x="5244425" y="1827074"/>
            <a:chExt cx="4087272" cy="742198"/>
          </a:xfrm>
        </p:grpSpPr>
        <p:sp>
          <p:nvSpPr>
            <p:cNvPr id="13" name="矩形 12">
              <a:extLst>
                <a:ext uri="{FF2B5EF4-FFF2-40B4-BE49-F238E27FC236}">
                  <a16:creationId xmlns:a16="http://schemas.microsoft.com/office/drawing/2014/main" id="{1A9BD861-3443-4D2D-B731-4D1EA9695A25}"/>
                </a:ext>
              </a:extLst>
            </p:cNvPr>
            <p:cNvSpPr/>
            <p:nvPr/>
          </p:nvSpPr>
          <p:spPr>
            <a:xfrm>
              <a:off x="5848934" y="1827074"/>
              <a:ext cx="3256398" cy="709742"/>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为民主党派和无党派人士在政协更好发挥作用创造条件</a:t>
              </a:r>
              <a:endParaRPr lang="zh-CN" altLang="en-US" sz="1400"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08FD2EA0-9F03-4FE0-9ED0-49A496243FCB}"/>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a:extLst>
                <a:ext uri="{FF2B5EF4-FFF2-40B4-BE49-F238E27FC236}">
                  <a16:creationId xmlns:a16="http://schemas.microsoft.com/office/drawing/2014/main" id="{B0EA7A1B-01E4-4B87-A3D3-8862474CB9F5}"/>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33D968A6-5C51-421B-B969-9723F08B6249}"/>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39325D49-9173-4342-B484-95D1C7EEB4CA}"/>
              </a:ext>
            </a:extLst>
          </p:cNvPr>
          <p:cNvGrpSpPr/>
          <p:nvPr/>
        </p:nvGrpSpPr>
        <p:grpSpPr>
          <a:xfrm>
            <a:off x="750627" y="2884411"/>
            <a:ext cx="4910159" cy="547146"/>
            <a:chOff x="5244425" y="1827074"/>
            <a:chExt cx="4087272" cy="742198"/>
          </a:xfrm>
        </p:grpSpPr>
        <p:sp>
          <p:nvSpPr>
            <p:cNvPr id="18" name="矩形 17">
              <a:extLst>
                <a:ext uri="{FF2B5EF4-FFF2-40B4-BE49-F238E27FC236}">
                  <a16:creationId xmlns:a16="http://schemas.microsoft.com/office/drawing/2014/main" id="{04AF237F-489A-4342-BDC1-70A941E05786}"/>
                </a:ext>
              </a:extLst>
            </p:cNvPr>
            <p:cNvSpPr/>
            <p:nvPr/>
          </p:nvSpPr>
          <p:spPr>
            <a:xfrm>
              <a:off x="5848934" y="1827074"/>
              <a:ext cx="3256398" cy="709742"/>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邀请党外知识分子、非公有制经济人士、新的社会阶层人士等参加政协活动</a:t>
              </a:r>
              <a:endParaRPr lang="zh-CN" altLang="en-US" sz="1400" dirty="0">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92C39156-8A5D-4679-B6DD-AC50A2B5C6E0}"/>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2</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a16="http://schemas.microsoft.com/office/drawing/2014/main" id="{E5D342CD-D263-4684-BB46-FFFFF02D79C5}"/>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22F56B7C-684E-4DB1-B512-041042F290EA}"/>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95D01230-01DF-4316-86CE-D97C040CB15F}"/>
              </a:ext>
            </a:extLst>
          </p:cNvPr>
          <p:cNvGrpSpPr/>
          <p:nvPr/>
        </p:nvGrpSpPr>
        <p:grpSpPr>
          <a:xfrm>
            <a:off x="750627" y="3508343"/>
            <a:ext cx="4910159" cy="469123"/>
            <a:chOff x="5244425" y="1932911"/>
            <a:chExt cx="4087272" cy="636361"/>
          </a:xfrm>
        </p:grpSpPr>
        <p:sp>
          <p:nvSpPr>
            <p:cNvPr id="23" name="矩形 22">
              <a:extLst>
                <a:ext uri="{FF2B5EF4-FFF2-40B4-BE49-F238E27FC236}">
                  <a16:creationId xmlns:a16="http://schemas.microsoft.com/office/drawing/2014/main" id="{61F60049-E2DD-4EBB-A34A-B9E4CAA7ABD2}"/>
                </a:ext>
              </a:extLst>
            </p:cNvPr>
            <p:cNvSpPr/>
            <p:nvPr/>
          </p:nvSpPr>
          <p:spPr>
            <a:xfrm>
              <a:off x="5850943" y="2031285"/>
              <a:ext cx="3256398" cy="417496"/>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围绕少数民族流动人口服务管理等调研</a:t>
              </a:r>
              <a:endParaRPr lang="zh-CN" altLang="en-US" sz="1400" dirty="0">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E7AF1DD9-4104-48A7-81BF-58C85B0B6F3C}"/>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3</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a:extLst>
                <a:ext uri="{FF2B5EF4-FFF2-40B4-BE49-F238E27FC236}">
                  <a16:creationId xmlns:a16="http://schemas.microsoft.com/office/drawing/2014/main" id="{9AAB949A-78C2-458A-B67E-C6DD73AE4B4D}"/>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4F709492-1CE8-4A5B-BACD-DEB312D281EB}"/>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7AB91207-A048-4D00-B50B-EF7C2AC49AF0}"/>
              </a:ext>
            </a:extLst>
          </p:cNvPr>
          <p:cNvGrpSpPr/>
          <p:nvPr/>
        </p:nvGrpSpPr>
        <p:grpSpPr>
          <a:xfrm>
            <a:off x="750627" y="3976232"/>
            <a:ext cx="4910159" cy="547146"/>
            <a:chOff x="5244425" y="1827074"/>
            <a:chExt cx="4087272" cy="742198"/>
          </a:xfrm>
        </p:grpSpPr>
        <p:sp>
          <p:nvSpPr>
            <p:cNvPr id="28" name="矩形 27">
              <a:extLst>
                <a:ext uri="{FF2B5EF4-FFF2-40B4-BE49-F238E27FC236}">
                  <a16:creationId xmlns:a16="http://schemas.microsoft.com/office/drawing/2014/main" id="{CFA7B2E4-3E34-43A7-A54E-3D4321E5526C}"/>
                </a:ext>
              </a:extLst>
            </p:cNvPr>
            <p:cNvSpPr/>
            <p:nvPr/>
          </p:nvSpPr>
          <p:spPr>
            <a:xfrm>
              <a:off x="5848934" y="1827074"/>
              <a:ext cx="3256398" cy="709742"/>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促进民族地区经济社会发展和各民族交往交流交融</a:t>
              </a:r>
              <a:endParaRPr lang="zh-CN" altLang="en-US" sz="1400" dirty="0">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CF65EEFB-FF21-4DB9-A89F-50D4EC845B9F}"/>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4</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30" name="直接连接符 29">
              <a:extLst>
                <a:ext uri="{FF2B5EF4-FFF2-40B4-BE49-F238E27FC236}">
                  <a16:creationId xmlns:a16="http://schemas.microsoft.com/office/drawing/2014/main" id="{282A3A5F-4344-4CFD-A04C-9C66A5A78B5C}"/>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1E7C7BF3-B0BF-4ED2-A11F-97F2E4E313FC}"/>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id="{FC8F3C62-34D3-4CBF-8AB9-D7597E949DCE}"/>
              </a:ext>
            </a:extLst>
          </p:cNvPr>
          <p:cNvGrpSpPr/>
          <p:nvPr/>
        </p:nvGrpSpPr>
        <p:grpSpPr>
          <a:xfrm>
            <a:off x="750627" y="4593660"/>
            <a:ext cx="4910159" cy="469123"/>
            <a:chOff x="5244425" y="1932911"/>
            <a:chExt cx="4087272" cy="636361"/>
          </a:xfrm>
        </p:grpSpPr>
        <p:sp>
          <p:nvSpPr>
            <p:cNvPr id="33" name="矩形 32">
              <a:extLst>
                <a:ext uri="{FF2B5EF4-FFF2-40B4-BE49-F238E27FC236}">
                  <a16:creationId xmlns:a16="http://schemas.microsoft.com/office/drawing/2014/main" id="{7E54A23D-682F-4C35-8940-5CD2BCD9646B}"/>
                </a:ext>
              </a:extLst>
            </p:cNvPr>
            <p:cNvSpPr/>
            <p:nvPr/>
          </p:nvSpPr>
          <p:spPr>
            <a:xfrm>
              <a:off x="5845214" y="2013481"/>
              <a:ext cx="3256398" cy="417496"/>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全面贯彻党的宗教工作基本方针</a:t>
              </a:r>
              <a:endParaRPr lang="zh-CN" altLang="en-US" sz="1400" dirty="0">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15EDF4E4-2E0A-4CE9-B776-84B4B34BA005}"/>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5</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35" name="直接连接符 34">
              <a:extLst>
                <a:ext uri="{FF2B5EF4-FFF2-40B4-BE49-F238E27FC236}">
                  <a16:creationId xmlns:a16="http://schemas.microsoft.com/office/drawing/2014/main" id="{B1E6D626-4EFC-445C-B9CA-0EAE5C4A8857}"/>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id="{1A256417-8FDF-4189-AFD2-F18859C59AD4}"/>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37" name="组合 36">
            <a:extLst>
              <a:ext uri="{FF2B5EF4-FFF2-40B4-BE49-F238E27FC236}">
                <a16:creationId xmlns:a16="http://schemas.microsoft.com/office/drawing/2014/main" id="{F534CBFE-6C34-4EFF-96D5-D88602120BB7}"/>
              </a:ext>
            </a:extLst>
          </p:cNvPr>
          <p:cNvGrpSpPr/>
          <p:nvPr/>
        </p:nvGrpSpPr>
        <p:grpSpPr>
          <a:xfrm>
            <a:off x="750627" y="5139570"/>
            <a:ext cx="4910159" cy="469123"/>
            <a:chOff x="5244425" y="1932911"/>
            <a:chExt cx="4087272" cy="636361"/>
          </a:xfrm>
        </p:grpSpPr>
        <p:sp>
          <p:nvSpPr>
            <p:cNvPr id="38" name="矩形 37">
              <a:extLst>
                <a:ext uri="{FF2B5EF4-FFF2-40B4-BE49-F238E27FC236}">
                  <a16:creationId xmlns:a16="http://schemas.microsoft.com/office/drawing/2014/main" id="{6F7FA147-9670-4476-BC3E-62DAF86AC222}"/>
                </a:ext>
              </a:extLst>
            </p:cNvPr>
            <p:cNvSpPr/>
            <p:nvPr/>
          </p:nvSpPr>
          <p:spPr>
            <a:xfrm>
              <a:off x="5850533" y="1974035"/>
              <a:ext cx="3256398" cy="417496"/>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就修订</a:t>
              </a:r>
              <a:r>
                <a:rPr lang="en-US" altLang="zh-CN" sz="1400" dirty="0">
                  <a:solidFill>
                    <a:srgbClr val="591300"/>
                  </a:solidFill>
                  <a:latin typeface="微软雅黑" panose="020B0503020204020204" pitchFamily="34" charset="-122"/>
                  <a:ea typeface="微软雅黑" panose="020B0503020204020204" pitchFamily="34" charset="-122"/>
                </a:rPr>
                <a:t>《</a:t>
              </a:r>
              <a:r>
                <a:rPr lang="zh-CN" altLang="en-US" sz="1400" dirty="0">
                  <a:solidFill>
                    <a:srgbClr val="591300"/>
                  </a:solidFill>
                  <a:latin typeface="微软雅黑" panose="020B0503020204020204" pitchFamily="34" charset="-122"/>
                  <a:ea typeface="微软雅黑" panose="020B0503020204020204" pitchFamily="34" charset="-122"/>
                </a:rPr>
                <a:t>宗教事务条例</a:t>
              </a:r>
              <a:r>
                <a:rPr lang="en-US" altLang="zh-CN" sz="1400" dirty="0">
                  <a:solidFill>
                    <a:srgbClr val="591300"/>
                  </a:solidFill>
                  <a:latin typeface="微软雅黑" panose="020B0503020204020204" pitchFamily="34" charset="-122"/>
                  <a:ea typeface="微软雅黑" panose="020B0503020204020204" pitchFamily="34" charset="-122"/>
                </a:rPr>
                <a:t>》</a:t>
              </a:r>
              <a:r>
                <a:rPr lang="zh-CN" altLang="en-US" sz="1400" dirty="0">
                  <a:solidFill>
                    <a:srgbClr val="591300"/>
                  </a:solidFill>
                  <a:latin typeface="微软雅黑" panose="020B0503020204020204" pitchFamily="34" charset="-122"/>
                  <a:ea typeface="微软雅黑" panose="020B0503020204020204" pitchFamily="34" charset="-122"/>
                </a:rPr>
                <a:t>提出建议</a:t>
              </a:r>
              <a:endParaRPr lang="zh-CN" altLang="en-US" sz="1400" dirty="0">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6110FEBF-570B-475E-AD2F-775E4C4DC119}"/>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6</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40" name="直接连接符 39">
              <a:extLst>
                <a:ext uri="{FF2B5EF4-FFF2-40B4-BE49-F238E27FC236}">
                  <a16:creationId xmlns:a16="http://schemas.microsoft.com/office/drawing/2014/main" id="{F2CB1305-E985-461E-AB77-E9FCAC6A84FB}"/>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645998CF-E9FA-4286-8694-0FEBACC10483}"/>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42" name="组合 41">
            <a:extLst>
              <a:ext uri="{FF2B5EF4-FFF2-40B4-BE49-F238E27FC236}">
                <a16:creationId xmlns:a16="http://schemas.microsoft.com/office/drawing/2014/main" id="{C3EA2EC6-3F55-4D81-9058-31C20AF5A20C}"/>
              </a:ext>
            </a:extLst>
          </p:cNvPr>
          <p:cNvGrpSpPr/>
          <p:nvPr/>
        </p:nvGrpSpPr>
        <p:grpSpPr>
          <a:xfrm>
            <a:off x="750627" y="5607459"/>
            <a:ext cx="4910159" cy="547146"/>
            <a:chOff x="5244425" y="1827074"/>
            <a:chExt cx="4087272" cy="742198"/>
          </a:xfrm>
        </p:grpSpPr>
        <p:sp>
          <p:nvSpPr>
            <p:cNvPr id="43" name="矩形 42">
              <a:extLst>
                <a:ext uri="{FF2B5EF4-FFF2-40B4-BE49-F238E27FC236}">
                  <a16:creationId xmlns:a16="http://schemas.microsoft.com/office/drawing/2014/main" id="{638008F6-7353-47AE-BF78-2E6214F64D21}"/>
                </a:ext>
              </a:extLst>
            </p:cNvPr>
            <p:cNvSpPr/>
            <p:nvPr/>
          </p:nvSpPr>
          <p:spPr>
            <a:xfrm>
              <a:off x="5848934" y="1827074"/>
              <a:ext cx="3256398" cy="709742"/>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坚持举办少数民族界、宗教界委员座谈会，反映社情民意</a:t>
              </a:r>
              <a:endParaRPr lang="zh-CN" altLang="en-US" sz="1400" dirty="0">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BC3F6B92-2C24-49E9-A9BB-6DBDD0491F20}"/>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7</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47" name="直接连接符 46">
              <a:extLst>
                <a:ext uri="{FF2B5EF4-FFF2-40B4-BE49-F238E27FC236}">
                  <a16:creationId xmlns:a16="http://schemas.microsoft.com/office/drawing/2014/main" id="{B5C11086-37FE-4996-B4AA-6A46E281EAB1}"/>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750F3F93-8C14-4E91-8E54-42B0500F61CD}"/>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49" name="组合 48">
            <a:extLst>
              <a:ext uri="{FF2B5EF4-FFF2-40B4-BE49-F238E27FC236}">
                <a16:creationId xmlns:a16="http://schemas.microsoft.com/office/drawing/2014/main" id="{5D006548-52EB-4CEB-875D-970188F8E271}"/>
              </a:ext>
            </a:extLst>
          </p:cNvPr>
          <p:cNvGrpSpPr/>
          <p:nvPr/>
        </p:nvGrpSpPr>
        <p:grpSpPr>
          <a:xfrm>
            <a:off x="6196084" y="2338500"/>
            <a:ext cx="4910159" cy="547146"/>
            <a:chOff x="5244425" y="1827074"/>
            <a:chExt cx="4087272" cy="742198"/>
          </a:xfrm>
        </p:grpSpPr>
        <p:sp>
          <p:nvSpPr>
            <p:cNvPr id="50" name="矩形 49">
              <a:extLst>
                <a:ext uri="{FF2B5EF4-FFF2-40B4-BE49-F238E27FC236}">
                  <a16:creationId xmlns:a16="http://schemas.microsoft.com/office/drawing/2014/main" id="{FADFB92E-CFD4-4D4A-AAB4-A93E0EA387E8}"/>
                </a:ext>
              </a:extLst>
            </p:cNvPr>
            <p:cNvSpPr/>
            <p:nvPr/>
          </p:nvSpPr>
          <p:spPr>
            <a:xfrm>
              <a:off x="5848934" y="1827074"/>
              <a:ext cx="3256398" cy="709742"/>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旗帜鲜明反对暴力恐怖活动、民族分裂活动、宗教极端活动</a:t>
              </a:r>
              <a:endParaRPr lang="zh-CN" altLang="en-US" sz="1400" dirty="0">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id="{FCACB50A-AFFA-4FD5-8CBF-81211B223C68}"/>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8</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52" name="直接连接符 51">
              <a:extLst>
                <a:ext uri="{FF2B5EF4-FFF2-40B4-BE49-F238E27FC236}">
                  <a16:creationId xmlns:a16="http://schemas.microsoft.com/office/drawing/2014/main" id="{0A8E80D6-D67A-4979-A1B8-485FE50A572F}"/>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id="{FA4A5396-6576-4550-8480-92C41F3DFE82}"/>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54" name="组合 53">
            <a:extLst>
              <a:ext uri="{FF2B5EF4-FFF2-40B4-BE49-F238E27FC236}">
                <a16:creationId xmlns:a16="http://schemas.microsoft.com/office/drawing/2014/main" id="{23B1215F-3262-4197-A5DA-BDBEDEFC569E}"/>
              </a:ext>
            </a:extLst>
          </p:cNvPr>
          <p:cNvGrpSpPr/>
          <p:nvPr/>
        </p:nvGrpSpPr>
        <p:grpSpPr>
          <a:xfrm>
            <a:off x="6196084" y="2962433"/>
            <a:ext cx="4910159" cy="469123"/>
            <a:chOff x="5244425" y="1932911"/>
            <a:chExt cx="4087272" cy="636361"/>
          </a:xfrm>
        </p:grpSpPr>
        <p:sp>
          <p:nvSpPr>
            <p:cNvPr id="55" name="矩形 54">
              <a:extLst>
                <a:ext uri="{FF2B5EF4-FFF2-40B4-BE49-F238E27FC236}">
                  <a16:creationId xmlns:a16="http://schemas.microsoft.com/office/drawing/2014/main" id="{CF8FAD0B-D52B-41B7-9041-B68C59AED280}"/>
                </a:ext>
              </a:extLst>
            </p:cNvPr>
            <p:cNvSpPr/>
            <p:nvPr/>
          </p:nvSpPr>
          <p:spPr>
            <a:xfrm>
              <a:off x="5848934" y="1995131"/>
              <a:ext cx="3256398" cy="417496"/>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全面准确贯彻“一国两制”方针</a:t>
              </a:r>
              <a:endParaRPr lang="zh-CN" altLang="en-US" sz="1400" dirty="0">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id="{F2D64FB1-F176-4CE8-BBDE-1265E28A6121}"/>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9</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57" name="直接连接符 56">
              <a:extLst>
                <a:ext uri="{FF2B5EF4-FFF2-40B4-BE49-F238E27FC236}">
                  <a16:creationId xmlns:a16="http://schemas.microsoft.com/office/drawing/2014/main" id="{81755C9A-4D89-4859-B801-7A7ED833CCB8}"/>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F449985E-2DCD-4779-94F7-747705441CC2}"/>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59" name="组合 58">
            <a:extLst>
              <a:ext uri="{FF2B5EF4-FFF2-40B4-BE49-F238E27FC236}">
                <a16:creationId xmlns:a16="http://schemas.microsoft.com/office/drawing/2014/main" id="{2985CD53-34A7-4031-AC14-281F5BA77D90}"/>
              </a:ext>
            </a:extLst>
          </p:cNvPr>
          <p:cNvGrpSpPr/>
          <p:nvPr/>
        </p:nvGrpSpPr>
        <p:grpSpPr>
          <a:xfrm>
            <a:off x="6196084" y="3508343"/>
            <a:ext cx="4910159" cy="469123"/>
            <a:chOff x="5244425" y="1932911"/>
            <a:chExt cx="4087272" cy="636361"/>
          </a:xfrm>
        </p:grpSpPr>
        <p:sp>
          <p:nvSpPr>
            <p:cNvPr id="60" name="矩形 59">
              <a:extLst>
                <a:ext uri="{FF2B5EF4-FFF2-40B4-BE49-F238E27FC236}">
                  <a16:creationId xmlns:a16="http://schemas.microsoft.com/office/drawing/2014/main" id="{F0C71D42-4918-4E8C-894D-F08F1B647336}"/>
                </a:ext>
              </a:extLst>
            </p:cNvPr>
            <p:cNvSpPr/>
            <p:nvPr/>
          </p:nvSpPr>
          <p:spPr>
            <a:xfrm>
              <a:off x="5848934" y="2012923"/>
              <a:ext cx="3256398" cy="417496"/>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深做细做港澳青少年工作，</a:t>
              </a:r>
              <a:endParaRPr lang="zh-CN" altLang="en-US" sz="1400" dirty="0">
                <a:latin typeface="微软雅黑" panose="020B0503020204020204" pitchFamily="34" charset="-122"/>
                <a:ea typeface="微软雅黑" panose="020B0503020204020204" pitchFamily="34" charset="-122"/>
              </a:endParaRPr>
            </a:p>
          </p:txBody>
        </p:sp>
        <p:sp>
          <p:nvSpPr>
            <p:cNvPr id="61" name="矩形 60">
              <a:extLst>
                <a:ext uri="{FF2B5EF4-FFF2-40B4-BE49-F238E27FC236}">
                  <a16:creationId xmlns:a16="http://schemas.microsoft.com/office/drawing/2014/main" id="{28637E4D-0939-44D6-B463-48D7CB58B442}"/>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10</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62" name="直接连接符 61">
              <a:extLst>
                <a:ext uri="{FF2B5EF4-FFF2-40B4-BE49-F238E27FC236}">
                  <a16:creationId xmlns:a16="http://schemas.microsoft.com/office/drawing/2014/main" id="{8F4D7A19-A08E-49DD-9926-37B3F9A60FC8}"/>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3F2354F6-9D5C-40F4-81F1-B73F6E1A2973}"/>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64" name="组合 63">
            <a:extLst>
              <a:ext uri="{FF2B5EF4-FFF2-40B4-BE49-F238E27FC236}">
                <a16:creationId xmlns:a16="http://schemas.microsoft.com/office/drawing/2014/main" id="{9D9308F9-C856-414C-950D-74970AB33291}"/>
              </a:ext>
            </a:extLst>
          </p:cNvPr>
          <p:cNvGrpSpPr/>
          <p:nvPr/>
        </p:nvGrpSpPr>
        <p:grpSpPr>
          <a:xfrm>
            <a:off x="6196084" y="4054254"/>
            <a:ext cx="4910159" cy="469123"/>
            <a:chOff x="5244425" y="1932911"/>
            <a:chExt cx="4087272" cy="636361"/>
          </a:xfrm>
        </p:grpSpPr>
        <p:sp>
          <p:nvSpPr>
            <p:cNvPr id="65" name="矩形 64">
              <a:extLst>
                <a:ext uri="{FF2B5EF4-FFF2-40B4-BE49-F238E27FC236}">
                  <a16:creationId xmlns:a16="http://schemas.microsoft.com/office/drawing/2014/main" id="{8DA19B61-B22B-49DE-B81A-EF88D81D4864}"/>
                </a:ext>
              </a:extLst>
            </p:cNvPr>
            <p:cNvSpPr/>
            <p:nvPr/>
          </p:nvSpPr>
          <p:spPr>
            <a:xfrm>
              <a:off x="5848934" y="1993386"/>
              <a:ext cx="3256398" cy="417496"/>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加强与台湾民意代表机制化交流</a:t>
              </a:r>
              <a:endParaRPr lang="zh-CN" altLang="en-US" sz="1400" dirty="0">
                <a:latin typeface="微软雅黑" panose="020B0503020204020204" pitchFamily="34" charset="-122"/>
                <a:ea typeface="微软雅黑" panose="020B0503020204020204" pitchFamily="34" charset="-122"/>
              </a:endParaRPr>
            </a:p>
          </p:txBody>
        </p:sp>
        <p:sp>
          <p:nvSpPr>
            <p:cNvPr id="66" name="矩形 65">
              <a:extLst>
                <a:ext uri="{FF2B5EF4-FFF2-40B4-BE49-F238E27FC236}">
                  <a16:creationId xmlns:a16="http://schemas.microsoft.com/office/drawing/2014/main" id="{A4F90883-0D08-49EF-8077-D1D187897CBD}"/>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11</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67" name="直接连接符 66">
              <a:extLst>
                <a:ext uri="{FF2B5EF4-FFF2-40B4-BE49-F238E27FC236}">
                  <a16:creationId xmlns:a16="http://schemas.microsoft.com/office/drawing/2014/main" id="{AE0D3C05-45DA-4EEF-BB39-2877DE78BF74}"/>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8" name="矩形 67">
              <a:extLst>
                <a:ext uri="{FF2B5EF4-FFF2-40B4-BE49-F238E27FC236}">
                  <a16:creationId xmlns:a16="http://schemas.microsoft.com/office/drawing/2014/main" id="{DBB9EC7F-6190-4DF8-BAE8-8CAD76FD1877}"/>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69" name="组合 68">
            <a:extLst>
              <a:ext uri="{FF2B5EF4-FFF2-40B4-BE49-F238E27FC236}">
                <a16:creationId xmlns:a16="http://schemas.microsoft.com/office/drawing/2014/main" id="{37CD0803-27E8-44C2-A255-5AC2B34E01AB}"/>
              </a:ext>
            </a:extLst>
          </p:cNvPr>
          <p:cNvGrpSpPr/>
          <p:nvPr/>
        </p:nvGrpSpPr>
        <p:grpSpPr>
          <a:xfrm>
            <a:off x="6196084" y="4593660"/>
            <a:ext cx="4910159" cy="469123"/>
            <a:chOff x="5244425" y="1932911"/>
            <a:chExt cx="4087272" cy="636361"/>
          </a:xfrm>
        </p:grpSpPr>
        <p:sp>
          <p:nvSpPr>
            <p:cNvPr id="70" name="矩形 69">
              <a:extLst>
                <a:ext uri="{FF2B5EF4-FFF2-40B4-BE49-F238E27FC236}">
                  <a16:creationId xmlns:a16="http://schemas.microsoft.com/office/drawing/2014/main" id="{45FD2D4B-55E8-4C0B-BD7F-7D6F1E8363D5}"/>
                </a:ext>
              </a:extLst>
            </p:cNvPr>
            <p:cNvSpPr/>
            <p:nvPr/>
          </p:nvSpPr>
          <p:spPr>
            <a:xfrm>
              <a:off x="5848934" y="1974699"/>
              <a:ext cx="3256398" cy="417496"/>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坚决反对“台独”分裂行径</a:t>
              </a:r>
              <a:endParaRPr lang="zh-CN" altLang="en-US" sz="1400" dirty="0">
                <a:latin typeface="微软雅黑" panose="020B0503020204020204" pitchFamily="34" charset="-122"/>
                <a:ea typeface="微软雅黑" panose="020B0503020204020204" pitchFamily="34" charset="-122"/>
              </a:endParaRPr>
            </a:p>
          </p:txBody>
        </p:sp>
        <p:sp>
          <p:nvSpPr>
            <p:cNvPr id="71" name="矩形 70">
              <a:extLst>
                <a:ext uri="{FF2B5EF4-FFF2-40B4-BE49-F238E27FC236}">
                  <a16:creationId xmlns:a16="http://schemas.microsoft.com/office/drawing/2014/main" id="{15090A0A-581F-41F1-ADCC-5A52C032376D}"/>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12</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72" name="直接连接符 71">
              <a:extLst>
                <a:ext uri="{FF2B5EF4-FFF2-40B4-BE49-F238E27FC236}">
                  <a16:creationId xmlns:a16="http://schemas.microsoft.com/office/drawing/2014/main" id="{3593BD9D-4D7F-48A6-B858-3D5C8EE8D0E5}"/>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3" name="矩形 72">
              <a:extLst>
                <a:ext uri="{FF2B5EF4-FFF2-40B4-BE49-F238E27FC236}">
                  <a16:creationId xmlns:a16="http://schemas.microsoft.com/office/drawing/2014/main" id="{E9C448DB-9E0B-4AA5-8713-851335DAB869}"/>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grpSp>
        <p:nvGrpSpPr>
          <p:cNvPr id="74" name="组合 73">
            <a:extLst>
              <a:ext uri="{FF2B5EF4-FFF2-40B4-BE49-F238E27FC236}">
                <a16:creationId xmlns:a16="http://schemas.microsoft.com/office/drawing/2014/main" id="{4A901380-8411-4C9A-BCA9-DC153966B826}"/>
              </a:ext>
            </a:extLst>
          </p:cNvPr>
          <p:cNvGrpSpPr/>
          <p:nvPr/>
        </p:nvGrpSpPr>
        <p:grpSpPr>
          <a:xfrm>
            <a:off x="6196084" y="5139570"/>
            <a:ext cx="4910159" cy="469123"/>
            <a:chOff x="5244425" y="1932911"/>
            <a:chExt cx="4087272" cy="636361"/>
          </a:xfrm>
        </p:grpSpPr>
        <p:sp>
          <p:nvSpPr>
            <p:cNvPr id="76" name="矩形 75">
              <a:extLst>
                <a:ext uri="{FF2B5EF4-FFF2-40B4-BE49-F238E27FC236}">
                  <a16:creationId xmlns:a16="http://schemas.microsoft.com/office/drawing/2014/main" id="{D9987CA3-5536-4E12-A456-E20E9D486E6E}"/>
                </a:ext>
              </a:extLst>
            </p:cNvPr>
            <p:cNvSpPr/>
            <p:nvPr/>
          </p:nvSpPr>
          <p:spPr>
            <a:xfrm>
              <a:off x="5848934" y="1955418"/>
              <a:ext cx="3256398" cy="417496"/>
            </a:xfrm>
            <a:prstGeom prst="rect">
              <a:avLst/>
            </a:prstGeom>
          </p:spPr>
          <p:txBody>
            <a:bodyPr wrap="square">
              <a:spAutoFit/>
            </a:bodyPr>
            <a:lstStyle/>
            <a:p>
              <a:r>
                <a:rPr lang="zh-CN" altLang="en-US" sz="1400" dirty="0">
                  <a:solidFill>
                    <a:srgbClr val="591300"/>
                  </a:solidFill>
                  <a:latin typeface="微软雅黑" panose="020B0503020204020204" pitchFamily="34" charset="-122"/>
                  <a:ea typeface="微软雅黑" panose="020B0503020204020204" pitchFamily="34" charset="-122"/>
                </a:rPr>
                <a:t>邀请侨胞列席政协大会、回国考察</a:t>
              </a:r>
              <a:endParaRPr lang="zh-CN" altLang="en-US" sz="1400" dirty="0">
                <a:latin typeface="微软雅黑" panose="020B0503020204020204" pitchFamily="34" charset="-122"/>
                <a:ea typeface="微软雅黑" panose="020B0503020204020204" pitchFamily="34" charset="-122"/>
              </a:endParaRPr>
            </a:p>
          </p:txBody>
        </p:sp>
        <p:sp>
          <p:nvSpPr>
            <p:cNvPr id="77" name="矩形 76">
              <a:extLst>
                <a:ext uri="{FF2B5EF4-FFF2-40B4-BE49-F238E27FC236}">
                  <a16:creationId xmlns:a16="http://schemas.microsoft.com/office/drawing/2014/main" id="{7AD27BF9-F061-45FF-AA4A-7A6140BE9840}"/>
                </a:ext>
              </a:extLst>
            </p:cNvPr>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13</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78" name="直接连接符 77">
              <a:extLst>
                <a:ext uri="{FF2B5EF4-FFF2-40B4-BE49-F238E27FC236}">
                  <a16:creationId xmlns:a16="http://schemas.microsoft.com/office/drawing/2014/main" id="{E2C59AFD-D38B-40F0-A92D-0145E47B030C}"/>
                </a:ext>
              </a:extLst>
            </p:cNvPr>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9" name="矩形 78">
              <a:extLst>
                <a:ext uri="{FF2B5EF4-FFF2-40B4-BE49-F238E27FC236}">
                  <a16:creationId xmlns:a16="http://schemas.microsoft.com/office/drawing/2014/main" id="{D775EAC6-FBC5-4998-BC3D-F51A35ABD3D5}"/>
                </a:ext>
              </a:extLst>
            </p:cNvPr>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76215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decel="10000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decel="10000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1+#ppt_w/2"/>
                                          </p:val>
                                        </p:tav>
                                        <p:tav tm="100000">
                                          <p:val>
                                            <p:strVal val="#ppt_x"/>
                                          </p:val>
                                        </p:tav>
                                      </p:tavLst>
                                    </p:anim>
                                    <p:anim calcmode="lin" valueType="num">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decel="10000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decel="10000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2" decel="10000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1+#ppt_w/2"/>
                                          </p:val>
                                        </p:tav>
                                        <p:tav tm="100000">
                                          <p:val>
                                            <p:strVal val="#ppt_x"/>
                                          </p:val>
                                        </p:tav>
                                      </p:tavLst>
                                    </p:anim>
                                    <p:anim calcmode="lin" valueType="num">
                                      <p:cBhvr additive="base">
                                        <p:cTn id="50" dur="500" fill="hold"/>
                                        <p:tgtEl>
                                          <p:spTgt spid="32"/>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decel="100000"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1+#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2" decel="100000"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1+#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2" presetClass="entr" presetSubtype="2" decel="100000"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 calcmode="lin" valueType="num">
                                      <p:cBhvr additive="base">
                                        <p:cTn id="64" dur="500" fill="hold"/>
                                        <p:tgtEl>
                                          <p:spTgt spid="49"/>
                                        </p:tgtEl>
                                        <p:attrNameLst>
                                          <p:attrName>ppt_x</p:attrName>
                                        </p:attrNameLst>
                                      </p:cBhvr>
                                      <p:tavLst>
                                        <p:tav tm="0">
                                          <p:val>
                                            <p:strVal val="1+#ppt_w/2"/>
                                          </p:val>
                                        </p:tav>
                                        <p:tav tm="100000">
                                          <p:val>
                                            <p:strVal val="#ppt_x"/>
                                          </p:val>
                                        </p:tav>
                                      </p:tavLst>
                                    </p:anim>
                                    <p:anim calcmode="lin" valueType="num">
                                      <p:cBhvr additive="base">
                                        <p:cTn id="65" dur="500" fill="hold"/>
                                        <p:tgtEl>
                                          <p:spTgt spid="49"/>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2" presetClass="entr" presetSubtype="2" decel="100000" fill="hold" nodeType="afterEffect">
                                  <p:stCondLst>
                                    <p:cond delay="0"/>
                                  </p:stCondLst>
                                  <p:childTnLst>
                                    <p:set>
                                      <p:cBhvr>
                                        <p:cTn id="68" dur="1" fill="hold">
                                          <p:stCondLst>
                                            <p:cond delay="0"/>
                                          </p:stCondLst>
                                        </p:cTn>
                                        <p:tgtEl>
                                          <p:spTgt spid="54"/>
                                        </p:tgtEl>
                                        <p:attrNameLst>
                                          <p:attrName>style.visibility</p:attrName>
                                        </p:attrNameLst>
                                      </p:cBhvr>
                                      <p:to>
                                        <p:strVal val="visible"/>
                                      </p:to>
                                    </p:set>
                                    <p:anim calcmode="lin" valueType="num">
                                      <p:cBhvr additive="base">
                                        <p:cTn id="69" dur="500" fill="hold"/>
                                        <p:tgtEl>
                                          <p:spTgt spid="54"/>
                                        </p:tgtEl>
                                        <p:attrNameLst>
                                          <p:attrName>ppt_x</p:attrName>
                                        </p:attrNameLst>
                                      </p:cBhvr>
                                      <p:tavLst>
                                        <p:tav tm="0">
                                          <p:val>
                                            <p:strVal val="1+#ppt_w/2"/>
                                          </p:val>
                                        </p:tav>
                                        <p:tav tm="100000">
                                          <p:val>
                                            <p:strVal val="#ppt_x"/>
                                          </p:val>
                                        </p:tav>
                                      </p:tavLst>
                                    </p:anim>
                                    <p:anim calcmode="lin" valueType="num">
                                      <p:cBhvr additive="base">
                                        <p:cTn id="70" dur="500" fill="hold"/>
                                        <p:tgtEl>
                                          <p:spTgt spid="54"/>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2" presetClass="entr" presetSubtype="2" decel="100000"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 calcmode="lin" valueType="num">
                                      <p:cBhvr additive="base">
                                        <p:cTn id="74" dur="500" fill="hold"/>
                                        <p:tgtEl>
                                          <p:spTgt spid="59"/>
                                        </p:tgtEl>
                                        <p:attrNameLst>
                                          <p:attrName>ppt_x</p:attrName>
                                        </p:attrNameLst>
                                      </p:cBhvr>
                                      <p:tavLst>
                                        <p:tav tm="0">
                                          <p:val>
                                            <p:strVal val="1+#ppt_w/2"/>
                                          </p:val>
                                        </p:tav>
                                        <p:tav tm="100000">
                                          <p:val>
                                            <p:strVal val="#ppt_x"/>
                                          </p:val>
                                        </p:tav>
                                      </p:tavLst>
                                    </p:anim>
                                    <p:anim calcmode="lin" valueType="num">
                                      <p:cBhvr additive="base">
                                        <p:cTn id="75" dur="500" fill="hold"/>
                                        <p:tgtEl>
                                          <p:spTgt spid="59"/>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2" presetClass="entr" presetSubtype="2" decel="100000" fill="hold" nodeType="after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additive="base">
                                        <p:cTn id="79" dur="500" fill="hold"/>
                                        <p:tgtEl>
                                          <p:spTgt spid="64"/>
                                        </p:tgtEl>
                                        <p:attrNameLst>
                                          <p:attrName>ppt_x</p:attrName>
                                        </p:attrNameLst>
                                      </p:cBhvr>
                                      <p:tavLst>
                                        <p:tav tm="0">
                                          <p:val>
                                            <p:strVal val="1+#ppt_w/2"/>
                                          </p:val>
                                        </p:tav>
                                        <p:tav tm="100000">
                                          <p:val>
                                            <p:strVal val="#ppt_x"/>
                                          </p:val>
                                        </p:tav>
                                      </p:tavLst>
                                    </p:anim>
                                    <p:anim calcmode="lin" valueType="num">
                                      <p:cBhvr additive="base">
                                        <p:cTn id="80" dur="500" fill="hold"/>
                                        <p:tgtEl>
                                          <p:spTgt spid="64"/>
                                        </p:tgtEl>
                                        <p:attrNameLst>
                                          <p:attrName>ppt_y</p:attrName>
                                        </p:attrNameLst>
                                      </p:cBhvr>
                                      <p:tavLst>
                                        <p:tav tm="0">
                                          <p:val>
                                            <p:strVal val="#ppt_y"/>
                                          </p:val>
                                        </p:tav>
                                        <p:tav tm="100000">
                                          <p:val>
                                            <p:strVal val="#ppt_y"/>
                                          </p:val>
                                        </p:tav>
                                      </p:tavLst>
                                    </p:anim>
                                  </p:childTnLst>
                                </p:cTn>
                              </p:par>
                            </p:childTnLst>
                          </p:cTn>
                        </p:par>
                        <p:par>
                          <p:cTn id="81" fill="hold">
                            <p:stCondLst>
                              <p:cond delay="7500"/>
                            </p:stCondLst>
                            <p:childTnLst>
                              <p:par>
                                <p:cTn id="82" presetID="2" presetClass="entr" presetSubtype="2" decel="100000"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additive="base">
                                        <p:cTn id="84" dur="500" fill="hold"/>
                                        <p:tgtEl>
                                          <p:spTgt spid="69"/>
                                        </p:tgtEl>
                                        <p:attrNameLst>
                                          <p:attrName>ppt_x</p:attrName>
                                        </p:attrNameLst>
                                      </p:cBhvr>
                                      <p:tavLst>
                                        <p:tav tm="0">
                                          <p:val>
                                            <p:strVal val="1+#ppt_w/2"/>
                                          </p:val>
                                        </p:tav>
                                        <p:tav tm="100000">
                                          <p:val>
                                            <p:strVal val="#ppt_x"/>
                                          </p:val>
                                        </p:tav>
                                      </p:tavLst>
                                    </p:anim>
                                    <p:anim calcmode="lin" valueType="num">
                                      <p:cBhvr additive="base">
                                        <p:cTn id="85" dur="500" fill="hold"/>
                                        <p:tgtEl>
                                          <p:spTgt spid="69"/>
                                        </p:tgtEl>
                                        <p:attrNameLst>
                                          <p:attrName>ppt_y</p:attrName>
                                        </p:attrNameLst>
                                      </p:cBhvr>
                                      <p:tavLst>
                                        <p:tav tm="0">
                                          <p:val>
                                            <p:strVal val="#ppt_y"/>
                                          </p:val>
                                        </p:tav>
                                        <p:tav tm="100000">
                                          <p:val>
                                            <p:strVal val="#ppt_y"/>
                                          </p:val>
                                        </p:tav>
                                      </p:tavLst>
                                    </p:anim>
                                  </p:childTnLst>
                                </p:cTn>
                              </p:par>
                            </p:childTnLst>
                          </p:cTn>
                        </p:par>
                        <p:par>
                          <p:cTn id="86" fill="hold">
                            <p:stCondLst>
                              <p:cond delay="8000"/>
                            </p:stCondLst>
                            <p:childTnLst>
                              <p:par>
                                <p:cTn id="87" presetID="2" presetClass="entr" presetSubtype="2" decel="100000" fill="hold" nodeType="afterEffect">
                                  <p:stCondLst>
                                    <p:cond delay="0"/>
                                  </p:stCondLst>
                                  <p:childTnLst>
                                    <p:set>
                                      <p:cBhvr>
                                        <p:cTn id="88" dur="1" fill="hold">
                                          <p:stCondLst>
                                            <p:cond delay="0"/>
                                          </p:stCondLst>
                                        </p:cTn>
                                        <p:tgtEl>
                                          <p:spTgt spid="74"/>
                                        </p:tgtEl>
                                        <p:attrNameLst>
                                          <p:attrName>style.visibility</p:attrName>
                                        </p:attrNameLst>
                                      </p:cBhvr>
                                      <p:to>
                                        <p:strVal val="visible"/>
                                      </p:to>
                                    </p:set>
                                    <p:anim calcmode="lin" valueType="num">
                                      <p:cBhvr additive="base">
                                        <p:cTn id="89" dur="500" fill="hold"/>
                                        <p:tgtEl>
                                          <p:spTgt spid="74"/>
                                        </p:tgtEl>
                                        <p:attrNameLst>
                                          <p:attrName>ppt_x</p:attrName>
                                        </p:attrNameLst>
                                      </p:cBhvr>
                                      <p:tavLst>
                                        <p:tav tm="0">
                                          <p:val>
                                            <p:strVal val="1+#ppt_w/2"/>
                                          </p:val>
                                        </p:tav>
                                        <p:tav tm="100000">
                                          <p:val>
                                            <p:strVal val="#ppt_x"/>
                                          </p:val>
                                        </p:tav>
                                      </p:tavLst>
                                    </p:anim>
                                    <p:anim calcmode="lin" valueType="num">
                                      <p:cBhvr additive="base">
                                        <p:cTn id="90"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A074F301-95AA-464D-AA1B-A2852075E8B8}"/>
              </a:ext>
            </a:extLst>
          </p:cNvPr>
          <p:cNvSpPr/>
          <p:nvPr/>
        </p:nvSpPr>
        <p:spPr>
          <a:xfrm>
            <a:off x="3595520" y="1567300"/>
            <a:ext cx="5608932"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779EA260-6CEE-48E9-ABF5-42D33F009BD4}"/>
              </a:ext>
            </a:extLst>
          </p:cNvPr>
          <p:cNvSpPr txBox="1"/>
          <p:nvPr/>
        </p:nvSpPr>
        <p:spPr>
          <a:xfrm>
            <a:off x="3595520" y="1687735"/>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（七）</a:t>
            </a:r>
          </a:p>
        </p:txBody>
      </p:sp>
      <p:sp>
        <p:nvSpPr>
          <p:cNvPr id="11" name="文本框 10">
            <a:extLst>
              <a:ext uri="{FF2B5EF4-FFF2-40B4-BE49-F238E27FC236}">
                <a16:creationId xmlns:a16="http://schemas.microsoft.com/office/drawing/2014/main" id="{7D2C89B8-3D88-4572-8167-DA6B5C0CEE66}"/>
              </a:ext>
            </a:extLst>
          </p:cNvPr>
          <p:cNvSpPr txBox="1"/>
          <p:nvPr/>
        </p:nvSpPr>
        <p:spPr>
          <a:xfrm>
            <a:off x="4787416" y="1585569"/>
            <a:ext cx="5926075" cy="830997"/>
          </a:xfrm>
          <a:prstGeom prst="rect">
            <a:avLst/>
          </a:prstGeom>
          <a:noFill/>
        </p:spPr>
        <p:txBody>
          <a:bodyPr wrap="squar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广泛开展对外友好交往，为营</a:t>
            </a:r>
            <a:endParaRPr lang="en-US" altLang="zh-CN" sz="2400" dirty="0">
              <a:solidFill>
                <a:srgbClr val="FF0000"/>
              </a:solidFill>
              <a:latin typeface="微软雅黑" panose="020B0503020204020204" pitchFamily="82" charset="2"/>
              <a:ea typeface="微软雅黑" panose="020B0503020204020204" pitchFamily="82" charset="2"/>
            </a:endParaRPr>
          </a:p>
          <a:p>
            <a:r>
              <a:rPr lang="zh-CN" altLang="en-US" sz="2400" dirty="0">
                <a:solidFill>
                  <a:srgbClr val="FF0000"/>
                </a:solidFill>
                <a:latin typeface="微软雅黑" panose="020B0503020204020204" pitchFamily="82" charset="2"/>
                <a:ea typeface="微软雅黑" panose="020B0503020204020204" pitchFamily="82" charset="2"/>
              </a:rPr>
              <a:t>造良好外部环境作出积极贡献</a:t>
            </a:r>
          </a:p>
        </p:txBody>
      </p:sp>
      <p:pic>
        <p:nvPicPr>
          <p:cNvPr id="12" name="图片 11">
            <a:extLst>
              <a:ext uri="{FF2B5EF4-FFF2-40B4-BE49-F238E27FC236}">
                <a16:creationId xmlns:a16="http://schemas.microsoft.com/office/drawing/2014/main" id="{D2E9AF32-9755-446D-90BF-30EBA34C5FD8}"/>
              </a:ext>
            </a:extLst>
          </p:cNvPr>
          <p:cNvPicPr>
            <a:picLocks noChangeAspect="1"/>
          </p:cNvPicPr>
          <p:nvPr/>
        </p:nvPicPr>
        <p:blipFill>
          <a:blip r:embed="rId5">
            <a:clrChange>
              <a:clrFrom>
                <a:srgbClr val="FBE9D5"/>
              </a:clrFrom>
              <a:clrTo>
                <a:srgbClr val="FBE9D5">
                  <a:alpha val="0"/>
                </a:srgbClr>
              </a:clrTo>
            </a:clrChange>
          </a:blip>
          <a:stretch>
            <a:fillRect/>
          </a:stretch>
        </p:blipFill>
        <p:spPr>
          <a:xfrm>
            <a:off x="1291436" y="2719066"/>
            <a:ext cx="9770113" cy="2808277"/>
          </a:xfrm>
          <a:prstGeom prst="rect">
            <a:avLst/>
          </a:prstGeom>
        </p:spPr>
      </p:pic>
    </p:spTree>
    <p:extLst>
      <p:ext uri="{BB962C8B-B14F-4D97-AF65-F5344CB8AC3E}">
        <p14:creationId xmlns:p14="http://schemas.microsoft.com/office/powerpoint/2010/main" val="25806361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6CFF9EB1-61D7-4550-9A35-A911257AB970}"/>
              </a:ext>
            </a:extLst>
          </p:cNvPr>
          <p:cNvSpPr/>
          <p:nvPr/>
        </p:nvSpPr>
        <p:spPr bwMode="auto">
          <a:xfrm>
            <a:off x="2437882" y="1563284"/>
            <a:ext cx="8413384" cy="4080772"/>
          </a:xfrm>
          <a:prstGeom prst="rect">
            <a:avLst/>
          </a:prstGeom>
          <a:noFill/>
          <a:ln w="28575" cap="flat" cmpd="sng" algn="ctr">
            <a:solidFill>
              <a:schemeClr val="tx1">
                <a:lumMod val="50000"/>
                <a:lumOff val="50000"/>
              </a:schemeClr>
            </a:solidFill>
            <a:prstDash val="sysDash"/>
            <a:round/>
            <a:headEnd type="none" w="med" len="med"/>
            <a:tailEnd type="none" w="med" len="med"/>
          </a:ln>
          <a:effectLst/>
          <a:extLst/>
        </p:spPr>
        <p:txBody>
          <a:bodyPr vert="horz" wrap="square" lIns="91404" tIns="45702" rIns="91404" bIns="45702" numCol="1" rtlCol="0" anchor="t" anchorCtr="0" compatLnSpc="1"/>
          <a:lstStyle/>
          <a:p>
            <a:pPr defTabSz="914069" fontAlgn="base">
              <a:spcBef>
                <a:spcPct val="0"/>
              </a:spcBef>
              <a:spcAft>
                <a:spcPct val="0"/>
              </a:spcAft>
              <a:defRPr/>
            </a:pPr>
            <a:endParaRPr lang="zh-CN" altLang="en-US" sz="1799" kern="0">
              <a:solidFill>
                <a:srgbClr val="BC0000"/>
              </a:solidFill>
              <a:latin typeface="+mj-ea"/>
              <a:ea typeface="+mj-ea"/>
            </a:endParaRPr>
          </a:p>
        </p:txBody>
      </p:sp>
      <p:sp>
        <p:nvSpPr>
          <p:cNvPr id="16" name="Freeform 5">
            <a:extLst>
              <a:ext uri="{FF2B5EF4-FFF2-40B4-BE49-F238E27FC236}">
                <a16:creationId xmlns:a16="http://schemas.microsoft.com/office/drawing/2014/main" id="{EAD20B26-9D08-4055-887B-9FADD0FCE7C5}"/>
              </a:ext>
            </a:extLst>
          </p:cNvPr>
          <p:cNvSpPr>
            <a:spLocks/>
          </p:cNvSpPr>
          <p:nvPr/>
        </p:nvSpPr>
        <p:spPr bwMode="auto">
          <a:xfrm rot="10800000">
            <a:off x="384721" y="423407"/>
            <a:ext cx="1838026" cy="1838317"/>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17" name="Freeform 5">
            <a:extLst>
              <a:ext uri="{FF2B5EF4-FFF2-40B4-BE49-F238E27FC236}">
                <a16:creationId xmlns:a16="http://schemas.microsoft.com/office/drawing/2014/main" id="{85221B2B-8A4B-4D78-AF25-34D8A8C1749A}"/>
              </a:ext>
            </a:extLst>
          </p:cNvPr>
          <p:cNvSpPr>
            <a:spLocks/>
          </p:cNvSpPr>
          <p:nvPr/>
        </p:nvSpPr>
        <p:spPr bwMode="auto">
          <a:xfrm rot="10800000">
            <a:off x="588812" y="627845"/>
            <a:ext cx="1429844" cy="1429437"/>
          </a:xfrm>
          <a:prstGeom prst="ellipse">
            <a:avLst/>
          </a:prstGeom>
          <a:gradFill flip="none" rotWithShape="1">
            <a:gsLst>
              <a:gs pos="0">
                <a:srgbClr val="FF0517"/>
              </a:gs>
              <a:gs pos="100000">
                <a:srgbClr val="FF0517">
                  <a:lumMod val="75000"/>
                </a:srgbClr>
              </a:gs>
            </a:gsLst>
            <a:lin ang="2700000" scaled="1"/>
            <a:tileRect/>
          </a:gradFill>
          <a:ln w="25400">
            <a:gradFill flip="none" rotWithShape="1">
              <a:gsLst>
                <a:gs pos="0">
                  <a:srgbClr val="FF0517">
                    <a:lumMod val="75000"/>
                  </a:srgbClr>
                </a:gs>
                <a:gs pos="100000">
                  <a:srgbClr val="FF0517"/>
                </a:gs>
              </a:gsLst>
              <a:lin ang="2700000" scaled="1"/>
              <a:tileRect/>
            </a:gradFill>
          </a:ln>
          <a:effectLst>
            <a:outerShdw blurRad="254000" dist="114300" dir="2700000" algn="tl" rotWithShape="0">
              <a:prstClr val="black">
                <a:alpha val="25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18" name="TextBox 4">
            <a:extLst>
              <a:ext uri="{FF2B5EF4-FFF2-40B4-BE49-F238E27FC236}">
                <a16:creationId xmlns:a16="http://schemas.microsoft.com/office/drawing/2014/main" id="{8B901B64-AD72-417B-804B-97B431862CF9}"/>
              </a:ext>
            </a:extLst>
          </p:cNvPr>
          <p:cNvSpPr txBox="1"/>
          <p:nvPr/>
        </p:nvSpPr>
        <p:spPr>
          <a:xfrm>
            <a:off x="813497" y="1055363"/>
            <a:ext cx="1053856" cy="574320"/>
          </a:xfrm>
          <a:prstGeom prst="rect">
            <a:avLst/>
          </a:prstGeom>
          <a:noFill/>
        </p:spPr>
        <p:txBody>
          <a:bodyPr lIns="0" tIns="0" rIns="0" bIns="0">
            <a:spAutoFit/>
          </a:bodyPr>
          <a:lstStyle/>
          <a:p>
            <a:pPr algn="ctr">
              <a:defRPr/>
            </a:pPr>
            <a:r>
              <a:rPr lang="zh-CN" altLang="en-US" sz="3732" b="1" spc="400" dirty="0">
                <a:solidFill>
                  <a:srgbClr val="FFFFFF"/>
                </a:solidFill>
                <a:latin typeface="Arial"/>
                <a:ea typeface="微软雅黑"/>
                <a:cs typeface="+mn-ea"/>
                <a:sym typeface="+mn-lt"/>
              </a:rPr>
              <a:t>前言</a:t>
            </a:r>
          </a:p>
        </p:txBody>
      </p:sp>
      <p:pic>
        <p:nvPicPr>
          <p:cNvPr id="19" name="图片 18">
            <a:extLst>
              <a:ext uri="{FF2B5EF4-FFF2-40B4-BE49-F238E27FC236}">
                <a16:creationId xmlns:a16="http://schemas.microsoft.com/office/drawing/2014/main" id="{1636F0BA-44B1-4E3C-BD0B-F562577543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6749" y="-1"/>
            <a:ext cx="4405251" cy="1342567"/>
          </a:xfrm>
          <a:prstGeom prst="rect">
            <a:avLst/>
          </a:prstGeom>
        </p:spPr>
      </p:pic>
      <p:pic>
        <p:nvPicPr>
          <p:cNvPr id="21" name="图片 20" descr="图片包含 物体, 设备&#10;&#10;已生成高可信度的说明">
            <a:extLst>
              <a:ext uri="{FF2B5EF4-FFF2-40B4-BE49-F238E27FC236}">
                <a16:creationId xmlns:a16="http://schemas.microsoft.com/office/drawing/2014/main" id="{3C160FAB-9C98-44F3-8B9C-4F20CE6B1C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429377" y="264793"/>
            <a:ext cx="4215197" cy="1155708"/>
          </a:xfrm>
          <a:prstGeom prst="rect">
            <a:avLst/>
          </a:prstGeom>
        </p:spPr>
      </p:pic>
      <p:sp>
        <p:nvSpPr>
          <p:cNvPr id="22" name="矩形 21">
            <a:extLst>
              <a:ext uri="{FF2B5EF4-FFF2-40B4-BE49-F238E27FC236}">
                <a16:creationId xmlns:a16="http://schemas.microsoft.com/office/drawing/2014/main" id="{30D59E8C-2355-490F-87EB-5D3B30108AB7}"/>
              </a:ext>
            </a:extLst>
          </p:cNvPr>
          <p:cNvSpPr/>
          <p:nvPr/>
        </p:nvSpPr>
        <p:spPr>
          <a:xfrm>
            <a:off x="2868152" y="1715621"/>
            <a:ext cx="7526025" cy="3785652"/>
          </a:xfrm>
          <a:prstGeom prst="rect">
            <a:avLst/>
          </a:prstGeom>
        </p:spPr>
        <p:txBody>
          <a:bodyPr wrap="square">
            <a:spAutoFit/>
          </a:bodyPr>
          <a:lstStyle/>
          <a:p>
            <a:pPr algn="just">
              <a:lnSpc>
                <a:spcPct val="150000"/>
              </a:lnSpc>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全国政协十三届一次会议于</a:t>
            </a: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月</a:t>
            </a: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日下午</a:t>
            </a: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时在北京人民大会堂开幕。全国政协委员听取和审议政协全国委员会常务委员会工作报告和政协全国委员会常务委员会关于十二届政协提案工作情况的报告。</a:t>
            </a:r>
          </a:p>
          <a:p>
            <a:pPr algn="just">
              <a:lnSpc>
                <a:spcPct val="150000"/>
              </a:lnSpc>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中国人民政治协商会议第十三届全国委员会第一次会议应出席委员</a:t>
            </a: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2158</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人，实到</a:t>
            </a: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2149</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人，符合规定人数。中共中央总书记、国家主席、中央军委主席习近平等党和国家领导同志，中共中央、全国人大常委会、国务院有关部门负责同志，以及外国驻华使节、新闻官和海外侨胞等</a:t>
            </a:r>
          </a:p>
        </p:txBody>
      </p:sp>
      <p:pic>
        <p:nvPicPr>
          <p:cNvPr id="20" name="图片 19" descr="图片包含 鲜花, 室内, 餐桌, 小&#10;&#10;已生成高可信度的说明">
            <a:extLst>
              <a:ext uri="{FF2B5EF4-FFF2-40B4-BE49-F238E27FC236}">
                <a16:creationId xmlns:a16="http://schemas.microsoft.com/office/drawing/2014/main" id="{C5EA9BF9-E8B7-4D38-B600-5563FD8A41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67272" y="1124668"/>
            <a:ext cx="2390818" cy="1468407"/>
          </a:xfrm>
          <a:prstGeom prst="rect">
            <a:avLst/>
          </a:prstGeom>
        </p:spPr>
      </p:pic>
    </p:spTree>
    <p:extLst>
      <p:ext uri="{BB962C8B-B14F-4D97-AF65-F5344CB8AC3E}">
        <p14:creationId xmlns:p14="http://schemas.microsoft.com/office/powerpoint/2010/main" val="202674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1000"/>
                                        <p:tgtEl>
                                          <p:spTgt spid="20"/>
                                        </p:tgtEl>
                                      </p:cBhvr>
                                    </p:animEffect>
                                  </p:childTnLst>
                                </p:cTn>
                              </p:par>
                            </p:childTnLst>
                          </p:cTn>
                        </p:par>
                        <p:par>
                          <p:cTn id="14" fill="hold">
                            <p:stCondLst>
                              <p:cond delay="2000"/>
                            </p:stCondLst>
                            <p:childTnLst>
                              <p:par>
                                <p:cTn id="15" presetID="2" presetClass="entr" presetSubtype="6"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1500" fill="hold"/>
                                        <p:tgtEl>
                                          <p:spTgt spid="21"/>
                                        </p:tgtEl>
                                        <p:attrNameLst>
                                          <p:attrName>ppt_x</p:attrName>
                                        </p:attrNameLst>
                                      </p:cBhvr>
                                      <p:tavLst>
                                        <p:tav tm="0">
                                          <p:val>
                                            <p:strVal val="1+#ppt_w/2"/>
                                          </p:val>
                                        </p:tav>
                                        <p:tav tm="100000">
                                          <p:val>
                                            <p:strVal val="#ppt_x"/>
                                          </p:val>
                                        </p:tav>
                                      </p:tavLst>
                                    </p:anim>
                                    <p:anim calcmode="lin" valueType="num">
                                      <p:cBhvr additive="base">
                                        <p:cTn id="18" dur="1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3500"/>
                            </p:stCondLst>
                            <p:childTnLst>
                              <p:par>
                                <p:cTn id="20" presetID="53" presetClass="entr" presetSubtype="16"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22">
                                            <p:txEl>
                                              <p:pRg st="0" end="0"/>
                                            </p:txEl>
                                          </p:spTgt>
                                        </p:tgtEl>
                                        <p:attrNameLst>
                                          <p:attrName>style.visibility</p:attrName>
                                        </p:attrNameLst>
                                      </p:cBhvr>
                                      <p:to>
                                        <p:strVal val="visible"/>
                                      </p:to>
                                    </p:set>
                                    <p:anim calcmode="lin" valueType="num">
                                      <p:cBhvr>
                                        <p:cTn id="43" dur="500" fill="hold"/>
                                        <p:tgtEl>
                                          <p:spTgt spid="2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2">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2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2">
                                            <p:txEl>
                                              <p:pRg st="0" end="0"/>
                                            </p:txEl>
                                          </p:spTgt>
                                        </p:tgtEl>
                                      </p:cBhvr>
                                    </p:animEffect>
                                  </p:childTnLst>
                                </p:cTn>
                              </p:par>
                            </p:childTnLst>
                          </p:cTn>
                        </p:par>
                        <p:par>
                          <p:cTn id="48" fill="hold">
                            <p:stCondLst>
                              <p:cond delay="93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2">
                                            <p:txEl>
                                              <p:pRg st="1" end="1"/>
                                            </p:txEl>
                                          </p:spTgt>
                                        </p:tgtEl>
                                        <p:attrNameLst>
                                          <p:attrName>style.visibility</p:attrName>
                                        </p:attrNameLst>
                                      </p:cBhvr>
                                      <p:to>
                                        <p:strVal val="visible"/>
                                      </p:to>
                                    </p:set>
                                    <p:anim calcmode="lin" valueType="num">
                                      <p:cBhvr>
                                        <p:cTn id="51" dur="500" fill="hold"/>
                                        <p:tgtEl>
                                          <p:spTgt spid="2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2">
                                            <p:txEl>
                                              <p:pRg st="1" end="1"/>
                                            </p:txEl>
                                          </p:spTgt>
                                        </p:tgtEl>
                                        <p:attrNameLst>
                                          <p:attrName>ppt_y</p:attrName>
                                        </p:attrNameLst>
                                      </p:cBhvr>
                                      <p:tavLst>
                                        <p:tav tm="0">
                                          <p:val>
                                            <p:strVal val="#ppt_y"/>
                                          </p:val>
                                        </p:tav>
                                        <p:tav tm="100000">
                                          <p:val>
                                            <p:strVal val="#ppt_y"/>
                                          </p:val>
                                        </p:tav>
                                      </p:tavLst>
                                    </p:anim>
                                    <p:anim calcmode="lin" valueType="num">
                                      <p:cBhvr>
                                        <p:cTn id="53" dur="500" fill="hold"/>
                                        <p:tgtEl>
                                          <p:spTgt spid="2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22"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cxnSp>
        <p:nvCxnSpPr>
          <p:cNvPr id="7" name="直接连接符 6">
            <a:extLst>
              <a:ext uri="{FF2B5EF4-FFF2-40B4-BE49-F238E27FC236}">
                <a16:creationId xmlns:a16="http://schemas.microsoft.com/office/drawing/2014/main" id="{ACBC1AA6-B4D1-487F-933A-0B10D3A8D18A}"/>
              </a:ext>
            </a:extLst>
          </p:cNvPr>
          <p:cNvCxnSpPr/>
          <p:nvPr/>
        </p:nvCxnSpPr>
        <p:spPr>
          <a:xfrm flipV="1">
            <a:off x="0" y="3101264"/>
            <a:ext cx="12280900" cy="436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6EED025B-8930-4A91-A596-378B9A6D5696}"/>
              </a:ext>
            </a:extLst>
          </p:cNvPr>
          <p:cNvSpPr/>
          <p:nvPr/>
        </p:nvSpPr>
        <p:spPr>
          <a:xfrm>
            <a:off x="2554044" y="3033298"/>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1" name="图片 10">
            <a:extLst>
              <a:ext uri="{FF2B5EF4-FFF2-40B4-BE49-F238E27FC236}">
                <a16:creationId xmlns:a16="http://schemas.microsoft.com/office/drawing/2014/main" id="{A2974335-2E96-4CDB-8173-F795BE8C96C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9822" y="1753714"/>
            <a:ext cx="1194766" cy="1195234"/>
          </a:xfrm>
          <a:prstGeom prst="rect">
            <a:avLst/>
          </a:prstGeom>
        </p:spPr>
      </p:pic>
      <p:sp>
        <p:nvSpPr>
          <p:cNvPr id="12" name="矩形: 圆角 25">
            <a:extLst>
              <a:ext uri="{FF2B5EF4-FFF2-40B4-BE49-F238E27FC236}">
                <a16:creationId xmlns:a16="http://schemas.microsoft.com/office/drawing/2014/main" id="{CEEC0F93-9DD0-4F03-B376-1AB6005B94BF}"/>
              </a:ext>
            </a:extLst>
          </p:cNvPr>
          <p:cNvSpPr/>
          <p:nvPr/>
        </p:nvSpPr>
        <p:spPr>
          <a:xfrm>
            <a:off x="2378644" y="2077011"/>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1</a:t>
            </a:r>
            <a:endParaRPr lang="zh-CN" altLang="en-US"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3" name="椭圆 12">
            <a:extLst>
              <a:ext uri="{FF2B5EF4-FFF2-40B4-BE49-F238E27FC236}">
                <a16:creationId xmlns:a16="http://schemas.microsoft.com/office/drawing/2014/main" id="{08D6CFCF-87D1-48FB-A67B-6663D89BF138}"/>
              </a:ext>
            </a:extLst>
          </p:cNvPr>
          <p:cNvSpPr/>
          <p:nvPr/>
        </p:nvSpPr>
        <p:spPr>
          <a:xfrm>
            <a:off x="5836019" y="299284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4" name="图片 13">
            <a:extLst>
              <a:ext uri="{FF2B5EF4-FFF2-40B4-BE49-F238E27FC236}">
                <a16:creationId xmlns:a16="http://schemas.microsoft.com/office/drawing/2014/main" id="{5CEC0636-A2DD-4D85-9360-58F9D2D08E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6014" y="1797781"/>
            <a:ext cx="1194766" cy="1195234"/>
          </a:xfrm>
          <a:prstGeom prst="rect">
            <a:avLst/>
          </a:prstGeom>
        </p:spPr>
      </p:pic>
      <p:sp>
        <p:nvSpPr>
          <p:cNvPr id="15" name="矩形: 圆角 25">
            <a:extLst>
              <a:ext uri="{FF2B5EF4-FFF2-40B4-BE49-F238E27FC236}">
                <a16:creationId xmlns:a16="http://schemas.microsoft.com/office/drawing/2014/main" id="{DFA88824-58A7-41C3-B872-116EAA47A3C2}"/>
              </a:ext>
            </a:extLst>
          </p:cNvPr>
          <p:cNvSpPr/>
          <p:nvPr/>
        </p:nvSpPr>
        <p:spPr>
          <a:xfrm>
            <a:off x="5694836" y="212107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2</a:t>
            </a:r>
            <a:endParaRPr lang="zh-CN" altLang="en-US" sz="3200"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6" name="椭圆 15">
            <a:extLst>
              <a:ext uri="{FF2B5EF4-FFF2-40B4-BE49-F238E27FC236}">
                <a16:creationId xmlns:a16="http://schemas.microsoft.com/office/drawing/2014/main" id="{06104140-ADE6-4CF7-B48E-26B52554BEC9}"/>
              </a:ext>
            </a:extLst>
          </p:cNvPr>
          <p:cNvSpPr/>
          <p:nvPr/>
        </p:nvSpPr>
        <p:spPr>
          <a:xfrm>
            <a:off x="9490456" y="299284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7" name="图片 16">
            <a:extLst>
              <a:ext uri="{FF2B5EF4-FFF2-40B4-BE49-F238E27FC236}">
                <a16:creationId xmlns:a16="http://schemas.microsoft.com/office/drawing/2014/main" id="{F5083E4E-0549-4BA4-A9C0-5CC6D81B1D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10739" y="1797781"/>
            <a:ext cx="1194766" cy="1195234"/>
          </a:xfrm>
          <a:prstGeom prst="rect">
            <a:avLst/>
          </a:prstGeom>
        </p:spPr>
      </p:pic>
      <p:sp>
        <p:nvSpPr>
          <p:cNvPr id="18" name="矩形: 圆角 25">
            <a:extLst>
              <a:ext uri="{FF2B5EF4-FFF2-40B4-BE49-F238E27FC236}">
                <a16:creationId xmlns:a16="http://schemas.microsoft.com/office/drawing/2014/main" id="{D27FC79D-B4A3-414E-B08A-4449F572A01F}"/>
              </a:ext>
            </a:extLst>
          </p:cNvPr>
          <p:cNvSpPr/>
          <p:nvPr/>
        </p:nvSpPr>
        <p:spPr>
          <a:xfrm>
            <a:off x="9329561" y="212107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3</a:t>
            </a:r>
            <a:endParaRPr lang="zh-CN" altLang="en-US" sz="3200"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9" name="文本框 18">
            <a:extLst>
              <a:ext uri="{FF2B5EF4-FFF2-40B4-BE49-F238E27FC236}">
                <a16:creationId xmlns:a16="http://schemas.microsoft.com/office/drawing/2014/main" id="{D4A8604E-15D2-46CA-9AFE-0A38B72BEF3F}"/>
              </a:ext>
            </a:extLst>
          </p:cNvPr>
          <p:cNvSpPr txBox="1"/>
          <p:nvPr/>
        </p:nvSpPr>
        <p:spPr>
          <a:xfrm>
            <a:off x="1443723" y="3380494"/>
            <a:ext cx="2536901" cy="2400657"/>
          </a:xfrm>
          <a:prstGeom prst="rect">
            <a:avLst/>
          </a:prstGeom>
          <a:noFill/>
        </p:spPr>
        <p:txBody>
          <a:bodyPr wrap="square" rtlCol="0">
            <a:spAutoFit/>
          </a:bodyPr>
          <a:lstStyle/>
          <a:p>
            <a:pPr>
              <a:lnSpc>
                <a:spcPct val="150000"/>
              </a:lnSpc>
            </a:pPr>
            <a:r>
              <a:rPr lang="zh-CN" altLang="en-US" sz="2000" dirty="0">
                <a:solidFill>
                  <a:srgbClr val="C00000"/>
                </a:solidFill>
                <a:latin typeface="微软雅黑" panose="020B0503020204020204" pitchFamily="82" charset="2"/>
                <a:ea typeface="微软雅黑" panose="020B0503020204020204" pitchFamily="82" charset="2"/>
              </a:rPr>
              <a:t>务国家外交大局，务实开展高层交往，推动共建“一带一路”、发展战略对接等方面合作</a:t>
            </a:r>
            <a:endParaRPr lang="en-US" altLang="zh-CN" sz="2000" dirty="0">
              <a:solidFill>
                <a:srgbClr val="C00000"/>
              </a:solidFill>
              <a:latin typeface="微软雅黑" panose="020B0503020204020204" pitchFamily="82" charset="2"/>
              <a:ea typeface="微软雅黑" panose="020B0503020204020204" pitchFamily="82" charset="2"/>
            </a:endParaRPr>
          </a:p>
        </p:txBody>
      </p:sp>
      <p:sp>
        <p:nvSpPr>
          <p:cNvPr id="20" name="文本框 19">
            <a:extLst>
              <a:ext uri="{FF2B5EF4-FFF2-40B4-BE49-F238E27FC236}">
                <a16:creationId xmlns:a16="http://schemas.microsoft.com/office/drawing/2014/main" id="{03460129-32DF-493E-94A6-B233532DD914}"/>
              </a:ext>
            </a:extLst>
          </p:cNvPr>
          <p:cNvSpPr txBox="1"/>
          <p:nvPr/>
        </p:nvSpPr>
        <p:spPr>
          <a:xfrm>
            <a:off x="4710697" y="3380494"/>
            <a:ext cx="2536901" cy="2400657"/>
          </a:xfrm>
          <a:prstGeom prst="rect">
            <a:avLst/>
          </a:prstGeom>
          <a:noFill/>
        </p:spPr>
        <p:txBody>
          <a:bodyPr wrap="square" rtlCol="0">
            <a:spAutoFit/>
          </a:bodyPr>
          <a:lstStyle/>
          <a:p>
            <a:pPr>
              <a:lnSpc>
                <a:spcPct val="150000"/>
              </a:lnSpc>
            </a:pPr>
            <a:r>
              <a:rPr lang="zh-CN" altLang="en-US" sz="2000" dirty="0">
                <a:solidFill>
                  <a:srgbClr val="C00000"/>
                </a:solidFill>
                <a:latin typeface="微软雅黑" panose="020B0503020204020204" pitchFamily="82" charset="2"/>
                <a:ea typeface="微软雅黑" panose="020B0503020204020204" pitchFamily="82" charset="2"/>
              </a:rPr>
              <a:t>推进公共外交和人文交流，加强同外国政治组织、相关机构、媒体智库和各界人士联系沟通</a:t>
            </a:r>
            <a:endParaRPr lang="en-US" altLang="zh-CN" sz="2000" dirty="0">
              <a:solidFill>
                <a:srgbClr val="C00000"/>
              </a:solidFill>
              <a:latin typeface="微软雅黑" panose="020B0503020204020204" pitchFamily="82" charset="2"/>
              <a:ea typeface="微软雅黑" panose="020B0503020204020204" pitchFamily="82" charset="2"/>
            </a:endParaRPr>
          </a:p>
        </p:txBody>
      </p:sp>
      <p:sp>
        <p:nvSpPr>
          <p:cNvPr id="21" name="文本框 20">
            <a:extLst>
              <a:ext uri="{FF2B5EF4-FFF2-40B4-BE49-F238E27FC236}">
                <a16:creationId xmlns:a16="http://schemas.microsoft.com/office/drawing/2014/main" id="{2EFDBA5A-45C0-4EB5-95D8-1C0B034B3B51}"/>
              </a:ext>
            </a:extLst>
          </p:cNvPr>
          <p:cNvSpPr txBox="1"/>
          <p:nvPr/>
        </p:nvSpPr>
        <p:spPr>
          <a:xfrm>
            <a:off x="7915044" y="3338617"/>
            <a:ext cx="3513839" cy="2346283"/>
          </a:xfrm>
          <a:prstGeom prst="rect">
            <a:avLst/>
          </a:prstGeom>
          <a:noFill/>
        </p:spPr>
        <p:txBody>
          <a:bodyPr wrap="square" rtlCol="0">
            <a:spAutoFit/>
          </a:bodyPr>
          <a:lstStyle/>
          <a:p>
            <a:pPr>
              <a:lnSpc>
                <a:spcPct val="150000"/>
              </a:lnSpc>
            </a:pPr>
            <a:r>
              <a:rPr lang="zh-CN" altLang="en-US" sz="2000" dirty="0">
                <a:solidFill>
                  <a:srgbClr val="C00000"/>
                </a:solidFill>
                <a:latin typeface="微软雅黑" panose="020B0503020204020204" pitchFamily="82" charset="2"/>
                <a:ea typeface="微软雅黑" panose="020B0503020204020204" pitchFamily="82" charset="2"/>
              </a:rPr>
              <a:t>讲好中国故事，广泛宣传当代中国发展成就、中国共产党领导的多党合作和政治协商制度、社会主义协商民主、人类命运共同体理念。</a:t>
            </a:r>
            <a:endParaRPr lang="en-US" altLang="zh-CN" sz="20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33405128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100" fill="hold"/>
                                        <p:tgtEl>
                                          <p:spTgt spid="11"/>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1500"/>
                            </p:stCondLst>
                            <p:childTnLst>
                              <p:par>
                                <p:cTn id="53" presetID="53" presetClass="entr" presetSubtype="16"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2000"/>
                            </p:stCondLst>
                            <p:childTnLst>
                              <p:par>
                                <p:cTn id="59" presetID="53" presetClass="entr" presetSubtype="16"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2500"/>
                            </p:stCondLst>
                            <p:childTnLst>
                              <p:par>
                                <p:cTn id="65" presetID="8" presetClass="emph" presetSubtype="0" fill="hold" nodeType="afterEffect">
                                  <p:stCondLst>
                                    <p:cond delay="0"/>
                                  </p:stCondLst>
                                  <p:childTnLst>
                                    <p:animRot by="21600000">
                                      <p:cBhvr>
                                        <p:cTn id="66" dur="2100" fill="hold"/>
                                        <p:tgtEl>
                                          <p:spTgt spid="14"/>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1000"/>
                            </p:stCondLst>
                            <p:childTnLst>
                              <p:par>
                                <p:cTn id="75" presetID="53" presetClass="entr" presetSubtype="16"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childTnLst>
                          </p:cTn>
                        </p:par>
                        <p:par>
                          <p:cTn id="80" fill="hold">
                            <p:stCondLst>
                              <p:cond delay="1500"/>
                            </p:stCondLst>
                            <p:childTnLst>
                              <p:par>
                                <p:cTn id="81" presetID="53" presetClass="entr" presetSubtype="16"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Effect transition="in" filter="fade">
                                      <p:cBhvr>
                                        <p:cTn id="85" dur="500"/>
                                        <p:tgtEl>
                                          <p:spTgt spid="18"/>
                                        </p:tgtEl>
                                      </p:cBhvr>
                                    </p:animEffect>
                                  </p:childTnLst>
                                </p:cTn>
                              </p:par>
                            </p:childTnLst>
                          </p:cTn>
                        </p:par>
                        <p:par>
                          <p:cTn id="86" fill="hold">
                            <p:stCondLst>
                              <p:cond delay="2000"/>
                            </p:stCondLst>
                            <p:childTnLst>
                              <p:par>
                                <p:cTn id="87" presetID="53" presetClass="entr" presetSubtype="16" fill="hold" nodeType="after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animEffect transition="in" filter="fade">
                                      <p:cBhvr>
                                        <p:cTn id="91" dur="500"/>
                                        <p:tgtEl>
                                          <p:spTgt spid="17"/>
                                        </p:tgtEl>
                                      </p:cBhvr>
                                    </p:animEffect>
                                  </p:childTnLst>
                                </p:cTn>
                              </p:par>
                            </p:childTnLst>
                          </p:cTn>
                        </p:par>
                        <p:par>
                          <p:cTn id="92" fill="hold">
                            <p:stCondLst>
                              <p:cond delay="2500"/>
                            </p:stCondLst>
                            <p:childTnLst>
                              <p:par>
                                <p:cTn id="93" presetID="8" presetClass="emph" presetSubtype="0" fill="hold" nodeType="afterEffect">
                                  <p:stCondLst>
                                    <p:cond delay="0"/>
                                  </p:stCondLst>
                                  <p:childTnLst>
                                    <p:animRot by="21600000">
                                      <p:cBhvr>
                                        <p:cTn id="94" dur="2100" fill="hold"/>
                                        <p:tgtEl>
                                          <p:spTgt spid="17"/>
                                        </p:tgtEl>
                                        <p:attrNameLst>
                                          <p:attrName>r</p:attrName>
                                        </p:attrNameLst>
                                      </p:cBhvr>
                                    </p:animRot>
                                  </p:childTnLst>
                                </p:cTn>
                              </p:par>
                              <p:par>
                                <p:cTn id="95" presetID="42" presetClass="entr" presetSubtype="0"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anim calcmode="lin" valueType="num">
                                      <p:cBhvr>
                                        <p:cTn id="98" dur="1000" fill="hold"/>
                                        <p:tgtEl>
                                          <p:spTgt spid="21"/>
                                        </p:tgtEl>
                                        <p:attrNameLst>
                                          <p:attrName>ppt_x</p:attrName>
                                        </p:attrNameLst>
                                      </p:cBhvr>
                                      <p:tavLst>
                                        <p:tav tm="0">
                                          <p:val>
                                            <p:strVal val="#ppt_x"/>
                                          </p:val>
                                        </p:tav>
                                        <p:tav tm="100000">
                                          <p:val>
                                            <p:strVal val="#ppt_x"/>
                                          </p:val>
                                        </p:tav>
                                      </p:tavLst>
                                    </p:anim>
                                    <p:anim calcmode="lin" valueType="num">
                                      <p:cBhvr>
                                        <p:cTn id="9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10" grpId="0" animBg="1"/>
      <p:bldP spid="12" grpId="0" animBg="1"/>
      <p:bldP spid="13" grpId="0" animBg="1"/>
      <p:bldP spid="15" grpId="0" animBg="1"/>
      <p:bldP spid="16" grpId="0" animBg="1"/>
      <p:bldP spid="18" grpId="0" animBg="1"/>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cxnSp>
        <p:nvCxnSpPr>
          <p:cNvPr id="7" name="直接连接符 6">
            <a:extLst>
              <a:ext uri="{FF2B5EF4-FFF2-40B4-BE49-F238E27FC236}">
                <a16:creationId xmlns:a16="http://schemas.microsoft.com/office/drawing/2014/main" id="{78C0C516-9436-4086-ADDF-96F12DAA2DC4}"/>
              </a:ext>
            </a:extLst>
          </p:cNvPr>
          <p:cNvCxnSpPr/>
          <p:nvPr/>
        </p:nvCxnSpPr>
        <p:spPr>
          <a:xfrm flipV="1">
            <a:off x="0" y="3071284"/>
            <a:ext cx="12280900" cy="436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02EECABF-EDD4-4C2F-82C3-268F72B7C03C}"/>
              </a:ext>
            </a:extLst>
          </p:cNvPr>
          <p:cNvSpPr/>
          <p:nvPr/>
        </p:nvSpPr>
        <p:spPr>
          <a:xfrm>
            <a:off x="2554044" y="3003318"/>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1" name="图片 10">
            <a:extLst>
              <a:ext uri="{FF2B5EF4-FFF2-40B4-BE49-F238E27FC236}">
                <a16:creationId xmlns:a16="http://schemas.microsoft.com/office/drawing/2014/main" id="{8EAEC759-CC6C-4ECD-91EB-BE15A13FD8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9822" y="1723734"/>
            <a:ext cx="1194766" cy="1195234"/>
          </a:xfrm>
          <a:prstGeom prst="rect">
            <a:avLst/>
          </a:prstGeom>
        </p:spPr>
      </p:pic>
      <p:sp>
        <p:nvSpPr>
          <p:cNvPr id="12" name="矩形: 圆角 25">
            <a:extLst>
              <a:ext uri="{FF2B5EF4-FFF2-40B4-BE49-F238E27FC236}">
                <a16:creationId xmlns:a16="http://schemas.microsoft.com/office/drawing/2014/main" id="{C04C7194-5D74-48EE-BB68-CD54241E5231}"/>
              </a:ext>
            </a:extLst>
          </p:cNvPr>
          <p:cNvSpPr/>
          <p:nvPr/>
        </p:nvSpPr>
        <p:spPr>
          <a:xfrm>
            <a:off x="2378644" y="2047031"/>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4</a:t>
            </a:r>
            <a:endParaRPr lang="zh-CN" altLang="en-US"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3" name="椭圆 12">
            <a:extLst>
              <a:ext uri="{FF2B5EF4-FFF2-40B4-BE49-F238E27FC236}">
                <a16:creationId xmlns:a16="http://schemas.microsoft.com/office/drawing/2014/main" id="{A776E8D0-824F-4FDE-ADA6-8FE14B763771}"/>
              </a:ext>
            </a:extLst>
          </p:cNvPr>
          <p:cNvSpPr/>
          <p:nvPr/>
        </p:nvSpPr>
        <p:spPr>
          <a:xfrm>
            <a:off x="5836019" y="296286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4" name="图片 13">
            <a:extLst>
              <a:ext uri="{FF2B5EF4-FFF2-40B4-BE49-F238E27FC236}">
                <a16:creationId xmlns:a16="http://schemas.microsoft.com/office/drawing/2014/main" id="{E878E145-B505-4E96-8E91-DE390A6C822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6014" y="1767801"/>
            <a:ext cx="1194766" cy="1195234"/>
          </a:xfrm>
          <a:prstGeom prst="rect">
            <a:avLst/>
          </a:prstGeom>
        </p:spPr>
      </p:pic>
      <p:sp>
        <p:nvSpPr>
          <p:cNvPr id="15" name="矩形: 圆角 25">
            <a:extLst>
              <a:ext uri="{FF2B5EF4-FFF2-40B4-BE49-F238E27FC236}">
                <a16:creationId xmlns:a16="http://schemas.microsoft.com/office/drawing/2014/main" id="{C8B7A47F-2F86-46EF-BE18-E4E93CB52C1F}"/>
              </a:ext>
            </a:extLst>
          </p:cNvPr>
          <p:cNvSpPr/>
          <p:nvPr/>
        </p:nvSpPr>
        <p:spPr>
          <a:xfrm>
            <a:off x="5694836" y="209109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5</a:t>
            </a:r>
            <a:endParaRPr lang="zh-CN" altLang="en-US" sz="3200"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6" name="椭圆 15">
            <a:extLst>
              <a:ext uri="{FF2B5EF4-FFF2-40B4-BE49-F238E27FC236}">
                <a16:creationId xmlns:a16="http://schemas.microsoft.com/office/drawing/2014/main" id="{4FA9A082-5647-4A9E-9FAB-CA546F2318A0}"/>
              </a:ext>
            </a:extLst>
          </p:cNvPr>
          <p:cNvSpPr/>
          <p:nvPr/>
        </p:nvSpPr>
        <p:spPr>
          <a:xfrm>
            <a:off x="9572344" y="296286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7" name="图片 16">
            <a:extLst>
              <a:ext uri="{FF2B5EF4-FFF2-40B4-BE49-F238E27FC236}">
                <a16:creationId xmlns:a16="http://schemas.microsoft.com/office/drawing/2014/main" id="{4CA73319-E180-4F53-AE72-34D4CA75BAC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10739" y="1767801"/>
            <a:ext cx="1194766" cy="1195234"/>
          </a:xfrm>
          <a:prstGeom prst="rect">
            <a:avLst/>
          </a:prstGeom>
        </p:spPr>
      </p:pic>
      <p:sp>
        <p:nvSpPr>
          <p:cNvPr id="18" name="矩形: 圆角 25">
            <a:extLst>
              <a:ext uri="{FF2B5EF4-FFF2-40B4-BE49-F238E27FC236}">
                <a16:creationId xmlns:a16="http://schemas.microsoft.com/office/drawing/2014/main" id="{8D9E038D-6837-4923-B1C7-359D0AB7925B}"/>
              </a:ext>
            </a:extLst>
          </p:cNvPr>
          <p:cNvSpPr/>
          <p:nvPr/>
        </p:nvSpPr>
        <p:spPr>
          <a:xfrm>
            <a:off x="9329561" y="209109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latin typeface="Arial" panose="020B0604020202020204" pitchFamily="34" charset="0"/>
                <a:ea typeface="微软雅黑" panose="020B0503020204020204" pitchFamily="82" charset="2"/>
                <a:cs typeface="Arial" panose="020B0604020202020204" pitchFamily="34" charset="0"/>
              </a:rPr>
              <a:t>6</a:t>
            </a:r>
            <a:endParaRPr lang="zh-CN" altLang="en-US" sz="3200" b="1" dirty="0">
              <a:solidFill>
                <a:srgbClr val="FDEDAA"/>
              </a:solidFill>
              <a:latin typeface="Arial" panose="020B0604020202020204" pitchFamily="34" charset="0"/>
              <a:ea typeface="微软雅黑" panose="020B0503020204020204" pitchFamily="82" charset="2"/>
              <a:cs typeface="Arial" panose="020B0604020202020204" pitchFamily="34" charset="0"/>
            </a:endParaRPr>
          </a:p>
        </p:txBody>
      </p:sp>
      <p:sp>
        <p:nvSpPr>
          <p:cNvPr id="19" name="文本框 18">
            <a:extLst>
              <a:ext uri="{FF2B5EF4-FFF2-40B4-BE49-F238E27FC236}">
                <a16:creationId xmlns:a16="http://schemas.microsoft.com/office/drawing/2014/main" id="{C83892BC-492D-49F7-A056-B7B4C67FC00B}"/>
              </a:ext>
            </a:extLst>
          </p:cNvPr>
          <p:cNvSpPr txBox="1"/>
          <p:nvPr/>
        </p:nvSpPr>
        <p:spPr>
          <a:xfrm>
            <a:off x="1119798" y="3353483"/>
            <a:ext cx="3266974" cy="2400657"/>
          </a:xfrm>
          <a:prstGeom prst="rect">
            <a:avLst/>
          </a:prstGeom>
          <a:noFill/>
        </p:spPr>
        <p:txBody>
          <a:bodyPr wrap="square" rtlCol="0">
            <a:spAutoFit/>
          </a:bodyPr>
          <a:lstStyle/>
          <a:p>
            <a:pPr>
              <a:lnSpc>
                <a:spcPct val="150000"/>
              </a:lnSpc>
            </a:pPr>
            <a:r>
              <a:rPr lang="zh-CN" altLang="en-US" sz="2000" dirty="0">
                <a:solidFill>
                  <a:srgbClr val="C00000"/>
                </a:solidFill>
                <a:latin typeface="微软雅黑" panose="020B0503020204020204" pitchFamily="82" charset="2"/>
                <a:ea typeface="微软雅黑" panose="020B0503020204020204" pitchFamily="82" charset="2"/>
              </a:rPr>
              <a:t>发挥专门委员会、中国经济社会理事会、中国宗教界和平委员会作用，就台湾、涉藏、涉疆等问题阐明我国主张，维护国家核心利益</a:t>
            </a:r>
            <a:endParaRPr lang="en-US" altLang="zh-CN" sz="2000" dirty="0">
              <a:solidFill>
                <a:srgbClr val="C00000"/>
              </a:solidFill>
              <a:latin typeface="微软雅黑" panose="020B0503020204020204" pitchFamily="82" charset="2"/>
              <a:ea typeface="微软雅黑" panose="020B0503020204020204" pitchFamily="82" charset="2"/>
            </a:endParaRPr>
          </a:p>
        </p:txBody>
      </p:sp>
      <p:sp>
        <p:nvSpPr>
          <p:cNvPr id="20" name="文本框 19">
            <a:extLst>
              <a:ext uri="{FF2B5EF4-FFF2-40B4-BE49-F238E27FC236}">
                <a16:creationId xmlns:a16="http://schemas.microsoft.com/office/drawing/2014/main" id="{05F44519-6994-40A8-9253-0F12E1D3B707}"/>
              </a:ext>
            </a:extLst>
          </p:cNvPr>
          <p:cNvSpPr txBox="1"/>
          <p:nvPr/>
        </p:nvSpPr>
        <p:spPr>
          <a:xfrm>
            <a:off x="4701404" y="3485225"/>
            <a:ext cx="2536901" cy="1884618"/>
          </a:xfrm>
          <a:prstGeom prst="rect">
            <a:avLst/>
          </a:prstGeom>
          <a:noFill/>
        </p:spPr>
        <p:txBody>
          <a:bodyPr wrap="square" rtlCol="0">
            <a:spAutoFit/>
          </a:bodyPr>
          <a:lstStyle/>
          <a:p>
            <a:pPr>
              <a:lnSpc>
                <a:spcPct val="150000"/>
              </a:lnSpc>
            </a:pPr>
            <a:r>
              <a:rPr lang="zh-CN" altLang="en-US" sz="2000" dirty="0">
                <a:solidFill>
                  <a:srgbClr val="C00000"/>
                </a:solidFill>
                <a:latin typeface="微软雅黑" panose="020B0503020204020204" pitchFamily="82" charset="2"/>
                <a:ea typeface="微软雅黑" panose="020B0503020204020204" pitchFamily="82" charset="2"/>
              </a:rPr>
              <a:t>运用中欧圆桌会议等机制，加强与相关国际协会及成员的交流合作</a:t>
            </a:r>
            <a:endParaRPr lang="en-US" altLang="zh-CN" sz="2000" dirty="0">
              <a:solidFill>
                <a:srgbClr val="C00000"/>
              </a:solidFill>
              <a:latin typeface="微软雅黑" panose="020B0503020204020204" pitchFamily="82" charset="2"/>
              <a:ea typeface="微软雅黑" panose="020B0503020204020204" pitchFamily="82" charset="2"/>
            </a:endParaRPr>
          </a:p>
        </p:txBody>
      </p:sp>
      <p:sp>
        <p:nvSpPr>
          <p:cNvPr id="21" name="文本框 20">
            <a:extLst>
              <a:ext uri="{FF2B5EF4-FFF2-40B4-BE49-F238E27FC236}">
                <a16:creationId xmlns:a16="http://schemas.microsoft.com/office/drawing/2014/main" id="{994DE147-1DCE-45CE-8D77-9E9B1B699451}"/>
              </a:ext>
            </a:extLst>
          </p:cNvPr>
          <p:cNvSpPr txBox="1"/>
          <p:nvPr/>
        </p:nvSpPr>
        <p:spPr>
          <a:xfrm>
            <a:off x="8014665" y="3485225"/>
            <a:ext cx="3513839" cy="1884618"/>
          </a:xfrm>
          <a:prstGeom prst="rect">
            <a:avLst/>
          </a:prstGeom>
          <a:noFill/>
        </p:spPr>
        <p:txBody>
          <a:bodyPr wrap="square" rtlCol="0">
            <a:spAutoFit/>
          </a:bodyPr>
          <a:lstStyle/>
          <a:p>
            <a:pPr>
              <a:lnSpc>
                <a:spcPct val="150000"/>
              </a:lnSpc>
            </a:pPr>
            <a:r>
              <a:rPr lang="zh-CN" altLang="en-US" sz="2000" dirty="0">
                <a:solidFill>
                  <a:srgbClr val="C00000"/>
                </a:solidFill>
                <a:latin typeface="微软雅黑" panose="020B0503020204020204" pitchFamily="82" charset="2"/>
                <a:ea typeface="微软雅黑" panose="020B0503020204020204" pitchFamily="82" charset="2"/>
              </a:rPr>
              <a:t>定期召开国际形势分析会，就建立新型国际关系等提出建议，就加强我国卫生援非工作等调研协商。</a:t>
            </a:r>
            <a:endParaRPr lang="en-US" altLang="zh-CN" sz="20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173343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100" fill="hold"/>
                                        <p:tgtEl>
                                          <p:spTgt spid="11"/>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1500"/>
                            </p:stCondLst>
                            <p:childTnLst>
                              <p:par>
                                <p:cTn id="53" presetID="53" presetClass="entr" presetSubtype="16"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2000"/>
                            </p:stCondLst>
                            <p:childTnLst>
                              <p:par>
                                <p:cTn id="59" presetID="53" presetClass="entr" presetSubtype="16"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2500"/>
                            </p:stCondLst>
                            <p:childTnLst>
                              <p:par>
                                <p:cTn id="65" presetID="8" presetClass="emph" presetSubtype="0" fill="hold" nodeType="afterEffect">
                                  <p:stCondLst>
                                    <p:cond delay="0"/>
                                  </p:stCondLst>
                                  <p:childTnLst>
                                    <p:animRot by="21600000">
                                      <p:cBhvr>
                                        <p:cTn id="66" dur="2100" fill="hold"/>
                                        <p:tgtEl>
                                          <p:spTgt spid="14"/>
                                        </p:tgtEl>
                                        <p:attrNameLst>
                                          <p:attrName>r</p:attrName>
                                        </p:attrNameLst>
                                      </p:cBhvr>
                                    </p:animRot>
                                  </p:childTnLst>
                                </p:cTn>
                              </p:par>
                              <p:par>
                                <p:cTn id="67" presetID="42"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000"/>
                                        <p:tgtEl>
                                          <p:spTgt spid="20"/>
                                        </p:tgtEl>
                                      </p:cBhvr>
                                    </p:animEffect>
                                    <p:anim calcmode="lin" valueType="num">
                                      <p:cBhvr>
                                        <p:cTn id="70" dur="1000" fill="hold"/>
                                        <p:tgtEl>
                                          <p:spTgt spid="20"/>
                                        </p:tgtEl>
                                        <p:attrNameLst>
                                          <p:attrName>ppt_x</p:attrName>
                                        </p:attrNameLst>
                                      </p:cBhvr>
                                      <p:tavLst>
                                        <p:tav tm="0">
                                          <p:val>
                                            <p:strVal val="#ppt_x"/>
                                          </p:val>
                                        </p:tav>
                                        <p:tav tm="100000">
                                          <p:val>
                                            <p:strVal val="#ppt_x"/>
                                          </p:val>
                                        </p:tav>
                                      </p:tavLst>
                                    </p:anim>
                                    <p:anim calcmode="lin" valueType="num">
                                      <p:cBhvr>
                                        <p:cTn id="71" dur="1000" fill="hold"/>
                                        <p:tgtEl>
                                          <p:spTgt spid="20"/>
                                        </p:tgtEl>
                                        <p:attrNameLst>
                                          <p:attrName>ppt_y</p:attrName>
                                        </p:attrNameLst>
                                      </p:cBhvr>
                                      <p:tavLst>
                                        <p:tav tm="0">
                                          <p:val>
                                            <p:strVal val="#ppt_y+.1"/>
                                          </p:val>
                                        </p:tav>
                                        <p:tav tm="100000">
                                          <p:val>
                                            <p:strVal val="#ppt_y"/>
                                          </p:val>
                                        </p:tav>
                                      </p:tavLst>
                                    </p:anim>
                                  </p:childTnLst>
                                </p:cTn>
                              </p:par>
                            </p:childTnLst>
                          </p:cTn>
                        </p:par>
                        <p:par>
                          <p:cTn id="72" fill="hold">
                            <p:stCondLst>
                              <p:cond delay="4600"/>
                            </p:stCondLst>
                            <p:childTnLst>
                              <p:par>
                                <p:cTn id="73" presetID="53" presetClass="entr" presetSubtype="16"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childTnLst>
                          </p:cTn>
                        </p:par>
                        <p:par>
                          <p:cTn id="78" fill="hold">
                            <p:stCondLst>
                              <p:cond delay="5100"/>
                            </p:stCondLst>
                            <p:childTnLst>
                              <p:par>
                                <p:cTn id="79" presetID="53" presetClass="entr" presetSubtype="16"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fltVal val="0"/>
                                          </p:val>
                                        </p:tav>
                                        <p:tav tm="100000">
                                          <p:val>
                                            <p:strVal val="#ppt_h"/>
                                          </p:val>
                                        </p:tav>
                                      </p:tavLst>
                                    </p:anim>
                                    <p:animEffect transition="in" filter="fade">
                                      <p:cBhvr>
                                        <p:cTn id="83" dur="500"/>
                                        <p:tgtEl>
                                          <p:spTgt spid="18"/>
                                        </p:tgtEl>
                                      </p:cBhvr>
                                    </p:animEffect>
                                  </p:childTnLst>
                                </p:cTn>
                              </p:par>
                            </p:childTnLst>
                          </p:cTn>
                        </p:par>
                        <p:par>
                          <p:cTn id="84" fill="hold">
                            <p:stCondLst>
                              <p:cond delay="5600"/>
                            </p:stCondLst>
                            <p:childTnLst>
                              <p:par>
                                <p:cTn id="85" presetID="53" presetClass="entr" presetSubtype="16" fill="hold"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500" fill="hold"/>
                                        <p:tgtEl>
                                          <p:spTgt spid="17"/>
                                        </p:tgtEl>
                                        <p:attrNameLst>
                                          <p:attrName>ppt_w</p:attrName>
                                        </p:attrNameLst>
                                      </p:cBhvr>
                                      <p:tavLst>
                                        <p:tav tm="0">
                                          <p:val>
                                            <p:fltVal val="0"/>
                                          </p:val>
                                        </p:tav>
                                        <p:tav tm="100000">
                                          <p:val>
                                            <p:strVal val="#ppt_w"/>
                                          </p:val>
                                        </p:tav>
                                      </p:tavLst>
                                    </p:anim>
                                    <p:anim calcmode="lin" valueType="num">
                                      <p:cBhvr>
                                        <p:cTn id="88" dur="500" fill="hold"/>
                                        <p:tgtEl>
                                          <p:spTgt spid="17"/>
                                        </p:tgtEl>
                                        <p:attrNameLst>
                                          <p:attrName>ppt_h</p:attrName>
                                        </p:attrNameLst>
                                      </p:cBhvr>
                                      <p:tavLst>
                                        <p:tav tm="0">
                                          <p:val>
                                            <p:fltVal val="0"/>
                                          </p:val>
                                        </p:tav>
                                        <p:tav tm="100000">
                                          <p:val>
                                            <p:strVal val="#ppt_h"/>
                                          </p:val>
                                        </p:tav>
                                      </p:tavLst>
                                    </p:anim>
                                    <p:animEffect transition="in" filter="fade">
                                      <p:cBhvr>
                                        <p:cTn id="89" dur="500"/>
                                        <p:tgtEl>
                                          <p:spTgt spid="17"/>
                                        </p:tgtEl>
                                      </p:cBhvr>
                                    </p:animEffect>
                                  </p:childTnLst>
                                </p:cTn>
                              </p:par>
                            </p:childTnLst>
                          </p:cTn>
                        </p:par>
                        <p:par>
                          <p:cTn id="90" fill="hold">
                            <p:stCondLst>
                              <p:cond delay="6100"/>
                            </p:stCondLst>
                            <p:childTnLst>
                              <p:par>
                                <p:cTn id="91" presetID="8" presetClass="emph" presetSubtype="0" fill="hold" nodeType="afterEffect">
                                  <p:stCondLst>
                                    <p:cond delay="0"/>
                                  </p:stCondLst>
                                  <p:childTnLst>
                                    <p:animRot by="21600000">
                                      <p:cBhvr>
                                        <p:cTn id="92" dur="2100" fill="hold"/>
                                        <p:tgtEl>
                                          <p:spTgt spid="17"/>
                                        </p:tgtEl>
                                        <p:attrNameLst>
                                          <p:attrName>r</p:attrName>
                                        </p:attrNameLst>
                                      </p:cBhvr>
                                    </p:animRot>
                                  </p:childTnLst>
                                </p:cTn>
                              </p:par>
                              <p:par>
                                <p:cTn id="93" presetID="42" presetClass="entr" presetSubtype="0" fill="hold" grpId="0"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1000"/>
                                        <p:tgtEl>
                                          <p:spTgt spid="21"/>
                                        </p:tgtEl>
                                      </p:cBhvr>
                                    </p:animEffect>
                                    <p:anim calcmode="lin" valueType="num">
                                      <p:cBhvr>
                                        <p:cTn id="96" dur="1000" fill="hold"/>
                                        <p:tgtEl>
                                          <p:spTgt spid="21"/>
                                        </p:tgtEl>
                                        <p:attrNameLst>
                                          <p:attrName>ppt_x</p:attrName>
                                        </p:attrNameLst>
                                      </p:cBhvr>
                                      <p:tavLst>
                                        <p:tav tm="0">
                                          <p:val>
                                            <p:strVal val="#ppt_x"/>
                                          </p:val>
                                        </p:tav>
                                        <p:tav tm="100000">
                                          <p:val>
                                            <p:strVal val="#ppt_x"/>
                                          </p:val>
                                        </p:tav>
                                      </p:tavLst>
                                    </p:anim>
                                    <p:anim calcmode="lin" valueType="num">
                                      <p:cBhvr>
                                        <p:cTn id="9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10" grpId="0" animBg="1"/>
      <p:bldP spid="12" grpId="0" animBg="1"/>
      <p:bldP spid="13" grpId="0" animBg="1"/>
      <p:bldP spid="15" grpId="0" animBg="1"/>
      <p:bldP spid="16" grpId="0" animBg="1"/>
      <p:bldP spid="18" grpId="0" animBg="1"/>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22" name="矩形: 圆角 1">
            <a:extLst>
              <a:ext uri="{FF2B5EF4-FFF2-40B4-BE49-F238E27FC236}">
                <a16:creationId xmlns:a16="http://schemas.microsoft.com/office/drawing/2014/main" id="{EA1D34D5-AB12-46CD-AE90-4F17CA130B04}"/>
              </a:ext>
            </a:extLst>
          </p:cNvPr>
          <p:cNvSpPr/>
          <p:nvPr/>
        </p:nvSpPr>
        <p:spPr>
          <a:xfrm>
            <a:off x="2599233" y="1365343"/>
            <a:ext cx="7568349" cy="61809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文本框 22">
            <a:extLst>
              <a:ext uri="{FF2B5EF4-FFF2-40B4-BE49-F238E27FC236}">
                <a16:creationId xmlns:a16="http://schemas.microsoft.com/office/drawing/2014/main" id="{C347D5BF-B355-4D9B-B68D-BDCEF32AFFAD}"/>
              </a:ext>
            </a:extLst>
          </p:cNvPr>
          <p:cNvSpPr txBox="1"/>
          <p:nvPr/>
        </p:nvSpPr>
        <p:spPr>
          <a:xfrm>
            <a:off x="2599233" y="1371371"/>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（八）</a:t>
            </a:r>
          </a:p>
        </p:txBody>
      </p:sp>
      <p:sp>
        <p:nvSpPr>
          <p:cNvPr id="24" name="文本框 23">
            <a:extLst>
              <a:ext uri="{FF2B5EF4-FFF2-40B4-BE49-F238E27FC236}">
                <a16:creationId xmlns:a16="http://schemas.microsoft.com/office/drawing/2014/main" id="{5C43F527-95A3-4800-8138-06C5743EC175}"/>
              </a:ext>
            </a:extLst>
          </p:cNvPr>
          <p:cNvSpPr txBox="1"/>
          <p:nvPr/>
        </p:nvSpPr>
        <p:spPr>
          <a:xfrm>
            <a:off x="3777481" y="1443157"/>
            <a:ext cx="7086137" cy="461665"/>
          </a:xfrm>
          <a:prstGeom prst="rect">
            <a:avLst/>
          </a:prstGeom>
          <a:noFill/>
        </p:spPr>
        <p:txBody>
          <a:bodyPr wrap="squar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大力加强自身建设，提高政协履职能力和水平</a:t>
            </a:r>
          </a:p>
        </p:txBody>
      </p:sp>
      <p:sp>
        <p:nvSpPr>
          <p:cNvPr id="25" name="矩形 24">
            <a:extLst>
              <a:ext uri="{FF2B5EF4-FFF2-40B4-BE49-F238E27FC236}">
                <a16:creationId xmlns:a16="http://schemas.microsoft.com/office/drawing/2014/main" id="{9385E823-1332-4C34-9CB4-2BCF912FE343}"/>
              </a:ext>
            </a:extLst>
          </p:cNvPr>
          <p:cNvSpPr/>
          <p:nvPr/>
        </p:nvSpPr>
        <p:spPr>
          <a:xfrm>
            <a:off x="1050877" y="2757470"/>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C160CF0C-1AA4-47FD-9C40-75F8655CC39F}"/>
              </a:ext>
            </a:extLst>
          </p:cNvPr>
          <p:cNvSpPr/>
          <p:nvPr/>
        </p:nvSpPr>
        <p:spPr>
          <a:xfrm>
            <a:off x="1291436" y="3198269"/>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dirty="0">
                <a:solidFill>
                  <a:srgbClr val="C00000"/>
                </a:solidFill>
                <a:latin typeface="微软雅黑" panose="020B0503020204020204" pitchFamily="82" charset="2"/>
                <a:ea typeface="微软雅黑" panose="020B0503020204020204" pitchFamily="82" charset="2"/>
              </a:rPr>
              <a:t>改进调查研究，统筹运用综合调研、蹲点调研、平行调研，着力把问题找准、原因理清、建议提实。提高提案质量和提案办理质量，共收到提案</a:t>
            </a:r>
            <a:r>
              <a:rPr lang="en-US" altLang="zh-CN" dirty="0">
                <a:solidFill>
                  <a:srgbClr val="C00000"/>
                </a:solidFill>
                <a:latin typeface="微软雅黑" panose="020B0503020204020204" pitchFamily="82" charset="2"/>
                <a:ea typeface="微软雅黑" panose="020B0503020204020204" pitchFamily="82" charset="2"/>
              </a:rPr>
              <a:t>2.9</a:t>
            </a:r>
            <a:r>
              <a:rPr lang="zh-CN" altLang="en-US" dirty="0">
                <a:solidFill>
                  <a:srgbClr val="C00000"/>
                </a:solidFill>
                <a:latin typeface="微软雅黑" panose="020B0503020204020204" pitchFamily="82" charset="2"/>
                <a:ea typeface="微软雅黑" panose="020B0503020204020204" pitchFamily="82" charset="2"/>
              </a:rPr>
              <a:t>万件，立案</a:t>
            </a:r>
            <a:r>
              <a:rPr lang="en-US" altLang="zh-CN" dirty="0">
                <a:solidFill>
                  <a:srgbClr val="C00000"/>
                </a:solidFill>
                <a:latin typeface="微软雅黑" panose="020B0503020204020204" pitchFamily="82" charset="2"/>
                <a:ea typeface="微软雅黑" panose="020B0503020204020204" pitchFamily="82" charset="2"/>
              </a:rPr>
              <a:t>2.4</a:t>
            </a:r>
            <a:r>
              <a:rPr lang="zh-CN" altLang="en-US" dirty="0">
                <a:solidFill>
                  <a:srgbClr val="C00000"/>
                </a:solidFill>
                <a:latin typeface="微软雅黑" panose="020B0503020204020204" pitchFamily="82" charset="2"/>
                <a:ea typeface="微软雅黑" panose="020B0503020204020204" pitchFamily="82" charset="2"/>
              </a:rPr>
              <a:t>万件，办复率</a:t>
            </a:r>
            <a:r>
              <a:rPr lang="en-US" altLang="zh-CN" dirty="0">
                <a:solidFill>
                  <a:srgbClr val="C00000"/>
                </a:solidFill>
                <a:latin typeface="微软雅黑" panose="020B0503020204020204" pitchFamily="82" charset="2"/>
                <a:ea typeface="微软雅黑" panose="020B0503020204020204" pitchFamily="82" charset="2"/>
              </a:rPr>
              <a:t>99%</a:t>
            </a:r>
            <a:r>
              <a:rPr lang="zh-CN" altLang="en-US" dirty="0">
                <a:solidFill>
                  <a:srgbClr val="C00000"/>
                </a:solidFill>
                <a:latin typeface="微软雅黑" panose="020B0503020204020204" pitchFamily="82" charset="2"/>
                <a:ea typeface="微软雅黑" panose="020B0503020204020204" pitchFamily="82" charset="2"/>
              </a:rPr>
              <a:t>。重视大会发言工作，完善发言协商遴选机制，邀请地方政协委员交流履职经验。强化社情民意信息舆情汇集和民意表达功能。做好来信来访工作。做好抗日战争胜利</a:t>
            </a:r>
            <a:r>
              <a:rPr lang="en-US" altLang="zh-CN" dirty="0">
                <a:solidFill>
                  <a:srgbClr val="C00000"/>
                </a:solidFill>
                <a:latin typeface="微软雅黑" panose="020B0503020204020204" pitchFamily="82" charset="2"/>
                <a:ea typeface="微软雅黑" panose="020B0503020204020204" pitchFamily="82" charset="2"/>
              </a:rPr>
              <a:t>70</a:t>
            </a:r>
            <a:r>
              <a:rPr lang="zh-CN" altLang="en-US" dirty="0">
                <a:solidFill>
                  <a:srgbClr val="C00000"/>
                </a:solidFill>
                <a:latin typeface="微软雅黑" panose="020B0503020204020204" pitchFamily="82" charset="2"/>
                <a:ea typeface="微软雅黑" panose="020B0503020204020204" pitchFamily="82" charset="2"/>
              </a:rPr>
              <a:t>周年等重大选题史料征集出版工作。发挥中国人民政协理论研究会作用，加强对政协协商民主、民主监督等问题的研究。坚持正确舆论导向，加大政协履职成果宣传力度。</a:t>
            </a:r>
          </a:p>
        </p:txBody>
      </p:sp>
      <p:sp>
        <p:nvSpPr>
          <p:cNvPr id="27" name="矩形: 圆角 7">
            <a:extLst>
              <a:ext uri="{FF2B5EF4-FFF2-40B4-BE49-F238E27FC236}">
                <a16:creationId xmlns:a16="http://schemas.microsoft.com/office/drawing/2014/main" id="{8042B12F-0E41-4869-8C08-0BD500ED7713}"/>
              </a:ext>
            </a:extLst>
          </p:cNvPr>
          <p:cNvSpPr/>
          <p:nvPr/>
        </p:nvSpPr>
        <p:spPr>
          <a:xfrm>
            <a:off x="3480707" y="2450372"/>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accent4">
                    <a:lumMod val="20000"/>
                    <a:lumOff val="80000"/>
                  </a:schemeClr>
                </a:solidFill>
                <a:latin typeface="微软雅黑" panose="020B0503020204020204" pitchFamily="82" charset="2"/>
                <a:ea typeface="微软雅黑" panose="020B0503020204020204" pitchFamily="82" charset="2"/>
              </a:rPr>
              <a:t>以改革创新精神做好经常性工作</a:t>
            </a:r>
          </a:p>
        </p:txBody>
      </p:sp>
    </p:spTree>
    <p:extLst>
      <p:ext uri="{BB962C8B-B14F-4D97-AF65-F5344CB8AC3E}">
        <p14:creationId xmlns:p14="http://schemas.microsoft.com/office/powerpoint/2010/main" val="21766633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arn(inVertical)">
                                      <p:cBhvr>
                                        <p:cTn id="20" dur="500"/>
                                        <p:tgtEl>
                                          <p:spTgt spid="23"/>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1+#ppt_w/2"/>
                                          </p:val>
                                        </p:tav>
                                        <p:tav tm="100000">
                                          <p:val>
                                            <p:strVal val="#ppt_x"/>
                                          </p:val>
                                        </p:tav>
                                      </p:tavLst>
                                    </p:anim>
                                    <p:anim calcmode="lin" valueType="num">
                                      <p:cBhvr additive="base">
                                        <p:cTn id="25" dur="5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childTnLst>
                          </p:cTn>
                        </p:par>
                        <p:par>
                          <p:cTn id="30" fill="hold">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heel(1)">
                                      <p:cBhvr>
                                        <p:cTn id="33" dur="500"/>
                                        <p:tgtEl>
                                          <p:spTgt spid="25"/>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22" grpId="0" animBg="1"/>
      <p:bldP spid="23" grpId="0"/>
      <p:bldP spid="24" grpId="0"/>
      <p:bldP spid="25" grpId="0" animBg="1"/>
      <p:bldP spid="26" grpId="0"/>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0051EA69-95FB-4EB7-A165-85CFF66AB92E}"/>
              </a:ext>
            </a:extLst>
          </p:cNvPr>
          <p:cNvSpPr/>
          <p:nvPr/>
        </p:nvSpPr>
        <p:spPr>
          <a:xfrm>
            <a:off x="2599233" y="1365343"/>
            <a:ext cx="7568349" cy="61809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76626010-44F4-470A-A5FB-70671918BF45}"/>
              </a:ext>
            </a:extLst>
          </p:cNvPr>
          <p:cNvSpPr txBox="1"/>
          <p:nvPr/>
        </p:nvSpPr>
        <p:spPr>
          <a:xfrm>
            <a:off x="2599233" y="1371371"/>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（八）</a:t>
            </a:r>
          </a:p>
        </p:txBody>
      </p:sp>
      <p:sp>
        <p:nvSpPr>
          <p:cNvPr id="11" name="文本框 10">
            <a:extLst>
              <a:ext uri="{FF2B5EF4-FFF2-40B4-BE49-F238E27FC236}">
                <a16:creationId xmlns:a16="http://schemas.microsoft.com/office/drawing/2014/main" id="{3AFA1E4A-7F57-4D2C-B4E8-437911E4D107}"/>
              </a:ext>
            </a:extLst>
          </p:cNvPr>
          <p:cNvSpPr txBox="1"/>
          <p:nvPr/>
        </p:nvSpPr>
        <p:spPr>
          <a:xfrm>
            <a:off x="3777481" y="1443157"/>
            <a:ext cx="7086137" cy="461665"/>
          </a:xfrm>
          <a:prstGeom prst="rect">
            <a:avLst/>
          </a:prstGeom>
          <a:noFill/>
        </p:spPr>
        <p:txBody>
          <a:bodyPr wrap="squar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大力加强自身建设，提高政协履职能力和水平</a:t>
            </a:r>
          </a:p>
        </p:txBody>
      </p:sp>
      <p:sp>
        <p:nvSpPr>
          <p:cNvPr id="12" name="矩形 11">
            <a:extLst>
              <a:ext uri="{FF2B5EF4-FFF2-40B4-BE49-F238E27FC236}">
                <a16:creationId xmlns:a16="http://schemas.microsoft.com/office/drawing/2014/main" id="{72796C08-259B-4F47-A0B0-408585A8516E}"/>
              </a:ext>
            </a:extLst>
          </p:cNvPr>
          <p:cNvSpPr/>
          <p:nvPr/>
        </p:nvSpPr>
        <p:spPr>
          <a:xfrm>
            <a:off x="1050877" y="2757470"/>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E87697DC-AA91-48A6-B8EB-64C2199183ED}"/>
              </a:ext>
            </a:extLst>
          </p:cNvPr>
          <p:cNvSpPr/>
          <p:nvPr/>
        </p:nvSpPr>
        <p:spPr>
          <a:xfrm>
            <a:off x="1291436" y="3339505"/>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1600" dirty="0">
                <a:solidFill>
                  <a:srgbClr val="C00000"/>
                </a:solidFill>
                <a:latin typeface="微软雅黑" panose="020B0503020204020204" pitchFamily="82" charset="2"/>
                <a:ea typeface="微软雅黑" panose="020B0503020204020204" pitchFamily="82" charset="2"/>
              </a:rPr>
              <a:t>完善全国政协党的领导体制，在</a:t>
            </a:r>
            <a:r>
              <a:rPr lang="en-US" altLang="zh-CN" sz="1600" dirty="0">
                <a:solidFill>
                  <a:srgbClr val="C00000"/>
                </a:solidFill>
                <a:latin typeface="微软雅黑" panose="020B0503020204020204" pitchFamily="82" charset="2"/>
                <a:ea typeface="微软雅黑" panose="020B0503020204020204" pitchFamily="82" charset="2"/>
              </a:rPr>
              <a:t>9</a:t>
            </a:r>
            <a:r>
              <a:rPr lang="zh-CN" altLang="en-US" sz="1600" dirty="0">
                <a:solidFill>
                  <a:srgbClr val="C00000"/>
                </a:solidFill>
                <a:latin typeface="微软雅黑" panose="020B0503020204020204" pitchFamily="82" charset="2"/>
                <a:ea typeface="微软雅黑" panose="020B0503020204020204" pitchFamily="82" charset="2"/>
              </a:rPr>
              <a:t>个专门委员会设立分党组，加强政协党组对机关党组和各分党组的领导，从组织体系、制度机制上确保了中共中央集中统一领导在政协的贯彻落实。按照懂政协、会协商、善议政和守纪律、讲规矩、重品行要求，抓好政协委员队伍建设，举办委员特别是新任委员学习研讨班、报告会等</a:t>
            </a:r>
            <a:r>
              <a:rPr lang="en-US" altLang="zh-CN" sz="1600" dirty="0">
                <a:solidFill>
                  <a:srgbClr val="C00000"/>
                </a:solidFill>
                <a:latin typeface="微软雅黑" panose="020B0503020204020204" pitchFamily="82" charset="2"/>
                <a:ea typeface="微软雅黑" panose="020B0503020204020204" pitchFamily="82" charset="2"/>
              </a:rPr>
              <a:t>32</a:t>
            </a:r>
            <a:r>
              <a:rPr lang="zh-CN" altLang="en-US" sz="1600" dirty="0">
                <a:solidFill>
                  <a:srgbClr val="C00000"/>
                </a:solidFill>
                <a:latin typeface="微软雅黑" panose="020B0503020204020204" pitchFamily="82" charset="2"/>
                <a:ea typeface="微软雅黑" panose="020B0503020204020204" pitchFamily="82" charset="2"/>
              </a:rPr>
              <a:t>次，</a:t>
            </a:r>
            <a:r>
              <a:rPr lang="en-US" altLang="zh-CN" sz="1600" dirty="0">
                <a:solidFill>
                  <a:srgbClr val="C00000"/>
                </a:solidFill>
                <a:latin typeface="微软雅黑" panose="020B0503020204020204" pitchFamily="82" charset="2"/>
                <a:ea typeface="微软雅黑" panose="020B0503020204020204" pitchFamily="82" charset="2"/>
              </a:rPr>
              <a:t>1</a:t>
            </a:r>
            <a:r>
              <a:rPr lang="zh-CN" altLang="en-US" sz="1600" dirty="0">
                <a:solidFill>
                  <a:srgbClr val="C00000"/>
                </a:solidFill>
                <a:latin typeface="微软雅黑" panose="020B0503020204020204" pitchFamily="82" charset="2"/>
                <a:ea typeface="微软雅黑" panose="020B0503020204020204" pitchFamily="82" charset="2"/>
              </a:rPr>
              <a:t>万余人次参加。制定贯彻中央八项规定精神具体措施，设立大会会风会纪督查组，严格规范履职活动，严肃会纪，改进会风文风。依章程撤销令计划、苏荣、孙怀山等</a:t>
            </a:r>
            <a:r>
              <a:rPr lang="en-US" altLang="zh-CN" sz="1600" dirty="0">
                <a:solidFill>
                  <a:srgbClr val="C00000"/>
                </a:solidFill>
                <a:latin typeface="微软雅黑" panose="020B0503020204020204" pitchFamily="82" charset="2"/>
                <a:ea typeface="微软雅黑" panose="020B0503020204020204" pitchFamily="82" charset="2"/>
              </a:rPr>
              <a:t>38</a:t>
            </a:r>
            <a:r>
              <a:rPr lang="zh-CN" altLang="en-US" sz="1600" dirty="0">
                <a:solidFill>
                  <a:srgbClr val="C00000"/>
                </a:solidFill>
                <a:latin typeface="微软雅黑" panose="020B0503020204020204" pitchFamily="82" charset="2"/>
                <a:ea typeface="微软雅黑" panose="020B0503020204020204" pitchFamily="82" charset="2"/>
              </a:rPr>
              <a:t>人全国政协委员资格。多措并举推进机关建设，加大巡视整改力度，支持中央纪委驻政协机关纪检组监督执纪问责，营造良好政治生态。召开地方政协工作经验交流会、地方政协秘书长座谈会，确保中共中央决策部署和对政协工作要求落实到位。</a:t>
            </a:r>
          </a:p>
        </p:txBody>
      </p:sp>
      <p:sp>
        <p:nvSpPr>
          <p:cNvPr id="14" name="矩形: 圆角 7">
            <a:extLst>
              <a:ext uri="{FF2B5EF4-FFF2-40B4-BE49-F238E27FC236}">
                <a16:creationId xmlns:a16="http://schemas.microsoft.com/office/drawing/2014/main" id="{6EC3A0FE-AEB4-4446-87AB-7DF276F16499}"/>
              </a:ext>
            </a:extLst>
          </p:cNvPr>
          <p:cNvSpPr/>
          <p:nvPr/>
        </p:nvSpPr>
        <p:spPr>
          <a:xfrm>
            <a:off x="3039969" y="2461846"/>
            <a:ext cx="6686875"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accent4">
                    <a:lumMod val="20000"/>
                    <a:lumOff val="80000"/>
                  </a:schemeClr>
                </a:solidFill>
                <a:latin typeface="微软雅黑" panose="020B0503020204020204" pitchFamily="82" charset="2"/>
                <a:ea typeface="微软雅黑" panose="020B0503020204020204" pitchFamily="82" charset="2"/>
              </a:rPr>
              <a:t>贯彻全面从严治党部署，把党的政治建设摆在首位</a:t>
            </a:r>
          </a:p>
        </p:txBody>
      </p:sp>
    </p:spTree>
    <p:extLst>
      <p:ext uri="{BB962C8B-B14F-4D97-AF65-F5344CB8AC3E}">
        <p14:creationId xmlns:p14="http://schemas.microsoft.com/office/powerpoint/2010/main" val="25593089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500"/>
                                        <p:tgtEl>
                                          <p:spTgt spid="14"/>
                                        </p:tgtEl>
                                      </p:cBhvr>
                                    </p:animEffect>
                                  </p:childTnLst>
                                </p:cTn>
                              </p:par>
                            </p:childTnLst>
                          </p:cTn>
                        </p:par>
                        <p:par>
                          <p:cTn id="30" fill="hold">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heel(1)">
                                      <p:cBhvr>
                                        <p:cTn id="33" dur="500"/>
                                        <p:tgtEl>
                                          <p:spTgt spid="12"/>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P spid="12" grpId="0" animBg="1"/>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768401C-6C40-47AB-A88A-66EAF3A9B9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4117" y="-11805"/>
            <a:ext cx="4834883" cy="5668900"/>
          </a:xfrm>
          <a:prstGeom prst="rect">
            <a:avLst/>
          </a:prstGeom>
        </p:spPr>
      </p:pic>
      <p:pic>
        <p:nvPicPr>
          <p:cNvPr id="496" name="图片 495">
            <a:extLst>
              <a:ext uri="{FF2B5EF4-FFF2-40B4-BE49-F238E27FC236}">
                <a16:creationId xmlns:a16="http://schemas.microsoft.com/office/drawing/2014/main" id="{C547D8F7-42B8-4BC5-A7E1-7428B41CE9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1805"/>
            <a:ext cx="4405251" cy="1342567"/>
          </a:xfrm>
          <a:prstGeom prst="rect">
            <a:avLst/>
          </a:prstGeom>
        </p:spPr>
      </p:pic>
      <p:sp>
        <p:nvSpPr>
          <p:cNvPr id="499" name="文本框 498">
            <a:extLst>
              <a:ext uri="{FF2B5EF4-FFF2-40B4-BE49-F238E27FC236}">
                <a16:creationId xmlns:a16="http://schemas.microsoft.com/office/drawing/2014/main" id="{041EDE0E-9CD8-449D-A255-785E2CE8D003}"/>
              </a:ext>
            </a:extLst>
          </p:cNvPr>
          <p:cNvSpPr txBox="1"/>
          <p:nvPr/>
        </p:nvSpPr>
        <p:spPr>
          <a:xfrm>
            <a:off x="2566918" y="2385459"/>
            <a:ext cx="673989" cy="476174"/>
          </a:xfrm>
          <a:prstGeom prst="rect">
            <a:avLst/>
          </a:prstGeom>
          <a:solidFill>
            <a:srgbClr val="E60000"/>
          </a:solidFill>
        </p:spPr>
        <p:txBody>
          <a:bodyPr wrap="none" rtlCol="0" anchor="ctr" anchorCtr="1">
            <a:noAutofit/>
          </a:bodyPr>
          <a:lstStyle/>
          <a:p>
            <a:r>
              <a:rPr lang="en-US" altLang="zh-CN" sz="3600" dirty="0">
                <a:solidFill>
                  <a:schemeClr val="bg1"/>
                </a:solidFill>
                <a:latin typeface="方正大黑简体" panose="02010601030101010101" pitchFamily="2" charset="-122"/>
                <a:ea typeface="方正大黑简体" panose="02010601030101010101" pitchFamily="2" charset="-122"/>
              </a:rPr>
              <a:t>02</a:t>
            </a:r>
            <a:endParaRPr lang="zh-CN" altLang="en-US" sz="3600" dirty="0">
              <a:solidFill>
                <a:schemeClr val="bg1"/>
              </a:solidFill>
              <a:latin typeface="方正大黑简体" panose="02010601030101010101" pitchFamily="2" charset="-122"/>
              <a:ea typeface="方正大黑简体" panose="02010601030101010101" pitchFamily="2" charset="-122"/>
            </a:endParaRPr>
          </a:p>
        </p:txBody>
      </p:sp>
      <p:sp>
        <p:nvSpPr>
          <p:cNvPr id="500" name="矩形 499">
            <a:extLst>
              <a:ext uri="{FF2B5EF4-FFF2-40B4-BE49-F238E27FC236}">
                <a16:creationId xmlns:a16="http://schemas.microsoft.com/office/drawing/2014/main" id="{DD6959AF-F652-4C66-8412-AA2BD552582E}"/>
              </a:ext>
            </a:extLst>
          </p:cNvPr>
          <p:cNvSpPr/>
          <p:nvPr/>
        </p:nvSpPr>
        <p:spPr>
          <a:xfrm>
            <a:off x="3424546" y="2115714"/>
            <a:ext cx="3275257" cy="1015663"/>
          </a:xfrm>
          <a:prstGeom prst="rect">
            <a:avLst/>
          </a:prstGeom>
        </p:spPr>
        <p:txBody>
          <a:bodyPr wrap="none">
            <a:spAutoFit/>
          </a:bodyPr>
          <a:lstStyle/>
          <a:p>
            <a:pPr algn="ctr"/>
            <a:r>
              <a:rPr lang="zh-CN" altLang="en-US" sz="6000" b="1" dirty="0">
                <a:gradFill>
                  <a:gsLst>
                    <a:gs pos="10000">
                      <a:srgbClr val="C00000"/>
                    </a:gs>
                    <a:gs pos="70000">
                      <a:srgbClr val="FF0000"/>
                    </a:gs>
                  </a:gsLst>
                  <a:lin ang="5400000" scaled="1"/>
                </a:gradFill>
                <a:latin typeface="方正大黑简体" panose="02010601030101010101" pitchFamily="2" charset="-122"/>
                <a:ea typeface="方正大黑简体" panose="02010601030101010101" pitchFamily="2" charset="-122"/>
                <a:cs typeface="+mn-ea"/>
                <a:sym typeface="Arial" panose="020B0604020202020204" pitchFamily="34" charset="0"/>
              </a:rPr>
              <a:t>第二部分</a:t>
            </a:r>
            <a:endParaRPr lang="en-US" altLang="zh-CN" sz="6000" b="1" dirty="0">
              <a:gradFill>
                <a:gsLst>
                  <a:gs pos="10000">
                    <a:srgbClr val="C00000"/>
                  </a:gs>
                  <a:gs pos="70000">
                    <a:srgbClr val="FF0000"/>
                  </a:gs>
                </a:gsLst>
                <a:lin ang="5400000" scaled="1"/>
              </a:gradFill>
              <a:latin typeface="方正大黑简体" panose="02010601030101010101" pitchFamily="2" charset="-122"/>
              <a:ea typeface="方正大黑简体" panose="02010601030101010101" pitchFamily="2" charset="-122"/>
              <a:cs typeface="+mn-ea"/>
              <a:sym typeface="Arial" panose="020B0604020202020204" pitchFamily="34" charset="0"/>
            </a:endParaRPr>
          </a:p>
        </p:txBody>
      </p:sp>
      <p:sp>
        <p:nvSpPr>
          <p:cNvPr id="501" name="矩形 500">
            <a:extLst>
              <a:ext uri="{FF2B5EF4-FFF2-40B4-BE49-F238E27FC236}">
                <a16:creationId xmlns:a16="http://schemas.microsoft.com/office/drawing/2014/main" id="{183CD595-2832-40B7-A572-261CC14BDAA8}"/>
              </a:ext>
            </a:extLst>
          </p:cNvPr>
          <p:cNvSpPr/>
          <p:nvPr/>
        </p:nvSpPr>
        <p:spPr>
          <a:xfrm>
            <a:off x="3569136" y="3726624"/>
            <a:ext cx="8240035" cy="924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500" b="1" dirty="0">
                <a:solidFill>
                  <a:srgbClr val="E60000"/>
                </a:solidFill>
                <a:latin typeface="微软雅黑" panose="020B0503020204020204" pitchFamily="34" charset="-122"/>
                <a:ea typeface="微软雅黑" panose="020B0503020204020204" pitchFamily="34" charset="-122"/>
                <a:cs typeface="+mn-ea"/>
                <a:sym typeface="+mn-lt"/>
              </a:rPr>
              <a:t>五年工作的主要体会</a:t>
            </a:r>
          </a:p>
        </p:txBody>
      </p:sp>
    </p:spTree>
    <p:extLst>
      <p:ext uri="{BB962C8B-B14F-4D97-AF65-F5344CB8AC3E}">
        <p14:creationId xmlns:p14="http://schemas.microsoft.com/office/powerpoint/2010/main" val="34171291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96"/>
                                        </p:tgtEl>
                                        <p:attrNameLst>
                                          <p:attrName>style.visibility</p:attrName>
                                        </p:attrNameLst>
                                      </p:cBhvr>
                                      <p:to>
                                        <p:strVal val="visible"/>
                                      </p:to>
                                    </p:set>
                                    <p:animEffect transition="in" filter="fade">
                                      <p:cBhvr>
                                        <p:cTn id="7" dur="1000"/>
                                        <p:tgtEl>
                                          <p:spTgt spid="496"/>
                                        </p:tgtEl>
                                      </p:cBhvr>
                                    </p:animEffect>
                                    <p:anim calcmode="lin" valueType="num">
                                      <p:cBhvr>
                                        <p:cTn id="8" dur="1000" fill="hold"/>
                                        <p:tgtEl>
                                          <p:spTgt spid="496"/>
                                        </p:tgtEl>
                                        <p:attrNameLst>
                                          <p:attrName>ppt_x</p:attrName>
                                        </p:attrNameLst>
                                      </p:cBhvr>
                                      <p:tavLst>
                                        <p:tav tm="0">
                                          <p:val>
                                            <p:strVal val="#ppt_x"/>
                                          </p:val>
                                        </p:tav>
                                        <p:tav tm="100000">
                                          <p:val>
                                            <p:strVal val="#ppt_x"/>
                                          </p:val>
                                        </p:tav>
                                      </p:tavLst>
                                    </p:anim>
                                    <p:anim calcmode="lin" valueType="num">
                                      <p:cBhvr>
                                        <p:cTn id="9" dur="1000" fill="hold"/>
                                        <p:tgtEl>
                                          <p:spTgt spid="496"/>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23" presetClass="entr" presetSubtype="16" fill="hold" grpId="0" nodeType="afterEffect">
                                  <p:stCondLst>
                                    <p:cond delay="0"/>
                                  </p:stCondLst>
                                  <p:childTnLst>
                                    <p:set>
                                      <p:cBhvr>
                                        <p:cTn id="12" dur="1" fill="hold">
                                          <p:stCondLst>
                                            <p:cond delay="0"/>
                                          </p:stCondLst>
                                        </p:cTn>
                                        <p:tgtEl>
                                          <p:spTgt spid="499"/>
                                        </p:tgtEl>
                                        <p:attrNameLst>
                                          <p:attrName>style.visibility</p:attrName>
                                        </p:attrNameLst>
                                      </p:cBhvr>
                                      <p:to>
                                        <p:strVal val="visible"/>
                                      </p:to>
                                    </p:set>
                                    <p:anim calcmode="lin" valueType="num">
                                      <p:cBhvr>
                                        <p:cTn id="13" dur="500" fill="hold"/>
                                        <p:tgtEl>
                                          <p:spTgt spid="499"/>
                                        </p:tgtEl>
                                        <p:attrNameLst>
                                          <p:attrName>ppt_w</p:attrName>
                                        </p:attrNameLst>
                                      </p:cBhvr>
                                      <p:tavLst>
                                        <p:tav tm="0">
                                          <p:val>
                                            <p:fltVal val="0"/>
                                          </p:val>
                                        </p:tav>
                                        <p:tav tm="100000">
                                          <p:val>
                                            <p:strVal val="#ppt_w"/>
                                          </p:val>
                                        </p:tav>
                                      </p:tavLst>
                                    </p:anim>
                                    <p:anim calcmode="lin" valueType="num">
                                      <p:cBhvr>
                                        <p:cTn id="14" dur="500" fill="hold"/>
                                        <p:tgtEl>
                                          <p:spTgt spid="499"/>
                                        </p:tgtEl>
                                        <p:attrNameLst>
                                          <p:attrName>ppt_h</p:attrName>
                                        </p:attrNameLst>
                                      </p:cBhvr>
                                      <p:tavLst>
                                        <p:tav tm="0">
                                          <p:val>
                                            <p:fltVal val="0"/>
                                          </p:val>
                                        </p:tav>
                                        <p:tav tm="100000">
                                          <p:val>
                                            <p:strVal val="#ppt_h"/>
                                          </p:val>
                                        </p:tav>
                                      </p:tavLst>
                                    </p:anim>
                                  </p:childTnLst>
                                </p:cTn>
                              </p:par>
                            </p:childTnLst>
                          </p:cTn>
                        </p:par>
                        <p:par>
                          <p:cTn id="15" fill="hold">
                            <p:stCondLst>
                              <p:cond delay="3000"/>
                            </p:stCondLst>
                            <p:childTnLst>
                              <p:par>
                                <p:cTn id="16" presetID="26" presetClass="emph" presetSubtype="0" fill="hold" grpId="1" nodeType="afterEffect">
                                  <p:stCondLst>
                                    <p:cond delay="0"/>
                                  </p:stCondLst>
                                  <p:childTnLst>
                                    <p:animEffect transition="out" filter="fade">
                                      <p:cBhvr>
                                        <p:cTn id="17" dur="500" tmFilter="0, 0; .2, .5; .8, .5; 1, 0"/>
                                        <p:tgtEl>
                                          <p:spTgt spid="499"/>
                                        </p:tgtEl>
                                      </p:cBhvr>
                                    </p:animEffect>
                                    <p:animScale>
                                      <p:cBhvr>
                                        <p:cTn id="18" dur="250" autoRev="1" fill="hold"/>
                                        <p:tgtEl>
                                          <p:spTgt spid="499"/>
                                        </p:tgtEl>
                                      </p:cBhvr>
                                      <p:by x="105000" y="105000"/>
                                    </p:animScale>
                                  </p:childTnLst>
                                </p:cTn>
                              </p:par>
                            </p:childTnLst>
                          </p:cTn>
                        </p:par>
                        <p:par>
                          <p:cTn id="19" fill="hold">
                            <p:stCondLst>
                              <p:cond delay="3500"/>
                            </p:stCondLst>
                            <p:childTnLst>
                              <p:par>
                                <p:cTn id="20" presetID="37" presetClass="entr" presetSubtype="0" fill="hold" grpId="0" nodeType="afterEffect">
                                  <p:stCondLst>
                                    <p:cond delay="0"/>
                                  </p:stCondLst>
                                  <p:childTnLst>
                                    <p:set>
                                      <p:cBhvr>
                                        <p:cTn id="21" dur="1" fill="hold">
                                          <p:stCondLst>
                                            <p:cond delay="0"/>
                                          </p:stCondLst>
                                        </p:cTn>
                                        <p:tgtEl>
                                          <p:spTgt spid="500"/>
                                        </p:tgtEl>
                                        <p:attrNameLst>
                                          <p:attrName>style.visibility</p:attrName>
                                        </p:attrNameLst>
                                      </p:cBhvr>
                                      <p:to>
                                        <p:strVal val="visible"/>
                                      </p:to>
                                    </p:set>
                                    <p:animEffect transition="in" filter="fade">
                                      <p:cBhvr>
                                        <p:cTn id="22" dur="1000"/>
                                        <p:tgtEl>
                                          <p:spTgt spid="500"/>
                                        </p:tgtEl>
                                      </p:cBhvr>
                                    </p:animEffect>
                                    <p:anim calcmode="lin" valueType="num">
                                      <p:cBhvr>
                                        <p:cTn id="23" dur="1000" fill="hold"/>
                                        <p:tgtEl>
                                          <p:spTgt spid="500"/>
                                        </p:tgtEl>
                                        <p:attrNameLst>
                                          <p:attrName>ppt_x</p:attrName>
                                        </p:attrNameLst>
                                      </p:cBhvr>
                                      <p:tavLst>
                                        <p:tav tm="0">
                                          <p:val>
                                            <p:strVal val="#ppt_x"/>
                                          </p:val>
                                        </p:tav>
                                        <p:tav tm="100000">
                                          <p:val>
                                            <p:strVal val="#ppt_x"/>
                                          </p:val>
                                        </p:tav>
                                      </p:tavLst>
                                    </p:anim>
                                    <p:anim calcmode="lin" valueType="num">
                                      <p:cBhvr>
                                        <p:cTn id="24" dur="900" decel="100000" fill="hold"/>
                                        <p:tgtEl>
                                          <p:spTgt spid="500"/>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500"/>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501"/>
                                        </p:tgtEl>
                                        <p:attrNameLst>
                                          <p:attrName>style.visibility</p:attrName>
                                        </p:attrNameLst>
                                      </p:cBhvr>
                                      <p:to>
                                        <p:strVal val="visible"/>
                                      </p:to>
                                    </p:set>
                                    <p:anim calcmode="lin" valueType="num">
                                      <p:cBhvr>
                                        <p:cTn id="30" dur="500" fill="hold"/>
                                        <p:tgtEl>
                                          <p:spTgt spid="50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01"/>
                                        </p:tgtEl>
                                        <p:attrNameLst>
                                          <p:attrName>ppt_y</p:attrName>
                                        </p:attrNameLst>
                                      </p:cBhvr>
                                      <p:tavLst>
                                        <p:tav tm="0">
                                          <p:val>
                                            <p:strVal val="#ppt_y"/>
                                          </p:val>
                                        </p:tav>
                                        <p:tav tm="100000">
                                          <p:val>
                                            <p:strVal val="#ppt_y"/>
                                          </p:val>
                                        </p:tav>
                                      </p:tavLst>
                                    </p:anim>
                                    <p:anim calcmode="lin" valueType="num">
                                      <p:cBhvr>
                                        <p:cTn id="32" dur="500" fill="hold"/>
                                        <p:tgtEl>
                                          <p:spTgt spid="50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0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01"/>
                                        </p:tgtEl>
                                      </p:cBhvr>
                                    </p:animEffect>
                                  </p:childTnLst>
                                </p:cTn>
                              </p:par>
                            </p:childTnLst>
                          </p:cTn>
                        </p:par>
                        <p:par>
                          <p:cTn id="35" fill="hold">
                            <p:stCondLst>
                              <p:cond delay="900"/>
                            </p:stCondLst>
                            <p:childTnLst>
                              <p:par>
                                <p:cTn id="36" presetID="22" presetClass="entr" presetSubtype="2"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right)">
                                      <p:cBhvr>
                                        <p:cTn id="38"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 grpId="0" animBg="1"/>
      <p:bldP spid="499" grpId="1" animBg="1"/>
      <p:bldP spid="500" grpId="0"/>
      <p:bldP spid="5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3416320"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五年工作的主要体会</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2B7AE6D7-6AD0-45C0-854C-C21097B2BE6D}"/>
              </a:ext>
            </a:extLst>
          </p:cNvPr>
          <p:cNvSpPr/>
          <p:nvPr/>
        </p:nvSpPr>
        <p:spPr>
          <a:xfrm>
            <a:off x="5004517" y="1789873"/>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31A39E76-A1E7-499C-ACAA-CFA3315AE2FC}"/>
              </a:ext>
            </a:extLst>
          </p:cNvPr>
          <p:cNvSpPr txBox="1"/>
          <p:nvPr/>
        </p:nvSpPr>
        <p:spPr>
          <a:xfrm>
            <a:off x="5638932" y="1843469"/>
            <a:ext cx="3775393"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坚持中国共产党的领导</a:t>
            </a:r>
          </a:p>
        </p:txBody>
      </p:sp>
      <p:sp>
        <p:nvSpPr>
          <p:cNvPr id="11" name="矩形 10">
            <a:extLst>
              <a:ext uri="{FF2B5EF4-FFF2-40B4-BE49-F238E27FC236}">
                <a16:creationId xmlns:a16="http://schemas.microsoft.com/office/drawing/2014/main" id="{BF4AA271-ADE2-4A6F-AD0D-C77152BF0C78}"/>
              </a:ext>
            </a:extLst>
          </p:cNvPr>
          <p:cNvSpPr/>
          <p:nvPr/>
        </p:nvSpPr>
        <p:spPr>
          <a:xfrm>
            <a:off x="4150773" y="2722564"/>
            <a:ext cx="6903914" cy="3000821"/>
          </a:xfrm>
          <a:prstGeom prst="rect">
            <a:avLst/>
          </a:prstGeom>
          <a:noFill/>
        </p:spPr>
        <p:txBody>
          <a:bodyPr wrap="square" rtlCol="0">
            <a:spAutoFit/>
          </a:bodyPr>
          <a:lstStyle/>
          <a:p>
            <a:pPr>
              <a:lnSpc>
                <a:spcPct val="150000"/>
              </a:lnSpc>
            </a:pPr>
            <a:r>
              <a:rPr lang="zh-CN" altLang="en-US" dirty="0">
                <a:solidFill>
                  <a:srgbClr val="C00000"/>
                </a:solidFill>
                <a:latin typeface="方正兰亭黑简体" panose="02000000000000000000" pitchFamily="2" charset="-122"/>
                <a:ea typeface="方正兰亭黑简体" panose="02000000000000000000" pitchFamily="2" charset="-122"/>
              </a:rPr>
              <a:t>这是人民政协必须恪守的根本政治原则。中国特色社会主义最本质的特征是中国共产党领导，中国特色社会主义制度的最大优势是中国共产党领导。党政军民学，东西南北中，党是领导一切的。形成上下贯通的组织体系和工作机制，把党的主张通过民主程序转化为政协组织的决定，做到人民政协一切重要工作在党的领导下展开，一切重要活动围绕党和国家中心任务进行，一切重要安排在广泛征求意见基础上报党委审批后实施。</a:t>
            </a:r>
          </a:p>
        </p:txBody>
      </p:sp>
      <p:pic>
        <p:nvPicPr>
          <p:cNvPr id="12" name="图片 11">
            <a:extLst>
              <a:ext uri="{FF2B5EF4-FFF2-40B4-BE49-F238E27FC236}">
                <a16:creationId xmlns:a16="http://schemas.microsoft.com/office/drawing/2014/main" id="{674B1A1A-799F-4948-A407-DC1C891727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6395" y="1371065"/>
            <a:ext cx="3703183" cy="6049473"/>
          </a:xfrm>
          <a:prstGeom prst="rect">
            <a:avLst/>
          </a:prstGeom>
        </p:spPr>
      </p:pic>
    </p:spTree>
    <p:extLst>
      <p:ext uri="{BB962C8B-B14F-4D97-AF65-F5344CB8AC3E}">
        <p14:creationId xmlns:p14="http://schemas.microsoft.com/office/powerpoint/2010/main" val="2838256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31" presetClass="entr" presetSubtype="0" fill="hold" grpId="0" nodeType="withEffect">
                                  <p:stCondLst>
                                    <p:cond delay="500"/>
                                  </p:stCondLst>
                                  <p:iterate type="lt">
                                    <p:tmPct val="575"/>
                                  </p:iterate>
                                  <p:childTnLst>
                                    <p:set>
                                      <p:cBhvr>
                                        <p:cTn id="22" dur="1" fill="hold">
                                          <p:stCondLst>
                                            <p:cond delay="0"/>
                                          </p:stCondLst>
                                        </p:cTn>
                                        <p:tgtEl>
                                          <p:spTgt spid="11"/>
                                        </p:tgtEl>
                                        <p:attrNameLst>
                                          <p:attrName>style.visibility</p:attrName>
                                        </p:attrNameLst>
                                      </p:cBhvr>
                                      <p:to>
                                        <p:strVal val="visible"/>
                                      </p:to>
                                    </p:set>
                                    <p:anim calcmode="lin" valueType="num">
                                      <p:cBhvr>
                                        <p:cTn id="23" dur="750" fill="hold"/>
                                        <p:tgtEl>
                                          <p:spTgt spid="11"/>
                                        </p:tgtEl>
                                        <p:attrNameLst>
                                          <p:attrName>ppt_w</p:attrName>
                                        </p:attrNameLst>
                                      </p:cBhvr>
                                      <p:tavLst>
                                        <p:tav tm="0">
                                          <p:val>
                                            <p:fltVal val="0"/>
                                          </p:val>
                                        </p:tav>
                                        <p:tav tm="100000">
                                          <p:val>
                                            <p:strVal val="#ppt_w"/>
                                          </p:val>
                                        </p:tav>
                                      </p:tavLst>
                                    </p:anim>
                                    <p:anim calcmode="lin" valueType="num">
                                      <p:cBhvr>
                                        <p:cTn id="24" dur="750" fill="hold"/>
                                        <p:tgtEl>
                                          <p:spTgt spid="11"/>
                                        </p:tgtEl>
                                        <p:attrNameLst>
                                          <p:attrName>ppt_h</p:attrName>
                                        </p:attrNameLst>
                                      </p:cBhvr>
                                      <p:tavLst>
                                        <p:tav tm="0">
                                          <p:val>
                                            <p:fltVal val="0"/>
                                          </p:val>
                                        </p:tav>
                                        <p:tav tm="100000">
                                          <p:val>
                                            <p:strVal val="#ppt_h"/>
                                          </p:val>
                                        </p:tav>
                                      </p:tavLst>
                                    </p:anim>
                                    <p:anim calcmode="lin" valueType="num">
                                      <p:cBhvr>
                                        <p:cTn id="25" dur="750" fill="hold"/>
                                        <p:tgtEl>
                                          <p:spTgt spid="11"/>
                                        </p:tgtEl>
                                        <p:attrNameLst>
                                          <p:attrName>style.rotation</p:attrName>
                                        </p:attrNameLst>
                                      </p:cBhvr>
                                      <p:tavLst>
                                        <p:tav tm="0">
                                          <p:val>
                                            <p:fltVal val="90"/>
                                          </p:val>
                                        </p:tav>
                                        <p:tav tm="100000">
                                          <p:val>
                                            <p:fltVal val="0"/>
                                          </p:val>
                                        </p:tav>
                                      </p:tavLst>
                                    </p:anim>
                                    <p:animEffect transition="in" filter="fade">
                                      <p:cBhvr>
                                        <p:cTn id="26" dur="75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3416320"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五年工作的主要体会</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6">
            <a:extLst>
              <a:ext uri="{FF2B5EF4-FFF2-40B4-BE49-F238E27FC236}">
                <a16:creationId xmlns:a16="http://schemas.microsoft.com/office/drawing/2014/main" id="{7658C840-8028-44B1-8C66-9C671D88C0EE}"/>
              </a:ext>
            </a:extLst>
          </p:cNvPr>
          <p:cNvSpPr/>
          <p:nvPr/>
        </p:nvSpPr>
        <p:spPr>
          <a:xfrm>
            <a:off x="1396287" y="2773412"/>
            <a:ext cx="5591264" cy="2951193"/>
          </a:xfrm>
          <a:prstGeom prst="rect">
            <a:avLst/>
          </a:prstGeom>
          <a:noFill/>
        </p:spPr>
        <p:txBody>
          <a:bodyPr wrap="square" rtlCol="0">
            <a:spAutoFit/>
          </a:bodyPr>
          <a:lstStyle/>
          <a:p>
            <a:pPr>
              <a:lnSpc>
                <a:spcPct val="150000"/>
              </a:lnSpc>
            </a:pPr>
            <a:r>
              <a:rPr lang="zh-CN" altLang="en-US" dirty="0">
                <a:solidFill>
                  <a:srgbClr val="C00000"/>
                </a:solidFill>
                <a:latin typeface="方正兰亭黑简体" panose="02000000000000000000" pitchFamily="2" charset="-122"/>
                <a:ea typeface="方正兰亭黑简体" panose="02000000000000000000" pitchFamily="2" charset="-122"/>
              </a:rPr>
              <a:t>这是人民政协工作的基石。人民政协作为统一战线的组织、多党合作和政治协商的重要机构、人民民主的重要实现形式，是国家治理体系的重要组成部分，是具有中国特色的制度安排。政协不是权力机关，不是决策机构，而是各党派团体和各族各界人士发扬民主、参与国是、团结合作的重要平台，发挥作用不是靠强制约束力，而是靠政治影响力。</a:t>
            </a:r>
          </a:p>
        </p:txBody>
      </p:sp>
      <p:pic>
        <p:nvPicPr>
          <p:cNvPr id="10" name="图片 9">
            <a:extLst>
              <a:ext uri="{FF2B5EF4-FFF2-40B4-BE49-F238E27FC236}">
                <a16:creationId xmlns:a16="http://schemas.microsoft.com/office/drawing/2014/main" id="{E1E30D64-F331-4627-9BF0-268E758775C8}"/>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137509" y="1589403"/>
            <a:ext cx="4522413" cy="4241900"/>
          </a:xfrm>
          <a:prstGeom prst="rect">
            <a:avLst/>
          </a:prstGeom>
        </p:spPr>
      </p:pic>
      <p:sp>
        <p:nvSpPr>
          <p:cNvPr id="11" name="矩形: 圆角 1">
            <a:extLst>
              <a:ext uri="{FF2B5EF4-FFF2-40B4-BE49-F238E27FC236}">
                <a16:creationId xmlns:a16="http://schemas.microsoft.com/office/drawing/2014/main" id="{D04AAD5C-D3D4-4152-8B91-134FDCE9D7FC}"/>
              </a:ext>
            </a:extLst>
          </p:cNvPr>
          <p:cNvSpPr/>
          <p:nvPr/>
        </p:nvSpPr>
        <p:spPr>
          <a:xfrm>
            <a:off x="1291436" y="1726877"/>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文本框 11">
            <a:extLst>
              <a:ext uri="{FF2B5EF4-FFF2-40B4-BE49-F238E27FC236}">
                <a16:creationId xmlns:a16="http://schemas.microsoft.com/office/drawing/2014/main" id="{295A686B-FC8F-4EE6-8DF7-7E5E7B7D3EC1}"/>
              </a:ext>
            </a:extLst>
          </p:cNvPr>
          <p:cNvSpPr txBox="1"/>
          <p:nvPr/>
        </p:nvSpPr>
        <p:spPr>
          <a:xfrm>
            <a:off x="2030702" y="1809019"/>
            <a:ext cx="3775393"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坚持人民政协性质定位</a:t>
            </a:r>
          </a:p>
        </p:txBody>
      </p:sp>
    </p:spTree>
    <p:extLst>
      <p:ext uri="{BB962C8B-B14F-4D97-AF65-F5344CB8AC3E}">
        <p14:creationId xmlns:p14="http://schemas.microsoft.com/office/powerpoint/2010/main" val="3260655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31" presetClass="entr" presetSubtype="0" fill="hold" grpId="0" nodeType="withEffect">
                                  <p:stCondLst>
                                    <p:cond delay="0"/>
                                  </p:stCondLst>
                                  <p:iterate type="lt">
                                    <p:tmPct val="575"/>
                                  </p:iterate>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ppt_w</p:attrName>
                                        </p:attrNameLst>
                                      </p:cBhvr>
                                      <p:tavLst>
                                        <p:tav tm="0">
                                          <p:val>
                                            <p:fltVal val="0"/>
                                          </p:val>
                                        </p:tav>
                                        <p:tav tm="100000">
                                          <p:val>
                                            <p:strVal val="#ppt_w"/>
                                          </p:val>
                                        </p:tav>
                                      </p:tavLst>
                                    </p:anim>
                                    <p:anim calcmode="lin" valueType="num">
                                      <p:cBhvr>
                                        <p:cTn id="24" dur="750" fill="hold"/>
                                        <p:tgtEl>
                                          <p:spTgt spid="7"/>
                                        </p:tgtEl>
                                        <p:attrNameLst>
                                          <p:attrName>ppt_h</p:attrName>
                                        </p:attrNameLst>
                                      </p:cBhvr>
                                      <p:tavLst>
                                        <p:tav tm="0">
                                          <p:val>
                                            <p:fltVal val="0"/>
                                          </p:val>
                                        </p:tav>
                                        <p:tav tm="100000">
                                          <p:val>
                                            <p:strVal val="#ppt_h"/>
                                          </p:val>
                                        </p:tav>
                                      </p:tavLst>
                                    </p:anim>
                                    <p:anim calcmode="lin" valueType="num">
                                      <p:cBhvr>
                                        <p:cTn id="25" dur="750" fill="hold"/>
                                        <p:tgtEl>
                                          <p:spTgt spid="7"/>
                                        </p:tgtEl>
                                        <p:attrNameLst>
                                          <p:attrName>style.rotation</p:attrName>
                                        </p:attrNameLst>
                                      </p:cBhvr>
                                      <p:tavLst>
                                        <p:tav tm="0">
                                          <p:val>
                                            <p:fltVal val="90"/>
                                          </p:val>
                                        </p:tav>
                                        <p:tav tm="100000">
                                          <p:val>
                                            <p:fltVal val="0"/>
                                          </p:val>
                                        </p:tav>
                                      </p:tavLst>
                                    </p:anim>
                                    <p:animEffect transition="in" filter="fade">
                                      <p:cBhvr>
                                        <p:cTn id="26" dur="750"/>
                                        <p:tgtEl>
                                          <p:spTgt spid="7"/>
                                        </p:tgtEl>
                                      </p:cBhvr>
                                    </p:animEffect>
                                  </p:childTnLst>
                                </p:cTn>
                              </p:par>
                              <p:par>
                                <p:cTn id="27" presetID="2" presetClass="entr" presetSubtype="4" decel="4500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1000" fill="hold"/>
                                        <p:tgtEl>
                                          <p:spTgt spid="10"/>
                                        </p:tgtEl>
                                        <p:attrNameLst>
                                          <p:attrName>ppt_x</p:attrName>
                                        </p:attrNameLst>
                                      </p:cBhvr>
                                      <p:tavLst>
                                        <p:tav tm="0">
                                          <p:val>
                                            <p:strVal val="#ppt_x"/>
                                          </p:val>
                                        </p:tav>
                                        <p:tav tm="100000">
                                          <p:val>
                                            <p:strVal val="#ppt_x"/>
                                          </p:val>
                                        </p:tav>
                                      </p:tavLst>
                                    </p:anim>
                                    <p:anim calcmode="lin" valueType="num">
                                      <p:cBhvr additive="base">
                                        <p:cTn id="3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p:bldP spid="11"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3416320"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五年工作的主要体会</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282A5CB7-814A-4E14-86EB-96B49FBF1C30}"/>
              </a:ext>
            </a:extLst>
          </p:cNvPr>
          <p:cNvSpPr/>
          <p:nvPr/>
        </p:nvSpPr>
        <p:spPr>
          <a:xfrm>
            <a:off x="5004517" y="1789873"/>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D22540C5-8376-4768-A974-0CB20E5F80C7}"/>
              </a:ext>
            </a:extLst>
          </p:cNvPr>
          <p:cNvSpPr txBox="1"/>
          <p:nvPr/>
        </p:nvSpPr>
        <p:spPr>
          <a:xfrm>
            <a:off x="5638932" y="1843469"/>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坚持围绕中心、服务大局</a:t>
            </a:r>
          </a:p>
        </p:txBody>
      </p:sp>
      <p:sp>
        <p:nvSpPr>
          <p:cNvPr id="11" name="矩形 10">
            <a:extLst>
              <a:ext uri="{FF2B5EF4-FFF2-40B4-BE49-F238E27FC236}">
                <a16:creationId xmlns:a16="http://schemas.microsoft.com/office/drawing/2014/main" id="{6A577F89-354F-42CE-B9E6-A6D1BBB98C43}"/>
              </a:ext>
            </a:extLst>
          </p:cNvPr>
          <p:cNvSpPr/>
          <p:nvPr/>
        </p:nvSpPr>
        <p:spPr>
          <a:xfrm>
            <a:off x="4150773" y="2722564"/>
            <a:ext cx="6903914" cy="3000821"/>
          </a:xfrm>
          <a:prstGeom prst="rect">
            <a:avLst/>
          </a:prstGeom>
          <a:noFill/>
        </p:spPr>
        <p:txBody>
          <a:bodyPr wrap="square" rtlCol="0">
            <a:spAutoFit/>
          </a:bodyPr>
          <a:lstStyle/>
          <a:p>
            <a:pPr>
              <a:lnSpc>
                <a:spcPct val="150000"/>
              </a:lnSpc>
            </a:pPr>
            <a:r>
              <a:rPr lang="zh-CN" altLang="en-US" dirty="0">
                <a:solidFill>
                  <a:srgbClr val="C00000"/>
                </a:solidFill>
                <a:latin typeface="方正兰亭黑简体" panose="02000000000000000000" pitchFamily="2" charset="-122"/>
                <a:ea typeface="方正兰亭黑简体" panose="02000000000000000000" pitchFamily="2" charset="-122"/>
              </a:rPr>
              <a:t>这是人民政协履行职能的基本遵循。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a:t>
            </a:r>
          </a:p>
        </p:txBody>
      </p:sp>
      <p:pic>
        <p:nvPicPr>
          <p:cNvPr id="12" name="图片 11">
            <a:extLst>
              <a:ext uri="{FF2B5EF4-FFF2-40B4-BE49-F238E27FC236}">
                <a16:creationId xmlns:a16="http://schemas.microsoft.com/office/drawing/2014/main" id="{93964758-DDEE-4B28-ACFA-2E945530D209}"/>
              </a:ext>
            </a:extLst>
          </p:cNvPr>
          <p:cNvPicPr>
            <a:picLocks noChangeAspect="1"/>
          </p:cNvPicPr>
          <p:nvPr/>
        </p:nvPicPr>
        <p:blipFill rotWithShape="1">
          <a:blip r:embed="rId5">
            <a:extLst>
              <a:ext uri="{28A0092B-C50C-407E-A947-70E740481C1C}">
                <a14:useLocalDpi xmlns:a14="http://schemas.microsoft.com/office/drawing/2010/main" val="0"/>
              </a:ext>
            </a:extLst>
          </a:blip>
          <a:srcRect t="23056"/>
          <a:stretch>
            <a:fillRect/>
          </a:stretch>
        </p:blipFill>
        <p:spPr>
          <a:xfrm>
            <a:off x="653140" y="2089985"/>
            <a:ext cx="3497633" cy="4022786"/>
          </a:xfrm>
          <a:prstGeom prst="rect">
            <a:avLst/>
          </a:prstGeom>
        </p:spPr>
      </p:pic>
    </p:spTree>
    <p:extLst>
      <p:ext uri="{BB962C8B-B14F-4D97-AF65-F5344CB8AC3E}">
        <p14:creationId xmlns:p14="http://schemas.microsoft.com/office/powerpoint/2010/main" val="3110426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2" presetClass="entr" presetSubtype="4" decel="4500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ppt_x"/>
                                          </p:val>
                                        </p:tav>
                                        <p:tav tm="100000">
                                          <p:val>
                                            <p:strVal val="#ppt_x"/>
                                          </p:val>
                                        </p:tav>
                                      </p:tavLst>
                                    </p:anim>
                                    <p:anim calcmode="lin" valueType="num">
                                      <p:cBhvr additive="base">
                                        <p:cTn id="24" dur="1000" fill="hold"/>
                                        <p:tgtEl>
                                          <p:spTgt spid="12"/>
                                        </p:tgtEl>
                                        <p:attrNameLst>
                                          <p:attrName>ppt_y</p:attrName>
                                        </p:attrNameLst>
                                      </p:cBhvr>
                                      <p:tavLst>
                                        <p:tav tm="0">
                                          <p:val>
                                            <p:strVal val="1+#ppt_h/2"/>
                                          </p:val>
                                        </p:tav>
                                        <p:tav tm="100000">
                                          <p:val>
                                            <p:strVal val="#ppt_y"/>
                                          </p:val>
                                        </p:tav>
                                      </p:tavLst>
                                    </p:anim>
                                  </p:childTnLst>
                                </p:cTn>
                              </p:par>
                              <p:par>
                                <p:cTn id="25" presetID="31" presetClass="entr" presetSubtype="0" fill="hold" grpId="0" nodeType="withEffect">
                                  <p:stCondLst>
                                    <p:cond delay="0"/>
                                  </p:stCondLst>
                                  <p:iterate type="lt">
                                    <p:tmPct val="575"/>
                                  </p:iterate>
                                  <p:childTnLst>
                                    <p:set>
                                      <p:cBhvr>
                                        <p:cTn id="26" dur="1" fill="hold">
                                          <p:stCondLst>
                                            <p:cond delay="0"/>
                                          </p:stCondLst>
                                        </p:cTn>
                                        <p:tgtEl>
                                          <p:spTgt spid="11"/>
                                        </p:tgtEl>
                                        <p:attrNameLst>
                                          <p:attrName>style.visibility</p:attrName>
                                        </p:attrNameLst>
                                      </p:cBhvr>
                                      <p:to>
                                        <p:strVal val="visible"/>
                                      </p:to>
                                    </p:set>
                                    <p:anim calcmode="lin" valueType="num">
                                      <p:cBhvr>
                                        <p:cTn id="27" dur="750" fill="hold"/>
                                        <p:tgtEl>
                                          <p:spTgt spid="11"/>
                                        </p:tgtEl>
                                        <p:attrNameLst>
                                          <p:attrName>ppt_w</p:attrName>
                                        </p:attrNameLst>
                                      </p:cBhvr>
                                      <p:tavLst>
                                        <p:tav tm="0">
                                          <p:val>
                                            <p:fltVal val="0"/>
                                          </p:val>
                                        </p:tav>
                                        <p:tav tm="100000">
                                          <p:val>
                                            <p:strVal val="#ppt_w"/>
                                          </p:val>
                                        </p:tav>
                                      </p:tavLst>
                                    </p:anim>
                                    <p:anim calcmode="lin" valueType="num">
                                      <p:cBhvr>
                                        <p:cTn id="28" dur="750" fill="hold"/>
                                        <p:tgtEl>
                                          <p:spTgt spid="11"/>
                                        </p:tgtEl>
                                        <p:attrNameLst>
                                          <p:attrName>ppt_h</p:attrName>
                                        </p:attrNameLst>
                                      </p:cBhvr>
                                      <p:tavLst>
                                        <p:tav tm="0">
                                          <p:val>
                                            <p:fltVal val="0"/>
                                          </p:val>
                                        </p:tav>
                                        <p:tav tm="100000">
                                          <p:val>
                                            <p:strVal val="#ppt_h"/>
                                          </p:val>
                                        </p:tav>
                                      </p:tavLst>
                                    </p:anim>
                                    <p:anim calcmode="lin" valueType="num">
                                      <p:cBhvr>
                                        <p:cTn id="29" dur="750" fill="hold"/>
                                        <p:tgtEl>
                                          <p:spTgt spid="11"/>
                                        </p:tgtEl>
                                        <p:attrNameLst>
                                          <p:attrName>style.rotation</p:attrName>
                                        </p:attrNameLst>
                                      </p:cBhvr>
                                      <p:tavLst>
                                        <p:tav tm="0">
                                          <p:val>
                                            <p:fltVal val="90"/>
                                          </p:val>
                                        </p:tav>
                                        <p:tav tm="100000">
                                          <p:val>
                                            <p:fltVal val="0"/>
                                          </p:val>
                                        </p:tav>
                                      </p:tavLst>
                                    </p:anim>
                                    <p:animEffect transition="in" filter="fade">
                                      <p:cBhvr>
                                        <p:cTn id="3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3416320"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五年工作的主要体会</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6">
            <a:extLst>
              <a:ext uri="{FF2B5EF4-FFF2-40B4-BE49-F238E27FC236}">
                <a16:creationId xmlns:a16="http://schemas.microsoft.com/office/drawing/2014/main" id="{EE8CAF44-0988-404D-9BA8-C88C069ABA3F}"/>
              </a:ext>
            </a:extLst>
          </p:cNvPr>
          <p:cNvSpPr/>
          <p:nvPr/>
        </p:nvSpPr>
        <p:spPr>
          <a:xfrm>
            <a:off x="1054823" y="2691982"/>
            <a:ext cx="6082686" cy="3139321"/>
          </a:xfrm>
          <a:prstGeom prst="rect">
            <a:avLst/>
          </a:prstGeom>
          <a:noFill/>
        </p:spPr>
        <p:txBody>
          <a:bodyPr wrap="square" rtlCol="0">
            <a:spAutoFit/>
          </a:bodyPr>
          <a:lstStyle/>
          <a:p>
            <a:r>
              <a:rPr lang="zh-CN" altLang="en-US" dirty="0">
                <a:solidFill>
                  <a:srgbClr val="C00000"/>
                </a:solidFill>
                <a:latin typeface="方正兰亭黑简体" panose="02000000000000000000" pitchFamily="2" charset="-122"/>
                <a:ea typeface="方正兰亭黑简体" panose="02000000000000000000" pitchFamily="2" charset="-122"/>
              </a:rPr>
              <a:t>这是人民政协组织的本质要求和标志性特征。在人民政协，团结是方向、是目的，民主既是目的、也是手段，团结就是力量，民主才有活力。要高举爱国主义、社会主义旗帜，坚持大团结大联合，坚持一致性和多样性统一，深刻认识一致性是共同思想政治基础的一致、多样性是利益多元和思想多样的反映，在坚持一致性中尊重多样性，在包容多样性中寻求一致性，找到最大公约数，画出最大同心圆。要不忘老朋友，结交新朋友，多交挚友和诤友，把更多的人团结在中国共产党周围。有事好商量，众人的事情由众人商量，是人民民主的真谛，也是社会主义协商民主的重要原则。</a:t>
            </a:r>
          </a:p>
        </p:txBody>
      </p:sp>
      <p:sp>
        <p:nvSpPr>
          <p:cNvPr id="10" name="矩形: 圆角 1">
            <a:extLst>
              <a:ext uri="{FF2B5EF4-FFF2-40B4-BE49-F238E27FC236}">
                <a16:creationId xmlns:a16="http://schemas.microsoft.com/office/drawing/2014/main" id="{6911CE4B-0930-48BF-A772-EF52F7AC5B5D}"/>
              </a:ext>
            </a:extLst>
          </p:cNvPr>
          <p:cNvSpPr/>
          <p:nvPr/>
        </p:nvSpPr>
        <p:spPr>
          <a:xfrm>
            <a:off x="1396287" y="1755423"/>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文本框 10">
            <a:extLst>
              <a:ext uri="{FF2B5EF4-FFF2-40B4-BE49-F238E27FC236}">
                <a16:creationId xmlns:a16="http://schemas.microsoft.com/office/drawing/2014/main" id="{16B530C2-701E-4E7C-B328-02BDB2085C57}"/>
              </a:ext>
            </a:extLst>
          </p:cNvPr>
          <p:cNvSpPr txBox="1"/>
          <p:nvPr/>
        </p:nvSpPr>
        <p:spPr>
          <a:xfrm>
            <a:off x="2030702" y="1809019"/>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坚持团结和民主两大主题</a:t>
            </a:r>
          </a:p>
        </p:txBody>
      </p:sp>
      <p:pic>
        <p:nvPicPr>
          <p:cNvPr id="12" name="图片 11">
            <a:extLst>
              <a:ext uri="{FF2B5EF4-FFF2-40B4-BE49-F238E27FC236}">
                <a16:creationId xmlns:a16="http://schemas.microsoft.com/office/drawing/2014/main" id="{3940CFD4-CF58-4CAF-9609-90DB09C1E5DB}"/>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7669416" y="1809019"/>
            <a:ext cx="2771689" cy="32782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59599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par>
                          <p:cTn id="20" fill="hold">
                            <p:stCondLst>
                              <p:cond delay="1000"/>
                            </p:stCondLst>
                            <p:childTnLst>
                              <p:par>
                                <p:cTn id="21" presetID="2" presetClass="entr" presetSubtype="4" decel="4500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ppt_x"/>
                                          </p:val>
                                        </p:tav>
                                        <p:tav tm="100000">
                                          <p:val>
                                            <p:strVal val="#ppt_x"/>
                                          </p:val>
                                        </p:tav>
                                      </p:tavLst>
                                    </p:anim>
                                    <p:anim calcmode="lin" valueType="num">
                                      <p:cBhvr additive="base">
                                        <p:cTn id="24" dur="1000" fill="hold"/>
                                        <p:tgtEl>
                                          <p:spTgt spid="12"/>
                                        </p:tgtEl>
                                        <p:attrNameLst>
                                          <p:attrName>ppt_y</p:attrName>
                                        </p:attrNameLst>
                                      </p:cBhvr>
                                      <p:tavLst>
                                        <p:tav tm="0">
                                          <p:val>
                                            <p:strVal val="1+#ppt_h/2"/>
                                          </p:val>
                                        </p:tav>
                                        <p:tav tm="100000">
                                          <p:val>
                                            <p:strVal val="#ppt_y"/>
                                          </p:val>
                                        </p:tav>
                                      </p:tavLst>
                                    </p:anim>
                                  </p:childTnLst>
                                </p:cTn>
                              </p:par>
                              <p:par>
                                <p:cTn id="25" presetID="31" presetClass="entr" presetSubtype="0" fill="hold" grpId="0" nodeType="withEffect">
                                  <p:stCondLst>
                                    <p:cond delay="0"/>
                                  </p:stCondLst>
                                  <p:iterate type="lt">
                                    <p:tmPct val="575"/>
                                  </p:iterate>
                                  <p:childTnLst>
                                    <p:set>
                                      <p:cBhvr>
                                        <p:cTn id="26" dur="1" fill="hold">
                                          <p:stCondLst>
                                            <p:cond delay="0"/>
                                          </p:stCondLst>
                                        </p:cTn>
                                        <p:tgtEl>
                                          <p:spTgt spid="7"/>
                                        </p:tgtEl>
                                        <p:attrNameLst>
                                          <p:attrName>style.visibility</p:attrName>
                                        </p:attrNameLst>
                                      </p:cBhvr>
                                      <p:to>
                                        <p:strVal val="visible"/>
                                      </p:to>
                                    </p:set>
                                    <p:anim calcmode="lin" valueType="num">
                                      <p:cBhvr>
                                        <p:cTn id="27" dur="750" fill="hold"/>
                                        <p:tgtEl>
                                          <p:spTgt spid="7"/>
                                        </p:tgtEl>
                                        <p:attrNameLst>
                                          <p:attrName>ppt_w</p:attrName>
                                        </p:attrNameLst>
                                      </p:cBhvr>
                                      <p:tavLst>
                                        <p:tav tm="0">
                                          <p:val>
                                            <p:fltVal val="0"/>
                                          </p:val>
                                        </p:tav>
                                        <p:tav tm="100000">
                                          <p:val>
                                            <p:strVal val="#ppt_w"/>
                                          </p:val>
                                        </p:tav>
                                      </p:tavLst>
                                    </p:anim>
                                    <p:anim calcmode="lin" valueType="num">
                                      <p:cBhvr>
                                        <p:cTn id="28" dur="750" fill="hold"/>
                                        <p:tgtEl>
                                          <p:spTgt spid="7"/>
                                        </p:tgtEl>
                                        <p:attrNameLst>
                                          <p:attrName>ppt_h</p:attrName>
                                        </p:attrNameLst>
                                      </p:cBhvr>
                                      <p:tavLst>
                                        <p:tav tm="0">
                                          <p:val>
                                            <p:fltVal val="0"/>
                                          </p:val>
                                        </p:tav>
                                        <p:tav tm="100000">
                                          <p:val>
                                            <p:strVal val="#ppt_h"/>
                                          </p:val>
                                        </p:tav>
                                      </p:tavLst>
                                    </p:anim>
                                    <p:anim calcmode="lin" valueType="num">
                                      <p:cBhvr>
                                        <p:cTn id="29" dur="750" fill="hold"/>
                                        <p:tgtEl>
                                          <p:spTgt spid="7"/>
                                        </p:tgtEl>
                                        <p:attrNameLst>
                                          <p:attrName>style.rotation</p:attrName>
                                        </p:attrNameLst>
                                      </p:cBhvr>
                                      <p:tavLst>
                                        <p:tav tm="0">
                                          <p:val>
                                            <p:fltVal val="90"/>
                                          </p:val>
                                        </p:tav>
                                        <p:tav tm="100000">
                                          <p:val>
                                            <p:fltVal val="0"/>
                                          </p:val>
                                        </p:tav>
                                      </p:tavLst>
                                    </p:anim>
                                    <p:animEffect transition="in" filter="fade">
                                      <p:cBhvr>
                                        <p:cTn id="30"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p:bldP spid="10"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3416320"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五年工作的主要体会</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24AC82F4-906F-411A-BB7D-CA825DD94DF3}"/>
              </a:ext>
            </a:extLst>
          </p:cNvPr>
          <p:cNvSpPr/>
          <p:nvPr/>
        </p:nvSpPr>
        <p:spPr>
          <a:xfrm>
            <a:off x="4707756" y="1762577"/>
            <a:ext cx="5795738"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21EA74B0-1CEF-4D6D-A92A-CD356B3145A0}"/>
              </a:ext>
            </a:extLst>
          </p:cNvPr>
          <p:cNvSpPr txBox="1"/>
          <p:nvPr/>
        </p:nvSpPr>
        <p:spPr>
          <a:xfrm>
            <a:off x="4932738" y="1827950"/>
            <a:ext cx="5570756"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坚持在继承中发展、在发展中创新</a:t>
            </a:r>
          </a:p>
        </p:txBody>
      </p:sp>
      <p:sp>
        <p:nvSpPr>
          <p:cNvPr id="11" name="矩形 10">
            <a:extLst>
              <a:ext uri="{FF2B5EF4-FFF2-40B4-BE49-F238E27FC236}">
                <a16:creationId xmlns:a16="http://schemas.microsoft.com/office/drawing/2014/main" id="{F3A268CF-AC28-424F-AD53-CE968B88F13F}"/>
              </a:ext>
            </a:extLst>
          </p:cNvPr>
          <p:cNvSpPr/>
          <p:nvPr/>
        </p:nvSpPr>
        <p:spPr>
          <a:xfrm>
            <a:off x="4178069" y="2599734"/>
            <a:ext cx="6903914" cy="3366691"/>
          </a:xfrm>
          <a:prstGeom prst="rect">
            <a:avLst/>
          </a:prstGeom>
          <a:noFill/>
        </p:spPr>
        <p:txBody>
          <a:bodyPr wrap="square" rtlCol="0">
            <a:spAutoFit/>
          </a:bodyPr>
          <a:lstStyle/>
          <a:p>
            <a:pPr>
              <a:lnSpc>
                <a:spcPct val="150000"/>
              </a:lnSpc>
            </a:pPr>
            <a:r>
              <a:rPr lang="zh-CN" altLang="en-US" dirty="0">
                <a:solidFill>
                  <a:srgbClr val="C00000"/>
                </a:solidFill>
                <a:latin typeface="方正兰亭黑简体" panose="02000000000000000000" pitchFamily="2" charset="-122"/>
                <a:ea typeface="方正兰亭黑简体" panose="02000000000000000000" pitchFamily="2" charset="-122"/>
              </a:rPr>
              <a:t>这是人民政协事业发展的不竭动力。人民政协是中国共产党把马克思主义统一战线理论、政党理论和民主政治理论同中国具体实践相结合的伟大创造，在建立新中国、建设新中国、探索改革路、实现中国梦的光辉实践中不断发展。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p>
        </p:txBody>
      </p:sp>
      <p:pic>
        <p:nvPicPr>
          <p:cNvPr id="12" name="Picture 2">
            <a:extLst>
              <a:ext uri="{FF2B5EF4-FFF2-40B4-BE49-F238E27FC236}">
                <a16:creationId xmlns:a16="http://schemas.microsoft.com/office/drawing/2014/main" id="{5D314EDB-AF38-46EA-8E07-A45D3EF3D09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536"/>
          <a:stretch/>
        </p:blipFill>
        <p:spPr bwMode="auto">
          <a:xfrm>
            <a:off x="559558" y="2362801"/>
            <a:ext cx="3230417" cy="33843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49227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4" presetClass="entr" presetSubtype="1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1100"/>
                                        <p:tgtEl>
                                          <p:spTgt spid="12"/>
                                        </p:tgtEl>
                                      </p:cBhvr>
                                    </p:animEffect>
                                  </p:childTnLst>
                                </p:cTn>
                              </p:par>
                              <p:par>
                                <p:cTn id="24" presetID="31" presetClass="entr" presetSubtype="0" fill="hold" grpId="0" nodeType="withEffect">
                                  <p:stCondLst>
                                    <p:cond delay="500"/>
                                  </p:stCondLst>
                                  <p:iterate type="lt">
                                    <p:tmPct val="575"/>
                                  </p:iterate>
                                  <p:childTnLst>
                                    <p:set>
                                      <p:cBhvr>
                                        <p:cTn id="25" dur="1" fill="hold">
                                          <p:stCondLst>
                                            <p:cond delay="0"/>
                                          </p:stCondLst>
                                        </p:cTn>
                                        <p:tgtEl>
                                          <p:spTgt spid="11"/>
                                        </p:tgtEl>
                                        <p:attrNameLst>
                                          <p:attrName>style.visibility</p:attrName>
                                        </p:attrNameLst>
                                      </p:cBhvr>
                                      <p:to>
                                        <p:strVal val="visible"/>
                                      </p:to>
                                    </p:set>
                                    <p:anim calcmode="lin" valueType="num">
                                      <p:cBhvr>
                                        <p:cTn id="26" dur="750" fill="hold"/>
                                        <p:tgtEl>
                                          <p:spTgt spid="11"/>
                                        </p:tgtEl>
                                        <p:attrNameLst>
                                          <p:attrName>ppt_w</p:attrName>
                                        </p:attrNameLst>
                                      </p:cBhvr>
                                      <p:tavLst>
                                        <p:tav tm="0">
                                          <p:val>
                                            <p:fltVal val="0"/>
                                          </p:val>
                                        </p:tav>
                                        <p:tav tm="100000">
                                          <p:val>
                                            <p:strVal val="#ppt_w"/>
                                          </p:val>
                                        </p:tav>
                                      </p:tavLst>
                                    </p:anim>
                                    <p:anim calcmode="lin" valueType="num">
                                      <p:cBhvr>
                                        <p:cTn id="27" dur="750" fill="hold"/>
                                        <p:tgtEl>
                                          <p:spTgt spid="11"/>
                                        </p:tgtEl>
                                        <p:attrNameLst>
                                          <p:attrName>ppt_h</p:attrName>
                                        </p:attrNameLst>
                                      </p:cBhvr>
                                      <p:tavLst>
                                        <p:tav tm="0">
                                          <p:val>
                                            <p:fltVal val="0"/>
                                          </p:val>
                                        </p:tav>
                                        <p:tav tm="100000">
                                          <p:val>
                                            <p:strVal val="#ppt_h"/>
                                          </p:val>
                                        </p:tav>
                                      </p:tavLst>
                                    </p:anim>
                                    <p:anim calcmode="lin" valueType="num">
                                      <p:cBhvr>
                                        <p:cTn id="28" dur="750" fill="hold"/>
                                        <p:tgtEl>
                                          <p:spTgt spid="11"/>
                                        </p:tgtEl>
                                        <p:attrNameLst>
                                          <p:attrName>style.rotation</p:attrName>
                                        </p:attrNameLst>
                                      </p:cBhvr>
                                      <p:tavLst>
                                        <p:tav tm="0">
                                          <p:val>
                                            <p:fltVal val="90"/>
                                          </p:val>
                                        </p:tav>
                                        <p:tav tm="100000">
                                          <p:val>
                                            <p:fltVal val="0"/>
                                          </p:val>
                                        </p:tav>
                                      </p:tavLst>
                                    </p:anim>
                                    <p:animEffect transition="in" filter="fade">
                                      <p:cBhvr>
                                        <p:cTn id="2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1636F0BA-44B1-4E3C-BD0B-F562577543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6749" y="-1"/>
            <a:ext cx="4405251" cy="1342567"/>
          </a:xfrm>
          <a:prstGeom prst="rect">
            <a:avLst/>
          </a:prstGeom>
        </p:spPr>
      </p:pic>
      <p:grpSp>
        <p:nvGrpSpPr>
          <p:cNvPr id="10" name="组合 9">
            <a:extLst>
              <a:ext uri="{FF2B5EF4-FFF2-40B4-BE49-F238E27FC236}">
                <a16:creationId xmlns:a16="http://schemas.microsoft.com/office/drawing/2014/main" id="{9F225C5A-BCD8-46DA-832D-DFAB8DE89001}"/>
              </a:ext>
            </a:extLst>
          </p:cNvPr>
          <p:cNvGrpSpPr/>
          <p:nvPr/>
        </p:nvGrpSpPr>
        <p:grpSpPr>
          <a:xfrm flipH="1">
            <a:off x="1556773" y="3132297"/>
            <a:ext cx="4158735" cy="1035503"/>
            <a:chOff x="2857252" y="3212976"/>
            <a:chExt cx="2870200" cy="755651"/>
          </a:xfrm>
          <a:solidFill>
            <a:srgbClr val="FF0000"/>
          </a:solidFill>
        </p:grpSpPr>
        <p:grpSp>
          <p:nvGrpSpPr>
            <p:cNvPr id="11" name="Group 206">
              <a:extLst>
                <a:ext uri="{FF2B5EF4-FFF2-40B4-BE49-F238E27FC236}">
                  <a16:creationId xmlns:a16="http://schemas.microsoft.com/office/drawing/2014/main" id="{63BF8C4E-17F3-4575-A54F-85E92AC3E7EC}"/>
                </a:ext>
              </a:extLst>
            </p:cNvPr>
            <p:cNvGrpSpPr/>
            <p:nvPr/>
          </p:nvGrpSpPr>
          <p:grpSpPr bwMode="auto">
            <a:xfrm>
              <a:off x="2863602" y="3212976"/>
              <a:ext cx="2732088" cy="703263"/>
              <a:chOff x="1970" y="3192"/>
              <a:chExt cx="1721" cy="443"/>
            </a:xfrm>
            <a:grpFill/>
          </p:grpSpPr>
          <p:sp>
            <p:nvSpPr>
              <p:cNvPr id="282" name="Freeform 6">
                <a:extLst>
                  <a:ext uri="{FF2B5EF4-FFF2-40B4-BE49-F238E27FC236}">
                    <a16:creationId xmlns:a16="http://schemas.microsoft.com/office/drawing/2014/main" id="{5FFF52F9-63F2-4B6A-B95D-E78A0A597BDF}"/>
                  </a:ext>
                </a:extLst>
              </p:cNvPr>
              <p:cNvSpPr/>
              <p:nvPr/>
            </p:nvSpPr>
            <p:spPr bwMode="auto">
              <a:xfrm>
                <a:off x="2476" y="3266"/>
                <a:ext cx="283" cy="221"/>
              </a:xfrm>
              <a:custGeom>
                <a:avLst/>
                <a:gdLst>
                  <a:gd name="T0" fmla="*/ 59 w 1131"/>
                  <a:gd name="T1" fmla="*/ 92 h 882"/>
                  <a:gd name="T2" fmla="*/ 109 w 1131"/>
                  <a:gd name="T3" fmla="*/ 69 h 882"/>
                  <a:gd name="T4" fmla="*/ 133 w 1131"/>
                  <a:gd name="T5" fmla="*/ 45 h 882"/>
                  <a:gd name="T6" fmla="*/ 144 w 1131"/>
                  <a:gd name="T7" fmla="*/ 23 h 882"/>
                  <a:gd name="T8" fmla="*/ 168 w 1131"/>
                  <a:gd name="T9" fmla="*/ 5 h 882"/>
                  <a:gd name="T10" fmla="*/ 179 w 1131"/>
                  <a:gd name="T11" fmla="*/ 2 h 882"/>
                  <a:gd name="T12" fmla="*/ 206 w 1131"/>
                  <a:gd name="T13" fmla="*/ 2 h 882"/>
                  <a:gd name="T14" fmla="*/ 240 w 1131"/>
                  <a:gd name="T15" fmla="*/ 13 h 882"/>
                  <a:gd name="T16" fmla="*/ 348 w 1131"/>
                  <a:gd name="T17" fmla="*/ 59 h 882"/>
                  <a:gd name="T18" fmla="*/ 428 w 1131"/>
                  <a:gd name="T19" fmla="*/ 106 h 882"/>
                  <a:gd name="T20" fmla="*/ 458 w 1131"/>
                  <a:gd name="T21" fmla="*/ 133 h 882"/>
                  <a:gd name="T22" fmla="*/ 504 w 1131"/>
                  <a:gd name="T23" fmla="*/ 162 h 882"/>
                  <a:gd name="T24" fmla="*/ 566 w 1131"/>
                  <a:gd name="T25" fmla="*/ 192 h 882"/>
                  <a:gd name="T26" fmla="*/ 593 w 1131"/>
                  <a:gd name="T27" fmla="*/ 216 h 882"/>
                  <a:gd name="T28" fmla="*/ 606 w 1131"/>
                  <a:gd name="T29" fmla="*/ 241 h 882"/>
                  <a:gd name="T30" fmla="*/ 619 w 1131"/>
                  <a:gd name="T31" fmla="*/ 297 h 882"/>
                  <a:gd name="T32" fmla="*/ 643 w 1131"/>
                  <a:gd name="T33" fmla="*/ 339 h 882"/>
                  <a:gd name="T34" fmla="*/ 675 w 1131"/>
                  <a:gd name="T35" fmla="*/ 363 h 882"/>
                  <a:gd name="T36" fmla="*/ 739 w 1131"/>
                  <a:gd name="T37" fmla="*/ 385 h 882"/>
                  <a:gd name="T38" fmla="*/ 800 w 1131"/>
                  <a:gd name="T39" fmla="*/ 410 h 882"/>
                  <a:gd name="T40" fmla="*/ 874 w 1131"/>
                  <a:gd name="T41" fmla="*/ 473 h 882"/>
                  <a:gd name="T42" fmla="*/ 923 w 1131"/>
                  <a:gd name="T43" fmla="*/ 542 h 882"/>
                  <a:gd name="T44" fmla="*/ 928 w 1131"/>
                  <a:gd name="T45" fmla="*/ 573 h 882"/>
                  <a:gd name="T46" fmla="*/ 938 w 1131"/>
                  <a:gd name="T47" fmla="*/ 596 h 882"/>
                  <a:gd name="T48" fmla="*/ 993 w 1131"/>
                  <a:gd name="T49" fmla="*/ 643 h 882"/>
                  <a:gd name="T50" fmla="*/ 1059 w 1131"/>
                  <a:gd name="T51" fmla="*/ 722 h 882"/>
                  <a:gd name="T52" fmla="*/ 1110 w 1131"/>
                  <a:gd name="T53" fmla="*/ 821 h 882"/>
                  <a:gd name="T54" fmla="*/ 1116 w 1131"/>
                  <a:gd name="T55" fmla="*/ 882 h 882"/>
                  <a:gd name="T56" fmla="*/ 1081 w 1131"/>
                  <a:gd name="T57" fmla="*/ 790 h 882"/>
                  <a:gd name="T58" fmla="*/ 1033 w 1131"/>
                  <a:gd name="T59" fmla="*/ 710 h 882"/>
                  <a:gd name="T60" fmla="*/ 964 w 1131"/>
                  <a:gd name="T61" fmla="*/ 638 h 882"/>
                  <a:gd name="T62" fmla="*/ 918 w 1131"/>
                  <a:gd name="T63" fmla="*/ 593 h 882"/>
                  <a:gd name="T64" fmla="*/ 912 w 1131"/>
                  <a:gd name="T65" fmla="*/ 568 h 882"/>
                  <a:gd name="T66" fmla="*/ 904 w 1131"/>
                  <a:gd name="T67" fmla="*/ 534 h 882"/>
                  <a:gd name="T68" fmla="*/ 837 w 1131"/>
                  <a:gd name="T69" fmla="*/ 455 h 882"/>
                  <a:gd name="T70" fmla="*/ 778 w 1131"/>
                  <a:gd name="T71" fmla="*/ 416 h 882"/>
                  <a:gd name="T72" fmla="*/ 720 w 1131"/>
                  <a:gd name="T73" fmla="*/ 394 h 882"/>
                  <a:gd name="T74" fmla="*/ 657 w 1131"/>
                  <a:gd name="T75" fmla="*/ 370 h 882"/>
                  <a:gd name="T76" fmla="*/ 624 w 1131"/>
                  <a:gd name="T77" fmla="*/ 340 h 882"/>
                  <a:gd name="T78" fmla="*/ 601 w 1131"/>
                  <a:gd name="T79" fmla="*/ 287 h 882"/>
                  <a:gd name="T80" fmla="*/ 587 w 1131"/>
                  <a:gd name="T81" fmla="*/ 233 h 882"/>
                  <a:gd name="T82" fmla="*/ 540 w 1131"/>
                  <a:gd name="T83" fmla="*/ 202 h 882"/>
                  <a:gd name="T84" fmla="*/ 477 w 1131"/>
                  <a:gd name="T85" fmla="*/ 163 h 882"/>
                  <a:gd name="T86" fmla="*/ 439 w 1131"/>
                  <a:gd name="T87" fmla="*/ 136 h 882"/>
                  <a:gd name="T88" fmla="*/ 422 w 1131"/>
                  <a:gd name="T89" fmla="*/ 128 h 882"/>
                  <a:gd name="T90" fmla="*/ 381 w 1131"/>
                  <a:gd name="T91" fmla="*/ 89 h 882"/>
                  <a:gd name="T92" fmla="*/ 353 w 1131"/>
                  <a:gd name="T93" fmla="*/ 86 h 882"/>
                  <a:gd name="T94" fmla="*/ 328 w 1131"/>
                  <a:gd name="T95" fmla="*/ 85 h 882"/>
                  <a:gd name="T96" fmla="*/ 273 w 1131"/>
                  <a:gd name="T97" fmla="*/ 49 h 882"/>
                  <a:gd name="T98" fmla="*/ 234 w 1131"/>
                  <a:gd name="T99" fmla="*/ 26 h 882"/>
                  <a:gd name="T100" fmla="*/ 192 w 1131"/>
                  <a:gd name="T101" fmla="*/ 14 h 882"/>
                  <a:gd name="T102" fmla="*/ 183 w 1131"/>
                  <a:gd name="T103" fmla="*/ 16 h 882"/>
                  <a:gd name="T104" fmla="*/ 159 w 1131"/>
                  <a:gd name="T105" fmla="*/ 28 h 882"/>
                  <a:gd name="T106" fmla="*/ 140 w 1131"/>
                  <a:gd name="T107" fmla="*/ 64 h 882"/>
                  <a:gd name="T108" fmla="*/ 124 w 1131"/>
                  <a:gd name="T109" fmla="*/ 86 h 882"/>
                  <a:gd name="T110" fmla="*/ 98 w 1131"/>
                  <a:gd name="T111" fmla="*/ 93 h 882"/>
                  <a:gd name="T112" fmla="*/ 70 w 1131"/>
                  <a:gd name="T113" fmla="*/ 99 h 882"/>
                  <a:gd name="T114" fmla="*/ 21 w 1131"/>
                  <a:gd name="T115" fmla="*/ 117 h 882"/>
                  <a:gd name="T116" fmla="*/ 3 w 1131"/>
                  <a:gd name="T117" fmla="*/ 117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1" h="882">
                    <a:moveTo>
                      <a:pt x="0" y="102"/>
                    </a:moveTo>
                    <a:lnTo>
                      <a:pt x="12" y="101"/>
                    </a:lnTo>
                    <a:lnTo>
                      <a:pt x="41" y="96"/>
                    </a:lnTo>
                    <a:lnTo>
                      <a:pt x="59" y="92"/>
                    </a:lnTo>
                    <a:lnTo>
                      <a:pt x="79" y="85"/>
                    </a:lnTo>
                    <a:lnTo>
                      <a:pt x="88" y="80"/>
                    </a:lnTo>
                    <a:lnTo>
                      <a:pt x="99" y="76"/>
                    </a:lnTo>
                    <a:lnTo>
                      <a:pt x="109" y="69"/>
                    </a:lnTo>
                    <a:lnTo>
                      <a:pt x="117" y="63"/>
                    </a:lnTo>
                    <a:lnTo>
                      <a:pt x="125" y="57"/>
                    </a:lnTo>
                    <a:lnTo>
                      <a:pt x="129" y="50"/>
                    </a:lnTo>
                    <a:lnTo>
                      <a:pt x="133" y="45"/>
                    </a:lnTo>
                    <a:lnTo>
                      <a:pt x="136" y="38"/>
                    </a:lnTo>
                    <a:lnTo>
                      <a:pt x="138" y="33"/>
                    </a:lnTo>
                    <a:lnTo>
                      <a:pt x="141" y="27"/>
                    </a:lnTo>
                    <a:lnTo>
                      <a:pt x="144" y="23"/>
                    </a:lnTo>
                    <a:lnTo>
                      <a:pt x="149" y="18"/>
                    </a:lnTo>
                    <a:lnTo>
                      <a:pt x="154" y="13"/>
                    </a:lnTo>
                    <a:lnTo>
                      <a:pt x="161" y="9"/>
                    </a:lnTo>
                    <a:lnTo>
                      <a:pt x="168" y="5"/>
                    </a:lnTo>
                    <a:lnTo>
                      <a:pt x="179" y="2"/>
                    </a:lnTo>
                    <a:lnTo>
                      <a:pt x="179" y="2"/>
                    </a:lnTo>
                    <a:lnTo>
                      <a:pt x="179" y="2"/>
                    </a:lnTo>
                    <a:lnTo>
                      <a:pt x="179" y="2"/>
                    </a:lnTo>
                    <a:lnTo>
                      <a:pt x="184" y="0"/>
                    </a:lnTo>
                    <a:lnTo>
                      <a:pt x="191" y="0"/>
                    </a:lnTo>
                    <a:lnTo>
                      <a:pt x="198" y="0"/>
                    </a:lnTo>
                    <a:lnTo>
                      <a:pt x="206" y="2"/>
                    </a:lnTo>
                    <a:lnTo>
                      <a:pt x="215" y="4"/>
                    </a:lnTo>
                    <a:lnTo>
                      <a:pt x="222" y="7"/>
                    </a:lnTo>
                    <a:lnTo>
                      <a:pt x="231" y="10"/>
                    </a:lnTo>
                    <a:lnTo>
                      <a:pt x="240" y="13"/>
                    </a:lnTo>
                    <a:lnTo>
                      <a:pt x="265" y="24"/>
                    </a:lnTo>
                    <a:lnTo>
                      <a:pt x="292" y="35"/>
                    </a:lnTo>
                    <a:lnTo>
                      <a:pt x="320" y="47"/>
                    </a:lnTo>
                    <a:lnTo>
                      <a:pt x="348" y="59"/>
                    </a:lnTo>
                    <a:lnTo>
                      <a:pt x="376" y="73"/>
                    </a:lnTo>
                    <a:lnTo>
                      <a:pt x="403" y="89"/>
                    </a:lnTo>
                    <a:lnTo>
                      <a:pt x="416" y="97"/>
                    </a:lnTo>
                    <a:lnTo>
                      <a:pt x="428" y="106"/>
                    </a:lnTo>
                    <a:lnTo>
                      <a:pt x="439" y="116"/>
                    </a:lnTo>
                    <a:lnTo>
                      <a:pt x="450" y="126"/>
                    </a:lnTo>
                    <a:lnTo>
                      <a:pt x="450" y="126"/>
                    </a:lnTo>
                    <a:lnTo>
                      <a:pt x="458" y="133"/>
                    </a:lnTo>
                    <a:lnTo>
                      <a:pt x="466" y="140"/>
                    </a:lnTo>
                    <a:lnTo>
                      <a:pt x="476" y="146"/>
                    </a:lnTo>
                    <a:lnTo>
                      <a:pt x="484" y="151"/>
                    </a:lnTo>
                    <a:lnTo>
                      <a:pt x="504" y="162"/>
                    </a:lnTo>
                    <a:lnTo>
                      <a:pt x="524" y="171"/>
                    </a:lnTo>
                    <a:lnTo>
                      <a:pt x="539" y="178"/>
                    </a:lnTo>
                    <a:lnTo>
                      <a:pt x="553" y="185"/>
                    </a:lnTo>
                    <a:lnTo>
                      <a:pt x="566" y="192"/>
                    </a:lnTo>
                    <a:lnTo>
                      <a:pt x="579" y="201"/>
                    </a:lnTo>
                    <a:lnTo>
                      <a:pt x="585" y="205"/>
                    </a:lnTo>
                    <a:lnTo>
                      <a:pt x="589" y="211"/>
                    </a:lnTo>
                    <a:lnTo>
                      <a:pt x="593" y="216"/>
                    </a:lnTo>
                    <a:lnTo>
                      <a:pt x="597" y="221"/>
                    </a:lnTo>
                    <a:lnTo>
                      <a:pt x="601" y="228"/>
                    </a:lnTo>
                    <a:lnTo>
                      <a:pt x="604" y="234"/>
                    </a:lnTo>
                    <a:lnTo>
                      <a:pt x="606" y="241"/>
                    </a:lnTo>
                    <a:lnTo>
                      <a:pt x="607" y="248"/>
                    </a:lnTo>
                    <a:lnTo>
                      <a:pt x="610" y="267"/>
                    </a:lnTo>
                    <a:lnTo>
                      <a:pt x="615" y="282"/>
                    </a:lnTo>
                    <a:lnTo>
                      <a:pt x="619" y="297"/>
                    </a:lnTo>
                    <a:lnTo>
                      <a:pt x="624" y="309"/>
                    </a:lnTo>
                    <a:lnTo>
                      <a:pt x="630" y="321"/>
                    </a:lnTo>
                    <a:lnTo>
                      <a:pt x="636" y="330"/>
                    </a:lnTo>
                    <a:lnTo>
                      <a:pt x="643" y="339"/>
                    </a:lnTo>
                    <a:lnTo>
                      <a:pt x="650" y="347"/>
                    </a:lnTo>
                    <a:lnTo>
                      <a:pt x="659" y="352"/>
                    </a:lnTo>
                    <a:lnTo>
                      <a:pt x="667" y="358"/>
                    </a:lnTo>
                    <a:lnTo>
                      <a:pt x="675" y="363"/>
                    </a:lnTo>
                    <a:lnTo>
                      <a:pt x="685" y="367"/>
                    </a:lnTo>
                    <a:lnTo>
                      <a:pt x="704" y="375"/>
                    </a:lnTo>
                    <a:lnTo>
                      <a:pt x="725" y="381"/>
                    </a:lnTo>
                    <a:lnTo>
                      <a:pt x="739" y="385"/>
                    </a:lnTo>
                    <a:lnTo>
                      <a:pt x="754" y="390"/>
                    </a:lnTo>
                    <a:lnTo>
                      <a:pt x="769" y="396"/>
                    </a:lnTo>
                    <a:lnTo>
                      <a:pt x="784" y="403"/>
                    </a:lnTo>
                    <a:lnTo>
                      <a:pt x="800" y="410"/>
                    </a:lnTo>
                    <a:lnTo>
                      <a:pt x="815" y="420"/>
                    </a:lnTo>
                    <a:lnTo>
                      <a:pt x="832" y="432"/>
                    </a:lnTo>
                    <a:lnTo>
                      <a:pt x="847" y="446"/>
                    </a:lnTo>
                    <a:lnTo>
                      <a:pt x="874" y="473"/>
                    </a:lnTo>
                    <a:lnTo>
                      <a:pt x="894" y="495"/>
                    </a:lnTo>
                    <a:lnTo>
                      <a:pt x="908" y="515"/>
                    </a:lnTo>
                    <a:lnTo>
                      <a:pt x="918" y="530"/>
                    </a:lnTo>
                    <a:lnTo>
                      <a:pt x="923" y="542"/>
                    </a:lnTo>
                    <a:lnTo>
                      <a:pt x="926" y="552"/>
                    </a:lnTo>
                    <a:lnTo>
                      <a:pt x="928" y="561"/>
                    </a:lnTo>
                    <a:lnTo>
                      <a:pt x="928" y="568"/>
                    </a:lnTo>
                    <a:lnTo>
                      <a:pt x="928" y="573"/>
                    </a:lnTo>
                    <a:lnTo>
                      <a:pt x="928" y="577"/>
                    </a:lnTo>
                    <a:lnTo>
                      <a:pt x="929" y="583"/>
                    </a:lnTo>
                    <a:lnTo>
                      <a:pt x="933" y="588"/>
                    </a:lnTo>
                    <a:lnTo>
                      <a:pt x="938" y="596"/>
                    </a:lnTo>
                    <a:lnTo>
                      <a:pt x="946" y="603"/>
                    </a:lnTo>
                    <a:lnTo>
                      <a:pt x="958" y="614"/>
                    </a:lnTo>
                    <a:lnTo>
                      <a:pt x="973" y="626"/>
                    </a:lnTo>
                    <a:lnTo>
                      <a:pt x="993" y="643"/>
                    </a:lnTo>
                    <a:lnTo>
                      <a:pt x="1012" y="661"/>
                    </a:lnTo>
                    <a:lnTo>
                      <a:pt x="1029" y="681"/>
                    </a:lnTo>
                    <a:lnTo>
                      <a:pt x="1044" y="701"/>
                    </a:lnTo>
                    <a:lnTo>
                      <a:pt x="1059" y="722"/>
                    </a:lnTo>
                    <a:lnTo>
                      <a:pt x="1072" y="742"/>
                    </a:lnTo>
                    <a:lnTo>
                      <a:pt x="1083" y="764"/>
                    </a:lnTo>
                    <a:lnTo>
                      <a:pt x="1094" y="783"/>
                    </a:lnTo>
                    <a:lnTo>
                      <a:pt x="1110" y="821"/>
                    </a:lnTo>
                    <a:lnTo>
                      <a:pt x="1122" y="850"/>
                    </a:lnTo>
                    <a:lnTo>
                      <a:pt x="1128" y="871"/>
                    </a:lnTo>
                    <a:lnTo>
                      <a:pt x="1131" y="878"/>
                    </a:lnTo>
                    <a:lnTo>
                      <a:pt x="1116" y="882"/>
                    </a:lnTo>
                    <a:lnTo>
                      <a:pt x="1114" y="875"/>
                    </a:lnTo>
                    <a:lnTo>
                      <a:pt x="1108" y="855"/>
                    </a:lnTo>
                    <a:lnTo>
                      <a:pt x="1096" y="826"/>
                    </a:lnTo>
                    <a:lnTo>
                      <a:pt x="1081" y="790"/>
                    </a:lnTo>
                    <a:lnTo>
                      <a:pt x="1070" y="770"/>
                    </a:lnTo>
                    <a:lnTo>
                      <a:pt x="1059" y="751"/>
                    </a:lnTo>
                    <a:lnTo>
                      <a:pt x="1046" y="730"/>
                    </a:lnTo>
                    <a:lnTo>
                      <a:pt x="1033" y="710"/>
                    </a:lnTo>
                    <a:lnTo>
                      <a:pt x="1018" y="690"/>
                    </a:lnTo>
                    <a:lnTo>
                      <a:pt x="1001" y="671"/>
                    </a:lnTo>
                    <a:lnTo>
                      <a:pt x="984" y="654"/>
                    </a:lnTo>
                    <a:lnTo>
                      <a:pt x="964" y="638"/>
                    </a:lnTo>
                    <a:lnTo>
                      <a:pt x="947" y="624"/>
                    </a:lnTo>
                    <a:lnTo>
                      <a:pt x="934" y="612"/>
                    </a:lnTo>
                    <a:lnTo>
                      <a:pt x="924" y="602"/>
                    </a:lnTo>
                    <a:lnTo>
                      <a:pt x="918" y="593"/>
                    </a:lnTo>
                    <a:lnTo>
                      <a:pt x="915" y="586"/>
                    </a:lnTo>
                    <a:lnTo>
                      <a:pt x="912" y="579"/>
                    </a:lnTo>
                    <a:lnTo>
                      <a:pt x="912" y="574"/>
                    </a:lnTo>
                    <a:lnTo>
                      <a:pt x="912" y="568"/>
                    </a:lnTo>
                    <a:lnTo>
                      <a:pt x="912" y="561"/>
                    </a:lnTo>
                    <a:lnTo>
                      <a:pt x="911" y="554"/>
                    </a:lnTo>
                    <a:lnTo>
                      <a:pt x="909" y="545"/>
                    </a:lnTo>
                    <a:lnTo>
                      <a:pt x="904" y="534"/>
                    </a:lnTo>
                    <a:lnTo>
                      <a:pt x="894" y="520"/>
                    </a:lnTo>
                    <a:lnTo>
                      <a:pt x="881" y="503"/>
                    </a:lnTo>
                    <a:lnTo>
                      <a:pt x="862" y="481"/>
                    </a:lnTo>
                    <a:lnTo>
                      <a:pt x="837" y="455"/>
                    </a:lnTo>
                    <a:lnTo>
                      <a:pt x="822" y="442"/>
                    </a:lnTo>
                    <a:lnTo>
                      <a:pt x="807" y="432"/>
                    </a:lnTo>
                    <a:lnTo>
                      <a:pt x="792" y="423"/>
                    </a:lnTo>
                    <a:lnTo>
                      <a:pt x="778" y="416"/>
                    </a:lnTo>
                    <a:lnTo>
                      <a:pt x="763" y="409"/>
                    </a:lnTo>
                    <a:lnTo>
                      <a:pt x="748" y="404"/>
                    </a:lnTo>
                    <a:lnTo>
                      <a:pt x="733" y="398"/>
                    </a:lnTo>
                    <a:lnTo>
                      <a:pt x="720" y="394"/>
                    </a:lnTo>
                    <a:lnTo>
                      <a:pt x="698" y="388"/>
                    </a:lnTo>
                    <a:lnTo>
                      <a:pt x="676" y="380"/>
                    </a:lnTo>
                    <a:lnTo>
                      <a:pt x="667" y="375"/>
                    </a:lnTo>
                    <a:lnTo>
                      <a:pt x="657" y="370"/>
                    </a:lnTo>
                    <a:lnTo>
                      <a:pt x="648" y="364"/>
                    </a:lnTo>
                    <a:lnTo>
                      <a:pt x="640" y="357"/>
                    </a:lnTo>
                    <a:lnTo>
                      <a:pt x="632" y="349"/>
                    </a:lnTo>
                    <a:lnTo>
                      <a:pt x="624" y="340"/>
                    </a:lnTo>
                    <a:lnTo>
                      <a:pt x="617" y="329"/>
                    </a:lnTo>
                    <a:lnTo>
                      <a:pt x="611" y="316"/>
                    </a:lnTo>
                    <a:lnTo>
                      <a:pt x="605" y="303"/>
                    </a:lnTo>
                    <a:lnTo>
                      <a:pt x="601" y="287"/>
                    </a:lnTo>
                    <a:lnTo>
                      <a:pt x="596" y="270"/>
                    </a:lnTo>
                    <a:lnTo>
                      <a:pt x="593" y="251"/>
                    </a:lnTo>
                    <a:lnTo>
                      <a:pt x="591" y="241"/>
                    </a:lnTo>
                    <a:lnTo>
                      <a:pt x="587" y="233"/>
                    </a:lnTo>
                    <a:lnTo>
                      <a:pt x="581" y="227"/>
                    </a:lnTo>
                    <a:lnTo>
                      <a:pt x="576" y="221"/>
                    </a:lnTo>
                    <a:lnTo>
                      <a:pt x="560" y="212"/>
                    </a:lnTo>
                    <a:lnTo>
                      <a:pt x="540" y="202"/>
                    </a:lnTo>
                    <a:lnTo>
                      <a:pt x="530" y="193"/>
                    </a:lnTo>
                    <a:lnTo>
                      <a:pt x="518" y="184"/>
                    </a:lnTo>
                    <a:lnTo>
                      <a:pt x="496" y="174"/>
                    </a:lnTo>
                    <a:lnTo>
                      <a:pt x="477" y="163"/>
                    </a:lnTo>
                    <a:lnTo>
                      <a:pt x="466" y="158"/>
                    </a:lnTo>
                    <a:lnTo>
                      <a:pt x="457" y="151"/>
                    </a:lnTo>
                    <a:lnTo>
                      <a:pt x="448" y="144"/>
                    </a:lnTo>
                    <a:lnTo>
                      <a:pt x="439" y="136"/>
                    </a:lnTo>
                    <a:lnTo>
                      <a:pt x="439" y="135"/>
                    </a:lnTo>
                    <a:lnTo>
                      <a:pt x="439" y="135"/>
                    </a:lnTo>
                    <a:lnTo>
                      <a:pt x="429" y="133"/>
                    </a:lnTo>
                    <a:lnTo>
                      <a:pt x="422" y="128"/>
                    </a:lnTo>
                    <a:lnTo>
                      <a:pt x="414" y="122"/>
                    </a:lnTo>
                    <a:lnTo>
                      <a:pt x="407" y="115"/>
                    </a:lnTo>
                    <a:lnTo>
                      <a:pt x="394" y="100"/>
                    </a:lnTo>
                    <a:lnTo>
                      <a:pt x="381" y="89"/>
                    </a:lnTo>
                    <a:lnTo>
                      <a:pt x="373" y="86"/>
                    </a:lnTo>
                    <a:lnTo>
                      <a:pt x="367" y="85"/>
                    </a:lnTo>
                    <a:lnTo>
                      <a:pt x="359" y="85"/>
                    </a:lnTo>
                    <a:lnTo>
                      <a:pt x="353" y="86"/>
                    </a:lnTo>
                    <a:lnTo>
                      <a:pt x="345" y="87"/>
                    </a:lnTo>
                    <a:lnTo>
                      <a:pt x="339" y="88"/>
                    </a:lnTo>
                    <a:lnTo>
                      <a:pt x="333" y="87"/>
                    </a:lnTo>
                    <a:lnTo>
                      <a:pt x="328" y="85"/>
                    </a:lnTo>
                    <a:lnTo>
                      <a:pt x="317" y="82"/>
                    </a:lnTo>
                    <a:lnTo>
                      <a:pt x="307" y="80"/>
                    </a:lnTo>
                    <a:lnTo>
                      <a:pt x="288" y="63"/>
                    </a:lnTo>
                    <a:lnTo>
                      <a:pt x="273" y="49"/>
                    </a:lnTo>
                    <a:lnTo>
                      <a:pt x="264" y="44"/>
                    </a:lnTo>
                    <a:lnTo>
                      <a:pt x="256" y="38"/>
                    </a:lnTo>
                    <a:lnTo>
                      <a:pt x="246" y="33"/>
                    </a:lnTo>
                    <a:lnTo>
                      <a:pt x="234" y="26"/>
                    </a:lnTo>
                    <a:lnTo>
                      <a:pt x="218" y="20"/>
                    </a:lnTo>
                    <a:lnTo>
                      <a:pt x="203" y="16"/>
                    </a:lnTo>
                    <a:lnTo>
                      <a:pt x="197" y="14"/>
                    </a:lnTo>
                    <a:lnTo>
                      <a:pt x="192" y="14"/>
                    </a:lnTo>
                    <a:lnTo>
                      <a:pt x="188" y="14"/>
                    </a:lnTo>
                    <a:lnTo>
                      <a:pt x="183" y="16"/>
                    </a:lnTo>
                    <a:lnTo>
                      <a:pt x="183" y="16"/>
                    </a:lnTo>
                    <a:lnTo>
                      <a:pt x="183" y="16"/>
                    </a:lnTo>
                    <a:lnTo>
                      <a:pt x="176" y="19"/>
                    </a:lnTo>
                    <a:lnTo>
                      <a:pt x="169" y="22"/>
                    </a:lnTo>
                    <a:lnTo>
                      <a:pt x="164" y="25"/>
                    </a:lnTo>
                    <a:lnTo>
                      <a:pt x="159" y="28"/>
                    </a:lnTo>
                    <a:lnTo>
                      <a:pt x="154" y="36"/>
                    </a:lnTo>
                    <a:lnTo>
                      <a:pt x="150" y="45"/>
                    </a:lnTo>
                    <a:lnTo>
                      <a:pt x="145" y="53"/>
                    </a:lnTo>
                    <a:lnTo>
                      <a:pt x="140" y="64"/>
                    </a:lnTo>
                    <a:lnTo>
                      <a:pt x="137" y="71"/>
                    </a:lnTo>
                    <a:lnTo>
                      <a:pt x="134" y="76"/>
                    </a:lnTo>
                    <a:lnTo>
                      <a:pt x="129" y="81"/>
                    </a:lnTo>
                    <a:lnTo>
                      <a:pt x="124" y="86"/>
                    </a:lnTo>
                    <a:lnTo>
                      <a:pt x="119" y="89"/>
                    </a:lnTo>
                    <a:lnTo>
                      <a:pt x="112" y="91"/>
                    </a:lnTo>
                    <a:lnTo>
                      <a:pt x="106" y="92"/>
                    </a:lnTo>
                    <a:lnTo>
                      <a:pt x="98" y="93"/>
                    </a:lnTo>
                    <a:lnTo>
                      <a:pt x="92" y="93"/>
                    </a:lnTo>
                    <a:lnTo>
                      <a:pt x="84" y="94"/>
                    </a:lnTo>
                    <a:lnTo>
                      <a:pt x="78" y="95"/>
                    </a:lnTo>
                    <a:lnTo>
                      <a:pt x="70" y="99"/>
                    </a:lnTo>
                    <a:lnTo>
                      <a:pt x="56" y="104"/>
                    </a:lnTo>
                    <a:lnTo>
                      <a:pt x="43" y="109"/>
                    </a:lnTo>
                    <a:lnTo>
                      <a:pt x="31" y="114"/>
                    </a:lnTo>
                    <a:lnTo>
                      <a:pt x="21" y="117"/>
                    </a:lnTo>
                    <a:lnTo>
                      <a:pt x="13" y="118"/>
                    </a:lnTo>
                    <a:lnTo>
                      <a:pt x="7" y="118"/>
                    </a:lnTo>
                    <a:lnTo>
                      <a:pt x="5" y="118"/>
                    </a:lnTo>
                    <a:lnTo>
                      <a:pt x="3" y="117"/>
                    </a:lnTo>
                    <a:lnTo>
                      <a:pt x="2" y="116"/>
                    </a:lnTo>
                    <a:lnTo>
                      <a:pt x="2" y="115"/>
                    </a:lnTo>
                    <a:lnTo>
                      <a:pt x="0" y="10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3" name="Freeform 7">
                <a:extLst>
                  <a:ext uri="{FF2B5EF4-FFF2-40B4-BE49-F238E27FC236}">
                    <a16:creationId xmlns:a16="http://schemas.microsoft.com/office/drawing/2014/main" id="{CE97A59A-B333-49A3-9E59-9C2E7BE05732}"/>
                  </a:ext>
                </a:extLst>
              </p:cNvPr>
              <p:cNvSpPr/>
              <p:nvPr/>
            </p:nvSpPr>
            <p:spPr bwMode="auto">
              <a:xfrm>
                <a:off x="1970" y="3334"/>
                <a:ext cx="282" cy="192"/>
              </a:xfrm>
              <a:custGeom>
                <a:avLst/>
                <a:gdLst>
                  <a:gd name="T0" fmla="*/ 1055 w 1128"/>
                  <a:gd name="T1" fmla="*/ 26 h 768"/>
                  <a:gd name="T2" fmla="*/ 1002 w 1128"/>
                  <a:gd name="T3" fmla="*/ 48 h 768"/>
                  <a:gd name="T4" fmla="*/ 989 w 1128"/>
                  <a:gd name="T5" fmla="*/ 36 h 768"/>
                  <a:gd name="T6" fmla="*/ 962 w 1128"/>
                  <a:gd name="T7" fmla="*/ 13 h 768"/>
                  <a:gd name="T8" fmla="*/ 946 w 1128"/>
                  <a:gd name="T9" fmla="*/ 9 h 768"/>
                  <a:gd name="T10" fmla="*/ 908 w 1128"/>
                  <a:gd name="T11" fmla="*/ 15 h 768"/>
                  <a:gd name="T12" fmla="*/ 810 w 1128"/>
                  <a:gd name="T13" fmla="*/ 55 h 768"/>
                  <a:gd name="T14" fmla="*/ 702 w 1128"/>
                  <a:gd name="T15" fmla="*/ 115 h 768"/>
                  <a:gd name="T16" fmla="*/ 665 w 1128"/>
                  <a:gd name="T17" fmla="*/ 148 h 768"/>
                  <a:gd name="T18" fmla="*/ 599 w 1128"/>
                  <a:gd name="T19" fmla="*/ 182 h 768"/>
                  <a:gd name="T20" fmla="*/ 552 w 1128"/>
                  <a:gd name="T21" fmla="*/ 180 h 768"/>
                  <a:gd name="T22" fmla="*/ 530 w 1128"/>
                  <a:gd name="T23" fmla="*/ 182 h 768"/>
                  <a:gd name="T24" fmla="*/ 516 w 1128"/>
                  <a:gd name="T25" fmla="*/ 231 h 768"/>
                  <a:gd name="T26" fmla="*/ 488 w 1128"/>
                  <a:gd name="T27" fmla="*/ 282 h 768"/>
                  <a:gd name="T28" fmla="*/ 446 w 1128"/>
                  <a:gd name="T29" fmla="*/ 302 h 768"/>
                  <a:gd name="T30" fmla="*/ 384 w 1128"/>
                  <a:gd name="T31" fmla="*/ 315 h 768"/>
                  <a:gd name="T32" fmla="*/ 330 w 1128"/>
                  <a:gd name="T33" fmla="*/ 311 h 768"/>
                  <a:gd name="T34" fmla="*/ 291 w 1128"/>
                  <a:gd name="T35" fmla="*/ 324 h 768"/>
                  <a:gd name="T36" fmla="*/ 213 w 1128"/>
                  <a:gd name="T37" fmla="*/ 415 h 768"/>
                  <a:gd name="T38" fmla="*/ 204 w 1128"/>
                  <a:gd name="T39" fmla="*/ 457 h 768"/>
                  <a:gd name="T40" fmla="*/ 185 w 1128"/>
                  <a:gd name="T41" fmla="*/ 489 h 768"/>
                  <a:gd name="T42" fmla="*/ 102 w 1128"/>
                  <a:gd name="T43" fmla="*/ 566 h 768"/>
                  <a:gd name="T44" fmla="*/ 37 w 1128"/>
                  <a:gd name="T45" fmla="*/ 669 h 768"/>
                  <a:gd name="T46" fmla="*/ 14 w 1128"/>
                  <a:gd name="T47" fmla="*/ 768 h 768"/>
                  <a:gd name="T48" fmla="*/ 61 w 1128"/>
                  <a:gd name="T49" fmla="*/ 656 h 768"/>
                  <a:gd name="T50" fmla="*/ 130 w 1128"/>
                  <a:gd name="T51" fmla="*/ 557 h 768"/>
                  <a:gd name="T52" fmla="*/ 206 w 1128"/>
                  <a:gd name="T53" fmla="*/ 488 h 768"/>
                  <a:gd name="T54" fmla="*/ 218 w 1128"/>
                  <a:gd name="T55" fmla="*/ 453 h 768"/>
                  <a:gd name="T56" fmla="*/ 236 w 1128"/>
                  <a:gd name="T57" fmla="*/ 414 h 768"/>
                  <a:gd name="T58" fmla="*/ 310 w 1128"/>
                  <a:gd name="T59" fmla="*/ 343 h 768"/>
                  <a:gd name="T60" fmla="*/ 350 w 1128"/>
                  <a:gd name="T61" fmla="*/ 333 h 768"/>
                  <a:gd name="T62" fmla="*/ 406 w 1128"/>
                  <a:gd name="T63" fmla="*/ 333 h 768"/>
                  <a:gd name="T64" fmla="*/ 470 w 1128"/>
                  <a:gd name="T65" fmla="*/ 318 h 768"/>
                  <a:gd name="T66" fmla="*/ 509 w 1128"/>
                  <a:gd name="T67" fmla="*/ 295 h 768"/>
                  <a:gd name="T68" fmla="*/ 534 w 1128"/>
                  <a:gd name="T69" fmla="*/ 232 h 768"/>
                  <a:gd name="T70" fmla="*/ 544 w 1128"/>
                  <a:gd name="T71" fmla="*/ 204 h 768"/>
                  <a:gd name="T72" fmla="*/ 575 w 1128"/>
                  <a:gd name="T73" fmla="*/ 213 h 768"/>
                  <a:gd name="T74" fmla="*/ 613 w 1128"/>
                  <a:gd name="T75" fmla="*/ 192 h 768"/>
                  <a:gd name="T76" fmla="*/ 683 w 1128"/>
                  <a:gd name="T77" fmla="*/ 152 h 768"/>
                  <a:gd name="T78" fmla="*/ 709 w 1128"/>
                  <a:gd name="T79" fmla="*/ 136 h 768"/>
                  <a:gd name="T80" fmla="*/ 757 w 1128"/>
                  <a:gd name="T81" fmla="*/ 94 h 768"/>
                  <a:gd name="T82" fmla="*/ 792 w 1128"/>
                  <a:gd name="T83" fmla="*/ 96 h 768"/>
                  <a:gd name="T84" fmla="*/ 843 w 1128"/>
                  <a:gd name="T85" fmla="*/ 71 h 768"/>
                  <a:gd name="T86" fmla="*/ 897 w 1128"/>
                  <a:gd name="T87" fmla="*/ 35 h 768"/>
                  <a:gd name="T88" fmla="*/ 943 w 1128"/>
                  <a:gd name="T89" fmla="*/ 23 h 768"/>
                  <a:gd name="T90" fmla="*/ 962 w 1128"/>
                  <a:gd name="T91" fmla="*/ 30 h 768"/>
                  <a:gd name="T92" fmla="*/ 983 w 1128"/>
                  <a:gd name="T93" fmla="*/ 56 h 768"/>
                  <a:gd name="T94" fmla="*/ 999 w 1128"/>
                  <a:gd name="T95" fmla="*/ 64 h 768"/>
                  <a:gd name="T96" fmla="*/ 1043 w 1128"/>
                  <a:gd name="T97" fmla="*/ 43 h 768"/>
                  <a:gd name="T98" fmla="*/ 1072 w 1128"/>
                  <a:gd name="T99" fmla="*/ 36 h 768"/>
                  <a:gd name="T100" fmla="*/ 1103 w 1128"/>
                  <a:gd name="T101" fmla="*/ 38 h 768"/>
                  <a:gd name="T102" fmla="*/ 1125 w 1128"/>
                  <a:gd name="T103" fmla="*/ 1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8" h="768">
                    <a:moveTo>
                      <a:pt x="1104" y="21"/>
                    </a:moveTo>
                    <a:lnTo>
                      <a:pt x="1097" y="21"/>
                    </a:lnTo>
                    <a:lnTo>
                      <a:pt x="1080" y="22"/>
                    </a:lnTo>
                    <a:lnTo>
                      <a:pt x="1068" y="24"/>
                    </a:lnTo>
                    <a:lnTo>
                      <a:pt x="1055" y="26"/>
                    </a:lnTo>
                    <a:lnTo>
                      <a:pt x="1041" y="30"/>
                    </a:lnTo>
                    <a:lnTo>
                      <a:pt x="1027" y="35"/>
                    </a:lnTo>
                    <a:lnTo>
                      <a:pt x="1015" y="40"/>
                    </a:lnTo>
                    <a:lnTo>
                      <a:pt x="1007" y="47"/>
                    </a:lnTo>
                    <a:lnTo>
                      <a:pt x="1002" y="48"/>
                    </a:lnTo>
                    <a:lnTo>
                      <a:pt x="999" y="49"/>
                    </a:lnTo>
                    <a:lnTo>
                      <a:pt x="997" y="49"/>
                    </a:lnTo>
                    <a:lnTo>
                      <a:pt x="995" y="47"/>
                    </a:lnTo>
                    <a:lnTo>
                      <a:pt x="993" y="41"/>
                    </a:lnTo>
                    <a:lnTo>
                      <a:pt x="989" y="36"/>
                    </a:lnTo>
                    <a:lnTo>
                      <a:pt x="986" y="31"/>
                    </a:lnTo>
                    <a:lnTo>
                      <a:pt x="982" y="26"/>
                    </a:lnTo>
                    <a:lnTo>
                      <a:pt x="977" y="22"/>
                    </a:lnTo>
                    <a:lnTo>
                      <a:pt x="970" y="17"/>
                    </a:lnTo>
                    <a:lnTo>
                      <a:pt x="962" y="13"/>
                    </a:lnTo>
                    <a:lnTo>
                      <a:pt x="952" y="10"/>
                    </a:lnTo>
                    <a:lnTo>
                      <a:pt x="952" y="10"/>
                    </a:lnTo>
                    <a:lnTo>
                      <a:pt x="952" y="10"/>
                    </a:lnTo>
                    <a:lnTo>
                      <a:pt x="952" y="10"/>
                    </a:lnTo>
                    <a:lnTo>
                      <a:pt x="946" y="9"/>
                    </a:lnTo>
                    <a:lnTo>
                      <a:pt x="940" y="8"/>
                    </a:lnTo>
                    <a:lnTo>
                      <a:pt x="932" y="9"/>
                    </a:lnTo>
                    <a:lnTo>
                      <a:pt x="925" y="10"/>
                    </a:lnTo>
                    <a:lnTo>
                      <a:pt x="917" y="12"/>
                    </a:lnTo>
                    <a:lnTo>
                      <a:pt x="908" y="15"/>
                    </a:lnTo>
                    <a:lnTo>
                      <a:pt x="900" y="19"/>
                    </a:lnTo>
                    <a:lnTo>
                      <a:pt x="890" y="22"/>
                    </a:lnTo>
                    <a:lnTo>
                      <a:pt x="865" y="33"/>
                    </a:lnTo>
                    <a:lnTo>
                      <a:pt x="838" y="43"/>
                    </a:lnTo>
                    <a:lnTo>
                      <a:pt x="810" y="55"/>
                    </a:lnTo>
                    <a:lnTo>
                      <a:pt x="782" y="67"/>
                    </a:lnTo>
                    <a:lnTo>
                      <a:pt x="754" y="81"/>
                    </a:lnTo>
                    <a:lnTo>
                      <a:pt x="727" y="97"/>
                    </a:lnTo>
                    <a:lnTo>
                      <a:pt x="715" y="105"/>
                    </a:lnTo>
                    <a:lnTo>
                      <a:pt x="702" y="115"/>
                    </a:lnTo>
                    <a:lnTo>
                      <a:pt x="692" y="124"/>
                    </a:lnTo>
                    <a:lnTo>
                      <a:pt x="681" y="134"/>
                    </a:lnTo>
                    <a:lnTo>
                      <a:pt x="681" y="134"/>
                    </a:lnTo>
                    <a:lnTo>
                      <a:pt x="673" y="141"/>
                    </a:lnTo>
                    <a:lnTo>
                      <a:pt x="665" y="148"/>
                    </a:lnTo>
                    <a:lnTo>
                      <a:pt x="656" y="154"/>
                    </a:lnTo>
                    <a:lnTo>
                      <a:pt x="646" y="160"/>
                    </a:lnTo>
                    <a:lnTo>
                      <a:pt x="627" y="171"/>
                    </a:lnTo>
                    <a:lnTo>
                      <a:pt x="606" y="179"/>
                    </a:lnTo>
                    <a:lnTo>
                      <a:pt x="599" y="182"/>
                    </a:lnTo>
                    <a:lnTo>
                      <a:pt x="592" y="184"/>
                    </a:lnTo>
                    <a:lnTo>
                      <a:pt x="585" y="185"/>
                    </a:lnTo>
                    <a:lnTo>
                      <a:pt x="577" y="185"/>
                    </a:lnTo>
                    <a:lnTo>
                      <a:pt x="564" y="182"/>
                    </a:lnTo>
                    <a:lnTo>
                      <a:pt x="552" y="180"/>
                    </a:lnTo>
                    <a:lnTo>
                      <a:pt x="546" y="179"/>
                    </a:lnTo>
                    <a:lnTo>
                      <a:pt x="542" y="179"/>
                    </a:lnTo>
                    <a:lnTo>
                      <a:pt x="537" y="179"/>
                    </a:lnTo>
                    <a:lnTo>
                      <a:pt x="533" y="180"/>
                    </a:lnTo>
                    <a:lnTo>
                      <a:pt x="530" y="182"/>
                    </a:lnTo>
                    <a:lnTo>
                      <a:pt x="527" y="186"/>
                    </a:lnTo>
                    <a:lnTo>
                      <a:pt x="524" y="191"/>
                    </a:lnTo>
                    <a:lnTo>
                      <a:pt x="523" y="198"/>
                    </a:lnTo>
                    <a:lnTo>
                      <a:pt x="520" y="216"/>
                    </a:lnTo>
                    <a:lnTo>
                      <a:pt x="516" y="231"/>
                    </a:lnTo>
                    <a:lnTo>
                      <a:pt x="511" y="245"/>
                    </a:lnTo>
                    <a:lnTo>
                      <a:pt x="506" y="256"/>
                    </a:lnTo>
                    <a:lnTo>
                      <a:pt x="501" y="267"/>
                    </a:lnTo>
                    <a:lnTo>
                      <a:pt x="494" y="274"/>
                    </a:lnTo>
                    <a:lnTo>
                      <a:pt x="488" y="282"/>
                    </a:lnTo>
                    <a:lnTo>
                      <a:pt x="480" y="287"/>
                    </a:lnTo>
                    <a:lnTo>
                      <a:pt x="472" y="291"/>
                    </a:lnTo>
                    <a:lnTo>
                      <a:pt x="464" y="296"/>
                    </a:lnTo>
                    <a:lnTo>
                      <a:pt x="455" y="299"/>
                    </a:lnTo>
                    <a:lnTo>
                      <a:pt x="446" y="302"/>
                    </a:lnTo>
                    <a:lnTo>
                      <a:pt x="426" y="307"/>
                    </a:lnTo>
                    <a:lnTo>
                      <a:pt x="406" y="313"/>
                    </a:lnTo>
                    <a:lnTo>
                      <a:pt x="399" y="314"/>
                    </a:lnTo>
                    <a:lnTo>
                      <a:pt x="392" y="315"/>
                    </a:lnTo>
                    <a:lnTo>
                      <a:pt x="384" y="315"/>
                    </a:lnTo>
                    <a:lnTo>
                      <a:pt x="377" y="315"/>
                    </a:lnTo>
                    <a:lnTo>
                      <a:pt x="361" y="313"/>
                    </a:lnTo>
                    <a:lnTo>
                      <a:pt x="346" y="311"/>
                    </a:lnTo>
                    <a:lnTo>
                      <a:pt x="338" y="311"/>
                    </a:lnTo>
                    <a:lnTo>
                      <a:pt x="330" y="311"/>
                    </a:lnTo>
                    <a:lnTo>
                      <a:pt x="323" y="311"/>
                    </a:lnTo>
                    <a:lnTo>
                      <a:pt x="315" y="313"/>
                    </a:lnTo>
                    <a:lnTo>
                      <a:pt x="306" y="315"/>
                    </a:lnTo>
                    <a:lnTo>
                      <a:pt x="299" y="319"/>
                    </a:lnTo>
                    <a:lnTo>
                      <a:pt x="291" y="324"/>
                    </a:lnTo>
                    <a:lnTo>
                      <a:pt x="284" y="331"/>
                    </a:lnTo>
                    <a:lnTo>
                      <a:pt x="257" y="358"/>
                    </a:lnTo>
                    <a:lnTo>
                      <a:pt x="236" y="381"/>
                    </a:lnTo>
                    <a:lnTo>
                      <a:pt x="222" y="399"/>
                    </a:lnTo>
                    <a:lnTo>
                      <a:pt x="213" y="415"/>
                    </a:lnTo>
                    <a:lnTo>
                      <a:pt x="207" y="427"/>
                    </a:lnTo>
                    <a:lnTo>
                      <a:pt x="204" y="437"/>
                    </a:lnTo>
                    <a:lnTo>
                      <a:pt x="203" y="446"/>
                    </a:lnTo>
                    <a:lnTo>
                      <a:pt x="204" y="453"/>
                    </a:lnTo>
                    <a:lnTo>
                      <a:pt x="204" y="457"/>
                    </a:lnTo>
                    <a:lnTo>
                      <a:pt x="203" y="463"/>
                    </a:lnTo>
                    <a:lnTo>
                      <a:pt x="202" y="468"/>
                    </a:lnTo>
                    <a:lnTo>
                      <a:pt x="199" y="474"/>
                    </a:lnTo>
                    <a:lnTo>
                      <a:pt x="192" y="480"/>
                    </a:lnTo>
                    <a:lnTo>
                      <a:pt x="185" y="489"/>
                    </a:lnTo>
                    <a:lnTo>
                      <a:pt x="173" y="499"/>
                    </a:lnTo>
                    <a:lnTo>
                      <a:pt x="158" y="511"/>
                    </a:lnTo>
                    <a:lnTo>
                      <a:pt x="137" y="527"/>
                    </a:lnTo>
                    <a:lnTo>
                      <a:pt x="119" y="546"/>
                    </a:lnTo>
                    <a:lnTo>
                      <a:pt x="102" y="566"/>
                    </a:lnTo>
                    <a:lnTo>
                      <a:pt x="86" y="586"/>
                    </a:lnTo>
                    <a:lnTo>
                      <a:pt x="71" y="607"/>
                    </a:lnTo>
                    <a:lnTo>
                      <a:pt x="58" y="628"/>
                    </a:lnTo>
                    <a:lnTo>
                      <a:pt x="48" y="649"/>
                    </a:lnTo>
                    <a:lnTo>
                      <a:pt x="37" y="669"/>
                    </a:lnTo>
                    <a:lnTo>
                      <a:pt x="21" y="705"/>
                    </a:lnTo>
                    <a:lnTo>
                      <a:pt x="9" y="736"/>
                    </a:lnTo>
                    <a:lnTo>
                      <a:pt x="2" y="756"/>
                    </a:lnTo>
                    <a:lnTo>
                      <a:pt x="0" y="764"/>
                    </a:lnTo>
                    <a:lnTo>
                      <a:pt x="14" y="768"/>
                    </a:lnTo>
                    <a:lnTo>
                      <a:pt x="16" y="760"/>
                    </a:lnTo>
                    <a:lnTo>
                      <a:pt x="23" y="741"/>
                    </a:lnTo>
                    <a:lnTo>
                      <a:pt x="35" y="712"/>
                    </a:lnTo>
                    <a:lnTo>
                      <a:pt x="51" y="675"/>
                    </a:lnTo>
                    <a:lnTo>
                      <a:pt x="61" y="656"/>
                    </a:lnTo>
                    <a:lnTo>
                      <a:pt x="71" y="635"/>
                    </a:lnTo>
                    <a:lnTo>
                      <a:pt x="84" y="616"/>
                    </a:lnTo>
                    <a:lnTo>
                      <a:pt x="98" y="595"/>
                    </a:lnTo>
                    <a:lnTo>
                      <a:pt x="113" y="576"/>
                    </a:lnTo>
                    <a:lnTo>
                      <a:pt x="130" y="557"/>
                    </a:lnTo>
                    <a:lnTo>
                      <a:pt x="147" y="539"/>
                    </a:lnTo>
                    <a:lnTo>
                      <a:pt x="166" y="523"/>
                    </a:lnTo>
                    <a:lnTo>
                      <a:pt x="183" y="509"/>
                    </a:lnTo>
                    <a:lnTo>
                      <a:pt x="198" y="497"/>
                    </a:lnTo>
                    <a:lnTo>
                      <a:pt x="206" y="488"/>
                    </a:lnTo>
                    <a:lnTo>
                      <a:pt x="213" y="479"/>
                    </a:lnTo>
                    <a:lnTo>
                      <a:pt x="216" y="471"/>
                    </a:lnTo>
                    <a:lnTo>
                      <a:pt x="218" y="465"/>
                    </a:lnTo>
                    <a:lnTo>
                      <a:pt x="218" y="458"/>
                    </a:lnTo>
                    <a:lnTo>
                      <a:pt x="218" y="453"/>
                    </a:lnTo>
                    <a:lnTo>
                      <a:pt x="218" y="447"/>
                    </a:lnTo>
                    <a:lnTo>
                      <a:pt x="219" y="441"/>
                    </a:lnTo>
                    <a:lnTo>
                      <a:pt x="221" y="435"/>
                    </a:lnTo>
                    <a:lnTo>
                      <a:pt x="227" y="426"/>
                    </a:lnTo>
                    <a:lnTo>
                      <a:pt x="236" y="414"/>
                    </a:lnTo>
                    <a:lnTo>
                      <a:pt x="249" y="399"/>
                    </a:lnTo>
                    <a:lnTo>
                      <a:pt x="269" y="380"/>
                    </a:lnTo>
                    <a:lnTo>
                      <a:pt x="295" y="355"/>
                    </a:lnTo>
                    <a:lnTo>
                      <a:pt x="301" y="348"/>
                    </a:lnTo>
                    <a:lnTo>
                      <a:pt x="310" y="343"/>
                    </a:lnTo>
                    <a:lnTo>
                      <a:pt x="317" y="339"/>
                    </a:lnTo>
                    <a:lnTo>
                      <a:pt x="325" y="337"/>
                    </a:lnTo>
                    <a:lnTo>
                      <a:pt x="333" y="334"/>
                    </a:lnTo>
                    <a:lnTo>
                      <a:pt x="341" y="333"/>
                    </a:lnTo>
                    <a:lnTo>
                      <a:pt x="350" y="333"/>
                    </a:lnTo>
                    <a:lnTo>
                      <a:pt x="358" y="332"/>
                    </a:lnTo>
                    <a:lnTo>
                      <a:pt x="374" y="333"/>
                    </a:lnTo>
                    <a:lnTo>
                      <a:pt x="391" y="334"/>
                    </a:lnTo>
                    <a:lnTo>
                      <a:pt x="398" y="334"/>
                    </a:lnTo>
                    <a:lnTo>
                      <a:pt x="406" y="333"/>
                    </a:lnTo>
                    <a:lnTo>
                      <a:pt x="413" y="333"/>
                    </a:lnTo>
                    <a:lnTo>
                      <a:pt x="420" y="331"/>
                    </a:lnTo>
                    <a:lnTo>
                      <a:pt x="441" y="326"/>
                    </a:lnTo>
                    <a:lnTo>
                      <a:pt x="462" y="320"/>
                    </a:lnTo>
                    <a:lnTo>
                      <a:pt x="470" y="318"/>
                    </a:lnTo>
                    <a:lnTo>
                      <a:pt x="479" y="315"/>
                    </a:lnTo>
                    <a:lnTo>
                      <a:pt x="488" y="311"/>
                    </a:lnTo>
                    <a:lnTo>
                      <a:pt x="495" y="306"/>
                    </a:lnTo>
                    <a:lnTo>
                      <a:pt x="503" y="301"/>
                    </a:lnTo>
                    <a:lnTo>
                      <a:pt x="509" y="295"/>
                    </a:lnTo>
                    <a:lnTo>
                      <a:pt x="516" y="286"/>
                    </a:lnTo>
                    <a:lnTo>
                      <a:pt x="521" y="275"/>
                    </a:lnTo>
                    <a:lnTo>
                      <a:pt x="527" y="263"/>
                    </a:lnTo>
                    <a:lnTo>
                      <a:pt x="531" y="249"/>
                    </a:lnTo>
                    <a:lnTo>
                      <a:pt x="534" y="232"/>
                    </a:lnTo>
                    <a:lnTo>
                      <a:pt x="537" y="214"/>
                    </a:lnTo>
                    <a:lnTo>
                      <a:pt x="538" y="209"/>
                    </a:lnTo>
                    <a:lnTo>
                      <a:pt x="539" y="206"/>
                    </a:lnTo>
                    <a:lnTo>
                      <a:pt x="542" y="204"/>
                    </a:lnTo>
                    <a:lnTo>
                      <a:pt x="544" y="204"/>
                    </a:lnTo>
                    <a:lnTo>
                      <a:pt x="549" y="204"/>
                    </a:lnTo>
                    <a:lnTo>
                      <a:pt x="556" y="207"/>
                    </a:lnTo>
                    <a:lnTo>
                      <a:pt x="562" y="210"/>
                    </a:lnTo>
                    <a:lnTo>
                      <a:pt x="571" y="213"/>
                    </a:lnTo>
                    <a:lnTo>
                      <a:pt x="575" y="213"/>
                    </a:lnTo>
                    <a:lnTo>
                      <a:pt x="580" y="213"/>
                    </a:lnTo>
                    <a:lnTo>
                      <a:pt x="585" y="212"/>
                    </a:lnTo>
                    <a:lnTo>
                      <a:pt x="590" y="210"/>
                    </a:lnTo>
                    <a:lnTo>
                      <a:pt x="601" y="202"/>
                    </a:lnTo>
                    <a:lnTo>
                      <a:pt x="613" y="192"/>
                    </a:lnTo>
                    <a:lnTo>
                      <a:pt x="634" y="182"/>
                    </a:lnTo>
                    <a:lnTo>
                      <a:pt x="655" y="172"/>
                    </a:lnTo>
                    <a:lnTo>
                      <a:pt x="665" y="166"/>
                    </a:lnTo>
                    <a:lnTo>
                      <a:pt x="674" y="160"/>
                    </a:lnTo>
                    <a:lnTo>
                      <a:pt x="683" y="152"/>
                    </a:lnTo>
                    <a:lnTo>
                      <a:pt x="692" y="145"/>
                    </a:lnTo>
                    <a:lnTo>
                      <a:pt x="692" y="144"/>
                    </a:lnTo>
                    <a:lnTo>
                      <a:pt x="692" y="144"/>
                    </a:lnTo>
                    <a:lnTo>
                      <a:pt x="701" y="141"/>
                    </a:lnTo>
                    <a:lnTo>
                      <a:pt x="709" y="136"/>
                    </a:lnTo>
                    <a:lnTo>
                      <a:pt x="716" y="131"/>
                    </a:lnTo>
                    <a:lnTo>
                      <a:pt x="724" y="123"/>
                    </a:lnTo>
                    <a:lnTo>
                      <a:pt x="738" y="108"/>
                    </a:lnTo>
                    <a:lnTo>
                      <a:pt x="750" y="97"/>
                    </a:lnTo>
                    <a:lnTo>
                      <a:pt x="757" y="94"/>
                    </a:lnTo>
                    <a:lnTo>
                      <a:pt x="764" y="93"/>
                    </a:lnTo>
                    <a:lnTo>
                      <a:pt x="771" y="93"/>
                    </a:lnTo>
                    <a:lnTo>
                      <a:pt x="779" y="94"/>
                    </a:lnTo>
                    <a:lnTo>
                      <a:pt x="785" y="95"/>
                    </a:lnTo>
                    <a:lnTo>
                      <a:pt x="792" y="96"/>
                    </a:lnTo>
                    <a:lnTo>
                      <a:pt x="797" y="95"/>
                    </a:lnTo>
                    <a:lnTo>
                      <a:pt x="803" y="93"/>
                    </a:lnTo>
                    <a:lnTo>
                      <a:pt x="813" y="91"/>
                    </a:lnTo>
                    <a:lnTo>
                      <a:pt x="823" y="89"/>
                    </a:lnTo>
                    <a:lnTo>
                      <a:pt x="843" y="71"/>
                    </a:lnTo>
                    <a:lnTo>
                      <a:pt x="859" y="57"/>
                    </a:lnTo>
                    <a:lnTo>
                      <a:pt x="866" y="52"/>
                    </a:lnTo>
                    <a:lnTo>
                      <a:pt x="875" y="46"/>
                    </a:lnTo>
                    <a:lnTo>
                      <a:pt x="885" y="41"/>
                    </a:lnTo>
                    <a:lnTo>
                      <a:pt x="897" y="35"/>
                    </a:lnTo>
                    <a:lnTo>
                      <a:pt x="913" y="28"/>
                    </a:lnTo>
                    <a:lnTo>
                      <a:pt x="928" y="24"/>
                    </a:lnTo>
                    <a:lnTo>
                      <a:pt x="933" y="23"/>
                    </a:lnTo>
                    <a:lnTo>
                      <a:pt x="939" y="23"/>
                    </a:lnTo>
                    <a:lnTo>
                      <a:pt x="943" y="23"/>
                    </a:lnTo>
                    <a:lnTo>
                      <a:pt x="947" y="24"/>
                    </a:lnTo>
                    <a:lnTo>
                      <a:pt x="947" y="24"/>
                    </a:lnTo>
                    <a:lnTo>
                      <a:pt x="947" y="24"/>
                    </a:lnTo>
                    <a:lnTo>
                      <a:pt x="955" y="27"/>
                    </a:lnTo>
                    <a:lnTo>
                      <a:pt x="962" y="30"/>
                    </a:lnTo>
                    <a:lnTo>
                      <a:pt x="967" y="34"/>
                    </a:lnTo>
                    <a:lnTo>
                      <a:pt x="971" y="37"/>
                    </a:lnTo>
                    <a:lnTo>
                      <a:pt x="977" y="44"/>
                    </a:lnTo>
                    <a:lnTo>
                      <a:pt x="981" y="53"/>
                    </a:lnTo>
                    <a:lnTo>
                      <a:pt x="983" y="56"/>
                    </a:lnTo>
                    <a:lnTo>
                      <a:pt x="983" y="56"/>
                    </a:lnTo>
                    <a:lnTo>
                      <a:pt x="985" y="57"/>
                    </a:lnTo>
                    <a:lnTo>
                      <a:pt x="991" y="62"/>
                    </a:lnTo>
                    <a:lnTo>
                      <a:pt x="995" y="63"/>
                    </a:lnTo>
                    <a:lnTo>
                      <a:pt x="999" y="64"/>
                    </a:lnTo>
                    <a:lnTo>
                      <a:pt x="1003" y="63"/>
                    </a:lnTo>
                    <a:lnTo>
                      <a:pt x="1009" y="62"/>
                    </a:lnTo>
                    <a:lnTo>
                      <a:pt x="1020" y="56"/>
                    </a:lnTo>
                    <a:lnTo>
                      <a:pt x="1031" y="50"/>
                    </a:lnTo>
                    <a:lnTo>
                      <a:pt x="1043" y="43"/>
                    </a:lnTo>
                    <a:lnTo>
                      <a:pt x="1054" y="38"/>
                    </a:lnTo>
                    <a:lnTo>
                      <a:pt x="1059" y="36"/>
                    </a:lnTo>
                    <a:lnTo>
                      <a:pt x="1065" y="35"/>
                    </a:lnTo>
                    <a:lnTo>
                      <a:pt x="1069" y="35"/>
                    </a:lnTo>
                    <a:lnTo>
                      <a:pt x="1072" y="36"/>
                    </a:lnTo>
                    <a:lnTo>
                      <a:pt x="1080" y="39"/>
                    </a:lnTo>
                    <a:lnTo>
                      <a:pt x="1086" y="40"/>
                    </a:lnTo>
                    <a:lnTo>
                      <a:pt x="1092" y="40"/>
                    </a:lnTo>
                    <a:lnTo>
                      <a:pt x="1097" y="39"/>
                    </a:lnTo>
                    <a:lnTo>
                      <a:pt x="1103" y="38"/>
                    </a:lnTo>
                    <a:lnTo>
                      <a:pt x="1107" y="35"/>
                    </a:lnTo>
                    <a:lnTo>
                      <a:pt x="1111" y="31"/>
                    </a:lnTo>
                    <a:lnTo>
                      <a:pt x="1116" y="28"/>
                    </a:lnTo>
                    <a:lnTo>
                      <a:pt x="1121" y="21"/>
                    </a:lnTo>
                    <a:lnTo>
                      <a:pt x="1125" y="12"/>
                    </a:lnTo>
                    <a:lnTo>
                      <a:pt x="1128" y="5"/>
                    </a:lnTo>
                    <a:lnTo>
                      <a:pt x="1128" y="0"/>
                    </a:lnTo>
                    <a:lnTo>
                      <a:pt x="1104"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4" name="Freeform 8">
                <a:extLst>
                  <a:ext uri="{FF2B5EF4-FFF2-40B4-BE49-F238E27FC236}">
                    <a16:creationId xmlns:a16="http://schemas.microsoft.com/office/drawing/2014/main" id="{A6112B28-7EC9-4830-879B-B332F644DD27}"/>
                  </a:ext>
                </a:extLst>
              </p:cNvPr>
              <p:cNvSpPr/>
              <p:nvPr/>
            </p:nvSpPr>
            <p:spPr bwMode="auto">
              <a:xfrm>
                <a:off x="2649" y="3346"/>
                <a:ext cx="313" cy="95"/>
              </a:xfrm>
              <a:custGeom>
                <a:avLst/>
                <a:gdLst>
                  <a:gd name="T0" fmla="*/ 5 w 1255"/>
                  <a:gd name="T1" fmla="*/ 42 h 379"/>
                  <a:gd name="T2" fmla="*/ 20 w 1255"/>
                  <a:gd name="T3" fmla="*/ 27 h 379"/>
                  <a:gd name="T4" fmla="*/ 54 w 1255"/>
                  <a:gd name="T5" fmla="*/ 13 h 379"/>
                  <a:gd name="T6" fmla="*/ 115 w 1255"/>
                  <a:gd name="T7" fmla="*/ 6 h 379"/>
                  <a:gd name="T8" fmla="*/ 211 w 1255"/>
                  <a:gd name="T9" fmla="*/ 10 h 379"/>
                  <a:gd name="T10" fmla="*/ 283 w 1255"/>
                  <a:gd name="T11" fmla="*/ 15 h 379"/>
                  <a:gd name="T12" fmla="*/ 328 w 1255"/>
                  <a:gd name="T13" fmla="*/ 10 h 379"/>
                  <a:gd name="T14" fmla="*/ 363 w 1255"/>
                  <a:gd name="T15" fmla="*/ 3 h 379"/>
                  <a:gd name="T16" fmla="*/ 407 w 1255"/>
                  <a:gd name="T17" fmla="*/ 1 h 379"/>
                  <a:gd name="T18" fmla="*/ 479 w 1255"/>
                  <a:gd name="T19" fmla="*/ 13 h 379"/>
                  <a:gd name="T20" fmla="*/ 543 w 1255"/>
                  <a:gd name="T21" fmla="*/ 27 h 379"/>
                  <a:gd name="T22" fmla="*/ 574 w 1255"/>
                  <a:gd name="T23" fmla="*/ 34 h 379"/>
                  <a:gd name="T24" fmla="*/ 690 w 1255"/>
                  <a:gd name="T25" fmla="*/ 77 h 379"/>
                  <a:gd name="T26" fmla="*/ 806 w 1255"/>
                  <a:gd name="T27" fmla="*/ 135 h 379"/>
                  <a:gd name="T28" fmla="*/ 913 w 1255"/>
                  <a:gd name="T29" fmla="*/ 194 h 379"/>
                  <a:gd name="T30" fmla="*/ 1000 w 1255"/>
                  <a:gd name="T31" fmla="*/ 240 h 379"/>
                  <a:gd name="T32" fmla="*/ 1061 w 1255"/>
                  <a:gd name="T33" fmla="*/ 279 h 379"/>
                  <a:gd name="T34" fmla="*/ 1134 w 1255"/>
                  <a:gd name="T35" fmla="*/ 319 h 379"/>
                  <a:gd name="T36" fmla="*/ 1203 w 1255"/>
                  <a:gd name="T37" fmla="*/ 350 h 379"/>
                  <a:gd name="T38" fmla="*/ 1255 w 1255"/>
                  <a:gd name="T39" fmla="*/ 365 h 379"/>
                  <a:gd name="T40" fmla="*/ 1214 w 1255"/>
                  <a:gd name="T41" fmla="*/ 369 h 379"/>
                  <a:gd name="T42" fmla="*/ 1140 w 1255"/>
                  <a:gd name="T43" fmla="*/ 337 h 379"/>
                  <a:gd name="T44" fmla="*/ 1048 w 1255"/>
                  <a:gd name="T45" fmla="*/ 289 h 379"/>
                  <a:gd name="T46" fmla="*/ 1006 w 1255"/>
                  <a:gd name="T47" fmla="*/ 262 h 379"/>
                  <a:gd name="T48" fmla="*/ 950 w 1255"/>
                  <a:gd name="T49" fmla="*/ 232 h 379"/>
                  <a:gd name="T50" fmla="*/ 876 w 1255"/>
                  <a:gd name="T51" fmla="*/ 194 h 379"/>
                  <a:gd name="T52" fmla="*/ 784 w 1255"/>
                  <a:gd name="T53" fmla="*/ 135 h 379"/>
                  <a:gd name="T54" fmla="*/ 723 w 1255"/>
                  <a:gd name="T55" fmla="*/ 107 h 379"/>
                  <a:gd name="T56" fmla="*/ 624 w 1255"/>
                  <a:gd name="T57" fmla="*/ 68 h 379"/>
                  <a:gd name="T58" fmla="*/ 583 w 1255"/>
                  <a:gd name="T59" fmla="*/ 51 h 379"/>
                  <a:gd name="T60" fmla="*/ 558 w 1255"/>
                  <a:gd name="T61" fmla="*/ 46 h 379"/>
                  <a:gd name="T62" fmla="*/ 517 w 1255"/>
                  <a:gd name="T63" fmla="*/ 41 h 379"/>
                  <a:gd name="T64" fmla="*/ 421 w 1255"/>
                  <a:gd name="T65" fmla="*/ 17 h 379"/>
                  <a:gd name="T66" fmla="*/ 378 w 1255"/>
                  <a:gd name="T67" fmla="*/ 15 h 379"/>
                  <a:gd name="T68" fmla="*/ 340 w 1255"/>
                  <a:gd name="T69" fmla="*/ 23 h 379"/>
                  <a:gd name="T70" fmla="*/ 281 w 1255"/>
                  <a:gd name="T71" fmla="*/ 30 h 379"/>
                  <a:gd name="T72" fmla="*/ 239 w 1255"/>
                  <a:gd name="T73" fmla="*/ 34 h 379"/>
                  <a:gd name="T74" fmla="*/ 206 w 1255"/>
                  <a:gd name="T75" fmla="*/ 34 h 379"/>
                  <a:gd name="T76" fmla="*/ 148 w 1255"/>
                  <a:gd name="T77" fmla="*/ 25 h 379"/>
                  <a:gd name="T78" fmla="*/ 94 w 1255"/>
                  <a:gd name="T79" fmla="*/ 24 h 379"/>
                  <a:gd name="T80" fmla="*/ 54 w 1255"/>
                  <a:gd name="T81" fmla="*/ 29 h 379"/>
                  <a:gd name="T82" fmla="*/ 32 w 1255"/>
                  <a:gd name="T83" fmla="*/ 37 h 379"/>
                  <a:gd name="T84" fmla="*/ 17 w 1255"/>
                  <a:gd name="T85" fmla="*/ 51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55" h="379">
                    <a:moveTo>
                      <a:pt x="0" y="51"/>
                    </a:moveTo>
                    <a:lnTo>
                      <a:pt x="1" y="48"/>
                    </a:lnTo>
                    <a:lnTo>
                      <a:pt x="5" y="42"/>
                    </a:lnTo>
                    <a:lnTo>
                      <a:pt x="8" y="36"/>
                    </a:lnTo>
                    <a:lnTo>
                      <a:pt x="13" y="32"/>
                    </a:lnTo>
                    <a:lnTo>
                      <a:pt x="20" y="27"/>
                    </a:lnTo>
                    <a:lnTo>
                      <a:pt x="28" y="22"/>
                    </a:lnTo>
                    <a:lnTo>
                      <a:pt x="40" y="17"/>
                    </a:lnTo>
                    <a:lnTo>
                      <a:pt x="54" y="13"/>
                    </a:lnTo>
                    <a:lnTo>
                      <a:pt x="71" y="9"/>
                    </a:lnTo>
                    <a:lnTo>
                      <a:pt x="91" y="7"/>
                    </a:lnTo>
                    <a:lnTo>
                      <a:pt x="115" y="6"/>
                    </a:lnTo>
                    <a:lnTo>
                      <a:pt x="143" y="5"/>
                    </a:lnTo>
                    <a:lnTo>
                      <a:pt x="174" y="7"/>
                    </a:lnTo>
                    <a:lnTo>
                      <a:pt x="211" y="10"/>
                    </a:lnTo>
                    <a:lnTo>
                      <a:pt x="239" y="14"/>
                    </a:lnTo>
                    <a:lnTo>
                      <a:pt x="263" y="15"/>
                    </a:lnTo>
                    <a:lnTo>
                      <a:pt x="283" y="15"/>
                    </a:lnTo>
                    <a:lnTo>
                      <a:pt x="300" y="14"/>
                    </a:lnTo>
                    <a:lnTo>
                      <a:pt x="315" y="13"/>
                    </a:lnTo>
                    <a:lnTo>
                      <a:pt x="328" y="10"/>
                    </a:lnTo>
                    <a:lnTo>
                      <a:pt x="340" y="8"/>
                    </a:lnTo>
                    <a:lnTo>
                      <a:pt x="351" y="6"/>
                    </a:lnTo>
                    <a:lnTo>
                      <a:pt x="363" y="3"/>
                    </a:lnTo>
                    <a:lnTo>
                      <a:pt x="376" y="1"/>
                    </a:lnTo>
                    <a:lnTo>
                      <a:pt x="391" y="0"/>
                    </a:lnTo>
                    <a:lnTo>
                      <a:pt x="407" y="1"/>
                    </a:lnTo>
                    <a:lnTo>
                      <a:pt x="427" y="3"/>
                    </a:lnTo>
                    <a:lnTo>
                      <a:pt x="450" y="6"/>
                    </a:lnTo>
                    <a:lnTo>
                      <a:pt x="479" y="13"/>
                    </a:lnTo>
                    <a:lnTo>
                      <a:pt x="515" y="21"/>
                    </a:lnTo>
                    <a:lnTo>
                      <a:pt x="528" y="24"/>
                    </a:lnTo>
                    <a:lnTo>
                      <a:pt x="543" y="27"/>
                    </a:lnTo>
                    <a:lnTo>
                      <a:pt x="558" y="30"/>
                    </a:lnTo>
                    <a:lnTo>
                      <a:pt x="574" y="33"/>
                    </a:lnTo>
                    <a:lnTo>
                      <a:pt x="574" y="34"/>
                    </a:lnTo>
                    <a:lnTo>
                      <a:pt x="612" y="46"/>
                    </a:lnTo>
                    <a:lnTo>
                      <a:pt x="651" y="61"/>
                    </a:lnTo>
                    <a:lnTo>
                      <a:pt x="690" y="77"/>
                    </a:lnTo>
                    <a:lnTo>
                      <a:pt x="729" y="96"/>
                    </a:lnTo>
                    <a:lnTo>
                      <a:pt x="767" y="115"/>
                    </a:lnTo>
                    <a:lnTo>
                      <a:pt x="806" y="135"/>
                    </a:lnTo>
                    <a:lnTo>
                      <a:pt x="845" y="157"/>
                    </a:lnTo>
                    <a:lnTo>
                      <a:pt x="883" y="177"/>
                    </a:lnTo>
                    <a:lnTo>
                      <a:pt x="913" y="194"/>
                    </a:lnTo>
                    <a:lnTo>
                      <a:pt x="943" y="210"/>
                    </a:lnTo>
                    <a:lnTo>
                      <a:pt x="972" y="225"/>
                    </a:lnTo>
                    <a:lnTo>
                      <a:pt x="1000" y="240"/>
                    </a:lnTo>
                    <a:lnTo>
                      <a:pt x="1021" y="253"/>
                    </a:lnTo>
                    <a:lnTo>
                      <a:pt x="1041" y="266"/>
                    </a:lnTo>
                    <a:lnTo>
                      <a:pt x="1061" y="279"/>
                    </a:lnTo>
                    <a:lnTo>
                      <a:pt x="1080" y="291"/>
                    </a:lnTo>
                    <a:lnTo>
                      <a:pt x="1108" y="306"/>
                    </a:lnTo>
                    <a:lnTo>
                      <a:pt x="1134" y="319"/>
                    </a:lnTo>
                    <a:lnTo>
                      <a:pt x="1159" y="331"/>
                    </a:lnTo>
                    <a:lnTo>
                      <a:pt x="1182" y="341"/>
                    </a:lnTo>
                    <a:lnTo>
                      <a:pt x="1203" y="350"/>
                    </a:lnTo>
                    <a:lnTo>
                      <a:pt x="1223" y="356"/>
                    </a:lnTo>
                    <a:lnTo>
                      <a:pt x="1240" y="362"/>
                    </a:lnTo>
                    <a:lnTo>
                      <a:pt x="1255" y="365"/>
                    </a:lnTo>
                    <a:lnTo>
                      <a:pt x="1253" y="379"/>
                    </a:lnTo>
                    <a:lnTo>
                      <a:pt x="1234" y="376"/>
                    </a:lnTo>
                    <a:lnTo>
                      <a:pt x="1214" y="369"/>
                    </a:lnTo>
                    <a:lnTo>
                      <a:pt x="1191" y="361"/>
                    </a:lnTo>
                    <a:lnTo>
                      <a:pt x="1167" y="350"/>
                    </a:lnTo>
                    <a:lnTo>
                      <a:pt x="1140" y="337"/>
                    </a:lnTo>
                    <a:lnTo>
                      <a:pt x="1110" y="323"/>
                    </a:lnTo>
                    <a:lnTo>
                      <a:pt x="1080" y="306"/>
                    </a:lnTo>
                    <a:lnTo>
                      <a:pt x="1048" y="289"/>
                    </a:lnTo>
                    <a:lnTo>
                      <a:pt x="1034" y="280"/>
                    </a:lnTo>
                    <a:lnTo>
                      <a:pt x="1020" y="271"/>
                    </a:lnTo>
                    <a:lnTo>
                      <a:pt x="1006" y="262"/>
                    </a:lnTo>
                    <a:lnTo>
                      <a:pt x="992" y="253"/>
                    </a:lnTo>
                    <a:lnTo>
                      <a:pt x="971" y="242"/>
                    </a:lnTo>
                    <a:lnTo>
                      <a:pt x="950" y="232"/>
                    </a:lnTo>
                    <a:lnTo>
                      <a:pt x="928" y="223"/>
                    </a:lnTo>
                    <a:lnTo>
                      <a:pt x="907" y="212"/>
                    </a:lnTo>
                    <a:lnTo>
                      <a:pt x="876" y="194"/>
                    </a:lnTo>
                    <a:lnTo>
                      <a:pt x="845" y="173"/>
                    </a:lnTo>
                    <a:lnTo>
                      <a:pt x="815" y="154"/>
                    </a:lnTo>
                    <a:lnTo>
                      <a:pt x="784" y="135"/>
                    </a:lnTo>
                    <a:lnTo>
                      <a:pt x="764" y="126"/>
                    </a:lnTo>
                    <a:lnTo>
                      <a:pt x="744" y="116"/>
                    </a:lnTo>
                    <a:lnTo>
                      <a:pt x="723" y="107"/>
                    </a:lnTo>
                    <a:lnTo>
                      <a:pt x="704" y="99"/>
                    </a:lnTo>
                    <a:lnTo>
                      <a:pt x="664" y="83"/>
                    </a:lnTo>
                    <a:lnTo>
                      <a:pt x="624" y="68"/>
                    </a:lnTo>
                    <a:lnTo>
                      <a:pt x="610" y="63"/>
                    </a:lnTo>
                    <a:lnTo>
                      <a:pt x="596" y="57"/>
                    </a:lnTo>
                    <a:lnTo>
                      <a:pt x="583" y="51"/>
                    </a:lnTo>
                    <a:lnTo>
                      <a:pt x="570" y="47"/>
                    </a:lnTo>
                    <a:lnTo>
                      <a:pt x="569" y="47"/>
                    </a:lnTo>
                    <a:lnTo>
                      <a:pt x="558" y="46"/>
                    </a:lnTo>
                    <a:lnTo>
                      <a:pt x="543" y="44"/>
                    </a:lnTo>
                    <a:lnTo>
                      <a:pt x="528" y="43"/>
                    </a:lnTo>
                    <a:lnTo>
                      <a:pt x="517" y="41"/>
                    </a:lnTo>
                    <a:lnTo>
                      <a:pt x="476" y="30"/>
                    </a:lnTo>
                    <a:lnTo>
                      <a:pt x="445" y="21"/>
                    </a:lnTo>
                    <a:lnTo>
                      <a:pt x="421" y="17"/>
                    </a:lnTo>
                    <a:lnTo>
                      <a:pt x="403" y="14"/>
                    </a:lnTo>
                    <a:lnTo>
                      <a:pt x="389" y="14"/>
                    </a:lnTo>
                    <a:lnTo>
                      <a:pt x="378" y="15"/>
                    </a:lnTo>
                    <a:lnTo>
                      <a:pt x="366" y="17"/>
                    </a:lnTo>
                    <a:lnTo>
                      <a:pt x="354" y="20"/>
                    </a:lnTo>
                    <a:lnTo>
                      <a:pt x="340" y="23"/>
                    </a:lnTo>
                    <a:lnTo>
                      <a:pt x="324" y="25"/>
                    </a:lnTo>
                    <a:lnTo>
                      <a:pt x="305" y="28"/>
                    </a:lnTo>
                    <a:lnTo>
                      <a:pt x="281" y="30"/>
                    </a:lnTo>
                    <a:lnTo>
                      <a:pt x="266" y="32"/>
                    </a:lnTo>
                    <a:lnTo>
                      <a:pt x="249" y="34"/>
                    </a:lnTo>
                    <a:lnTo>
                      <a:pt x="239" y="34"/>
                    </a:lnTo>
                    <a:lnTo>
                      <a:pt x="229" y="35"/>
                    </a:lnTo>
                    <a:lnTo>
                      <a:pt x="218" y="34"/>
                    </a:lnTo>
                    <a:lnTo>
                      <a:pt x="206" y="34"/>
                    </a:lnTo>
                    <a:lnTo>
                      <a:pt x="185" y="31"/>
                    </a:lnTo>
                    <a:lnTo>
                      <a:pt x="167" y="28"/>
                    </a:lnTo>
                    <a:lnTo>
                      <a:pt x="148" y="25"/>
                    </a:lnTo>
                    <a:lnTo>
                      <a:pt x="132" y="24"/>
                    </a:lnTo>
                    <a:lnTo>
                      <a:pt x="112" y="24"/>
                    </a:lnTo>
                    <a:lnTo>
                      <a:pt x="94" y="24"/>
                    </a:lnTo>
                    <a:lnTo>
                      <a:pt x="79" y="25"/>
                    </a:lnTo>
                    <a:lnTo>
                      <a:pt x="66" y="27"/>
                    </a:lnTo>
                    <a:lnTo>
                      <a:pt x="54" y="29"/>
                    </a:lnTo>
                    <a:lnTo>
                      <a:pt x="46" y="32"/>
                    </a:lnTo>
                    <a:lnTo>
                      <a:pt x="38" y="34"/>
                    </a:lnTo>
                    <a:lnTo>
                      <a:pt x="32" y="37"/>
                    </a:lnTo>
                    <a:lnTo>
                      <a:pt x="23" y="43"/>
                    </a:lnTo>
                    <a:lnTo>
                      <a:pt x="19" y="47"/>
                    </a:lnTo>
                    <a:lnTo>
                      <a:pt x="17" y="51"/>
                    </a:lnTo>
                    <a:lnTo>
                      <a:pt x="17" y="52"/>
                    </a:lnTo>
                    <a:lnTo>
                      <a:pt x="0" y="5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5" name="Freeform 9">
                <a:extLst>
                  <a:ext uri="{FF2B5EF4-FFF2-40B4-BE49-F238E27FC236}">
                    <a16:creationId xmlns:a16="http://schemas.microsoft.com/office/drawing/2014/main" id="{3D8B459A-BD3E-4FD9-B38A-F93776F1F884}"/>
                  </a:ext>
                </a:extLst>
              </p:cNvPr>
              <p:cNvSpPr/>
              <p:nvPr/>
            </p:nvSpPr>
            <p:spPr bwMode="auto">
              <a:xfrm>
                <a:off x="3013" y="3338"/>
                <a:ext cx="95" cy="101"/>
              </a:xfrm>
              <a:custGeom>
                <a:avLst/>
                <a:gdLst>
                  <a:gd name="T0" fmla="*/ 370 w 378"/>
                  <a:gd name="T1" fmla="*/ 28 h 404"/>
                  <a:gd name="T2" fmla="*/ 330 w 378"/>
                  <a:gd name="T3" fmla="*/ 49 h 404"/>
                  <a:gd name="T4" fmla="*/ 292 w 378"/>
                  <a:gd name="T5" fmla="*/ 73 h 404"/>
                  <a:gd name="T6" fmla="*/ 255 w 378"/>
                  <a:gd name="T7" fmla="*/ 100 h 404"/>
                  <a:gd name="T8" fmla="*/ 237 w 378"/>
                  <a:gd name="T9" fmla="*/ 119 h 404"/>
                  <a:gd name="T10" fmla="*/ 226 w 378"/>
                  <a:gd name="T11" fmla="*/ 134 h 404"/>
                  <a:gd name="T12" fmla="*/ 213 w 378"/>
                  <a:gd name="T13" fmla="*/ 169 h 404"/>
                  <a:gd name="T14" fmla="*/ 204 w 378"/>
                  <a:gd name="T15" fmla="*/ 193 h 404"/>
                  <a:gd name="T16" fmla="*/ 197 w 378"/>
                  <a:gd name="T17" fmla="*/ 200 h 404"/>
                  <a:gd name="T18" fmla="*/ 188 w 378"/>
                  <a:gd name="T19" fmla="*/ 203 h 404"/>
                  <a:gd name="T20" fmla="*/ 177 w 378"/>
                  <a:gd name="T21" fmla="*/ 203 h 404"/>
                  <a:gd name="T22" fmla="*/ 153 w 378"/>
                  <a:gd name="T23" fmla="*/ 210 h 404"/>
                  <a:gd name="T24" fmla="*/ 155 w 378"/>
                  <a:gd name="T25" fmla="*/ 208 h 404"/>
                  <a:gd name="T26" fmla="*/ 155 w 378"/>
                  <a:gd name="T27" fmla="*/ 210 h 404"/>
                  <a:gd name="T28" fmla="*/ 149 w 378"/>
                  <a:gd name="T29" fmla="*/ 215 h 404"/>
                  <a:gd name="T30" fmla="*/ 135 w 378"/>
                  <a:gd name="T31" fmla="*/ 226 h 404"/>
                  <a:gd name="T32" fmla="*/ 118 w 378"/>
                  <a:gd name="T33" fmla="*/ 241 h 404"/>
                  <a:gd name="T34" fmla="*/ 100 w 378"/>
                  <a:gd name="T35" fmla="*/ 260 h 404"/>
                  <a:gd name="T36" fmla="*/ 64 w 378"/>
                  <a:gd name="T37" fmla="*/ 300 h 404"/>
                  <a:gd name="T38" fmla="*/ 36 w 378"/>
                  <a:gd name="T39" fmla="*/ 342 h 404"/>
                  <a:gd name="T40" fmla="*/ 21 w 378"/>
                  <a:gd name="T41" fmla="*/ 373 h 404"/>
                  <a:gd name="T42" fmla="*/ 13 w 378"/>
                  <a:gd name="T43" fmla="*/ 404 h 404"/>
                  <a:gd name="T44" fmla="*/ 5 w 378"/>
                  <a:gd name="T45" fmla="*/ 385 h 404"/>
                  <a:gd name="T46" fmla="*/ 27 w 378"/>
                  <a:gd name="T47" fmla="*/ 339 h 404"/>
                  <a:gd name="T48" fmla="*/ 57 w 378"/>
                  <a:gd name="T49" fmla="*/ 288 h 404"/>
                  <a:gd name="T50" fmla="*/ 94 w 378"/>
                  <a:gd name="T51" fmla="*/ 240 h 404"/>
                  <a:gd name="T52" fmla="*/ 126 w 378"/>
                  <a:gd name="T53" fmla="*/ 206 h 404"/>
                  <a:gd name="T54" fmla="*/ 146 w 378"/>
                  <a:gd name="T55" fmla="*/ 192 h 404"/>
                  <a:gd name="T56" fmla="*/ 158 w 378"/>
                  <a:gd name="T57" fmla="*/ 187 h 404"/>
                  <a:gd name="T58" fmla="*/ 165 w 378"/>
                  <a:gd name="T59" fmla="*/ 186 h 404"/>
                  <a:gd name="T60" fmla="*/ 174 w 378"/>
                  <a:gd name="T61" fmla="*/ 185 h 404"/>
                  <a:gd name="T62" fmla="*/ 190 w 378"/>
                  <a:gd name="T63" fmla="*/ 176 h 404"/>
                  <a:gd name="T64" fmla="*/ 201 w 378"/>
                  <a:gd name="T65" fmla="*/ 162 h 404"/>
                  <a:gd name="T66" fmla="*/ 211 w 378"/>
                  <a:gd name="T67" fmla="*/ 144 h 404"/>
                  <a:gd name="T68" fmla="*/ 225 w 378"/>
                  <a:gd name="T69" fmla="*/ 116 h 404"/>
                  <a:gd name="T70" fmla="*/ 242 w 378"/>
                  <a:gd name="T71" fmla="*/ 89 h 404"/>
                  <a:gd name="T72" fmla="*/ 258 w 378"/>
                  <a:gd name="T73" fmla="*/ 73 h 404"/>
                  <a:gd name="T74" fmla="*/ 287 w 378"/>
                  <a:gd name="T75" fmla="*/ 51 h 404"/>
                  <a:gd name="T76" fmla="*/ 325 w 378"/>
                  <a:gd name="T77" fmla="*/ 27 h 404"/>
                  <a:gd name="T78" fmla="*/ 368 w 378"/>
                  <a:gd name="T79" fmla="*/ 5 h 404"/>
                  <a:gd name="T80" fmla="*/ 378 w 378"/>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404">
                    <a:moveTo>
                      <a:pt x="378" y="24"/>
                    </a:moveTo>
                    <a:lnTo>
                      <a:pt x="370" y="28"/>
                    </a:lnTo>
                    <a:lnTo>
                      <a:pt x="346" y="40"/>
                    </a:lnTo>
                    <a:lnTo>
                      <a:pt x="330" y="49"/>
                    </a:lnTo>
                    <a:lnTo>
                      <a:pt x="311" y="60"/>
                    </a:lnTo>
                    <a:lnTo>
                      <a:pt x="292" y="73"/>
                    </a:lnTo>
                    <a:lnTo>
                      <a:pt x="272" y="87"/>
                    </a:lnTo>
                    <a:lnTo>
                      <a:pt x="255" y="100"/>
                    </a:lnTo>
                    <a:lnTo>
                      <a:pt x="242" y="113"/>
                    </a:lnTo>
                    <a:lnTo>
                      <a:pt x="237" y="119"/>
                    </a:lnTo>
                    <a:lnTo>
                      <a:pt x="232" y="127"/>
                    </a:lnTo>
                    <a:lnTo>
                      <a:pt x="226" y="134"/>
                    </a:lnTo>
                    <a:lnTo>
                      <a:pt x="222" y="143"/>
                    </a:lnTo>
                    <a:lnTo>
                      <a:pt x="213" y="169"/>
                    </a:lnTo>
                    <a:lnTo>
                      <a:pt x="206" y="190"/>
                    </a:lnTo>
                    <a:lnTo>
                      <a:pt x="204" y="193"/>
                    </a:lnTo>
                    <a:lnTo>
                      <a:pt x="200" y="197"/>
                    </a:lnTo>
                    <a:lnTo>
                      <a:pt x="197" y="200"/>
                    </a:lnTo>
                    <a:lnTo>
                      <a:pt x="193" y="202"/>
                    </a:lnTo>
                    <a:lnTo>
                      <a:pt x="188" y="203"/>
                    </a:lnTo>
                    <a:lnTo>
                      <a:pt x="183" y="203"/>
                    </a:lnTo>
                    <a:lnTo>
                      <a:pt x="177" y="203"/>
                    </a:lnTo>
                    <a:lnTo>
                      <a:pt x="170" y="202"/>
                    </a:lnTo>
                    <a:lnTo>
                      <a:pt x="153" y="210"/>
                    </a:lnTo>
                    <a:lnTo>
                      <a:pt x="155" y="208"/>
                    </a:lnTo>
                    <a:lnTo>
                      <a:pt x="155" y="208"/>
                    </a:lnTo>
                    <a:lnTo>
                      <a:pt x="155" y="208"/>
                    </a:lnTo>
                    <a:lnTo>
                      <a:pt x="155" y="210"/>
                    </a:lnTo>
                    <a:lnTo>
                      <a:pt x="153" y="212"/>
                    </a:lnTo>
                    <a:lnTo>
                      <a:pt x="149" y="215"/>
                    </a:lnTo>
                    <a:lnTo>
                      <a:pt x="140" y="222"/>
                    </a:lnTo>
                    <a:lnTo>
                      <a:pt x="135" y="226"/>
                    </a:lnTo>
                    <a:lnTo>
                      <a:pt x="127" y="232"/>
                    </a:lnTo>
                    <a:lnTo>
                      <a:pt x="118" y="241"/>
                    </a:lnTo>
                    <a:lnTo>
                      <a:pt x="109" y="252"/>
                    </a:lnTo>
                    <a:lnTo>
                      <a:pt x="100" y="260"/>
                    </a:lnTo>
                    <a:lnTo>
                      <a:pt x="82" y="280"/>
                    </a:lnTo>
                    <a:lnTo>
                      <a:pt x="64" y="300"/>
                    </a:lnTo>
                    <a:lnTo>
                      <a:pt x="49" y="322"/>
                    </a:lnTo>
                    <a:lnTo>
                      <a:pt x="36" y="342"/>
                    </a:lnTo>
                    <a:lnTo>
                      <a:pt x="28" y="358"/>
                    </a:lnTo>
                    <a:lnTo>
                      <a:pt x="21" y="373"/>
                    </a:lnTo>
                    <a:lnTo>
                      <a:pt x="16" y="389"/>
                    </a:lnTo>
                    <a:lnTo>
                      <a:pt x="13" y="404"/>
                    </a:lnTo>
                    <a:lnTo>
                      <a:pt x="0" y="404"/>
                    </a:lnTo>
                    <a:lnTo>
                      <a:pt x="5" y="385"/>
                    </a:lnTo>
                    <a:lnTo>
                      <a:pt x="15" y="364"/>
                    </a:lnTo>
                    <a:lnTo>
                      <a:pt x="27" y="339"/>
                    </a:lnTo>
                    <a:lnTo>
                      <a:pt x="41" y="313"/>
                    </a:lnTo>
                    <a:lnTo>
                      <a:pt x="57" y="288"/>
                    </a:lnTo>
                    <a:lnTo>
                      <a:pt x="75" y="262"/>
                    </a:lnTo>
                    <a:lnTo>
                      <a:pt x="94" y="240"/>
                    </a:lnTo>
                    <a:lnTo>
                      <a:pt x="112" y="219"/>
                    </a:lnTo>
                    <a:lnTo>
                      <a:pt x="126" y="206"/>
                    </a:lnTo>
                    <a:lnTo>
                      <a:pt x="139" y="197"/>
                    </a:lnTo>
                    <a:lnTo>
                      <a:pt x="146" y="192"/>
                    </a:lnTo>
                    <a:lnTo>
                      <a:pt x="153" y="189"/>
                    </a:lnTo>
                    <a:lnTo>
                      <a:pt x="158" y="187"/>
                    </a:lnTo>
                    <a:lnTo>
                      <a:pt x="165" y="186"/>
                    </a:lnTo>
                    <a:lnTo>
                      <a:pt x="165" y="186"/>
                    </a:lnTo>
                    <a:lnTo>
                      <a:pt x="165" y="186"/>
                    </a:lnTo>
                    <a:lnTo>
                      <a:pt x="174" y="185"/>
                    </a:lnTo>
                    <a:lnTo>
                      <a:pt x="183" y="180"/>
                    </a:lnTo>
                    <a:lnTo>
                      <a:pt x="190" y="176"/>
                    </a:lnTo>
                    <a:lnTo>
                      <a:pt x="196" y="170"/>
                    </a:lnTo>
                    <a:lnTo>
                      <a:pt x="201" y="162"/>
                    </a:lnTo>
                    <a:lnTo>
                      <a:pt x="207" y="153"/>
                    </a:lnTo>
                    <a:lnTo>
                      <a:pt x="211" y="144"/>
                    </a:lnTo>
                    <a:lnTo>
                      <a:pt x="217" y="134"/>
                    </a:lnTo>
                    <a:lnTo>
                      <a:pt x="225" y="116"/>
                    </a:lnTo>
                    <a:lnTo>
                      <a:pt x="236" y="99"/>
                    </a:lnTo>
                    <a:lnTo>
                      <a:pt x="242" y="89"/>
                    </a:lnTo>
                    <a:lnTo>
                      <a:pt x="249" y="80"/>
                    </a:lnTo>
                    <a:lnTo>
                      <a:pt x="258" y="73"/>
                    </a:lnTo>
                    <a:lnTo>
                      <a:pt x="266" y="65"/>
                    </a:lnTo>
                    <a:lnTo>
                      <a:pt x="287" y="51"/>
                    </a:lnTo>
                    <a:lnTo>
                      <a:pt x="307" y="38"/>
                    </a:lnTo>
                    <a:lnTo>
                      <a:pt x="325" y="27"/>
                    </a:lnTo>
                    <a:lnTo>
                      <a:pt x="343" y="18"/>
                    </a:lnTo>
                    <a:lnTo>
                      <a:pt x="368" y="5"/>
                    </a:lnTo>
                    <a:lnTo>
                      <a:pt x="377" y="0"/>
                    </a:lnTo>
                    <a:lnTo>
                      <a:pt x="378"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6" name="Freeform 10">
                <a:extLst>
                  <a:ext uri="{FF2B5EF4-FFF2-40B4-BE49-F238E27FC236}">
                    <a16:creationId xmlns:a16="http://schemas.microsoft.com/office/drawing/2014/main" id="{CB638688-0B4D-4A56-AD31-626803D755B5}"/>
                  </a:ext>
                </a:extLst>
              </p:cNvPr>
              <p:cNvSpPr/>
              <p:nvPr/>
            </p:nvSpPr>
            <p:spPr bwMode="auto">
              <a:xfrm>
                <a:off x="2939" y="3345"/>
                <a:ext cx="158" cy="89"/>
              </a:xfrm>
              <a:custGeom>
                <a:avLst/>
                <a:gdLst>
                  <a:gd name="T0" fmla="*/ 602 w 634"/>
                  <a:gd name="T1" fmla="*/ 21 h 355"/>
                  <a:gd name="T2" fmla="*/ 528 w 634"/>
                  <a:gd name="T3" fmla="*/ 34 h 355"/>
                  <a:gd name="T4" fmla="*/ 446 w 634"/>
                  <a:gd name="T5" fmla="*/ 52 h 355"/>
                  <a:gd name="T6" fmla="*/ 413 w 634"/>
                  <a:gd name="T7" fmla="*/ 65 h 355"/>
                  <a:gd name="T8" fmla="*/ 395 w 634"/>
                  <a:gd name="T9" fmla="*/ 76 h 355"/>
                  <a:gd name="T10" fmla="*/ 364 w 634"/>
                  <a:gd name="T11" fmla="*/ 106 h 355"/>
                  <a:gd name="T12" fmla="*/ 339 w 634"/>
                  <a:gd name="T13" fmla="*/ 126 h 355"/>
                  <a:gd name="T14" fmla="*/ 329 w 634"/>
                  <a:gd name="T15" fmla="*/ 130 h 355"/>
                  <a:gd name="T16" fmla="*/ 317 w 634"/>
                  <a:gd name="T17" fmla="*/ 130 h 355"/>
                  <a:gd name="T18" fmla="*/ 303 w 634"/>
                  <a:gd name="T19" fmla="*/ 125 h 355"/>
                  <a:gd name="T20" fmla="*/ 273 w 634"/>
                  <a:gd name="T21" fmla="*/ 122 h 355"/>
                  <a:gd name="T22" fmla="*/ 276 w 634"/>
                  <a:gd name="T23" fmla="*/ 122 h 355"/>
                  <a:gd name="T24" fmla="*/ 275 w 634"/>
                  <a:gd name="T25" fmla="*/ 123 h 355"/>
                  <a:gd name="T26" fmla="*/ 264 w 634"/>
                  <a:gd name="T27" fmla="*/ 126 h 355"/>
                  <a:gd name="T28" fmla="*/ 244 w 634"/>
                  <a:gd name="T29" fmla="*/ 132 h 355"/>
                  <a:gd name="T30" fmla="*/ 208 w 634"/>
                  <a:gd name="T31" fmla="*/ 146 h 355"/>
                  <a:gd name="T32" fmla="*/ 169 w 634"/>
                  <a:gd name="T33" fmla="*/ 163 h 355"/>
                  <a:gd name="T34" fmla="*/ 145 w 634"/>
                  <a:gd name="T35" fmla="*/ 186 h 355"/>
                  <a:gd name="T36" fmla="*/ 121 w 634"/>
                  <a:gd name="T37" fmla="*/ 212 h 355"/>
                  <a:gd name="T38" fmla="*/ 78 w 634"/>
                  <a:gd name="T39" fmla="*/ 268 h 355"/>
                  <a:gd name="T40" fmla="*/ 40 w 634"/>
                  <a:gd name="T41" fmla="*/ 319 h 355"/>
                  <a:gd name="T42" fmla="*/ 10 w 634"/>
                  <a:gd name="T43" fmla="*/ 355 h 355"/>
                  <a:gd name="T44" fmla="*/ 16 w 634"/>
                  <a:gd name="T45" fmla="*/ 318 h 355"/>
                  <a:gd name="T46" fmla="*/ 63 w 634"/>
                  <a:gd name="T47" fmla="*/ 258 h 355"/>
                  <a:gd name="T48" fmla="*/ 108 w 634"/>
                  <a:gd name="T49" fmla="*/ 206 h 355"/>
                  <a:gd name="T50" fmla="*/ 140 w 634"/>
                  <a:gd name="T51" fmla="*/ 173 h 355"/>
                  <a:gd name="T52" fmla="*/ 173 w 634"/>
                  <a:gd name="T53" fmla="*/ 145 h 355"/>
                  <a:gd name="T54" fmla="*/ 204 w 634"/>
                  <a:gd name="T55" fmla="*/ 123 h 355"/>
                  <a:gd name="T56" fmla="*/ 231 w 634"/>
                  <a:gd name="T57" fmla="*/ 112 h 355"/>
                  <a:gd name="T58" fmla="*/ 254 w 634"/>
                  <a:gd name="T59" fmla="*/ 106 h 355"/>
                  <a:gd name="T60" fmla="*/ 273 w 634"/>
                  <a:gd name="T61" fmla="*/ 103 h 355"/>
                  <a:gd name="T62" fmla="*/ 290 w 634"/>
                  <a:gd name="T63" fmla="*/ 103 h 355"/>
                  <a:gd name="T64" fmla="*/ 298 w 634"/>
                  <a:gd name="T65" fmla="*/ 104 h 355"/>
                  <a:gd name="T66" fmla="*/ 304 w 634"/>
                  <a:gd name="T67" fmla="*/ 105 h 355"/>
                  <a:gd name="T68" fmla="*/ 316 w 634"/>
                  <a:gd name="T69" fmla="*/ 106 h 355"/>
                  <a:gd name="T70" fmla="*/ 332 w 634"/>
                  <a:gd name="T71" fmla="*/ 103 h 355"/>
                  <a:gd name="T72" fmla="*/ 353 w 634"/>
                  <a:gd name="T73" fmla="*/ 94 h 355"/>
                  <a:gd name="T74" fmla="*/ 372 w 634"/>
                  <a:gd name="T75" fmla="*/ 80 h 355"/>
                  <a:gd name="T76" fmla="*/ 402 w 634"/>
                  <a:gd name="T77" fmla="*/ 57 h 355"/>
                  <a:gd name="T78" fmla="*/ 435 w 634"/>
                  <a:gd name="T79" fmla="*/ 37 h 355"/>
                  <a:gd name="T80" fmla="*/ 461 w 634"/>
                  <a:gd name="T81" fmla="*/ 26 h 355"/>
                  <a:gd name="T82" fmla="*/ 506 w 634"/>
                  <a:gd name="T83" fmla="*/ 15 h 355"/>
                  <a:gd name="T84" fmla="*/ 562 w 634"/>
                  <a:gd name="T85" fmla="*/ 7 h 355"/>
                  <a:gd name="T86" fmla="*/ 621 w 634"/>
                  <a:gd name="T87" fmla="*/ 0 h 355"/>
                  <a:gd name="T88" fmla="*/ 613 w 634"/>
                  <a:gd name="T89" fmla="*/ 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355">
                    <a:moveTo>
                      <a:pt x="613" y="19"/>
                    </a:moveTo>
                    <a:lnTo>
                      <a:pt x="602" y="21"/>
                    </a:lnTo>
                    <a:lnTo>
                      <a:pt x="573" y="25"/>
                    </a:lnTo>
                    <a:lnTo>
                      <a:pt x="528" y="34"/>
                    </a:lnTo>
                    <a:lnTo>
                      <a:pt x="470" y="46"/>
                    </a:lnTo>
                    <a:lnTo>
                      <a:pt x="446" y="52"/>
                    </a:lnTo>
                    <a:lnTo>
                      <a:pt x="424" y="61"/>
                    </a:lnTo>
                    <a:lnTo>
                      <a:pt x="413" y="65"/>
                    </a:lnTo>
                    <a:lnTo>
                      <a:pt x="405" y="70"/>
                    </a:lnTo>
                    <a:lnTo>
                      <a:pt x="395" y="76"/>
                    </a:lnTo>
                    <a:lnTo>
                      <a:pt x="386" y="82"/>
                    </a:lnTo>
                    <a:lnTo>
                      <a:pt x="364" y="106"/>
                    </a:lnTo>
                    <a:lnTo>
                      <a:pt x="344" y="123"/>
                    </a:lnTo>
                    <a:lnTo>
                      <a:pt x="339" y="126"/>
                    </a:lnTo>
                    <a:lnTo>
                      <a:pt x="334" y="129"/>
                    </a:lnTo>
                    <a:lnTo>
                      <a:pt x="329" y="130"/>
                    </a:lnTo>
                    <a:lnTo>
                      <a:pt x="323" y="130"/>
                    </a:lnTo>
                    <a:lnTo>
                      <a:pt x="317" y="130"/>
                    </a:lnTo>
                    <a:lnTo>
                      <a:pt x="311" y="129"/>
                    </a:lnTo>
                    <a:lnTo>
                      <a:pt x="303" y="125"/>
                    </a:lnTo>
                    <a:lnTo>
                      <a:pt x="296" y="122"/>
                    </a:lnTo>
                    <a:lnTo>
                      <a:pt x="273" y="122"/>
                    </a:lnTo>
                    <a:lnTo>
                      <a:pt x="275" y="122"/>
                    </a:lnTo>
                    <a:lnTo>
                      <a:pt x="276" y="122"/>
                    </a:lnTo>
                    <a:lnTo>
                      <a:pt x="276" y="123"/>
                    </a:lnTo>
                    <a:lnTo>
                      <a:pt x="275" y="123"/>
                    </a:lnTo>
                    <a:lnTo>
                      <a:pt x="271" y="125"/>
                    </a:lnTo>
                    <a:lnTo>
                      <a:pt x="264" y="126"/>
                    </a:lnTo>
                    <a:lnTo>
                      <a:pt x="251" y="130"/>
                    </a:lnTo>
                    <a:lnTo>
                      <a:pt x="244" y="132"/>
                    </a:lnTo>
                    <a:lnTo>
                      <a:pt x="230" y="137"/>
                    </a:lnTo>
                    <a:lnTo>
                      <a:pt x="208" y="146"/>
                    </a:lnTo>
                    <a:lnTo>
                      <a:pt x="186" y="156"/>
                    </a:lnTo>
                    <a:lnTo>
                      <a:pt x="169" y="163"/>
                    </a:lnTo>
                    <a:lnTo>
                      <a:pt x="158" y="174"/>
                    </a:lnTo>
                    <a:lnTo>
                      <a:pt x="145" y="186"/>
                    </a:lnTo>
                    <a:lnTo>
                      <a:pt x="133" y="198"/>
                    </a:lnTo>
                    <a:lnTo>
                      <a:pt x="121" y="212"/>
                    </a:lnTo>
                    <a:lnTo>
                      <a:pt x="98" y="240"/>
                    </a:lnTo>
                    <a:lnTo>
                      <a:pt x="78" y="268"/>
                    </a:lnTo>
                    <a:lnTo>
                      <a:pt x="57" y="295"/>
                    </a:lnTo>
                    <a:lnTo>
                      <a:pt x="40" y="319"/>
                    </a:lnTo>
                    <a:lnTo>
                      <a:pt x="24" y="340"/>
                    </a:lnTo>
                    <a:lnTo>
                      <a:pt x="10" y="355"/>
                    </a:lnTo>
                    <a:lnTo>
                      <a:pt x="0" y="338"/>
                    </a:lnTo>
                    <a:lnTo>
                      <a:pt x="16" y="318"/>
                    </a:lnTo>
                    <a:lnTo>
                      <a:pt x="38" y="290"/>
                    </a:lnTo>
                    <a:lnTo>
                      <a:pt x="63" y="258"/>
                    </a:lnTo>
                    <a:lnTo>
                      <a:pt x="93" y="224"/>
                    </a:lnTo>
                    <a:lnTo>
                      <a:pt x="108" y="206"/>
                    </a:lnTo>
                    <a:lnTo>
                      <a:pt x="124" y="189"/>
                    </a:lnTo>
                    <a:lnTo>
                      <a:pt x="140" y="173"/>
                    </a:lnTo>
                    <a:lnTo>
                      <a:pt x="156" y="158"/>
                    </a:lnTo>
                    <a:lnTo>
                      <a:pt x="173" y="145"/>
                    </a:lnTo>
                    <a:lnTo>
                      <a:pt x="189" y="133"/>
                    </a:lnTo>
                    <a:lnTo>
                      <a:pt x="204" y="123"/>
                    </a:lnTo>
                    <a:lnTo>
                      <a:pt x="219" y="117"/>
                    </a:lnTo>
                    <a:lnTo>
                      <a:pt x="231" y="112"/>
                    </a:lnTo>
                    <a:lnTo>
                      <a:pt x="243" y="109"/>
                    </a:lnTo>
                    <a:lnTo>
                      <a:pt x="254" y="106"/>
                    </a:lnTo>
                    <a:lnTo>
                      <a:pt x="263" y="104"/>
                    </a:lnTo>
                    <a:lnTo>
                      <a:pt x="273" y="103"/>
                    </a:lnTo>
                    <a:lnTo>
                      <a:pt x="282" y="102"/>
                    </a:lnTo>
                    <a:lnTo>
                      <a:pt x="290" y="103"/>
                    </a:lnTo>
                    <a:lnTo>
                      <a:pt x="298" y="104"/>
                    </a:lnTo>
                    <a:lnTo>
                      <a:pt x="298" y="104"/>
                    </a:lnTo>
                    <a:lnTo>
                      <a:pt x="298" y="104"/>
                    </a:lnTo>
                    <a:lnTo>
                      <a:pt x="304" y="105"/>
                    </a:lnTo>
                    <a:lnTo>
                      <a:pt x="310" y="106"/>
                    </a:lnTo>
                    <a:lnTo>
                      <a:pt x="316" y="106"/>
                    </a:lnTo>
                    <a:lnTo>
                      <a:pt x="322" y="105"/>
                    </a:lnTo>
                    <a:lnTo>
                      <a:pt x="332" y="103"/>
                    </a:lnTo>
                    <a:lnTo>
                      <a:pt x="342" y="100"/>
                    </a:lnTo>
                    <a:lnTo>
                      <a:pt x="353" y="94"/>
                    </a:lnTo>
                    <a:lnTo>
                      <a:pt x="363" y="88"/>
                    </a:lnTo>
                    <a:lnTo>
                      <a:pt x="372" y="80"/>
                    </a:lnTo>
                    <a:lnTo>
                      <a:pt x="383" y="72"/>
                    </a:lnTo>
                    <a:lnTo>
                      <a:pt x="402" y="57"/>
                    </a:lnTo>
                    <a:lnTo>
                      <a:pt x="423" y="43"/>
                    </a:lnTo>
                    <a:lnTo>
                      <a:pt x="435" y="37"/>
                    </a:lnTo>
                    <a:lnTo>
                      <a:pt x="448" y="31"/>
                    </a:lnTo>
                    <a:lnTo>
                      <a:pt x="461" y="26"/>
                    </a:lnTo>
                    <a:lnTo>
                      <a:pt x="475" y="22"/>
                    </a:lnTo>
                    <a:lnTo>
                      <a:pt x="506" y="15"/>
                    </a:lnTo>
                    <a:lnTo>
                      <a:pt x="535" y="11"/>
                    </a:lnTo>
                    <a:lnTo>
                      <a:pt x="562" y="7"/>
                    </a:lnTo>
                    <a:lnTo>
                      <a:pt x="586" y="4"/>
                    </a:lnTo>
                    <a:lnTo>
                      <a:pt x="621" y="0"/>
                    </a:lnTo>
                    <a:lnTo>
                      <a:pt x="634" y="0"/>
                    </a:lnTo>
                    <a:lnTo>
                      <a:pt x="613"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7" name="Freeform 11">
                <a:extLst>
                  <a:ext uri="{FF2B5EF4-FFF2-40B4-BE49-F238E27FC236}">
                    <a16:creationId xmlns:a16="http://schemas.microsoft.com/office/drawing/2014/main" id="{534793FF-98EB-4E3C-929E-5B76B763DCB5}"/>
                  </a:ext>
                </a:extLst>
              </p:cNvPr>
              <p:cNvSpPr/>
              <p:nvPr/>
            </p:nvSpPr>
            <p:spPr bwMode="auto">
              <a:xfrm>
                <a:off x="3066" y="3351"/>
                <a:ext cx="43" cy="47"/>
              </a:xfrm>
              <a:custGeom>
                <a:avLst/>
                <a:gdLst>
                  <a:gd name="T0" fmla="*/ 165 w 171"/>
                  <a:gd name="T1" fmla="*/ 4 h 190"/>
                  <a:gd name="T2" fmla="*/ 149 w 171"/>
                  <a:gd name="T3" fmla="*/ 18 h 190"/>
                  <a:gd name="T4" fmla="*/ 134 w 171"/>
                  <a:gd name="T5" fmla="*/ 26 h 190"/>
                  <a:gd name="T6" fmla="*/ 115 w 171"/>
                  <a:gd name="T7" fmla="*/ 33 h 190"/>
                  <a:gd name="T8" fmla="*/ 89 w 171"/>
                  <a:gd name="T9" fmla="*/ 38 h 190"/>
                  <a:gd name="T10" fmla="*/ 75 w 171"/>
                  <a:gd name="T11" fmla="*/ 41 h 190"/>
                  <a:gd name="T12" fmla="*/ 66 w 171"/>
                  <a:gd name="T13" fmla="*/ 51 h 190"/>
                  <a:gd name="T14" fmla="*/ 55 w 171"/>
                  <a:gd name="T15" fmla="*/ 69 h 190"/>
                  <a:gd name="T16" fmla="*/ 43 w 171"/>
                  <a:gd name="T17" fmla="*/ 90 h 190"/>
                  <a:gd name="T18" fmla="*/ 40 w 171"/>
                  <a:gd name="T19" fmla="*/ 100 h 190"/>
                  <a:gd name="T20" fmla="*/ 59 w 171"/>
                  <a:gd name="T21" fmla="*/ 79 h 190"/>
                  <a:gd name="T22" fmla="*/ 77 w 171"/>
                  <a:gd name="T23" fmla="*/ 72 h 190"/>
                  <a:gd name="T24" fmla="*/ 90 w 171"/>
                  <a:gd name="T25" fmla="*/ 74 h 190"/>
                  <a:gd name="T26" fmla="*/ 88 w 171"/>
                  <a:gd name="T27" fmla="*/ 74 h 190"/>
                  <a:gd name="T28" fmla="*/ 88 w 171"/>
                  <a:gd name="T29" fmla="*/ 71 h 190"/>
                  <a:gd name="T30" fmla="*/ 94 w 171"/>
                  <a:gd name="T31" fmla="*/ 68 h 190"/>
                  <a:gd name="T32" fmla="*/ 107 w 171"/>
                  <a:gd name="T33" fmla="*/ 68 h 190"/>
                  <a:gd name="T34" fmla="*/ 114 w 171"/>
                  <a:gd name="T35" fmla="*/ 71 h 190"/>
                  <a:gd name="T36" fmla="*/ 110 w 171"/>
                  <a:gd name="T37" fmla="*/ 81 h 190"/>
                  <a:gd name="T38" fmla="*/ 106 w 171"/>
                  <a:gd name="T39" fmla="*/ 94 h 190"/>
                  <a:gd name="T40" fmla="*/ 103 w 171"/>
                  <a:gd name="T41" fmla="*/ 101 h 190"/>
                  <a:gd name="T42" fmla="*/ 94 w 171"/>
                  <a:gd name="T43" fmla="*/ 109 h 190"/>
                  <a:gd name="T44" fmla="*/ 71 w 171"/>
                  <a:gd name="T45" fmla="*/ 120 h 190"/>
                  <a:gd name="T46" fmla="*/ 43 w 171"/>
                  <a:gd name="T47" fmla="*/ 140 h 190"/>
                  <a:gd name="T48" fmla="*/ 27 w 171"/>
                  <a:gd name="T49" fmla="*/ 153 h 190"/>
                  <a:gd name="T50" fmla="*/ 9 w 171"/>
                  <a:gd name="T51" fmla="*/ 162 h 190"/>
                  <a:gd name="T52" fmla="*/ 1 w 171"/>
                  <a:gd name="T53" fmla="*/ 166 h 190"/>
                  <a:gd name="T54" fmla="*/ 0 w 171"/>
                  <a:gd name="T55" fmla="*/ 169 h 190"/>
                  <a:gd name="T56" fmla="*/ 4 w 171"/>
                  <a:gd name="T57" fmla="*/ 171 h 190"/>
                  <a:gd name="T58" fmla="*/ 9 w 171"/>
                  <a:gd name="T59" fmla="*/ 171 h 190"/>
                  <a:gd name="T60" fmla="*/ 22 w 171"/>
                  <a:gd name="T61" fmla="*/ 167 h 190"/>
                  <a:gd name="T62" fmla="*/ 50 w 171"/>
                  <a:gd name="T63" fmla="*/ 152 h 190"/>
                  <a:gd name="T64" fmla="*/ 66 w 171"/>
                  <a:gd name="T65" fmla="*/ 143 h 190"/>
                  <a:gd name="T66" fmla="*/ 74 w 171"/>
                  <a:gd name="T67" fmla="*/ 145 h 190"/>
                  <a:gd name="T68" fmla="*/ 77 w 171"/>
                  <a:gd name="T69" fmla="*/ 149 h 190"/>
                  <a:gd name="T70" fmla="*/ 77 w 171"/>
                  <a:gd name="T71" fmla="*/ 156 h 190"/>
                  <a:gd name="T72" fmla="*/ 71 w 171"/>
                  <a:gd name="T73" fmla="*/ 163 h 190"/>
                  <a:gd name="T74" fmla="*/ 65 w 171"/>
                  <a:gd name="T75" fmla="*/ 169 h 190"/>
                  <a:gd name="T76" fmla="*/ 65 w 171"/>
                  <a:gd name="T77" fmla="*/ 171 h 190"/>
                  <a:gd name="T78" fmla="*/ 75 w 171"/>
                  <a:gd name="T79" fmla="*/ 167 h 190"/>
                  <a:gd name="T80" fmla="*/ 94 w 171"/>
                  <a:gd name="T81" fmla="*/ 160 h 190"/>
                  <a:gd name="T82" fmla="*/ 110 w 171"/>
                  <a:gd name="T83" fmla="*/ 150 h 190"/>
                  <a:gd name="T84" fmla="*/ 122 w 171"/>
                  <a:gd name="T85" fmla="*/ 146 h 190"/>
                  <a:gd name="T86" fmla="*/ 143 w 171"/>
                  <a:gd name="T87" fmla="*/ 140 h 190"/>
                  <a:gd name="T88" fmla="*/ 151 w 171"/>
                  <a:gd name="T89" fmla="*/ 142 h 190"/>
                  <a:gd name="T90" fmla="*/ 144 w 171"/>
                  <a:gd name="T91" fmla="*/ 153 h 190"/>
                  <a:gd name="T92" fmla="*/ 133 w 171"/>
                  <a:gd name="T93" fmla="*/ 163 h 190"/>
                  <a:gd name="T94" fmla="*/ 123 w 171"/>
                  <a:gd name="T95" fmla="*/ 170 h 190"/>
                  <a:gd name="T96" fmla="*/ 118 w 171"/>
                  <a:gd name="T97" fmla="*/ 179 h 190"/>
                  <a:gd name="T98" fmla="*/ 118 w 171"/>
                  <a:gd name="T99" fmla="*/ 184 h 190"/>
                  <a:gd name="T100" fmla="*/ 124 w 171"/>
                  <a:gd name="T101" fmla="*/ 184 h 190"/>
                  <a:gd name="T102" fmla="*/ 138 w 171"/>
                  <a:gd name="T103" fmla="*/ 180 h 190"/>
                  <a:gd name="T104" fmla="*/ 149 w 171"/>
                  <a:gd name="T105" fmla="*/ 180 h 190"/>
                  <a:gd name="T106" fmla="*/ 152 w 171"/>
                  <a:gd name="T107" fmla="*/ 184 h 190"/>
                  <a:gd name="T108" fmla="*/ 152 w 171"/>
                  <a:gd name="T109" fmla="*/ 180 h 190"/>
                  <a:gd name="T110" fmla="*/ 153 w 171"/>
                  <a:gd name="T111" fmla="*/ 160 h 190"/>
                  <a:gd name="T112" fmla="*/ 159 w 171"/>
                  <a:gd name="T113" fmla="*/ 142 h 190"/>
                  <a:gd name="T114" fmla="*/ 161 w 171"/>
                  <a:gd name="T115" fmla="*/ 99 h 190"/>
                  <a:gd name="T116" fmla="*/ 166 w 171"/>
                  <a:gd name="T117" fmla="*/ 3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1" h="190">
                    <a:moveTo>
                      <a:pt x="171" y="0"/>
                    </a:moveTo>
                    <a:lnTo>
                      <a:pt x="165" y="4"/>
                    </a:lnTo>
                    <a:lnTo>
                      <a:pt x="158" y="12"/>
                    </a:lnTo>
                    <a:lnTo>
                      <a:pt x="149" y="18"/>
                    </a:lnTo>
                    <a:lnTo>
                      <a:pt x="142" y="21"/>
                    </a:lnTo>
                    <a:lnTo>
                      <a:pt x="134" y="26"/>
                    </a:lnTo>
                    <a:lnTo>
                      <a:pt x="127" y="31"/>
                    </a:lnTo>
                    <a:lnTo>
                      <a:pt x="115" y="33"/>
                    </a:lnTo>
                    <a:lnTo>
                      <a:pt x="102" y="36"/>
                    </a:lnTo>
                    <a:lnTo>
                      <a:pt x="89" y="38"/>
                    </a:lnTo>
                    <a:lnTo>
                      <a:pt x="79" y="40"/>
                    </a:lnTo>
                    <a:lnTo>
                      <a:pt x="75" y="41"/>
                    </a:lnTo>
                    <a:lnTo>
                      <a:pt x="70" y="45"/>
                    </a:lnTo>
                    <a:lnTo>
                      <a:pt x="66" y="51"/>
                    </a:lnTo>
                    <a:lnTo>
                      <a:pt x="63" y="56"/>
                    </a:lnTo>
                    <a:lnTo>
                      <a:pt x="55" y="69"/>
                    </a:lnTo>
                    <a:lnTo>
                      <a:pt x="49" y="80"/>
                    </a:lnTo>
                    <a:lnTo>
                      <a:pt x="43" y="90"/>
                    </a:lnTo>
                    <a:lnTo>
                      <a:pt x="40" y="98"/>
                    </a:lnTo>
                    <a:lnTo>
                      <a:pt x="40" y="100"/>
                    </a:lnTo>
                    <a:lnTo>
                      <a:pt x="48" y="91"/>
                    </a:lnTo>
                    <a:lnTo>
                      <a:pt x="59" y="79"/>
                    </a:lnTo>
                    <a:lnTo>
                      <a:pt x="64" y="73"/>
                    </a:lnTo>
                    <a:lnTo>
                      <a:pt x="77" y="72"/>
                    </a:lnTo>
                    <a:lnTo>
                      <a:pt x="90" y="73"/>
                    </a:lnTo>
                    <a:lnTo>
                      <a:pt x="90" y="74"/>
                    </a:lnTo>
                    <a:lnTo>
                      <a:pt x="89" y="76"/>
                    </a:lnTo>
                    <a:lnTo>
                      <a:pt x="88" y="74"/>
                    </a:lnTo>
                    <a:lnTo>
                      <a:pt x="88" y="72"/>
                    </a:lnTo>
                    <a:lnTo>
                      <a:pt x="88" y="71"/>
                    </a:lnTo>
                    <a:lnTo>
                      <a:pt x="90" y="69"/>
                    </a:lnTo>
                    <a:lnTo>
                      <a:pt x="94" y="68"/>
                    </a:lnTo>
                    <a:lnTo>
                      <a:pt x="101" y="67"/>
                    </a:lnTo>
                    <a:lnTo>
                      <a:pt x="107" y="68"/>
                    </a:lnTo>
                    <a:lnTo>
                      <a:pt x="111" y="69"/>
                    </a:lnTo>
                    <a:lnTo>
                      <a:pt x="114" y="71"/>
                    </a:lnTo>
                    <a:lnTo>
                      <a:pt x="114" y="73"/>
                    </a:lnTo>
                    <a:lnTo>
                      <a:pt x="110" y="81"/>
                    </a:lnTo>
                    <a:lnTo>
                      <a:pt x="107" y="91"/>
                    </a:lnTo>
                    <a:lnTo>
                      <a:pt x="106" y="94"/>
                    </a:lnTo>
                    <a:lnTo>
                      <a:pt x="105" y="98"/>
                    </a:lnTo>
                    <a:lnTo>
                      <a:pt x="103" y="101"/>
                    </a:lnTo>
                    <a:lnTo>
                      <a:pt x="101" y="105"/>
                    </a:lnTo>
                    <a:lnTo>
                      <a:pt x="94" y="109"/>
                    </a:lnTo>
                    <a:lnTo>
                      <a:pt x="88" y="113"/>
                    </a:lnTo>
                    <a:lnTo>
                      <a:pt x="71" y="120"/>
                    </a:lnTo>
                    <a:lnTo>
                      <a:pt x="57" y="128"/>
                    </a:lnTo>
                    <a:lnTo>
                      <a:pt x="43" y="140"/>
                    </a:lnTo>
                    <a:lnTo>
                      <a:pt x="34" y="151"/>
                    </a:lnTo>
                    <a:lnTo>
                      <a:pt x="27" y="153"/>
                    </a:lnTo>
                    <a:lnTo>
                      <a:pt x="15" y="159"/>
                    </a:lnTo>
                    <a:lnTo>
                      <a:pt x="9" y="162"/>
                    </a:lnTo>
                    <a:lnTo>
                      <a:pt x="4" y="165"/>
                    </a:lnTo>
                    <a:lnTo>
                      <a:pt x="1" y="166"/>
                    </a:lnTo>
                    <a:lnTo>
                      <a:pt x="0" y="167"/>
                    </a:lnTo>
                    <a:lnTo>
                      <a:pt x="0" y="169"/>
                    </a:lnTo>
                    <a:lnTo>
                      <a:pt x="1" y="170"/>
                    </a:lnTo>
                    <a:lnTo>
                      <a:pt x="4" y="171"/>
                    </a:lnTo>
                    <a:lnTo>
                      <a:pt x="6" y="171"/>
                    </a:lnTo>
                    <a:lnTo>
                      <a:pt x="9" y="171"/>
                    </a:lnTo>
                    <a:lnTo>
                      <a:pt x="13" y="170"/>
                    </a:lnTo>
                    <a:lnTo>
                      <a:pt x="22" y="167"/>
                    </a:lnTo>
                    <a:lnTo>
                      <a:pt x="32" y="163"/>
                    </a:lnTo>
                    <a:lnTo>
                      <a:pt x="50" y="152"/>
                    </a:lnTo>
                    <a:lnTo>
                      <a:pt x="62" y="145"/>
                    </a:lnTo>
                    <a:lnTo>
                      <a:pt x="66" y="143"/>
                    </a:lnTo>
                    <a:lnTo>
                      <a:pt x="70" y="143"/>
                    </a:lnTo>
                    <a:lnTo>
                      <a:pt x="74" y="145"/>
                    </a:lnTo>
                    <a:lnTo>
                      <a:pt x="76" y="146"/>
                    </a:lnTo>
                    <a:lnTo>
                      <a:pt x="77" y="149"/>
                    </a:lnTo>
                    <a:lnTo>
                      <a:pt x="77" y="152"/>
                    </a:lnTo>
                    <a:lnTo>
                      <a:pt x="77" y="156"/>
                    </a:lnTo>
                    <a:lnTo>
                      <a:pt x="75" y="160"/>
                    </a:lnTo>
                    <a:lnTo>
                      <a:pt x="71" y="163"/>
                    </a:lnTo>
                    <a:lnTo>
                      <a:pt x="68" y="166"/>
                    </a:lnTo>
                    <a:lnTo>
                      <a:pt x="65" y="169"/>
                    </a:lnTo>
                    <a:lnTo>
                      <a:pt x="64" y="171"/>
                    </a:lnTo>
                    <a:lnTo>
                      <a:pt x="65" y="171"/>
                    </a:lnTo>
                    <a:lnTo>
                      <a:pt x="67" y="170"/>
                    </a:lnTo>
                    <a:lnTo>
                      <a:pt x="75" y="167"/>
                    </a:lnTo>
                    <a:lnTo>
                      <a:pt x="83" y="164"/>
                    </a:lnTo>
                    <a:lnTo>
                      <a:pt x="94" y="160"/>
                    </a:lnTo>
                    <a:lnTo>
                      <a:pt x="105" y="153"/>
                    </a:lnTo>
                    <a:lnTo>
                      <a:pt x="110" y="150"/>
                    </a:lnTo>
                    <a:lnTo>
                      <a:pt x="116" y="148"/>
                    </a:lnTo>
                    <a:lnTo>
                      <a:pt x="122" y="146"/>
                    </a:lnTo>
                    <a:lnTo>
                      <a:pt x="129" y="145"/>
                    </a:lnTo>
                    <a:lnTo>
                      <a:pt x="143" y="140"/>
                    </a:lnTo>
                    <a:lnTo>
                      <a:pt x="152" y="137"/>
                    </a:lnTo>
                    <a:lnTo>
                      <a:pt x="151" y="142"/>
                    </a:lnTo>
                    <a:lnTo>
                      <a:pt x="148" y="148"/>
                    </a:lnTo>
                    <a:lnTo>
                      <a:pt x="144" y="153"/>
                    </a:lnTo>
                    <a:lnTo>
                      <a:pt x="138" y="157"/>
                    </a:lnTo>
                    <a:lnTo>
                      <a:pt x="133" y="163"/>
                    </a:lnTo>
                    <a:lnTo>
                      <a:pt x="128" y="166"/>
                    </a:lnTo>
                    <a:lnTo>
                      <a:pt x="123" y="170"/>
                    </a:lnTo>
                    <a:lnTo>
                      <a:pt x="120" y="175"/>
                    </a:lnTo>
                    <a:lnTo>
                      <a:pt x="118" y="179"/>
                    </a:lnTo>
                    <a:lnTo>
                      <a:pt x="118" y="182"/>
                    </a:lnTo>
                    <a:lnTo>
                      <a:pt x="118" y="184"/>
                    </a:lnTo>
                    <a:lnTo>
                      <a:pt x="119" y="186"/>
                    </a:lnTo>
                    <a:lnTo>
                      <a:pt x="124" y="184"/>
                    </a:lnTo>
                    <a:lnTo>
                      <a:pt x="131" y="182"/>
                    </a:lnTo>
                    <a:lnTo>
                      <a:pt x="138" y="180"/>
                    </a:lnTo>
                    <a:lnTo>
                      <a:pt x="146" y="180"/>
                    </a:lnTo>
                    <a:lnTo>
                      <a:pt x="149" y="180"/>
                    </a:lnTo>
                    <a:lnTo>
                      <a:pt x="151" y="182"/>
                    </a:lnTo>
                    <a:lnTo>
                      <a:pt x="152" y="184"/>
                    </a:lnTo>
                    <a:lnTo>
                      <a:pt x="152" y="190"/>
                    </a:lnTo>
                    <a:lnTo>
                      <a:pt x="152" y="180"/>
                    </a:lnTo>
                    <a:lnTo>
                      <a:pt x="152" y="168"/>
                    </a:lnTo>
                    <a:lnTo>
                      <a:pt x="153" y="160"/>
                    </a:lnTo>
                    <a:lnTo>
                      <a:pt x="157" y="151"/>
                    </a:lnTo>
                    <a:lnTo>
                      <a:pt x="159" y="142"/>
                    </a:lnTo>
                    <a:lnTo>
                      <a:pt x="160" y="133"/>
                    </a:lnTo>
                    <a:lnTo>
                      <a:pt x="161" y="99"/>
                    </a:lnTo>
                    <a:lnTo>
                      <a:pt x="163" y="65"/>
                    </a:lnTo>
                    <a:lnTo>
                      <a:pt x="166" y="32"/>
                    </a:lnTo>
                    <a:lnTo>
                      <a:pt x="17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8" name="Freeform 12">
                <a:extLst>
                  <a:ext uri="{FF2B5EF4-FFF2-40B4-BE49-F238E27FC236}">
                    <a16:creationId xmlns:a16="http://schemas.microsoft.com/office/drawing/2014/main" id="{E0027CBB-EF4C-41FD-A27D-829BF04CFCE1}"/>
                  </a:ext>
                </a:extLst>
              </p:cNvPr>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1 w 1"/>
                  <a:gd name="T11" fmla="*/ 2 h 5"/>
                  <a:gd name="T12" fmla="*/ 1 w 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4"/>
                    </a:moveTo>
                    <a:lnTo>
                      <a:pt x="1" y="5"/>
                    </a:lnTo>
                    <a:lnTo>
                      <a:pt x="0" y="5"/>
                    </a:lnTo>
                    <a:lnTo>
                      <a:pt x="0" y="2"/>
                    </a:lnTo>
                    <a:lnTo>
                      <a:pt x="0" y="0"/>
                    </a:lnTo>
                    <a:lnTo>
                      <a:pt x="1" y="2"/>
                    </a:lnTo>
                    <a:lnTo>
                      <a:pt x="1"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9" name="Freeform 13">
                <a:extLst>
                  <a:ext uri="{FF2B5EF4-FFF2-40B4-BE49-F238E27FC236}">
                    <a16:creationId xmlns:a16="http://schemas.microsoft.com/office/drawing/2014/main" id="{CE37B7CA-6E09-4D86-BB32-CC258EE9621E}"/>
                  </a:ext>
                </a:extLst>
              </p:cNvPr>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0 w 1"/>
                  <a:gd name="T11" fmla="*/ 0 h 5"/>
                  <a:gd name="T12" fmla="*/ 0 w 1"/>
                  <a:gd name="T13" fmla="*/ 0 h 5"/>
                  <a:gd name="T14" fmla="*/ 1 w 1"/>
                  <a:gd name="T15" fmla="*/ 2 h 5"/>
                  <a:gd name="T16" fmla="*/ 1 w 1"/>
                  <a:gd name="T17" fmla="*/ 4 h 5"/>
                  <a:gd name="T18" fmla="*/ 1 w 1"/>
                  <a:gd name="T19" fmla="*/ 4 h 5"/>
                  <a:gd name="T20" fmla="*/ 1 w 1"/>
                  <a:gd name="T21" fmla="*/ 4 h 5"/>
                  <a:gd name="T22" fmla="*/ 1 w 1"/>
                  <a:gd name="T23" fmla="*/ 4 h 5"/>
                  <a:gd name="T24" fmla="*/ 1 w 1"/>
                  <a:gd name="T25"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5">
                    <a:moveTo>
                      <a:pt x="1" y="4"/>
                    </a:moveTo>
                    <a:lnTo>
                      <a:pt x="1" y="5"/>
                    </a:lnTo>
                    <a:lnTo>
                      <a:pt x="0" y="5"/>
                    </a:lnTo>
                    <a:lnTo>
                      <a:pt x="0" y="2"/>
                    </a:lnTo>
                    <a:lnTo>
                      <a:pt x="0" y="0"/>
                    </a:lnTo>
                    <a:lnTo>
                      <a:pt x="0" y="0"/>
                    </a:lnTo>
                    <a:lnTo>
                      <a:pt x="0" y="0"/>
                    </a:lnTo>
                    <a:lnTo>
                      <a:pt x="1" y="2"/>
                    </a:lnTo>
                    <a:lnTo>
                      <a:pt x="1" y="4"/>
                    </a:lnTo>
                    <a:lnTo>
                      <a:pt x="1" y="4"/>
                    </a:lnTo>
                    <a:lnTo>
                      <a:pt x="1" y="4"/>
                    </a:lnTo>
                    <a:lnTo>
                      <a:pt x="1" y="4"/>
                    </a:lnTo>
                    <a:lnTo>
                      <a:pt x="1" y="4"/>
                    </a:lnTo>
                    <a:close/>
                  </a:path>
                </a:pathLst>
              </a:custGeom>
              <a:grpFill/>
              <a:ln w="6350">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0" name="Freeform 14">
                <a:extLst>
                  <a:ext uri="{FF2B5EF4-FFF2-40B4-BE49-F238E27FC236}">
                    <a16:creationId xmlns:a16="http://schemas.microsoft.com/office/drawing/2014/main" id="{1EEEF3D8-02D0-4602-A714-6A5220CAA5AA}"/>
                  </a:ext>
                </a:extLst>
              </p:cNvPr>
              <p:cNvSpPr/>
              <p:nvPr/>
            </p:nvSpPr>
            <p:spPr bwMode="auto">
              <a:xfrm>
                <a:off x="2435" y="3193"/>
                <a:ext cx="44" cy="183"/>
              </a:xfrm>
              <a:custGeom>
                <a:avLst/>
                <a:gdLst>
                  <a:gd name="T0" fmla="*/ 164 w 178"/>
                  <a:gd name="T1" fmla="*/ 546 h 733"/>
                  <a:gd name="T2" fmla="*/ 138 w 178"/>
                  <a:gd name="T3" fmla="*/ 282 h 733"/>
                  <a:gd name="T4" fmla="*/ 18 w 178"/>
                  <a:gd name="T5" fmla="*/ 172 h 733"/>
                  <a:gd name="T6" fmla="*/ 42 w 178"/>
                  <a:gd name="T7" fmla="*/ 732 h 733"/>
                  <a:gd name="T8" fmla="*/ 29 w 178"/>
                  <a:gd name="T9" fmla="*/ 733 h 733"/>
                  <a:gd name="T10" fmla="*/ 1 w 178"/>
                  <a:gd name="T11" fmla="*/ 20 h 733"/>
                  <a:gd name="T12" fmla="*/ 0 w 178"/>
                  <a:gd name="T13" fmla="*/ 0 h 733"/>
                  <a:gd name="T14" fmla="*/ 13 w 178"/>
                  <a:gd name="T15" fmla="*/ 14 h 733"/>
                  <a:gd name="T16" fmla="*/ 25 w 178"/>
                  <a:gd name="T17" fmla="*/ 28 h 733"/>
                  <a:gd name="T18" fmla="*/ 26 w 178"/>
                  <a:gd name="T19" fmla="*/ 62 h 733"/>
                  <a:gd name="T20" fmla="*/ 48 w 178"/>
                  <a:gd name="T21" fmla="*/ 91 h 733"/>
                  <a:gd name="T22" fmla="*/ 47 w 178"/>
                  <a:gd name="T23" fmla="*/ 55 h 733"/>
                  <a:gd name="T24" fmla="*/ 48 w 178"/>
                  <a:gd name="T25" fmla="*/ 54 h 733"/>
                  <a:gd name="T26" fmla="*/ 48 w 178"/>
                  <a:gd name="T27" fmla="*/ 53 h 733"/>
                  <a:gd name="T28" fmla="*/ 49 w 178"/>
                  <a:gd name="T29" fmla="*/ 53 h 733"/>
                  <a:gd name="T30" fmla="*/ 51 w 178"/>
                  <a:gd name="T31" fmla="*/ 53 h 733"/>
                  <a:gd name="T32" fmla="*/ 53 w 178"/>
                  <a:gd name="T33" fmla="*/ 56 h 733"/>
                  <a:gd name="T34" fmla="*/ 56 w 178"/>
                  <a:gd name="T35" fmla="*/ 60 h 733"/>
                  <a:gd name="T36" fmla="*/ 64 w 178"/>
                  <a:gd name="T37" fmla="*/ 72 h 733"/>
                  <a:gd name="T38" fmla="*/ 72 w 178"/>
                  <a:gd name="T39" fmla="*/ 87 h 733"/>
                  <a:gd name="T40" fmla="*/ 72 w 178"/>
                  <a:gd name="T41" fmla="*/ 109 h 733"/>
                  <a:gd name="T42" fmla="*/ 90 w 178"/>
                  <a:gd name="T43" fmla="*/ 133 h 733"/>
                  <a:gd name="T44" fmla="*/ 90 w 178"/>
                  <a:gd name="T45" fmla="*/ 106 h 733"/>
                  <a:gd name="T46" fmla="*/ 93 w 178"/>
                  <a:gd name="T47" fmla="*/ 106 h 733"/>
                  <a:gd name="T48" fmla="*/ 96 w 178"/>
                  <a:gd name="T49" fmla="*/ 109 h 733"/>
                  <a:gd name="T50" fmla="*/ 101 w 178"/>
                  <a:gd name="T51" fmla="*/ 114 h 733"/>
                  <a:gd name="T52" fmla="*/ 108 w 178"/>
                  <a:gd name="T53" fmla="*/ 122 h 733"/>
                  <a:gd name="T54" fmla="*/ 113 w 178"/>
                  <a:gd name="T55" fmla="*/ 129 h 733"/>
                  <a:gd name="T56" fmla="*/ 115 w 178"/>
                  <a:gd name="T57" fmla="*/ 135 h 733"/>
                  <a:gd name="T58" fmla="*/ 115 w 178"/>
                  <a:gd name="T59" fmla="*/ 160 h 733"/>
                  <a:gd name="T60" fmla="*/ 128 w 178"/>
                  <a:gd name="T61" fmla="*/ 177 h 733"/>
                  <a:gd name="T62" fmla="*/ 129 w 178"/>
                  <a:gd name="T63" fmla="*/ 151 h 733"/>
                  <a:gd name="T64" fmla="*/ 131 w 178"/>
                  <a:gd name="T65" fmla="*/ 151 h 733"/>
                  <a:gd name="T66" fmla="*/ 133 w 178"/>
                  <a:gd name="T67" fmla="*/ 152 h 733"/>
                  <a:gd name="T68" fmla="*/ 135 w 178"/>
                  <a:gd name="T69" fmla="*/ 154 h 733"/>
                  <a:gd name="T70" fmla="*/ 137 w 178"/>
                  <a:gd name="T71" fmla="*/ 156 h 733"/>
                  <a:gd name="T72" fmla="*/ 140 w 178"/>
                  <a:gd name="T73" fmla="*/ 162 h 733"/>
                  <a:gd name="T74" fmla="*/ 143 w 178"/>
                  <a:gd name="T75" fmla="*/ 167 h 733"/>
                  <a:gd name="T76" fmla="*/ 144 w 178"/>
                  <a:gd name="T77" fmla="*/ 168 h 733"/>
                  <a:gd name="T78" fmla="*/ 144 w 178"/>
                  <a:gd name="T79" fmla="*/ 172 h 733"/>
                  <a:gd name="T80" fmla="*/ 178 w 178"/>
                  <a:gd name="T81" fmla="*/ 545 h 733"/>
                  <a:gd name="T82" fmla="*/ 164 w 178"/>
                  <a:gd name="T83" fmla="*/ 546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733">
                    <a:moveTo>
                      <a:pt x="164" y="546"/>
                    </a:moveTo>
                    <a:lnTo>
                      <a:pt x="138" y="282"/>
                    </a:lnTo>
                    <a:lnTo>
                      <a:pt x="18" y="172"/>
                    </a:lnTo>
                    <a:lnTo>
                      <a:pt x="42" y="732"/>
                    </a:lnTo>
                    <a:lnTo>
                      <a:pt x="29" y="733"/>
                    </a:lnTo>
                    <a:lnTo>
                      <a:pt x="1" y="20"/>
                    </a:lnTo>
                    <a:lnTo>
                      <a:pt x="0" y="0"/>
                    </a:lnTo>
                    <a:lnTo>
                      <a:pt x="13" y="14"/>
                    </a:lnTo>
                    <a:lnTo>
                      <a:pt x="25" y="28"/>
                    </a:lnTo>
                    <a:lnTo>
                      <a:pt x="26" y="62"/>
                    </a:lnTo>
                    <a:lnTo>
                      <a:pt x="48" y="91"/>
                    </a:lnTo>
                    <a:lnTo>
                      <a:pt x="47" y="55"/>
                    </a:lnTo>
                    <a:lnTo>
                      <a:pt x="48" y="54"/>
                    </a:lnTo>
                    <a:lnTo>
                      <a:pt x="48" y="53"/>
                    </a:lnTo>
                    <a:lnTo>
                      <a:pt x="49" y="53"/>
                    </a:lnTo>
                    <a:lnTo>
                      <a:pt x="51" y="53"/>
                    </a:lnTo>
                    <a:lnTo>
                      <a:pt x="53" y="56"/>
                    </a:lnTo>
                    <a:lnTo>
                      <a:pt x="56" y="60"/>
                    </a:lnTo>
                    <a:lnTo>
                      <a:pt x="64" y="72"/>
                    </a:lnTo>
                    <a:lnTo>
                      <a:pt x="72" y="87"/>
                    </a:lnTo>
                    <a:lnTo>
                      <a:pt x="72" y="109"/>
                    </a:lnTo>
                    <a:lnTo>
                      <a:pt x="90" y="133"/>
                    </a:lnTo>
                    <a:lnTo>
                      <a:pt x="90" y="106"/>
                    </a:lnTo>
                    <a:lnTo>
                      <a:pt x="93" y="106"/>
                    </a:lnTo>
                    <a:lnTo>
                      <a:pt x="96" y="109"/>
                    </a:lnTo>
                    <a:lnTo>
                      <a:pt x="101" y="114"/>
                    </a:lnTo>
                    <a:lnTo>
                      <a:pt x="108" y="122"/>
                    </a:lnTo>
                    <a:lnTo>
                      <a:pt x="113" y="129"/>
                    </a:lnTo>
                    <a:lnTo>
                      <a:pt x="115" y="135"/>
                    </a:lnTo>
                    <a:lnTo>
                      <a:pt x="115" y="160"/>
                    </a:lnTo>
                    <a:lnTo>
                      <a:pt x="128" y="177"/>
                    </a:lnTo>
                    <a:lnTo>
                      <a:pt x="129" y="151"/>
                    </a:lnTo>
                    <a:lnTo>
                      <a:pt x="131" y="151"/>
                    </a:lnTo>
                    <a:lnTo>
                      <a:pt x="133" y="152"/>
                    </a:lnTo>
                    <a:lnTo>
                      <a:pt x="135" y="154"/>
                    </a:lnTo>
                    <a:lnTo>
                      <a:pt x="137" y="156"/>
                    </a:lnTo>
                    <a:lnTo>
                      <a:pt x="140" y="162"/>
                    </a:lnTo>
                    <a:lnTo>
                      <a:pt x="143" y="167"/>
                    </a:lnTo>
                    <a:lnTo>
                      <a:pt x="144" y="168"/>
                    </a:lnTo>
                    <a:lnTo>
                      <a:pt x="144" y="172"/>
                    </a:lnTo>
                    <a:lnTo>
                      <a:pt x="178" y="545"/>
                    </a:lnTo>
                    <a:lnTo>
                      <a:pt x="164" y="54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1" name="Freeform 15">
                <a:extLst>
                  <a:ext uri="{FF2B5EF4-FFF2-40B4-BE49-F238E27FC236}">
                    <a16:creationId xmlns:a16="http://schemas.microsoft.com/office/drawing/2014/main" id="{53807C5F-B394-476A-AF64-844629F223FA}"/>
                  </a:ext>
                </a:extLst>
              </p:cNvPr>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2" name="Freeform 16">
                <a:extLst>
                  <a:ext uri="{FF2B5EF4-FFF2-40B4-BE49-F238E27FC236}">
                    <a16:creationId xmlns:a16="http://schemas.microsoft.com/office/drawing/2014/main" id="{1C741C17-1E32-4EC8-B9DD-9722BA48F5BB}"/>
                  </a:ext>
                </a:extLst>
              </p:cNvPr>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3" name="Freeform 17">
                <a:extLst>
                  <a:ext uri="{FF2B5EF4-FFF2-40B4-BE49-F238E27FC236}">
                    <a16:creationId xmlns:a16="http://schemas.microsoft.com/office/drawing/2014/main" id="{22245373-549B-475B-9C8D-D7FA5F4CBD39}"/>
                  </a:ext>
                </a:extLst>
              </p:cNvPr>
              <p:cNvSpPr/>
              <p:nvPr/>
            </p:nvSpPr>
            <p:spPr bwMode="auto">
              <a:xfrm>
                <a:off x="2180" y="3311"/>
                <a:ext cx="191" cy="324"/>
              </a:xfrm>
              <a:custGeom>
                <a:avLst/>
                <a:gdLst>
                  <a:gd name="T0" fmla="*/ 635 w 763"/>
                  <a:gd name="T1" fmla="*/ 31 h 1296"/>
                  <a:gd name="T2" fmla="*/ 585 w 763"/>
                  <a:gd name="T3" fmla="*/ 119 h 1296"/>
                  <a:gd name="T4" fmla="*/ 528 w 763"/>
                  <a:gd name="T5" fmla="*/ 258 h 1296"/>
                  <a:gd name="T6" fmla="*/ 504 w 763"/>
                  <a:gd name="T7" fmla="*/ 352 h 1296"/>
                  <a:gd name="T8" fmla="*/ 497 w 763"/>
                  <a:gd name="T9" fmla="*/ 439 h 1296"/>
                  <a:gd name="T10" fmla="*/ 508 w 763"/>
                  <a:gd name="T11" fmla="*/ 498 h 1296"/>
                  <a:gd name="T12" fmla="*/ 546 w 763"/>
                  <a:gd name="T13" fmla="*/ 562 h 1296"/>
                  <a:gd name="T14" fmla="*/ 579 w 763"/>
                  <a:gd name="T15" fmla="*/ 603 h 1296"/>
                  <a:gd name="T16" fmla="*/ 626 w 763"/>
                  <a:gd name="T17" fmla="*/ 646 h 1296"/>
                  <a:gd name="T18" fmla="*/ 660 w 763"/>
                  <a:gd name="T19" fmla="*/ 675 h 1296"/>
                  <a:gd name="T20" fmla="*/ 708 w 763"/>
                  <a:gd name="T21" fmla="*/ 734 h 1296"/>
                  <a:gd name="T22" fmla="*/ 744 w 763"/>
                  <a:gd name="T23" fmla="*/ 805 h 1296"/>
                  <a:gd name="T24" fmla="*/ 762 w 763"/>
                  <a:gd name="T25" fmla="*/ 884 h 1296"/>
                  <a:gd name="T26" fmla="*/ 759 w 763"/>
                  <a:gd name="T27" fmla="*/ 959 h 1296"/>
                  <a:gd name="T28" fmla="*/ 741 w 763"/>
                  <a:gd name="T29" fmla="*/ 1024 h 1296"/>
                  <a:gd name="T30" fmla="*/ 719 w 763"/>
                  <a:gd name="T31" fmla="*/ 1061 h 1296"/>
                  <a:gd name="T32" fmla="*/ 688 w 763"/>
                  <a:gd name="T33" fmla="*/ 1101 h 1296"/>
                  <a:gd name="T34" fmla="*/ 647 w 763"/>
                  <a:gd name="T35" fmla="*/ 1143 h 1296"/>
                  <a:gd name="T36" fmla="*/ 587 w 763"/>
                  <a:gd name="T37" fmla="*/ 1189 h 1296"/>
                  <a:gd name="T38" fmla="*/ 517 w 763"/>
                  <a:gd name="T39" fmla="*/ 1224 h 1296"/>
                  <a:gd name="T40" fmla="*/ 438 w 763"/>
                  <a:gd name="T41" fmla="*/ 1246 h 1296"/>
                  <a:gd name="T42" fmla="*/ 351 w 763"/>
                  <a:gd name="T43" fmla="*/ 1247 h 1296"/>
                  <a:gd name="T44" fmla="*/ 198 w 763"/>
                  <a:gd name="T45" fmla="*/ 1243 h 1296"/>
                  <a:gd name="T46" fmla="*/ 113 w 763"/>
                  <a:gd name="T47" fmla="*/ 1251 h 1296"/>
                  <a:gd name="T48" fmla="*/ 49 w 763"/>
                  <a:gd name="T49" fmla="*/ 1276 h 1296"/>
                  <a:gd name="T50" fmla="*/ 28 w 763"/>
                  <a:gd name="T51" fmla="*/ 1296 h 1296"/>
                  <a:gd name="T52" fmla="*/ 5 w 763"/>
                  <a:gd name="T53" fmla="*/ 1279 h 1296"/>
                  <a:gd name="T54" fmla="*/ 30 w 763"/>
                  <a:gd name="T55" fmla="*/ 1254 h 1296"/>
                  <a:gd name="T56" fmla="*/ 73 w 763"/>
                  <a:gd name="T57" fmla="*/ 1232 h 1296"/>
                  <a:gd name="T58" fmla="*/ 161 w 763"/>
                  <a:gd name="T59" fmla="*/ 1216 h 1296"/>
                  <a:gd name="T60" fmla="*/ 295 w 763"/>
                  <a:gd name="T61" fmla="*/ 1216 h 1296"/>
                  <a:gd name="T62" fmla="*/ 415 w 763"/>
                  <a:gd name="T63" fmla="*/ 1219 h 1296"/>
                  <a:gd name="T64" fmla="*/ 489 w 763"/>
                  <a:gd name="T65" fmla="*/ 1204 h 1296"/>
                  <a:gd name="T66" fmla="*/ 556 w 763"/>
                  <a:gd name="T67" fmla="*/ 1174 h 1296"/>
                  <a:gd name="T68" fmla="*/ 614 w 763"/>
                  <a:gd name="T69" fmla="*/ 1133 h 1296"/>
                  <a:gd name="T70" fmla="*/ 658 w 763"/>
                  <a:gd name="T71" fmla="*/ 1092 h 1296"/>
                  <a:gd name="T72" fmla="*/ 689 w 763"/>
                  <a:gd name="T73" fmla="*/ 1054 h 1296"/>
                  <a:gd name="T74" fmla="*/ 708 w 763"/>
                  <a:gd name="T75" fmla="*/ 1024 h 1296"/>
                  <a:gd name="T76" fmla="*/ 728 w 763"/>
                  <a:gd name="T77" fmla="*/ 969 h 1296"/>
                  <a:gd name="T78" fmla="*/ 734 w 763"/>
                  <a:gd name="T79" fmla="*/ 903 h 1296"/>
                  <a:gd name="T80" fmla="*/ 722 w 763"/>
                  <a:gd name="T81" fmla="*/ 832 h 1296"/>
                  <a:gd name="T82" fmla="*/ 693 w 763"/>
                  <a:gd name="T83" fmla="*/ 764 h 1296"/>
                  <a:gd name="T84" fmla="*/ 652 w 763"/>
                  <a:gd name="T85" fmla="*/ 710 h 1296"/>
                  <a:gd name="T86" fmla="*/ 609 w 763"/>
                  <a:gd name="T87" fmla="*/ 669 h 1296"/>
                  <a:gd name="T88" fmla="*/ 569 w 763"/>
                  <a:gd name="T89" fmla="*/ 634 h 1296"/>
                  <a:gd name="T90" fmla="*/ 529 w 763"/>
                  <a:gd name="T91" fmla="*/ 589 h 1296"/>
                  <a:gd name="T92" fmla="*/ 503 w 763"/>
                  <a:gd name="T93" fmla="*/ 545 h 1296"/>
                  <a:gd name="T94" fmla="*/ 483 w 763"/>
                  <a:gd name="T95" fmla="*/ 474 h 1296"/>
                  <a:gd name="T96" fmla="*/ 486 w 763"/>
                  <a:gd name="T97" fmla="*/ 384 h 1296"/>
                  <a:gd name="T98" fmla="*/ 508 w 763"/>
                  <a:gd name="T99" fmla="*/ 287 h 1296"/>
                  <a:gd name="T100" fmla="*/ 554 w 763"/>
                  <a:gd name="T101" fmla="*/ 164 h 1296"/>
                  <a:gd name="T102" fmla="*/ 615 w 763"/>
                  <a:gd name="T103" fmla="*/ 43 h 1296"/>
                  <a:gd name="T104" fmla="*/ 654 w 763"/>
                  <a:gd name="T105"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3" h="1296">
                    <a:moveTo>
                      <a:pt x="654" y="0"/>
                    </a:moveTo>
                    <a:lnTo>
                      <a:pt x="654" y="3"/>
                    </a:lnTo>
                    <a:lnTo>
                      <a:pt x="645" y="17"/>
                    </a:lnTo>
                    <a:lnTo>
                      <a:pt x="635" y="31"/>
                    </a:lnTo>
                    <a:lnTo>
                      <a:pt x="625" y="45"/>
                    </a:lnTo>
                    <a:lnTo>
                      <a:pt x="617" y="59"/>
                    </a:lnTo>
                    <a:lnTo>
                      <a:pt x="599" y="89"/>
                    </a:lnTo>
                    <a:lnTo>
                      <a:pt x="585" y="119"/>
                    </a:lnTo>
                    <a:lnTo>
                      <a:pt x="565" y="163"/>
                    </a:lnTo>
                    <a:lnTo>
                      <a:pt x="545" y="211"/>
                    </a:lnTo>
                    <a:lnTo>
                      <a:pt x="537" y="234"/>
                    </a:lnTo>
                    <a:lnTo>
                      <a:pt x="528" y="258"/>
                    </a:lnTo>
                    <a:lnTo>
                      <a:pt x="522" y="282"/>
                    </a:lnTo>
                    <a:lnTo>
                      <a:pt x="514" y="306"/>
                    </a:lnTo>
                    <a:lnTo>
                      <a:pt x="509" y="329"/>
                    </a:lnTo>
                    <a:lnTo>
                      <a:pt x="504" y="352"/>
                    </a:lnTo>
                    <a:lnTo>
                      <a:pt x="500" y="375"/>
                    </a:lnTo>
                    <a:lnTo>
                      <a:pt x="498" y="397"/>
                    </a:lnTo>
                    <a:lnTo>
                      <a:pt x="497" y="419"/>
                    </a:lnTo>
                    <a:lnTo>
                      <a:pt x="497" y="439"/>
                    </a:lnTo>
                    <a:lnTo>
                      <a:pt x="498" y="460"/>
                    </a:lnTo>
                    <a:lnTo>
                      <a:pt x="501" y="479"/>
                    </a:lnTo>
                    <a:lnTo>
                      <a:pt x="503" y="488"/>
                    </a:lnTo>
                    <a:lnTo>
                      <a:pt x="508" y="498"/>
                    </a:lnTo>
                    <a:lnTo>
                      <a:pt x="513" y="508"/>
                    </a:lnTo>
                    <a:lnTo>
                      <a:pt x="519" y="519"/>
                    </a:lnTo>
                    <a:lnTo>
                      <a:pt x="532" y="542"/>
                    </a:lnTo>
                    <a:lnTo>
                      <a:pt x="546" y="562"/>
                    </a:lnTo>
                    <a:lnTo>
                      <a:pt x="553" y="572"/>
                    </a:lnTo>
                    <a:lnTo>
                      <a:pt x="560" y="583"/>
                    </a:lnTo>
                    <a:lnTo>
                      <a:pt x="569" y="593"/>
                    </a:lnTo>
                    <a:lnTo>
                      <a:pt x="579" y="603"/>
                    </a:lnTo>
                    <a:lnTo>
                      <a:pt x="590" y="614"/>
                    </a:lnTo>
                    <a:lnTo>
                      <a:pt x="600" y="625"/>
                    </a:lnTo>
                    <a:lnTo>
                      <a:pt x="613" y="636"/>
                    </a:lnTo>
                    <a:lnTo>
                      <a:pt x="626" y="646"/>
                    </a:lnTo>
                    <a:lnTo>
                      <a:pt x="626" y="646"/>
                    </a:lnTo>
                    <a:lnTo>
                      <a:pt x="628" y="648"/>
                    </a:lnTo>
                    <a:lnTo>
                      <a:pt x="645" y="661"/>
                    </a:lnTo>
                    <a:lnTo>
                      <a:pt x="660" y="675"/>
                    </a:lnTo>
                    <a:lnTo>
                      <a:pt x="674" y="689"/>
                    </a:lnTo>
                    <a:lnTo>
                      <a:pt x="687" y="705"/>
                    </a:lnTo>
                    <a:lnTo>
                      <a:pt x="697" y="719"/>
                    </a:lnTo>
                    <a:lnTo>
                      <a:pt x="708" y="734"/>
                    </a:lnTo>
                    <a:lnTo>
                      <a:pt x="718" y="749"/>
                    </a:lnTo>
                    <a:lnTo>
                      <a:pt x="727" y="765"/>
                    </a:lnTo>
                    <a:lnTo>
                      <a:pt x="736" y="784"/>
                    </a:lnTo>
                    <a:lnTo>
                      <a:pt x="744" y="805"/>
                    </a:lnTo>
                    <a:lnTo>
                      <a:pt x="750" y="824"/>
                    </a:lnTo>
                    <a:lnTo>
                      <a:pt x="756" y="845"/>
                    </a:lnTo>
                    <a:lnTo>
                      <a:pt x="760" y="864"/>
                    </a:lnTo>
                    <a:lnTo>
                      <a:pt x="762" y="884"/>
                    </a:lnTo>
                    <a:lnTo>
                      <a:pt x="763" y="903"/>
                    </a:lnTo>
                    <a:lnTo>
                      <a:pt x="763" y="922"/>
                    </a:lnTo>
                    <a:lnTo>
                      <a:pt x="762" y="941"/>
                    </a:lnTo>
                    <a:lnTo>
                      <a:pt x="759" y="959"/>
                    </a:lnTo>
                    <a:lnTo>
                      <a:pt x="756" y="976"/>
                    </a:lnTo>
                    <a:lnTo>
                      <a:pt x="751" y="992"/>
                    </a:lnTo>
                    <a:lnTo>
                      <a:pt x="746" y="1009"/>
                    </a:lnTo>
                    <a:lnTo>
                      <a:pt x="741" y="1024"/>
                    </a:lnTo>
                    <a:lnTo>
                      <a:pt x="733" y="1038"/>
                    </a:lnTo>
                    <a:lnTo>
                      <a:pt x="726" y="1051"/>
                    </a:lnTo>
                    <a:lnTo>
                      <a:pt x="726" y="1052"/>
                    </a:lnTo>
                    <a:lnTo>
                      <a:pt x="719" y="1061"/>
                    </a:lnTo>
                    <a:lnTo>
                      <a:pt x="712" y="1071"/>
                    </a:lnTo>
                    <a:lnTo>
                      <a:pt x="704" y="1081"/>
                    </a:lnTo>
                    <a:lnTo>
                      <a:pt x="696" y="1091"/>
                    </a:lnTo>
                    <a:lnTo>
                      <a:pt x="688" y="1101"/>
                    </a:lnTo>
                    <a:lnTo>
                      <a:pt x="679" y="1111"/>
                    </a:lnTo>
                    <a:lnTo>
                      <a:pt x="671" y="1121"/>
                    </a:lnTo>
                    <a:lnTo>
                      <a:pt x="660" y="1130"/>
                    </a:lnTo>
                    <a:lnTo>
                      <a:pt x="647" y="1143"/>
                    </a:lnTo>
                    <a:lnTo>
                      <a:pt x="633" y="1155"/>
                    </a:lnTo>
                    <a:lnTo>
                      <a:pt x="619" y="1167"/>
                    </a:lnTo>
                    <a:lnTo>
                      <a:pt x="604" y="1178"/>
                    </a:lnTo>
                    <a:lnTo>
                      <a:pt x="587" y="1189"/>
                    </a:lnTo>
                    <a:lnTo>
                      <a:pt x="570" y="1198"/>
                    </a:lnTo>
                    <a:lnTo>
                      <a:pt x="553" y="1208"/>
                    </a:lnTo>
                    <a:lnTo>
                      <a:pt x="536" y="1217"/>
                    </a:lnTo>
                    <a:lnTo>
                      <a:pt x="517" y="1224"/>
                    </a:lnTo>
                    <a:lnTo>
                      <a:pt x="498" y="1232"/>
                    </a:lnTo>
                    <a:lnTo>
                      <a:pt x="478" y="1237"/>
                    </a:lnTo>
                    <a:lnTo>
                      <a:pt x="458" y="1241"/>
                    </a:lnTo>
                    <a:lnTo>
                      <a:pt x="438" y="1246"/>
                    </a:lnTo>
                    <a:lnTo>
                      <a:pt x="417" y="1248"/>
                    </a:lnTo>
                    <a:lnTo>
                      <a:pt x="395" y="1249"/>
                    </a:lnTo>
                    <a:lnTo>
                      <a:pt x="373" y="1248"/>
                    </a:lnTo>
                    <a:lnTo>
                      <a:pt x="351" y="1247"/>
                    </a:lnTo>
                    <a:lnTo>
                      <a:pt x="298" y="1245"/>
                    </a:lnTo>
                    <a:lnTo>
                      <a:pt x="247" y="1243"/>
                    </a:lnTo>
                    <a:lnTo>
                      <a:pt x="222" y="1243"/>
                    </a:lnTo>
                    <a:lnTo>
                      <a:pt x="198" y="1243"/>
                    </a:lnTo>
                    <a:lnTo>
                      <a:pt x="175" y="1244"/>
                    </a:lnTo>
                    <a:lnTo>
                      <a:pt x="153" y="1245"/>
                    </a:lnTo>
                    <a:lnTo>
                      <a:pt x="132" y="1248"/>
                    </a:lnTo>
                    <a:lnTo>
                      <a:pt x="113" y="1251"/>
                    </a:lnTo>
                    <a:lnTo>
                      <a:pt x="94" y="1255"/>
                    </a:lnTo>
                    <a:lnTo>
                      <a:pt x="77" y="1261"/>
                    </a:lnTo>
                    <a:lnTo>
                      <a:pt x="62" y="1267"/>
                    </a:lnTo>
                    <a:lnTo>
                      <a:pt x="49" y="1276"/>
                    </a:lnTo>
                    <a:lnTo>
                      <a:pt x="43" y="1280"/>
                    </a:lnTo>
                    <a:lnTo>
                      <a:pt x="37" y="1286"/>
                    </a:lnTo>
                    <a:lnTo>
                      <a:pt x="32" y="1291"/>
                    </a:lnTo>
                    <a:lnTo>
                      <a:pt x="28" y="1296"/>
                    </a:lnTo>
                    <a:lnTo>
                      <a:pt x="22" y="1296"/>
                    </a:lnTo>
                    <a:lnTo>
                      <a:pt x="15" y="1296"/>
                    </a:lnTo>
                    <a:lnTo>
                      <a:pt x="0" y="1287"/>
                    </a:lnTo>
                    <a:lnTo>
                      <a:pt x="5" y="1279"/>
                    </a:lnTo>
                    <a:lnTo>
                      <a:pt x="10" y="1273"/>
                    </a:lnTo>
                    <a:lnTo>
                      <a:pt x="16" y="1265"/>
                    </a:lnTo>
                    <a:lnTo>
                      <a:pt x="23" y="1260"/>
                    </a:lnTo>
                    <a:lnTo>
                      <a:pt x="30" y="1254"/>
                    </a:lnTo>
                    <a:lnTo>
                      <a:pt x="37" y="1249"/>
                    </a:lnTo>
                    <a:lnTo>
                      <a:pt x="46" y="1244"/>
                    </a:lnTo>
                    <a:lnTo>
                      <a:pt x="55" y="1239"/>
                    </a:lnTo>
                    <a:lnTo>
                      <a:pt x="73" y="1232"/>
                    </a:lnTo>
                    <a:lnTo>
                      <a:pt x="92" y="1226"/>
                    </a:lnTo>
                    <a:lnTo>
                      <a:pt x="114" y="1221"/>
                    </a:lnTo>
                    <a:lnTo>
                      <a:pt x="137" y="1218"/>
                    </a:lnTo>
                    <a:lnTo>
                      <a:pt x="161" y="1216"/>
                    </a:lnTo>
                    <a:lnTo>
                      <a:pt x="186" y="1215"/>
                    </a:lnTo>
                    <a:lnTo>
                      <a:pt x="212" y="1213"/>
                    </a:lnTo>
                    <a:lnTo>
                      <a:pt x="239" y="1213"/>
                    </a:lnTo>
                    <a:lnTo>
                      <a:pt x="295" y="1216"/>
                    </a:lnTo>
                    <a:lnTo>
                      <a:pt x="352" y="1218"/>
                    </a:lnTo>
                    <a:lnTo>
                      <a:pt x="375" y="1219"/>
                    </a:lnTo>
                    <a:lnTo>
                      <a:pt x="394" y="1220"/>
                    </a:lnTo>
                    <a:lnTo>
                      <a:pt x="415" y="1219"/>
                    </a:lnTo>
                    <a:lnTo>
                      <a:pt x="434" y="1217"/>
                    </a:lnTo>
                    <a:lnTo>
                      <a:pt x="453" y="1213"/>
                    </a:lnTo>
                    <a:lnTo>
                      <a:pt x="472" y="1209"/>
                    </a:lnTo>
                    <a:lnTo>
                      <a:pt x="489" y="1204"/>
                    </a:lnTo>
                    <a:lnTo>
                      <a:pt x="508" y="1197"/>
                    </a:lnTo>
                    <a:lnTo>
                      <a:pt x="524" y="1190"/>
                    </a:lnTo>
                    <a:lnTo>
                      <a:pt x="541" y="1182"/>
                    </a:lnTo>
                    <a:lnTo>
                      <a:pt x="556" y="1174"/>
                    </a:lnTo>
                    <a:lnTo>
                      <a:pt x="572" y="1164"/>
                    </a:lnTo>
                    <a:lnTo>
                      <a:pt x="586" y="1154"/>
                    </a:lnTo>
                    <a:lnTo>
                      <a:pt x="601" y="1143"/>
                    </a:lnTo>
                    <a:lnTo>
                      <a:pt x="614" y="1133"/>
                    </a:lnTo>
                    <a:lnTo>
                      <a:pt x="627" y="1122"/>
                    </a:lnTo>
                    <a:lnTo>
                      <a:pt x="640" y="1110"/>
                    </a:lnTo>
                    <a:lnTo>
                      <a:pt x="649" y="1100"/>
                    </a:lnTo>
                    <a:lnTo>
                      <a:pt x="658" y="1092"/>
                    </a:lnTo>
                    <a:lnTo>
                      <a:pt x="666" y="1082"/>
                    </a:lnTo>
                    <a:lnTo>
                      <a:pt x="674" y="1072"/>
                    </a:lnTo>
                    <a:lnTo>
                      <a:pt x="681" y="1064"/>
                    </a:lnTo>
                    <a:lnTo>
                      <a:pt x="689" y="1054"/>
                    </a:lnTo>
                    <a:lnTo>
                      <a:pt x="695" y="1045"/>
                    </a:lnTo>
                    <a:lnTo>
                      <a:pt x="701" y="1036"/>
                    </a:lnTo>
                    <a:lnTo>
                      <a:pt x="701" y="1036"/>
                    </a:lnTo>
                    <a:lnTo>
                      <a:pt x="708" y="1024"/>
                    </a:lnTo>
                    <a:lnTo>
                      <a:pt x="714" y="1011"/>
                    </a:lnTo>
                    <a:lnTo>
                      <a:pt x="719" y="998"/>
                    </a:lnTo>
                    <a:lnTo>
                      <a:pt x="724" y="984"/>
                    </a:lnTo>
                    <a:lnTo>
                      <a:pt x="728" y="969"/>
                    </a:lnTo>
                    <a:lnTo>
                      <a:pt x="731" y="953"/>
                    </a:lnTo>
                    <a:lnTo>
                      <a:pt x="733" y="936"/>
                    </a:lnTo>
                    <a:lnTo>
                      <a:pt x="734" y="920"/>
                    </a:lnTo>
                    <a:lnTo>
                      <a:pt x="734" y="903"/>
                    </a:lnTo>
                    <a:lnTo>
                      <a:pt x="733" y="886"/>
                    </a:lnTo>
                    <a:lnTo>
                      <a:pt x="731" y="868"/>
                    </a:lnTo>
                    <a:lnTo>
                      <a:pt x="728" y="850"/>
                    </a:lnTo>
                    <a:lnTo>
                      <a:pt x="722" y="832"/>
                    </a:lnTo>
                    <a:lnTo>
                      <a:pt x="717" y="815"/>
                    </a:lnTo>
                    <a:lnTo>
                      <a:pt x="709" y="796"/>
                    </a:lnTo>
                    <a:lnTo>
                      <a:pt x="701" y="778"/>
                    </a:lnTo>
                    <a:lnTo>
                      <a:pt x="693" y="764"/>
                    </a:lnTo>
                    <a:lnTo>
                      <a:pt x="685" y="750"/>
                    </a:lnTo>
                    <a:lnTo>
                      <a:pt x="675" y="736"/>
                    </a:lnTo>
                    <a:lnTo>
                      <a:pt x="664" y="723"/>
                    </a:lnTo>
                    <a:lnTo>
                      <a:pt x="652" y="710"/>
                    </a:lnTo>
                    <a:lnTo>
                      <a:pt x="639" y="696"/>
                    </a:lnTo>
                    <a:lnTo>
                      <a:pt x="625" y="683"/>
                    </a:lnTo>
                    <a:lnTo>
                      <a:pt x="610" y="671"/>
                    </a:lnTo>
                    <a:lnTo>
                      <a:pt x="609" y="669"/>
                    </a:lnTo>
                    <a:lnTo>
                      <a:pt x="609" y="669"/>
                    </a:lnTo>
                    <a:lnTo>
                      <a:pt x="594" y="658"/>
                    </a:lnTo>
                    <a:lnTo>
                      <a:pt x="581" y="646"/>
                    </a:lnTo>
                    <a:lnTo>
                      <a:pt x="569" y="634"/>
                    </a:lnTo>
                    <a:lnTo>
                      <a:pt x="557" y="623"/>
                    </a:lnTo>
                    <a:lnTo>
                      <a:pt x="548" y="612"/>
                    </a:lnTo>
                    <a:lnTo>
                      <a:pt x="538" y="600"/>
                    </a:lnTo>
                    <a:lnTo>
                      <a:pt x="529" y="589"/>
                    </a:lnTo>
                    <a:lnTo>
                      <a:pt x="522" y="578"/>
                    </a:lnTo>
                    <a:lnTo>
                      <a:pt x="515" y="568"/>
                    </a:lnTo>
                    <a:lnTo>
                      <a:pt x="509" y="556"/>
                    </a:lnTo>
                    <a:lnTo>
                      <a:pt x="503" y="545"/>
                    </a:lnTo>
                    <a:lnTo>
                      <a:pt x="499" y="534"/>
                    </a:lnTo>
                    <a:lnTo>
                      <a:pt x="491" y="514"/>
                    </a:lnTo>
                    <a:lnTo>
                      <a:pt x="486" y="493"/>
                    </a:lnTo>
                    <a:lnTo>
                      <a:pt x="483" y="474"/>
                    </a:lnTo>
                    <a:lnTo>
                      <a:pt x="482" y="452"/>
                    </a:lnTo>
                    <a:lnTo>
                      <a:pt x="482" y="431"/>
                    </a:lnTo>
                    <a:lnTo>
                      <a:pt x="483" y="408"/>
                    </a:lnTo>
                    <a:lnTo>
                      <a:pt x="486" y="384"/>
                    </a:lnTo>
                    <a:lnTo>
                      <a:pt x="490" y="361"/>
                    </a:lnTo>
                    <a:lnTo>
                      <a:pt x="495" y="337"/>
                    </a:lnTo>
                    <a:lnTo>
                      <a:pt x="501" y="312"/>
                    </a:lnTo>
                    <a:lnTo>
                      <a:pt x="508" y="287"/>
                    </a:lnTo>
                    <a:lnTo>
                      <a:pt x="516" y="262"/>
                    </a:lnTo>
                    <a:lnTo>
                      <a:pt x="525" y="238"/>
                    </a:lnTo>
                    <a:lnTo>
                      <a:pt x="534" y="213"/>
                    </a:lnTo>
                    <a:lnTo>
                      <a:pt x="554" y="164"/>
                    </a:lnTo>
                    <a:lnTo>
                      <a:pt x="576" y="117"/>
                    </a:lnTo>
                    <a:lnTo>
                      <a:pt x="590" y="89"/>
                    </a:lnTo>
                    <a:lnTo>
                      <a:pt x="606" y="58"/>
                    </a:lnTo>
                    <a:lnTo>
                      <a:pt x="615" y="43"/>
                    </a:lnTo>
                    <a:lnTo>
                      <a:pt x="624" y="27"/>
                    </a:lnTo>
                    <a:lnTo>
                      <a:pt x="634" y="13"/>
                    </a:lnTo>
                    <a:lnTo>
                      <a:pt x="644" y="2"/>
                    </a:lnTo>
                    <a:lnTo>
                      <a:pt x="65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4" name="Freeform 18">
                <a:extLst>
                  <a:ext uri="{FF2B5EF4-FFF2-40B4-BE49-F238E27FC236}">
                    <a16:creationId xmlns:a16="http://schemas.microsoft.com/office/drawing/2014/main" id="{48FC9B83-2DF2-404E-AB75-D1EE0CBBBA13}"/>
                  </a:ext>
                </a:extLst>
              </p:cNvPr>
              <p:cNvSpPr/>
              <p:nvPr/>
            </p:nvSpPr>
            <p:spPr bwMode="auto">
              <a:xfrm>
                <a:off x="2357" y="3312"/>
                <a:ext cx="113" cy="323"/>
              </a:xfrm>
              <a:custGeom>
                <a:avLst/>
                <a:gdLst>
                  <a:gd name="T0" fmla="*/ 139 w 452"/>
                  <a:gd name="T1" fmla="*/ 16 h 1291"/>
                  <a:gd name="T2" fmla="*/ 96 w 452"/>
                  <a:gd name="T3" fmla="*/ 118 h 1291"/>
                  <a:gd name="T4" fmla="*/ 56 w 452"/>
                  <a:gd name="T5" fmla="*/ 228 h 1291"/>
                  <a:gd name="T6" fmla="*/ 34 w 452"/>
                  <a:gd name="T7" fmla="*/ 304 h 1291"/>
                  <a:gd name="T8" fmla="*/ 23 w 452"/>
                  <a:gd name="T9" fmla="*/ 357 h 1291"/>
                  <a:gd name="T10" fmla="*/ 20 w 452"/>
                  <a:gd name="T11" fmla="*/ 388 h 1291"/>
                  <a:gd name="T12" fmla="*/ 18 w 452"/>
                  <a:gd name="T13" fmla="*/ 416 h 1291"/>
                  <a:gd name="T14" fmla="*/ 23 w 452"/>
                  <a:gd name="T15" fmla="*/ 439 h 1291"/>
                  <a:gd name="T16" fmla="*/ 31 w 452"/>
                  <a:gd name="T17" fmla="*/ 457 h 1291"/>
                  <a:gd name="T18" fmla="*/ 43 w 452"/>
                  <a:gd name="T19" fmla="*/ 475 h 1291"/>
                  <a:gd name="T20" fmla="*/ 64 w 452"/>
                  <a:gd name="T21" fmla="*/ 499 h 1291"/>
                  <a:gd name="T22" fmla="*/ 95 w 452"/>
                  <a:gd name="T23" fmla="*/ 527 h 1291"/>
                  <a:gd name="T24" fmla="*/ 132 w 452"/>
                  <a:gd name="T25" fmla="*/ 553 h 1291"/>
                  <a:gd name="T26" fmla="*/ 185 w 452"/>
                  <a:gd name="T27" fmla="*/ 586 h 1291"/>
                  <a:gd name="T28" fmla="*/ 235 w 452"/>
                  <a:gd name="T29" fmla="*/ 623 h 1291"/>
                  <a:gd name="T30" fmla="*/ 272 w 452"/>
                  <a:gd name="T31" fmla="*/ 652 h 1291"/>
                  <a:gd name="T32" fmla="*/ 313 w 452"/>
                  <a:gd name="T33" fmla="*/ 689 h 1291"/>
                  <a:gd name="T34" fmla="*/ 356 w 452"/>
                  <a:gd name="T35" fmla="*/ 734 h 1291"/>
                  <a:gd name="T36" fmla="*/ 386 w 452"/>
                  <a:gd name="T37" fmla="*/ 773 h 1291"/>
                  <a:gd name="T38" fmla="*/ 405 w 452"/>
                  <a:gd name="T39" fmla="*/ 802 h 1291"/>
                  <a:gd name="T40" fmla="*/ 420 w 452"/>
                  <a:gd name="T41" fmla="*/ 833 h 1291"/>
                  <a:gd name="T42" fmla="*/ 434 w 452"/>
                  <a:gd name="T43" fmla="*/ 867 h 1291"/>
                  <a:gd name="T44" fmla="*/ 443 w 452"/>
                  <a:gd name="T45" fmla="*/ 903 h 1291"/>
                  <a:gd name="T46" fmla="*/ 450 w 452"/>
                  <a:gd name="T47" fmla="*/ 943 h 1291"/>
                  <a:gd name="T48" fmla="*/ 452 w 452"/>
                  <a:gd name="T49" fmla="*/ 985 h 1291"/>
                  <a:gd name="T50" fmla="*/ 449 w 452"/>
                  <a:gd name="T51" fmla="*/ 1032 h 1291"/>
                  <a:gd name="T52" fmla="*/ 442 w 452"/>
                  <a:gd name="T53" fmla="*/ 1081 h 1291"/>
                  <a:gd name="T54" fmla="*/ 429 w 452"/>
                  <a:gd name="T55" fmla="*/ 1135 h 1291"/>
                  <a:gd name="T56" fmla="*/ 410 w 452"/>
                  <a:gd name="T57" fmla="*/ 1194 h 1291"/>
                  <a:gd name="T58" fmla="*/ 385 w 452"/>
                  <a:gd name="T59" fmla="*/ 1257 h 1291"/>
                  <a:gd name="T60" fmla="*/ 338 w 452"/>
                  <a:gd name="T61" fmla="*/ 1291 h 1291"/>
                  <a:gd name="T62" fmla="*/ 367 w 452"/>
                  <a:gd name="T63" fmla="*/ 1226 h 1291"/>
                  <a:gd name="T64" fmla="*/ 390 w 452"/>
                  <a:gd name="T65" fmla="*/ 1165 h 1291"/>
                  <a:gd name="T66" fmla="*/ 406 w 452"/>
                  <a:gd name="T67" fmla="*/ 1110 h 1291"/>
                  <a:gd name="T68" fmla="*/ 417 w 452"/>
                  <a:gd name="T69" fmla="*/ 1059 h 1291"/>
                  <a:gd name="T70" fmla="*/ 422 w 452"/>
                  <a:gd name="T71" fmla="*/ 1011 h 1291"/>
                  <a:gd name="T72" fmla="*/ 422 w 452"/>
                  <a:gd name="T73" fmla="*/ 968 h 1291"/>
                  <a:gd name="T74" fmla="*/ 419 w 452"/>
                  <a:gd name="T75" fmla="*/ 929 h 1291"/>
                  <a:gd name="T76" fmla="*/ 410 w 452"/>
                  <a:gd name="T77" fmla="*/ 893 h 1291"/>
                  <a:gd name="T78" fmla="*/ 400 w 452"/>
                  <a:gd name="T79" fmla="*/ 860 h 1291"/>
                  <a:gd name="T80" fmla="*/ 386 w 452"/>
                  <a:gd name="T81" fmla="*/ 830 h 1291"/>
                  <a:gd name="T82" fmla="*/ 371 w 452"/>
                  <a:gd name="T83" fmla="*/ 802 h 1291"/>
                  <a:gd name="T84" fmla="*/ 355 w 452"/>
                  <a:gd name="T85" fmla="*/ 776 h 1291"/>
                  <a:gd name="T86" fmla="*/ 317 w 452"/>
                  <a:gd name="T87" fmla="*/ 729 h 1291"/>
                  <a:gd name="T88" fmla="*/ 277 w 452"/>
                  <a:gd name="T89" fmla="*/ 688 h 1291"/>
                  <a:gd name="T90" fmla="*/ 242 w 452"/>
                  <a:gd name="T91" fmla="*/ 656 h 1291"/>
                  <a:gd name="T92" fmla="*/ 205 w 452"/>
                  <a:gd name="T93" fmla="*/ 629 h 1291"/>
                  <a:gd name="T94" fmla="*/ 136 w 452"/>
                  <a:gd name="T95" fmla="*/ 585 h 1291"/>
                  <a:gd name="T96" fmla="*/ 96 w 452"/>
                  <a:gd name="T97" fmla="*/ 557 h 1291"/>
                  <a:gd name="T98" fmla="*/ 63 w 452"/>
                  <a:gd name="T99" fmla="*/ 528 h 1291"/>
                  <a:gd name="T100" fmla="*/ 35 w 452"/>
                  <a:gd name="T101" fmla="*/ 495 h 1291"/>
                  <a:gd name="T102" fmla="*/ 10 w 452"/>
                  <a:gd name="T103" fmla="*/ 455 h 1291"/>
                  <a:gd name="T104" fmla="*/ 3 w 452"/>
                  <a:gd name="T105" fmla="*/ 433 h 1291"/>
                  <a:gd name="T106" fmla="*/ 0 w 452"/>
                  <a:gd name="T107" fmla="*/ 406 h 1291"/>
                  <a:gd name="T108" fmla="*/ 1 w 452"/>
                  <a:gd name="T109" fmla="*/ 376 h 1291"/>
                  <a:gd name="T110" fmla="*/ 7 w 452"/>
                  <a:gd name="T111" fmla="*/ 343 h 1291"/>
                  <a:gd name="T112" fmla="*/ 24 w 452"/>
                  <a:gd name="T113" fmla="*/ 270 h 1291"/>
                  <a:gd name="T114" fmla="*/ 49 w 452"/>
                  <a:gd name="T115" fmla="*/ 196 h 1291"/>
                  <a:gd name="T116" fmla="*/ 102 w 452"/>
                  <a:gd name="T117" fmla="*/ 66 h 1291"/>
                  <a:gd name="T118" fmla="*/ 128 w 452"/>
                  <a:gd name="T119" fmla="*/ 3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1291">
                    <a:moveTo>
                      <a:pt x="147" y="0"/>
                    </a:moveTo>
                    <a:lnTo>
                      <a:pt x="139" y="16"/>
                    </a:lnTo>
                    <a:lnTo>
                      <a:pt x="121" y="58"/>
                    </a:lnTo>
                    <a:lnTo>
                      <a:pt x="96" y="118"/>
                    </a:lnTo>
                    <a:lnTo>
                      <a:pt x="69" y="191"/>
                    </a:lnTo>
                    <a:lnTo>
                      <a:pt x="56" y="228"/>
                    </a:lnTo>
                    <a:lnTo>
                      <a:pt x="44" y="266"/>
                    </a:lnTo>
                    <a:lnTo>
                      <a:pt x="34" y="304"/>
                    </a:lnTo>
                    <a:lnTo>
                      <a:pt x="26" y="339"/>
                    </a:lnTo>
                    <a:lnTo>
                      <a:pt x="23" y="357"/>
                    </a:lnTo>
                    <a:lnTo>
                      <a:pt x="21" y="373"/>
                    </a:lnTo>
                    <a:lnTo>
                      <a:pt x="20" y="388"/>
                    </a:lnTo>
                    <a:lnTo>
                      <a:pt x="18" y="403"/>
                    </a:lnTo>
                    <a:lnTo>
                      <a:pt x="18" y="416"/>
                    </a:lnTo>
                    <a:lnTo>
                      <a:pt x="21" y="428"/>
                    </a:lnTo>
                    <a:lnTo>
                      <a:pt x="23" y="439"/>
                    </a:lnTo>
                    <a:lnTo>
                      <a:pt x="26" y="448"/>
                    </a:lnTo>
                    <a:lnTo>
                      <a:pt x="31" y="457"/>
                    </a:lnTo>
                    <a:lnTo>
                      <a:pt x="37" y="467"/>
                    </a:lnTo>
                    <a:lnTo>
                      <a:pt x="43" y="475"/>
                    </a:lnTo>
                    <a:lnTo>
                      <a:pt x="50" y="483"/>
                    </a:lnTo>
                    <a:lnTo>
                      <a:pt x="64" y="499"/>
                    </a:lnTo>
                    <a:lnTo>
                      <a:pt x="79" y="514"/>
                    </a:lnTo>
                    <a:lnTo>
                      <a:pt x="95" y="527"/>
                    </a:lnTo>
                    <a:lnTo>
                      <a:pt x="113" y="540"/>
                    </a:lnTo>
                    <a:lnTo>
                      <a:pt x="132" y="553"/>
                    </a:lnTo>
                    <a:lnTo>
                      <a:pt x="152" y="566"/>
                    </a:lnTo>
                    <a:lnTo>
                      <a:pt x="185" y="586"/>
                    </a:lnTo>
                    <a:lnTo>
                      <a:pt x="218" y="610"/>
                    </a:lnTo>
                    <a:lnTo>
                      <a:pt x="235" y="623"/>
                    </a:lnTo>
                    <a:lnTo>
                      <a:pt x="254" y="637"/>
                    </a:lnTo>
                    <a:lnTo>
                      <a:pt x="272" y="652"/>
                    </a:lnTo>
                    <a:lnTo>
                      <a:pt x="291" y="669"/>
                    </a:lnTo>
                    <a:lnTo>
                      <a:pt x="313" y="689"/>
                    </a:lnTo>
                    <a:lnTo>
                      <a:pt x="335" y="710"/>
                    </a:lnTo>
                    <a:lnTo>
                      <a:pt x="356" y="734"/>
                    </a:lnTo>
                    <a:lnTo>
                      <a:pt x="377" y="759"/>
                    </a:lnTo>
                    <a:lnTo>
                      <a:pt x="386" y="773"/>
                    </a:lnTo>
                    <a:lnTo>
                      <a:pt x="395" y="787"/>
                    </a:lnTo>
                    <a:lnTo>
                      <a:pt x="405" y="802"/>
                    </a:lnTo>
                    <a:lnTo>
                      <a:pt x="412" y="817"/>
                    </a:lnTo>
                    <a:lnTo>
                      <a:pt x="420" y="833"/>
                    </a:lnTo>
                    <a:lnTo>
                      <a:pt x="427" y="849"/>
                    </a:lnTo>
                    <a:lnTo>
                      <a:pt x="434" y="867"/>
                    </a:lnTo>
                    <a:lnTo>
                      <a:pt x="439" y="885"/>
                    </a:lnTo>
                    <a:lnTo>
                      <a:pt x="443" y="903"/>
                    </a:lnTo>
                    <a:lnTo>
                      <a:pt x="447" y="923"/>
                    </a:lnTo>
                    <a:lnTo>
                      <a:pt x="450" y="943"/>
                    </a:lnTo>
                    <a:lnTo>
                      <a:pt x="451" y="964"/>
                    </a:lnTo>
                    <a:lnTo>
                      <a:pt x="452" y="985"/>
                    </a:lnTo>
                    <a:lnTo>
                      <a:pt x="451" y="1008"/>
                    </a:lnTo>
                    <a:lnTo>
                      <a:pt x="449" y="1032"/>
                    </a:lnTo>
                    <a:lnTo>
                      <a:pt x="447" y="1056"/>
                    </a:lnTo>
                    <a:lnTo>
                      <a:pt x="442" y="1081"/>
                    </a:lnTo>
                    <a:lnTo>
                      <a:pt x="436" y="1108"/>
                    </a:lnTo>
                    <a:lnTo>
                      <a:pt x="429" y="1135"/>
                    </a:lnTo>
                    <a:lnTo>
                      <a:pt x="421" y="1164"/>
                    </a:lnTo>
                    <a:lnTo>
                      <a:pt x="410" y="1194"/>
                    </a:lnTo>
                    <a:lnTo>
                      <a:pt x="399" y="1226"/>
                    </a:lnTo>
                    <a:lnTo>
                      <a:pt x="385" y="1257"/>
                    </a:lnTo>
                    <a:lnTo>
                      <a:pt x="370" y="1291"/>
                    </a:lnTo>
                    <a:lnTo>
                      <a:pt x="338" y="1291"/>
                    </a:lnTo>
                    <a:lnTo>
                      <a:pt x="353" y="1258"/>
                    </a:lnTo>
                    <a:lnTo>
                      <a:pt x="367" y="1226"/>
                    </a:lnTo>
                    <a:lnTo>
                      <a:pt x="379" y="1196"/>
                    </a:lnTo>
                    <a:lnTo>
                      <a:pt x="390" y="1165"/>
                    </a:lnTo>
                    <a:lnTo>
                      <a:pt x="398" y="1137"/>
                    </a:lnTo>
                    <a:lnTo>
                      <a:pt x="406" y="1110"/>
                    </a:lnTo>
                    <a:lnTo>
                      <a:pt x="412" y="1083"/>
                    </a:lnTo>
                    <a:lnTo>
                      <a:pt x="417" y="1059"/>
                    </a:lnTo>
                    <a:lnTo>
                      <a:pt x="420" y="1035"/>
                    </a:lnTo>
                    <a:lnTo>
                      <a:pt x="422" y="1011"/>
                    </a:lnTo>
                    <a:lnTo>
                      <a:pt x="422" y="990"/>
                    </a:lnTo>
                    <a:lnTo>
                      <a:pt x="422" y="968"/>
                    </a:lnTo>
                    <a:lnTo>
                      <a:pt x="421" y="949"/>
                    </a:lnTo>
                    <a:lnTo>
                      <a:pt x="419" y="929"/>
                    </a:lnTo>
                    <a:lnTo>
                      <a:pt x="414" y="911"/>
                    </a:lnTo>
                    <a:lnTo>
                      <a:pt x="410" y="893"/>
                    </a:lnTo>
                    <a:lnTo>
                      <a:pt x="406" y="876"/>
                    </a:lnTo>
                    <a:lnTo>
                      <a:pt x="400" y="860"/>
                    </a:lnTo>
                    <a:lnTo>
                      <a:pt x="394" y="844"/>
                    </a:lnTo>
                    <a:lnTo>
                      <a:pt x="386" y="830"/>
                    </a:lnTo>
                    <a:lnTo>
                      <a:pt x="380" y="815"/>
                    </a:lnTo>
                    <a:lnTo>
                      <a:pt x="371" y="802"/>
                    </a:lnTo>
                    <a:lnTo>
                      <a:pt x="364" y="788"/>
                    </a:lnTo>
                    <a:lnTo>
                      <a:pt x="355" y="776"/>
                    </a:lnTo>
                    <a:lnTo>
                      <a:pt x="337" y="751"/>
                    </a:lnTo>
                    <a:lnTo>
                      <a:pt x="317" y="729"/>
                    </a:lnTo>
                    <a:lnTo>
                      <a:pt x="298" y="708"/>
                    </a:lnTo>
                    <a:lnTo>
                      <a:pt x="277" y="688"/>
                    </a:lnTo>
                    <a:lnTo>
                      <a:pt x="260" y="672"/>
                    </a:lnTo>
                    <a:lnTo>
                      <a:pt x="242" y="656"/>
                    </a:lnTo>
                    <a:lnTo>
                      <a:pt x="223" y="642"/>
                    </a:lnTo>
                    <a:lnTo>
                      <a:pt x="205" y="629"/>
                    </a:lnTo>
                    <a:lnTo>
                      <a:pt x="169" y="606"/>
                    </a:lnTo>
                    <a:lnTo>
                      <a:pt x="136" y="585"/>
                    </a:lnTo>
                    <a:lnTo>
                      <a:pt x="116" y="571"/>
                    </a:lnTo>
                    <a:lnTo>
                      <a:pt x="96" y="557"/>
                    </a:lnTo>
                    <a:lnTo>
                      <a:pt x="79" y="542"/>
                    </a:lnTo>
                    <a:lnTo>
                      <a:pt x="63" y="528"/>
                    </a:lnTo>
                    <a:lnTo>
                      <a:pt x="48" y="512"/>
                    </a:lnTo>
                    <a:lnTo>
                      <a:pt x="35" y="495"/>
                    </a:lnTo>
                    <a:lnTo>
                      <a:pt x="22" y="476"/>
                    </a:lnTo>
                    <a:lnTo>
                      <a:pt x="10" y="455"/>
                    </a:lnTo>
                    <a:lnTo>
                      <a:pt x="6" y="445"/>
                    </a:lnTo>
                    <a:lnTo>
                      <a:pt x="3" y="433"/>
                    </a:lnTo>
                    <a:lnTo>
                      <a:pt x="1" y="420"/>
                    </a:lnTo>
                    <a:lnTo>
                      <a:pt x="0" y="406"/>
                    </a:lnTo>
                    <a:lnTo>
                      <a:pt x="0" y="391"/>
                    </a:lnTo>
                    <a:lnTo>
                      <a:pt x="1" y="376"/>
                    </a:lnTo>
                    <a:lnTo>
                      <a:pt x="3" y="360"/>
                    </a:lnTo>
                    <a:lnTo>
                      <a:pt x="7" y="343"/>
                    </a:lnTo>
                    <a:lnTo>
                      <a:pt x="14" y="307"/>
                    </a:lnTo>
                    <a:lnTo>
                      <a:pt x="24" y="270"/>
                    </a:lnTo>
                    <a:lnTo>
                      <a:pt x="36" y="233"/>
                    </a:lnTo>
                    <a:lnTo>
                      <a:pt x="49" y="196"/>
                    </a:lnTo>
                    <a:lnTo>
                      <a:pt x="77" y="126"/>
                    </a:lnTo>
                    <a:lnTo>
                      <a:pt x="102" y="66"/>
                    </a:lnTo>
                    <a:lnTo>
                      <a:pt x="121" y="22"/>
                    </a:lnTo>
                    <a:lnTo>
                      <a:pt x="128" y="3"/>
                    </a:lnTo>
                    <a:lnTo>
                      <a:pt x="14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5" name="Freeform 19">
                <a:extLst>
                  <a:ext uri="{FF2B5EF4-FFF2-40B4-BE49-F238E27FC236}">
                    <a16:creationId xmlns:a16="http://schemas.microsoft.com/office/drawing/2014/main" id="{2B9B6F1D-6BEA-4961-8721-A0129756435A}"/>
                  </a:ext>
                </a:extLst>
              </p:cNvPr>
              <p:cNvSpPr/>
              <p:nvPr/>
            </p:nvSpPr>
            <p:spPr bwMode="auto">
              <a:xfrm>
                <a:off x="2304" y="3430"/>
                <a:ext cx="30" cy="175"/>
              </a:xfrm>
              <a:custGeom>
                <a:avLst/>
                <a:gdLst>
                  <a:gd name="T0" fmla="*/ 0 w 120"/>
                  <a:gd name="T1" fmla="*/ 0 h 700"/>
                  <a:gd name="T2" fmla="*/ 22 w 120"/>
                  <a:gd name="T3" fmla="*/ 406 h 700"/>
                  <a:gd name="T4" fmla="*/ 30 w 120"/>
                  <a:gd name="T5" fmla="*/ 412 h 700"/>
                  <a:gd name="T6" fmla="*/ 49 w 120"/>
                  <a:gd name="T7" fmla="*/ 427 h 700"/>
                  <a:gd name="T8" fmla="*/ 61 w 120"/>
                  <a:gd name="T9" fmla="*/ 438 h 700"/>
                  <a:gd name="T10" fmla="*/ 73 w 120"/>
                  <a:gd name="T11" fmla="*/ 452 h 700"/>
                  <a:gd name="T12" fmla="*/ 86 w 120"/>
                  <a:gd name="T13" fmla="*/ 467 h 700"/>
                  <a:gd name="T14" fmla="*/ 98 w 120"/>
                  <a:gd name="T15" fmla="*/ 485 h 700"/>
                  <a:gd name="T16" fmla="*/ 102 w 120"/>
                  <a:gd name="T17" fmla="*/ 495 h 700"/>
                  <a:gd name="T18" fmla="*/ 108 w 120"/>
                  <a:gd name="T19" fmla="*/ 506 h 700"/>
                  <a:gd name="T20" fmla="*/ 112 w 120"/>
                  <a:gd name="T21" fmla="*/ 516 h 700"/>
                  <a:gd name="T22" fmla="*/ 115 w 120"/>
                  <a:gd name="T23" fmla="*/ 527 h 700"/>
                  <a:gd name="T24" fmla="*/ 118 w 120"/>
                  <a:gd name="T25" fmla="*/ 539 h 700"/>
                  <a:gd name="T26" fmla="*/ 119 w 120"/>
                  <a:gd name="T27" fmla="*/ 551 h 700"/>
                  <a:gd name="T28" fmla="*/ 120 w 120"/>
                  <a:gd name="T29" fmla="*/ 564 h 700"/>
                  <a:gd name="T30" fmla="*/ 120 w 120"/>
                  <a:gd name="T31" fmla="*/ 577 h 700"/>
                  <a:gd name="T32" fmla="*/ 119 w 120"/>
                  <a:gd name="T33" fmla="*/ 591 h 700"/>
                  <a:gd name="T34" fmla="*/ 117 w 120"/>
                  <a:gd name="T35" fmla="*/ 605 h 700"/>
                  <a:gd name="T36" fmla="*/ 113 w 120"/>
                  <a:gd name="T37" fmla="*/ 620 h 700"/>
                  <a:gd name="T38" fmla="*/ 109 w 120"/>
                  <a:gd name="T39" fmla="*/ 635 h 700"/>
                  <a:gd name="T40" fmla="*/ 102 w 120"/>
                  <a:gd name="T41" fmla="*/ 650 h 700"/>
                  <a:gd name="T42" fmla="*/ 94 w 120"/>
                  <a:gd name="T43" fmla="*/ 666 h 700"/>
                  <a:gd name="T44" fmla="*/ 84 w 120"/>
                  <a:gd name="T45" fmla="*/ 684 h 700"/>
                  <a:gd name="T46" fmla="*/ 72 w 120"/>
                  <a:gd name="T4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700">
                    <a:moveTo>
                      <a:pt x="0" y="0"/>
                    </a:moveTo>
                    <a:lnTo>
                      <a:pt x="22" y="406"/>
                    </a:lnTo>
                    <a:lnTo>
                      <a:pt x="30" y="412"/>
                    </a:lnTo>
                    <a:lnTo>
                      <a:pt x="49" y="427"/>
                    </a:lnTo>
                    <a:lnTo>
                      <a:pt x="61" y="438"/>
                    </a:lnTo>
                    <a:lnTo>
                      <a:pt x="73" y="452"/>
                    </a:lnTo>
                    <a:lnTo>
                      <a:pt x="86" y="467"/>
                    </a:lnTo>
                    <a:lnTo>
                      <a:pt x="98" y="485"/>
                    </a:lnTo>
                    <a:lnTo>
                      <a:pt x="102" y="495"/>
                    </a:lnTo>
                    <a:lnTo>
                      <a:pt x="108" y="506"/>
                    </a:lnTo>
                    <a:lnTo>
                      <a:pt x="112" y="516"/>
                    </a:lnTo>
                    <a:lnTo>
                      <a:pt x="115" y="527"/>
                    </a:lnTo>
                    <a:lnTo>
                      <a:pt x="118" y="539"/>
                    </a:lnTo>
                    <a:lnTo>
                      <a:pt x="119" y="551"/>
                    </a:lnTo>
                    <a:lnTo>
                      <a:pt x="120" y="564"/>
                    </a:lnTo>
                    <a:lnTo>
                      <a:pt x="120" y="577"/>
                    </a:lnTo>
                    <a:lnTo>
                      <a:pt x="119" y="591"/>
                    </a:lnTo>
                    <a:lnTo>
                      <a:pt x="117" y="605"/>
                    </a:lnTo>
                    <a:lnTo>
                      <a:pt x="113" y="620"/>
                    </a:lnTo>
                    <a:lnTo>
                      <a:pt x="109" y="635"/>
                    </a:lnTo>
                    <a:lnTo>
                      <a:pt x="102" y="650"/>
                    </a:lnTo>
                    <a:lnTo>
                      <a:pt x="94" y="666"/>
                    </a:lnTo>
                    <a:lnTo>
                      <a:pt x="84" y="684"/>
                    </a:lnTo>
                    <a:lnTo>
                      <a:pt x="72" y="700"/>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6" name="Freeform 20">
                <a:extLst>
                  <a:ext uri="{FF2B5EF4-FFF2-40B4-BE49-F238E27FC236}">
                    <a16:creationId xmlns:a16="http://schemas.microsoft.com/office/drawing/2014/main" id="{9B677505-8FA6-491B-A23F-DF49F1EC6300}"/>
                  </a:ext>
                </a:extLst>
              </p:cNvPr>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7" name="Freeform 21">
                <a:extLst>
                  <a:ext uri="{FF2B5EF4-FFF2-40B4-BE49-F238E27FC236}">
                    <a16:creationId xmlns:a16="http://schemas.microsoft.com/office/drawing/2014/main" id="{CD2D1E45-183C-4B8D-B425-36E448154BC1}"/>
                  </a:ext>
                </a:extLst>
              </p:cNvPr>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8" name="Freeform 22">
                <a:extLst>
                  <a:ext uri="{FF2B5EF4-FFF2-40B4-BE49-F238E27FC236}">
                    <a16:creationId xmlns:a16="http://schemas.microsoft.com/office/drawing/2014/main" id="{2FABA4AC-5490-4C10-AEFD-4806637966EC}"/>
                  </a:ext>
                </a:extLst>
              </p:cNvPr>
              <p:cNvSpPr/>
              <p:nvPr/>
            </p:nvSpPr>
            <p:spPr bwMode="auto">
              <a:xfrm>
                <a:off x="2260" y="3535"/>
                <a:ext cx="51" cy="50"/>
              </a:xfrm>
              <a:custGeom>
                <a:avLst/>
                <a:gdLst>
                  <a:gd name="T0" fmla="*/ 204 w 204"/>
                  <a:gd name="T1" fmla="*/ 0 h 201"/>
                  <a:gd name="T2" fmla="*/ 193 w 204"/>
                  <a:gd name="T3" fmla="*/ 3 h 201"/>
                  <a:gd name="T4" fmla="*/ 174 w 204"/>
                  <a:gd name="T5" fmla="*/ 10 h 201"/>
                  <a:gd name="T6" fmla="*/ 162 w 204"/>
                  <a:gd name="T7" fmla="*/ 15 h 201"/>
                  <a:gd name="T8" fmla="*/ 148 w 204"/>
                  <a:gd name="T9" fmla="*/ 22 h 201"/>
                  <a:gd name="T10" fmla="*/ 133 w 204"/>
                  <a:gd name="T11" fmla="*/ 31 h 201"/>
                  <a:gd name="T12" fmla="*/ 117 w 204"/>
                  <a:gd name="T13" fmla="*/ 41 h 201"/>
                  <a:gd name="T14" fmla="*/ 101 w 204"/>
                  <a:gd name="T15" fmla="*/ 53 h 201"/>
                  <a:gd name="T16" fmla="*/ 84 w 204"/>
                  <a:gd name="T17" fmla="*/ 67 h 201"/>
                  <a:gd name="T18" fmla="*/ 68 w 204"/>
                  <a:gd name="T19" fmla="*/ 83 h 201"/>
                  <a:gd name="T20" fmla="*/ 53 w 204"/>
                  <a:gd name="T21" fmla="*/ 102 h 201"/>
                  <a:gd name="T22" fmla="*/ 45 w 204"/>
                  <a:gd name="T23" fmla="*/ 111 h 201"/>
                  <a:gd name="T24" fmla="*/ 38 w 204"/>
                  <a:gd name="T25" fmla="*/ 122 h 201"/>
                  <a:gd name="T26" fmla="*/ 30 w 204"/>
                  <a:gd name="T27" fmla="*/ 134 h 201"/>
                  <a:gd name="T28" fmla="*/ 24 w 204"/>
                  <a:gd name="T29" fmla="*/ 146 h 201"/>
                  <a:gd name="T30" fmla="*/ 17 w 204"/>
                  <a:gd name="T31" fmla="*/ 159 h 201"/>
                  <a:gd name="T32" fmla="*/ 11 w 204"/>
                  <a:gd name="T33" fmla="*/ 172 h 201"/>
                  <a:gd name="T34" fmla="*/ 5 w 204"/>
                  <a:gd name="T35" fmla="*/ 186 h 201"/>
                  <a:gd name="T36" fmla="*/ 0 w 204"/>
                  <a:gd name="T37"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 h="201">
                    <a:moveTo>
                      <a:pt x="204" y="0"/>
                    </a:moveTo>
                    <a:lnTo>
                      <a:pt x="193" y="3"/>
                    </a:lnTo>
                    <a:lnTo>
                      <a:pt x="174" y="10"/>
                    </a:lnTo>
                    <a:lnTo>
                      <a:pt x="162" y="15"/>
                    </a:lnTo>
                    <a:lnTo>
                      <a:pt x="148" y="22"/>
                    </a:lnTo>
                    <a:lnTo>
                      <a:pt x="133" y="31"/>
                    </a:lnTo>
                    <a:lnTo>
                      <a:pt x="117" y="41"/>
                    </a:lnTo>
                    <a:lnTo>
                      <a:pt x="101" y="53"/>
                    </a:lnTo>
                    <a:lnTo>
                      <a:pt x="84" y="67"/>
                    </a:lnTo>
                    <a:lnTo>
                      <a:pt x="68" y="83"/>
                    </a:lnTo>
                    <a:lnTo>
                      <a:pt x="53" y="102"/>
                    </a:lnTo>
                    <a:lnTo>
                      <a:pt x="45" y="111"/>
                    </a:lnTo>
                    <a:lnTo>
                      <a:pt x="38" y="122"/>
                    </a:lnTo>
                    <a:lnTo>
                      <a:pt x="30" y="134"/>
                    </a:lnTo>
                    <a:lnTo>
                      <a:pt x="24" y="146"/>
                    </a:lnTo>
                    <a:lnTo>
                      <a:pt x="17" y="159"/>
                    </a:lnTo>
                    <a:lnTo>
                      <a:pt x="11" y="172"/>
                    </a:lnTo>
                    <a:lnTo>
                      <a:pt x="5" y="186"/>
                    </a:lnTo>
                    <a:lnTo>
                      <a:pt x="0" y="201"/>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9" name="Freeform 23">
                <a:extLst>
                  <a:ext uri="{FF2B5EF4-FFF2-40B4-BE49-F238E27FC236}">
                    <a16:creationId xmlns:a16="http://schemas.microsoft.com/office/drawing/2014/main" id="{CB6073CF-3FD8-4194-A9C4-74C0E91EAC7F}"/>
                  </a:ext>
                </a:extLst>
              </p:cNvPr>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0" name="Freeform 24">
                <a:extLst>
                  <a:ext uri="{FF2B5EF4-FFF2-40B4-BE49-F238E27FC236}">
                    <a16:creationId xmlns:a16="http://schemas.microsoft.com/office/drawing/2014/main" id="{04151F15-26B3-4537-B54B-0A72A1E90BEC}"/>
                  </a:ext>
                </a:extLst>
              </p:cNvPr>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1" name="Freeform 25">
                <a:extLst>
                  <a:ext uri="{FF2B5EF4-FFF2-40B4-BE49-F238E27FC236}">
                    <a16:creationId xmlns:a16="http://schemas.microsoft.com/office/drawing/2014/main" id="{539710EB-3996-4B26-BB5A-749C796B5E79}"/>
                  </a:ext>
                </a:extLst>
              </p:cNvPr>
              <p:cNvSpPr/>
              <p:nvPr/>
            </p:nvSpPr>
            <p:spPr bwMode="auto">
              <a:xfrm>
                <a:off x="2283" y="3566"/>
                <a:ext cx="36" cy="47"/>
              </a:xfrm>
              <a:custGeom>
                <a:avLst/>
                <a:gdLst>
                  <a:gd name="T0" fmla="*/ 147 w 147"/>
                  <a:gd name="T1" fmla="*/ 0 h 188"/>
                  <a:gd name="T2" fmla="*/ 142 w 147"/>
                  <a:gd name="T3" fmla="*/ 4 h 188"/>
                  <a:gd name="T4" fmla="*/ 129 w 147"/>
                  <a:gd name="T5" fmla="*/ 13 h 188"/>
                  <a:gd name="T6" fmla="*/ 109 w 147"/>
                  <a:gd name="T7" fmla="*/ 28 h 188"/>
                  <a:gd name="T8" fmla="*/ 86 w 147"/>
                  <a:gd name="T9" fmla="*/ 50 h 188"/>
                  <a:gd name="T10" fmla="*/ 74 w 147"/>
                  <a:gd name="T11" fmla="*/ 63 h 188"/>
                  <a:gd name="T12" fmla="*/ 61 w 147"/>
                  <a:gd name="T13" fmla="*/ 77 h 188"/>
                  <a:gd name="T14" fmla="*/ 49 w 147"/>
                  <a:gd name="T15" fmla="*/ 93 h 188"/>
                  <a:gd name="T16" fmla="*/ 37 w 147"/>
                  <a:gd name="T17" fmla="*/ 109 h 188"/>
                  <a:gd name="T18" fmla="*/ 26 w 147"/>
                  <a:gd name="T19" fmla="*/ 128 h 188"/>
                  <a:gd name="T20" fmla="*/ 17 w 147"/>
                  <a:gd name="T21" fmla="*/ 147 h 188"/>
                  <a:gd name="T22" fmla="*/ 8 w 147"/>
                  <a:gd name="T23" fmla="*/ 166 h 188"/>
                  <a:gd name="T24" fmla="*/ 0 w 147"/>
                  <a:gd name="T25"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88">
                    <a:moveTo>
                      <a:pt x="147" y="0"/>
                    </a:moveTo>
                    <a:lnTo>
                      <a:pt x="142" y="4"/>
                    </a:lnTo>
                    <a:lnTo>
                      <a:pt x="129" y="13"/>
                    </a:lnTo>
                    <a:lnTo>
                      <a:pt x="109" y="28"/>
                    </a:lnTo>
                    <a:lnTo>
                      <a:pt x="86" y="50"/>
                    </a:lnTo>
                    <a:lnTo>
                      <a:pt x="74" y="63"/>
                    </a:lnTo>
                    <a:lnTo>
                      <a:pt x="61" y="77"/>
                    </a:lnTo>
                    <a:lnTo>
                      <a:pt x="49" y="93"/>
                    </a:lnTo>
                    <a:lnTo>
                      <a:pt x="37" y="109"/>
                    </a:lnTo>
                    <a:lnTo>
                      <a:pt x="26" y="128"/>
                    </a:lnTo>
                    <a:lnTo>
                      <a:pt x="17" y="147"/>
                    </a:lnTo>
                    <a:lnTo>
                      <a:pt x="8" y="166"/>
                    </a:lnTo>
                    <a:lnTo>
                      <a:pt x="0" y="188"/>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2" name="Freeform 26">
                <a:extLst>
                  <a:ext uri="{FF2B5EF4-FFF2-40B4-BE49-F238E27FC236}">
                    <a16:creationId xmlns:a16="http://schemas.microsoft.com/office/drawing/2014/main" id="{0D23BFC8-B4F5-467F-BC6E-362F2ABFA416}"/>
                  </a:ext>
                </a:extLst>
              </p:cNvPr>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3" name="Freeform 27">
                <a:extLst>
                  <a:ext uri="{FF2B5EF4-FFF2-40B4-BE49-F238E27FC236}">
                    <a16:creationId xmlns:a16="http://schemas.microsoft.com/office/drawing/2014/main" id="{5842ECC8-0F0E-4B4F-A272-C33AECA04B32}"/>
                  </a:ext>
                </a:extLst>
              </p:cNvPr>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4" name="Freeform 28">
                <a:extLst>
                  <a:ext uri="{FF2B5EF4-FFF2-40B4-BE49-F238E27FC236}">
                    <a16:creationId xmlns:a16="http://schemas.microsoft.com/office/drawing/2014/main" id="{4CBF0973-9FB2-47D7-B8B1-DE0314825674}"/>
                  </a:ext>
                </a:extLst>
              </p:cNvPr>
              <p:cNvSpPr/>
              <p:nvPr/>
            </p:nvSpPr>
            <p:spPr bwMode="auto">
              <a:xfrm>
                <a:off x="2451" y="3312"/>
                <a:ext cx="684" cy="214"/>
              </a:xfrm>
              <a:custGeom>
                <a:avLst/>
                <a:gdLst>
                  <a:gd name="T0" fmla="*/ 126 w 2738"/>
                  <a:gd name="T1" fmla="*/ 54 h 855"/>
                  <a:gd name="T2" fmla="*/ 502 w 2738"/>
                  <a:gd name="T3" fmla="*/ 265 h 855"/>
                  <a:gd name="T4" fmla="*/ 796 w 2738"/>
                  <a:gd name="T5" fmla="*/ 464 h 855"/>
                  <a:gd name="T6" fmla="*/ 1097 w 2738"/>
                  <a:gd name="T7" fmla="*/ 692 h 855"/>
                  <a:gd name="T8" fmla="*/ 1202 w 2738"/>
                  <a:gd name="T9" fmla="*/ 758 h 855"/>
                  <a:gd name="T10" fmla="*/ 1326 w 2738"/>
                  <a:gd name="T11" fmla="*/ 805 h 855"/>
                  <a:gd name="T12" fmla="*/ 1521 w 2738"/>
                  <a:gd name="T13" fmla="*/ 827 h 855"/>
                  <a:gd name="T14" fmla="*/ 1642 w 2738"/>
                  <a:gd name="T15" fmla="*/ 803 h 855"/>
                  <a:gd name="T16" fmla="*/ 1697 w 2738"/>
                  <a:gd name="T17" fmla="*/ 768 h 855"/>
                  <a:gd name="T18" fmla="*/ 1705 w 2738"/>
                  <a:gd name="T19" fmla="*/ 733 h 855"/>
                  <a:gd name="T20" fmla="*/ 1670 w 2738"/>
                  <a:gd name="T21" fmla="*/ 700 h 855"/>
                  <a:gd name="T22" fmla="*/ 1515 w 2738"/>
                  <a:gd name="T23" fmla="*/ 652 h 855"/>
                  <a:gd name="T24" fmla="*/ 1385 w 2738"/>
                  <a:gd name="T25" fmla="*/ 598 h 855"/>
                  <a:gd name="T26" fmla="*/ 1361 w 2738"/>
                  <a:gd name="T27" fmla="*/ 552 h 855"/>
                  <a:gd name="T28" fmla="*/ 1388 w 2738"/>
                  <a:gd name="T29" fmla="*/ 516 h 855"/>
                  <a:gd name="T30" fmla="*/ 1454 w 2738"/>
                  <a:gd name="T31" fmla="*/ 493 h 855"/>
                  <a:gd name="T32" fmla="*/ 1603 w 2738"/>
                  <a:gd name="T33" fmla="*/ 486 h 855"/>
                  <a:gd name="T34" fmla="*/ 1810 w 2738"/>
                  <a:gd name="T35" fmla="*/ 522 h 855"/>
                  <a:gd name="T36" fmla="*/ 2060 w 2738"/>
                  <a:gd name="T37" fmla="*/ 600 h 855"/>
                  <a:gd name="T38" fmla="*/ 2288 w 2738"/>
                  <a:gd name="T39" fmla="*/ 652 h 855"/>
                  <a:gd name="T40" fmla="*/ 2462 w 2738"/>
                  <a:gd name="T41" fmla="*/ 662 h 855"/>
                  <a:gd name="T42" fmla="*/ 2557 w 2738"/>
                  <a:gd name="T43" fmla="*/ 640 h 855"/>
                  <a:gd name="T44" fmla="*/ 2581 w 2738"/>
                  <a:gd name="T45" fmla="*/ 614 h 855"/>
                  <a:gd name="T46" fmla="*/ 2573 w 2738"/>
                  <a:gd name="T47" fmla="*/ 575 h 855"/>
                  <a:gd name="T48" fmla="*/ 2522 w 2738"/>
                  <a:gd name="T49" fmla="*/ 515 h 855"/>
                  <a:gd name="T50" fmla="*/ 2484 w 2738"/>
                  <a:gd name="T51" fmla="*/ 459 h 855"/>
                  <a:gd name="T52" fmla="*/ 2484 w 2738"/>
                  <a:gd name="T53" fmla="*/ 418 h 855"/>
                  <a:gd name="T54" fmla="*/ 2523 w 2738"/>
                  <a:gd name="T55" fmla="*/ 382 h 855"/>
                  <a:gd name="T56" fmla="*/ 2642 w 2738"/>
                  <a:gd name="T57" fmla="*/ 323 h 855"/>
                  <a:gd name="T58" fmla="*/ 2702 w 2738"/>
                  <a:gd name="T59" fmla="*/ 269 h 855"/>
                  <a:gd name="T60" fmla="*/ 2737 w 2738"/>
                  <a:gd name="T61" fmla="*/ 203 h 855"/>
                  <a:gd name="T62" fmla="*/ 2716 w 2738"/>
                  <a:gd name="T63" fmla="*/ 296 h 855"/>
                  <a:gd name="T64" fmla="*/ 2649 w 2738"/>
                  <a:gd name="T65" fmla="*/ 356 h 855"/>
                  <a:gd name="T66" fmla="*/ 2531 w 2738"/>
                  <a:gd name="T67" fmla="*/ 411 h 855"/>
                  <a:gd name="T68" fmla="*/ 2510 w 2738"/>
                  <a:gd name="T69" fmla="*/ 434 h 855"/>
                  <a:gd name="T70" fmla="*/ 2526 w 2738"/>
                  <a:gd name="T71" fmla="*/ 475 h 855"/>
                  <a:gd name="T72" fmla="*/ 2594 w 2738"/>
                  <a:gd name="T73" fmla="*/ 553 h 855"/>
                  <a:gd name="T74" fmla="*/ 2611 w 2738"/>
                  <a:gd name="T75" fmla="*/ 613 h 855"/>
                  <a:gd name="T76" fmla="*/ 2581 w 2738"/>
                  <a:gd name="T77" fmla="*/ 660 h 855"/>
                  <a:gd name="T78" fmla="*/ 2516 w 2738"/>
                  <a:gd name="T79" fmla="*/ 685 h 855"/>
                  <a:gd name="T80" fmla="*/ 2385 w 2738"/>
                  <a:gd name="T81" fmla="*/ 689 h 855"/>
                  <a:gd name="T82" fmla="*/ 2182 w 2738"/>
                  <a:gd name="T83" fmla="*/ 649 h 855"/>
                  <a:gd name="T84" fmla="*/ 1930 w 2738"/>
                  <a:gd name="T85" fmla="*/ 569 h 855"/>
                  <a:gd name="T86" fmla="*/ 1704 w 2738"/>
                  <a:gd name="T87" fmla="*/ 515 h 855"/>
                  <a:gd name="T88" fmla="*/ 1525 w 2738"/>
                  <a:gd name="T89" fmla="*/ 512 h 855"/>
                  <a:gd name="T90" fmla="*/ 1412 w 2738"/>
                  <a:gd name="T91" fmla="*/ 536 h 855"/>
                  <a:gd name="T92" fmla="*/ 1391 w 2738"/>
                  <a:gd name="T93" fmla="*/ 558 h 855"/>
                  <a:gd name="T94" fmla="*/ 1449 w 2738"/>
                  <a:gd name="T95" fmla="*/ 602 h 855"/>
                  <a:gd name="T96" fmla="*/ 1621 w 2738"/>
                  <a:gd name="T97" fmla="*/ 648 h 855"/>
                  <a:gd name="T98" fmla="*/ 1705 w 2738"/>
                  <a:gd name="T99" fmla="*/ 689 h 855"/>
                  <a:gd name="T100" fmla="*/ 1735 w 2738"/>
                  <a:gd name="T101" fmla="*/ 733 h 855"/>
                  <a:gd name="T102" fmla="*/ 1713 w 2738"/>
                  <a:gd name="T103" fmla="*/ 793 h 855"/>
                  <a:gd name="T104" fmla="*/ 1640 w 2738"/>
                  <a:gd name="T105" fmla="*/ 834 h 855"/>
                  <a:gd name="T106" fmla="*/ 1494 w 2738"/>
                  <a:gd name="T107" fmla="*/ 855 h 855"/>
                  <a:gd name="T108" fmla="*/ 1289 w 2738"/>
                  <a:gd name="T109" fmla="*/ 813 h 855"/>
                  <a:gd name="T110" fmla="*/ 1142 w 2738"/>
                  <a:gd name="T111" fmla="*/ 740 h 855"/>
                  <a:gd name="T112" fmla="*/ 948 w 2738"/>
                  <a:gd name="T113" fmla="*/ 591 h 855"/>
                  <a:gd name="T114" fmla="*/ 622 w 2738"/>
                  <a:gd name="T115" fmla="*/ 355 h 855"/>
                  <a:gd name="T116" fmla="*/ 285 w 2738"/>
                  <a:gd name="T117" fmla="*/ 150 h 855"/>
                  <a:gd name="T118" fmla="*/ 18 w 2738"/>
                  <a:gd name="T119" fmla="*/ 21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38" h="855">
                    <a:moveTo>
                      <a:pt x="5" y="0"/>
                    </a:moveTo>
                    <a:lnTo>
                      <a:pt x="10" y="2"/>
                    </a:lnTo>
                    <a:lnTo>
                      <a:pt x="25" y="9"/>
                    </a:lnTo>
                    <a:lnTo>
                      <a:pt x="50" y="18"/>
                    </a:lnTo>
                    <a:lnTo>
                      <a:pt x="84" y="34"/>
                    </a:lnTo>
                    <a:lnTo>
                      <a:pt x="126" y="54"/>
                    </a:lnTo>
                    <a:lnTo>
                      <a:pt x="176" y="80"/>
                    </a:lnTo>
                    <a:lnTo>
                      <a:pt x="236" y="111"/>
                    </a:lnTo>
                    <a:lnTo>
                      <a:pt x="303" y="148"/>
                    </a:lnTo>
                    <a:lnTo>
                      <a:pt x="377" y="190"/>
                    </a:lnTo>
                    <a:lnTo>
                      <a:pt x="459" y="239"/>
                    </a:lnTo>
                    <a:lnTo>
                      <a:pt x="502" y="265"/>
                    </a:lnTo>
                    <a:lnTo>
                      <a:pt x="546" y="294"/>
                    </a:lnTo>
                    <a:lnTo>
                      <a:pt x="594" y="324"/>
                    </a:lnTo>
                    <a:lnTo>
                      <a:pt x="641" y="357"/>
                    </a:lnTo>
                    <a:lnTo>
                      <a:pt x="691" y="390"/>
                    </a:lnTo>
                    <a:lnTo>
                      <a:pt x="743" y="426"/>
                    </a:lnTo>
                    <a:lnTo>
                      <a:pt x="796" y="464"/>
                    </a:lnTo>
                    <a:lnTo>
                      <a:pt x="850" y="502"/>
                    </a:lnTo>
                    <a:lnTo>
                      <a:pt x="905" y="543"/>
                    </a:lnTo>
                    <a:lnTo>
                      <a:pt x="962" y="586"/>
                    </a:lnTo>
                    <a:lnTo>
                      <a:pt x="1019" y="632"/>
                    </a:lnTo>
                    <a:lnTo>
                      <a:pt x="1078" y="679"/>
                    </a:lnTo>
                    <a:lnTo>
                      <a:pt x="1097" y="692"/>
                    </a:lnTo>
                    <a:lnTo>
                      <a:pt x="1114" y="705"/>
                    </a:lnTo>
                    <a:lnTo>
                      <a:pt x="1131" y="717"/>
                    </a:lnTo>
                    <a:lnTo>
                      <a:pt x="1148" y="729"/>
                    </a:lnTo>
                    <a:lnTo>
                      <a:pt x="1167" y="738"/>
                    </a:lnTo>
                    <a:lnTo>
                      <a:pt x="1184" y="749"/>
                    </a:lnTo>
                    <a:lnTo>
                      <a:pt x="1202" y="758"/>
                    </a:lnTo>
                    <a:lnTo>
                      <a:pt x="1221" y="766"/>
                    </a:lnTo>
                    <a:lnTo>
                      <a:pt x="1238" y="775"/>
                    </a:lnTo>
                    <a:lnTo>
                      <a:pt x="1256" y="783"/>
                    </a:lnTo>
                    <a:lnTo>
                      <a:pt x="1274" y="789"/>
                    </a:lnTo>
                    <a:lnTo>
                      <a:pt x="1291" y="796"/>
                    </a:lnTo>
                    <a:lnTo>
                      <a:pt x="1326" y="805"/>
                    </a:lnTo>
                    <a:lnTo>
                      <a:pt x="1361" y="814"/>
                    </a:lnTo>
                    <a:lnTo>
                      <a:pt x="1394" y="820"/>
                    </a:lnTo>
                    <a:lnTo>
                      <a:pt x="1428" y="825"/>
                    </a:lnTo>
                    <a:lnTo>
                      <a:pt x="1460" y="828"/>
                    </a:lnTo>
                    <a:lnTo>
                      <a:pt x="1490" y="828"/>
                    </a:lnTo>
                    <a:lnTo>
                      <a:pt x="1521" y="827"/>
                    </a:lnTo>
                    <a:lnTo>
                      <a:pt x="1549" y="825"/>
                    </a:lnTo>
                    <a:lnTo>
                      <a:pt x="1574" y="821"/>
                    </a:lnTo>
                    <a:lnTo>
                      <a:pt x="1599" y="816"/>
                    </a:lnTo>
                    <a:lnTo>
                      <a:pt x="1615" y="812"/>
                    </a:lnTo>
                    <a:lnTo>
                      <a:pt x="1630" y="807"/>
                    </a:lnTo>
                    <a:lnTo>
                      <a:pt x="1642" y="803"/>
                    </a:lnTo>
                    <a:lnTo>
                      <a:pt x="1655" y="798"/>
                    </a:lnTo>
                    <a:lnTo>
                      <a:pt x="1666" y="791"/>
                    </a:lnTo>
                    <a:lnTo>
                      <a:pt x="1676" y="786"/>
                    </a:lnTo>
                    <a:lnTo>
                      <a:pt x="1685" y="779"/>
                    </a:lnTo>
                    <a:lnTo>
                      <a:pt x="1692" y="773"/>
                    </a:lnTo>
                    <a:lnTo>
                      <a:pt x="1697" y="768"/>
                    </a:lnTo>
                    <a:lnTo>
                      <a:pt x="1702" y="762"/>
                    </a:lnTo>
                    <a:lnTo>
                      <a:pt x="1705" y="757"/>
                    </a:lnTo>
                    <a:lnTo>
                      <a:pt x="1706" y="750"/>
                    </a:lnTo>
                    <a:lnTo>
                      <a:pt x="1707" y="745"/>
                    </a:lnTo>
                    <a:lnTo>
                      <a:pt x="1706" y="740"/>
                    </a:lnTo>
                    <a:lnTo>
                      <a:pt x="1705" y="733"/>
                    </a:lnTo>
                    <a:lnTo>
                      <a:pt x="1702" y="728"/>
                    </a:lnTo>
                    <a:lnTo>
                      <a:pt x="1699" y="723"/>
                    </a:lnTo>
                    <a:lnTo>
                      <a:pt x="1694" y="718"/>
                    </a:lnTo>
                    <a:lnTo>
                      <a:pt x="1690" y="714"/>
                    </a:lnTo>
                    <a:lnTo>
                      <a:pt x="1683" y="709"/>
                    </a:lnTo>
                    <a:lnTo>
                      <a:pt x="1670" y="700"/>
                    </a:lnTo>
                    <a:lnTo>
                      <a:pt x="1653" y="691"/>
                    </a:lnTo>
                    <a:lnTo>
                      <a:pt x="1633" y="682"/>
                    </a:lnTo>
                    <a:lnTo>
                      <a:pt x="1609" y="675"/>
                    </a:lnTo>
                    <a:lnTo>
                      <a:pt x="1581" y="667"/>
                    </a:lnTo>
                    <a:lnTo>
                      <a:pt x="1550" y="660"/>
                    </a:lnTo>
                    <a:lnTo>
                      <a:pt x="1515" y="652"/>
                    </a:lnTo>
                    <a:lnTo>
                      <a:pt x="1485" y="644"/>
                    </a:lnTo>
                    <a:lnTo>
                      <a:pt x="1458" y="635"/>
                    </a:lnTo>
                    <a:lnTo>
                      <a:pt x="1434" y="626"/>
                    </a:lnTo>
                    <a:lnTo>
                      <a:pt x="1414" y="617"/>
                    </a:lnTo>
                    <a:lnTo>
                      <a:pt x="1398" y="607"/>
                    </a:lnTo>
                    <a:lnTo>
                      <a:pt x="1385" y="598"/>
                    </a:lnTo>
                    <a:lnTo>
                      <a:pt x="1374" y="589"/>
                    </a:lnTo>
                    <a:lnTo>
                      <a:pt x="1368" y="581"/>
                    </a:lnTo>
                    <a:lnTo>
                      <a:pt x="1364" y="573"/>
                    </a:lnTo>
                    <a:lnTo>
                      <a:pt x="1362" y="566"/>
                    </a:lnTo>
                    <a:lnTo>
                      <a:pt x="1361" y="558"/>
                    </a:lnTo>
                    <a:lnTo>
                      <a:pt x="1361" y="552"/>
                    </a:lnTo>
                    <a:lnTo>
                      <a:pt x="1363" y="544"/>
                    </a:lnTo>
                    <a:lnTo>
                      <a:pt x="1366" y="538"/>
                    </a:lnTo>
                    <a:lnTo>
                      <a:pt x="1371" y="530"/>
                    </a:lnTo>
                    <a:lnTo>
                      <a:pt x="1376" y="526"/>
                    </a:lnTo>
                    <a:lnTo>
                      <a:pt x="1381" y="521"/>
                    </a:lnTo>
                    <a:lnTo>
                      <a:pt x="1388" y="516"/>
                    </a:lnTo>
                    <a:lnTo>
                      <a:pt x="1395" y="512"/>
                    </a:lnTo>
                    <a:lnTo>
                      <a:pt x="1404" y="508"/>
                    </a:lnTo>
                    <a:lnTo>
                      <a:pt x="1414" y="503"/>
                    </a:lnTo>
                    <a:lnTo>
                      <a:pt x="1423" y="500"/>
                    </a:lnTo>
                    <a:lnTo>
                      <a:pt x="1435" y="497"/>
                    </a:lnTo>
                    <a:lnTo>
                      <a:pt x="1454" y="493"/>
                    </a:lnTo>
                    <a:lnTo>
                      <a:pt x="1473" y="489"/>
                    </a:lnTo>
                    <a:lnTo>
                      <a:pt x="1496" y="487"/>
                    </a:lnTo>
                    <a:lnTo>
                      <a:pt x="1519" y="485"/>
                    </a:lnTo>
                    <a:lnTo>
                      <a:pt x="1545" y="485"/>
                    </a:lnTo>
                    <a:lnTo>
                      <a:pt x="1573" y="485"/>
                    </a:lnTo>
                    <a:lnTo>
                      <a:pt x="1603" y="486"/>
                    </a:lnTo>
                    <a:lnTo>
                      <a:pt x="1633" y="489"/>
                    </a:lnTo>
                    <a:lnTo>
                      <a:pt x="1665" y="493"/>
                    </a:lnTo>
                    <a:lnTo>
                      <a:pt x="1700" y="498"/>
                    </a:lnTo>
                    <a:lnTo>
                      <a:pt x="1734" y="504"/>
                    </a:lnTo>
                    <a:lnTo>
                      <a:pt x="1771" y="512"/>
                    </a:lnTo>
                    <a:lnTo>
                      <a:pt x="1810" y="522"/>
                    </a:lnTo>
                    <a:lnTo>
                      <a:pt x="1848" y="533"/>
                    </a:lnTo>
                    <a:lnTo>
                      <a:pt x="1888" y="544"/>
                    </a:lnTo>
                    <a:lnTo>
                      <a:pt x="1930" y="558"/>
                    </a:lnTo>
                    <a:lnTo>
                      <a:pt x="1974" y="573"/>
                    </a:lnTo>
                    <a:lnTo>
                      <a:pt x="2017" y="587"/>
                    </a:lnTo>
                    <a:lnTo>
                      <a:pt x="2060" y="600"/>
                    </a:lnTo>
                    <a:lnTo>
                      <a:pt x="2101" y="612"/>
                    </a:lnTo>
                    <a:lnTo>
                      <a:pt x="2141" y="622"/>
                    </a:lnTo>
                    <a:lnTo>
                      <a:pt x="2180" y="632"/>
                    </a:lnTo>
                    <a:lnTo>
                      <a:pt x="2216" y="639"/>
                    </a:lnTo>
                    <a:lnTo>
                      <a:pt x="2253" y="646"/>
                    </a:lnTo>
                    <a:lnTo>
                      <a:pt x="2288" y="652"/>
                    </a:lnTo>
                    <a:lnTo>
                      <a:pt x="2321" y="656"/>
                    </a:lnTo>
                    <a:lnTo>
                      <a:pt x="2352" y="660"/>
                    </a:lnTo>
                    <a:lnTo>
                      <a:pt x="2382" y="662"/>
                    </a:lnTo>
                    <a:lnTo>
                      <a:pt x="2411" y="663"/>
                    </a:lnTo>
                    <a:lnTo>
                      <a:pt x="2437" y="663"/>
                    </a:lnTo>
                    <a:lnTo>
                      <a:pt x="2462" y="662"/>
                    </a:lnTo>
                    <a:lnTo>
                      <a:pt x="2485" y="660"/>
                    </a:lnTo>
                    <a:lnTo>
                      <a:pt x="2510" y="656"/>
                    </a:lnTo>
                    <a:lnTo>
                      <a:pt x="2531" y="651"/>
                    </a:lnTo>
                    <a:lnTo>
                      <a:pt x="2541" y="648"/>
                    </a:lnTo>
                    <a:lnTo>
                      <a:pt x="2550" y="645"/>
                    </a:lnTo>
                    <a:lnTo>
                      <a:pt x="2557" y="640"/>
                    </a:lnTo>
                    <a:lnTo>
                      <a:pt x="2564" y="636"/>
                    </a:lnTo>
                    <a:lnTo>
                      <a:pt x="2569" y="633"/>
                    </a:lnTo>
                    <a:lnTo>
                      <a:pt x="2573" y="628"/>
                    </a:lnTo>
                    <a:lnTo>
                      <a:pt x="2577" y="624"/>
                    </a:lnTo>
                    <a:lnTo>
                      <a:pt x="2579" y="620"/>
                    </a:lnTo>
                    <a:lnTo>
                      <a:pt x="2581" y="614"/>
                    </a:lnTo>
                    <a:lnTo>
                      <a:pt x="2582" y="610"/>
                    </a:lnTo>
                    <a:lnTo>
                      <a:pt x="2582" y="605"/>
                    </a:lnTo>
                    <a:lnTo>
                      <a:pt x="2582" y="598"/>
                    </a:lnTo>
                    <a:lnTo>
                      <a:pt x="2580" y="591"/>
                    </a:lnTo>
                    <a:lnTo>
                      <a:pt x="2578" y="583"/>
                    </a:lnTo>
                    <a:lnTo>
                      <a:pt x="2573" y="575"/>
                    </a:lnTo>
                    <a:lnTo>
                      <a:pt x="2568" y="566"/>
                    </a:lnTo>
                    <a:lnTo>
                      <a:pt x="2562" y="556"/>
                    </a:lnTo>
                    <a:lnTo>
                      <a:pt x="2553" y="547"/>
                    </a:lnTo>
                    <a:lnTo>
                      <a:pt x="2543" y="537"/>
                    </a:lnTo>
                    <a:lnTo>
                      <a:pt x="2533" y="526"/>
                    </a:lnTo>
                    <a:lnTo>
                      <a:pt x="2522" y="515"/>
                    </a:lnTo>
                    <a:lnTo>
                      <a:pt x="2513" y="504"/>
                    </a:lnTo>
                    <a:lnTo>
                      <a:pt x="2504" y="495"/>
                    </a:lnTo>
                    <a:lnTo>
                      <a:pt x="2497" y="485"/>
                    </a:lnTo>
                    <a:lnTo>
                      <a:pt x="2491" y="476"/>
                    </a:lnTo>
                    <a:lnTo>
                      <a:pt x="2487" y="468"/>
                    </a:lnTo>
                    <a:lnTo>
                      <a:pt x="2484" y="459"/>
                    </a:lnTo>
                    <a:lnTo>
                      <a:pt x="2482" y="452"/>
                    </a:lnTo>
                    <a:lnTo>
                      <a:pt x="2480" y="444"/>
                    </a:lnTo>
                    <a:lnTo>
                      <a:pt x="2480" y="438"/>
                    </a:lnTo>
                    <a:lnTo>
                      <a:pt x="2481" y="430"/>
                    </a:lnTo>
                    <a:lnTo>
                      <a:pt x="2482" y="424"/>
                    </a:lnTo>
                    <a:lnTo>
                      <a:pt x="2484" y="418"/>
                    </a:lnTo>
                    <a:lnTo>
                      <a:pt x="2487" y="412"/>
                    </a:lnTo>
                    <a:lnTo>
                      <a:pt x="2491" y="406"/>
                    </a:lnTo>
                    <a:lnTo>
                      <a:pt x="2497" y="401"/>
                    </a:lnTo>
                    <a:lnTo>
                      <a:pt x="2504" y="394"/>
                    </a:lnTo>
                    <a:lnTo>
                      <a:pt x="2513" y="388"/>
                    </a:lnTo>
                    <a:lnTo>
                      <a:pt x="2523" y="382"/>
                    </a:lnTo>
                    <a:lnTo>
                      <a:pt x="2533" y="376"/>
                    </a:lnTo>
                    <a:lnTo>
                      <a:pt x="2557" y="365"/>
                    </a:lnTo>
                    <a:lnTo>
                      <a:pt x="2583" y="356"/>
                    </a:lnTo>
                    <a:lnTo>
                      <a:pt x="2607" y="344"/>
                    </a:lnTo>
                    <a:lnTo>
                      <a:pt x="2631" y="331"/>
                    </a:lnTo>
                    <a:lnTo>
                      <a:pt x="2642" y="323"/>
                    </a:lnTo>
                    <a:lnTo>
                      <a:pt x="2654" y="316"/>
                    </a:lnTo>
                    <a:lnTo>
                      <a:pt x="2665" y="308"/>
                    </a:lnTo>
                    <a:lnTo>
                      <a:pt x="2676" y="300"/>
                    </a:lnTo>
                    <a:lnTo>
                      <a:pt x="2686" y="291"/>
                    </a:lnTo>
                    <a:lnTo>
                      <a:pt x="2694" y="280"/>
                    </a:lnTo>
                    <a:lnTo>
                      <a:pt x="2702" y="269"/>
                    </a:lnTo>
                    <a:lnTo>
                      <a:pt x="2708" y="259"/>
                    </a:lnTo>
                    <a:lnTo>
                      <a:pt x="2713" y="246"/>
                    </a:lnTo>
                    <a:lnTo>
                      <a:pt x="2716" y="232"/>
                    </a:lnTo>
                    <a:lnTo>
                      <a:pt x="2717" y="218"/>
                    </a:lnTo>
                    <a:lnTo>
                      <a:pt x="2716" y="202"/>
                    </a:lnTo>
                    <a:lnTo>
                      <a:pt x="2737" y="203"/>
                    </a:lnTo>
                    <a:lnTo>
                      <a:pt x="2738" y="221"/>
                    </a:lnTo>
                    <a:lnTo>
                      <a:pt x="2737" y="238"/>
                    </a:lnTo>
                    <a:lnTo>
                      <a:pt x="2734" y="254"/>
                    </a:lnTo>
                    <a:lnTo>
                      <a:pt x="2729" y="269"/>
                    </a:lnTo>
                    <a:lnTo>
                      <a:pt x="2723" y="283"/>
                    </a:lnTo>
                    <a:lnTo>
                      <a:pt x="2716" y="296"/>
                    </a:lnTo>
                    <a:lnTo>
                      <a:pt x="2707" y="308"/>
                    </a:lnTo>
                    <a:lnTo>
                      <a:pt x="2697" y="319"/>
                    </a:lnTo>
                    <a:lnTo>
                      <a:pt x="2687" y="329"/>
                    </a:lnTo>
                    <a:lnTo>
                      <a:pt x="2675" y="338"/>
                    </a:lnTo>
                    <a:lnTo>
                      <a:pt x="2662" y="347"/>
                    </a:lnTo>
                    <a:lnTo>
                      <a:pt x="2649" y="356"/>
                    </a:lnTo>
                    <a:lnTo>
                      <a:pt x="2622" y="370"/>
                    </a:lnTo>
                    <a:lnTo>
                      <a:pt x="2594" y="383"/>
                    </a:lnTo>
                    <a:lnTo>
                      <a:pt x="2570" y="391"/>
                    </a:lnTo>
                    <a:lnTo>
                      <a:pt x="2549" y="401"/>
                    </a:lnTo>
                    <a:lnTo>
                      <a:pt x="2539" y="405"/>
                    </a:lnTo>
                    <a:lnTo>
                      <a:pt x="2531" y="411"/>
                    </a:lnTo>
                    <a:lnTo>
                      <a:pt x="2524" y="416"/>
                    </a:lnTo>
                    <a:lnTo>
                      <a:pt x="2517" y="421"/>
                    </a:lnTo>
                    <a:lnTo>
                      <a:pt x="2515" y="425"/>
                    </a:lnTo>
                    <a:lnTo>
                      <a:pt x="2513" y="428"/>
                    </a:lnTo>
                    <a:lnTo>
                      <a:pt x="2511" y="431"/>
                    </a:lnTo>
                    <a:lnTo>
                      <a:pt x="2510" y="434"/>
                    </a:lnTo>
                    <a:lnTo>
                      <a:pt x="2510" y="439"/>
                    </a:lnTo>
                    <a:lnTo>
                      <a:pt x="2510" y="443"/>
                    </a:lnTo>
                    <a:lnTo>
                      <a:pt x="2511" y="447"/>
                    </a:lnTo>
                    <a:lnTo>
                      <a:pt x="2512" y="453"/>
                    </a:lnTo>
                    <a:lnTo>
                      <a:pt x="2517" y="464"/>
                    </a:lnTo>
                    <a:lnTo>
                      <a:pt x="2526" y="475"/>
                    </a:lnTo>
                    <a:lnTo>
                      <a:pt x="2538" y="489"/>
                    </a:lnTo>
                    <a:lnTo>
                      <a:pt x="2553" y="504"/>
                    </a:lnTo>
                    <a:lnTo>
                      <a:pt x="2566" y="517"/>
                    </a:lnTo>
                    <a:lnTo>
                      <a:pt x="2577" y="529"/>
                    </a:lnTo>
                    <a:lnTo>
                      <a:pt x="2586" y="541"/>
                    </a:lnTo>
                    <a:lnTo>
                      <a:pt x="2594" y="553"/>
                    </a:lnTo>
                    <a:lnTo>
                      <a:pt x="2600" y="564"/>
                    </a:lnTo>
                    <a:lnTo>
                      <a:pt x="2605" y="575"/>
                    </a:lnTo>
                    <a:lnTo>
                      <a:pt x="2609" y="584"/>
                    </a:lnTo>
                    <a:lnTo>
                      <a:pt x="2611" y="594"/>
                    </a:lnTo>
                    <a:lnTo>
                      <a:pt x="2612" y="605"/>
                    </a:lnTo>
                    <a:lnTo>
                      <a:pt x="2611" y="613"/>
                    </a:lnTo>
                    <a:lnTo>
                      <a:pt x="2609" y="623"/>
                    </a:lnTo>
                    <a:lnTo>
                      <a:pt x="2606" y="632"/>
                    </a:lnTo>
                    <a:lnTo>
                      <a:pt x="2601" y="639"/>
                    </a:lnTo>
                    <a:lnTo>
                      <a:pt x="2596" y="647"/>
                    </a:lnTo>
                    <a:lnTo>
                      <a:pt x="2589" y="653"/>
                    </a:lnTo>
                    <a:lnTo>
                      <a:pt x="2581" y="660"/>
                    </a:lnTo>
                    <a:lnTo>
                      <a:pt x="2572" y="665"/>
                    </a:lnTo>
                    <a:lnTo>
                      <a:pt x="2563" y="671"/>
                    </a:lnTo>
                    <a:lnTo>
                      <a:pt x="2553" y="675"/>
                    </a:lnTo>
                    <a:lnTo>
                      <a:pt x="2541" y="678"/>
                    </a:lnTo>
                    <a:lnTo>
                      <a:pt x="2529" y="681"/>
                    </a:lnTo>
                    <a:lnTo>
                      <a:pt x="2516" y="685"/>
                    </a:lnTo>
                    <a:lnTo>
                      <a:pt x="2502" y="687"/>
                    </a:lnTo>
                    <a:lnTo>
                      <a:pt x="2488" y="689"/>
                    </a:lnTo>
                    <a:lnTo>
                      <a:pt x="2464" y="691"/>
                    </a:lnTo>
                    <a:lnTo>
                      <a:pt x="2440" y="691"/>
                    </a:lnTo>
                    <a:lnTo>
                      <a:pt x="2413" y="691"/>
                    </a:lnTo>
                    <a:lnTo>
                      <a:pt x="2385" y="689"/>
                    </a:lnTo>
                    <a:lnTo>
                      <a:pt x="2354" y="685"/>
                    </a:lnTo>
                    <a:lnTo>
                      <a:pt x="2323" y="680"/>
                    </a:lnTo>
                    <a:lnTo>
                      <a:pt x="2290" y="674"/>
                    </a:lnTo>
                    <a:lnTo>
                      <a:pt x="2255" y="666"/>
                    </a:lnTo>
                    <a:lnTo>
                      <a:pt x="2219" y="659"/>
                    </a:lnTo>
                    <a:lnTo>
                      <a:pt x="2182" y="649"/>
                    </a:lnTo>
                    <a:lnTo>
                      <a:pt x="2143" y="638"/>
                    </a:lnTo>
                    <a:lnTo>
                      <a:pt x="2103" y="626"/>
                    </a:lnTo>
                    <a:lnTo>
                      <a:pt x="2062" y="613"/>
                    </a:lnTo>
                    <a:lnTo>
                      <a:pt x="2019" y="599"/>
                    </a:lnTo>
                    <a:lnTo>
                      <a:pt x="1976" y="585"/>
                    </a:lnTo>
                    <a:lnTo>
                      <a:pt x="1930" y="569"/>
                    </a:lnTo>
                    <a:lnTo>
                      <a:pt x="1891" y="556"/>
                    </a:lnTo>
                    <a:lnTo>
                      <a:pt x="1851" y="544"/>
                    </a:lnTo>
                    <a:lnTo>
                      <a:pt x="1812" y="535"/>
                    </a:lnTo>
                    <a:lnTo>
                      <a:pt x="1775" y="527"/>
                    </a:lnTo>
                    <a:lnTo>
                      <a:pt x="1738" y="521"/>
                    </a:lnTo>
                    <a:lnTo>
                      <a:pt x="1704" y="515"/>
                    </a:lnTo>
                    <a:lnTo>
                      <a:pt x="1669" y="512"/>
                    </a:lnTo>
                    <a:lnTo>
                      <a:pt x="1637" y="510"/>
                    </a:lnTo>
                    <a:lnTo>
                      <a:pt x="1607" y="509"/>
                    </a:lnTo>
                    <a:lnTo>
                      <a:pt x="1578" y="509"/>
                    </a:lnTo>
                    <a:lnTo>
                      <a:pt x="1551" y="510"/>
                    </a:lnTo>
                    <a:lnTo>
                      <a:pt x="1525" y="512"/>
                    </a:lnTo>
                    <a:lnTo>
                      <a:pt x="1501" y="514"/>
                    </a:lnTo>
                    <a:lnTo>
                      <a:pt x="1480" y="517"/>
                    </a:lnTo>
                    <a:lnTo>
                      <a:pt x="1460" y="521"/>
                    </a:lnTo>
                    <a:lnTo>
                      <a:pt x="1443" y="525"/>
                    </a:lnTo>
                    <a:lnTo>
                      <a:pt x="1426" y="530"/>
                    </a:lnTo>
                    <a:lnTo>
                      <a:pt x="1412" y="536"/>
                    </a:lnTo>
                    <a:lnTo>
                      <a:pt x="1406" y="539"/>
                    </a:lnTo>
                    <a:lnTo>
                      <a:pt x="1401" y="542"/>
                    </a:lnTo>
                    <a:lnTo>
                      <a:pt x="1396" y="545"/>
                    </a:lnTo>
                    <a:lnTo>
                      <a:pt x="1393" y="549"/>
                    </a:lnTo>
                    <a:lnTo>
                      <a:pt x="1391" y="553"/>
                    </a:lnTo>
                    <a:lnTo>
                      <a:pt x="1391" y="558"/>
                    </a:lnTo>
                    <a:lnTo>
                      <a:pt x="1392" y="564"/>
                    </a:lnTo>
                    <a:lnTo>
                      <a:pt x="1396" y="569"/>
                    </a:lnTo>
                    <a:lnTo>
                      <a:pt x="1405" y="577"/>
                    </a:lnTo>
                    <a:lnTo>
                      <a:pt x="1416" y="585"/>
                    </a:lnTo>
                    <a:lnTo>
                      <a:pt x="1431" y="593"/>
                    </a:lnTo>
                    <a:lnTo>
                      <a:pt x="1449" y="602"/>
                    </a:lnTo>
                    <a:lnTo>
                      <a:pt x="1471" y="609"/>
                    </a:lnTo>
                    <a:lnTo>
                      <a:pt x="1496" y="617"/>
                    </a:lnTo>
                    <a:lnTo>
                      <a:pt x="1524" y="624"/>
                    </a:lnTo>
                    <a:lnTo>
                      <a:pt x="1555" y="632"/>
                    </a:lnTo>
                    <a:lnTo>
                      <a:pt x="1590" y="639"/>
                    </a:lnTo>
                    <a:lnTo>
                      <a:pt x="1621" y="648"/>
                    </a:lnTo>
                    <a:lnTo>
                      <a:pt x="1647" y="658"/>
                    </a:lnTo>
                    <a:lnTo>
                      <a:pt x="1670" y="667"/>
                    </a:lnTo>
                    <a:lnTo>
                      <a:pt x="1680" y="673"/>
                    </a:lnTo>
                    <a:lnTo>
                      <a:pt x="1689" y="678"/>
                    </a:lnTo>
                    <a:lnTo>
                      <a:pt x="1697" y="683"/>
                    </a:lnTo>
                    <a:lnTo>
                      <a:pt x="1705" y="689"/>
                    </a:lnTo>
                    <a:lnTo>
                      <a:pt x="1711" y="694"/>
                    </a:lnTo>
                    <a:lnTo>
                      <a:pt x="1717" y="701"/>
                    </a:lnTo>
                    <a:lnTo>
                      <a:pt x="1722" y="706"/>
                    </a:lnTo>
                    <a:lnTo>
                      <a:pt x="1727" y="713"/>
                    </a:lnTo>
                    <a:lnTo>
                      <a:pt x="1732" y="722"/>
                    </a:lnTo>
                    <a:lnTo>
                      <a:pt x="1735" y="733"/>
                    </a:lnTo>
                    <a:lnTo>
                      <a:pt x="1737" y="744"/>
                    </a:lnTo>
                    <a:lnTo>
                      <a:pt x="1736" y="755"/>
                    </a:lnTo>
                    <a:lnTo>
                      <a:pt x="1733" y="764"/>
                    </a:lnTo>
                    <a:lnTo>
                      <a:pt x="1729" y="775"/>
                    </a:lnTo>
                    <a:lnTo>
                      <a:pt x="1721" y="785"/>
                    </a:lnTo>
                    <a:lnTo>
                      <a:pt x="1713" y="793"/>
                    </a:lnTo>
                    <a:lnTo>
                      <a:pt x="1704" y="802"/>
                    </a:lnTo>
                    <a:lnTo>
                      <a:pt x="1694" y="809"/>
                    </a:lnTo>
                    <a:lnTo>
                      <a:pt x="1682" y="816"/>
                    </a:lnTo>
                    <a:lnTo>
                      <a:pt x="1669" y="823"/>
                    </a:lnTo>
                    <a:lnTo>
                      <a:pt x="1655" y="829"/>
                    </a:lnTo>
                    <a:lnTo>
                      <a:pt x="1640" y="834"/>
                    </a:lnTo>
                    <a:lnTo>
                      <a:pt x="1624" y="840"/>
                    </a:lnTo>
                    <a:lnTo>
                      <a:pt x="1607" y="844"/>
                    </a:lnTo>
                    <a:lnTo>
                      <a:pt x="1581" y="849"/>
                    </a:lnTo>
                    <a:lnTo>
                      <a:pt x="1553" y="853"/>
                    </a:lnTo>
                    <a:lnTo>
                      <a:pt x="1524" y="855"/>
                    </a:lnTo>
                    <a:lnTo>
                      <a:pt x="1494" y="855"/>
                    </a:lnTo>
                    <a:lnTo>
                      <a:pt x="1461" y="853"/>
                    </a:lnTo>
                    <a:lnTo>
                      <a:pt x="1429" y="849"/>
                    </a:lnTo>
                    <a:lnTo>
                      <a:pt x="1394" y="843"/>
                    </a:lnTo>
                    <a:lnTo>
                      <a:pt x="1360" y="835"/>
                    </a:lnTo>
                    <a:lnTo>
                      <a:pt x="1324" y="826"/>
                    </a:lnTo>
                    <a:lnTo>
                      <a:pt x="1289" y="813"/>
                    </a:lnTo>
                    <a:lnTo>
                      <a:pt x="1252" y="798"/>
                    </a:lnTo>
                    <a:lnTo>
                      <a:pt x="1215" y="780"/>
                    </a:lnTo>
                    <a:lnTo>
                      <a:pt x="1197" y="772"/>
                    </a:lnTo>
                    <a:lnTo>
                      <a:pt x="1179" y="761"/>
                    </a:lnTo>
                    <a:lnTo>
                      <a:pt x="1160" y="750"/>
                    </a:lnTo>
                    <a:lnTo>
                      <a:pt x="1142" y="740"/>
                    </a:lnTo>
                    <a:lnTo>
                      <a:pt x="1124" y="727"/>
                    </a:lnTo>
                    <a:lnTo>
                      <a:pt x="1105" y="715"/>
                    </a:lnTo>
                    <a:lnTo>
                      <a:pt x="1087" y="701"/>
                    </a:lnTo>
                    <a:lnTo>
                      <a:pt x="1070" y="687"/>
                    </a:lnTo>
                    <a:lnTo>
                      <a:pt x="1008" y="637"/>
                    </a:lnTo>
                    <a:lnTo>
                      <a:pt x="948" y="591"/>
                    </a:lnTo>
                    <a:lnTo>
                      <a:pt x="889" y="545"/>
                    </a:lnTo>
                    <a:lnTo>
                      <a:pt x="833" y="503"/>
                    </a:lnTo>
                    <a:lnTo>
                      <a:pt x="777" y="464"/>
                    </a:lnTo>
                    <a:lnTo>
                      <a:pt x="724" y="425"/>
                    </a:lnTo>
                    <a:lnTo>
                      <a:pt x="673" y="389"/>
                    </a:lnTo>
                    <a:lnTo>
                      <a:pt x="622" y="355"/>
                    </a:lnTo>
                    <a:lnTo>
                      <a:pt x="573" y="323"/>
                    </a:lnTo>
                    <a:lnTo>
                      <a:pt x="527" y="293"/>
                    </a:lnTo>
                    <a:lnTo>
                      <a:pt x="482" y="264"/>
                    </a:lnTo>
                    <a:lnTo>
                      <a:pt x="439" y="238"/>
                    </a:lnTo>
                    <a:lnTo>
                      <a:pt x="359" y="191"/>
                    </a:lnTo>
                    <a:lnTo>
                      <a:pt x="285" y="150"/>
                    </a:lnTo>
                    <a:lnTo>
                      <a:pt x="220" y="115"/>
                    </a:lnTo>
                    <a:lnTo>
                      <a:pt x="162" y="86"/>
                    </a:lnTo>
                    <a:lnTo>
                      <a:pt x="113" y="62"/>
                    </a:lnTo>
                    <a:lnTo>
                      <a:pt x="73" y="44"/>
                    </a:lnTo>
                    <a:lnTo>
                      <a:pt x="41" y="31"/>
                    </a:lnTo>
                    <a:lnTo>
                      <a:pt x="18" y="21"/>
                    </a:lnTo>
                    <a:lnTo>
                      <a:pt x="4" y="17"/>
                    </a:lnTo>
                    <a:lnTo>
                      <a:pt x="0" y="15"/>
                    </a:lnTo>
                    <a:lnTo>
                      <a:pt x="5" y="0"/>
                    </a:lnTo>
                    <a:close/>
                  </a:path>
                </a:pathLst>
              </a:custGeom>
              <a:grpFill/>
              <a:ln w="6350">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5" name="Freeform 29">
                <a:extLst>
                  <a:ext uri="{FF2B5EF4-FFF2-40B4-BE49-F238E27FC236}">
                    <a16:creationId xmlns:a16="http://schemas.microsoft.com/office/drawing/2014/main" id="{B3A3C76C-F131-495C-923B-4A4E93018D38}"/>
                  </a:ext>
                </a:extLst>
              </p:cNvPr>
              <p:cNvSpPr/>
              <p:nvPr/>
            </p:nvSpPr>
            <p:spPr bwMode="auto">
              <a:xfrm>
                <a:off x="2744" y="3365"/>
                <a:ext cx="413" cy="167"/>
              </a:xfrm>
              <a:custGeom>
                <a:avLst/>
                <a:gdLst>
                  <a:gd name="T0" fmla="*/ 91 w 1655"/>
                  <a:gd name="T1" fmla="*/ 582 h 671"/>
                  <a:gd name="T2" fmla="*/ 253 w 1655"/>
                  <a:gd name="T3" fmla="*/ 635 h 671"/>
                  <a:gd name="T4" fmla="*/ 447 w 1655"/>
                  <a:gd name="T5" fmla="*/ 643 h 671"/>
                  <a:gd name="T6" fmla="*/ 565 w 1655"/>
                  <a:gd name="T7" fmla="*/ 611 h 671"/>
                  <a:gd name="T8" fmla="*/ 616 w 1655"/>
                  <a:gd name="T9" fmla="*/ 575 h 671"/>
                  <a:gd name="T10" fmla="*/ 623 w 1655"/>
                  <a:gd name="T11" fmla="*/ 540 h 671"/>
                  <a:gd name="T12" fmla="*/ 601 w 1655"/>
                  <a:gd name="T13" fmla="*/ 504 h 671"/>
                  <a:gd name="T14" fmla="*/ 548 w 1655"/>
                  <a:gd name="T15" fmla="*/ 463 h 671"/>
                  <a:gd name="T16" fmla="*/ 441 w 1655"/>
                  <a:gd name="T17" fmla="*/ 431 h 671"/>
                  <a:gd name="T18" fmla="*/ 304 w 1655"/>
                  <a:gd name="T19" fmla="*/ 397 h 671"/>
                  <a:gd name="T20" fmla="*/ 275 w 1655"/>
                  <a:gd name="T21" fmla="*/ 364 h 671"/>
                  <a:gd name="T22" fmla="*/ 290 w 1655"/>
                  <a:gd name="T23" fmla="*/ 331 h 671"/>
                  <a:gd name="T24" fmla="*/ 365 w 1655"/>
                  <a:gd name="T25" fmla="*/ 304 h 671"/>
                  <a:gd name="T26" fmla="*/ 503 w 1655"/>
                  <a:gd name="T27" fmla="*/ 313 h 671"/>
                  <a:gd name="T28" fmla="*/ 751 w 1655"/>
                  <a:gd name="T29" fmla="*/ 360 h 671"/>
                  <a:gd name="T30" fmla="*/ 1006 w 1655"/>
                  <a:gd name="T31" fmla="*/ 439 h 671"/>
                  <a:gd name="T32" fmla="*/ 1163 w 1655"/>
                  <a:gd name="T33" fmla="*/ 478 h 671"/>
                  <a:gd name="T34" fmla="*/ 1360 w 1655"/>
                  <a:gd name="T35" fmla="*/ 481 h 671"/>
                  <a:gd name="T36" fmla="*/ 1463 w 1655"/>
                  <a:gd name="T37" fmla="*/ 452 h 671"/>
                  <a:gd name="T38" fmla="*/ 1496 w 1655"/>
                  <a:gd name="T39" fmla="*/ 421 h 671"/>
                  <a:gd name="T40" fmla="*/ 1491 w 1655"/>
                  <a:gd name="T41" fmla="*/ 380 h 671"/>
                  <a:gd name="T42" fmla="*/ 1435 w 1655"/>
                  <a:gd name="T43" fmla="*/ 307 h 671"/>
                  <a:gd name="T44" fmla="*/ 1399 w 1655"/>
                  <a:gd name="T45" fmla="*/ 249 h 671"/>
                  <a:gd name="T46" fmla="*/ 1408 w 1655"/>
                  <a:gd name="T47" fmla="*/ 214 h 671"/>
                  <a:gd name="T48" fmla="*/ 1478 w 1655"/>
                  <a:gd name="T49" fmla="*/ 174 h 671"/>
                  <a:gd name="T50" fmla="*/ 1595 w 1655"/>
                  <a:gd name="T51" fmla="*/ 116 h 671"/>
                  <a:gd name="T52" fmla="*/ 1637 w 1655"/>
                  <a:gd name="T53" fmla="*/ 55 h 671"/>
                  <a:gd name="T54" fmla="*/ 1637 w 1655"/>
                  <a:gd name="T55" fmla="*/ 10 h 671"/>
                  <a:gd name="T56" fmla="*/ 1647 w 1655"/>
                  <a:gd name="T57" fmla="*/ 76 h 671"/>
                  <a:gd name="T58" fmla="*/ 1593 w 1655"/>
                  <a:gd name="T59" fmla="*/ 146 h 671"/>
                  <a:gd name="T60" fmla="*/ 1464 w 1655"/>
                  <a:gd name="T61" fmla="*/ 206 h 671"/>
                  <a:gd name="T62" fmla="*/ 1427 w 1655"/>
                  <a:gd name="T63" fmla="*/ 233 h 671"/>
                  <a:gd name="T64" fmla="*/ 1427 w 1655"/>
                  <a:gd name="T65" fmla="*/ 258 h 671"/>
                  <a:gd name="T66" fmla="*/ 1491 w 1655"/>
                  <a:gd name="T67" fmla="*/ 335 h 671"/>
                  <a:gd name="T68" fmla="*/ 1525 w 1655"/>
                  <a:gd name="T69" fmla="*/ 400 h 671"/>
                  <a:gd name="T70" fmla="*/ 1510 w 1655"/>
                  <a:gd name="T71" fmla="*/ 453 h 671"/>
                  <a:gd name="T72" fmla="*/ 1456 w 1655"/>
                  <a:gd name="T73" fmla="*/ 484 h 671"/>
                  <a:gd name="T74" fmla="*/ 1354 w 1655"/>
                  <a:gd name="T75" fmla="*/ 497 h 671"/>
                  <a:gd name="T76" fmla="*/ 1169 w 1655"/>
                  <a:gd name="T77" fmla="*/ 477 h 671"/>
                  <a:gd name="T78" fmla="*/ 932 w 1655"/>
                  <a:gd name="T79" fmla="*/ 413 h 671"/>
                  <a:gd name="T80" fmla="*/ 688 w 1655"/>
                  <a:gd name="T81" fmla="*/ 340 h 671"/>
                  <a:gd name="T82" fmla="*/ 492 w 1655"/>
                  <a:gd name="T83" fmla="*/ 317 h 671"/>
                  <a:gd name="T84" fmla="*/ 357 w 1655"/>
                  <a:gd name="T85" fmla="*/ 331 h 671"/>
                  <a:gd name="T86" fmla="*/ 309 w 1655"/>
                  <a:gd name="T87" fmla="*/ 355 h 671"/>
                  <a:gd name="T88" fmla="*/ 331 w 1655"/>
                  <a:gd name="T89" fmla="*/ 390 h 671"/>
                  <a:gd name="T90" fmla="*/ 470 w 1655"/>
                  <a:gd name="T91" fmla="*/ 437 h 671"/>
                  <a:gd name="T92" fmla="*/ 606 w 1655"/>
                  <a:gd name="T93" fmla="*/ 484 h 671"/>
                  <a:gd name="T94" fmla="*/ 644 w 1655"/>
                  <a:gd name="T95" fmla="*/ 520 h 671"/>
                  <a:gd name="T96" fmla="*/ 646 w 1655"/>
                  <a:gd name="T97" fmla="*/ 581 h 671"/>
                  <a:gd name="T98" fmla="*/ 592 w 1655"/>
                  <a:gd name="T99" fmla="*/ 631 h 671"/>
                  <a:gd name="T100" fmla="*/ 481 w 1655"/>
                  <a:gd name="T101" fmla="*/ 666 h 671"/>
                  <a:gd name="T102" fmla="*/ 292 w 1655"/>
                  <a:gd name="T103" fmla="*/ 658 h 671"/>
                  <a:gd name="T104" fmla="*/ 75 w 1655"/>
                  <a:gd name="T105" fmla="*/ 577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55" h="671">
                    <a:moveTo>
                      <a:pt x="0" y="533"/>
                    </a:moveTo>
                    <a:lnTo>
                      <a:pt x="17" y="543"/>
                    </a:lnTo>
                    <a:lnTo>
                      <a:pt x="36" y="554"/>
                    </a:lnTo>
                    <a:lnTo>
                      <a:pt x="54" y="565"/>
                    </a:lnTo>
                    <a:lnTo>
                      <a:pt x="72" y="574"/>
                    </a:lnTo>
                    <a:lnTo>
                      <a:pt x="91" y="582"/>
                    </a:lnTo>
                    <a:lnTo>
                      <a:pt x="108" y="591"/>
                    </a:lnTo>
                    <a:lnTo>
                      <a:pt x="126" y="598"/>
                    </a:lnTo>
                    <a:lnTo>
                      <a:pt x="145" y="605"/>
                    </a:lnTo>
                    <a:lnTo>
                      <a:pt x="181" y="618"/>
                    </a:lnTo>
                    <a:lnTo>
                      <a:pt x="217" y="628"/>
                    </a:lnTo>
                    <a:lnTo>
                      <a:pt x="253" y="635"/>
                    </a:lnTo>
                    <a:lnTo>
                      <a:pt x="287" y="640"/>
                    </a:lnTo>
                    <a:lnTo>
                      <a:pt x="322" y="645"/>
                    </a:lnTo>
                    <a:lnTo>
                      <a:pt x="355" y="646"/>
                    </a:lnTo>
                    <a:lnTo>
                      <a:pt x="386" y="647"/>
                    </a:lnTo>
                    <a:lnTo>
                      <a:pt x="418" y="646"/>
                    </a:lnTo>
                    <a:lnTo>
                      <a:pt x="447" y="643"/>
                    </a:lnTo>
                    <a:lnTo>
                      <a:pt x="475" y="638"/>
                    </a:lnTo>
                    <a:lnTo>
                      <a:pt x="501" y="633"/>
                    </a:lnTo>
                    <a:lnTo>
                      <a:pt x="524" y="626"/>
                    </a:lnTo>
                    <a:lnTo>
                      <a:pt x="539" y="622"/>
                    </a:lnTo>
                    <a:lnTo>
                      <a:pt x="552" y="617"/>
                    </a:lnTo>
                    <a:lnTo>
                      <a:pt x="565" y="611"/>
                    </a:lnTo>
                    <a:lnTo>
                      <a:pt x="577" y="606"/>
                    </a:lnTo>
                    <a:lnTo>
                      <a:pt x="587" y="600"/>
                    </a:lnTo>
                    <a:lnTo>
                      <a:pt x="597" y="593"/>
                    </a:lnTo>
                    <a:lnTo>
                      <a:pt x="604" y="587"/>
                    </a:lnTo>
                    <a:lnTo>
                      <a:pt x="612" y="580"/>
                    </a:lnTo>
                    <a:lnTo>
                      <a:pt x="616" y="575"/>
                    </a:lnTo>
                    <a:lnTo>
                      <a:pt x="619" y="569"/>
                    </a:lnTo>
                    <a:lnTo>
                      <a:pt x="623" y="563"/>
                    </a:lnTo>
                    <a:lnTo>
                      <a:pt x="624" y="557"/>
                    </a:lnTo>
                    <a:lnTo>
                      <a:pt x="625" y="552"/>
                    </a:lnTo>
                    <a:lnTo>
                      <a:pt x="624" y="546"/>
                    </a:lnTo>
                    <a:lnTo>
                      <a:pt x="623" y="540"/>
                    </a:lnTo>
                    <a:lnTo>
                      <a:pt x="619" y="535"/>
                    </a:lnTo>
                    <a:lnTo>
                      <a:pt x="617" y="529"/>
                    </a:lnTo>
                    <a:lnTo>
                      <a:pt x="615" y="523"/>
                    </a:lnTo>
                    <a:lnTo>
                      <a:pt x="611" y="516"/>
                    </a:lnTo>
                    <a:lnTo>
                      <a:pt x="606" y="510"/>
                    </a:lnTo>
                    <a:lnTo>
                      <a:pt x="601" y="504"/>
                    </a:lnTo>
                    <a:lnTo>
                      <a:pt x="595" y="496"/>
                    </a:lnTo>
                    <a:lnTo>
                      <a:pt x="587" y="490"/>
                    </a:lnTo>
                    <a:lnTo>
                      <a:pt x="578" y="482"/>
                    </a:lnTo>
                    <a:lnTo>
                      <a:pt x="570" y="476"/>
                    </a:lnTo>
                    <a:lnTo>
                      <a:pt x="559" y="469"/>
                    </a:lnTo>
                    <a:lnTo>
                      <a:pt x="548" y="463"/>
                    </a:lnTo>
                    <a:lnTo>
                      <a:pt x="536" y="457"/>
                    </a:lnTo>
                    <a:lnTo>
                      <a:pt x="522" y="452"/>
                    </a:lnTo>
                    <a:lnTo>
                      <a:pt x="508" y="446"/>
                    </a:lnTo>
                    <a:lnTo>
                      <a:pt x="493" y="442"/>
                    </a:lnTo>
                    <a:lnTo>
                      <a:pt x="477" y="438"/>
                    </a:lnTo>
                    <a:lnTo>
                      <a:pt x="441" y="431"/>
                    </a:lnTo>
                    <a:lnTo>
                      <a:pt x="409" y="425"/>
                    </a:lnTo>
                    <a:lnTo>
                      <a:pt x="380" y="419"/>
                    </a:lnTo>
                    <a:lnTo>
                      <a:pt x="354" y="413"/>
                    </a:lnTo>
                    <a:lnTo>
                      <a:pt x="331" y="407"/>
                    </a:lnTo>
                    <a:lnTo>
                      <a:pt x="313" y="400"/>
                    </a:lnTo>
                    <a:lnTo>
                      <a:pt x="304" y="397"/>
                    </a:lnTo>
                    <a:lnTo>
                      <a:pt x="298" y="393"/>
                    </a:lnTo>
                    <a:lnTo>
                      <a:pt x="292" y="388"/>
                    </a:lnTo>
                    <a:lnTo>
                      <a:pt x="287" y="384"/>
                    </a:lnTo>
                    <a:lnTo>
                      <a:pt x="282" y="376"/>
                    </a:lnTo>
                    <a:lnTo>
                      <a:pt x="278" y="370"/>
                    </a:lnTo>
                    <a:lnTo>
                      <a:pt x="275" y="364"/>
                    </a:lnTo>
                    <a:lnTo>
                      <a:pt x="275" y="359"/>
                    </a:lnTo>
                    <a:lnTo>
                      <a:pt x="275" y="354"/>
                    </a:lnTo>
                    <a:lnTo>
                      <a:pt x="277" y="348"/>
                    </a:lnTo>
                    <a:lnTo>
                      <a:pt x="281" y="343"/>
                    </a:lnTo>
                    <a:lnTo>
                      <a:pt x="286" y="336"/>
                    </a:lnTo>
                    <a:lnTo>
                      <a:pt x="290" y="331"/>
                    </a:lnTo>
                    <a:lnTo>
                      <a:pt x="296" y="327"/>
                    </a:lnTo>
                    <a:lnTo>
                      <a:pt x="302" y="322"/>
                    </a:lnTo>
                    <a:lnTo>
                      <a:pt x="310" y="319"/>
                    </a:lnTo>
                    <a:lnTo>
                      <a:pt x="327" y="312"/>
                    </a:lnTo>
                    <a:lnTo>
                      <a:pt x="349" y="306"/>
                    </a:lnTo>
                    <a:lnTo>
                      <a:pt x="365" y="304"/>
                    </a:lnTo>
                    <a:lnTo>
                      <a:pt x="383" y="304"/>
                    </a:lnTo>
                    <a:lnTo>
                      <a:pt x="404" y="304"/>
                    </a:lnTo>
                    <a:lnTo>
                      <a:pt x="425" y="305"/>
                    </a:lnTo>
                    <a:lnTo>
                      <a:pt x="449" y="306"/>
                    </a:lnTo>
                    <a:lnTo>
                      <a:pt x="475" y="309"/>
                    </a:lnTo>
                    <a:lnTo>
                      <a:pt x="503" y="313"/>
                    </a:lnTo>
                    <a:lnTo>
                      <a:pt x="532" y="316"/>
                    </a:lnTo>
                    <a:lnTo>
                      <a:pt x="563" y="321"/>
                    </a:lnTo>
                    <a:lnTo>
                      <a:pt x="597" y="327"/>
                    </a:lnTo>
                    <a:lnTo>
                      <a:pt x="632" y="334"/>
                    </a:lnTo>
                    <a:lnTo>
                      <a:pt x="670" y="342"/>
                    </a:lnTo>
                    <a:lnTo>
                      <a:pt x="751" y="360"/>
                    </a:lnTo>
                    <a:lnTo>
                      <a:pt x="839" y="382"/>
                    </a:lnTo>
                    <a:lnTo>
                      <a:pt x="874" y="395"/>
                    </a:lnTo>
                    <a:lnTo>
                      <a:pt x="908" y="407"/>
                    </a:lnTo>
                    <a:lnTo>
                      <a:pt x="942" y="417"/>
                    </a:lnTo>
                    <a:lnTo>
                      <a:pt x="974" y="428"/>
                    </a:lnTo>
                    <a:lnTo>
                      <a:pt x="1006" y="439"/>
                    </a:lnTo>
                    <a:lnTo>
                      <a:pt x="1037" y="447"/>
                    </a:lnTo>
                    <a:lnTo>
                      <a:pt x="1068" y="456"/>
                    </a:lnTo>
                    <a:lnTo>
                      <a:pt x="1097" y="465"/>
                    </a:lnTo>
                    <a:lnTo>
                      <a:pt x="1120" y="469"/>
                    </a:lnTo>
                    <a:lnTo>
                      <a:pt x="1141" y="473"/>
                    </a:lnTo>
                    <a:lnTo>
                      <a:pt x="1163" y="478"/>
                    </a:lnTo>
                    <a:lnTo>
                      <a:pt x="1184" y="480"/>
                    </a:lnTo>
                    <a:lnTo>
                      <a:pt x="1222" y="484"/>
                    </a:lnTo>
                    <a:lnTo>
                      <a:pt x="1259" y="486"/>
                    </a:lnTo>
                    <a:lnTo>
                      <a:pt x="1294" y="485"/>
                    </a:lnTo>
                    <a:lnTo>
                      <a:pt x="1327" y="484"/>
                    </a:lnTo>
                    <a:lnTo>
                      <a:pt x="1360" y="481"/>
                    </a:lnTo>
                    <a:lnTo>
                      <a:pt x="1393" y="477"/>
                    </a:lnTo>
                    <a:lnTo>
                      <a:pt x="1406" y="474"/>
                    </a:lnTo>
                    <a:lnTo>
                      <a:pt x="1419" y="471"/>
                    </a:lnTo>
                    <a:lnTo>
                      <a:pt x="1431" y="467"/>
                    </a:lnTo>
                    <a:lnTo>
                      <a:pt x="1442" y="463"/>
                    </a:lnTo>
                    <a:lnTo>
                      <a:pt x="1463" y="452"/>
                    </a:lnTo>
                    <a:lnTo>
                      <a:pt x="1479" y="442"/>
                    </a:lnTo>
                    <a:lnTo>
                      <a:pt x="1483" y="438"/>
                    </a:lnTo>
                    <a:lnTo>
                      <a:pt x="1488" y="435"/>
                    </a:lnTo>
                    <a:lnTo>
                      <a:pt x="1491" y="430"/>
                    </a:lnTo>
                    <a:lnTo>
                      <a:pt x="1494" y="425"/>
                    </a:lnTo>
                    <a:lnTo>
                      <a:pt x="1496" y="421"/>
                    </a:lnTo>
                    <a:lnTo>
                      <a:pt x="1497" y="415"/>
                    </a:lnTo>
                    <a:lnTo>
                      <a:pt x="1497" y="410"/>
                    </a:lnTo>
                    <a:lnTo>
                      <a:pt x="1496" y="404"/>
                    </a:lnTo>
                    <a:lnTo>
                      <a:pt x="1495" y="397"/>
                    </a:lnTo>
                    <a:lnTo>
                      <a:pt x="1493" y="388"/>
                    </a:lnTo>
                    <a:lnTo>
                      <a:pt x="1491" y="380"/>
                    </a:lnTo>
                    <a:lnTo>
                      <a:pt x="1487" y="370"/>
                    </a:lnTo>
                    <a:lnTo>
                      <a:pt x="1481" y="360"/>
                    </a:lnTo>
                    <a:lnTo>
                      <a:pt x="1475" y="349"/>
                    </a:lnTo>
                    <a:lnTo>
                      <a:pt x="1466" y="339"/>
                    </a:lnTo>
                    <a:lnTo>
                      <a:pt x="1455" y="328"/>
                    </a:lnTo>
                    <a:lnTo>
                      <a:pt x="1435" y="307"/>
                    </a:lnTo>
                    <a:lnTo>
                      <a:pt x="1419" y="288"/>
                    </a:lnTo>
                    <a:lnTo>
                      <a:pt x="1412" y="279"/>
                    </a:lnTo>
                    <a:lnTo>
                      <a:pt x="1408" y="272"/>
                    </a:lnTo>
                    <a:lnTo>
                      <a:pt x="1404" y="264"/>
                    </a:lnTo>
                    <a:lnTo>
                      <a:pt x="1400" y="257"/>
                    </a:lnTo>
                    <a:lnTo>
                      <a:pt x="1399" y="249"/>
                    </a:lnTo>
                    <a:lnTo>
                      <a:pt x="1398" y="243"/>
                    </a:lnTo>
                    <a:lnTo>
                      <a:pt x="1398" y="236"/>
                    </a:lnTo>
                    <a:lnTo>
                      <a:pt x="1399" y="231"/>
                    </a:lnTo>
                    <a:lnTo>
                      <a:pt x="1401" y="224"/>
                    </a:lnTo>
                    <a:lnTo>
                      <a:pt x="1405" y="219"/>
                    </a:lnTo>
                    <a:lnTo>
                      <a:pt x="1408" y="214"/>
                    </a:lnTo>
                    <a:lnTo>
                      <a:pt x="1413" y="208"/>
                    </a:lnTo>
                    <a:lnTo>
                      <a:pt x="1421" y="202"/>
                    </a:lnTo>
                    <a:lnTo>
                      <a:pt x="1431" y="195"/>
                    </a:lnTo>
                    <a:lnTo>
                      <a:pt x="1440" y="189"/>
                    </a:lnTo>
                    <a:lnTo>
                      <a:pt x="1452" y="184"/>
                    </a:lnTo>
                    <a:lnTo>
                      <a:pt x="1478" y="174"/>
                    </a:lnTo>
                    <a:lnTo>
                      <a:pt x="1504" y="164"/>
                    </a:lnTo>
                    <a:lnTo>
                      <a:pt x="1531" y="153"/>
                    </a:lnTo>
                    <a:lnTo>
                      <a:pt x="1558" y="140"/>
                    </a:lnTo>
                    <a:lnTo>
                      <a:pt x="1571" y="133"/>
                    </a:lnTo>
                    <a:lnTo>
                      <a:pt x="1583" y="125"/>
                    </a:lnTo>
                    <a:lnTo>
                      <a:pt x="1595" y="116"/>
                    </a:lnTo>
                    <a:lnTo>
                      <a:pt x="1605" y="107"/>
                    </a:lnTo>
                    <a:lnTo>
                      <a:pt x="1615" y="97"/>
                    </a:lnTo>
                    <a:lnTo>
                      <a:pt x="1624" y="86"/>
                    </a:lnTo>
                    <a:lnTo>
                      <a:pt x="1630" y="74"/>
                    </a:lnTo>
                    <a:lnTo>
                      <a:pt x="1636" y="62"/>
                    </a:lnTo>
                    <a:lnTo>
                      <a:pt x="1637" y="55"/>
                    </a:lnTo>
                    <a:lnTo>
                      <a:pt x="1638" y="49"/>
                    </a:lnTo>
                    <a:lnTo>
                      <a:pt x="1639" y="41"/>
                    </a:lnTo>
                    <a:lnTo>
                      <a:pt x="1639" y="33"/>
                    </a:lnTo>
                    <a:lnTo>
                      <a:pt x="1639" y="26"/>
                    </a:lnTo>
                    <a:lnTo>
                      <a:pt x="1638" y="17"/>
                    </a:lnTo>
                    <a:lnTo>
                      <a:pt x="1637" y="10"/>
                    </a:lnTo>
                    <a:lnTo>
                      <a:pt x="1634" y="1"/>
                    </a:lnTo>
                    <a:lnTo>
                      <a:pt x="1653" y="0"/>
                    </a:lnTo>
                    <a:lnTo>
                      <a:pt x="1655" y="22"/>
                    </a:lnTo>
                    <a:lnTo>
                      <a:pt x="1654" y="41"/>
                    </a:lnTo>
                    <a:lnTo>
                      <a:pt x="1652" y="59"/>
                    </a:lnTo>
                    <a:lnTo>
                      <a:pt x="1647" y="76"/>
                    </a:lnTo>
                    <a:lnTo>
                      <a:pt x="1642" y="91"/>
                    </a:lnTo>
                    <a:lnTo>
                      <a:pt x="1634" y="104"/>
                    </a:lnTo>
                    <a:lnTo>
                      <a:pt x="1627" y="115"/>
                    </a:lnTo>
                    <a:lnTo>
                      <a:pt x="1616" y="127"/>
                    </a:lnTo>
                    <a:lnTo>
                      <a:pt x="1605" y="137"/>
                    </a:lnTo>
                    <a:lnTo>
                      <a:pt x="1593" y="146"/>
                    </a:lnTo>
                    <a:lnTo>
                      <a:pt x="1580" y="154"/>
                    </a:lnTo>
                    <a:lnTo>
                      <a:pt x="1568" y="162"/>
                    </a:lnTo>
                    <a:lnTo>
                      <a:pt x="1538" y="176"/>
                    </a:lnTo>
                    <a:lnTo>
                      <a:pt x="1508" y="188"/>
                    </a:lnTo>
                    <a:lnTo>
                      <a:pt x="1486" y="197"/>
                    </a:lnTo>
                    <a:lnTo>
                      <a:pt x="1464" y="206"/>
                    </a:lnTo>
                    <a:lnTo>
                      <a:pt x="1454" y="211"/>
                    </a:lnTo>
                    <a:lnTo>
                      <a:pt x="1446" y="216"/>
                    </a:lnTo>
                    <a:lnTo>
                      <a:pt x="1438" y="221"/>
                    </a:lnTo>
                    <a:lnTo>
                      <a:pt x="1433" y="226"/>
                    </a:lnTo>
                    <a:lnTo>
                      <a:pt x="1429" y="230"/>
                    </a:lnTo>
                    <a:lnTo>
                      <a:pt x="1427" y="233"/>
                    </a:lnTo>
                    <a:lnTo>
                      <a:pt x="1426" y="236"/>
                    </a:lnTo>
                    <a:lnTo>
                      <a:pt x="1425" y="240"/>
                    </a:lnTo>
                    <a:lnTo>
                      <a:pt x="1425" y="244"/>
                    </a:lnTo>
                    <a:lnTo>
                      <a:pt x="1425" y="248"/>
                    </a:lnTo>
                    <a:lnTo>
                      <a:pt x="1426" y="253"/>
                    </a:lnTo>
                    <a:lnTo>
                      <a:pt x="1427" y="258"/>
                    </a:lnTo>
                    <a:lnTo>
                      <a:pt x="1433" y="269"/>
                    </a:lnTo>
                    <a:lnTo>
                      <a:pt x="1441" y="281"/>
                    </a:lnTo>
                    <a:lnTo>
                      <a:pt x="1453" y="294"/>
                    </a:lnTo>
                    <a:lnTo>
                      <a:pt x="1468" y="311"/>
                    </a:lnTo>
                    <a:lnTo>
                      <a:pt x="1480" y="322"/>
                    </a:lnTo>
                    <a:lnTo>
                      <a:pt x="1491" y="335"/>
                    </a:lnTo>
                    <a:lnTo>
                      <a:pt x="1501" y="347"/>
                    </a:lnTo>
                    <a:lnTo>
                      <a:pt x="1508" y="358"/>
                    </a:lnTo>
                    <a:lnTo>
                      <a:pt x="1515" y="369"/>
                    </a:lnTo>
                    <a:lnTo>
                      <a:pt x="1520" y="380"/>
                    </a:lnTo>
                    <a:lnTo>
                      <a:pt x="1523" y="390"/>
                    </a:lnTo>
                    <a:lnTo>
                      <a:pt x="1525" y="400"/>
                    </a:lnTo>
                    <a:lnTo>
                      <a:pt x="1527" y="410"/>
                    </a:lnTo>
                    <a:lnTo>
                      <a:pt x="1527" y="419"/>
                    </a:lnTo>
                    <a:lnTo>
                      <a:pt x="1524" y="428"/>
                    </a:lnTo>
                    <a:lnTo>
                      <a:pt x="1521" y="437"/>
                    </a:lnTo>
                    <a:lnTo>
                      <a:pt x="1517" y="445"/>
                    </a:lnTo>
                    <a:lnTo>
                      <a:pt x="1510" y="453"/>
                    </a:lnTo>
                    <a:lnTo>
                      <a:pt x="1504" y="459"/>
                    </a:lnTo>
                    <a:lnTo>
                      <a:pt x="1495" y="466"/>
                    </a:lnTo>
                    <a:lnTo>
                      <a:pt x="1487" y="471"/>
                    </a:lnTo>
                    <a:lnTo>
                      <a:pt x="1478" y="476"/>
                    </a:lnTo>
                    <a:lnTo>
                      <a:pt x="1467" y="480"/>
                    </a:lnTo>
                    <a:lnTo>
                      <a:pt x="1456" y="484"/>
                    </a:lnTo>
                    <a:lnTo>
                      <a:pt x="1445" y="487"/>
                    </a:lnTo>
                    <a:lnTo>
                      <a:pt x="1432" y="491"/>
                    </a:lnTo>
                    <a:lnTo>
                      <a:pt x="1418" y="493"/>
                    </a:lnTo>
                    <a:lnTo>
                      <a:pt x="1402" y="495"/>
                    </a:lnTo>
                    <a:lnTo>
                      <a:pt x="1380" y="497"/>
                    </a:lnTo>
                    <a:lnTo>
                      <a:pt x="1354" y="497"/>
                    </a:lnTo>
                    <a:lnTo>
                      <a:pt x="1327" y="497"/>
                    </a:lnTo>
                    <a:lnTo>
                      <a:pt x="1299" y="495"/>
                    </a:lnTo>
                    <a:lnTo>
                      <a:pt x="1269" y="493"/>
                    </a:lnTo>
                    <a:lnTo>
                      <a:pt x="1237" y="488"/>
                    </a:lnTo>
                    <a:lnTo>
                      <a:pt x="1204" y="483"/>
                    </a:lnTo>
                    <a:lnTo>
                      <a:pt x="1169" y="477"/>
                    </a:lnTo>
                    <a:lnTo>
                      <a:pt x="1133" y="469"/>
                    </a:lnTo>
                    <a:lnTo>
                      <a:pt x="1095" y="460"/>
                    </a:lnTo>
                    <a:lnTo>
                      <a:pt x="1056" y="450"/>
                    </a:lnTo>
                    <a:lnTo>
                      <a:pt x="1016" y="439"/>
                    </a:lnTo>
                    <a:lnTo>
                      <a:pt x="975" y="427"/>
                    </a:lnTo>
                    <a:lnTo>
                      <a:pt x="932" y="413"/>
                    </a:lnTo>
                    <a:lnTo>
                      <a:pt x="889" y="399"/>
                    </a:lnTo>
                    <a:lnTo>
                      <a:pt x="844" y="384"/>
                    </a:lnTo>
                    <a:lnTo>
                      <a:pt x="804" y="370"/>
                    </a:lnTo>
                    <a:lnTo>
                      <a:pt x="764" y="358"/>
                    </a:lnTo>
                    <a:lnTo>
                      <a:pt x="726" y="348"/>
                    </a:lnTo>
                    <a:lnTo>
                      <a:pt x="688" y="340"/>
                    </a:lnTo>
                    <a:lnTo>
                      <a:pt x="652" y="332"/>
                    </a:lnTo>
                    <a:lnTo>
                      <a:pt x="617" y="327"/>
                    </a:lnTo>
                    <a:lnTo>
                      <a:pt x="584" y="322"/>
                    </a:lnTo>
                    <a:lnTo>
                      <a:pt x="551" y="319"/>
                    </a:lnTo>
                    <a:lnTo>
                      <a:pt x="521" y="318"/>
                    </a:lnTo>
                    <a:lnTo>
                      <a:pt x="492" y="317"/>
                    </a:lnTo>
                    <a:lnTo>
                      <a:pt x="465" y="317"/>
                    </a:lnTo>
                    <a:lnTo>
                      <a:pt x="439" y="318"/>
                    </a:lnTo>
                    <a:lnTo>
                      <a:pt x="415" y="320"/>
                    </a:lnTo>
                    <a:lnTo>
                      <a:pt x="394" y="324"/>
                    </a:lnTo>
                    <a:lnTo>
                      <a:pt x="374" y="327"/>
                    </a:lnTo>
                    <a:lnTo>
                      <a:pt x="357" y="331"/>
                    </a:lnTo>
                    <a:lnTo>
                      <a:pt x="340" y="335"/>
                    </a:lnTo>
                    <a:lnTo>
                      <a:pt x="326" y="342"/>
                    </a:lnTo>
                    <a:lnTo>
                      <a:pt x="321" y="345"/>
                    </a:lnTo>
                    <a:lnTo>
                      <a:pt x="316" y="348"/>
                    </a:lnTo>
                    <a:lnTo>
                      <a:pt x="312" y="352"/>
                    </a:lnTo>
                    <a:lnTo>
                      <a:pt x="309" y="355"/>
                    </a:lnTo>
                    <a:lnTo>
                      <a:pt x="306" y="359"/>
                    </a:lnTo>
                    <a:lnTo>
                      <a:pt x="305" y="364"/>
                    </a:lnTo>
                    <a:lnTo>
                      <a:pt x="308" y="369"/>
                    </a:lnTo>
                    <a:lnTo>
                      <a:pt x="311" y="375"/>
                    </a:lnTo>
                    <a:lnTo>
                      <a:pt x="319" y="383"/>
                    </a:lnTo>
                    <a:lnTo>
                      <a:pt x="331" y="390"/>
                    </a:lnTo>
                    <a:lnTo>
                      <a:pt x="346" y="399"/>
                    </a:lnTo>
                    <a:lnTo>
                      <a:pt x="364" y="407"/>
                    </a:lnTo>
                    <a:lnTo>
                      <a:pt x="385" y="415"/>
                    </a:lnTo>
                    <a:lnTo>
                      <a:pt x="410" y="423"/>
                    </a:lnTo>
                    <a:lnTo>
                      <a:pt x="438" y="430"/>
                    </a:lnTo>
                    <a:lnTo>
                      <a:pt x="470" y="437"/>
                    </a:lnTo>
                    <a:lnTo>
                      <a:pt x="505" y="445"/>
                    </a:lnTo>
                    <a:lnTo>
                      <a:pt x="536" y="454"/>
                    </a:lnTo>
                    <a:lnTo>
                      <a:pt x="563" y="464"/>
                    </a:lnTo>
                    <a:lnTo>
                      <a:pt x="587" y="473"/>
                    </a:lnTo>
                    <a:lnTo>
                      <a:pt x="597" y="479"/>
                    </a:lnTo>
                    <a:lnTo>
                      <a:pt x="606" y="484"/>
                    </a:lnTo>
                    <a:lnTo>
                      <a:pt x="615" y="490"/>
                    </a:lnTo>
                    <a:lnTo>
                      <a:pt x="623" y="496"/>
                    </a:lnTo>
                    <a:lnTo>
                      <a:pt x="629" y="501"/>
                    </a:lnTo>
                    <a:lnTo>
                      <a:pt x="634" y="508"/>
                    </a:lnTo>
                    <a:lnTo>
                      <a:pt x="640" y="513"/>
                    </a:lnTo>
                    <a:lnTo>
                      <a:pt x="644" y="520"/>
                    </a:lnTo>
                    <a:lnTo>
                      <a:pt x="650" y="529"/>
                    </a:lnTo>
                    <a:lnTo>
                      <a:pt x="653" y="540"/>
                    </a:lnTo>
                    <a:lnTo>
                      <a:pt x="654" y="550"/>
                    </a:lnTo>
                    <a:lnTo>
                      <a:pt x="654" y="561"/>
                    </a:lnTo>
                    <a:lnTo>
                      <a:pt x="652" y="570"/>
                    </a:lnTo>
                    <a:lnTo>
                      <a:pt x="646" y="581"/>
                    </a:lnTo>
                    <a:lnTo>
                      <a:pt x="641" y="591"/>
                    </a:lnTo>
                    <a:lnTo>
                      <a:pt x="633" y="600"/>
                    </a:lnTo>
                    <a:lnTo>
                      <a:pt x="625" y="608"/>
                    </a:lnTo>
                    <a:lnTo>
                      <a:pt x="615" y="616"/>
                    </a:lnTo>
                    <a:lnTo>
                      <a:pt x="604" y="623"/>
                    </a:lnTo>
                    <a:lnTo>
                      <a:pt x="592" y="631"/>
                    </a:lnTo>
                    <a:lnTo>
                      <a:pt x="579" y="637"/>
                    </a:lnTo>
                    <a:lnTo>
                      <a:pt x="565" y="644"/>
                    </a:lnTo>
                    <a:lnTo>
                      <a:pt x="549" y="649"/>
                    </a:lnTo>
                    <a:lnTo>
                      <a:pt x="533" y="655"/>
                    </a:lnTo>
                    <a:lnTo>
                      <a:pt x="508" y="661"/>
                    </a:lnTo>
                    <a:lnTo>
                      <a:pt x="481" y="666"/>
                    </a:lnTo>
                    <a:lnTo>
                      <a:pt x="453" y="669"/>
                    </a:lnTo>
                    <a:lnTo>
                      <a:pt x="423" y="671"/>
                    </a:lnTo>
                    <a:lnTo>
                      <a:pt x="392" y="670"/>
                    </a:lnTo>
                    <a:lnTo>
                      <a:pt x="359" y="667"/>
                    </a:lnTo>
                    <a:lnTo>
                      <a:pt x="327" y="663"/>
                    </a:lnTo>
                    <a:lnTo>
                      <a:pt x="292" y="658"/>
                    </a:lnTo>
                    <a:lnTo>
                      <a:pt x="257" y="649"/>
                    </a:lnTo>
                    <a:lnTo>
                      <a:pt x="221" y="639"/>
                    </a:lnTo>
                    <a:lnTo>
                      <a:pt x="186" y="626"/>
                    </a:lnTo>
                    <a:lnTo>
                      <a:pt x="149" y="612"/>
                    </a:lnTo>
                    <a:lnTo>
                      <a:pt x="111" y="595"/>
                    </a:lnTo>
                    <a:lnTo>
                      <a:pt x="75" y="577"/>
                    </a:lnTo>
                    <a:lnTo>
                      <a:pt x="37" y="555"/>
                    </a:lnTo>
                    <a:lnTo>
                      <a:pt x="0" y="533"/>
                    </a:lnTo>
                    <a:close/>
                  </a:path>
                </a:pathLst>
              </a:custGeom>
              <a:grpFill/>
              <a:ln w="6350">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6" name="Freeform 30">
                <a:extLst>
                  <a:ext uri="{FF2B5EF4-FFF2-40B4-BE49-F238E27FC236}">
                    <a16:creationId xmlns:a16="http://schemas.microsoft.com/office/drawing/2014/main" id="{71933CAC-0B36-4260-8ACF-437230EC59BA}"/>
                  </a:ext>
                </a:extLst>
              </p:cNvPr>
              <p:cNvSpPr/>
              <p:nvPr/>
            </p:nvSpPr>
            <p:spPr bwMode="auto">
              <a:xfrm>
                <a:off x="2450" y="3327"/>
                <a:ext cx="458" cy="218"/>
              </a:xfrm>
              <a:custGeom>
                <a:avLst/>
                <a:gdLst>
                  <a:gd name="T0" fmla="*/ 29 w 1833"/>
                  <a:gd name="T1" fmla="*/ 10 h 872"/>
                  <a:gd name="T2" fmla="*/ 149 w 1833"/>
                  <a:gd name="T3" fmla="*/ 67 h 872"/>
                  <a:gd name="T4" fmla="*/ 361 w 1833"/>
                  <a:gd name="T5" fmla="*/ 181 h 872"/>
                  <a:gd name="T6" fmla="*/ 452 w 1833"/>
                  <a:gd name="T7" fmla="*/ 235 h 872"/>
                  <a:gd name="T8" fmla="*/ 485 w 1833"/>
                  <a:gd name="T9" fmla="*/ 256 h 872"/>
                  <a:gd name="T10" fmla="*/ 567 w 1833"/>
                  <a:gd name="T11" fmla="*/ 309 h 872"/>
                  <a:gd name="T12" fmla="*/ 698 w 1833"/>
                  <a:gd name="T13" fmla="*/ 399 h 872"/>
                  <a:gd name="T14" fmla="*/ 842 w 1833"/>
                  <a:gd name="T15" fmla="*/ 502 h 872"/>
                  <a:gd name="T16" fmla="*/ 887 w 1833"/>
                  <a:gd name="T17" fmla="*/ 536 h 872"/>
                  <a:gd name="T18" fmla="*/ 957 w 1833"/>
                  <a:gd name="T19" fmla="*/ 587 h 872"/>
                  <a:gd name="T20" fmla="*/ 1042 w 1833"/>
                  <a:gd name="T21" fmla="*/ 645 h 872"/>
                  <a:gd name="T22" fmla="*/ 1131 w 1833"/>
                  <a:gd name="T23" fmla="*/ 705 h 872"/>
                  <a:gd name="T24" fmla="*/ 1166 w 1833"/>
                  <a:gd name="T25" fmla="*/ 729 h 872"/>
                  <a:gd name="T26" fmla="*/ 1219 w 1833"/>
                  <a:gd name="T27" fmla="*/ 758 h 872"/>
                  <a:gd name="T28" fmla="*/ 1273 w 1833"/>
                  <a:gd name="T29" fmla="*/ 784 h 872"/>
                  <a:gd name="T30" fmla="*/ 1358 w 1833"/>
                  <a:gd name="T31" fmla="*/ 819 h 872"/>
                  <a:gd name="T32" fmla="*/ 1441 w 1833"/>
                  <a:gd name="T33" fmla="*/ 845 h 872"/>
                  <a:gd name="T34" fmla="*/ 1511 w 1833"/>
                  <a:gd name="T35" fmla="*/ 856 h 872"/>
                  <a:gd name="T36" fmla="*/ 1558 w 1833"/>
                  <a:gd name="T37" fmla="*/ 857 h 872"/>
                  <a:gd name="T38" fmla="*/ 1635 w 1833"/>
                  <a:gd name="T39" fmla="*/ 852 h 872"/>
                  <a:gd name="T40" fmla="*/ 1687 w 1833"/>
                  <a:gd name="T41" fmla="*/ 842 h 872"/>
                  <a:gd name="T42" fmla="*/ 1741 w 1833"/>
                  <a:gd name="T43" fmla="*/ 825 h 872"/>
                  <a:gd name="T44" fmla="*/ 1783 w 1833"/>
                  <a:gd name="T45" fmla="*/ 806 h 872"/>
                  <a:gd name="T46" fmla="*/ 1818 w 1833"/>
                  <a:gd name="T47" fmla="*/ 778 h 872"/>
                  <a:gd name="T48" fmla="*/ 1831 w 1833"/>
                  <a:gd name="T49" fmla="*/ 776 h 872"/>
                  <a:gd name="T50" fmla="*/ 1820 w 1833"/>
                  <a:gd name="T51" fmla="*/ 795 h 872"/>
                  <a:gd name="T52" fmla="*/ 1792 w 1833"/>
                  <a:gd name="T53" fmla="*/ 819 h 872"/>
                  <a:gd name="T54" fmla="*/ 1740 w 1833"/>
                  <a:gd name="T55" fmla="*/ 842 h 872"/>
                  <a:gd name="T56" fmla="*/ 1669 w 1833"/>
                  <a:gd name="T57" fmla="*/ 862 h 872"/>
                  <a:gd name="T58" fmla="*/ 1589 w 1833"/>
                  <a:gd name="T59" fmla="*/ 871 h 872"/>
                  <a:gd name="T60" fmla="*/ 1517 w 1833"/>
                  <a:gd name="T61" fmla="*/ 872 h 872"/>
                  <a:gd name="T62" fmla="*/ 1448 w 1833"/>
                  <a:gd name="T63" fmla="*/ 863 h 872"/>
                  <a:gd name="T64" fmla="*/ 1376 w 1833"/>
                  <a:gd name="T65" fmla="*/ 843 h 872"/>
                  <a:gd name="T66" fmla="*/ 1296 w 1833"/>
                  <a:gd name="T67" fmla="*/ 811 h 872"/>
                  <a:gd name="T68" fmla="*/ 1231 w 1833"/>
                  <a:gd name="T69" fmla="*/ 781 h 872"/>
                  <a:gd name="T70" fmla="*/ 1176 w 1833"/>
                  <a:gd name="T71" fmla="*/ 752 h 872"/>
                  <a:gd name="T72" fmla="*/ 1122 w 1833"/>
                  <a:gd name="T73" fmla="*/ 718 h 872"/>
                  <a:gd name="T74" fmla="*/ 1047 w 1833"/>
                  <a:gd name="T75" fmla="*/ 665 h 872"/>
                  <a:gd name="T76" fmla="*/ 938 w 1833"/>
                  <a:gd name="T77" fmla="*/ 588 h 872"/>
                  <a:gd name="T78" fmla="*/ 832 w 1833"/>
                  <a:gd name="T79" fmla="*/ 513 h 872"/>
                  <a:gd name="T80" fmla="*/ 718 w 1833"/>
                  <a:gd name="T81" fmla="*/ 427 h 872"/>
                  <a:gd name="T82" fmla="*/ 627 w 1833"/>
                  <a:gd name="T83" fmla="*/ 364 h 872"/>
                  <a:gd name="T84" fmla="*/ 549 w 1833"/>
                  <a:gd name="T85" fmla="*/ 314 h 872"/>
                  <a:gd name="T86" fmla="*/ 477 w 1833"/>
                  <a:gd name="T87" fmla="*/ 268 h 872"/>
                  <a:gd name="T88" fmla="*/ 477 w 1833"/>
                  <a:gd name="T89" fmla="*/ 268 h 872"/>
                  <a:gd name="T90" fmla="*/ 357 w 1833"/>
                  <a:gd name="T91" fmla="*/ 194 h 872"/>
                  <a:gd name="T92" fmla="*/ 184 w 1833"/>
                  <a:gd name="T93" fmla="*/ 98 h 872"/>
                  <a:gd name="T94" fmla="*/ 48 w 1833"/>
                  <a:gd name="T95" fmla="*/ 34 h 872"/>
                  <a:gd name="T96" fmla="*/ 0 w 1833"/>
                  <a:gd name="T97" fmla="*/ 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3" h="872">
                    <a:moveTo>
                      <a:pt x="6" y="0"/>
                    </a:moveTo>
                    <a:lnTo>
                      <a:pt x="12" y="2"/>
                    </a:lnTo>
                    <a:lnTo>
                      <a:pt x="29" y="10"/>
                    </a:lnTo>
                    <a:lnTo>
                      <a:pt x="59" y="23"/>
                    </a:lnTo>
                    <a:lnTo>
                      <a:pt x="98" y="42"/>
                    </a:lnTo>
                    <a:lnTo>
                      <a:pt x="149" y="67"/>
                    </a:lnTo>
                    <a:lnTo>
                      <a:pt x="211" y="98"/>
                    </a:lnTo>
                    <a:lnTo>
                      <a:pt x="281" y="136"/>
                    </a:lnTo>
                    <a:lnTo>
                      <a:pt x="361" y="181"/>
                    </a:lnTo>
                    <a:lnTo>
                      <a:pt x="391" y="199"/>
                    </a:lnTo>
                    <a:lnTo>
                      <a:pt x="421" y="217"/>
                    </a:lnTo>
                    <a:lnTo>
                      <a:pt x="452" y="235"/>
                    </a:lnTo>
                    <a:lnTo>
                      <a:pt x="485" y="256"/>
                    </a:lnTo>
                    <a:lnTo>
                      <a:pt x="485" y="256"/>
                    </a:lnTo>
                    <a:lnTo>
                      <a:pt x="485" y="256"/>
                    </a:lnTo>
                    <a:lnTo>
                      <a:pt x="485" y="256"/>
                    </a:lnTo>
                    <a:lnTo>
                      <a:pt x="525" y="282"/>
                    </a:lnTo>
                    <a:lnTo>
                      <a:pt x="567" y="309"/>
                    </a:lnTo>
                    <a:lnTo>
                      <a:pt x="609" y="338"/>
                    </a:lnTo>
                    <a:lnTo>
                      <a:pt x="653" y="368"/>
                    </a:lnTo>
                    <a:lnTo>
                      <a:pt x="698" y="399"/>
                    </a:lnTo>
                    <a:lnTo>
                      <a:pt x="745" y="433"/>
                    </a:lnTo>
                    <a:lnTo>
                      <a:pt x="792" y="466"/>
                    </a:lnTo>
                    <a:lnTo>
                      <a:pt x="842" y="502"/>
                    </a:lnTo>
                    <a:lnTo>
                      <a:pt x="857" y="512"/>
                    </a:lnTo>
                    <a:lnTo>
                      <a:pt x="871" y="524"/>
                    </a:lnTo>
                    <a:lnTo>
                      <a:pt x="887" y="536"/>
                    </a:lnTo>
                    <a:lnTo>
                      <a:pt x="902" y="547"/>
                    </a:lnTo>
                    <a:lnTo>
                      <a:pt x="929" y="566"/>
                    </a:lnTo>
                    <a:lnTo>
                      <a:pt x="957" y="587"/>
                    </a:lnTo>
                    <a:lnTo>
                      <a:pt x="985" y="606"/>
                    </a:lnTo>
                    <a:lnTo>
                      <a:pt x="1014" y="626"/>
                    </a:lnTo>
                    <a:lnTo>
                      <a:pt x="1042" y="645"/>
                    </a:lnTo>
                    <a:lnTo>
                      <a:pt x="1071" y="665"/>
                    </a:lnTo>
                    <a:lnTo>
                      <a:pt x="1101" y="686"/>
                    </a:lnTo>
                    <a:lnTo>
                      <a:pt x="1131" y="705"/>
                    </a:lnTo>
                    <a:lnTo>
                      <a:pt x="1131" y="706"/>
                    </a:lnTo>
                    <a:lnTo>
                      <a:pt x="1149" y="718"/>
                    </a:lnTo>
                    <a:lnTo>
                      <a:pt x="1166" y="729"/>
                    </a:lnTo>
                    <a:lnTo>
                      <a:pt x="1184" y="739"/>
                    </a:lnTo>
                    <a:lnTo>
                      <a:pt x="1202" y="750"/>
                    </a:lnTo>
                    <a:lnTo>
                      <a:pt x="1219" y="758"/>
                    </a:lnTo>
                    <a:lnTo>
                      <a:pt x="1238" y="768"/>
                    </a:lnTo>
                    <a:lnTo>
                      <a:pt x="1255" y="775"/>
                    </a:lnTo>
                    <a:lnTo>
                      <a:pt x="1273" y="784"/>
                    </a:lnTo>
                    <a:lnTo>
                      <a:pt x="1301" y="796"/>
                    </a:lnTo>
                    <a:lnTo>
                      <a:pt x="1330" y="807"/>
                    </a:lnTo>
                    <a:lnTo>
                      <a:pt x="1358" y="819"/>
                    </a:lnTo>
                    <a:lnTo>
                      <a:pt x="1386" y="828"/>
                    </a:lnTo>
                    <a:lnTo>
                      <a:pt x="1413" y="838"/>
                    </a:lnTo>
                    <a:lnTo>
                      <a:pt x="1441" y="845"/>
                    </a:lnTo>
                    <a:lnTo>
                      <a:pt x="1468" y="851"/>
                    </a:lnTo>
                    <a:lnTo>
                      <a:pt x="1494" y="855"/>
                    </a:lnTo>
                    <a:lnTo>
                      <a:pt x="1511" y="856"/>
                    </a:lnTo>
                    <a:lnTo>
                      <a:pt x="1527" y="857"/>
                    </a:lnTo>
                    <a:lnTo>
                      <a:pt x="1543" y="857"/>
                    </a:lnTo>
                    <a:lnTo>
                      <a:pt x="1558" y="857"/>
                    </a:lnTo>
                    <a:lnTo>
                      <a:pt x="1589" y="856"/>
                    </a:lnTo>
                    <a:lnTo>
                      <a:pt x="1618" y="854"/>
                    </a:lnTo>
                    <a:lnTo>
                      <a:pt x="1635" y="852"/>
                    </a:lnTo>
                    <a:lnTo>
                      <a:pt x="1652" y="850"/>
                    </a:lnTo>
                    <a:lnTo>
                      <a:pt x="1670" y="847"/>
                    </a:lnTo>
                    <a:lnTo>
                      <a:pt x="1687" y="842"/>
                    </a:lnTo>
                    <a:lnTo>
                      <a:pt x="1705" y="837"/>
                    </a:lnTo>
                    <a:lnTo>
                      <a:pt x="1723" y="831"/>
                    </a:lnTo>
                    <a:lnTo>
                      <a:pt x="1741" y="825"/>
                    </a:lnTo>
                    <a:lnTo>
                      <a:pt x="1760" y="819"/>
                    </a:lnTo>
                    <a:lnTo>
                      <a:pt x="1772" y="812"/>
                    </a:lnTo>
                    <a:lnTo>
                      <a:pt x="1783" y="806"/>
                    </a:lnTo>
                    <a:lnTo>
                      <a:pt x="1793" y="799"/>
                    </a:lnTo>
                    <a:lnTo>
                      <a:pt x="1803" y="792"/>
                    </a:lnTo>
                    <a:lnTo>
                      <a:pt x="1818" y="778"/>
                    </a:lnTo>
                    <a:lnTo>
                      <a:pt x="1833" y="768"/>
                    </a:lnTo>
                    <a:lnTo>
                      <a:pt x="1832" y="772"/>
                    </a:lnTo>
                    <a:lnTo>
                      <a:pt x="1831" y="776"/>
                    </a:lnTo>
                    <a:lnTo>
                      <a:pt x="1829" y="782"/>
                    </a:lnTo>
                    <a:lnTo>
                      <a:pt x="1827" y="786"/>
                    </a:lnTo>
                    <a:lnTo>
                      <a:pt x="1820" y="795"/>
                    </a:lnTo>
                    <a:lnTo>
                      <a:pt x="1813" y="803"/>
                    </a:lnTo>
                    <a:lnTo>
                      <a:pt x="1803" y="811"/>
                    </a:lnTo>
                    <a:lnTo>
                      <a:pt x="1792" y="819"/>
                    </a:lnTo>
                    <a:lnTo>
                      <a:pt x="1780" y="825"/>
                    </a:lnTo>
                    <a:lnTo>
                      <a:pt x="1767" y="831"/>
                    </a:lnTo>
                    <a:lnTo>
                      <a:pt x="1740" y="842"/>
                    </a:lnTo>
                    <a:lnTo>
                      <a:pt x="1714" y="851"/>
                    </a:lnTo>
                    <a:lnTo>
                      <a:pt x="1690" y="857"/>
                    </a:lnTo>
                    <a:lnTo>
                      <a:pt x="1669" y="862"/>
                    </a:lnTo>
                    <a:lnTo>
                      <a:pt x="1641" y="866"/>
                    </a:lnTo>
                    <a:lnTo>
                      <a:pt x="1615" y="869"/>
                    </a:lnTo>
                    <a:lnTo>
                      <a:pt x="1589" y="871"/>
                    </a:lnTo>
                    <a:lnTo>
                      <a:pt x="1564" y="872"/>
                    </a:lnTo>
                    <a:lnTo>
                      <a:pt x="1541" y="872"/>
                    </a:lnTo>
                    <a:lnTo>
                      <a:pt x="1517" y="872"/>
                    </a:lnTo>
                    <a:lnTo>
                      <a:pt x="1494" y="870"/>
                    </a:lnTo>
                    <a:lnTo>
                      <a:pt x="1471" y="867"/>
                    </a:lnTo>
                    <a:lnTo>
                      <a:pt x="1448" y="863"/>
                    </a:lnTo>
                    <a:lnTo>
                      <a:pt x="1424" y="857"/>
                    </a:lnTo>
                    <a:lnTo>
                      <a:pt x="1400" y="851"/>
                    </a:lnTo>
                    <a:lnTo>
                      <a:pt x="1376" y="843"/>
                    </a:lnTo>
                    <a:lnTo>
                      <a:pt x="1351" y="834"/>
                    </a:lnTo>
                    <a:lnTo>
                      <a:pt x="1324" y="823"/>
                    </a:lnTo>
                    <a:lnTo>
                      <a:pt x="1296" y="811"/>
                    </a:lnTo>
                    <a:lnTo>
                      <a:pt x="1268" y="797"/>
                    </a:lnTo>
                    <a:lnTo>
                      <a:pt x="1249" y="789"/>
                    </a:lnTo>
                    <a:lnTo>
                      <a:pt x="1231" y="781"/>
                    </a:lnTo>
                    <a:lnTo>
                      <a:pt x="1213" y="771"/>
                    </a:lnTo>
                    <a:lnTo>
                      <a:pt x="1194" y="761"/>
                    </a:lnTo>
                    <a:lnTo>
                      <a:pt x="1176" y="752"/>
                    </a:lnTo>
                    <a:lnTo>
                      <a:pt x="1158" y="741"/>
                    </a:lnTo>
                    <a:lnTo>
                      <a:pt x="1141" y="730"/>
                    </a:lnTo>
                    <a:lnTo>
                      <a:pt x="1122" y="718"/>
                    </a:lnTo>
                    <a:lnTo>
                      <a:pt x="1122" y="717"/>
                    </a:lnTo>
                    <a:lnTo>
                      <a:pt x="1084" y="691"/>
                    </a:lnTo>
                    <a:lnTo>
                      <a:pt x="1047" y="665"/>
                    </a:lnTo>
                    <a:lnTo>
                      <a:pt x="1010" y="640"/>
                    </a:lnTo>
                    <a:lnTo>
                      <a:pt x="973" y="614"/>
                    </a:lnTo>
                    <a:lnTo>
                      <a:pt x="938" y="588"/>
                    </a:lnTo>
                    <a:lnTo>
                      <a:pt x="902" y="563"/>
                    </a:lnTo>
                    <a:lnTo>
                      <a:pt x="867" y="538"/>
                    </a:lnTo>
                    <a:lnTo>
                      <a:pt x="832" y="513"/>
                    </a:lnTo>
                    <a:lnTo>
                      <a:pt x="793" y="484"/>
                    </a:lnTo>
                    <a:lnTo>
                      <a:pt x="755" y="455"/>
                    </a:lnTo>
                    <a:lnTo>
                      <a:pt x="718" y="427"/>
                    </a:lnTo>
                    <a:lnTo>
                      <a:pt x="681" y="400"/>
                    </a:lnTo>
                    <a:lnTo>
                      <a:pt x="654" y="382"/>
                    </a:lnTo>
                    <a:lnTo>
                      <a:pt x="627" y="364"/>
                    </a:lnTo>
                    <a:lnTo>
                      <a:pt x="600" y="346"/>
                    </a:lnTo>
                    <a:lnTo>
                      <a:pt x="575" y="329"/>
                    </a:lnTo>
                    <a:lnTo>
                      <a:pt x="549" y="314"/>
                    </a:lnTo>
                    <a:lnTo>
                      <a:pt x="525" y="298"/>
                    </a:lnTo>
                    <a:lnTo>
                      <a:pt x="501" y="283"/>
                    </a:lnTo>
                    <a:lnTo>
                      <a:pt x="477" y="268"/>
                    </a:lnTo>
                    <a:lnTo>
                      <a:pt x="477" y="268"/>
                    </a:lnTo>
                    <a:lnTo>
                      <a:pt x="477" y="268"/>
                    </a:lnTo>
                    <a:lnTo>
                      <a:pt x="477" y="268"/>
                    </a:lnTo>
                    <a:lnTo>
                      <a:pt x="435" y="242"/>
                    </a:lnTo>
                    <a:lnTo>
                      <a:pt x="395" y="217"/>
                    </a:lnTo>
                    <a:lnTo>
                      <a:pt x="357" y="194"/>
                    </a:lnTo>
                    <a:lnTo>
                      <a:pt x="321" y="173"/>
                    </a:lnTo>
                    <a:lnTo>
                      <a:pt x="248" y="132"/>
                    </a:lnTo>
                    <a:lnTo>
                      <a:pt x="184" y="98"/>
                    </a:lnTo>
                    <a:lnTo>
                      <a:pt x="129" y="71"/>
                    </a:lnTo>
                    <a:lnTo>
                      <a:pt x="83" y="50"/>
                    </a:lnTo>
                    <a:lnTo>
                      <a:pt x="48" y="34"/>
                    </a:lnTo>
                    <a:lnTo>
                      <a:pt x="22" y="22"/>
                    </a:lnTo>
                    <a:lnTo>
                      <a:pt x="6" y="15"/>
                    </a:lnTo>
                    <a:lnTo>
                      <a:pt x="0" y="14"/>
                    </a:lnTo>
                    <a:lnTo>
                      <a:pt x="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7" name="Freeform 31">
                <a:extLst>
                  <a:ext uri="{FF2B5EF4-FFF2-40B4-BE49-F238E27FC236}">
                    <a16:creationId xmlns:a16="http://schemas.microsoft.com/office/drawing/2014/main" id="{69371A41-DD15-4093-9455-483DF4E3F37C}"/>
                  </a:ext>
                </a:extLst>
              </p:cNvPr>
              <p:cNvSpPr/>
              <p:nvPr/>
            </p:nvSpPr>
            <p:spPr bwMode="auto">
              <a:xfrm>
                <a:off x="2450" y="3342"/>
                <a:ext cx="457" cy="214"/>
              </a:xfrm>
              <a:custGeom>
                <a:avLst/>
                <a:gdLst>
                  <a:gd name="T0" fmla="*/ 28 w 1828"/>
                  <a:gd name="T1" fmla="*/ 11 h 857"/>
                  <a:gd name="T2" fmla="*/ 143 w 1828"/>
                  <a:gd name="T3" fmla="*/ 67 h 857"/>
                  <a:gd name="T4" fmla="*/ 343 w 1828"/>
                  <a:gd name="T5" fmla="*/ 178 h 857"/>
                  <a:gd name="T6" fmla="*/ 448 w 1828"/>
                  <a:gd name="T7" fmla="*/ 239 h 857"/>
                  <a:gd name="T8" fmla="*/ 486 w 1828"/>
                  <a:gd name="T9" fmla="*/ 261 h 857"/>
                  <a:gd name="T10" fmla="*/ 587 w 1828"/>
                  <a:gd name="T11" fmla="*/ 326 h 857"/>
                  <a:gd name="T12" fmla="*/ 736 w 1828"/>
                  <a:gd name="T13" fmla="*/ 428 h 857"/>
                  <a:gd name="T14" fmla="*/ 884 w 1828"/>
                  <a:gd name="T15" fmla="*/ 533 h 857"/>
                  <a:gd name="T16" fmla="*/ 991 w 1828"/>
                  <a:gd name="T17" fmla="*/ 606 h 857"/>
                  <a:gd name="T18" fmla="*/ 1078 w 1828"/>
                  <a:gd name="T19" fmla="*/ 669 h 857"/>
                  <a:gd name="T20" fmla="*/ 1132 w 1828"/>
                  <a:gd name="T21" fmla="*/ 707 h 857"/>
                  <a:gd name="T22" fmla="*/ 1169 w 1828"/>
                  <a:gd name="T23" fmla="*/ 731 h 857"/>
                  <a:gd name="T24" fmla="*/ 1226 w 1828"/>
                  <a:gd name="T25" fmla="*/ 763 h 857"/>
                  <a:gd name="T26" fmla="*/ 1283 w 1828"/>
                  <a:gd name="T27" fmla="*/ 788 h 857"/>
                  <a:gd name="T28" fmla="*/ 1381 w 1828"/>
                  <a:gd name="T29" fmla="*/ 823 h 857"/>
                  <a:gd name="T30" fmla="*/ 1439 w 1828"/>
                  <a:gd name="T31" fmla="*/ 836 h 857"/>
                  <a:gd name="T32" fmla="*/ 1520 w 1828"/>
                  <a:gd name="T33" fmla="*/ 843 h 857"/>
                  <a:gd name="T34" fmla="*/ 1595 w 1828"/>
                  <a:gd name="T35" fmla="*/ 842 h 857"/>
                  <a:gd name="T36" fmla="*/ 1646 w 1828"/>
                  <a:gd name="T37" fmla="*/ 837 h 857"/>
                  <a:gd name="T38" fmla="*/ 1670 w 1828"/>
                  <a:gd name="T39" fmla="*/ 834 h 857"/>
                  <a:gd name="T40" fmla="*/ 1699 w 1828"/>
                  <a:gd name="T41" fmla="*/ 827 h 857"/>
                  <a:gd name="T42" fmla="*/ 1726 w 1828"/>
                  <a:gd name="T43" fmla="*/ 821 h 857"/>
                  <a:gd name="T44" fmla="*/ 1779 w 1828"/>
                  <a:gd name="T45" fmla="*/ 800 h 857"/>
                  <a:gd name="T46" fmla="*/ 1812 w 1828"/>
                  <a:gd name="T47" fmla="*/ 779 h 857"/>
                  <a:gd name="T48" fmla="*/ 1818 w 1828"/>
                  <a:gd name="T49" fmla="*/ 768 h 857"/>
                  <a:gd name="T50" fmla="*/ 1828 w 1828"/>
                  <a:gd name="T51" fmla="*/ 769 h 857"/>
                  <a:gd name="T52" fmla="*/ 1821 w 1828"/>
                  <a:gd name="T53" fmla="*/ 783 h 857"/>
                  <a:gd name="T54" fmla="*/ 1808 w 1828"/>
                  <a:gd name="T55" fmla="*/ 797 h 857"/>
                  <a:gd name="T56" fmla="*/ 1772 w 1828"/>
                  <a:gd name="T57" fmla="*/ 820 h 857"/>
                  <a:gd name="T58" fmla="*/ 1722 w 1828"/>
                  <a:gd name="T59" fmla="*/ 837 h 857"/>
                  <a:gd name="T60" fmla="*/ 1693 w 1828"/>
                  <a:gd name="T61" fmla="*/ 843 h 857"/>
                  <a:gd name="T62" fmla="*/ 1662 w 1828"/>
                  <a:gd name="T63" fmla="*/ 850 h 857"/>
                  <a:gd name="T64" fmla="*/ 1642 w 1828"/>
                  <a:gd name="T65" fmla="*/ 852 h 857"/>
                  <a:gd name="T66" fmla="*/ 1534 w 1828"/>
                  <a:gd name="T67" fmla="*/ 857 h 857"/>
                  <a:gd name="T68" fmla="*/ 1434 w 1828"/>
                  <a:gd name="T69" fmla="*/ 849 h 857"/>
                  <a:gd name="T70" fmla="*/ 1347 w 1828"/>
                  <a:gd name="T71" fmla="*/ 829 h 857"/>
                  <a:gd name="T72" fmla="*/ 1278 w 1828"/>
                  <a:gd name="T73" fmla="*/ 802 h 857"/>
                  <a:gd name="T74" fmla="*/ 1219 w 1828"/>
                  <a:gd name="T75" fmla="*/ 776 h 857"/>
                  <a:gd name="T76" fmla="*/ 1161 w 1828"/>
                  <a:gd name="T77" fmla="*/ 743 h 857"/>
                  <a:gd name="T78" fmla="*/ 1122 w 1828"/>
                  <a:gd name="T79" fmla="*/ 718 h 857"/>
                  <a:gd name="T80" fmla="*/ 1069 w 1828"/>
                  <a:gd name="T81" fmla="*/ 680 h 857"/>
                  <a:gd name="T82" fmla="*/ 977 w 1828"/>
                  <a:gd name="T83" fmla="*/ 614 h 857"/>
                  <a:gd name="T84" fmla="*/ 860 w 1828"/>
                  <a:gd name="T85" fmla="*/ 530 h 857"/>
                  <a:gd name="T86" fmla="*/ 749 w 1828"/>
                  <a:gd name="T87" fmla="*/ 451 h 857"/>
                  <a:gd name="T88" fmla="*/ 650 w 1828"/>
                  <a:gd name="T89" fmla="*/ 383 h 857"/>
                  <a:gd name="T90" fmla="*/ 560 w 1828"/>
                  <a:gd name="T91" fmla="*/ 326 h 857"/>
                  <a:gd name="T92" fmla="*/ 477 w 1828"/>
                  <a:gd name="T93" fmla="*/ 273 h 857"/>
                  <a:gd name="T94" fmla="*/ 477 w 1828"/>
                  <a:gd name="T95" fmla="*/ 273 h 857"/>
                  <a:gd name="T96" fmla="*/ 353 w 1828"/>
                  <a:gd name="T97" fmla="*/ 198 h 857"/>
                  <a:gd name="T98" fmla="*/ 246 w 1828"/>
                  <a:gd name="T99" fmla="*/ 135 h 857"/>
                  <a:gd name="T100" fmla="*/ 143 w 1828"/>
                  <a:gd name="T101" fmla="*/ 79 h 857"/>
                  <a:gd name="T102" fmla="*/ 48 w 1828"/>
                  <a:gd name="T103" fmla="*/ 34 h 857"/>
                  <a:gd name="T104" fmla="*/ 4 w 1828"/>
                  <a:gd name="T105" fmla="*/ 15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28" h="857">
                    <a:moveTo>
                      <a:pt x="7" y="0"/>
                    </a:moveTo>
                    <a:lnTo>
                      <a:pt x="12" y="4"/>
                    </a:lnTo>
                    <a:lnTo>
                      <a:pt x="28" y="11"/>
                    </a:lnTo>
                    <a:lnTo>
                      <a:pt x="57" y="24"/>
                    </a:lnTo>
                    <a:lnTo>
                      <a:pt x="94" y="42"/>
                    </a:lnTo>
                    <a:lnTo>
                      <a:pt x="143" y="67"/>
                    </a:lnTo>
                    <a:lnTo>
                      <a:pt x="200" y="97"/>
                    </a:lnTo>
                    <a:lnTo>
                      <a:pt x="267" y="135"/>
                    </a:lnTo>
                    <a:lnTo>
                      <a:pt x="343" y="178"/>
                    </a:lnTo>
                    <a:lnTo>
                      <a:pt x="377" y="198"/>
                    </a:lnTo>
                    <a:lnTo>
                      <a:pt x="411" y="217"/>
                    </a:lnTo>
                    <a:lnTo>
                      <a:pt x="448" y="239"/>
                    </a:lnTo>
                    <a:lnTo>
                      <a:pt x="486" y="261"/>
                    </a:lnTo>
                    <a:lnTo>
                      <a:pt x="486" y="261"/>
                    </a:lnTo>
                    <a:lnTo>
                      <a:pt x="486" y="261"/>
                    </a:lnTo>
                    <a:lnTo>
                      <a:pt x="486" y="261"/>
                    </a:lnTo>
                    <a:lnTo>
                      <a:pt x="537" y="294"/>
                    </a:lnTo>
                    <a:lnTo>
                      <a:pt x="587" y="326"/>
                    </a:lnTo>
                    <a:lnTo>
                      <a:pt x="637" y="360"/>
                    </a:lnTo>
                    <a:lnTo>
                      <a:pt x="687" y="394"/>
                    </a:lnTo>
                    <a:lnTo>
                      <a:pt x="736" y="428"/>
                    </a:lnTo>
                    <a:lnTo>
                      <a:pt x="786" y="463"/>
                    </a:lnTo>
                    <a:lnTo>
                      <a:pt x="835" y="498"/>
                    </a:lnTo>
                    <a:lnTo>
                      <a:pt x="884" y="533"/>
                    </a:lnTo>
                    <a:lnTo>
                      <a:pt x="920" y="558"/>
                    </a:lnTo>
                    <a:lnTo>
                      <a:pt x="955" y="583"/>
                    </a:lnTo>
                    <a:lnTo>
                      <a:pt x="991" y="606"/>
                    </a:lnTo>
                    <a:lnTo>
                      <a:pt x="1025" y="631"/>
                    </a:lnTo>
                    <a:lnTo>
                      <a:pt x="1052" y="649"/>
                    </a:lnTo>
                    <a:lnTo>
                      <a:pt x="1078" y="669"/>
                    </a:lnTo>
                    <a:lnTo>
                      <a:pt x="1105" y="687"/>
                    </a:lnTo>
                    <a:lnTo>
                      <a:pt x="1131" y="707"/>
                    </a:lnTo>
                    <a:lnTo>
                      <a:pt x="1132" y="707"/>
                    </a:lnTo>
                    <a:lnTo>
                      <a:pt x="1132" y="707"/>
                    </a:lnTo>
                    <a:lnTo>
                      <a:pt x="1150" y="719"/>
                    </a:lnTo>
                    <a:lnTo>
                      <a:pt x="1169" y="731"/>
                    </a:lnTo>
                    <a:lnTo>
                      <a:pt x="1188" y="742"/>
                    </a:lnTo>
                    <a:lnTo>
                      <a:pt x="1206" y="753"/>
                    </a:lnTo>
                    <a:lnTo>
                      <a:pt x="1226" y="763"/>
                    </a:lnTo>
                    <a:lnTo>
                      <a:pt x="1245" y="772"/>
                    </a:lnTo>
                    <a:lnTo>
                      <a:pt x="1264" y="781"/>
                    </a:lnTo>
                    <a:lnTo>
                      <a:pt x="1283" y="788"/>
                    </a:lnTo>
                    <a:lnTo>
                      <a:pt x="1323" y="804"/>
                    </a:lnTo>
                    <a:lnTo>
                      <a:pt x="1362" y="818"/>
                    </a:lnTo>
                    <a:lnTo>
                      <a:pt x="1381" y="823"/>
                    </a:lnTo>
                    <a:lnTo>
                      <a:pt x="1401" y="828"/>
                    </a:lnTo>
                    <a:lnTo>
                      <a:pt x="1420" y="833"/>
                    </a:lnTo>
                    <a:lnTo>
                      <a:pt x="1439" y="836"/>
                    </a:lnTo>
                    <a:lnTo>
                      <a:pt x="1466" y="840"/>
                    </a:lnTo>
                    <a:lnTo>
                      <a:pt x="1493" y="842"/>
                    </a:lnTo>
                    <a:lnTo>
                      <a:pt x="1520" y="843"/>
                    </a:lnTo>
                    <a:lnTo>
                      <a:pt x="1545" y="843"/>
                    </a:lnTo>
                    <a:lnTo>
                      <a:pt x="1571" y="843"/>
                    </a:lnTo>
                    <a:lnTo>
                      <a:pt x="1595" y="842"/>
                    </a:lnTo>
                    <a:lnTo>
                      <a:pt x="1619" y="840"/>
                    </a:lnTo>
                    <a:lnTo>
                      <a:pt x="1641" y="838"/>
                    </a:lnTo>
                    <a:lnTo>
                      <a:pt x="1646" y="837"/>
                    </a:lnTo>
                    <a:lnTo>
                      <a:pt x="1649" y="837"/>
                    </a:lnTo>
                    <a:lnTo>
                      <a:pt x="1660" y="835"/>
                    </a:lnTo>
                    <a:lnTo>
                      <a:pt x="1670" y="834"/>
                    </a:lnTo>
                    <a:lnTo>
                      <a:pt x="1680" y="832"/>
                    </a:lnTo>
                    <a:lnTo>
                      <a:pt x="1690" y="829"/>
                    </a:lnTo>
                    <a:lnTo>
                      <a:pt x="1699" y="827"/>
                    </a:lnTo>
                    <a:lnTo>
                      <a:pt x="1709" y="825"/>
                    </a:lnTo>
                    <a:lnTo>
                      <a:pt x="1718" y="823"/>
                    </a:lnTo>
                    <a:lnTo>
                      <a:pt x="1726" y="821"/>
                    </a:lnTo>
                    <a:lnTo>
                      <a:pt x="1746" y="814"/>
                    </a:lnTo>
                    <a:lnTo>
                      <a:pt x="1764" y="808"/>
                    </a:lnTo>
                    <a:lnTo>
                      <a:pt x="1779" y="800"/>
                    </a:lnTo>
                    <a:lnTo>
                      <a:pt x="1792" y="793"/>
                    </a:lnTo>
                    <a:lnTo>
                      <a:pt x="1803" y="786"/>
                    </a:lnTo>
                    <a:lnTo>
                      <a:pt x="1812" y="779"/>
                    </a:lnTo>
                    <a:lnTo>
                      <a:pt x="1814" y="776"/>
                    </a:lnTo>
                    <a:lnTo>
                      <a:pt x="1816" y="771"/>
                    </a:lnTo>
                    <a:lnTo>
                      <a:pt x="1818" y="768"/>
                    </a:lnTo>
                    <a:lnTo>
                      <a:pt x="1818" y="765"/>
                    </a:lnTo>
                    <a:lnTo>
                      <a:pt x="1828" y="765"/>
                    </a:lnTo>
                    <a:lnTo>
                      <a:pt x="1828" y="769"/>
                    </a:lnTo>
                    <a:lnTo>
                      <a:pt x="1827" y="773"/>
                    </a:lnTo>
                    <a:lnTo>
                      <a:pt x="1825" y="779"/>
                    </a:lnTo>
                    <a:lnTo>
                      <a:pt x="1821" y="783"/>
                    </a:lnTo>
                    <a:lnTo>
                      <a:pt x="1818" y="788"/>
                    </a:lnTo>
                    <a:lnTo>
                      <a:pt x="1814" y="793"/>
                    </a:lnTo>
                    <a:lnTo>
                      <a:pt x="1808" y="797"/>
                    </a:lnTo>
                    <a:lnTo>
                      <a:pt x="1802" y="801"/>
                    </a:lnTo>
                    <a:lnTo>
                      <a:pt x="1789" y="811"/>
                    </a:lnTo>
                    <a:lnTo>
                      <a:pt x="1772" y="820"/>
                    </a:lnTo>
                    <a:lnTo>
                      <a:pt x="1752" y="827"/>
                    </a:lnTo>
                    <a:lnTo>
                      <a:pt x="1731" y="835"/>
                    </a:lnTo>
                    <a:lnTo>
                      <a:pt x="1722" y="837"/>
                    </a:lnTo>
                    <a:lnTo>
                      <a:pt x="1712" y="839"/>
                    </a:lnTo>
                    <a:lnTo>
                      <a:pt x="1703" y="841"/>
                    </a:lnTo>
                    <a:lnTo>
                      <a:pt x="1693" y="843"/>
                    </a:lnTo>
                    <a:lnTo>
                      <a:pt x="1683" y="846"/>
                    </a:lnTo>
                    <a:lnTo>
                      <a:pt x="1672" y="848"/>
                    </a:lnTo>
                    <a:lnTo>
                      <a:pt x="1662" y="850"/>
                    </a:lnTo>
                    <a:lnTo>
                      <a:pt x="1651" y="851"/>
                    </a:lnTo>
                    <a:lnTo>
                      <a:pt x="1646" y="852"/>
                    </a:lnTo>
                    <a:lnTo>
                      <a:pt x="1642" y="852"/>
                    </a:lnTo>
                    <a:lnTo>
                      <a:pt x="1609" y="855"/>
                    </a:lnTo>
                    <a:lnTo>
                      <a:pt x="1572" y="857"/>
                    </a:lnTo>
                    <a:lnTo>
                      <a:pt x="1534" y="857"/>
                    </a:lnTo>
                    <a:lnTo>
                      <a:pt x="1495" y="856"/>
                    </a:lnTo>
                    <a:lnTo>
                      <a:pt x="1464" y="853"/>
                    </a:lnTo>
                    <a:lnTo>
                      <a:pt x="1434" y="849"/>
                    </a:lnTo>
                    <a:lnTo>
                      <a:pt x="1402" y="843"/>
                    </a:lnTo>
                    <a:lnTo>
                      <a:pt x="1370" y="836"/>
                    </a:lnTo>
                    <a:lnTo>
                      <a:pt x="1347" y="829"/>
                    </a:lnTo>
                    <a:lnTo>
                      <a:pt x="1324" y="821"/>
                    </a:lnTo>
                    <a:lnTo>
                      <a:pt x="1300" y="811"/>
                    </a:lnTo>
                    <a:lnTo>
                      <a:pt x="1278" y="802"/>
                    </a:lnTo>
                    <a:lnTo>
                      <a:pt x="1258" y="794"/>
                    </a:lnTo>
                    <a:lnTo>
                      <a:pt x="1239" y="785"/>
                    </a:lnTo>
                    <a:lnTo>
                      <a:pt x="1219" y="776"/>
                    </a:lnTo>
                    <a:lnTo>
                      <a:pt x="1200" y="766"/>
                    </a:lnTo>
                    <a:lnTo>
                      <a:pt x="1181" y="755"/>
                    </a:lnTo>
                    <a:lnTo>
                      <a:pt x="1161" y="743"/>
                    </a:lnTo>
                    <a:lnTo>
                      <a:pt x="1142" y="731"/>
                    </a:lnTo>
                    <a:lnTo>
                      <a:pt x="1122" y="718"/>
                    </a:lnTo>
                    <a:lnTo>
                      <a:pt x="1122" y="718"/>
                    </a:lnTo>
                    <a:lnTo>
                      <a:pt x="1122" y="717"/>
                    </a:lnTo>
                    <a:lnTo>
                      <a:pt x="1095" y="699"/>
                    </a:lnTo>
                    <a:lnTo>
                      <a:pt x="1069" y="680"/>
                    </a:lnTo>
                    <a:lnTo>
                      <a:pt x="1043" y="661"/>
                    </a:lnTo>
                    <a:lnTo>
                      <a:pt x="1017" y="643"/>
                    </a:lnTo>
                    <a:lnTo>
                      <a:pt x="977" y="614"/>
                    </a:lnTo>
                    <a:lnTo>
                      <a:pt x="937" y="586"/>
                    </a:lnTo>
                    <a:lnTo>
                      <a:pt x="898" y="558"/>
                    </a:lnTo>
                    <a:lnTo>
                      <a:pt x="860" y="530"/>
                    </a:lnTo>
                    <a:lnTo>
                      <a:pt x="822" y="503"/>
                    </a:lnTo>
                    <a:lnTo>
                      <a:pt x="785" y="477"/>
                    </a:lnTo>
                    <a:lnTo>
                      <a:pt x="749" y="451"/>
                    </a:lnTo>
                    <a:lnTo>
                      <a:pt x="712" y="426"/>
                    </a:lnTo>
                    <a:lnTo>
                      <a:pt x="681" y="405"/>
                    </a:lnTo>
                    <a:lnTo>
                      <a:pt x="650" y="383"/>
                    </a:lnTo>
                    <a:lnTo>
                      <a:pt x="620" y="364"/>
                    </a:lnTo>
                    <a:lnTo>
                      <a:pt x="589" y="344"/>
                    </a:lnTo>
                    <a:lnTo>
                      <a:pt x="560" y="326"/>
                    </a:lnTo>
                    <a:lnTo>
                      <a:pt x="532" y="308"/>
                    </a:lnTo>
                    <a:lnTo>
                      <a:pt x="504" y="290"/>
                    </a:lnTo>
                    <a:lnTo>
                      <a:pt x="477" y="273"/>
                    </a:lnTo>
                    <a:lnTo>
                      <a:pt x="477" y="273"/>
                    </a:lnTo>
                    <a:lnTo>
                      <a:pt x="477" y="273"/>
                    </a:lnTo>
                    <a:lnTo>
                      <a:pt x="477" y="273"/>
                    </a:lnTo>
                    <a:lnTo>
                      <a:pt x="434" y="246"/>
                    </a:lnTo>
                    <a:lnTo>
                      <a:pt x="392" y="221"/>
                    </a:lnTo>
                    <a:lnTo>
                      <a:pt x="353" y="198"/>
                    </a:lnTo>
                    <a:lnTo>
                      <a:pt x="315" y="175"/>
                    </a:lnTo>
                    <a:lnTo>
                      <a:pt x="280" y="155"/>
                    </a:lnTo>
                    <a:lnTo>
                      <a:pt x="246" y="135"/>
                    </a:lnTo>
                    <a:lnTo>
                      <a:pt x="214" y="117"/>
                    </a:lnTo>
                    <a:lnTo>
                      <a:pt x="185" y="101"/>
                    </a:lnTo>
                    <a:lnTo>
                      <a:pt x="143" y="79"/>
                    </a:lnTo>
                    <a:lnTo>
                      <a:pt x="106" y="61"/>
                    </a:lnTo>
                    <a:lnTo>
                      <a:pt x="74" y="46"/>
                    </a:lnTo>
                    <a:lnTo>
                      <a:pt x="48" y="34"/>
                    </a:lnTo>
                    <a:lnTo>
                      <a:pt x="27" y="25"/>
                    </a:lnTo>
                    <a:lnTo>
                      <a:pt x="12" y="19"/>
                    </a:lnTo>
                    <a:lnTo>
                      <a:pt x="4" y="15"/>
                    </a:lnTo>
                    <a:lnTo>
                      <a:pt x="0" y="14"/>
                    </a:lnTo>
                    <a:lnTo>
                      <a:pt x="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8" name="Freeform 32">
                <a:extLst>
                  <a:ext uri="{FF2B5EF4-FFF2-40B4-BE49-F238E27FC236}">
                    <a16:creationId xmlns:a16="http://schemas.microsoft.com/office/drawing/2014/main" id="{0997D790-F984-45B4-A802-68E66AF897D1}"/>
                  </a:ext>
                </a:extLst>
              </p:cNvPr>
              <p:cNvSpPr/>
              <p:nvPr/>
            </p:nvSpPr>
            <p:spPr bwMode="auto">
              <a:xfrm>
                <a:off x="2450" y="3355"/>
                <a:ext cx="457" cy="212"/>
              </a:xfrm>
              <a:custGeom>
                <a:avLst/>
                <a:gdLst>
                  <a:gd name="T0" fmla="*/ 28 w 1828"/>
                  <a:gd name="T1" fmla="*/ 10 h 848"/>
                  <a:gd name="T2" fmla="*/ 140 w 1828"/>
                  <a:gd name="T3" fmla="*/ 66 h 848"/>
                  <a:gd name="T4" fmla="*/ 339 w 1828"/>
                  <a:gd name="T5" fmla="*/ 177 h 848"/>
                  <a:gd name="T6" fmla="*/ 447 w 1828"/>
                  <a:gd name="T7" fmla="*/ 237 h 848"/>
                  <a:gd name="T8" fmla="*/ 486 w 1828"/>
                  <a:gd name="T9" fmla="*/ 260 h 848"/>
                  <a:gd name="T10" fmla="*/ 550 w 1828"/>
                  <a:gd name="T11" fmla="*/ 302 h 848"/>
                  <a:gd name="T12" fmla="*/ 647 w 1828"/>
                  <a:gd name="T13" fmla="*/ 368 h 848"/>
                  <a:gd name="T14" fmla="*/ 736 w 1828"/>
                  <a:gd name="T15" fmla="*/ 429 h 848"/>
                  <a:gd name="T16" fmla="*/ 832 w 1828"/>
                  <a:gd name="T17" fmla="*/ 496 h 848"/>
                  <a:gd name="T18" fmla="*/ 929 w 1828"/>
                  <a:gd name="T19" fmla="*/ 564 h 848"/>
                  <a:gd name="T20" fmla="*/ 1028 w 1828"/>
                  <a:gd name="T21" fmla="*/ 634 h 848"/>
                  <a:gd name="T22" fmla="*/ 1131 w 1828"/>
                  <a:gd name="T23" fmla="*/ 705 h 848"/>
                  <a:gd name="T24" fmla="*/ 1197 w 1828"/>
                  <a:gd name="T25" fmla="*/ 746 h 848"/>
                  <a:gd name="T26" fmla="*/ 1263 w 1828"/>
                  <a:gd name="T27" fmla="*/ 779 h 848"/>
                  <a:gd name="T28" fmla="*/ 1328 w 1828"/>
                  <a:gd name="T29" fmla="*/ 803 h 848"/>
                  <a:gd name="T30" fmla="*/ 1393 w 1828"/>
                  <a:gd name="T31" fmla="*/ 821 h 848"/>
                  <a:gd name="T32" fmla="*/ 1456 w 1828"/>
                  <a:gd name="T33" fmla="*/ 831 h 848"/>
                  <a:gd name="T34" fmla="*/ 1507 w 1828"/>
                  <a:gd name="T35" fmla="*/ 835 h 848"/>
                  <a:gd name="T36" fmla="*/ 1592 w 1828"/>
                  <a:gd name="T37" fmla="*/ 837 h 848"/>
                  <a:gd name="T38" fmla="*/ 1667 w 1828"/>
                  <a:gd name="T39" fmla="*/ 827 h 848"/>
                  <a:gd name="T40" fmla="*/ 1720 w 1828"/>
                  <a:gd name="T41" fmla="*/ 815 h 848"/>
                  <a:gd name="T42" fmla="*/ 1749 w 1828"/>
                  <a:gd name="T43" fmla="*/ 808 h 848"/>
                  <a:gd name="T44" fmla="*/ 1780 w 1828"/>
                  <a:gd name="T45" fmla="*/ 794 h 848"/>
                  <a:gd name="T46" fmla="*/ 1802 w 1828"/>
                  <a:gd name="T47" fmla="*/ 779 h 848"/>
                  <a:gd name="T48" fmla="*/ 1814 w 1828"/>
                  <a:gd name="T49" fmla="*/ 766 h 848"/>
                  <a:gd name="T50" fmla="*/ 1827 w 1828"/>
                  <a:gd name="T51" fmla="*/ 771 h 848"/>
                  <a:gd name="T52" fmla="*/ 1808 w 1828"/>
                  <a:gd name="T53" fmla="*/ 792 h 848"/>
                  <a:gd name="T54" fmla="*/ 1770 w 1828"/>
                  <a:gd name="T55" fmla="*/ 812 h 848"/>
                  <a:gd name="T56" fmla="*/ 1713 w 1828"/>
                  <a:gd name="T57" fmla="*/ 830 h 848"/>
                  <a:gd name="T58" fmla="*/ 1644 w 1828"/>
                  <a:gd name="T59" fmla="*/ 842 h 848"/>
                  <a:gd name="T60" fmla="*/ 1565 w 1828"/>
                  <a:gd name="T61" fmla="*/ 848 h 848"/>
                  <a:gd name="T62" fmla="*/ 1478 w 1828"/>
                  <a:gd name="T63" fmla="*/ 844 h 848"/>
                  <a:gd name="T64" fmla="*/ 1394 w 1828"/>
                  <a:gd name="T65" fmla="*/ 831 h 848"/>
                  <a:gd name="T66" fmla="*/ 1308 w 1828"/>
                  <a:gd name="T67" fmla="*/ 808 h 848"/>
                  <a:gd name="T68" fmla="*/ 1200 w 1828"/>
                  <a:gd name="T69" fmla="*/ 762 h 848"/>
                  <a:gd name="T70" fmla="*/ 1142 w 1828"/>
                  <a:gd name="T71" fmla="*/ 730 h 848"/>
                  <a:gd name="T72" fmla="*/ 1053 w 1828"/>
                  <a:gd name="T73" fmla="*/ 670 h 848"/>
                  <a:gd name="T74" fmla="*/ 953 w 1828"/>
                  <a:gd name="T75" fmla="*/ 599 h 848"/>
                  <a:gd name="T76" fmla="*/ 856 w 1828"/>
                  <a:gd name="T77" fmla="*/ 531 h 848"/>
                  <a:gd name="T78" fmla="*/ 703 w 1828"/>
                  <a:gd name="T79" fmla="*/ 423 h 848"/>
                  <a:gd name="T80" fmla="*/ 562 w 1828"/>
                  <a:gd name="T81" fmla="*/ 328 h 848"/>
                  <a:gd name="T82" fmla="*/ 477 w 1828"/>
                  <a:gd name="T83" fmla="*/ 273 h 848"/>
                  <a:gd name="T84" fmla="*/ 456 w 1828"/>
                  <a:gd name="T85" fmla="*/ 259 h 848"/>
                  <a:gd name="T86" fmla="*/ 389 w 1828"/>
                  <a:gd name="T87" fmla="*/ 218 h 848"/>
                  <a:gd name="T88" fmla="*/ 321 w 1828"/>
                  <a:gd name="T89" fmla="*/ 177 h 848"/>
                  <a:gd name="T90" fmla="*/ 277 w 1828"/>
                  <a:gd name="T91" fmla="*/ 154 h 848"/>
                  <a:gd name="T92" fmla="*/ 244 w 1828"/>
                  <a:gd name="T93" fmla="*/ 138 h 848"/>
                  <a:gd name="T94" fmla="*/ 209 w 1828"/>
                  <a:gd name="T95" fmla="*/ 121 h 848"/>
                  <a:gd name="T96" fmla="*/ 161 w 1828"/>
                  <a:gd name="T97" fmla="*/ 94 h 848"/>
                  <a:gd name="T98" fmla="*/ 93 w 1828"/>
                  <a:gd name="T99" fmla="*/ 57 h 848"/>
                  <a:gd name="T100" fmla="*/ 24 w 1828"/>
                  <a:gd name="T101" fmla="*/ 2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28" h="848">
                    <a:moveTo>
                      <a:pt x="7" y="0"/>
                    </a:moveTo>
                    <a:lnTo>
                      <a:pt x="12" y="2"/>
                    </a:lnTo>
                    <a:lnTo>
                      <a:pt x="28" y="10"/>
                    </a:lnTo>
                    <a:lnTo>
                      <a:pt x="55" y="23"/>
                    </a:lnTo>
                    <a:lnTo>
                      <a:pt x="93" y="42"/>
                    </a:lnTo>
                    <a:lnTo>
                      <a:pt x="140" y="66"/>
                    </a:lnTo>
                    <a:lnTo>
                      <a:pt x="197" y="96"/>
                    </a:lnTo>
                    <a:lnTo>
                      <a:pt x="264" y="134"/>
                    </a:lnTo>
                    <a:lnTo>
                      <a:pt x="339" y="177"/>
                    </a:lnTo>
                    <a:lnTo>
                      <a:pt x="374" y="196"/>
                    </a:lnTo>
                    <a:lnTo>
                      <a:pt x="409" y="216"/>
                    </a:lnTo>
                    <a:lnTo>
                      <a:pt x="447" y="237"/>
                    </a:lnTo>
                    <a:lnTo>
                      <a:pt x="486" y="260"/>
                    </a:lnTo>
                    <a:lnTo>
                      <a:pt x="486" y="260"/>
                    </a:lnTo>
                    <a:lnTo>
                      <a:pt x="486" y="260"/>
                    </a:lnTo>
                    <a:lnTo>
                      <a:pt x="486" y="260"/>
                    </a:lnTo>
                    <a:lnTo>
                      <a:pt x="517" y="280"/>
                    </a:lnTo>
                    <a:lnTo>
                      <a:pt x="550" y="302"/>
                    </a:lnTo>
                    <a:lnTo>
                      <a:pt x="583" y="325"/>
                    </a:lnTo>
                    <a:lnTo>
                      <a:pt x="617" y="347"/>
                    </a:lnTo>
                    <a:lnTo>
                      <a:pt x="647" y="368"/>
                    </a:lnTo>
                    <a:lnTo>
                      <a:pt x="676" y="387"/>
                    </a:lnTo>
                    <a:lnTo>
                      <a:pt x="706" y="409"/>
                    </a:lnTo>
                    <a:lnTo>
                      <a:pt x="736" y="429"/>
                    </a:lnTo>
                    <a:lnTo>
                      <a:pt x="767" y="451"/>
                    </a:lnTo>
                    <a:lnTo>
                      <a:pt x="800" y="473"/>
                    </a:lnTo>
                    <a:lnTo>
                      <a:pt x="832" y="496"/>
                    </a:lnTo>
                    <a:lnTo>
                      <a:pt x="865" y="519"/>
                    </a:lnTo>
                    <a:lnTo>
                      <a:pt x="897" y="541"/>
                    </a:lnTo>
                    <a:lnTo>
                      <a:pt x="929" y="564"/>
                    </a:lnTo>
                    <a:lnTo>
                      <a:pt x="962" y="588"/>
                    </a:lnTo>
                    <a:lnTo>
                      <a:pt x="995" y="610"/>
                    </a:lnTo>
                    <a:lnTo>
                      <a:pt x="1028" y="634"/>
                    </a:lnTo>
                    <a:lnTo>
                      <a:pt x="1062" y="658"/>
                    </a:lnTo>
                    <a:lnTo>
                      <a:pt x="1096" y="682"/>
                    </a:lnTo>
                    <a:lnTo>
                      <a:pt x="1131" y="705"/>
                    </a:lnTo>
                    <a:lnTo>
                      <a:pt x="1154" y="719"/>
                    </a:lnTo>
                    <a:lnTo>
                      <a:pt x="1175" y="733"/>
                    </a:lnTo>
                    <a:lnTo>
                      <a:pt x="1197" y="746"/>
                    </a:lnTo>
                    <a:lnTo>
                      <a:pt x="1219" y="758"/>
                    </a:lnTo>
                    <a:lnTo>
                      <a:pt x="1241" y="769"/>
                    </a:lnTo>
                    <a:lnTo>
                      <a:pt x="1263" y="779"/>
                    </a:lnTo>
                    <a:lnTo>
                      <a:pt x="1284" y="787"/>
                    </a:lnTo>
                    <a:lnTo>
                      <a:pt x="1307" y="796"/>
                    </a:lnTo>
                    <a:lnTo>
                      <a:pt x="1328" y="803"/>
                    </a:lnTo>
                    <a:lnTo>
                      <a:pt x="1350" y="810"/>
                    </a:lnTo>
                    <a:lnTo>
                      <a:pt x="1372" y="815"/>
                    </a:lnTo>
                    <a:lnTo>
                      <a:pt x="1393" y="821"/>
                    </a:lnTo>
                    <a:lnTo>
                      <a:pt x="1414" y="825"/>
                    </a:lnTo>
                    <a:lnTo>
                      <a:pt x="1435" y="828"/>
                    </a:lnTo>
                    <a:lnTo>
                      <a:pt x="1456" y="831"/>
                    </a:lnTo>
                    <a:lnTo>
                      <a:pt x="1477" y="834"/>
                    </a:lnTo>
                    <a:lnTo>
                      <a:pt x="1492" y="834"/>
                    </a:lnTo>
                    <a:lnTo>
                      <a:pt x="1507" y="835"/>
                    </a:lnTo>
                    <a:lnTo>
                      <a:pt x="1537" y="837"/>
                    </a:lnTo>
                    <a:lnTo>
                      <a:pt x="1565" y="838"/>
                    </a:lnTo>
                    <a:lnTo>
                      <a:pt x="1592" y="837"/>
                    </a:lnTo>
                    <a:lnTo>
                      <a:pt x="1619" y="835"/>
                    </a:lnTo>
                    <a:lnTo>
                      <a:pt x="1643" y="831"/>
                    </a:lnTo>
                    <a:lnTo>
                      <a:pt x="1667" y="827"/>
                    </a:lnTo>
                    <a:lnTo>
                      <a:pt x="1690" y="823"/>
                    </a:lnTo>
                    <a:lnTo>
                      <a:pt x="1710" y="818"/>
                    </a:lnTo>
                    <a:lnTo>
                      <a:pt x="1720" y="815"/>
                    </a:lnTo>
                    <a:lnTo>
                      <a:pt x="1731" y="813"/>
                    </a:lnTo>
                    <a:lnTo>
                      <a:pt x="1740" y="811"/>
                    </a:lnTo>
                    <a:lnTo>
                      <a:pt x="1749" y="808"/>
                    </a:lnTo>
                    <a:lnTo>
                      <a:pt x="1761" y="803"/>
                    </a:lnTo>
                    <a:lnTo>
                      <a:pt x="1772" y="799"/>
                    </a:lnTo>
                    <a:lnTo>
                      <a:pt x="1780" y="794"/>
                    </a:lnTo>
                    <a:lnTo>
                      <a:pt x="1789" y="789"/>
                    </a:lnTo>
                    <a:lnTo>
                      <a:pt x="1797" y="784"/>
                    </a:lnTo>
                    <a:lnTo>
                      <a:pt x="1802" y="779"/>
                    </a:lnTo>
                    <a:lnTo>
                      <a:pt x="1806" y="774"/>
                    </a:lnTo>
                    <a:lnTo>
                      <a:pt x="1811" y="770"/>
                    </a:lnTo>
                    <a:lnTo>
                      <a:pt x="1814" y="766"/>
                    </a:lnTo>
                    <a:lnTo>
                      <a:pt x="1817" y="762"/>
                    </a:lnTo>
                    <a:lnTo>
                      <a:pt x="1828" y="765"/>
                    </a:lnTo>
                    <a:lnTo>
                      <a:pt x="1827" y="771"/>
                    </a:lnTo>
                    <a:lnTo>
                      <a:pt x="1822" y="779"/>
                    </a:lnTo>
                    <a:lnTo>
                      <a:pt x="1817" y="785"/>
                    </a:lnTo>
                    <a:lnTo>
                      <a:pt x="1808" y="792"/>
                    </a:lnTo>
                    <a:lnTo>
                      <a:pt x="1798" y="799"/>
                    </a:lnTo>
                    <a:lnTo>
                      <a:pt x="1785" y="806"/>
                    </a:lnTo>
                    <a:lnTo>
                      <a:pt x="1770" y="812"/>
                    </a:lnTo>
                    <a:lnTo>
                      <a:pt x="1753" y="818"/>
                    </a:lnTo>
                    <a:lnTo>
                      <a:pt x="1734" y="824"/>
                    </a:lnTo>
                    <a:lnTo>
                      <a:pt x="1713" y="830"/>
                    </a:lnTo>
                    <a:lnTo>
                      <a:pt x="1692" y="835"/>
                    </a:lnTo>
                    <a:lnTo>
                      <a:pt x="1669" y="839"/>
                    </a:lnTo>
                    <a:lnTo>
                      <a:pt x="1644" y="842"/>
                    </a:lnTo>
                    <a:lnTo>
                      <a:pt x="1620" y="845"/>
                    </a:lnTo>
                    <a:lnTo>
                      <a:pt x="1593" y="847"/>
                    </a:lnTo>
                    <a:lnTo>
                      <a:pt x="1565" y="848"/>
                    </a:lnTo>
                    <a:lnTo>
                      <a:pt x="1535" y="848"/>
                    </a:lnTo>
                    <a:lnTo>
                      <a:pt x="1505" y="847"/>
                    </a:lnTo>
                    <a:lnTo>
                      <a:pt x="1478" y="844"/>
                    </a:lnTo>
                    <a:lnTo>
                      <a:pt x="1450" y="841"/>
                    </a:lnTo>
                    <a:lnTo>
                      <a:pt x="1422" y="837"/>
                    </a:lnTo>
                    <a:lnTo>
                      <a:pt x="1394" y="831"/>
                    </a:lnTo>
                    <a:lnTo>
                      <a:pt x="1366" y="825"/>
                    </a:lnTo>
                    <a:lnTo>
                      <a:pt x="1337" y="817"/>
                    </a:lnTo>
                    <a:lnTo>
                      <a:pt x="1308" y="808"/>
                    </a:lnTo>
                    <a:lnTo>
                      <a:pt x="1278" y="797"/>
                    </a:lnTo>
                    <a:lnTo>
                      <a:pt x="1239" y="781"/>
                    </a:lnTo>
                    <a:lnTo>
                      <a:pt x="1200" y="762"/>
                    </a:lnTo>
                    <a:lnTo>
                      <a:pt x="1181" y="753"/>
                    </a:lnTo>
                    <a:lnTo>
                      <a:pt x="1161" y="741"/>
                    </a:lnTo>
                    <a:lnTo>
                      <a:pt x="1142" y="730"/>
                    </a:lnTo>
                    <a:lnTo>
                      <a:pt x="1122" y="717"/>
                    </a:lnTo>
                    <a:lnTo>
                      <a:pt x="1088" y="693"/>
                    </a:lnTo>
                    <a:lnTo>
                      <a:pt x="1053" y="670"/>
                    </a:lnTo>
                    <a:lnTo>
                      <a:pt x="1020" y="646"/>
                    </a:lnTo>
                    <a:lnTo>
                      <a:pt x="986" y="622"/>
                    </a:lnTo>
                    <a:lnTo>
                      <a:pt x="953" y="599"/>
                    </a:lnTo>
                    <a:lnTo>
                      <a:pt x="921" y="576"/>
                    </a:lnTo>
                    <a:lnTo>
                      <a:pt x="888" y="553"/>
                    </a:lnTo>
                    <a:lnTo>
                      <a:pt x="856" y="531"/>
                    </a:lnTo>
                    <a:lnTo>
                      <a:pt x="804" y="494"/>
                    </a:lnTo>
                    <a:lnTo>
                      <a:pt x="752" y="458"/>
                    </a:lnTo>
                    <a:lnTo>
                      <a:pt x="703" y="423"/>
                    </a:lnTo>
                    <a:lnTo>
                      <a:pt x="655" y="389"/>
                    </a:lnTo>
                    <a:lnTo>
                      <a:pt x="608" y="358"/>
                    </a:lnTo>
                    <a:lnTo>
                      <a:pt x="562" y="328"/>
                    </a:lnTo>
                    <a:lnTo>
                      <a:pt x="519" y="299"/>
                    </a:lnTo>
                    <a:lnTo>
                      <a:pt x="477" y="273"/>
                    </a:lnTo>
                    <a:lnTo>
                      <a:pt x="477" y="273"/>
                    </a:lnTo>
                    <a:lnTo>
                      <a:pt x="477" y="273"/>
                    </a:lnTo>
                    <a:lnTo>
                      <a:pt x="477" y="273"/>
                    </a:lnTo>
                    <a:lnTo>
                      <a:pt x="456" y="259"/>
                    </a:lnTo>
                    <a:lnTo>
                      <a:pt x="433" y="245"/>
                    </a:lnTo>
                    <a:lnTo>
                      <a:pt x="411" y="232"/>
                    </a:lnTo>
                    <a:lnTo>
                      <a:pt x="389" y="218"/>
                    </a:lnTo>
                    <a:lnTo>
                      <a:pt x="366" y="204"/>
                    </a:lnTo>
                    <a:lnTo>
                      <a:pt x="343" y="191"/>
                    </a:lnTo>
                    <a:lnTo>
                      <a:pt x="321" y="177"/>
                    </a:lnTo>
                    <a:lnTo>
                      <a:pt x="298" y="164"/>
                    </a:lnTo>
                    <a:lnTo>
                      <a:pt x="287" y="159"/>
                    </a:lnTo>
                    <a:lnTo>
                      <a:pt x="277" y="154"/>
                    </a:lnTo>
                    <a:lnTo>
                      <a:pt x="267" y="150"/>
                    </a:lnTo>
                    <a:lnTo>
                      <a:pt x="256" y="145"/>
                    </a:lnTo>
                    <a:lnTo>
                      <a:pt x="244" y="138"/>
                    </a:lnTo>
                    <a:lnTo>
                      <a:pt x="232" y="133"/>
                    </a:lnTo>
                    <a:lnTo>
                      <a:pt x="221" y="127"/>
                    </a:lnTo>
                    <a:lnTo>
                      <a:pt x="209" y="121"/>
                    </a:lnTo>
                    <a:lnTo>
                      <a:pt x="196" y="114"/>
                    </a:lnTo>
                    <a:lnTo>
                      <a:pt x="183" y="107"/>
                    </a:lnTo>
                    <a:lnTo>
                      <a:pt x="161" y="94"/>
                    </a:lnTo>
                    <a:lnTo>
                      <a:pt x="139" y="81"/>
                    </a:lnTo>
                    <a:lnTo>
                      <a:pt x="116" y="69"/>
                    </a:lnTo>
                    <a:lnTo>
                      <a:pt x="93" y="57"/>
                    </a:lnTo>
                    <a:lnTo>
                      <a:pt x="69" y="45"/>
                    </a:lnTo>
                    <a:lnTo>
                      <a:pt x="47" y="34"/>
                    </a:lnTo>
                    <a:lnTo>
                      <a:pt x="24" y="23"/>
                    </a:lnTo>
                    <a:lnTo>
                      <a:pt x="0" y="13"/>
                    </a:lnTo>
                    <a:lnTo>
                      <a:pt x="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9" name="Freeform 33">
                <a:extLst>
                  <a:ext uri="{FF2B5EF4-FFF2-40B4-BE49-F238E27FC236}">
                    <a16:creationId xmlns:a16="http://schemas.microsoft.com/office/drawing/2014/main" id="{A8C1CB57-A0CB-4E17-B294-F4B36ABB2A99}"/>
                  </a:ext>
                </a:extLst>
              </p:cNvPr>
              <p:cNvSpPr/>
              <p:nvPr/>
            </p:nvSpPr>
            <p:spPr bwMode="auto">
              <a:xfrm>
                <a:off x="2449" y="3372"/>
                <a:ext cx="460" cy="208"/>
              </a:xfrm>
              <a:custGeom>
                <a:avLst/>
                <a:gdLst>
                  <a:gd name="T0" fmla="*/ 59 w 1838"/>
                  <a:gd name="T1" fmla="*/ 22 h 834"/>
                  <a:gd name="T2" fmla="*/ 166 w 1838"/>
                  <a:gd name="T3" fmla="*/ 69 h 834"/>
                  <a:gd name="T4" fmla="*/ 323 w 1838"/>
                  <a:gd name="T5" fmla="*/ 149 h 834"/>
                  <a:gd name="T6" fmla="*/ 523 w 1838"/>
                  <a:gd name="T7" fmla="*/ 264 h 834"/>
                  <a:gd name="T8" fmla="*/ 759 w 1838"/>
                  <a:gd name="T9" fmla="*/ 421 h 834"/>
                  <a:gd name="T10" fmla="*/ 781 w 1838"/>
                  <a:gd name="T11" fmla="*/ 435 h 834"/>
                  <a:gd name="T12" fmla="*/ 813 w 1838"/>
                  <a:gd name="T13" fmla="*/ 457 h 834"/>
                  <a:gd name="T14" fmla="*/ 846 w 1838"/>
                  <a:gd name="T15" fmla="*/ 481 h 834"/>
                  <a:gd name="T16" fmla="*/ 932 w 1838"/>
                  <a:gd name="T17" fmla="*/ 546 h 834"/>
                  <a:gd name="T18" fmla="*/ 1022 w 1838"/>
                  <a:gd name="T19" fmla="*/ 616 h 834"/>
                  <a:gd name="T20" fmla="*/ 1108 w 1838"/>
                  <a:gd name="T21" fmla="*/ 686 h 834"/>
                  <a:gd name="T22" fmla="*/ 1187 w 1838"/>
                  <a:gd name="T23" fmla="*/ 734 h 834"/>
                  <a:gd name="T24" fmla="*/ 1269 w 1838"/>
                  <a:gd name="T25" fmla="*/ 770 h 834"/>
                  <a:gd name="T26" fmla="*/ 1353 w 1838"/>
                  <a:gd name="T27" fmla="*/ 795 h 834"/>
                  <a:gd name="T28" fmla="*/ 1437 w 1838"/>
                  <a:gd name="T29" fmla="*/ 808 h 834"/>
                  <a:gd name="T30" fmla="*/ 1518 w 1838"/>
                  <a:gd name="T31" fmla="*/ 813 h 834"/>
                  <a:gd name="T32" fmla="*/ 1594 w 1838"/>
                  <a:gd name="T33" fmla="*/ 815 h 834"/>
                  <a:gd name="T34" fmla="*/ 1670 w 1838"/>
                  <a:gd name="T35" fmla="*/ 803 h 834"/>
                  <a:gd name="T36" fmla="*/ 1735 w 1838"/>
                  <a:gd name="T37" fmla="*/ 786 h 834"/>
                  <a:gd name="T38" fmla="*/ 1781 w 1838"/>
                  <a:gd name="T39" fmla="*/ 770 h 834"/>
                  <a:gd name="T40" fmla="*/ 1811 w 1838"/>
                  <a:gd name="T41" fmla="*/ 753 h 834"/>
                  <a:gd name="T42" fmla="*/ 1821 w 1838"/>
                  <a:gd name="T43" fmla="*/ 740 h 834"/>
                  <a:gd name="T44" fmla="*/ 1838 w 1838"/>
                  <a:gd name="T45" fmla="*/ 543 h 834"/>
                  <a:gd name="T46" fmla="*/ 1834 w 1838"/>
                  <a:gd name="T47" fmla="*/ 748 h 834"/>
                  <a:gd name="T48" fmla="*/ 1822 w 1838"/>
                  <a:gd name="T49" fmla="*/ 762 h 834"/>
                  <a:gd name="T50" fmla="*/ 1790 w 1838"/>
                  <a:gd name="T51" fmla="*/ 782 h 834"/>
                  <a:gd name="T52" fmla="*/ 1739 w 1838"/>
                  <a:gd name="T53" fmla="*/ 800 h 834"/>
                  <a:gd name="T54" fmla="*/ 1655 w 1838"/>
                  <a:gd name="T55" fmla="*/ 822 h 834"/>
                  <a:gd name="T56" fmla="*/ 1600 w 1838"/>
                  <a:gd name="T57" fmla="*/ 831 h 834"/>
                  <a:gd name="T58" fmla="*/ 1549 w 1838"/>
                  <a:gd name="T59" fmla="*/ 834 h 834"/>
                  <a:gd name="T60" fmla="*/ 1491 w 1838"/>
                  <a:gd name="T61" fmla="*/ 832 h 834"/>
                  <a:gd name="T62" fmla="*/ 1407 w 1838"/>
                  <a:gd name="T63" fmla="*/ 824 h 834"/>
                  <a:gd name="T64" fmla="*/ 1320 w 1838"/>
                  <a:gd name="T65" fmla="*/ 804 h 834"/>
                  <a:gd name="T66" fmla="*/ 1235 w 1838"/>
                  <a:gd name="T67" fmla="*/ 775 h 834"/>
                  <a:gd name="T68" fmla="*/ 1152 w 1838"/>
                  <a:gd name="T69" fmla="*/ 732 h 834"/>
                  <a:gd name="T70" fmla="*/ 1073 w 1838"/>
                  <a:gd name="T71" fmla="*/ 677 h 834"/>
                  <a:gd name="T72" fmla="*/ 982 w 1838"/>
                  <a:gd name="T73" fmla="*/ 603 h 834"/>
                  <a:gd name="T74" fmla="*/ 893 w 1838"/>
                  <a:gd name="T75" fmla="*/ 535 h 834"/>
                  <a:gd name="T76" fmla="*/ 826 w 1838"/>
                  <a:gd name="T77" fmla="*/ 485 h 834"/>
                  <a:gd name="T78" fmla="*/ 794 w 1838"/>
                  <a:gd name="T79" fmla="*/ 462 h 834"/>
                  <a:gd name="T80" fmla="*/ 762 w 1838"/>
                  <a:gd name="T81" fmla="*/ 439 h 834"/>
                  <a:gd name="T82" fmla="*/ 669 w 1838"/>
                  <a:gd name="T83" fmla="*/ 375 h 834"/>
                  <a:gd name="T84" fmla="*/ 444 w 1838"/>
                  <a:gd name="T85" fmla="*/ 235 h 834"/>
                  <a:gd name="T86" fmla="*/ 259 w 1838"/>
                  <a:gd name="T87" fmla="*/ 132 h 834"/>
                  <a:gd name="T88" fmla="*/ 120 w 1838"/>
                  <a:gd name="T89" fmla="*/ 64 h 834"/>
                  <a:gd name="T90" fmla="*/ 14 w 1838"/>
                  <a:gd name="T91" fmla="*/ 1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38" h="834">
                    <a:moveTo>
                      <a:pt x="5" y="0"/>
                    </a:moveTo>
                    <a:lnTo>
                      <a:pt x="19" y="5"/>
                    </a:lnTo>
                    <a:lnTo>
                      <a:pt x="59" y="22"/>
                    </a:lnTo>
                    <a:lnTo>
                      <a:pt x="90" y="35"/>
                    </a:lnTo>
                    <a:lnTo>
                      <a:pt x="125" y="51"/>
                    </a:lnTo>
                    <a:lnTo>
                      <a:pt x="166" y="69"/>
                    </a:lnTo>
                    <a:lnTo>
                      <a:pt x="214" y="93"/>
                    </a:lnTo>
                    <a:lnTo>
                      <a:pt x="265" y="119"/>
                    </a:lnTo>
                    <a:lnTo>
                      <a:pt x="323" y="149"/>
                    </a:lnTo>
                    <a:lnTo>
                      <a:pt x="385" y="183"/>
                    </a:lnTo>
                    <a:lnTo>
                      <a:pt x="452" y="222"/>
                    </a:lnTo>
                    <a:lnTo>
                      <a:pt x="523" y="264"/>
                    </a:lnTo>
                    <a:lnTo>
                      <a:pt x="598" y="312"/>
                    </a:lnTo>
                    <a:lnTo>
                      <a:pt x="677" y="363"/>
                    </a:lnTo>
                    <a:lnTo>
                      <a:pt x="759" y="421"/>
                    </a:lnTo>
                    <a:lnTo>
                      <a:pt x="759" y="421"/>
                    </a:lnTo>
                    <a:lnTo>
                      <a:pt x="770" y="427"/>
                    </a:lnTo>
                    <a:lnTo>
                      <a:pt x="781" y="435"/>
                    </a:lnTo>
                    <a:lnTo>
                      <a:pt x="792" y="442"/>
                    </a:lnTo>
                    <a:lnTo>
                      <a:pt x="803" y="450"/>
                    </a:lnTo>
                    <a:lnTo>
                      <a:pt x="813" y="457"/>
                    </a:lnTo>
                    <a:lnTo>
                      <a:pt x="824" y="465"/>
                    </a:lnTo>
                    <a:lnTo>
                      <a:pt x="835" y="473"/>
                    </a:lnTo>
                    <a:lnTo>
                      <a:pt x="846" y="481"/>
                    </a:lnTo>
                    <a:lnTo>
                      <a:pt x="874" y="503"/>
                    </a:lnTo>
                    <a:lnTo>
                      <a:pt x="903" y="524"/>
                    </a:lnTo>
                    <a:lnTo>
                      <a:pt x="932" y="546"/>
                    </a:lnTo>
                    <a:lnTo>
                      <a:pt x="961" y="568"/>
                    </a:lnTo>
                    <a:lnTo>
                      <a:pt x="991" y="592"/>
                    </a:lnTo>
                    <a:lnTo>
                      <a:pt x="1022" y="616"/>
                    </a:lnTo>
                    <a:lnTo>
                      <a:pt x="1052" y="641"/>
                    </a:lnTo>
                    <a:lnTo>
                      <a:pt x="1083" y="666"/>
                    </a:lnTo>
                    <a:lnTo>
                      <a:pt x="1108" y="686"/>
                    </a:lnTo>
                    <a:lnTo>
                      <a:pt x="1134" y="703"/>
                    </a:lnTo>
                    <a:lnTo>
                      <a:pt x="1160" y="720"/>
                    </a:lnTo>
                    <a:lnTo>
                      <a:pt x="1187" y="734"/>
                    </a:lnTo>
                    <a:lnTo>
                      <a:pt x="1214" y="748"/>
                    </a:lnTo>
                    <a:lnTo>
                      <a:pt x="1242" y="760"/>
                    </a:lnTo>
                    <a:lnTo>
                      <a:pt x="1269" y="770"/>
                    </a:lnTo>
                    <a:lnTo>
                      <a:pt x="1297" y="780"/>
                    </a:lnTo>
                    <a:lnTo>
                      <a:pt x="1325" y="787"/>
                    </a:lnTo>
                    <a:lnTo>
                      <a:pt x="1353" y="795"/>
                    </a:lnTo>
                    <a:lnTo>
                      <a:pt x="1381" y="800"/>
                    </a:lnTo>
                    <a:lnTo>
                      <a:pt x="1409" y="804"/>
                    </a:lnTo>
                    <a:lnTo>
                      <a:pt x="1437" y="808"/>
                    </a:lnTo>
                    <a:lnTo>
                      <a:pt x="1464" y="810"/>
                    </a:lnTo>
                    <a:lnTo>
                      <a:pt x="1491" y="812"/>
                    </a:lnTo>
                    <a:lnTo>
                      <a:pt x="1518" y="813"/>
                    </a:lnTo>
                    <a:lnTo>
                      <a:pt x="1544" y="813"/>
                    </a:lnTo>
                    <a:lnTo>
                      <a:pt x="1570" y="814"/>
                    </a:lnTo>
                    <a:lnTo>
                      <a:pt x="1594" y="815"/>
                    </a:lnTo>
                    <a:lnTo>
                      <a:pt x="1619" y="813"/>
                    </a:lnTo>
                    <a:lnTo>
                      <a:pt x="1645" y="810"/>
                    </a:lnTo>
                    <a:lnTo>
                      <a:pt x="1670" y="803"/>
                    </a:lnTo>
                    <a:lnTo>
                      <a:pt x="1694" y="797"/>
                    </a:lnTo>
                    <a:lnTo>
                      <a:pt x="1715" y="791"/>
                    </a:lnTo>
                    <a:lnTo>
                      <a:pt x="1735" y="786"/>
                    </a:lnTo>
                    <a:lnTo>
                      <a:pt x="1752" y="781"/>
                    </a:lnTo>
                    <a:lnTo>
                      <a:pt x="1767" y="775"/>
                    </a:lnTo>
                    <a:lnTo>
                      <a:pt x="1781" y="770"/>
                    </a:lnTo>
                    <a:lnTo>
                      <a:pt x="1793" y="763"/>
                    </a:lnTo>
                    <a:lnTo>
                      <a:pt x="1804" y="758"/>
                    </a:lnTo>
                    <a:lnTo>
                      <a:pt x="1811" y="753"/>
                    </a:lnTo>
                    <a:lnTo>
                      <a:pt x="1818" y="747"/>
                    </a:lnTo>
                    <a:lnTo>
                      <a:pt x="1820" y="743"/>
                    </a:lnTo>
                    <a:lnTo>
                      <a:pt x="1821" y="740"/>
                    </a:lnTo>
                    <a:lnTo>
                      <a:pt x="1821" y="740"/>
                    </a:lnTo>
                    <a:lnTo>
                      <a:pt x="1823" y="543"/>
                    </a:lnTo>
                    <a:lnTo>
                      <a:pt x="1838" y="543"/>
                    </a:lnTo>
                    <a:lnTo>
                      <a:pt x="1836" y="741"/>
                    </a:lnTo>
                    <a:lnTo>
                      <a:pt x="1835" y="744"/>
                    </a:lnTo>
                    <a:lnTo>
                      <a:pt x="1834" y="748"/>
                    </a:lnTo>
                    <a:lnTo>
                      <a:pt x="1832" y="753"/>
                    </a:lnTo>
                    <a:lnTo>
                      <a:pt x="1829" y="756"/>
                    </a:lnTo>
                    <a:lnTo>
                      <a:pt x="1822" y="762"/>
                    </a:lnTo>
                    <a:lnTo>
                      <a:pt x="1813" y="769"/>
                    </a:lnTo>
                    <a:lnTo>
                      <a:pt x="1803" y="775"/>
                    </a:lnTo>
                    <a:lnTo>
                      <a:pt x="1790" y="782"/>
                    </a:lnTo>
                    <a:lnTo>
                      <a:pt x="1775" y="788"/>
                    </a:lnTo>
                    <a:lnTo>
                      <a:pt x="1757" y="794"/>
                    </a:lnTo>
                    <a:lnTo>
                      <a:pt x="1739" y="800"/>
                    </a:lnTo>
                    <a:lnTo>
                      <a:pt x="1720" y="805"/>
                    </a:lnTo>
                    <a:lnTo>
                      <a:pt x="1688" y="813"/>
                    </a:lnTo>
                    <a:lnTo>
                      <a:pt x="1655" y="822"/>
                    </a:lnTo>
                    <a:lnTo>
                      <a:pt x="1638" y="825"/>
                    </a:lnTo>
                    <a:lnTo>
                      <a:pt x="1619" y="829"/>
                    </a:lnTo>
                    <a:lnTo>
                      <a:pt x="1600" y="831"/>
                    </a:lnTo>
                    <a:lnTo>
                      <a:pt x="1580" y="834"/>
                    </a:lnTo>
                    <a:lnTo>
                      <a:pt x="1565" y="834"/>
                    </a:lnTo>
                    <a:lnTo>
                      <a:pt x="1549" y="834"/>
                    </a:lnTo>
                    <a:lnTo>
                      <a:pt x="1534" y="834"/>
                    </a:lnTo>
                    <a:lnTo>
                      <a:pt x="1518" y="832"/>
                    </a:lnTo>
                    <a:lnTo>
                      <a:pt x="1491" y="832"/>
                    </a:lnTo>
                    <a:lnTo>
                      <a:pt x="1463" y="830"/>
                    </a:lnTo>
                    <a:lnTo>
                      <a:pt x="1435" y="827"/>
                    </a:lnTo>
                    <a:lnTo>
                      <a:pt x="1407" y="824"/>
                    </a:lnTo>
                    <a:lnTo>
                      <a:pt x="1379" y="818"/>
                    </a:lnTo>
                    <a:lnTo>
                      <a:pt x="1350" y="812"/>
                    </a:lnTo>
                    <a:lnTo>
                      <a:pt x="1320" y="804"/>
                    </a:lnTo>
                    <a:lnTo>
                      <a:pt x="1292" y="796"/>
                    </a:lnTo>
                    <a:lnTo>
                      <a:pt x="1263" y="786"/>
                    </a:lnTo>
                    <a:lnTo>
                      <a:pt x="1235" y="775"/>
                    </a:lnTo>
                    <a:lnTo>
                      <a:pt x="1207" y="762"/>
                    </a:lnTo>
                    <a:lnTo>
                      <a:pt x="1179" y="748"/>
                    </a:lnTo>
                    <a:lnTo>
                      <a:pt x="1152" y="732"/>
                    </a:lnTo>
                    <a:lnTo>
                      <a:pt x="1125" y="716"/>
                    </a:lnTo>
                    <a:lnTo>
                      <a:pt x="1098" y="697"/>
                    </a:lnTo>
                    <a:lnTo>
                      <a:pt x="1073" y="677"/>
                    </a:lnTo>
                    <a:lnTo>
                      <a:pt x="1042" y="651"/>
                    </a:lnTo>
                    <a:lnTo>
                      <a:pt x="1012" y="628"/>
                    </a:lnTo>
                    <a:lnTo>
                      <a:pt x="982" y="603"/>
                    </a:lnTo>
                    <a:lnTo>
                      <a:pt x="953" y="580"/>
                    </a:lnTo>
                    <a:lnTo>
                      <a:pt x="922" y="558"/>
                    </a:lnTo>
                    <a:lnTo>
                      <a:pt x="893" y="535"/>
                    </a:lnTo>
                    <a:lnTo>
                      <a:pt x="865" y="513"/>
                    </a:lnTo>
                    <a:lnTo>
                      <a:pt x="837" y="493"/>
                    </a:lnTo>
                    <a:lnTo>
                      <a:pt x="826" y="485"/>
                    </a:lnTo>
                    <a:lnTo>
                      <a:pt x="816" y="478"/>
                    </a:lnTo>
                    <a:lnTo>
                      <a:pt x="805" y="469"/>
                    </a:lnTo>
                    <a:lnTo>
                      <a:pt x="794" y="462"/>
                    </a:lnTo>
                    <a:lnTo>
                      <a:pt x="783" y="454"/>
                    </a:lnTo>
                    <a:lnTo>
                      <a:pt x="772" y="446"/>
                    </a:lnTo>
                    <a:lnTo>
                      <a:pt x="762" y="439"/>
                    </a:lnTo>
                    <a:lnTo>
                      <a:pt x="751" y="432"/>
                    </a:lnTo>
                    <a:lnTo>
                      <a:pt x="751" y="431"/>
                    </a:lnTo>
                    <a:lnTo>
                      <a:pt x="669" y="375"/>
                    </a:lnTo>
                    <a:lnTo>
                      <a:pt x="590" y="325"/>
                    </a:lnTo>
                    <a:lnTo>
                      <a:pt x="515" y="277"/>
                    </a:lnTo>
                    <a:lnTo>
                      <a:pt x="444" y="235"/>
                    </a:lnTo>
                    <a:lnTo>
                      <a:pt x="378" y="196"/>
                    </a:lnTo>
                    <a:lnTo>
                      <a:pt x="316" y="162"/>
                    </a:lnTo>
                    <a:lnTo>
                      <a:pt x="259" y="132"/>
                    </a:lnTo>
                    <a:lnTo>
                      <a:pt x="207" y="106"/>
                    </a:lnTo>
                    <a:lnTo>
                      <a:pt x="161" y="83"/>
                    </a:lnTo>
                    <a:lnTo>
                      <a:pt x="120" y="64"/>
                    </a:lnTo>
                    <a:lnTo>
                      <a:pt x="84" y="48"/>
                    </a:lnTo>
                    <a:lnTo>
                      <a:pt x="54" y="36"/>
                    </a:lnTo>
                    <a:lnTo>
                      <a:pt x="14" y="19"/>
                    </a:lnTo>
                    <a:lnTo>
                      <a:pt x="0" y="14"/>
                    </a:lnTo>
                    <a:lnTo>
                      <a:pt x="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0" name="Freeform 34">
                <a:extLst>
                  <a:ext uri="{FF2B5EF4-FFF2-40B4-BE49-F238E27FC236}">
                    <a16:creationId xmlns:a16="http://schemas.microsoft.com/office/drawing/2014/main" id="{C9F83613-A765-48A6-AD12-47D5092BAFC8}"/>
                  </a:ext>
                </a:extLst>
              </p:cNvPr>
              <p:cNvSpPr/>
              <p:nvPr/>
            </p:nvSpPr>
            <p:spPr bwMode="auto">
              <a:xfrm>
                <a:off x="2787" y="3451"/>
                <a:ext cx="9" cy="70"/>
              </a:xfrm>
              <a:custGeom>
                <a:avLst/>
                <a:gdLst>
                  <a:gd name="T0" fmla="*/ 35 w 35"/>
                  <a:gd name="T1" fmla="*/ 37 h 282"/>
                  <a:gd name="T2" fmla="*/ 25 w 35"/>
                  <a:gd name="T3" fmla="*/ 282 h 282"/>
                  <a:gd name="T4" fmla="*/ 0 w 35"/>
                  <a:gd name="T5" fmla="*/ 276 h 282"/>
                  <a:gd name="T6" fmla="*/ 10 w 35"/>
                  <a:gd name="T7" fmla="*/ 0 h 282"/>
                  <a:gd name="T8" fmla="*/ 35 w 35"/>
                  <a:gd name="T9" fmla="*/ 37 h 282"/>
                </a:gdLst>
                <a:ahLst/>
                <a:cxnLst>
                  <a:cxn ang="0">
                    <a:pos x="T0" y="T1"/>
                  </a:cxn>
                  <a:cxn ang="0">
                    <a:pos x="T2" y="T3"/>
                  </a:cxn>
                  <a:cxn ang="0">
                    <a:pos x="T4" y="T5"/>
                  </a:cxn>
                  <a:cxn ang="0">
                    <a:pos x="T6" y="T7"/>
                  </a:cxn>
                  <a:cxn ang="0">
                    <a:pos x="T8" y="T9"/>
                  </a:cxn>
                </a:cxnLst>
                <a:rect l="0" t="0" r="r" b="b"/>
                <a:pathLst>
                  <a:path w="35" h="282">
                    <a:moveTo>
                      <a:pt x="35" y="37"/>
                    </a:moveTo>
                    <a:lnTo>
                      <a:pt x="25" y="282"/>
                    </a:lnTo>
                    <a:lnTo>
                      <a:pt x="0" y="276"/>
                    </a:lnTo>
                    <a:lnTo>
                      <a:pt x="10" y="0"/>
                    </a:lnTo>
                    <a:lnTo>
                      <a:pt x="35"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1" name="Freeform 35">
                <a:extLst>
                  <a:ext uri="{FF2B5EF4-FFF2-40B4-BE49-F238E27FC236}">
                    <a16:creationId xmlns:a16="http://schemas.microsoft.com/office/drawing/2014/main" id="{93CE209E-339F-4E57-A8CD-8A6D3CD16211}"/>
                  </a:ext>
                </a:extLst>
              </p:cNvPr>
              <p:cNvSpPr/>
              <p:nvPr/>
            </p:nvSpPr>
            <p:spPr bwMode="auto">
              <a:xfrm>
                <a:off x="2870" y="3470"/>
                <a:ext cx="256" cy="56"/>
              </a:xfrm>
              <a:custGeom>
                <a:avLst/>
                <a:gdLst>
                  <a:gd name="T0" fmla="*/ 1013 w 1022"/>
                  <a:gd name="T1" fmla="*/ 175 h 225"/>
                  <a:gd name="T2" fmla="*/ 1012 w 1022"/>
                  <a:gd name="T3" fmla="*/ 179 h 225"/>
                  <a:gd name="T4" fmla="*/ 986 w 1022"/>
                  <a:gd name="T5" fmla="*/ 194 h 225"/>
                  <a:gd name="T6" fmla="*/ 953 w 1022"/>
                  <a:gd name="T7" fmla="*/ 207 h 225"/>
                  <a:gd name="T8" fmla="*/ 903 w 1022"/>
                  <a:gd name="T9" fmla="*/ 218 h 225"/>
                  <a:gd name="T10" fmla="*/ 871 w 1022"/>
                  <a:gd name="T11" fmla="*/ 223 h 225"/>
                  <a:gd name="T12" fmla="*/ 834 w 1022"/>
                  <a:gd name="T13" fmla="*/ 225 h 225"/>
                  <a:gd name="T14" fmla="*/ 793 w 1022"/>
                  <a:gd name="T15" fmla="*/ 224 h 225"/>
                  <a:gd name="T16" fmla="*/ 747 w 1022"/>
                  <a:gd name="T17" fmla="*/ 222 h 225"/>
                  <a:gd name="T18" fmla="*/ 694 w 1022"/>
                  <a:gd name="T19" fmla="*/ 215 h 225"/>
                  <a:gd name="T20" fmla="*/ 637 w 1022"/>
                  <a:gd name="T21" fmla="*/ 204 h 225"/>
                  <a:gd name="T22" fmla="*/ 573 w 1022"/>
                  <a:gd name="T23" fmla="*/ 189 h 225"/>
                  <a:gd name="T24" fmla="*/ 504 w 1022"/>
                  <a:gd name="T25" fmla="*/ 170 h 225"/>
                  <a:gd name="T26" fmla="*/ 302 w 1022"/>
                  <a:gd name="T27" fmla="*/ 110 h 225"/>
                  <a:gd name="T28" fmla="*/ 164 w 1022"/>
                  <a:gd name="T29" fmla="*/ 68 h 225"/>
                  <a:gd name="T30" fmla="*/ 80 w 1022"/>
                  <a:gd name="T31" fmla="*/ 45 h 225"/>
                  <a:gd name="T32" fmla="*/ 25 w 1022"/>
                  <a:gd name="T33" fmla="*/ 34 h 225"/>
                  <a:gd name="T34" fmla="*/ 1 w 1022"/>
                  <a:gd name="T35" fmla="*/ 24 h 225"/>
                  <a:gd name="T36" fmla="*/ 51 w 1022"/>
                  <a:gd name="T37" fmla="*/ 32 h 225"/>
                  <a:gd name="T38" fmla="*/ 118 w 1022"/>
                  <a:gd name="T39" fmla="*/ 47 h 225"/>
                  <a:gd name="T40" fmla="*/ 227 w 1022"/>
                  <a:gd name="T41" fmla="*/ 79 h 225"/>
                  <a:gd name="T42" fmla="*/ 402 w 1022"/>
                  <a:gd name="T43" fmla="*/ 132 h 225"/>
                  <a:gd name="T44" fmla="*/ 539 w 1022"/>
                  <a:gd name="T45" fmla="*/ 173 h 225"/>
                  <a:gd name="T46" fmla="*/ 601 w 1022"/>
                  <a:gd name="T47" fmla="*/ 189 h 225"/>
                  <a:gd name="T48" fmla="*/ 658 w 1022"/>
                  <a:gd name="T49" fmla="*/ 201 h 225"/>
                  <a:gd name="T50" fmla="*/ 711 w 1022"/>
                  <a:gd name="T51" fmla="*/ 210 h 225"/>
                  <a:gd name="T52" fmla="*/ 757 w 1022"/>
                  <a:gd name="T53" fmla="*/ 215 h 225"/>
                  <a:gd name="T54" fmla="*/ 800 w 1022"/>
                  <a:gd name="T55" fmla="*/ 217 h 225"/>
                  <a:gd name="T56" fmla="*/ 855 w 1022"/>
                  <a:gd name="T57" fmla="*/ 216 h 225"/>
                  <a:gd name="T58" fmla="*/ 914 w 1022"/>
                  <a:gd name="T59" fmla="*/ 210 h 225"/>
                  <a:gd name="T60" fmla="*/ 957 w 1022"/>
                  <a:gd name="T61" fmla="*/ 198 h 225"/>
                  <a:gd name="T62" fmla="*/ 986 w 1022"/>
                  <a:gd name="T63" fmla="*/ 186 h 225"/>
                  <a:gd name="T64" fmla="*/ 1002 w 1022"/>
                  <a:gd name="T65" fmla="*/ 176 h 225"/>
                  <a:gd name="T66" fmla="*/ 1014 w 1022"/>
                  <a:gd name="T67"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2" h="225">
                    <a:moveTo>
                      <a:pt x="1022" y="0"/>
                    </a:moveTo>
                    <a:lnTo>
                      <a:pt x="1013" y="175"/>
                    </a:lnTo>
                    <a:lnTo>
                      <a:pt x="1013" y="178"/>
                    </a:lnTo>
                    <a:lnTo>
                      <a:pt x="1012" y="179"/>
                    </a:lnTo>
                    <a:lnTo>
                      <a:pt x="1005" y="183"/>
                    </a:lnTo>
                    <a:lnTo>
                      <a:pt x="986" y="194"/>
                    </a:lnTo>
                    <a:lnTo>
                      <a:pt x="972" y="200"/>
                    </a:lnTo>
                    <a:lnTo>
                      <a:pt x="953" y="207"/>
                    </a:lnTo>
                    <a:lnTo>
                      <a:pt x="930" y="213"/>
                    </a:lnTo>
                    <a:lnTo>
                      <a:pt x="903" y="218"/>
                    </a:lnTo>
                    <a:lnTo>
                      <a:pt x="888" y="221"/>
                    </a:lnTo>
                    <a:lnTo>
                      <a:pt x="871" y="223"/>
                    </a:lnTo>
                    <a:lnTo>
                      <a:pt x="853" y="224"/>
                    </a:lnTo>
                    <a:lnTo>
                      <a:pt x="834" y="225"/>
                    </a:lnTo>
                    <a:lnTo>
                      <a:pt x="815" y="225"/>
                    </a:lnTo>
                    <a:lnTo>
                      <a:pt x="793" y="224"/>
                    </a:lnTo>
                    <a:lnTo>
                      <a:pt x="770" y="223"/>
                    </a:lnTo>
                    <a:lnTo>
                      <a:pt x="747" y="222"/>
                    </a:lnTo>
                    <a:lnTo>
                      <a:pt x="721" y="218"/>
                    </a:lnTo>
                    <a:lnTo>
                      <a:pt x="694" y="215"/>
                    </a:lnTo>
                    <a:lnTo>
                      <a:pt x="666" y="210"/>
                    </a:lnTo>
                    <a:lnTo>
                      <a:pt x="637" y="204"/>
                    </a:lnTo>
                    <a:lnTo>
                      <a:pt x="605" y="198"/>
                    </a:lnTo>
                    <a:lnTo>
                      <a:pt x="573" y="189"/>
                    </a:lnTo>
                    <a:lnTo>
                      <a:pt x="539" y="181"/>
                    </a:lnTo>
                    <a:lnTo>
                      <a:pt x="504" y="170"/>
                    </a:lnTo>
                    <a:lnTo>
                      <a:pt x="400" y="139"/>
                    </a:lnTo>
                    <a:lnTo>
                      <a:pt x="302" y="110"/>
                    </a:lnTo>
                    <a:lnTo>
                      <a:pt x="224" y="86"/>
                    </a:lnTo>
                    <a:lnTo>
                      <a:pt x="164" y="68"/>
                    </a:lnTo>
                    <a:lnTo>
                      <a:pt x="117" y="55"/>
                    </a:lnTo>
                    <a:lnTo>
                      <a:pt x="80" y="45"/>
                    </a:lnTo>
                    <a:lnTo>
                      <a:pt x="50" y="38"/>
                    </a:lnTo>
                    <a:lnTo>
                      <a:pt x="25" y="34"/>
                    </a:lnTo>
                    <a:lnTo>
                      <a:pt x="0" y="32"/>
                    </a:lnTo>
                    <a:lnTo>
                      <a:pt x="1" y="24"/>
                    </a:lnTo>
                    <a:lnTo>
                      <a:pt x="26" y="28"/>
                    </a:lnTo>
                    <a:lnTo>
                      <a:pt x="51" y="32"/>
                    </a:lnTo>
                    <a:lnTo>
                      <a:pt x="81" y="38"/>
                    </a:lnTo>
                    <a:lnTo>
                      <a:pt x="118" y="47"/>
                    </a:lnTo>
                    <a:lnTo>
                      <a:pt x="165" y="61"/>
                    </a:lnTo>
                    <a:lnTo>
                      <a:pt x="227" y="79"/>
                    </a:lnTo>
                    <a:lnTo>
                      <a:pt x="304" y="102"/>
                    </a:lnTo>
                    <a:lnTo>
                      <a:pt x="402" y="132"/>
                    </a:lnTo>
                    <a:lnTo>
                      <a:pt x="506" y="164"/>
                    </a:lnTo>
                    <a:lnTo>
                      <a:pt x="539" y="173"/>
                    </a:lnTo>
                    <a:lnTo>
                      <a:pt x="571" y="182"/>
                    </a:lnTo>
                    <a:lnTo>
                      <a:pt x="601" y="189"/>
                    </a:lnTo>
                    <a:lnTo>
                      <a:pt x="631" y="196"/>
                    </a:lnTo>
                    <a:lnTo>
                      <a:pt x="658" y="201"/>
                    </a:lnTo>
                    <a:lnTo>
                      <a:pt x="685" y="206"/>
                    </a:lnTo>
                    <a:lnTo>
                      <a:pt x="711" y="210"/>
                    </a:lnTo>
                    <a:lnTo>
                      <a:pt x="735" y="213"/>
                    </a:lnTo>
                    <a:lnTo>
                      <a:pt x="757" y="215"/>
                    </a:lnTo>
                    <a:lnTo>
                      <a:pt x="780" y="216"/>
                    </a:lnTo>
                    <a:lnTo>
                      <a:pt x="800" y="217"/>
                    </a:lnTo>
                    <a:lnTo>
                      <a:pt x="820" y="217"/>
                    </a:lnTo>
                    <a:lnTo>
                      <a:pt x="855" y="216"/>
                    </a:lnTo>
                    <a:lnTo>
                      <a:pt x="887" y="214"/>
                    </a:lnTo>
                    <a:lnTo>
                      <a:pt x="914" y="210"/>
                    </a:lnTo>
                    <a:lnTo>
                      <a:pt x="937" y="204"/>
                    </a:lnTo>
                    <a:lnTo>
                      <a:pt x="957" y="198"/>
                    </a:lnTo>
                    <a:lnTo>
                      <a:pt x="973" y="193"/>
                    </a:lnTo>
                    <a:lnTo>
                      <a:pt x="986" y="186"/>
                    </a:lnTo>
                    <a:lnTo>
                      <a:pt x="996" y="181"/>
                    </a:lnTo>
                    <a:lnTo>
                      <a:pt x="1002" y="176"/>
                    </a:lnTo>
                    <a:lnTo>
                      <a:pt x="1005" y="174"/>
                    </a:lnTo>
                    <a:lnTo>
                      <a:pt x="1014" y="0"/>
                    </a:lnTo>
                    <a:lnTo>
                      <a:pt x="102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2" name="Freeform 36">
                <a:extLst>
                  <a:ext uri="{FF2B5EF4-FFF2-40B4-BE49-F238E27FC236}">
                    <a16:creationId xmlns:a16="http://schemas.microsoft.com/office/drawing/2014/main" id="{7D1A2CF0-B4BC-4B7A-BF4E-9319A9D784D0}"/>
                  </a:ext>
                </a:extLst>
              </p:cNvPr>
              <p:cNvSpPr/>
              <p:nvPr/>
            </p:nvSpPr>
            <p:spPr bwMode="auto">
              <a:xfrm>
                <a:off x="2825" y="3451"/>
                <a:ext cx="299" cy="49"/>
              </a:xfrm>
              <a:custGeom>
                <a:avLst/>
                <a:gdLst>
                  <a:gd name="T0" fmla="*/ 1194 w 1198"/>
                  <a:gd name="T1" fmla="*/ 144 h 197"/>
                  <a:gd name="T2" fmla="*/ 1165 w 1198"/>
                  <a:gd name="T3" fmla="*/ 165 h 197"/>
                  <a:gd name="T4" fmla="*/ 1139 w 1198"/>
                  <a:gd name="T5" fmla="*/ 178 h 197"/>
                  <a:gd name="T6" fmla="*/ 1116 w 1198"/>
                  <a:gd name="T7" fmla="*/ 184 h 197"/>
                  <a:gd name="T8" fmla="*/ 1088 w 1198"/>
                  <a:gd name="T9" fmla="*/ 191 h 197"/>
                  <a:gd name="T10" fmla="*/ 1056 w 1198"/>
                  <a:gd name="T11" fmla="*/ 195 h 197"/>
                  <a:gd name="T12" fmla="*/ 1018 w 1198"/>
                  <a:gd name="T13" fmla="*/ 197 h 197"/>
                  <a:gd name="T14" fmla="*/ 975 w 1198"/>
                  <a:gd name="T15" fmla="*/ 196 h 197"/>
                  <a:gd name="T16" fmla="*/ 925 w 1198"/>
                  <a:gd name="T17" fmla="*/ 192 h 197"/>
                  <a:gd name="T18" fmla="*/ 869 w 1198"/>
                  <a:gd name="T19" fmla="*/ 184 h 197"/>
                  <a:gd name="T20" fmla="*/ 808 w 1198"/>
                  <a:gd name="T21" fmla="*/ 171 h 197"/>
                  <a:gd name="T22" fmla="*/ 738 w 1198"/>
                  <a:gd name="T23" fmla="*/ 154 h 197"/>
                  <a:gd name="T24" fmla="*/ 628 w 1198"/>
                  <a:gd name="T25" fmla="*/ 121 h 197"/>
                  <a:gd name="T26" fmla="*/ 495 w 1198"/>
                  <a:gd name="T27" fmla="*/ 82 h 197"/>
                  <a:gd name="T28" fmla="*/ 382 w 1198"/>
                  <a:gd name="T29" fmla="*/ 52 h 197"/>
                  <a:gd name="T30" fmla="*/ 283 w 1198"/>
                  <a:gd name="T31" fmla="*/ 30 h 197"/>
                  <a:gd name="T32" fmla="*/ 200 w 1198"/>
                  <a:gd name="T33" fmla="*/ 18 h 197"/>
                  <a:gd name="T34" fmla="*/ 148 w 1198"/>
                  <a:gd name="T35" fmla="*/ 14 h 197"/>
                  <a:gd name="T36" fmla="*/ 116 w 1198"/>
                  <a:gd name="T37" fmla="*/ 15 h 197"/>
                  <a:gd name="T38" fmla="*/ 88 w 1198"/>
                  <a:gd name="T39" fmla="*/ 18 h 197"/>
                  <a:gd name="T40" fmla="*/ 62 w 1198"/>
                  <a:gd name="T41" fmla="*/ 24 h 197"/>
                  <a:gd name="T42" fmla="*/ 39 w 1198"/>
                  <a:gd name="T43" fmla="*/ 31 h 197"/>
                  <a:gd name="T44" fmla="*/ 17 w 1198"/>
                  <a:gd name="T45" fmla="*/ 42 h 197"/>
                  <a:gd name="T46" fmla="*/ 0 w 1198"/>
                  <a:gd name="T47" fmla="*/ 37 h 197"/>
                  <a:gd name="T48" fmla="*/ 20 w 1198"/>
                  <a:gd name="T49" fmla="*/ 24 h 197"/>
                  <a:gd name="T50" fmla="*/ 44 w 1198"/>
                  <a:gd name="T51" fmla="*/ 14 h 197"/>
                  <a:gd name="T52" fmla="*/ 70 w 1198"/>
                  <a:gd name="T53" fmla="*/ 6 h 197"/>
                  <a:gd name="T54" fmla="*/ 99 w 1198"/>
                  <a:gd name="T55" fmla="*/ 2 h 197"/>
                  <a:gd name="T56" fmla="*/ 130 w 1198"/>
                  <a:gd name="T57" fmla="*/ 0 h 197"/>
                  <a:gd name="T58" fmla="*/ 164 w 1198"/>
                  <a:gd name="T59" fmla="*/ 0 h 197"/>
                  <a:gd name="T60" fmla="*/ 242 w 1198"/>
                  <a:gd name="T61" fmla="*/ 9 h 197"/>
                  <a:gd name="T62" fmla="*/ 333 w 1198"/>
                  <a:gd name="T63" fmla="*/ 26 h 197"/>
                  <a:gd name="T64" fmla="*/ 439 w 1198"/>
                  <a:gd name="T65" fmla="*/ 52 h 197"/>
                  <a:gd name="T66" fmla="*/ 563 w 1198"/>
                  <a:gd name="T67" fmla="*/ 86 h 197"/>
                  <a:gd name="T68" fmla="*/ 704 w 1198"/>
                  <a:gd name="T69" fmla="*/ 129 h 197"/>
                  <a:gd name="T70" fmla="*/ 776 w 1198"/>
                  <a:gd name="T71" fmla="*/ 149 h 197"/>
                  <a:gd name="T72" fmla="*/ 840 w 1198"/>
                  <a:gd name="T73" fmla="*/ 164 h 197"/>
                  <a:gd name="T74" fmla="*/ 898 w 1198"/>
                  <a:gd name="T75" fmla="*/ 175 h 197"/>
                  <a:gd name="T76" fmla="*/ 949 w 1198"/>
                  <a:gd name="T77" fmla="*/ 180 h 197"/>
                  <a:gd name="T78" fmla="*/ 995 w 1198"/>
                  <a:gd name="T79" fmla="*/ 183 h 197"/>
                  <a:gd name="T80" fmla="*/ 1034 w 1198"/>
                  <a:gd name="T81" fmla="*/ 183 h 197"/>
                  <a:gd name="T82" fmla="*/ 1069 w 1198"/>
                  <a:gd name="T83" fmla="*/ 180 h 197"/>
                  <a:gd name="T84" fmla="*/ 1099 w 1198"/>
                  <a:gd name="T85" fmla="*/ 176 h 197"/>
                  <a:gd name="T86" fmla="*/ 1144 w 1198"/>
                  <a:gd name="T87" fmla="*/ 163 h 197"/>
                  <a:gd name="T88" fmla="*/ 1173 w 1198"/>
                  <a:gd name="T89" fmla="*/ 148 h 197"/>
                  <a:gd name="T90" fmla="*/ 1194 w 1198"/>
                  <a:gd name="T91" fmla="*/ 13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98" h="197">
                    <a:moveTo>
                      <a:pt x="1198" y="139"/>
                    </a:moveTo>
                    <a:lnTo>
                      <a:pt x="1194" y="144"/>
                    </a:lnTo>
                    <a:lnTo>
                      <a:pt x="1178" y="157"/>
                    </a:lnTo>
                    <a:lnTo>
                      <a:pt x="1165" y="165"/>
                    </a:lnTo>
                    <a:lnTo>
                      <a:pt x="1149" y="174"/>
                    </a:lnTo>
                    <a:lnTo>
                      <a:pt x="1139" y="178"/>
                    </a:lnTo>
                    <a:lnTo>
                      <a:pt x="1128" y="181"/>
                    </a:lnTo>
                    <a:lnTo>
                      <a:pt x="1116" y="184"/>
                    </a:lnTo>
                    <a:lnTo>
                      <a:pt x="1103" y="188"/>
                    </a:lnTo>
                    <a:lnTo>
                      <a:pt x="1088" y="191"/>
                    </a:lnTo>
                    <a:lnTo>
                      <a:pt x="1073" y="193"/>
                    </a:lnTo>
                    <a:lnTo>
                      <a:pt x="1056" y="195"/>
                    </a:lnTo>
                    <a:lnTo>
                      <a:pt x="1037" y="196"/>
                    </a:lnTo>
                    <a:lnTo>
                      <a:pt x="1018" y="197"/>
                    </a:lnTo>
                    <a:lnTo>
                      <a:pt x="998" y="197"/>
                    </a:lnTo>
                    <a:lnTo>
                      <a:pt x="975" y="196"/>
                    </a:lnTo>
                    <a:lnTo>
                      <a:pt x="951" y="195"/>
                    </a:lnTo>
                    <a:lnTo>
                      <a:pt x="925" y="192"/>
                    </a:lnTo>
                    <a:lnTo>
                      <a:pt x="898" y="189"/>
                    </a:lnTo>
                    <a:lnTo>
                      <a:pt x="869" y="184"/>
                    </a:lnTo>
                    <a:lnTo>
                      <a:pt x="839" y="178"/>
                    </a:lnTo>
                    <a:lnTo>
                      <a:pt x="808" y="171"/>
                    </a:lnTo>
                    <a:lnTo>
                      <a:pt x="773" y="163"/>
                    </a:lnTo>
                    <a:lnTo>
                      <a:pt x="738" y="154"/>
                    </a:lnTo>
                    <a:lnTo>
                      <a:pt x="701" y="142"/>
                    </a:lnTo>
                    <a:lnTo>
                      <a:pt x="628" y="121"/>
                    </a:lnTo>
                    <a:lnTo>
                      <a:pt x="559" y="100"/>
                    </a:lnTo>
                    <a:lnTo>
                      <a:pt x="495" y="82"/>
                    </a:lnTo>
                    <a:lnTo>
                      <a:pt x="436" y="66"/>
                    </a:lnTo>
                    <a:lnTo>
                      <a:pt x="382" y="52"/>
                    </a:lnTo>
                    <a:lnTo>
                      <a:pt x="330" y="40"/>
                    </a:lnTo>
                    <a:lnTo>
                      <a:pt x="283" y="30"/>
                    </a:lnTo>
                    <a:lnTo>
                      <a:pt x="240" y="23"/>
                    </a:lnTo>
                    <a:lnTo>
                      <a:pt x="200" y="18"/>
                    </a:lnTo>
                    <a:lnTo>
                      <a:pt x="165" y="15"/>
                    </a:lnTo>
                    <a:lnTo>
                      <a:pt x="148" y="14"/>
                    </a:lnTo>
                    <a:lnTo>
                      <a:pt x="131" y="15"/>
                    </a:lnTo>
                    <a:lnTo>
                      <a:pt x="116" y="15"/>
                    </a:lnTo>
                    <a:lnTo>
                      <a:pt x="102" y="16"/>
                    </a:lnTo>
                    <a:lnTo>
                      <a:pt x="88" y="18"/>
                    </a:lnTo>
                    <a:lnTo>
                      <a:pt x="74" y="20"/>
                    </a:lnTo>
                    <a:lnTo>
                      <a:pt x="62" y="24"/>
                    </a:lnTo>
                    <a:lnTo>
                      <a:pt x="50" y="27"/>
                    </a:lnTo>
                    <a:lnTo>
                      <a:pt x="39" y="31"/>
                    </a:lnTo>
                    <a:lnTo>
                      <a:pt x="28" y="37"/>
                    </a:lnTo>
                    <a:lnTo>
                      <a:pt x="17" y="42"/>
                    </a:lnTo>
                    <a:lnTo>
                      <a:pt x="7" y="49"/>
                    </a:lnTo>
                    <a:lnTo>
                      <a:pt x="0" y="37"/>
                    </a:lnTo>
                    <a:lnTo>
                      <a:pt x="9" y="30"/>
                    </a:lnTo>
                    <a:lnTo>
                      <a:pt x="20" y="24"/>
                    </a:lnTo>
                    <a:lnTo>
                      <a:pt x="32" y="18"/>
                    </a:lnTo>
                    <a:lnTo>
                      <a:pt x="44" y="14"/>
                    </a:lnTo>
                    <a:lnTo>
                      <a:pt x="57" y="10"/>
                    </a:lnTo>
                    <a:lnTo>
                      <a:pt x="70" y="6"/>
                    </a:lnTo>
                    <a:lnTo>
                      <a:pt x="84" y="4"/>
                    </a:lnTo>
                    <a:lnTo>
                      <a:pt x="99" y="2"/>
                    </a:lnTo>
                    <a:lnTo>
                      <a:pt x="114" y="1"/>
                    </a:lnTo>
                    <a:lnTo>
                      <a:pt x="130" y="0"/>
                    </a:lnTo>
                    <a:lnTo>
                      <a:pt x="146" y="0"/>
                    </a:lnTo>
                    <a:lnTo>
                      <a:pt x="164" y="0"/>
                    </a:lnTo>
                    <a:lnTo>
                      <a:pt x="201" y="3"/>
                    </a:lnTo>
                    <a:lnTo>
                      <a:pt x="242" y="9"/>
                    </a:lnTo>
                    <a:lnTo>
                      <a:pt x="286" y="16"/>
                    </a:lnTo>
                    <a:lnTo>
                      <a:pt x="333" y="26"/>
                    </a:lnTo>
                    <a:lnTo>
                      <a:pt x="384" y="38"/>
                    </a:lnTo>
                    <a:lnTo>
                      <a:pt x="439" y="52"/>
                    </a:lnTo>
                    <a:lnTo>
                      <a:pt x="499" y="68"/>
                    </a:lnTo>
                    <a:lnTo>
                      <a:pt x="563" y="86"/>
                    </a:lnTo>
                    <a:lnTo>
                      <a:pt x="631" y="107"/>
                    </a:lnTo>
                    <a:lnTo>
                      <a:pt x="704" y="129"/>
                    </a:lnTo>
                    <a:lnTo>
                      <a:pt x="741" y="139"/>
                    </a:lnTo>
                    <a:lnTo>
                      <a:pt x="776" y="149"/>
                    </a:lnTo>
                    <a:lnTo>
                      <a:pt x="809" y="157"/>
                    </a:lnTo>
                    <a:lnTo>
                      <a:pt x="840" y="164"/>
                    </a:lnTo>
                    <a:lnTo>
                      <a:pt x="870" y="169"/>
                    </a:lnTo>
                    <a:lnTo>
                      <a:pt x="898" y="175"/>
                    </a:lnTo>
                    <a:lnTo>
                      <a:pt x="924" y="178"/>
                    </a:lnTo>
                    <a:lnTo>
                      <a:pt x="949" y="180"/>
                    </a:lnTo>
                    <a:lnTo>
                      <a:pt x="973" y="182"/>
                    </a:lnTo>
                    <a:lnTo>
                      <a:pt x="995" y="183"/>
                    </a:lnTo>
                    <a:lnTo>
                      <a:pt x="1016" y="183"/>
                    </a:lnTo>
                    <a:lnTo>
                      <a:pt x="1034" y="183"/>
                    </a:lnTo>
                    <a:lnTo>
                      <a:pt x="1053" y="182"/>
                    </a:lnTo>
                    <a:lnTo>
                      <a:pt x="1069" y="180"/>
                    </a:lnTo>
                    <a:lnTo>
                      <a:pt x="1085" y="178"/>
                    </a:lnTo>
                    <a:lnTo>
                      <a:pt x="1099" y="176"/>
                    </a:lnTo>
                    <a:lnTo>
                      <a:pt x="1124" y="169"/>
                    </a:lnTo>
                    <a:lnTo>
                      <a:pt x="1144" y="163"/>
                    </a:lnTo>
                    <a:lnTo>
                      <a:pt x="1160" y="155"/>
                    </a:lnTo>
                    <a:lnTo>
                      <a:pt x="1173" y="148"/>
                    </a:lnTo>
                    <a:lnTo>
                      <a:pt x="1190" y="136"/>
                    </a:lnTo>
                    <a:lnTo>
                      <a:pt x="1194" y="130"/>
                    </a:lnTo>
                    <a:lnTo>
                      <a:pt x="1198" y="13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3" name="Freeform 37">
                <a:extLst>
                  <a:ext uri="{FF2B5EF4-FFF2-40B4-BE49-F238E27FC236}">
                    <a16:creationId xmlns:a16="http://schemas.microsoft.com/office/drawing/2014/main" id="{FBFD5754-0018-4166-B0F0-C99D4BF4724C}"/>
                  </a:ext>
                </a:extLst>
              </p:cNvPr>
              <p:cNvSpPr/>
              <p:nvPr/>
            </p:nvSpPr>
            <p:spPr bwMode="auto">
              <a:xfrm>
                <a:off x="2833" y="3461"/>
                <a:ext cx="290" cy="49"/>
              </a:xfrm>
              <a:custGeom>
                <a:avLst/>
                <a:gdLst>
                  <a:gd name="T0" fmla="*/ 1155 w 1164"/>
                  <a:gd name="T1" fmla="*/ 144 h 194"/>
                  <a:gd name="T2" fmla="*/ 1136 w 1164"/>
                  <a:gd name="T3" fmla="*/ 162 h 194"/>
                  <a:gd name="T4" fmla="*/ 1113 w 1164"/>
                  <a:gd name="T5" fmla="*/ 174 h 194"/>
                  <a:gd name="T6" fmla="*/ 1087 w 1164"/>
                  <a:gd name="T7" fmla="*/ 183 h 194"/>
                  <a:gd name="T8" fmla="*/ 1058 w 1164"/>
                  <a:gd name="T9" fmla="*/ 190 h 194"/>
                  <a:gd name="T10" fmla="*/ 1027 w 1164"/>
                  <a:gd name="T11" fmla="*/ 193 h 194"/>
                  <a:gd name="T12" fmla="*/ 976 w 1164"/>
                  <a:gd name="T13" fmla="*/ 194 h 194"/>
                  <a:gd name="T14" fmla="*/ 902 w 1164"/>
                  <a:gd name="T15" fmla="*/ 189 h 194"/>
                  <a:gd name="T16" fmla="*/ 823 w 1164"/>
                  <a:gd name="T17" fmla="*/ 177 h 194"/>
                  <a:gd name="T18" fmla="*/ 750 w 1164"/>
                  <a:gd name="T19" fmla="*/ 162 h 194"/>
                  <a:gd name="T20" fmla="*/ 687 w 1164"/>
                  <a:gd name="T21" fmla="*/ 146 h 194"/>
                  <a:gd name="T22" fmla="*/ 589 w 1164"/>
                  <a:gd name="T23" fmla="*/ 116 h 194"/>
                  <a:gd name="T24" fmla="*/ 456 w 1164"/>
                  <a:gd name="T25" fmla="*/ 79 h 194"/>
                  <a:gd name="T26" fmla="*/ 343 w 1164"/>
                  <a:gd name="T27" fmla="*/ 48 h 194"/>
                  <a:gd name="T28" fmla="*/ 245 w 1164"/>
                  <a:gd name="T29" fmla="*/ 28 h 194"/>
                  <a:gd name="T30" fmla="*/ 174 w 1164"/>
                  <a:gd name="T31" fmla="*/ 16 h 194"/>
                  <a:gd name="T32" fmla="*/ 124 w 1164"/>
                  <a:gd name="T33" fmla="*/ 13 h 194"/>
                  <a:gd name="T34" fmla="*/ 81 w 1164"/>
                  <a:gd name="T35" fmla="*/ 14 h 194"/>
                  <a:gd name="T36" fmla="*/ 41 w 1164"/>
                  <a:gd name="T37" fmla="*/ 19 h 194"/>
                  <a:gd name="T38" fmla="*/ 15 w 1164"/>
                  <a:gd name="T39" fmla="*/ 25 h 194"/>
                  <a:gd name="T40" fmla="*/ 6 w 1164"/>
                  <a:gd name="T41" fmla="*/ 23 h 194"/>
                  <a:gd name="T42" fmla="*/ 1 w 1164"/>
                  <a:gd name="T43" fmla="*/ 18 h 194"/>
                  <a:gd name="T44" fmla="*/ 1 w 1164"/>
                  <a:gd name="T45" fmla="*/ 15 h 194"/>
                  <a:gd name="T46" fmla="*/ 16 w 1164"/>
                  <a:gd name="T47" fmla="*/ 10 h 194"/>
                  <a:gd name="T48" fmla="*/ 40 w 1164"/>
                  <a:gd name="T49" fmla="*/ 4 h 194"/>
                  <a:gd name="T50" fmla="*/ 80 w 1164"/>
                  <a:gd name="T51" fmla="*/ 1 h 194"/>
                  <a:gd name="T52" fmla="*/ 129 w 1164"/>
                  <a:gd name="T53" fmla="*/ 0 h 194"/>
                  <a:gd name="T54" fmla="*/ 176 w 1164"/>
                  <a:gd name="T55" fmla="*/ 1 h 194"/>
                  <a:gd name="T56" fmla="*/ 222 w 1164"/>
                  <a:gd name="T57" fmla="*/ 8 h 194"/>
                  <a:gd name="T58" fmla="*/ 266 w 1164"/>
                  <a:gd name="T59" fmla="*/ 17 h 194"/>
                  <a:gd name="T60" fmla="*/ 316 w 1164"/>
                  <a:gd name="T61" fmla="*/ 29 h 194"/>
                  <a:gd name="T62" fmla="*/ 368 w 1164"/>
                  <a:gd name="T63" fmla="*/ 43 h 194"/>
                  <a:gd name="T64" fmla="*/ 426 w 1164"/>
                  <a:gd name="T65" fmla="*/ 58 h 194"/>
                  <a:gd name="T66" fmla="*/ 489 w 1164"/>
                  <a:gd name="T67" fmla="*/ 74 h 194"/>
                  <a:gd name="T68" fmla="*/ 556 w 1164"/>
                  <a:gd name="T69" fmla="*/ 93 h 194"/>
                  <a:gd name="T70" fmla="*/ 629 w 1164"/>
                  <a:gd name="T71" fmla="*/ 113 h 194"/>
                  <a:gd name="T72" fmla="*/ 712 w 1164"/>
                  <a:gd name="T73" fmla="*/ 138 h 194"/>
                  <a:gd name="T74" fmla="*/ 796 w 1164"/>
                  <a:gd name="T75" fmla="*/ 160 h 194"/>
                  <a:gd name="T76" fmla="*/ 868 w 1164"/>
                  <a:gd name="T77" fmla="*/ 174 h 194"/>
                  <a:gd name="T78" fmla="*/ 932 w 1164"/>
                  <a:gd name="T79" fmla="*/ 181 h 194"/>
                  <a:gd name="T80" fmla="*/ 988 w 1164"/>
                  <a:gd name="T81" fmla="*/ 182 h 194"/>
                  <a:gd name="T82" fmla="*/ 1038 w 1164"/>
                  <a:gd name="T83" fmla="*/ 179 h 194"/>
                  <a:gd name="T84" fmla="*/ 1077 w 1164"/>
                  <a:gd name="T85" fmla="*/ 171 h 194"/>
                  <a:gd name="T86" fmla="*/ 1108 w 1164"/>
                  <a:gd name="T87" fmla="*/ 162 h 194"/>
                  <a:gd name="T88" fmla="*/ 1132 w 1164"/>
                  <a:gd name="T89" fmla="*/ 151 h 194"/>
                  <a:gd name="T90" fmla="*/ 1148 w 1164"/>
                  <a:gd name="T91" fmla="*/ 140 h 194"/>
                  <a:gd name="T92" fmla="*/ 1161 w 1164"/>
                  <a:gd name="T93" fmla="*/ 129 h 194"/>
                  <a:gd name="T94" fmla="*/ 1164 w 1164"/>
                  <a:gd name="T95" fmla="*/ 13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64" h="194">
                    <a:moveTo>
                      <a:pt x="1164" y="135"/>
                    </a:moveTo>
                    <a:lnTo>
                      <a:pt x="1155" y="144"/>
                    </a:lnTo>
                    <a:lnTo>
                      <a:pt x="1147" y="153"/>
                    </a:lnTo>
                    <a:lnTo>
                      <a:pt x="1136" y="162"/>
                    </a:lnTo>
                    <a:lnTo>
                      <a:pt x="1125" y="168"/>
                    </a:lnTo>
                    <a:lnTo>
                      <a:pt x="1113" y="174"/>
                    </a:lnTo>
                    <a:lnTo>
                      <a:pt x="1100" y="179"/>
                    </a:lnTo>
                    <a:lnTo>
                      <a:pt x="1087" y="183"/>
                    </a:lnTo>
                    <a:lnTo>
                      <a:pt x="1072" y="186"/>
                    </a:lnTo>
                    <a:lnTo>
                      <a:pt x="1058" y="190"/>
                    </a:lnTo>
                    <a:lnTo>
                      <a:pt x="1042" y="191"/>
                    </a:lnTo>
                    <a:lnTo>
                      <a:pt x="1027" y="193"/>
                    </a:lnTo>
                    <a:lnTo>
                      <a:pt x="1011" y="194"/>
                    </a:lnTo>
                    <a:lnTo>
                      <a:pt x="976" y="194"/>
                    </a:lnTo>
                    <a:lnTo>
                      <a:pt x="942" y="192"/>
                    </a:lnTo>
                    <a:lnTo>
                      <a:pt x="902" y="189"/>
                    </a:lnTo>
                    <a:lnTo>
                      <a:pt x="863" y="183"/>
                    </a:lnTo>
                    <a:lnTo>
                      <a:pt x="823" y="177"/>
                    </a:lnTo>
                    <a:lnTo>
                      <a:pt x="785" y="169"/>
                    </a:lnTo>
                    <a:lnTo>
                      <a:pt x="750" y="162"/>
                    </a:lnTo>
                    <a:lnTo>
                      <a:pt x="717" y="154"/>
                    </a:lnTo>
                    <a:lnTo>
                      <a:pt x="687" y="146"/>
                    </a:lnTo>
                    <a:lnTo>
                      <a:pt x="662" y="139"/>
                    </a:lnTo>
                    <a:lnTo>
                      <a:pt x="589" y="116"/>
                    </a:lnTo>
                    <a:lnTo>
                      <a:pt x="521" y="97"/>
                    </a:lnTo>
                    <a:lnTo>
                      <a:pt x="456" y="79"/>
                    </a:lnTo>
                    <a:lnTo>
                      <a:pt x="398" y="62"/>
                    </a:lnTo>
                    <a:lnTo>
                      <a:pt x="343" y="48"/>
                    </a:lnTo>
                    <a:lnTo>
                      <a:pt x="292" y="38"/>
                    </a:lnTo>
                    <a:lnTo>
                      <a:pt x="245" y="28"/>
                    </a:lnTo>
                    <a:lnTo>
                      <a:pt x="202" y="20"/>
                    </a:lnTo>
                    <a:lnTo>
                      <a:pt x="174" y="16"/>
                    </a:lnTo>
                    <a:lnTo>
                      <a:pt x="148" y="14"/>
                    </a:lnTo>
                    <a:lnTo>
                      <a:pt x="124" y="13"/>
                    </a:lnTo>
                    <a:lnTo>
                      <a:pt x="103" y="13"/>
                    </a:lnTo>
                    <a:lnTo>
                      <a:pt x="81" y="14"/>
                    </a:lnTo>
                    <a:lnTo>
                      <a:pt x="60" y="16"/>
                    </a:lnTo>
                    <a:lnTo>
                      <a:pt x="41" y="19"/>
                    </a:lnTo>
                    <a:lnTo>
                      <a:pt x="21" y="25"/>
                    </a:lnTo>
                    <a:lnTo>
                      <a:pt x="15" y="25"/>
                    </a:lnTo>
                    <a:lnTo>
                      <a:pt x="11" y="25"/>
                    </a:lnTo>
                    <a:lnTo>
                      <a:pt x="6" y="23"/>
                    </a:lnTo>
                    <a:lnTo>
                      <a:pt x="3" y="22"/>
                    </a:lnTo>
                    <a:lnTo>
                      <a:pt x="1" y="18"/>
                    </a:lnTo>
                    <a:lnTo>
                      <a:pt x="0" y="16"/>
                    </a:lnTo>
                    <a:lnTo>
                      <a:pt x="1" y="15"/>
                    </a:lnTo>
                    <a:lnTo>
                      <a:pt x="4" y="14"/>
                    </a:lnTo>
                    <a:lnTo>
                      <a:pt x="16" y="10"/>
                    </a:lnTo>
                    <a:lnTo>
                      <a:pt x="28" y="6"/>
                    </a:lnTo>
                    <a:lnTo>
                      <a:pt x="40" y="4"/>
                    </a:lnTo>
                    <a:lnTo>
                      <a:pt x="53" y="3"/>
                    </a:lnTo>
                    <a:lnTo>
                      <a:pt x="80" y="1"/>
                    </a:lnTo>
                    <a:lnTo>
                      <a:pt x="109" y="0"/>
                    </a:lnTo>
                    <a:lnTo>
                      <a:pt x="129" y="0"/>
                    </a:lnTo>
                    <a:lnTo>
                      <a:pt x="152" y="0"/>
                    </a:lnTo>
                    <a:lnTo>
                      <a:pt x="176" y="1"/>
                    </a:lnTo>
                    <a:lnTo>
                      <a:pt x="201" y="4"/>
                    </a:lnTo>
                    <a:lnTo>
                      <a:pt x="222" y="8"/>
                    </a:lnTo>
                    <a:lnTo>
                      <a:pt x="244" y="12"/>
                    </a:lnTo>
                    <a:lnTo>
                      <a:pt x="266" y="17"/>
                    </a:lnTo>
                    <a:lnTo>
                      <a:pt x="291" y="23"/>
                    </a:lnTo>
                    <a:lnTo>
                      <a:pt x="316" y="29"/>
                    </a:lnTo>
                    <a:lnTo>
                      <a:pt x="341" y="36"/>
                    </a:lnTo>
                    <a:lnTo>
                      <a:pt x="368" y="43"/>
                    </a:lnTo>
                    <a:lnTo>
                      <a:pt x="396" y="51"/>
                    </a:lnTo>
                    <a:lnTo>
                      <a:pt x="426" y="58"/>
                    </a:lnTo>
                    <a:lnTo>
                      <a:pt x="456" y="66"/>
                    </a:lnTo>
                    <a:lnTo>
                      <a:pt x="489" y="74"/>
                    </a:lnTo>
                    <a:lnTo>
                      <a:pt x="522" y="83"/>
                    </a:lnTo>
                    <a:lnTo>
                      <a:pt x="556" y="93"/>
                    </a:lnTo>
                    <a:lnTo>
                      <a:pt x="591" y="102"/>
                    </a:lnTo>
                    <a:lnTo>
                      <a:pt x="629" y="113"/>
                    </a:lnTo>
                    <a:lnTo>
                      <a:pt x="667" y="125"/>
                    </a:lnTo>
                    <a:lnTo>
                      <a:pt x="712" y="138"/>
                    </a:lnTo>
                    <a:lnTo>
                      <a:pt x="755" y="150"/>
                    </a:lnTo>
                    <a:lnTo>
                      <a:pt x="796" y="160"/>
                    </a:lnTo>
                    <a:lnTo>
                      <a:pt x="834" y="167"/>
                    </a:lnTo>
                    <a:lnTo>
                      <a:pt x="868" y="174"/>
                    </a:lnTo>
                    <a:lnTo>
                      <a:pt x="902" y="178"/>
                    </a:lnTo>
                    <a:lnTo>
                      <a:pt x="932" y="181"/>
                    </a:lnTo>
                    <a:lnTo>
                      <a:pt x="960" y="182"/>
                    </a:lnTo>
                    <a:lnTo>
                      <a:pt x="988" y="182"/>
                    </a:lnTo>
                    <a:lnTo>
                      <a:pt x="1014" y="181"/>
                    </a:lnTo>
                    <a:lnTo>
                      <a:pt x="1038" y="179"/>
                    </a:lnTo>
                    <a:lnTo>
                      <a:pt x="1058" y="176"/>
                    </a:lnTo>
                    <a:lnTo>
                      <a:pt x="1077" y="171"/>
                    </a:lnTo>
                    <a:lnTo>
                      <a:pt x="1094" y="167"/>
                    </a:lnTo>
                    <a:lnTo>
                      <a:pt x="1108" y="162"/>
                    </a:lnTo>
                    <a:lnTo>
                      <a:pt x="1121" y="156"/>
                    </a:lnTo>
                    <a:lnTo>
                      <a:pt x="1132" y="151"/>
                    </a:lnTo>
                    <a:lnTo>
                      <a:pt x="1140" y="146"/>
                    </a:lnTo>
                    <a:lnTo>
                      <a:pt x="1148" y="140"/>
                    </a:lnTo>
                    <a:lnTo>
                      <a:pt x="1153" y="136"/>
                    </a:lnTo>
                    <a:lnTo>
                      <a:pt x="1161" y="129"/>
                    </a:lnTo>
                    <a:lnTo>
                      <a:pt x="1163" y="126"/>
                    </a:lnTo>
                    <a:lnTo>
                      <a:pt x="1164" y="13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4" name="Freeform 38">
                <a:extLst>
                  <a:ext uri="{FF2B5EF4-FFF2-40B4-BE49-F238E27FC236}">
                    <a16:creationId xmlns:a16="http://schemas.microsoft.com/office/drawing/2014/main" id="{5C6F9134-C276-4B3B-A762-8E014D1E29EC}"/>
                  </a:ext>
                </a:extLst>
              </p:cNvPr>
              <p:cNvSpPr/>
              <p:nvPr/>
            </p:nvSpPr>
            <p:spPr bwMode="auto">
              <a:xfrm>
                <a:off x="2851" y="3470"/>
                <a:ext cx="272" cy="50"/>
              </a:xfrm>
              <a:custGeom>
                <a:avLst/>
                <a:gdLst>
                  <a:gd name="T0" fmla="*/ 1086 w 1090"/>
                  <a:gd name="T1" fmla="*/ 145 h 197"/>
                  <a:gd name="T2" fmla="*/ 1057 w 1090"/>
                  <a:gd name="T3" fmla="*/ 166 h 197"/>
                  <a:gd name="T4" fmla="*/ 1032 w 1090"/>
                  <a:gd name="T5" fmla="*/ 178 h 197"/>
                  <a:gd name="T6" fmla="*/ 1009 w 1090"/>
                  <a:gd name="T7" fmla="*/ 184 h 197"/>
                  <a:gd name="T8" fmla="*/ 982 w 1090"/>
                  <a:gd name="T9" fmla="*/ 191 h 197"/>
                  <a:gd name="T10" fmla="*/ 950 w 1090"/>
                  <a:gd name="T11" fmla="*/ 195 h 197"/>
                  <a:gd name="T12" fmla="*/ 912 w 1090"/>
                  <a:gd name="T13" fmla="*/ 197 h 197"/>
                  <a:gd name="T14" fmla="*/ 869 w 1090"/>
                  <a:gd name="T15" fmla="*/ 196 h 197"/>
                  <a:gd name="T16" fmla="*/ 819 w 1090"/>
                  <a:gd name="T17" fmla="*/ 192 h 197"/>
                  <a:gd name="T18" fmla="*/ 764 w 1090"/>
                  <a:gd name="T19" fmla="*/ 183 h 197"/>
                  <a:gd name="T20" fmla="*/ 701 w 1090"/>
                  <a:gd name="T21" fmla="*/ 171 h 197"/>
                  <a:gd name="T22" fmla="*/ 632 w 1090"/>
                  <a:gd name="T23" fmla="*/ 153 h 197"/>
                  <a:gd name="T24" fmla="*/ 521 w 1090"/>
                  <a:gd name="T25" fmla="*/ 119 h 197"/>
                  <a:gd name="T26" fmla="*/ 390 w 1090"/>
                  <a:gd name="T27" fmla="*/ 81 h 197"/>
                  <a:gd name="T28" fmla="*/ 275 w 1090"/>
                  <a:gd name="T29" fmla="*/ 49 h 197"/>
                  <a:gd name="T30" fmla="*/ 177 w 1090"/>
                  <a:gd name="T31" fmla="*/ 28 h 197"/>
                  <a:gd name="T32" fmla="*/ 100 w 1090"/>
                  <a:gd name="T33" fmla="*/ 14 h 197"/>
                  <a:gd name="T34" fmla="*/ 59 w 1090"/>
                  <a:gd name="T35" fmla="*/ 12 h 197"/>
                  <a:gd name="T36" fmla="*/ 35 w 1090"/>
                  <a:gd name="T37" fmla="*/ 14 h 197"/>
                  <a:gd name="T38" fmla="*/ 0 w 1090"/>
                  <a:gd name="T39" fmla="*/ 2 h 197"/>
                  <a:gd name="T40" fmla="*/ 73 w 1090"/>
                  <a:gd name="T41" fmla="*/ 0 h 197"/>
                  <a:gd name="T42" fmla="*/ 136 w 1090"/>
                  <a:gd name="T43" fmla="*/ 6 h 197"/>
                  <a:gd name="T44" fmla="*/ 227 w 1090"/>
                  <a:gd name="T45" fmla="*/ 24 h 197"/>
                  <a:gd name="T46" fmla="*/ 333 w 1090"/>
                  <a:gd name="T47" fmla="*/ 51 h 197"/>
                  <a:gd name="T48" fmla="*/ 456 w 1090"/>
                  <a:gd name="T49" fmla="*/ 87 h 197"/>
                  <a:gd name="T50" fmla="*/ 598 w 1090"/>
                  <a:gd name="T51" fmla="*/ 130 h 197"/>
                  <a:gd name="T52" fmla="*/ 670 w 1090"/>
                  <a:gd name="T53" fmla="*/ 151 h 197"/>
                  <a:gd name="T54" fmla="*/ 736 w 1090"/>
                  <a:gd name="T55" fmla="*/ 167 h 197"/>
                  <a:gd name="T56" fmla="*/ 794 w 1090"/>
                  <a:gd name="T57" fmla="*/ 178 h 197"/>
                  <a:gd name="T58" fmla="*/ 847 w 1090"/>
                  <a:gd name="T59" fmla="*/ 184 h 197"/>
                  <a:gd name="T60" fmla="*/ 912 w 1090"/>
                  <a:gd name="T61" fmla="*/ 186 h 197"/>
                  <a:gd name="T62" fmla="*/ 965 w 1090"/>
                  <a:gd name="T63" fmla="*/ 182 h 197"/>
                  <a:gd name="T64" fmla="*/ 1007 w 1090"/>
                  <a:gd name="T65" fmla="*/ 174 h 197"/>
                  <a:gd name="T66" fmla="*/ 1038 w 1090"/>
                  <a:gd name="T67" fmla="*/ 164 h 197"/>
                  <a:gd name="T68" fmla="*/ 1062 w 1090"/>
                  <a:gd name="T69" fmla="*/ 152 h 197"/>
                  <a:gd name="T70" fmla="*/ 1077 w 1090"/>
                  <a:gd name="T71" fmla="*/ 142 h 197"/>
                  <a:gd name="T72" fmla="*/ 1087 w 1090"/>
                  <a:gd name="T73" fmla="*/ 13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0" h="197">
                    <a:moveTo>
                      <a:pt x="1090" y="140"/>
                    </a:moveTo>
                    <a:lnTo>
                      <a:pt x="1086" y="145"/>
                    </a:lnTo>
                    <a:lnTo>
                      <a:pt x="1070" y="158"/>
                    </a:lnTo>
                    <a:lnTo>
                      <a:pt x="1057" y="166"/>
                    </a:lnTo>
                    <a:lnTo>
                      <a:pt x="1041" y="173"/>
                    </a:lnTo>
                    <a:lnTo>
                      <a:pt x="1032" y="178"/>
                    </a:lnTo>
                    <a:lnTo>
                      <a:pt x="1021" y="181"/>
                    </a:lnTo>
                    <a:lnTo>
                      <a:pt x="1009" y="184"/>
                    </a:lnTo>
                    <a:lnTo>
                      <a:pt x="996" y="187"/>
                    </a:lnTo>
                    <a:lnTo>
                      <a:pt x="982" y="191"/>
                    </a:lnTo>
                    <a:lnTo>
                      <a:pt x="966" y="193"/>
                    </a:lnTo>
                    <a:lnTo>
                      <a:pt x="950" y="195"/>
                    </a:lnTo>
                    <a:lnTo>
                      <a:pt x="931" y="196"/>
                    </a:lnTo>
                    <a:lnTo>
                      <a:pt x="912" y="197"/>
                    </a:lnTo>
                    <a:lnTo>
                      <a:pt x="891" y="197"/>
                    </a:lnTo>
                    <a:lnTo>
                      <a:pt x="869" y="196"/>
                    </a:lnTo>
                    <a:lnTo>
                      <a:pt x="845" y="194"/>
                    </a:lnTo>
                    <a:lnTo>
                      <a:pt x="819" y="192"/>
                    </a:lnTo>
                    <a:lnTo>
                      <a:pt x="792" y="188"/>
                    </a:lnTo>
                    <a:lnTo>
                      <a:pt x="764" y="183"/>
                    </a:lnTo>
                    <a:lnTo>
                      <a:pt x="734" y="178"/>
                    </a:lnTo>
                    <a:lnTo>
                      <a:pt x="701" y="171"/>
                    </a:lnTo>
                    <a:lnTo>
                      <a:pt x="668" y="163"/>
                    </a:lnTo>
                    <a:lnTo>
                      <a:pt x="632" y="153"/>
                    </a:lnTo>
                    <a:lnTo>
                      <a:pt x="595" y="142"/>
                    </a:lnTo>
                    <a:lnTo>
                      <a:pt x="521" y="119"/>
                    </a:lnTo>
                    <a:lnTo>
                      <a:pt x="453" y="99"/>
                    </a:lnTo>
                    <a:lnTo>
                      <a:pt x="390" y="81"/>
                    </a:lnTo>
                    <a:lnTo>
                      <a:pt x="330" y="64"/>
                    </a:lnTo>
                    <a:lnTo>
                      <a:pt x="275" y="49"/>
                    </a:lnTo>
                    <a:lnTo>
                      <a:pt x="225" y="37"/>
                    </a:lnTo>
                    <a:lnTo>
                      <a:pt x="177" y="28"/>
                    </a:lnTo>
                    <a:lnTo>
                      <a:pt x="134" y="19"/>
                    </a:lnTo>
                    <a:lnTo>
                      <a:pt x="100" y="14"/>
                    </a:lnTo>
                    <a:lnTo>
                      <a:pt x="71" y="12"/>
                    </a:lnTo>
                    <a:lnTo>
                      <a:pt x="59" y="12"/>
                    </a:lnTo>
                    <a:lnTo>
                      <a:pt x="47" y="12"/>
                    </a:lnTo>
                    <a:lnTo>
                      <a:pt x="35" y="14"/>
                    </a:lnTo>
                    <a:lnTo>
                      <a:pt x="22" y="15"/>
                    </a:lnTo>
                    <a:lnTo>
                      <a:pt x="0" y="2"/>
                    </a:lnTo>
                    <a:lnTo>
                      <a:pt x="41" y="0"/>
                    </a:lnTo>
                    <a:lnTo>
                      <a:pt x="73" y="0"/>
                    </a:lnTo>
                    <a:lnTo>
                      <a:pt x="102" y="2"/>
                    </a:lnTo>
                    <a:lnTo>
                      <a:pt x="136" y="6"/>
                    </a:lnTo>
                    <a:lnTo>
                      <a:pt x="179" y="14"/>
                    </a:lnTo>
                    <a:lnTo>
                      <a:pt x="227" y="24"/>
                    </a:lnTo>
                    <a:lnTo>
                      <a:pt x="278" y="36"/>
                    </a:lnTo>
                    <a:lnTo>
                      <a:pt x="333" y="51"/>
                    </a:lnTo>
                    <a:lnTo>
                      <a:pt x="392" y="69"/>
                    </a:lnTo>
                    <a:lnTo>
                      <a:pt x="456" y="87"/>
                    </a:lnTo>
                    <a:lnTo>
                      <a:pt x="523" y="108"/>
                    </a:lnTo>
                    <a:lnTo>
                      <a:pt x="598" y="130"/>
                    </a:lnTo>
                    <a:lnTo>
                      <a:pt x="635" y="141"/>
                    </a:lnTo>
                    <a:lnTo>
                      <a:pt x="670" y="151"/>
                    </a:lnTo>
                    <a:lnTo>
                      <a:pt x="705" y="159"/>
                    </a:lnTo>
                    <a:lnTo>
                      <a:pt x="736" y="167"/>
                    </a:lnTo>
                    <a:lnTo>
                      <a:pt x="766" y="172"/>
                    </a:lnTo>
                    <a:lnTo>
                      <a:pt x="794" y="178"/>
                    </a:lnTo>
                    <a:lnTo>
                      <a:pt x="821" y="181"/>
                    </a:lnTo>
                    <a:lnTo>
                      <a:pt x="847" y="184"/>
                    </a:lnTo>
                    <a:lnTo>
                      <a:pt x="881" y="186"/>
                    </a:lnTo>
                    <a:lnTo>
                      <a:pt x="912" y="186"/>
                    </a:lnTo>
                    <a:lnTo>
                      <a:pt x="940" y="185"/>
                    </a:lnTo>
                    <a:lnTo>
                      <a:pt x="965" y="182"/>
                    </a:lnTo>
                    <a:lnTo>
                      <a:pt x="986" y="179"/>
                    </a:lnTo>
                    <a:lnTo>
                      <a:pt x="1007" y="174"/>
                    </a:lnTo>
                    <a:lnTo>
                      <a:pt x="1024" y="169"/>
                    </a:lnTo>
                    <a:lnTo>
                      <a:pt x="1038" y="164"/>
                    </a:lnTo>
                    <a:lnTo>
                      <a:pt x="1051" y="158"/>
                    </a:lnTo>
                    <a:lnTo>
                      <a:pt x="1062" y="152"/>
                    </a:lnTo>
                    <a:lnTo>
                      <a:pt x="1070" y="146"/>
                    </a:lnTo>
                    <a:lnTo>
                      <a:pt x="1077" y="142"/>
                    </a:lnTo>
                    <a:lnTo>
                      <a:pt x="1084" y="134"/>
                    </a:lnTo>
                    <a:lnTo>
                      <a:pt x="1087" y="131"/>
                    </a:lnTo>
                    <a:lnTo>
                      <a:pt x="1090" y="14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5" name="Freeform 39">
                <a:extLst>
                  <a:ext uri="{FF2B5EF4-FFF2-40B4-BE49-F238E27FC236}">
                    <a16:creationId xmlns:a16="http://schemas.microsoft.com/office/drawing/2014/main" id="{7032F527-EA98-4CED-ACC8-F6FDA0C3724C}"/>
                  </a:ext>
                </a:extLst>
              </p:cNvPr>
              <p:cNvSpPr/>
              <p:nvPr/>
            </p:nvSpPr>
            <p:spPr bwMode="auto">
              <a:xfrm>
                <a:off x="3069" y="3422"/>
                <a:ext cx="19" cy="54"/>
              </a:xfrm>
              <a:custGeom>
                <a:avLst/>
                <a:gdLst>
                  <a:gd name="T0" fmla="*/ 12 w 75"/>
                  <a:gd name="T1" fmla="*/ 37 h 214"/>
                  <a:gd name="T2" fmla="*/ 14 w 75"/>
                  <a:gd name="T3" fmla="*/ 126 h 214"/>
                  <a:gd name="T4" fmla="*/ 29 w 75"/>
                  <a:gd name="T5" fmla="*/ 139 h 214"/>
                  <a:gd name="T6" fmla="*/ 50 w 75"/>
                  <a:gd name="T7" fmla="*/ 160 h 214"/>
                  <a:gd name="T8" fmla="*/ 59 w 75"/>
                  <a:gd name="T9" fmla="*/ 172 h 214"/>
                  <a:gd name="T10" fmla="*/ 68 w 75"/>
                  <a:gd name="T11" fmla="*/ 185 h 214"/>
                  <a:gd name="T12" fmla="*/ 71 w 75"/>
                  <a:gd name="T13" fmla="*/ 192 h 214"/>
                  <a:gd name="T14" fmla="*/ 73 w 75"/>
                  <a:gd name="T15" fmla="*/ 198 h 214"/>
                  <a:gd name="T16" fmla="*/ 75 w 75"/>
                  <a:gd name="T17" fmla="*/ 204 h 214"/>
                  <a:gd name="T18" fmla="*/ 75 w 75"/>
                  <a:gd name="T19" fmla="*/ 211 h 214"/>
                  <a:gd name="T20" fmla="*/ 66 w 75"/>
                  <a:gd name="T21" fmla="*/ 214 h 214"/>
                  <a:gd name="T22" fmla="*/ 66 w 75"/>
                  <a:gd name="T23" fmla="*/ 209 h 214"/>
                  <a:gd name="T24" fmla="*/ 65 w 75"/>
                  <a:gd name="T25" fmla="*/ 202 h 214"/>
                  <a:gd name="T26" fmla="*/ 63 w 75"/>
                  <a:gd name="T27" fmla="*/ 197 h 214"/>
                  <a:gd name="T28" fmla="*/ 59 w 75"/>
                  <a:gd name="T29" fmla="*/ 190 h 214"/>
                  <a:gd name="T30" fmla="*/ 50 w 75"/>
                  <a:gd name="T31" fmla="*/ 176 h 214"/>
                  <a:gd name="T32" fmla="*/ 39 w 75"/>
                  <a:gd name="T33" fmla="*/ 164 h 214"/>
                  <a:gd name="T34" fmla="*/ 16 w 75"/>
                  <a:gd name="T35" fmla="*/ 142 h 214"/>
                  <a:gd name="T36" fmla="*/ 7 w 75"/>
                  <a:gd name="T37" fmla="*/ 133 h 214"/>
                  <a:gd name="T38" fmla="*/ 0 w 75"/>
                  <a:gd name="T39" fmla="*/ 124 h 214"/>
                  <a:gd name="T40" fmla="*/ 0 w 75"/>
                  <a:gd name="T41" fmla="*/ 0 h 214"/>
                  <a:gd name="T42" fmla="*/ 12 w 75"/>
                  <a:gd name="T43"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214">
                    <a:moveTo>
                      <a:pt x="12" y="37"/>
                    </a:moveTo>
                    <a:lnTo>
                      <a:pt x="14" y="126"/>
                    </a:lnTo>
                    <a:lnTo>
                      <a:pt x="29" y="139"/>
                    </a:lnTo>
                    <a:lnTo>
                      <a:pt x="50" y="160"/>
                    </a:lnTo>
                    <a:lnTo>
                      <a:pt x="59" y="172"/>
                    </a:lnTo>
                    <a:lnTo>
                      <a:pt x="68" y="185"/>
                    </a:lnTo>
                    <a:lnTo>
                      <a:pt x="71" y="192"/>
                    </a:lnTo>
                    <a:lnTo>
                      <a:pt x="73" y="198"/>
                    </a:lnTo>
                    <a:lnTo>
                      <a:pt x="75" y="204"/>
                    </a:lnTo>
                    <a:lnTo>
                      <a:pt x="75" y="211"/>
                    </a:lnTo>
                    <a:lnTo>
                      <a:pt x="66" y="214"/>
                    </a:lnTo>
                    <a:lnTo>
                      <a:pt x="66" y="209"/>
                    </a:lnTo>
                    <a:lnTo>
                      <a:pt x="65" y="202"/>
                    </a:lnTo>
                    <a:lnTo>
                      <a:pt x="63" y="197"/>
                    </a:lnTo>
                    <a:lnTo>
                      <a:pt x="59" y="190"/>
                    </a:lnTo>
                    <a:lnTo>
                      <a:pt x="50" y="176"/>
                    </a:lnTo>
                    <a:lnTo>
                      <a:pt x="39" y="164"/>
                    </a:lnTo>
                    <a:lnTo>
                      <a:pt x="16" y="142"/>
                    </a:lnTo>
                    <a:lnTo>
                      <a:pt x="7" y="133"/>
                    </a:lnTo>
                    <a:lnTo>
                      <a:pt x="0" y="124"/>
                    </a:lnTo>
                    <a:lnTo>
                      <a:pt x="0" y="0"/>
                    </a:lnTo>
                    <a:lnTo>
                      <a:pt x="12"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6" name="Freeform 40">
                <a:extLst>
                  <a:ext uri="{FF2B5EF4-FFF2-40B4-BE49-F238E27FC236}">
                    <a16:creationId xmlns:a16="http://schemas.microsoft.com/office/drawing/2014/main" id="{755CE05E-9F49-4006-A38A-52CF16B6F553}"/>
                  </a:ext>
                </a:extLst>
              </p:cNvPr>
              <p:cNvSpPr/>
              <p:nvPr/>
            </p:nvSpPr>
            <p:spPr bwMode="auto">
              <a:xfrm>
                <a:off x="3106" y="3376"/>
                <a:ext cx="51" cy="68"/>
              </a:xfrm>
              <a:custGeom>
                <a:avLst/>
                <a:gdLst>
                  <a:gd name="T0" fmla="*/ 204 w 204"/>
                  <a:gd name="T1" fmla="*/ 0 h 272"/>
                  <a:gd name="T2" fmla="*/ 202 w 204"/>
                  <a:gd name="T3" fmla="*/ 125 h 272"/>
                  <a:gd name="T4" fmla="*/ 202 w 204"/>
                  <a:gd name="T5" fmla="*/ 130 h 272"/>
                  <a:gd name="T6" fmla="*/ 198 w 204"/>
                  <a:gd name="T7" fmla="*/ 131 h 272"/>
                  <a:gd name="T8" fmla="*/ 188 w 204"/>
                  <a:gd name="T9" fmla="*/ 139 h 272"/>
                  <a:gd name="T10" fmla="*/ 157 w 204"/>
                  <a:gd name="T11" fmla="*/ 158 h 272"/>
                  <a:gd name="T12" fmla="*/ 137 w 204"/>
                  <a:gd name="T13" fmla="*/ 169 h 272"/>
                  <a:gd name="T14" fmla="*/ 114 w 204"/>
                  <a:gd name="T15" fmla="*/ 180 h 272"/>
                  <a:gd name="T16" fmla="*/ 91 w 204"/>
                  <a:gd name="T17" fmla="*/ 191 h 272"/>
                  <a:gd name="T18" fmla="*/ 65 w 204"/>
                  <a:gd name="T19" fmla="*/ 200 h 272"/>
                  <a:gd name="T20" fmla="*/ 54 w 204"/>
                  <a:gd name="T21" fmla="*/ 204 h 272"/>
                  <a:gd name="T22" fmla="*/ 44 w 204"/>
                  <a:gd name="T23" fmla="*/ 207 h 272"/>
                  <a:gd name="T24" fmla="*/ 36 w 204"/>
                  <a:gd name="T25" fmla="*/ 212 h 272"/>
                  <a:gd name="T26" fmla="*/ 29 w 204"/>
                  <a:gd name="T27" fmla="*/ 216 h 272"/>
                  <a:gd name="T28" fmla="*/ 24 w 204"/>
                  <a:gd name="T29" fmla="*/ 220 h 272"/>
                  <a:gd name="T30" fmla="*/ 19 w 204"/>
                  <a:gd name="T31" fmla="*/ 225 h 272"/>
                  <a:gd name="T32" fmla="*/ 17 w 204"/>
                  <a:gd name="T33" fmla="*/ 229 h 272"/>
                  <a:gd name="T34" fmla="*/ 15 w 204"/>
                  <a:gd name="T35" fmla="*/ 233 h 272"/>
                  <a:gd name="T36" fmla="*/ 14 w 204"/>
                  <a:gd name="T37" fmla="*/ 238 h 272"/>
                  <a:gd name="T38" fmla="*/ 13 w 204"/>
                  <a:gd name="T39" fmla="*/ 242 h 272"/>
                  <a:gd name="T40" fmla="*/ 14 w 204"/>
                  <a:gd name="T41" fmla="*/ 247 h 272"/>
                  <a:gd name="T42" fmla="*/ 15 w 204"/>
                  <a:gd name="T43" fmla="*/ 252 h 272"/>
                  <a:gd name="T44" fmla="*/ 18 w 204"/>
                  <a:gd name="T45" fmla="*/ 262 h 272"/>
                  <a:gd name="T46" fmla="*/ 24 w 204"/>
                  <a:gd name="T47" fmla="*/ 272 h 272"/>
                  <a:gd name="T48" fmla="*/ 27 w 204"/>
                  <a:gd name="T49" fmla="*/ 269 h 272"/>
                  <a:gd name="T50" fmla="*/ 18 w 204"/>
                  <a:gd name="T51" fmla="*/ 257 h 272"/>
                  <a:gd name="T52" fmla="*/ 9 w 204"/>
                  <a:gd name="T53" fmla="*/ 248 h 272"/>
                  <a:gd name="T54" fmla="*/ 4 w 204"/>
                  <a:gd name="T55" fmla="*/ 244 h 272"/>
                  <a:gd name="T56" fmla="*/ 2 w 204"/>
                  <a:gd name="T57" fmla="*/ 240 h 272"/>
                  <a:gd name="T58" fmla="*/ 0 w 204"/>
                  <a:gd name="T59" fmla="*/ 234 h 272"/>
                  <a:gd name="T60" fmla="*/ 1 w 204"/>
                  <a:gd name="T61" fmla="*/ 229 h 272"/>
                  <a:gd name="T62" fmla="*/ 3 w 204"/>
                  <a:gd name="T63" fmla="*/ 223 h 272"/>
                  <a:gd name="T64" fmla="*/ 8 w 204"/>
                  <a:gd name="T65" fmla="*/ 217 h 272"/>
                  <a:gd name="T66" fmla="*/ 13 w 204"/>
                  <a:gd name="T67" fmla="*/ 211 h 272"/>
                  <a:gd name="T68" fmla="*/ 18 w 204"/>
                  <a:gd name="T69" fmla="*/ 205 h 272"/>
                  <a:gd name="T70" fmla="*/ 27 w 204"/>
                  <a:gd name="T71" fmla="*/ 201 h 272"/>
                  <a:gd name="T72" fmla="*/ 37 w 204"/>
                  <a:gd name="T73" fmla="*/ 196 h 272"/>
                  <a:gd name="T74" fmla="*/ 47 w 204"/>
                  <a:gd name="T75" fmla="*/ 191 h 272"/>
                  <a:gd name="T76" fmla="*/ 60 w 204"/>
                  <a:gd name="T77" fmla="*/ 186 h 272"/>
                  <a:gd name="T78" fmla="*/ 82 w 204"/>
                  <a:gd name="T79" fmla="*/ 178 h 272"/>
                  <a:gd name="T80" fmla="*/ 104 w 204"/>
                  <a:gd name="T81" fmla="*/ 170 h 272"/>
                  <a:gd name="T82" fmla="*/ 123 w 204"/>
                  <a:gd name="T83" fmla="*/ 160 h 272"/>
                  <a:gd name="T84" fmla="*/ 141 w 204"/>
                  <a:gd name="T85" fmla="*/ 150 h 272"/>
                  <a:gd name="T86" fmla="*/ 170 w 204"/>
                  <a:gd name="T87" fmla="*/ 133 h 272"/>
                  <a:gd name="T88" fmla="*/ 188 w 204"/>
                  <a:gd name="T89" fmla="*/ 121 h 272"/>
                  <a:gd name="T90" fmla="*/ 196 w 204"/>
                  <a:gd name="T91" fmla="*/ 1 h 272"/>
                  <a:gd name="T92" fmla="*/ 204 w 204"/>
                  <a:gd name="T9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272">
                    <a:moveTo>
                      <a:pt x="204" y="0"/>
                    </a:moveTo>
                    <a:lnTo>
                      <a:pt x="202" y="125"/>
                    </a:lnTo>
                    <a:lnTo>
                      <a:pt x="202" y="130"/>
                    </a:lnTo>
                    <a:lnTo>
                      <a:pt x="198" y="131"/>
                    </a:lnTo>
                    <a:lnTo>
                      <a:pt x="188" y="139"/>
                    </a:lnTo>
                    <a:lnTo>
                      <a:pt x="157" y="158"/>
                    </a:lnTo>
                    <a:lnTo>
                      <a:pt x="137" y="169"/>
                    </a:lnTo>
                    <a:lnTo>
                      <a:pt x="114" y="180"/>
                    </a:lnTo>
                    <a:lnTo>
                      <a:pt x="91" y="191"/>
                    </a:lnTo>
                    <a:lnTo>
                      <a:pt x="65" y="200"/>
                    </a:lnTo>
                    <a:lnTo>
                      <a:pt x="54" y="204"/>
                    </a:lnTo>
                    <a:lnTo>
                      <a:pt x="44" y="207"/>
                    </a:lnTo>
                    <a:lnTo>
                      <a:pt x="36" y="212"/>
                    </a:lnTo>
                    <a:lnTo>
                      <a:pt x="29" y="216"/>
                    </a:lnTo>
                    <a:lnTo>
                      <a:pt x="24" y="220"/>
                    </a:lnTo>
                    <a:lnTo>
                      <a:pt x="19" y="225"/>
                    </a:lnTo>
                    <a:lnTo>
                      <a:pt x="17" y="229"/>
                    </a:lnTo>
                    <a:lnTo>
                      <a:pt x="15" y="233"/>
                    </a:lnTo>
                    <a:lnTo>
                      <a:pt x="14" y="238"/>
                    </a:lnTo>
                    <a:lnTo>
                      <a:pt x="13" y="242"/>
                    </a:lnTo>
                    <a:lnTo>
                      <a:pt x="14" y="247"/>
                    </a:lnTo>
                    <a:lnTo>
                      <a:pt x="15" y="252"/>
                    </a:lnTo>
                    <a:lnTo>
                      <a:pt x="18" y="262"/>
                    </a:lnTo>
                    <a:lnTo>
                      <a:pt x="24" y="272"/>
                    </a:lnTo>
                    <a:lnTo>
                      <a:pt x="27" y="269"/>
                    </a:lnTo>
                    <a:lnTo>
                      <a:pt x="18" y="257"/>
                    </a:lnTo>
                    <a:lnTo>
                      <a:pt x="9" y="248"/>
                    </a:lnTo>
                    <a:lnTo>
                      <a:pt x="4" y="244"/>
                    </a:lnTo>
                    <a:lnTo>
                      <a:pt x="2" y="240"/>
                    </a:lnTo>
                    <a:lnTo>
                      <a:pt x="0" y="234"/>
                    </a:lnTo>
                    <a:lnTo>
                      <a:pt x="1" y="229"/>
                    </a:lnTo>
                    <a:lnTo>
                      <a:pt x="3" y="223"/>
                    </a:lnTo>
                    <a:lnTo>
                      <a:pt x="8" y="217"/>
                    </a:lnTo>
                    <a:lnTo>
                      <a:pt x="13" y="211"/>
                    </a:lnTo>
                    <a:lnTo>
                      <a:pt x="18" y="205"/>
                    </a:lnTo>
                    <a:lnTo>
                      <a:pt x="27" y="201"/>
                    </a:lnTo>
                    <a:lnTo>
                      <a:pt x="37" y="196"/>
                    </a:lnTo>
                    <a:lnTo>
                      <a:pt x="47" y="191"/>
                    </a:lnTo>
                    <a:lnTo>
                      <a:pt x="60" y="186"/>
                    </a:lnTo>
                    <a:lnTo>
                      <a:pt x="82" y="178"/>
                    </a:lnTo>
                    <a:lnTo>
                      <a:pt x="104" y="170"/>
                    </a:lnTo>
                    <a:lnTo>
                      <a:pt x="123" y="160"/>
                    </a:lnTo>
                    <a:lnTo>
                      <a:pt x="141" y="150"/>
                    </a:lnTo>
                    <a:lnTo>
                      <a:pt x="170" y="133"/>
                    </a:lnTo>
                    <a:lnTo>
                      <a:pt x="188" y="121"/>
                    </a:lnTo>
                    <a:lnTo>
                      <a:pt x="196" y="1"/>
                    </a:lnTo>
                    <a:lnTo>
                      <a:pt x="20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7" name="Freeform 41">
                <a:extLst>
                  <a:ext uri="{FF2B5EF4-FFF2-40B4-BE49-F238E27FC236}">
                    <a16:creationId xmlns:a16="http://schemas.microsoft.com/office/drawing/2014/main" id="{DBC2C076-DA63-449A-AB1B-92C9D9B1AC51}"/>
                  </a:ext>
                </a:extLst>
              </p:cNvPr>
              <p:cNvSpPr/>
              <p:nvPr/>
            </p:nvSpPr>
            <p:spPr bwMode="auto">
              <a:xfrm>
                <a:off x="3198" y="3352"/>
                <a:ext cx="438" cy="256"/>
              </a:xfrm>
              <a:custGeom>
                <a:avLst/>
                <a:gdLst>
                  <a:gd name="T0" fmla="*/ 49 w 1753"/>
                  <a:gd name="T1" fmla="*/ 11 h 1025"/>
                  <a:gd name="T2" fmla="*/ 117 w 1753"/>
                  <a:gd name="T3" fmla="*/ 47 h 1025"/>
                  <a:gd name="T4" fmla="*/ 159 w 1753"/>
                  <a:gd name="T5" fmla="*/ 84 h 1025"/>
                  <a:gd name="T6" fmla="*/ 197 w 1753"/>
                  <a:gd name="T7" fmla="*/ 138 h 1025"/>
                  <a:gd name="T8" fmla="*/ 227 w 1753"/>
                  <a:gd name="T9" fmla="*/ 212 h 1025"/>
                  <a:gd name="T10" fmla="*/ 250 w 1753"/>
                  <a:gd name="T11" fmla="*/ 322 h 1025"/>
                  <a:gd name="T12" fmla="*/ 286 w 1753"/>
                  <a:gd name="T13" fmla="*/ 445 h 1025"/>
                  <a:gd name="T14" fmla="*/ 316 w 1753"/>
                  <a:gd name="T15" fmla="*/ 496 h 1025"/>
                  <a:gd name="T16" fmla="*/ 373 w 1753"/>
                  <a:gd name="T17" fmla="*/ 551 h 1025"/>
                  <a:gd name="T18" fmla="*/ 460 w 1753"/>
                  <a:gd name="T19" fmla="*/ 603 h 1025"/>
                  <a:gd name="T20" fmla="*/ 521 w 1753"/>
                  <a:gd name="T21" fmla="*/ 635 h 1025"/>
                  <a:gd name="T22" fmla="*/ 534 w 1753"/>
                  <a:gd name="T23" fmla="*/ 642 h 1025"/>
                  <a:gd name="T24" fmla="*/ 625 w 1753"/>
                  <a:gd name="T25" fmla="*/ 697 h 1025"/>
                  <a:gd name="T26" fmla="*/ 769 w 1753"/>
                  <a:gd name="T27" fmla="*/ 809 h 1025"/>
                  <a:gd name="T28" fmla="*/ 852 w 1753"/>
                  <a:gd name="T29" fmla="*/ 883 h 1025"/>
                  <a:gd name="T30" fmla="*/ 905 w 1753"/>
                  <a:gd name="T31" fmla="*/ 917 h 1025"/>
                  <a:gd name="T32" fmla="*/ 982 w 1753"/>
                  <a:gd name="T33" fmla="*/ 950 h 1025"/>
                  <a:gd name="T34" fmla="*/ 1085 w 1753"/>
                  <a:gd name="T35" fmla="*/ 979 h 1025"/>
                  <a:gd name="T36" fmla="*/ 1209 w 1753"/>
                  <a:gd name="T37" fmla="*/ 995 h 1025"/>
                  <a:gd name="T38" fmla="*/ 1296 w 1753"/>
                  <a:gd name="T39" fmla="*/ 989 h 1025"/>
                  <a:gd name="T40" fmla="*/ 1347 w 1753"/>
                  <a:gd name="T41" fmla="*/ 974 h 1025"/>
                  <a:gd name="T42" fmla="*/ 1393 w 1753"/>
                  <a:gd name="T43" fmla="*/ 949 h 1025"/>
                  <a:gd name="T44" fmla="*/ 1430 w 1753"/>
                  <a:gd name="T45" fmla="*/ 914 h 1025"/>
                  <a:gd name="T46" fmla="*/ 1457 w 1753"/>
                  <a:gd name="T47" fmla="*/ 869 h 1025"/>
                  <a:gd name="T48" fmla="*/ 1473 w 1753"/>
                  <a:gd name="T49" fmla="*/ 826 h 1025"/>
                  <a:gd name="T50" fmla="*/ 1497 w 1753"/>
                  <a:gd name="T51" fmla="*/ 800 h 1025"/>
                  <a:gd name="T52" fmla="*/ 1547 w 1753"/>
                  <a:gd name="T53" fmla="*/ 777 h 1025"/>
                  <a:gd name="T54" fmla="*/ 1635 w 1753"/>
                  <a:gd name="T55" fmla="*/ 751 h 1025"/>
                  <a:gd name="T56" fmla="*/ 1679 w 1753"/>
                  <a:gd name="T57" fmla="*/ 727 h 1025"/>
                  <a:gd name="T58" fmla="*/ 1712 w 1753"/>
                  <a:gd name="T59" fmla="*/ 688 h 1025"/>
                  <a:gd name="T60" fmla="*/ 1724 w 1753"/>
                  <a:gd name="T61" fmla="*/ 625 h 1025"/>
                  <a:gd name="T62" fmla="*/ 1749 w 1753"/>
                  <a:gd name="T63" fmla="*/ 657 h 1025"/>
                  <a:gd name="T64" fmla="*/ 1740 w 1753"/>
                  <a:gd name="T65" fmla="*/ 692 h 1025"/>
                  <a:gd name="T66" fmla="*/ 1722 w 1753"/>
                  <a:gd name="T67" fmla="*/ 721 h 1025"/>
                  <a:gd name="T68" fmla="*/ 1679 w 1753"/>
                  <a:gd name="T69" fmla="*/ 755 h 1025"/>
                  <a:gd name="T70" fmla="*/ 1605 w 1753"/>
                  <a:gd name="T71" fmla="*/ 782 h 1025"/>
                  <a:gd name="T72" fmla="*/ 1533 w 1753"/>
                  <a:gd name="T73" fmla="*/ 806 h 1025"/>
                  <a:gd name="T74" fmla="*/ 1499 w 1753"/>
                  <a:gd name="T75" fmla="*/ 840 h 1025"/>
                  <a:gd name="T76" fmla="*/ 1478 w 1753"/>
                  <a:gd name="T77" fmla="*/ 894 h 1025"/>
                  <a:gd name="T78" fmla="*/ 1444 w 1753"/>
                  <a:gd name="T79" fmla="*/ 943 h 1025"/>
                  <a:gd name="T80" fmla="*/ 1399 w 1753"/>
                  <a:gd name="T81" fmla="*/ 980 h 1025"/>
                  <a:gd name="T82" fmla="*/ 1346 w 1753"/>
                  <a:gd name="T83" fmla="*/ 1005 h 1025"/>
                  <a:gd name="T84" fmla="*/ 1287 w 1753"/>
                  <a:gd name="T85" fmla="*/ 1020 h 1025"/>
                  <a:gd name="T86" fmla="*/ 1177 w 1753"/>
                  <a:gd name="T87" fmla="*/ 1022 h 1025"/>
                  <a:gd name="T88" fmla="*/ 1048 w 1753"/>
                  <a:gd name="T89" fmla="*/ 1001 h 1025"/>
                  <a:gd name="T90" fmla="*/ 951 w 1753"/>
                  <a:gd name="T91" fmla="*/ 969 h 1025"/>
                  <a:gd name="T92" fmla="*/ 875 w 1753"/>
                  <a:gd name="T93" fmla="*/ 933 h 1025"/>
                  <a:gd name="T94" fmla="*/ 819 w 1753"/>
                  <a:gd name="T95" fmla="*/ 892 h 1025"/>
                  <a:gd name="T96" fmla="*/ 720 w 1753"/>
                  <a:gd name="T97" fmla="*/ 805 h 1025"/>
                  <a:gd name="T98" fmla="*/ 589 w 1753"/>
                  <a:gd name="T99" fmla="*/ 708 h 1025"/>
                  <a:gd name="T100" fmla="*/ 520 w 1753"/>
                  <a:gd name="T101" fmla="*/ 668 h 1025"/>
                  <a:gd name="T102" fmla="*/ 507 w 1753"/>
                  <a:gd name="T103" fmla="*/ 660 h 1025"/>
                  <a:gd name="T104" fmla="*/ 473 w 1753"/>
                  <a:gd name="T105" fmla="*/ 643 h 1025"/>
                  <a:gd name="T106" fmla="*/ 372 w 1753"/>
                  <a:gd name="T107" fmla="*/ 587 h 1025"/>
                  <a:gd name="T108" fmla="*/ 300 w 1753"/>
                  <a:gd name="T109" fmla="*/ 524 h 1025"/>
                  <a:gd name="T110" fmla="*/ 272 w 1753"/>
                  <a:gd name="T111" fmla="*/ 483 h 1025"/>
                  <a:gd name="T112" fmla="*/ 249 w 1753"/>
                  <a:gd name="T113" fmla="*/ 432 h 1025"/>
                  <a:gd name="T114" fmla="*/ 214 w 1753"/>
                  <a:gd name="T115" fmla="*/ 285 h 1025"/>
                  <a:gd name="T116" fmla="*/ 194 w 1753"/>
                  <a:gd name="T117" fmla="*/ 204 h 1025"/>
                  <a:gd name="T118" fmla="*/ 165 w 1753"/>
                  <a:gd name="T119" fmla="*/ 142 h 1025"/>
                  <a:gd name="T120" fmla="*/ 130 w 1753"/>
                  <a:gd name="T121" fmla="*/ 96 h 1025"/>
                  <a:gd name="T122" fmla="*/ 93 w 1753"/>
                  <a:gd name="T123" fmla="*/ 65 h 1025"/>
                  <a:gd name="T124" fmla="*/ 28 w 1753"/>
                  <a:gd name="T125" fmla="*/ 35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3" h="1025">
                    <a:moveTo>
                      <a:pt x="2" y="0"/>
                    </a:moveTo>
                    <a:lnTo>
                      <a:pt x="11" y="1"/>
                    </a:lnTo>
                    <a:lnTo>
                      <a:pt x="33" y="7"/>
                    </a:lnTo>
                    <a:lnTo>
                      <a:pt x="49" y="11"/>
                    </a:lnTo>
                    <a:lnTo>
                      <a:pt x="68" y="19"/>
                    </a:lnTo>
                    <a:lnTo>
                      <a:pt x="87" y="27"/>
                    </a:lnTo>
                    <a:lnTo>
                      <a:pt x="107" y="40"/>
                    </a:lnTo>
                    <a:lnTo>
                      <a:pt x="117" y="47"/>
                    </a:lnTo>
                    <a:lnTo>
                      <a:pt x="128" y="55"/>
                    </a:lnTo>
                    <a:lnTo>
                      <a:pt x="138" y="64"/>
                    </a:lnTo>
                    <a:lnTo>
                      <a:pt x="149" y="74"/>
                    </a:lnTo>
                    <a:lnTo>
                      <a:pt x="159" y="84"/>
                    </a:lnTo>
                    <a:lnTo>
                      <a:pt x="169" y="96"/>
                    </a:lnTo>
                    <a:lnTo>
                      <a:pt x="179" y="109"/>
                    </a:lnTo>
                    <a:lnTo>
                      <a:pt x="189" y="123"/>
                    </a:lnTo>
                    <a:lnTo>
                      <a:pt x="197" y="138"/>
                    </a:lnTo>
                    <a:lnTo>
                      <a:pt x="206" y="156"/>
                    </a:lnTo>
                    <a:lnTo>
                      <a:pt x="213" y="173"/>
                    </a:lnTo>
                    <a:lnTo>
                      <a:pt x="221" y="191"/>
                    </a:lnTo>
                    <a:lnTo>
                      <a:pt x="227" y="212"/>
                    </a:lnTo>
                    <a:lnTo>
                      <a:pt x="234" y="233"/>
                    </a:lnTo>
                    <a:lnTo>
                      <a:pt x="239" y="256"/>
                    </a:lnTo>
                    <a:lnTo>
                      <a:pt x="244" y="281"/>
                    </a:lnTo>
                    <a:lnTo>
                      <a:pt x="250" y="322"/>
                    </a:lnTo>
                    <a:lnTo>
                      <a:pt x="258" y="357"/>
                    </a:lnTo>
                    <a:lnTo>
                      <a:pt x="266" y="390"/>
                    </a:lnTo>
                    <a:lnTo>
                      <a:pt x="276" y="419"/>
                    </a:lnTo>
                    <a:lnTo>
                      <a:pt x="286" y="445"/>
                    </a:lnTo>
                    <a:lnTo>
                      <a:pt x="297" y="467"/>
                    </a:lnTo>
                    <a:lnTo>
                      <a:pt x="303" y="477"/>
                    </a:lnTo>
                    <a:lnTo>
                      <a:pt x="309" y="488"/>
                    </a:lnTo>
                    <a:lnTo>
                      <a:pt x="316" y="496"/>
                    </a:lnTo>
                    <a:lnTo>
                      <a:pt x="323" y="506"/>
                    </a:lnTo>
                    <a:lnTo>
                      <a:pt x="338" y="522"/>
                    </a:lnTo>
                    <a:lnTo>
                      <a:pt x="355" y="537"/>
                    </a:lnTo>
                    <a:lnTo>
                      <a:pt x="373" y="551"/>
                    </a:lnTo>
                    <a:lnTo>
                      <a:pt x="392" y="564"/>
                    </a:lnTo>
                    <a:lnTo>
                      <a:pt x="413" y="577"/>
                    </a:lnTo>
                    <a:lnTo>
                      <a:pt x="436" y="590"/>
                    </a:lnTo>
                    <a:lnTo>
                      <a:pt x="460" y="603"/>
                    </a:lnTo>
                    <a:lnTo>
                      <a:pt x="487" y="617"/>
                    </a:lnTo>
                    <a:lnTo>
                      <a:pt x="498" y="623"/>
                    </a:lnTo>
                    <a:lnTo>
                      <a:pt x="510" y="629"/>
                    </a:lnTo>
                    <a:lnTo>
                      <a:pt x="521" y="635"/>
                    </a:lnTo>
                    <a:lnTo>
                      <a:pt x="533" y="642"/>
                    </a:lnTo>
                    <a:lnTo>
                      <a:pt x="533" y="642"/>
                    </a:lnTo>
                    <a:lnTo>
                      <a:pt x="534" y="642"/>
                    </a:lnTo>
                    <a:lnTo>
                      <a:pt x="534" y="642"/>
                    </a:lnTo>
                    <a:lnTo>
                      <a:pt x="557" y="655"/>
                    </a:lnTo>
                    <a:lnTo>
                      <a:pt x="581" y="669"/>
                    </a:lnTo>
                    <a:lnTo>
                      <a:pt x="604" y="683"/>
                    </a:lnTo>
                    <a:lnTo>
                      <a:pt x="625" y="697"/>
                    </a:lnTo>
                    <a:lnTo>
                      <a:pt x="666" y="726"/>
                    </a:lnTo>
                    <a:lnTo>
                      <a:pt x="704" y="754"/>
                    </a:lnTo>
                    <a:lnTo>
                      <a:pt x="739" y="782"/>
                    </a:lnTo>
                    <a:lnTo>
                      <a:pt x="769" y="809"/>
                    </a:lnTo>
                    <a:lnTo>
                      <a:pt x="797" y="833"/>
                    </a:lnTo>
                    <a:lnTo>
                      <a:pt x="821" y="854"/>
                    </a:lnTo>
                    <a:lnTo>
                      <a:pt x="838" y="870"/>
                    </a:lnTo>
                    <a:lnTo>
                      <a:pt x="852" y="883"/>
                    </a:lnTo>
                    <a:lnTo>
                      <a:pt x="864" y="893"/>
                    </a:lnTo>
                    <a:lnTo>
                      <a:pt x="872" y="898"/>
                    </a:lnTo>
                    <a:lnTo>
                      <a:pt x="889" y="908"/>
                    </a:lnTo>
                    <a:lnTo>
                      <a:pt x="905" y="917"/>
                    </a:lnTo>
                    <a:lnTo>
                      <a:pt x="923" y="925"/>
                    </a:lnTo>
                    <a:lnTo>
                      <a:pt x="943" y="934"/>
                    </a:lnTo>
                    <a:lnTo>
                      <a:pt x="962" y="942"/>
                    </a:lnTo>
                    <a:lnTo>
                      <a:pt x="982" y="950"/>
                    </a:lnTo>
                    <a:lnTo>
                      <a:pt x="1003" y="957"/>
                    </a:lnTo>
                    <a:lnTo>
                      <a:pt x="1026" y="964"/>
                    </a:lnTo>
                    <a:lnTo>
                      <a:pt x="1055" y="973"/>
                    </a:lnTo>
                    <a:lnTo>
                      <a:pt x="1085" y="979"/>
                    </a:lnTo>
                    <a:lnTo>
                      <a:pt x="1116" y="986"/>
                    </a:lnTo>
                    <a:lnTo>
                      <a:pt x="1148" y="991"/>
                    </a:lnTo>
                    <a:lnTo>
                      <a:pt x="1178" y="994"/>
                    </a:lnTo>
                    <a:lnTo>
                      <a:pt x="1209" y="995"/>
                    </a:lnTo>
                    <a:lnTo>
                      <a:pt x="1239" y="995"/>
                    </a:lnTo>
                    <a:lnTo>
                      <a:pt x="1268" y="993"/>
                    </a:lnTo>
                    <a:lnTo>
                      <a:pt x="1282" y="991"/>
                    </a:lnTo>
                    <a:lnTo>
                      <a:pt x="1296" y="989"/>
                    </a:lnTo>
                    <a:lnTo>
                      <a:pt x="1309" y="986"/>
                    </a:lnTo>
                    <a:lnTo>
                      <a:pt x="1322" y="983"/>
                    </a:lnTo>
                    <a:lnTo>
                      <a:pt x="1335" y="978"/>
                    </a:lnTo>
                    <a:lnTo>
                      <a:pt x="1347" y="974"/>
                    </a:lnTo>
                    <a:lnTo>
                      <a:pt x="1360" y="969"/>
                    </a:lnTo>
                    <a:lnTo>
                      <a:pt x="1371" y="963"/>
                    </a:lnTo>
                    <a:lnTo>
                      <a:pt x="1383" y="957"/>
                    </a:lnTo>
                    <a:lnTo>
                      <a:pt x="1393" y="949"/>
                    </a:lnTo>
                    <a:lnTo>
                      <a:pt x="1403" y="942"/>
                    </a:lnTo>
                    <a:lnTo>
                      <a:pt x="1413" y="933"/>
                    </a:lnTo>
                    <a:lnTo>
                      <a:pt x="1422" y="923"/>
                    </a:lnTo>
                    <a:lnTo>
                      <a:pt x="1430" y="914"/>
                    </a:lnTo>
                    <a:lnTo>
                      <a:pt x="1439" y="903"/>
                    </a:lnTo>
                    <a:lnTo>
                      <a:pt x="1445" y="892"/>
                    </a:lnTo>
                    <a:lnTo>
                      <a:pt x="1452" y="881"/>
                    </a:lnTo>
                    <a:lnTo>
                      <a:pt x="1457" y="869"/>
                    </a:lnTo>
                    <a:lnTo>
                      <a:pt x="1463" y="856"/>
                    </a:lnTo>
                    <a:lnTo>
                      <a:pt x="1467" y="843"/>
                    </a:lnTo>
                    <a:lnTo>
                      <a:pt x="1470" y="835"/>
                    </a:lnTo>
                    <a:lnTo>
                      <a:pt x="1473" y="826"/>
                    </a:lnTo>
                    <a:lnTo>
                      <a:pt x="1479" y="819"/>
                    </a:lnTo>
                    <a:lnTo>
                      <a:pt x="1484" y="812"/>
                    </a:lnTo>
                    <a:lnTo>
                      <a:pt x="1491" y="806"/>
                    </a:lnTo>
                    <a:lnTo>
                      <a:pt x="1497" y="800"/>
                    </a:lnTo>
                    <a:lnTo>
                      <a:pt x="1505" y="795"/>
                    </a:lnTo>
                    <a:lnTo>
                      <a:pt x="1512" y="791"/>
                    </a:lnTo>
                    <a:lnTo>
                      <a:pt x="1528" y="783"/>
                    </a:lnTo>
                    <a:lnTo>
                      <a:pt x="1547" y="777"/>
                    </a:lnTo>
                    <a:lnTo>
                      <a:pt x="1566" y="770"/>
                    </a:lnTo>
                    <a:lnTo>
                      <a:pt x="1585" y="765"/>
                    </a:lnTo>
                    <a:lnTo>
                      <a:pt x="1610" y="758"/>
                    </a:lnTo>
                    <a:lnTo>
                      <a:pt x="1635" y="751"/>
                    </a:lnTo>
                    <a:lnTo>
                      <a:pt x="1647" y="745"/>
                    </a:lnTo>
                    <a:lnTo>
                      <a:pt x="1659" y="740"/>
                    </a:lnTo>
                    <a:lnTo>
                      <a:pt x="1670" y="735"/>
                    </a:lnTo>
                    <a:lnTo>
                      <a:pt x="1679" y="727"/>
                    </a:lnTo>
                    <a:lnTo>
                      <a:pt x="1689" y="719"/>
                    </a:lnTo>
                    <a:lnTo>
                      <a:pt x="1698" y="710"/>
                    </a:lnTo>
                    <a:lnTo>
                      <a:pt x="1705" y="699"/>
                    </a:lnTo>
                    <a:lnTo>
                      <a:pt x="1712" y="688"/>
                    </a:lnTo>
                    <a:lnTo>
                      <a:pt x="1716" y="674"/>
                    </a:lnTo>
                    <a:lnTo>
                      <a:pt x="1720" y="659"/>
                    </a:lnTo>
                    <a:lnTo>
                      <a:pt x="1722" y="643"/>
                    </a:lnTo>
                    <a:lnTo>
                      <a:pt x="1724" y="625"/>
                    </a:lnTo>
                    <a:lnTo>
                      <a:pt x="1753" y="625"/>
                    </a:lnTo>
                    <a:lnTo>
                      <a:pt x="1752" y="635"/>
                    </a:lnTo>
                    <a:lnTo>
                      <a:pt x="1752" y="647"/>
                    </a:lnTo>
                    <a:lnTo>
                      <a:pt x="1749" y="657"/>
                    </a:lnTo>
                    <a:lnTo>
                      <a:pt x="1748" y="667"/>
                    </a:lnTo>
                    <a:lnTo>
                      <a:pt x="1746" y="676"/>
                    </a:lnTo>
                    <a:lnTo>
                      <a:pt x="1743" y="685"/>
                    </a:lnTo>
                    <a:lnTo>
                      <a:pt x="1740" y="692"/>
                    </a:lnTo>
                    <a:lnTo>
                      <a:pt x="1735" y="701"/>
                    </a:lnTo>
                    <a:lnTo>
                      <a:pt x="1732" y="708"/>
                    </a:lnTo>
                    <a:lnTo>
                      <a:pt x="1727" y="714"/>
                    </a:lnTo>
                    <a:lnTo>
                      <a:pt x="1722" y="721"/>
                    </a:lnTo>
                    <a:lnTo>
                      <a:pt x="1717" y="727"/>
                    </a:lnTo>
                    <a:lnTo>
                      <a:pt x="1705" y="738"/>
                    </a:lnTo>
                    <a:lnTo>
                      <a:pt x="1693" y="746"/>
                    </a:lnTo>
                    <a:lnTo>
                      <a:pt x="1679" y="755"/>
                    </a:lnTo>
                    <a:lnTo>
                      <a:pt x="1665" y="763"/>
                    </a:lnTo>
                    <a:lnTo>
                      <a:pt x="1651" y="768"/>
                    </a:lnTo>
                    <a:lnTo>
                      <a:pt x="1636" y="773"/>
                    </a:lnTo>
                    <a:lnTo>
                      <a:pt x="1605" y="782"/>
                    </a:lnTo>
                    <a:lnTo>
                      <a:pt x="1576" y="791"/>
                    </a:lnTo>
                    <a:lnTo>
                      <a:pt x="1560" y="795"/>
                    </a:lnTo>
                    <a:lnTo>
                      <a:pt x="1546" y="800"/>
                    </a:lnTo>
                    <a:lnTo>
                      <a:pt x="1533" y="806"/>
                    </a:lnTo>
                    <a:lnTo>
                      <a:pt x="1522" y="812"/>
                    </a:lnTo>
                    <a:lnTo>
                      <a:pt x="1513" y="821"/>
                    </a:lnTo>
                    <a:lnTo>
                      <a:pt x="1506" y="829"/>
                    </a:lnTo>
                    <a:lnTo>
                      <a:pt x="1499" y="840"/>
                    </a:lnTo>
                    <a:lnTo>
                      <a:pt x="1494" y="852"/>
                    </a:lnTo>
                    <a:lnTo>
                      <a:pt x="1489" y="867"/>
                    </a:lnTo>
                    <a:lnTo>
                      <a:pt x="1484" y="881"/>
                    </a:lnTo>
                    <a:lnTo>
                      <a:pt x="1478" y="894"/>
                    </a:lnTo>
                    <a:lnTo>
                      <a:pt x="1471" y="906"/>
                    </a:lnTo>
                    <a:lnTo>
                      <a:pt x="1463" y="920"/>
                    </a:lnTo>
                    <a:lnTo>
                      <a:pt x="1454" y="932"/>
                    </a:lnTo>
                    <a:lnTo>
                      <a:pt x="1444" y="943"/>
                    </a:lnTo>
                    <a:lnTo>
                      <a:pt x="1433" y="953"/>
                    </a:lnTo>
                    <a:lnTo>
                      <a:pt x="1423" y="963"/>
                    </a:lnTo>
                    <a:lnTo>
                      <a:pt x="1411" y="972"/>
                    </a:lnTo>
                    <a:lnTo>
                      <a:pt x="1399" y="980"/>
                    </a:lnTo>
                    <a:lnTo>
                      <a:pt x="1387" y="988"/>
                    </a:lnTo>
                    <a:lnTo>
                      <a:pt x="1373" y="994"/>
                    </a:lnTo>
                    <a:lnTo>
                      <a:pt x="1360" y="1000"/>
                    </a:lnTo>
                    <a:lnTo>
                      <a:pt x="1346" y="1005"/>
                    </a:lnTo>
                    <a:lnTo>
                      <a:pt x="1332" y="1009"/>
                    </a:lnTo>
                    <a:lnTo>
                      <a:pt x="1317" y="1014"/>
                    </a:lnTo>
                    <a:lnTo>
                      <a:pt x="1302" y="1017"/>
                    </a:lnTo>
                    <a:lnTo>
                      <a:pt x="1287" y="1020"/>
                    </a:lnTo>
                    <a:lnTo>
                      <a:pt x="1272" y="1021"/>
                    </a:lnTo>
                    <a:lnTo>
                      <a:pt x="1240" y="1025"/>
                    </a:lnTo>
                    <a:lnTo>
                      <a:pt x="1209" y="1025"/>
                    </a:lnTo>
                    <a:lnTo>
                      <a:pt x="1177" y="1022"/>
                    </a:lnTo>
                    <a:lnTo>
                      <a:pt x="1144" y="1019"/>
                    </a:lnTo>
                    <a:lnTo>
                      <a:pt x="1112" y="1015"/>
                    </a:lnTo>
                    <a:lnTo>
                      <a:pt x="1080" y="1008"/>
                    </a:lnTo>
                    <a:lnTo>
                      <a:pt x="1048" y="1001"/>
                    </a:lnTo>
                    <a:lnTo>
                      <a:pt x="1017" y="992"/>
                    </a:lnTo>
                    <a:lnTo>
                      <a:pt x="994" y="985"/>
                    </a:lnTo>
                    <a:lnTo>
                      <a:pt x="972" y="977"/>
                    </a:lnTo>
                    <a:lnTo>
                      <a:pt x="951" y="969"/>
                    </a:lnTo>
                    <a:lnTo>
                      <a:pt x="931" y="960"/>
                    </a:lnTo>
                    <a:lnTo>
                      <a:pt x="910" y="951"/>
                    </a:lnTo>
                    <a:lnTo>
                      <a:pt x="892" y="943"/>
                    </a:lnTo>
                    <a:lnTo>
                      <a:pt x="875" y="933"/>
                    </a:lnTo>
                    <a:lnTo>
                      <a:pt x="857" y="924"/>
                    </a:lnTo>
                    <a:lnTo>
                      <a:pt x="847" y="917"/>
                    </a:lnTo>
                    <a:lnTo>
                      <a:pt x="834" y="906"/>
                    </a:lnTo>
                    <a:lnTo>
                      <a:pt x="819" y="892"/>
                    </a:lnTo>
                    <a:lnTo>
                      <a:pt x="801" y="876"/>
                    </a:lnTo>
                    <a:lnTo>
                      <a:pt x="778" y="854"/>
                    </a:lnTo>
                    <a:lnTo>
                      <a:pt x="751" y="830"/>
                    </a:lnTo>
                    <a:lnTo>
                      <a:pt x="720" y="805"/>
                    </a:lnTo>
                    <a:lnTo>
                      <a:pt x="687" y="778"/>
                    </a:lnTo>
                    <a:lnTo>
                      <a:pt x="650" y="750"/>
                    </a:lnTo>
                    <a:lnTo>
                      <a:pt x="609" y="722"/>
                    </a:lnTo>
                    <a:lnTo>
                      <a:pt x="589" y="708"/>
                    </a:lnTo>
                    <a:lnTo>
                      <a:pt x="566" y="694"/>
                    </a:lnTo>
                    <a:lnTo>
                      <a:pt x="543" y="681"/>
                    </a:lnTo>
                    <a:lnTo>
                      <a:pt x="520" y="668"/>
                    </a:lnTo>
                    <a:lnTo>
                      <a:pt x="520" y="668"/>
                    </a:lnTo>
                    <a:lnTo>
                      <a:pt x="520" y="668"/>
                    </a:lnTo>
                    <a:lnTo>
                      <a:pt x="520" y="667"/>
                    </a:lnTo>
                    <a:lnTo>
                      <a:pt x="513" y="663"/>
                    </a:lnTo>
                    <a:lnTo>
                      <a:pt x="507" y="660"/>
                    </a:lnTo>
                    <a:lnTo>
                      <a:pt x="498" y="656"/>
                    </a:lnTo>
                    <a:lnTo>
                      <a:pt x="489" y="652"/>
                    </a:lnTo>
                    <a:lnTo>
                      <a:pt x="482" y="647"/>
                    </a:lnTo>
                    <a:lnTo>
                      <a:pt x="473" y="643"/>
                    </a:lnTo>
                    <a:lnTo>
                      <a:pt x="445" y="628"/>
                    </a:lnTo>
                    <a:lnTo>
                      <a:pt x="419" y="614"/>
                    </a:lnTo>
                    <a:lnTo>
                      <a:pt x="395" y="601"/>
                    </a:lnTo>
                    <a:lnTo>
                      <a:pt x="372" y="587"/>
                    </a:lnTo>
                    <a:lnTo>
                      <a:pt x="351" y="573"/>
                    </a:lnTo>
                    <a:lnTo>
                      <a:pt x="333" y="558"/>
                    </a:lnTo>
                    <a:lnTo>
                      <a:pt x="316" y="542"/>
                    </a:lnTo>
                    <a:lnTo>
                      <a:pt x="300" y="524"/>
                    </a:lnTo>
                    <a:lnTo>
                      <a:pt x="292" y="515"/>
                    </a:lnTo>
                    <a:lnTo>
                      <a:pt x="285" y="505"/>
                    </a:lnTo>
                    <a:lnTo>
                      <a:pt x="278" y="494"/>
                    </a:lnTo>
                    <a:lnTo>
                      <a:pt x="272" y="483"/>
                    </a:lnTo>
                    <a:lnTo>
                      <a:pt x="265" y="471"/>
                    </a:lnTo>
                    <a:lnTo>
                      <a:pt x="260" y="459"/>
                    </a:lnTo>
                    <a:lnTo>
                      <a:pt x="254" y="446"/>
                    </a:lnTo>
                    <a:lnTo>
                      <a:pt x="249" y="432"/>
                    </a:lnTo>
                    <a:lnTo>
                      <a:pt x="239" y="401"/>
                    </a:lnTo>
                    <a:lnTo>
                      <a:pt x="230" y="367"/>
                    </a:lnTo>
                    <a:lnTo>
                      <a:pt x="222" y="328"/>
                    </a:lnTo>
                    <a:lnTo>
                      <a:pt x="214" y="285"/>
                    </a:lnTo>
                    <a:lnTo>
                      <a:pt x="210" y="262"/>
                    </a:lnTo>
                    <a:lnTo>
                      <a:pt x="206" y="242"/>
                    </a:lnTo>
                    <a:lnTo>
                      <a:pt x="200" y="222"/>
                    </a:lnTo>
                    <a:lnTo>
                      <a:pt x="194" y="204"/>
                    </a:lnTo>
                    <a:lnTo>
                      <a:pt x="187" y="187"/>
                    </a:lnTo>
                    <a:lnTo>
                      <a:pt x="181" y="171"/>
                    </a:lnTo>
                    <a:lnTo>
                      <a:pt x="172" y="156"/>
                    </a:lnTo>
                    <a:lnTo>
                      <a:pt x="165" y="142"/>
                    </a:lnTo>
                    <a:lnTo>
                      <a:pt x="156" y="129"/>
                    </a:lnTo>
                    <a:lnTo>
                      <a:pt x="148" y="117"/>
                    </a:lnTo>
                    <a:lnTo>
                      <a:pt x="139" y="106"/>
                    </a:lnTo>
                    <a:lnTo>
                      <a:pt x="130" y="96"/>
                    </a:lnTo>
                    <a:lnTo>
                      <a:pt x="121" y="88"/>
                    </a:lnTo>
                    <a:lnTo>
                      <a:pt x="111" y="79"/>
                    </a:lnTo>
                    <a:lnTo>
                      <a:pt x="102" y="71"/>
                    </a:lnTo>
                    <a:lnTo>
                      <a:pt x="93" y="65"/>
                    </a:lnTo>
                    <a:lnTo>
                      <a:pt x="75" y="54"/>
                    </a:lnTo>
                    <a:lnTo>
                      <a:pt x="58" y="46"/>
                    </a:lnTo>
                    <a:lnTo>
                      <a:pt x="42" y="39"/>
                    </a:lnTo>
                    <a:lnTo>
                      <a:pt x="28" y="35"/>
                    </a:lnTo>
                    <a:lnTo>
                      <a:pt x="7" y="30"/>
                    </a:lnTo>
                    <a:lnTo>
                      <a:pt x="0" y="29"/>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8" name="Freeform 42">
                <a:extLst>
                  <a:ext uri="{FF2B5EF4-FFF2-40B4-BE49-F238E27FC236}">
                    <a16:creationId xmlns:a16="http://schemas.microsoft.com/office/drawing/2014/main" id="{BA74DCF9-9E34-4FD1-8E90-F19E469C297D}"/>
                  </a:ext>
                </a:extLst>
              </p:cNvPr>
              <p:cNvSpPr>
                <a:spLocks noEditPoints="1"/>
              </p:cNvSpPr>
              <p:nvPr/>
            </p:nvSpPr>
            <p:spPr bwMode="auto">
              <a:xfrm>
                <a:off x="3196" y="3350"/>
                <a:ext cx="442" cy="260"/>
              </a:xfrm>
              <a:custGeom>
                <a:avLst/>
                <a:gdLst>
                  <a:gd name="T0" fmla="*/ 112 w 1768"/>
                  <a:gd name="T1" fmla="*/ 35 h 1038"/>
                  <a:gd name="T2" fmla="*/ 237 w 1768"/>
                  <a:gd name="T3" fmla="*/ 198 h 1038"/>
                  <a:gd name="T4" fmla="*/ 318 w 1768"/>
                  <a:gd name="T5" fmla="*/ 481 h 1038"/>
                  <a:gd name="T6" fmla="*/ 474 w 1768"/>
                  <a:gd name="T7" fmla="*/ 604 h 1038"/>
                  <a:gd name="T8" fmla="*/ 547 w 1768"/>
                  <a:gd name="T9" fmla="*/ 642 h 1038"/>
                  <a:gd name="T10" fmla="*/ 783 w 1768"/>
                  <a:gd name="T11" fmla="*/ 811 h 1038"/>
                  <a:gd name="T12" fmla="*/ 903 w 1768"/>
                  <a:gd name="T13" fmla="*/ 910 h 1038"/>
                  <a:gd name="T14" fmla="*/ 1053 w 1768"/>
                  <a:gd name="T15" fmla="*/ 969 h 1038"/>
                  <a:gd name="T16" fmla="*/ 1169 w 1768"/>
                  <a:gd name="T17" fmla="*/ 992 h 1038"/>
                  <a:gd name="T18" fmla="*/ 1336 w 1768"/>
                  <a:gd name="T19" fmla="*/ 981 h 1038"/>
                  <a:gd name="T20" fmla="*/ 1448 w 1768"/>
                  <a:gd name="T21" fmla="*/ 895 h 1038"/>
                  <a:gd name="T22" fmla="*/ 1468 w 1768"/>
                  <a:gd name="T23" fmla="*/ 849 h 1038"/>
                  <a:gd name="T24" fmla="*/ 1554 w 1768"/>
                  <a:gd name="T25" fmla="*/ 776 h 1038"/>
                  <a:gd name="T26" fmla="*/ 1700 w 1768"/>
                  <a:gd name="T27" fmla="*/ 712 h 1038"/>
                  <a:gd name="T28" fmla="*/ 1768 w 1768"/>
                  <a:gd name="T29" fmla="*/ 624 h 1038"/>
                  <a:gd name="T30" fmla="*/ 1746 w 1768"/>
                  <a:gd name="T31" fmla="*/ 722 h 1038"/>
                  <a:gd name="T32" fmla="*/ 1587 w 1768"/>
                  <a:gd name="T33" fmla="*/ 804 h 1038"/>
                  <a:gd name="T34" fmla="*/ 1510 w 1768"/>
                  <a:gd name="T35" fmla="*/ 861 h 1038"/>
                  <a:gd name="T36" fmla="*/ 1487 w 1768"/>
                  <a:gd name="T37" fmla="*/ 917 h 1038"/>
                  <a:gd name="T38" fmla="*/ 1378 w 1768"/>
                  <a:gd name="T39" fmla="*/ 1009 h 1038"/>
                  <a:gd name="T40" fmla="*/ 1163 w 1768"/>
                  <a:gd name="T41" fmla="*/ 1035 h 1038"/>
                  <a:gd name="T42" fmla="*/ 1011 w 1768"/>
                  <a:gd name="T43" fmla="*/ 1001 h 1038"/>
                  <a:gd name="T44" fmla="*/ 863 w 1768"/>
                  <a:gd name="T45" fmla="*/ 937 h 1038"/>
                  <a:gd name="T46" fmla="*/ 673 w 1768"/>
                  <a:gd name="T47" fmla="*/ 776 h 1038"/>
                  <a:gd name="T48" fmla="*/ 524 w 1768"/>
                  <a:gd name="T49" fmla="*/ 680 h 1038"/>
                  <a:gd name="T50" fmla="*/ 343 w 1768"/>
                  <a:gd name="T51" fmla="*/ 572 h 1038"/>
                  <a:gd name="T52" fmla="*/ 258 w 1768"/>
                  <a:gd name="T53" fmla="*/ 443 h 1038"/>
                  <a:gd name="T54" fmla="*/ 192 w 1768"/>
                  <a:gd name="T55" fmla="*/ 191 h 1038"/>
                  <a:gd name="T56" fmla="*/ 100 w 1768"/>
                  <a:gd name="T57" fmla="*/ 78 h 1038"/>
                  <a:gd name="T58" fmla="*/ 3 w 1768"/>
                  <a:gd name="T59" fmla="*/ 0 h 1038"/>
                  <a:gd name="T60" fmla="*/ 75 w 1768"/>
                  <a:gd name="T61" fmla="*/ 52 h 1038"/>
                  <a:gd name="T62" fmla="*/ 178 w 1768"/>
                  <a:gd name="T63" fmla="*/ 142 h 1038"/>
                  <a:gd name="T64" fmla="*/ 239 w 1768"/>
                  <a:gd name="T65" fmla="*/ 334 h 1038"/>
                  <a:gd name="T66" fmla="*/ 306 w 1768"/>
                  <a:gd name="T67" fmla="*/ 517 h 1038"/>
                  <a:gd name="T68" fmla="*/ 496 w 1768"/>
                  <a:gd name="T69" fmla="*/ 656 h 1038"/>
                  <a:gd name="T70" fmla="*/ 680 w 1768"/>
                  <a:gd name="T71" fmla="*/ 770 h 1038"/>
                  <a:gd name="T72" fmla="*/ 871 w 1768"/>
                  <a:gd name="T73" fmla="*/ 925 h 1038"/>
                  <a:gd name="T74" fmla="*/ 1028 w 1768"/>
                  <a:gd name="T75" fmla="*/ 992 h 1038"/>
                  <a:gd name="T76" fmla="*/ 1210 w 1768"/>
                  <a:gd name="T77" fmla="*/ 1024 h 1038"/>
                  <a:gd name="T78" fmla="*/ 1343 w 1768"/>
                  <a:gd name="T79" fmla="*/ 1009 h 1038"/>
                  <a:gd name="T80" fmla="*/ 1474 w 1768"/>
                  <a:gd name="T81" fmla="*/ 910 h 1038"/>
                  <a:gd name="T82" fmla="*/ 1496 w 1768"/>
                  <a:gd name="T83" fmla="*/ 857 h 1038"/>
                  <a:gd name="T84" fmla="*/ 1521 w 1768"/>
                  <a:gd name="T85" fmla="*/ 818 h 1038"/>
                  <a:gd name="T86" fmla="*/ 1662 w 1768"/>
                  <a:gd name="T87" fmla="*/ 766 h 1038"/>
                  <a:gd name="T88" fmla="*/ 1752 w 1768"/>
                  <a:gd name="T89" fmla="*/ 657 h 1038"/>
                  <a:gd name="T90" fmla="*/ 1694 w 1768"/>
                  <a:gd name="T91" fmla="*/ 739 h 1038"/>
                  <a:gd name="T92" fmla="*/ 1524 w 1768"/>
                  <a:gd name="T93" fmla="*/ 804 h 1038"/>
                  <a:gd name="T94" fmla="*/ 1476 w 1768"/>
                  <a:gd name="T95" fmla="*/ 872 h 1038"/>
                  <a:gd name="T96" fmla="*/ 1461 w 1768"/>
                  <a:gd name="T97" fmla="*/ 902 h 1038"/>
                  <a:gd name="T98" fmla="*/ 1310 w 1768"/>
                  <a:gd name="T99" fmla="*/ 1002 h 1038"/>
                  <a:gd name="T100" fmla="*/ 1123 w 1768"/>
                  <a:gd name="T101" fmla="*/ 1000 h 1038"/>
                  <a:gd name="T102" fmla="*/ 1032 w 1768"/>
                  <a:gd name="T103" fmla="*/ 978 h 1038"/>
                  <a:gd name="T104" fmla="*/ 877 w 1768"/>
                  <a:gd name="T105" fmla="*/ 912 h 1038"/>
                  <a:gd name="T106" fmla="*/ 709 w 1768"/>
                  <a:gd name="T107" fmla="*/ 767 h 1038"/>
                  <a:gd name="T108" fmla="*/ 527 w 1768"/>
                  <a:gd name="T109" fmla="*/ 649 h 1038"/>
                  <a:gd name="T110" fmla="*/ 342 w 1768"/>
                  <a:gd name="T111" fmla="*/ 533 h 1038"/>
                  <a:gd name="T112" fmla="*/ 251 w 1768"/>
                  <a:gd name="T113" fmla="*/ 330 h 1038"/>
                  <a:gd name="T114" fmla="*/ 157 w 1768"/>
                  <a:gd name="T115" fmla="*/ 90 h 1038"/>
                  <a:gd name="T116" fmla="*/ 38 w 1768"/>
                  <a:gd name="T117" fmla="*/ 19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8" h="1038">
                    <a:moveTo>
                      <a:pt x="11" y="0"/>
                    </a:moveTo>
                    <a:lnTo>
                      <a:pt x="17" y="1"/>
                    </a:lnTo>
                    <a:lnTo>
                      <a:pt x="34" y="4"/>
                    </a:lnTo>
                    <a:lnTo>
                      <a:pt x="42" y="5"/>
                    </a:lnTo>
                    <a:lnTo>
                      <a:pt x="52" y="8"/>
                    </a:lnTo>
                    <a:lnTo>
                      <a:pt x="63" y="12"/>
                    </a:lnTo>
                    <a:lnTo>
                      <a:pt x="73" y="16"/>
                    </a:lnTo>
                    <a:lnTo>
                      <a:pt x="86" y="21"/>
                    </a:lnTo>
                    <a:lnTo>
                      <a:pt x="99" y="28"/>
                    </a:lnTo>
                    <a:lnTo>
                      <a:pt x="112" y="35"/>
                    </a:lnTo>
                    <a:lnTo>
                      <a:pt x="126" y="45"/>
                    </a:lnTo>
                    <a:lnTo>
                      <a:pt x="140" y="55"/>
                    </a:lnTo>
                    <a:lnTo>
                      <a:pt x="153" y="67"/>
                    </a:lnTo>
                    <a:lnTo>
                      <a:pt x="167" y="81"/>
                    </a:lnTo>
                    <a:lnTo>
                      <a:pt x="180" y="96"/>
                    </a:lnTo>
                    <a:lnTo>
                      <a:pt x="193" y="112"/>
                    </a:lnTo>
                    <a:lnTo>
                      <a:pt x="206" y="130"/>
                    </a:lnTo>
                    <a:lnTo>
                      <a:pt x="217" y="151"/>
                    </a:lnTo>
                    <a:lnTo>
                      <a:pt x="228" y="173"/>
                    </a:lnTo>
                    <a:lnTo>
                      <a:pt x="237" y="198"/>
                    </a:lnTo>
                    <a:lnTo>
                      <a:pt x="246" y="225"/>
                    </a:lnTo>
                    <a:lnTo>
                      <a:pt x="254" y="255"/>
                    </a:lnTo>
                    <a:lnTo>
                      <a:pt x="260" y="287"/>
                    </a:lnTo>
                    <a:lnTo>
                      <a:pt x="267" y="326"/>
                    </a:lnTo>
                    <a:lnTo>
                      <a:pt x="274" y="362"/>
                    </a:lnTo>
                    <a:lnTo>
                      <a:pt x="283" y="394"/>
                    </a:lnTo>
                    <a:lnTo>
                      <a:pt x="291" y="422"/>
                    </a:lnTo>
                    <a:lnTo>
                      <a:pt x="301" y="447"/>
                    </a:lnTo>
                    <a:lnTo>
                      <a:pt x="313" y="470"/>
                    </a:lnTo>
                    <a:lnTo>
                      <a:pt x="318" y="481"/>
                    </a:lnTo>
                    <a:lnTo>
                      <a:pt x="325" y="490"/>
                    </a:lnTo>
                    <a:lnTo>
                      <a:pt x="331" y="499"/>
                    </a:lnTo>
                    <a:lnTo>
                      <a:pt x="338" y="508"/>
                    </a:lnTo>
                    <a:lnTo>
                      <a:pt x="353" y="524"/>
                    </a:lnTo>
                    <a:lnTo>
                      <a:pt x="369" y="539"/>
                    </a:lnTo>
                    <a:lnTo>
                      <a:pt x="386" y="553"/>
                    </a:lnTo>
                    <a:lnTo>
                      <a:pt x="406" y="566"/>
                    </a:lnTo>
                    <a:lnTo>
                      <a:pt x="426" y="578"/>
                    </a:lnTo>
                    <a:lnTo>
                      <a:pt x="449" y="591"/>
                    </a:lnTo>
                    <a:lnTo>
                      <a:pt x="474" y="604"/>
                    </a:lnTo>
                    <a:lnTo>
                      <a:pt x="500" y="618"/>
                    </a:lnTo>
                    <a:lnTo>
                      <a:pt x="510" y="624"/>
                    </a:lnTo>
                    <a:lnTo>
                      <a:pt x="522" y="629"/>
                    </a:lnTo>
                    <a:lnTo>
                      <a:pt x="531" y="634"/>
                    </a:lnTo>
                    <a:lnTo>
                      <a:pt x="539" y="639"/>
                    </a:lnTo>
                    <a:lnTo>
                      <a:pt x="539" y="639"/>
                    </a:lnTo>
                    <a:lnTo>
                      <a:pt x="546" y="642"/>
                    </a:lnTo>
                    <a:lnTo>
                      <a:pt x="546" y="642"/>
                    </a:lnTo>
                    <a:lnTo>
                      <a:pt x="547" y="642"/>
                    </a:lnTo>
                    <a:lnTo>
                      <a:pt x="547" y="642"/>
                    </a:lnTo>
                    <a:lnTo>
                      <a:pt x="571" y="656"/>
                    </a:lnTo>
                    <a:lnTo>
                      <a:pt x="594" y="670"/>
                    </a:lnTo>
                    <a:lnTo>
                      <a:pt x="617" y="684"/>
                    </a:lnTo>
                    <a:lnTo>
                      <a:pt x="639" y="698"/>
                    </a:lnTo>
                    <a:lnTo>
                      <a:pt x="660" y="712"/>
                    </a:lnTo>
                    <a:lnTo>
                      <a:pt x="680" y="728"/>
                    </a:lnTo>
                    <a:lnTo>
                      <a:pt x="699" y="742"/>
                    </a:lnTo>
                    <a:lnTo>
                      <a:pt x="717" y="756"/>
                    </a:lnTo>
                    <a:lnTo>
                      <a:pt x="752" y="784"/>
                    </a:lnTo>
                    <a:lnTo>
                      <a:pt x="783" y="811"/>
                    </a:lnTo>
                    <a:lnTo>
                      <a:pt x="810" y="834"/>
                    </a:lnTo>
                    <a:lnTo>
                      <a:pt x="835" y="857"/>
                    </a:lnTo>
                    <a:lnTo>
                      <a:pt x="852" y="872"/>
                    </a:lnTo>
                    <a:lnTo>
                      <a:pt x="865" y="885"/>
                    </a:lnTo>
                    <a:lnTo>
                      <a:pt x="877" y="894"/>
                    </a:lnTo>
                    <a:lnTo>
                      <a:pt x="885" y="900"/>
                    </a:lnTo>
                    <a:lnTo>
                      <a:pt x="885" y="900"/>
                    </a:lnTo>
                    <a:lnTo>
                      <a:pt x="886" y="900"/>
                    </a:lnTo>
                    <a:lnTo>
                      <a:pt x="894" y="904"/>
                    </a:lnTo>
                    <a:lnTo>
                      <a:pt x="903" y="910"/>
                    </a:lnTo>
                    <a:lnTo>
                      <a:pt x="913" y="914"/>
                    </a:lnTo>
                    <a:lnTo>
                      <a:pt x="921" y="919"/>
                    </a:lnTo>
                    <a:lnTo>
                      <a:pt x="948" y="931"/>
                    </a:lnTo>
                    <a:lnTo>
                      <a:pt x="976" y="943"/>
                    </a:lnTo>
                    <a:lnTo>
                      <a:pt x="1005" y="954"/>
                    </a:lnTo>
                    <a:lnTo>
                      <a:pt x="1037" y="964"/>
                    </a:lnTo>
                    <a:lnTo>
                      <a:pt x="1037" y="964"/>
                    </a:lnTo>
                    <a:lnTo>
                      <a:pt x="1037" y="964"/>
                    </a:lnTo>
                    <a:lnTo>
                      <a:pt x="1044" y="967"/>
                    </a:lnTo>
                    <a:lnTo>
                      <a:pt x="1053" y="969"/>
                    </a:lnTo>
                    <a:lnTo>
                      <a:pt x="1062" y="971"/>
                    </a:lnTo>
                    <a:lnTo>
                      <a:pt x="1070" y="973"/>
                    </a:lnTo>
                    <a:lnTo>
                      <a:pt x="1078" y="976"/>
                    </a:lnTo>
                    <a:lnTo>
                      <a:pt x="1086" y="978"/>
                    </a:lnTo>
                    <a:lnTo>
                      <a:pt x="1095" y="980"/>
                    </a:lnTo>
                    <a:lnTo>
                      <a:pt x="1104" y="981"/>
                    </a:lnTo>
                    <a:lnTo>
                      <a:pt x="1104" y="981"/>
                    </a:lnTo>
                    <a:lnTo>
                      <a:pt x="1125" y="985"/>
                    </a:lnTo>
                    <a:lnTo>
                      <a:pt x="1148" y="990"/>
                    </a:lnTo>
                    <a:lnTo>
                      <a:pt x="1169" y="992"/>
                    </a:lnTo>
                    <a:lnTo>
                      <a:pt x="1191" y="994"/>
                    </a:lnTo>
                    <a:lnTo>
                      <a:pt x="1213" y="995"/>
                    </a:lnTo>
                    <a:lnTo>
                      <a:pt x="1234" y="995"/>
                    </a:lnTo>
                    <a:lnTo>
                      <a:pt x="1256" y="995"/>
                    </a:lnTo>
                    <a:lnTo>
                      <a:pt x="1276" y="993"/>
                    </a:lnTo>
                    <a:lnTo>
                      <a:pt x="1276" y="993"/>
                    </a:lnTo>
                    <a:lnTo>
                      <a:pt x="1292" y="991"/>
                    </a:lnTo>
                    <a:lnTo>
                      <a:pt x="1306" y="987"/>
                    </a:lnTo>
                    <a:lnTo>
                      <a:pt x="1322" y="984"/>
                    </a:lnTo>
                    <a:lnTo>
                      <a:pt x="1336" y="981"/>
                    </a:lnTo>
                    <a:lnTo>
                      <a:pt x="1353" y="974"/>
                    </a:lnTo>
                    <a:lnTo>
                      <a:pt x="1369" y="967"/>
                    </a:lnTo>
                    <a:lnTo>
                      <a:pt x="1385" y="958"/>
                    </a:lnTo>
                    <a:lnTo>
                      <a:pt x="1400" y="949"/>
                    </a:lnTo>
                    <a:lnTo>
                      <a:pt x="1413" y="938"/>
                    </a:lnTo>
                    <a:lnTo>
                      <a:pt x="1426" y="925"/>
                    </a:lnTo>
                    <a:lnTo>
                      <a:pt x="1438" y="911"/>
                    </a:lnTo>
                    <a:lnTo>
                      <a:pt x="1448" y="895"/>
                    </a:lnTo>
                    <a:lnTo>
                      <a:pt x="1448" y="895"/>
                    </a:lnTo>
                    <a:lnTo>
                      <a:pt x="1448" y="895"/>
                    </a:lnTo>
                    <a:lnTo>
                      <a:pt x="1448" y="895"/>
                    </a:lnTo>
                    <a:lnTo>
                      <a:pt x="1450" y="892"/>
                    </a:lnTo>
                    <a:lnTo>
                      <a:pt x="1451" y="889"/>
                    </a:lnTo>
                    <a:lnTo>
                      <a:pt x="1453" y="886"/>
                    </a:lnTo>
                    <a:lnTo>
                      <a:pt x="1454" y="883"/>
                    </a:lnTo>
                    <a:lnTo>
                      <a:pt x="1454" y="883"/>
                    </a:lnTo>
                    <a:lnTo>
                      <a:pt x="1459" y="875"/>
                    </a:lnTo>
                    <a:lnTo>
                      <a:pt x="1462" y="867"/>
                    </a:lnTo>
                    <a:lnTo>
                      <a:pt x="1465" y="858"/>
                    </a:lnTo>
                    <a:lnTo>
                      <a:pt x="1468" y="849"/>
                    </a:lnTo>
                    <a:lnTo>
                      <a:pt x="1472" y="839"/>
                    </a:lnTo>
                    <a:lnTo>
                      <a:pt x="1476" y="830"/>
                    </a:lnTo>
                    <a:lnTo>
                      <a:pt x="1481" y="821"/>
                    </a:lnTo>
                    <a:lnTo>
                      <a:pt x="1488" y="815"/>
                    </a:lnTo>
                    <a:lnTo>
                      <a:pt x="1494" y="807"/>
                    </a:lnTo>
                    <a:lnTo>
                      <a:pt x="1501" y="802"/>
                    </a:lnTo>
                    <a:lnTo>
                      <a:pt x="1509" y="797"/>
                    </a:lnTo>
                    <a:lnTo>
                      <a:pt x="1517" y="791"/>
                    </a:lnTo>
                    <a:lnTo>
                      <a:pt x="1534" y="784"/>
                    </a:lnTo>
                    <a:lnTo>
                      <a:pt x="1554" y="776"/>
                    </a:lnTo>
                    <a:lnTo>
                      <a:pt x="1573" y="771"/>
                    </a:lnTo>
                    <a:lnTo>
                      <a:pt x="1593" y="765"/>
                    </a:lnTo>
                    <a:lnTo>
                      <a:pt x="1617" y="759"/>
                    </a:lnTo>
                    <a:lnTo>
                      <a:pt x="1641" y="750"/>
                    </a:lnTo>
                    <a:lnTo>
                      <a:pt x="1653" y="746"/>
                    </a:lnTo>
                    <a:lnTo>
                      <a:pt x="1664" y="740"/>
                    </a:lnTo>
                    <a:lnTo>
                      <a:pt x="1674" y="735"/>
                    </a:lnTo>
                    <a:lnTo>
                      <a:pt x="1684" y="729"/>
                    </a:lnTo>
                    <a:lnTo>
                      <a:pt x="1693" y="721"/>
                    </a:lnTo>
                    <a:lnTo>
                      <a:pt x="1700" y="712"/>
                    </a:lnTo>
                    <a:lnTo>
                      <a:pt x="1708" y="703"/>
                    </a:lnTo>
                    <a:lnTo>
                      <a:pt x="1713" y="691"/>
                    </a:lnTo>
                    <a:lnTo>
                      <a:pt x="1719" y="679"/>
                    </a:lnTo>
                    <a:lnTo>
                      <a:pt x="1722" y="665"/>
                    </a:lnTo>
                    <a:lnTo>
                      <a:pt x="1724" y="649"/>
                    </a:lnTo>
                    <a:lnTo>
                      <a:pt x="1725" y="632"/>
                    </a:lnTo>
                    <a:lnTo>
                      <a:pt x="1725" y="624"/>
                    </a:lnTo>
                    <a:lnTo>
                      <a:pt x="1731" y="624"/>
                    </a:lnTo>
                    <a:lnTo>
                      <a:pt x="1761" y="624"/>
                    </a:lnTo>
                    <a:lnTo>
                      <a:pt x="1768" y="624"/>
                    </a:lnTo>
                    <a:lnTo>
                      <a:pt x="1768" y="632"/>
                    </a:lnTo>
                    <a:lnTo>
                      <a:pt x="1768" y="642"/>
                    </a:lnTo>
                    <a:lnTo>
                      <a:pt x="1768" y="653"/>
                    </a:lnTo>
                    <a:lnTo>
                      <a:pt x="1767" y="664"/>
                    </a:lnTo>
                    <a:lnTo>
                      <a:pt x="1765" y="674"/>
                    </a:lnTo>
                    <a:lnTo>
                      <a:pt x="1763" y="683"/>
                    </a:lnTo>
                    <a:lnTo>
                      <a:pt x="1761" y="692"/>
                    </a:lnTo>
                    <a:lnTo>
                      <a:pt x="1757" y="699"/>
                    </a:lnTo>
                    <a:lnTo>
                      <a:pt x="1753" y="708"/>
                    </a:lnTo>
                    <a:lnTo>
                      <a:pt x="1746" y="722"/>
                    </a:lnTo>
                    <a:lnTo>
                      <a:pt x="1736" y="735"/>
                    </a:lnTo>
                    <a:lnTo>
                      <a:pt x="1725" y="746"/>
                    </a:lnTo>
                    <a:lnTo>
                      <a:pt x="1713" y="756"/>
                    </a:lnTo>
                    <a:lnTo>
                      <a:pt x="1700" y="764"/>
                    </a:lnTo>
                    <a:lnTo>
                      <a:pt x="1687" y="772"/>
                    </a:lnTo>
                    <a:lnTo>
                      <a:pt x="1673" y="778"/>
                    </a:lnTo>
                    <a:lnTo>
                      <a:pt x="1658" y="784"/>
                    </a:lnTo>
                    <a:lnTo>
                      <a:pt x="1629" y="793"/>
                    </a:lnTo>
                    <a:lnTo>
                      <a:pt x="1599" y="801"/>
                    </a:lnTo>
                    <a:lnTo>
                      <a:pt x="1587" y="804"/>
                    </a:lnTo>
                    <a:lnTo>
                      <a:pt x="1572" y="808"/>
                    </a:lnTo>
                    <a:lnTo>
                      <a:pt x="1558" y="814"/>
                    </a:lnTo>
                    <a:lnTo>
                      <a:pt x="1546" y="819"/>
                    </a:lnTo>
                    <a:lnTo>
                      <a:pt x="1535" y="826"/>
                    </a:lnTo>
                    <a:lnTo>
                      <a:pt x="1528" y="832"/>
                    </a:lnTo>
                    <a:lnTo>
                      <a:pt x="1520" y="841"/>
                    </a:lnTo>
                    <a:lnTo>
                      <a:pt x="1515" y="850"/>
                    </a:lnTo>
                    <a:lnTo>
                      <a:pt x="1510" y="861"/>
                    </a:lnTo>
                    <a:lnTo>
                      <a:pt x="1510" y="861"/>
                    </a:lnTo>
                    <a:lnTo>
                      <a:pt x="1510" y="861"/>
                    </a:lnTo>
                    <a:lnTo>
                      <a:pt x="1510" y="861"/>
                    </a:lnTo>
                    <a:lnTo>
                      <a:pt x="1509" y="866"/>
                    </a:lnTo>
                    <a:lnTo>
                      <a:pt x="1507" y="870"/>
                    </a:lnTo>
                    <a:lnTo>
                      <a:pt x="1506" y="874"/>
                    </a:lnTo>
                    <a:lnTo>
                      <a:pt x="1505" y="878"/>
                    </a:lnTo>
                    <a:lnTo>
                      <a:pt x="1501" y="888"/>
                    </a:lnTo>
                    <a:lnTo>
                      <a:pt x="1496" y="898"/>
                    </a:lnTo>
                    <a:lnTo>
                      <a:pt x="1491" y="908"/>
                    </a:lnTo>
                    <a:lnTo>
                      <a:pt x="1487" y="917"/>
                    </a:lnTo>
                    <a:lnTo>
                      <a:pt x="1487" y="917"/>
                    </a:lnTo>
                    <a:lnTo>
                      <a:pt x="1487" y="917"/>
                    </a:lnTo>
                    <a:lnTo>
                      <a:pt x="1487" y="917"/>
                    </a:lnTo>
                    <a:lnTo>
                      <a:pt x="1477" y="932"/>
                    </a:lnTo>
                    <a:lnTo>
                      <a:pt x="1466" y="946"/>
                    </a:lnTo>
                    <a:lnTo>
                      <a:pt x="1450" y="960"/>
                    </a:lnTo>
                    <a:lnTo>
                      <a:pt x="1422" y="983"/>
                    </a:lnTo>
                    <a:lnTo>
                      <a:pt x="1406" y="994"/>
                    </a:lnTo>
                    <a:lnTo>
                      <a:pt x="1391" y="1004"/>
                    </a:lnTo>
                    <a:lnTo>
                      <a:pt x="1384" y="1007"/>
                    </a:lnTo>
                    <a:lnTo>
                      <a:pt x="1378" y="1009"/>
                    </a:lnTo>
                    <a:lnTo>
                      <a:pt x="1372" y="1011"/>
                    </a:lnTo>
                    <a:lnTo>
                      <a:pt x="1368" y="1011"/>
                    </a:lnTo>
                    <a:lnTo>
                      <a:pt x="1330" y="1022"/>
                    </a:lnTo>
                    <a:lnTo>
                      <a:pt x="1290" y="1030"/>
                    </a:lnTo>
                    <a:lnTo>
                      <a:pt x="1270" y="1035"/>
                    </a:lnTo>
                    <a:lnTo>
                      <a:pt x="1249" y="1037"/>
                    </a:lnTo>
                    <a:lnTo>
                      <a:pt x="1229" y="1038"/>
                    </a:lnTo>
                    <a:lnTo>
                      <a:pt x="1209" y="1038"/>
                    </a:lnTo>
                    <a:lnTo>
                      <a:pt x="1187" y="1037"/>
                    </a:lnTo>
                    <a:lnTo>
                      <a:pt x="1163" y="1035"/>
                    </a:lnTo>
                    <a:lnTo>
                      <a:pt x="1139" y="1032"/>
                    </a:lnTo>
                    <a:lnTo>
                      <a:pt x="1116" y="1028"/>
                    </a:lnTo>
                    <a:lnTo>
                      <a:pt x="1092" y="1024"/>
                    </a:lnTo>
                    <a:lnTo>
                      <a:pt x="1069" y="1019"/>
                    </a:lnTo>
                    <a:lnTo>
                      <a:pt x="1046" y="1012"/>
                    </a:lnTo>
                    <a:lnTo>
                      <a:pt x="1024" y="1006"/>
                    </a:lnTo>
                    <a:lnTo>
                      <a:pt x="1024" y="1006"/>
                    </a:lnTo>
                    <a:lnTo>
                      <a:pt x="1024" y="1006"/>
                    </a:lnTo>
                    <a:lnTo>
                      <a:pt x="1024" y="1006"/>
                    </a:lnTo>
                    <a:lnTo>
                      <a:pt x="1011" y="1001"/>
                    </a:lnTo>
                    <a:lnTo>
                      <a:pt x="999" y="997"/>
                    </a:lnTo>
                    <a:lnTo>
                      <a:pt x="987" y="993"/>
                    </a:lnTo>
                    <a:lnTo>
                      <a:pt x="975" y="988"/>
                    </a:lnTo>
                    <a:lnTo>
                      <a:pt x="945" y="977"/>
                    </a:lnTo>
                    <a:lnTo>
                      <a:pt x="915" y="964"/>
                    </a:lnTo>
                    <a:lnTo>
                      <a:pt x="888" y="951"/>
                    </a:lnTo>
                    <a:lnTo>
                      <a:pt x="863" y="937"/>
                    </a:lnTo>
                    <a:lnTo>
                      <a:pt x="863" y="937"/>
                    </a:lnTo>
                    <a:lnTo>
                      <a:pt x="863" y="937"/>
                    </a:lnTo>
                    <a:lnTo>
                      <a:pt x="863" y="937"/>
                    </a:lnTo>
                    <a:lnTo>
                      <a:pt x="851" y="929"/>
                    </a:lnTo>
                    <a:lnTo>
                      <a:pt x="838" y="918"/>
                    </a:lnTo>
                    <a:lnTo>
                      <a:pt x="823" y="905"/>
                    </a:lnTo>
                    <a:lnTo>
                      <a:pt x="805" y="888"/>
                    </a:lnTo>
                    <a:lnTo>
                      <a:pt x="805" y="888"/>
                    </a:lnTo>
                    <a:lnTo>
                      <a:pt x="781" y="867"/>
                    </a:lnTo>
                    <a:lnTo>
                      <a:pt x="754" y="843"/>
                    </a:lnTo>
                    <a:lnTo>
                      <a:pt x="724" y="817"/>
                    </a:lnTo>
                    <a:lnTo>
                      <a:pt x="691" y="790"/>
                    </a:lnTo>
                    <a:lnTo>
                      <a:pt x="673" y="776"/>
                    </a:lnTo>
                    <a:lnTo>
                      <a:pt x="655" y="763"/>
                    </a:lnTo>
                    <a:lnTo>
                      <a:pt x="635" y="749"/>
                    </a:lnTo>
                    <a:lnTo>
                      <a:pt x="615" y="735"/>
                    </a:lnTo>
                    <a:lnTo>
                      <a:pt x="594" y="721"/>
                    </a:lnTo>
                    <a:lnTo>
                      <a:pt x="573" y="708"/>
                    </a:lnTo>
                    <a:lnTo>
                      <a:pt x="550" y="695"/>
                    </a:lnTo>
                    <a:lnTo>
                      <a:pt x="528" y="682"/>
                    </a:lnTo>
                    <a:lnTo>
                      <a:pt x="525" y="681"/>
                    </a:lnTo>
                    <a:lnTo>
                      <a:pt x="525" y="680"/>
                    </a:lnTo>
                    <a:lnTo>
                      <a:pt x="524" y="680"/>
                    </a:lnTo>
                    <a:lnTo>
                      <a:pt x="524" y="680"/>
                    </a:lnTo>
                    <a:lnTo>
                      <a:pt x="513" y="674"/>
                    </a:lnTo>
                    <a:lnTo>
                      <a:pt x="502" y="668"/>
                    </a:lnTo>
                    <a:lnTo>
                      <a:pt x="479" y="656"/>
                    </a:lnTo>
                    <a:lnTo>
                      <a:pt x="451" y="641"/>
                    </a:lnTo>
                    <a:lnTo>
                      <a:pt x="425" y="627"/>
                    </a:lnTo>
                    <a:lnTo>
                      <a:pt x="401" y="614"/>
                    </a:lnTo>
                    <a:lnTo>
                      <a:pt x="381" y="600"/>
                    </a:lnTo>
                    <a:lnTo>
                      <a:pt x="360" y="586"/>
                    </a:lnTo>
                    <a:lnTo>
                      <a:pt x="343" y="572"/>
                    </a:lnTo>
                    <a:lnTo>
                      <a:pt x="326" y="556"/>
                    </a:lnTo>
                    <a:lnTo>
                      <a:pt x="310" y="538"/>
                    </a:lnTo>
                    <a:lnTo>
                      <a:pt x="302" y="528"/>
                    </a:lnTo>
                    <a:lnTo>
                      <a:pt x="295" y="518"/>
                    </a:lnTo>
                    <a:lnTo>
                      <a:pt x="288" y="508"/>
                    </a:lnTo>
                    <a:lnTo>
                      <a:pt x="282" y="496"/>
                    </a:lnTo>
                    <a:lnTo>
                      <a:pt x="275" y="484"/>
                    </a:lnTo>
                    <a:lnTo>
                      <a:pt x="269" y="471"/>
                    </a:lnTo>
                    <a:lnTo>
                      <a:pt x="263" y="457"/>
                    </a:lnTo>
                    <a:lnTo>
                      <a:pt x="258" y="443"/>
                    </a:lnTo>
                    <a:lnTo>
                      <a:pt x="247" y="412"/>
                    </a:lnTo>
                    <a:lnTo>
                      <a:pt x="237" y="376"/>
                    </a:lnTo>
                    <a:lnTo>
                      <a:pt x="230" y="337"/>
                    </a:lnTo>
                    <a:lnTo>
                      <a:pt x="222" y="293"/>
                    </a:lnTo>
                    <a:lnTo>
                      <a:pt x="219" y="274"/>
                    </a:lnTo>
                    <a:lnTo>
                      <a:pt x="215" y="255"/>
                    </a:lnTo>
                    <a:lnTo>
                      <a:pt x="209" y="238"/>
                    </a:lnTo>
                    <a:lnTo>
                      <a:pt x="204" y="221"/>
                    </a:lnTo>
                    <a:lnTo>
                      <a:pt x="199" y="206"/>
                    </a:lnTo>
                    <a:lnTo>
                      <a:pt x="192" y="191"/>
                    </a:lnTo>
                    <a:lnTo>
                      <a:pt x="186" y="177"/>
                    </a:lnTo>
                    <a:lnTo>
                      <a:pt x="179" y="165"/>
                    </a:lnTo>
                    <a:lnTo>
                      <a:pt x="171" y="150"/>
                    </a:lnTo>
                    <a:lnTo>
                      <a:pt x="161" y="136"/>
                    </a:lnTo>
                    <a:lnTo>
                      <a:pt x="151" y="124"/>
                    </a:lnTo>
                    <a:lnTo>
                      <a:pt x="141" y="113"/>
                    </a:lnTo>
                    <a:lnTo>
                      <a:pt x="132" y="102"/>
                    </a:lnTo>
                    <a:lnTo>
                      <a:pt x="121" y="94"/>
                    </a:lnTo>
                    <a:lnTo>
                      <a:pt x="110" y="85"/>
                    </a:lnTo>
                    <a:lnTo>
                      <a:pt x="100" y="78"/>
                    </a:lnTo>
                    <a:lnTo>
                      <a:pt x="80" y="67"/>
                    </a:lnTo>
                    <a:lnTo>
                      <a:pt x="61" y="58"/>
                    </a:lnTo>
                    <a:lnTo>
                      <a:pt x="43" y="52"/>
                    </a:lnTo>
                    <a:lnTo>
                      <a:pt x="29" y="47"/>
                    </a:lnTo>
                    <a:lnTo>
                      <a:pt x="13" y="44"/>
                    </a:lnTo>
                    <a:lnTo>
                      <a:pt x="8" y="44"/>
                    </a:lnTo>
                    <a:lnTo>
                      <a:pt x="0" y="43"/>
                    </a:lnTo>
                    <a:lnTo>
                      <a:pt x="1" y="35"/>
                    </a:lnTo>
                    <a:lnTo>
                      <a:pt x="3" y="7"/>
                    </a:lnTo>
                    <a:lnTo>
                      <a:pt x="3" y="0"/>
                    </a:lnTo>
                    <a:lnTo>
                      <a:pt x="11" y="0"/>
                    </a:lnTo>
                    <a:close/>
                    <a:moveTo>
                      <a:pt x="30" y="18"/>
                    </a:moveTo>
                    <a:lnTo>
                      <a:pt x="23" y="16"/>
                    </a:lnTo>
                    <a:lnTo>
                      <a:pt x="17" y="15"/>
                    </a:lnTo>
                    <a:lnTo>
                      <a:pt x="12" y="36"/>
                    </a:lnTo>
                    <a:lnTo>
                      <a:pt x="21" y="36"/>
                    </a:lnTo>
                    <a:lnTo>
                      <a:pt x="31" y="37"/>
                    </a:lnTo>
                    <a:lnTo>
                      <a:pt x="46" y="42"/>
                    </a:lnTo>
                    <a:lnTo>
                      <a:pt x="65" y="48"/>
                    </a:lnTo>
                    <a:lnTo>
                      <a:pt x="75" y="52"/>
                    </a:lnTo>
                    <a:lnTo>
                      <a:pt x="84" y="57"/>
                    </a:lnTo>
                    <a:lnTo>
                      <a:pt x="95" y="62"/>
                    </a:lnTo>
                    <a:lnTo>
                      <a:pt x="105" y="68"/>
                    </a:lnTo>
                    <a:lnTo>
                      <a:pt x="116" y="75"/>
                    </a:lnTo>
                    <a:lnTo>
                      <a:pt x="126" y="84"/>
                    </a:lnTo>
                    <a:lnTo>
                      <a:pt x="137" y="92"/>
                    </a:lnTo>
                    <a:lnTo>
                      <a:pt x="148" y="103"/>
                    </a:lnTo>
                    <a:lnTo>
                      <a:pt x="159" y="115"/>
                    </a:lnTo>
                    <a:lnTo>
                      <a:pt x="168" y="128"/>
                    </a:lnTo>
                    <a:lnTo>
                      <a:pt x="178" y="142"/>
                    </a:lnTo>
                    <a:lnTo>
                      <a:pt x="188" y="157"/>
                    </a:lnTo>
                    <a:lnTo>
                      <a:pt x="194" y="171"/>
                    </a:lnTo>
                    <a:lnTo>
                      <a:pt x="201" y="185"/>
                    </a:lnTo>
                    <a:lnTo>
                      <a:pt x="207" y="200"/>
                    </a:lnTo>
                    <a:lnTo>
                      <a:pt x="213" y="216"/>
                    </a:lnTo>
                    <a:lnTo>
                      <a:pt x="218" y="234"/>
                    </a:lnTo>
                    <a:lnTo>
                      <a:pt x="223" y="252"/>
                    </a:lnTo>
                    <a:lnTo>
                      <a:pt x="228" y="270"/>
                    </a:lnTo>
                    <a:lnTo>
                      <a:pt x="231" y="291"/>
                    </a:lnTo>
                    <a:lnTo>
                      <a:pt x="239" y="334"/>
                    </a:lnTo>
                    <a:lnTo>
                      <a:pt x="246" y="372"/>
                    </a:lnTo>
                    <a:lnTo>
                      <a:pt x="255" y="405"/>
                    </a:lnTo>
                    <a:lnTo>
                      <a:pt x="264" y="435"/>
                    </a:lnTo>
                    <a:lnTo>
                      <a:pt x="270" y="449"/>
                    </a:lnTo>
                    <a:lnTo>
                      <a:pt x="275" y="462"/>
                    </a:lnTo>
                    <a:lnTo>
                      <a:pt x="281" y="475"/>
                    </a:lnTo>
                    <a:lnTo>
                      <a:pt x="287" y="486"/>
                    </a:lnTo>
                    <a:lnTo>
                      <a:pt x="294" y="497"/>
                    </a:lnTo>
                    <a:lnTo>
                      <a:pt x="300" y="508"/>
                    </a:lnTo>
                    <a:lnTo>
                      <a:pt x="306" y="517"/>
                    </a:lnTo>
                    <a:lnTo>
                      <a:pt x="314" y="527"/>
                    </a:lnTo>
                    <a:lnTo>
                      <a:pt x="330" y="544"/>
                    </a:lnTo>
                    <a:lnTo>
                      <a:pt x="346" y="560"/>
                    </a:lnTo>
                    <a:lnTo>
                      <a:pt x="365" y="575"/>
                    </a:lnTo>
                    <a:lnTo>
                      <a:pt x="385" y="591"/>
                    </a:lnTo>
                    <a:lnTo>
                      <a:pt x="407" y="606"/>
                    </a:lnTo>
                    <a:lnTo>
                      <a:pt x="431" y="620"/>
                    </a:lnTo>
                    <a:lnTo>
                      <a:pt x="456" y="635"/>
                    </a:lnTo>
                    <a:lnTo>
                      <a:pt x="484" y="650"/>
                    </a:lnTo>
                    <a:lnTo>
                      <a:pt x="496" y="656"/>
                    </a:lnTo>
                    <a:lnTo>
                      <a:pt x="507" y="663"/>
                    </a:lnTo>
                    <a:lnTo>
                      <a:pt x="519" y="669"/>
                    </a:lnTo>
                    <a:lnTo>
                      <a:pt x="531" y="675"/>
                    </a:lnTo>
                    <a:lnTo>
                      <a:pt x="553" y="688"/>
                    </a:lnTo>
                    <a:lnTo>
                      <a:pt x="576" y="701"/>
                    </a:lnTo>
                    <a:lnTo>
                      <a:pt x="598" y="714"/>
                    </a:lnTo>
                    <a:lnTo>
                      <a:pt x="618" y="726"/>
                    </a:lnTo>
                    <a:lnTo>
                      <a:pt x="639" y="740"/>
                    </a:lnTo>
                    <a:lnTo>
                      <a:pt x="659" y="754"/>
                    </a:lnTo>
                    <a:lnTo>
                      <a:pt x="680" y="770"/>
                    </a:lnTo>
                    <a:lnTo>
                      <a:pt x="700" y="786"/>
                    </a:lnTo>
                    <a:lnTo>
                      <a:pt x="709" y="793"/>
                    </a:lnTo>
                    <a:lnTo>
                      <a:pt x="729" y="811"/>
                    </a:lnTo>
                    <a:lnTo>
                      <a:pt x="756" y="833"/>
                    </a:lnTo>
                    <a:lnTo>
                      <a:pt x="788" y="859"/>
                    </a:lnTo>
                    <a:lnTo>
                      <a:pt x="818" y="884"/>
                    </a:lnTo>
                    <a:lnTo>
                      <a:pt x="845" y="905"/>
                    </a:lnTo>
                    <a:lnTo>
                      <a:pt x="863" y="921"/>
                    </a:lnTo>
                    <a:lnTo>
                      <a:pt x="871" y="925"/>
                    </a:lnTo>
                    <a:lnTo>
                      <a:pt x="871" y="925"/>
                    </a:lnTo>
                    <a:lnTo>
                      <a:pt x="871" y="925"/>
                    </a:lnTo>
                    <a:lnTo>
                      <a:pt x="894" y="939"/>
                    </a:lnTo>
                    <a:lnTo>
                      <a:pt x="920" y="953"/>
                    </a:lnTo>
                    <a:lnTo>
                      <a:pt x="948" y="967"/>
                    </a:lnTo>
                    <a:lnTo>
                      <a:pt x="979" y="979"/>
                    </a:lnTo>
                    <a:lnTo>
                      <a:pt x="990" y="982"/>
                    </a:lnTo>
                    <a:lnTo>
                      <a:pt x="1003" y="984"/>
                    </a:lnTo>
                    <a:lnTo>
                      <a:pt x="1015" y="987"/>
                    </a:lnTo>
                    <a:lnTo>
                      <a:pt x="1028" y="992"/>
                    </a:lnTo>
                    <a:lnTo>
                      <a:pt x="1028" y="992"/>
                    </a:lnTo>
                    <a:lnTo>
                      <a:pt x="1028" y="992"/>
                    </a:lnTo>
                    <a:lnTo>
                      <a:pt x="1028" y="992"/>
                    </a:lnTo>
                    <a:lnTo>
                      <a:pt x="1050" y="998"/>
                    </a:lnTo>
                    <a:lnTo>
                      <a:pt x="1072" y="1004"/>
                    </a:lnTo>
                    <a:lnTo>
                      <a:pt x="1095" y="1009"/>
                    </a:lnTo>
                    <a:lnTo>
                      <a:pt x="1118" y="1014"/>
                    </a:lnTo>
                    <a:lnTo>
                      <a:pt x="1141" y="1018"/>
                    </a:lnTo>
                    <a:lnTo>
                      <a:pt x="1164" y="1021"/>
                    </a:lnTo>
                    <a:lnTo>
                      <a:pt x="1188" y="1023"/>
                    </a:lnTo>
                    <a:lnTo>
                      <a:pt x="1210" y="1024"/>
                    </a:lnTo>
                    <a:lnTo>
                      <a:pt x="1219" y="1024"/>
                    </a:lnTo>
                    <a:lnTo>
                      <a:pt x="1228" y="1024"/>
                    </a:lnTo>
                    <a:lnTo>
                      <a:pt x="1236" y="1024"/>
                    </a:lnTo>
                    <a:lnTo>
                      <a:pt x="1245" y="1024"/>
                    </a:lnTo>
                    <a:lnTo>
                      <a:pt x="1261" y="1024"/>
                    </a:lnTo>
                    <a:lnTo>
                      <a:pt x="1277" y="1023"/>
                    </a:lnTo>
                    <a:lnTo>
                      <a:pt x="1279" y="1022"/>
                    </a:lnTo>
                    <a:lnTo>
                      <a:pt x="1301" y="1019"/>
                    </a:lnTo>
                    <a:lnTo>
                      <a:pt x="1323" y="1014"/>
                    </a:lnTo>
                    <a:lnTo>
                      <a:pt x="1343" y="1009"/>
                    </a:lnTo>
                    <a:lnTo>
                      <a:pt x="1363" y="1001"/>
                    </a:lnTo>
                    <a:lnTo>
                      <a:pt x="1382" y="994"/>
                    </a:lnTo>
                    <a:lnTo>
                      <a:pt x="1399" y="984"/>
                    </a:lnTo>
                    <a:lnTo>
                      <a:pt x="1416" y="972"/>
                    </a:lnTo>
                    <a:lnTo>
                      <a:pt x="1432" y="960"/>
                    </a:lnTo>
                    <a:lnTo>
                      <a:pt x="1443" y="949"/>
                    </a:lnTo>
                    <a:lnTo>
                      <a:pt x="1454" y="937"/>
                    </a:lnTo>
                    <a:lnTo>
                      <a:pt x="1464" y="924"/>
                    </a:lnTo>
                    <a:lnTo>
                      <a:pt x="1474" y="910"/>
                    </a:lnTo>
                    <a:lnTo>
                      <a:pt x="1474" y="910"/>
                    </a:lnTo>
                    <a:lnTo>
                      <a:pt x="1474" y="910"/>
                    </a:lnTo>
                    <a:lnTo>
                      <a:pt x="1474" y="910"/>
                    </a:lnTo>
                    <a:lnTo>
                      <a:pt x="1478" y="901"/>
                    </a:lnTo>
                    <a:lnTo>
                      <a:pt x="1482" y="892"/>
                    </a:lnTo>
                    <a:lnTo>
                      <a:pt x="1487" y="883"/>
                    </a:lnTo>
                    <a:lnTo>
                      <a:pt x="1491" y="873"/>
                    </a:lnTo>
                    <a:lnTo>
                      <a:pt x="1492" y="869"/>
                    </a:lnTo>
                    <a:lnTo>
                      <a:pt x="1493" y="866"/>
                    </a:lnTo>
                    <a:lnTo>
                      <a:pt x="1495" y="861"/>
                    </a:lnTo>
                    <a:lnTo>
                      <a:pt x="1496" y="857"/>
                    </a:lnTo>
                    <a:lnTo>
                      <a:pt x="1496" y="857"/>
                    </a:lnTo>
                    <a:lnTo>
                      <a:pt x="1496" y="857"/>
                    </a:lnTo>
                    <a:lnTo>
                      <a:pt x="1496" y="857"/>
                    </a:lnTo>
                    <a:lnTo>
                      <a:pt x="1498" y="850"/>
                    </a:lnTo>
                    <a:lnTo>
                      <a:pt x="1502" y="844"/>
                    </a:lnTo>
                    <a:lnTo>
                      <a:pt x="1505" y="837"/>
                    </a:lnTo>
                    <a:lnTo>
                      <a:pt x="1508" y="832"/>
                    </a:lnTo>
                    <a:lnTo>
                      <a:pt x="1513" y="827"/>
                    </a:lnTo>
                    <a:lnTo>
                      <a:pt x="1517" y="822"/>
                    </a:lnTo>
                    <a:lnTo>
                      <a:pt x="1521" y="818"/>
                    </a:lnTo>
                    <a:lnTo>
                      <a:pt x="1527" y="814"/>
                    </a:lnTo>
                    <a:lnTo>
                      <a:pt x="1538" y="806"/>
                    </a:lnTo>
                    <a:lnTo>
                      <a:pt x="1551" y="801"/>
                    </a:lnTo>
                    <a:lnTo>
                      <a:pt x="1566" y="795"/>
                    </a:lnTo>
                    <a:lnTo>
                      <a:pt x="1583" y="790"/>
                    </a:lnTo>
                    <a:lnTo>
                      <a:pt x="1591" y="788"/>
                    </a:lnTo>
                    <a:lnTo>
                      <a:pt x="1596" y="787"/>
                    </a:lnTo>
                    <a:lnTo>
                      <a:pt x="1623" y="779"/>
                    </a:lnTo>
                    <a:lnTo>
                      <a:pt x="1650" y="771"/>
                    </a:lnTo>
                    <a:lnTo>
                      <a:pt x="1662" y="766"/>
                    </a:lnTo>
                    <a:lnTo>
                      <a:pt x="1675" y="760"/>
                    </a:lnTo>
                    <a:lnTo>
                      <a:pt x="1688" y="753"/>
                    </a:lnTo>
                    <a:lnTo>
                      <a:pt x="1700" y="746"/>
                    </a:lnTo>
                    <a:lnTo>
                      <a:pt x="1711" y="737"/>
                    </a:lnTo>
                    <a:lnTo>
                      <a:pt x="1721" y="728"/>
                    </a:lnTo>
                    <a:lnTo>
                      <a:pt x="1730" y="717"/>
                    </a:lnTo>
                    <a:lnTo>
                      <a:pt x="1738" y="705"/>
                    </a:lnTo>
                    <a:lnTo>
                      <a:pt x="1744" y="691"/>
                    </a:lnTo>
                    <a:lnTo>
                      <a:pt x="1749" y="675"/>
                    </a:lnTo>
                    <a:lnTo>
                      <a:pt x="1752" y="657"/>
                    </a:lnTo>
                    <a:lnTo>
                      <a:pt x="1754" y="639"/>
                    </a:lnTo>
                    <a:lnTo>
                      <a:pt x="1739" y="639"/>
                    </a:lnTo>
                    <a:lnTo>
                      <a:pt x="1738" y="656"/>
                    </a:lnTo>
                    <a:lnTo>
                      <a:pt x="1736" y="673"/>
                    </a:lnTo>
                    <a:lnTo>
                      <a:pt x="1731" y="688"/>
                    </a:lnTo>
                    <a:lnTo>
                      <a:pt x="1726" y="701"/>
                    </a:lnTo>
                    <a:lnTo>
                      <a:pt x="1720" y="712"/>
                    </a:lnTo>
                    <a:lnTo>
                      <a:pt x="1712" y="722"/>
                    </a:lnTo>
                    <a:lnTo>
                      <a:pt x="1702" y="732"/>
                    </a:lnTo>
                    <a:lnTo>
                      <a:pt x="1694" y="739"/>
                    </a:lnTo>
                    <a:lnTo>
                      <a:pt x="1683" y="747"/>
                    </a:lnTo>
                    <a:lnTo>
                      <a:pt x="1671" y="753"/>
                    </a:lnTo>
                    <a:lnTo>
                      <a:pt x="1659" y="759"/>
                    </a:lnTo>
                    <a:lnTo>
                      <a:pt x="1647" y="764"/>
                    </a:lnTo>
                    <a:lnTo>
                      <a:pt x="1623" y="772"/>
                    </a:lnTo>
                    <a:lnTo>
                      <a:pt x="1597" y="779"/>
                    </a:lnTo>
                    <a:lnTo>
                      <a:pt x="1577" y="785"/>
                    </a:lnTo>
                    <a:lnTo>
                      <a:pt x="1559" y="790"/>
                    </a:lnTo>
                    <a:lnTo>
                      <a:pt x="1541" y="797"/>
                    </a:lnTo>
                    <a:lnTo>
                      <a:pt x="1524" y="804"/>
                    </a:lnTo>
                    <a:lnTo>
                      <a:pt x="1517" y="808"/>
                    </a:lnTo>
                    <a:lnTo>
                      <a:pt x="1510" y="813"/>
                    </a:lnTo>
                    <a:lnTo>
                      <a:pt x="1505" y="818"/>
                    </a:lnTo>
                    <a:lnTo>
                      <a:pt x="1498" y="823"/>
                    </a:lnTo>
                    <a:lnTo>
                      <a:pt x="1494" y="830"/>
                    </a:lnTo>
                    <a:lnTo>
                      <a:pt x="1490" y="837"/>
                    </a:lnTo>
                    <a:lnTo>
                      <a:pt x="1486" y="845"/>
                    </a:lnTo>
                    <a:lnTo>
                      <a:pt x="1482" y="853"/>
                    </a:lnTo>
                    <a:lnTo>
                      <a:pt x="1479" y="862"/>
                    </a:lnTo>
                    <a:lnTo>
                      <a:pt x="1476" y="872"/>
                    </a:lnTo>
                    <a:lnTo>
                      <a:pt x="1473" y="881"/>
                    </a:lnTo>
                    <a:lnTo>
                      <a:pt x="1468" y="889"/>
                    </a:lnTo>
                    <a:lnTo>
                      <a:pt x="1468" y="889"/>
                    </a:lnTo>
                    <a:lnTo>
                      <a:pt x="1466" y="892"/>
                    </a:lnTo>
                    <a:lnTo>
                      <a:pt x="1465" y="896"/>
                    </a:lnTo>
                    <a:lnTo>
                      <a:pt x="1463" y="899"/>
                    </a:lnTo>
                    <a:lnTo>
                      <a:pt x="1461" y="902"/>
                    </a:lnTo>
                    <a:lnTo>
                      <a:pt x="1461" y="902"/>
                    </a:lnTo>
                    <a:lnTo>
                      <a:pt x="1461" y="902"/>
                    </a:lnTo>
                    <a:lnTo>
                      <a:pt x="1461" y="902"/>
                    </a:lnTo>
                    <a:lnTo>
                      <a:pt x="1450" y="919"/>
                    </a:lnTo>
                    <a:lnTo>
                      <a:pt x="1438" y="935"/>
                    </a:lnTo>
                    <a:lnTo>
                      <a:pt x="1424" y="947"/>
                    </a:lnTo>
                    <a:lnTo>
                      <a:pt x="1409" y="960"/>
                    </a:lnTo>
                    <a:lnTo>
                      <a:pt x="1393" y="970"/>
                    </a:lnTo>
                    <a:lnTo>
                      <a:pt x="1377" y="980"/>
                    </a:lnTo>
                    <a:lnTo>
                      <a:pt x="1358" y="987"/>
                    </a:lnTo>
                    <a:lnTo>
                      <a:pt x="1340" y="995"/>
                    </a:lnTo>
                    <a:lnTo>
                      <a:pt x="1325" y="998"/>
                    </a:lnTo>
                    <a:lnTo>
                      <a:pt x="1310" y="1002"/>
                    </a:lnTo>
                    <a:lnTo>
                      <a:pt x="1295" y="1005"/>
                    </a:lnTo>
                    <a:lnTo>
                      <a:pt x="1278" y="1007"/>
                    </a:lnTo>
                    <a:lnTo>
                      <a:pt x="1278" y="1007"/>
                    </a:lnTo>
                    <a:lnTo>
                      <a:pt x="1257" y="1009"/>
                    </a:lnTo>
                    <a:lnTo>
                      <a:pt x="1235" y="1010"/>
                    </a:lnTo>
                    <a:lnTo>
                      <a:pt x="1213" y="1010"/>
                    </a:lnTo>
                    <a:lnTo>
                      <a:pt x="1190" y="1009"/>
                    </a:lnTo>
                    <a:lnTo>
                      <a:pt x="1168" y="1007"/>
                    </a:lnTo>
                    <a:lnTo>
                      <a:pt x="1146" y="1004"/>
                    </a:lnTo>
                    <a:lnTo>
                      <a:pt x="1123" y="1000"/>
                    </a:lnTo>
                    <a:lnTo>
                      <a:pt x="1100" y="996"/>
                    </a:lnTo>
                    <a:lnTo>
                      <a:pt x="1100" y="996"/>
                    </a:lnTo>
                    <a:lnTo>
                      <a:pt x="1092" y="994"/>
                    </a:lnTo>
                    <a:lnTo>
                      <a:pt x="1083" y="992"/>
                    </a:lnTo>
                    <a:lnTo>
                      <a:pt x="1075" y="990"/>
                    </a:lnTo>
                    <a:lnTo>
                      <a:pt x="1066" y="987"/>
                    </a:lnTo>
                    <a:lnTo>
                      <a:pt x="1057" y="985"/>
                    </a:lnTo>
                    <a:lnTo>
                      <a:pt x="1049" y="983"/>
                    </a:lnTo>
                    <a:lnTo>
                      <a:pt x="1041" y="981"/>
                    </a:lnTo>
                    <a:lnTo>
                      <a:pt x="1032" y="978"/>
                    </a:lnTo>
                    <a:lnTo>
                      <a:pt x="1032" y="978"/>
                    </a:lnTo>
                    <a:lnTo>
                      <a:pt x="1032" y="978"/>
                    </a:lnTo>
                    <a:lnTo>
                      <a:pt x="1000" y="968"/>
                    </a:lnTo>
                    <a:lnTo>
                      <a:pt x="970" y="956"/>
                    </a:lnTo>
                    <a:lnTo>
                      <a:pt x="942" y="944"/>
                    </a:lnTo>
                    <a:lnTo>
                      <a:pt x="915" y="932"/>
                    </a:lnTo>
                    <a:lnTo>
                      <a:pt x="905" y="927"/>
                    </a:lnTo>
                    <a:lnTo>
                      <a:pt x="895" y="923"/>
                    </a:lnTo>
                    <a:lnTo>
                      <a:pt x="887" y="917"/>
                    </a:lnTo>
                    <a:lnTo>
                      <a:pt x="877" y="912"/>
                    </a:lnTo>
                    <a:lnTo>
                      <a:pt x="877" y="912"/>
                    </a:lnTo>
                    <a:lnTo>
                      <a:pt x="877" y="912"/>
                    </a:lnTo>
                    <a:lnTo>
                      <a:pt x="868" y="905"/>
                    </a:lnTo>
                    <a:lnTo>
                      <a:pt x="856" y="896"/>
                    </a:lnTo>
                    <a:lnTo>
                      <a:pt x="842" y="883"/>
                    </a:lnTo>
                    <a:lnTo>
                      <a:pt x="824" y="867"/>
                    </a:lnTo>
                    <a:lnTo>
                      <a:pt x="801" y="845"/>
                    </a:lnTo>
                    <a:lnTo>
                      <a:pt x="774" y="821"/>
                    </a:lnTo>
                    <a:lnTo>
                      <a:pt x="742" y="794"/>
                    </a:lnTo>
                    <a:lnTo>
                      <a:pt x="709" y="767"/>
                    </a:lnTo>
                    <a:lnTo>
                      <a:pt x="691" y="752"/>
                    </a:lnTo>
                    <a:lnTo>
                      <a:pt x="671" y="738"/>
                    </a:lnTo>
                    <a:lnTo>
                      <a:pt x="652" y="724"/>
                    </a:lnTo>
                    <a:lnTo>
                      <a:pt x="630" y="710"/>
                    </a:lnTo>
                    <a:lnTo>
                      <a:pt x="609" y="696"/>
                    </a:lnTo>
                    <a:lnTo>
                      <a:pt x="587" y="682"/>
                    </a:lnTo>
                    <a:lnTo>
                      <a:pt x="563" y="668"/>
                    </a:lnTo>
                    <a:lnTo>
                      <a:pt x="539" y="655"/>
                    </a:lnTo>
                    <a:lnTo>
                      <a:pt x="538" y="655"/>
                    </a:lnTo>
                    <a:lnTo>
                      <a:pt x="527" y="649"/>
                    </a:lnTo>
                    <a:lnTo>
                      <a:pt x="515" y="642"/>
                    </a:lnTo>
                    <a:lnTo>
                      <a:pt x="504" y="637"/>
                    </a:lnTo>
                    <a:lnTo>
                      <a:pt x="492" y="630"/>
                    </a:lnTo>
                    <a:lnTo>
                      <a:pt x="466" y="616"/>
                    </a:lnTo>
                    <a:lnTo>
                      <a:pt x="440" y="604"/>
                    </a:lnTo>
                    <a:lnTo>
                      <a:pt x="418" y="591"/>
                    </a:lnTo>
                    <a:lnTo>
                      <a:pt x="396" y="577"/>
                    </a:lnTo>
                    <a:lnTo>
                      <a:pt x="377" y="564"/>
                    </a:lnTo>
                    <a:lnTo>
                      <a:pt x="358" y="550"/>
                    </a:lnTo>
                    <a:lnTo>
                      <a:pt x="342" y="533"/>
                    </a:lnTo>
                    <a:lnTo>
                      <a:pt x="326" y="517"/>
                    </a:lnTo>
                    <a:lnTo>
                      <a:pt x="319" y="508"/>
                    </a:lnTo>
                    <a:lnTo>
                      <a:pt x="312" y="498"/>
                    </a:lnTo>
                    <a:lnTo>
                      <a:pt x="305" y="488"/>
                    </a:lnTo>
                    <a:lnTo>
                      <a:pt x="300" y="477"/>
                    </a:lnTo>
                    <a:lnTo>
                      <a:pt x="288" y="455"/>
                    </a:lnTo>
                    <a:lnTo>
                      <a:pt x="277" y="429"/>
                    </a:lnTo>
                    <a:lnTo>
                      <a:pt x="268" y="399"/>
                    </a:lnTo>
                    <a:lnTo>
                      <a:pt x="260" y="366"/>
                    </a:lnTo>
                    <a:lnTo>
                      <a:pt x="251" y="330"/>
                    </a:lnTo>
                    <a:lnTo>
                      <a:pt x="245" y="289"/>
                    </a:lnTo>
                    <a:lnTo>
                      <a:pt x="240" y="259"/>
                    </a:lnTo>
                    <a:lnTo>
                      <a:pt x="232" y="230"/>
                    </a:lnTo>
                    <a:lnTo>
                      <a:pt x="224" y="205"/>
                    </a:lnTo>
                    <a:lnTo>
                      <a:pt x="215" y="181"/>
                    </a:lnTo>
                    <a:lnTo>
                      <a:pt x="205" y="158"/>
                    </a:lnTo>
                    <a:lnTo>
                      <a:pt x="193" y="139"/>
                    </a:lnTo>
                    <a:lnTo>
                      <a:pt x="181" y="122"/>
                    </a:lnTo>
                    <a:lnTo>
                      <a:pt x="169" y="105"/>
                    </a:lnTo>
                    <a:lnTo>
                      <a:pt x="157" y="90"/>
                    </a:lnTo>
                    <a:lnTo>
                      <a:pt x="144" y="78"/>
                    </a:lnTo>
                    <a:lnTo>
                      <a:pt x="131" y="67"/>
                    </a:lnTo>
                    <a:lnTo>
                      <a:pt x="118" y="57"/>
                    </a:lnTo>
                    <a:lnTo>
                      <a:pt x="105" y="48"/>
                    </a:lnTo>
                    <a:lnTo>
                      <a:pt x="92" y="41"/>
                    </a:lnTo>
                    <a:lnTo>
                      <a:pt x="80" y="35"/>
                    </a:lnTo>
                    <a:lnTo>
                      <a:pt x="68" y="30"/>
                    </a:lnTo>
                    <a:lnTo>
                      <a:pt x="57" y="26"/>
                    </a:lnTo>
                    <a:lnTo>
                      <a:pt x="48" y="22"/>
                    </a:lnTo>
                    <a:lnTo>
                      <a:pt x="38" y="19"/>
                    </a:lnTo>
                    <a:lnTo>
                      <a:pt x="30"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9" name="Freeform 43">
                <a:extLst>
                  <a:ext uri="{FF2B5EF4-FFF2-40B4-BE49-F238E27FC236}">
                    <a16:creationId xmlns:a16="http://schemas.microsoft.com/office/drawing/2014/main" id="{9109A782-D2C2-44A2-881A-7FA0AC6044C8}"/>
                  </a:ext>
                </a:extLst>
              </p:cNvPr>
              <p:cNvSpPr/>
              <p:nvPr/>
            </p:nvSpPr>
            <p:spPr bwMode="auto">
              <a:xfrm>
                <a:off x="3199" y="3379"/>
                <a:ext cx="460" cy="255"/>
              </a:xfrm>
              <a:custGeom>
                <a:avLst/>
                <a:gdLst>
                  <a:gd name="T0" fmla="*/ 1840 w 1841"/>
                  <a:gd name="T1" fmla="*/ 690 h 1021"/>
                  <a:gd name="T2" fmla="*/ 1816 w 1841"/>
                  <a:gd name="T3" fmla="*/ 728 h 1021"/>
                  <a:gd name="T4" fmla="*/ 1771 w 1841"/>
                  <a:gd name="T5" fmla="*/ 775 h 1021"/>
                  <a:gd name="T6" fmla="*/ 1703 w 1841"/>
                  <a:gd name="T7" fmla="*/ 818 h 1021"/>
                  <a:gd name="T8" fmla="*/ 1633 w 1841"/>
                  <a:gd name="T9" fmla="*/ 842 h 1021"/>
                  <a:gd name="T10" fmla="*/ 1560 w 1841"/>
                  <a:gd name="T11" fmla="*/ 901 h 1021"/>
                  <a:gd name="T12" fmla="*/ 1475 w 1841"/>
                  <a:gd name="T13" fmla="*/ 971 h 1021"/>
                  <a:gd name="T14" fmla="*/ 1395 w 1841"/>
                  <a:gd name="T15" fmla="*/ 1007 h 1021"/>
                  <a:gd name="T16" fmla="*/ 1285 w 1841"/>
                  <a:gd name="T17" fmla="*/ 1021 h 1021"/>
                  <a:gd name="T18" fmla="*/ 1114 w 1841"/>
                  <a:gd name="T19" fmla="*/ 1004 h 1021"/>
                  <a:gd name="T20" fmla="*/ 970 w 1841"/>
                  <a:gd name="T21" fmla="*/ 977 h 1021"/>
                  <a:gd name="T22" fmla="*/ 880 w 1841"/>
                  <a:gd name="T23" fmla="*/ 947 h 1021"/>
                  <a:gd name="T24" fmla="*/ 819 w 1841"/>
                  <a:gd name="T25" fmla="*/ 908 h 1021"/>
                  <a:gd name="T26" fmla="*/ 792 w 1841"/>
                  <a:gd name="T27" fmla="*/ 883 h 1021"/>
                  <a:gd name="T28" fmla="*/ 762 w 1841"/>
                  <a:gd name="T29" fmla="*/ 857 h 1021"/>
                  <a:gd name="T30" fmla="*/ 701 w 1841"/>
                  <a:gd name="T31" fmla="*/ 811 h 1021"/>
                  <a:gd name="T32" fmla="*/ 524 w 1841"/>
                  <a:gd name="T33" fmla="*/ 690 h 1021"/>
                  <a:gd name="T34" fmla="*/ 350 w 1841"/>
                  <a:gd name="T35" fmla="*/ 583 h 1021"/>
                  <a:gd name="T36" fmla="*/ 299 w 1841"/>
                  <a:gd name="T37" fmla="*/ 559 h 1021"/>
                  <a:gd name="T38" fmla="*/ 258 w 1841"/>
                  <a:gd name="T39" fmla="*/ 533 h 1021"/>
                  <a:gd name="T40" fmla="*/ 223 w 1841"/>
                  <a:gd name="T41" fmla="*/ 494 h 1021"/>
                  <a:gd name="T42" fmla="*/ 189 w 1841"/>
                  <a:gd name="T43" fmla="*/ 433 h 1021"/>
                  <a:gd name="T44" fmla="*/ 147 w 1841"/>
                  <a:gd name="T45" fmla="*/ 313 h 1021"/>
                  <a:gd name="T46" fmla="*/ 138 w 1841"/>
                  <a:gd name="T47" fmla="*/ 266 h 1021"/>
                  <a:gd name="T48" fmla="*/ 121 w 1841"/>
                  <a:gd name="T49" fmla="*/ 164 h 1021"/>
                  <a:gd name="T50" fmla="*/ 97 w 1841"/>
                  <a:gd name="T51" fmla="*/ 90 h 1021"/>
                  <a:gd name="T52" fmla="*/ 70 w 1841"/>
                  <a:gd name="T53" fmla="*/ 44 h 1021"/>
                  <a:gd name="T54" fmla="*/ 46 w 1841"/>
                  <a:gd name="T55" fmla="*/ 24 h 1021"/>
                  <a:gd name="T56" fmla="*/ 18 w 1841"/>
                  <a:gd name="T57" fmla="*/ 15 h 1021"/>
                  <a:gd name="T58" fmla="*/ 10 w 1841"/>
                  <a:gd name="T59" fmla="*/ 0 h 1021"/>
                  <a:gd name="T60" fmla="*/ 43 w 1841"/>
                  <a:gd name="T61" fmla="*/ 7 h 1021"/>
                  <a:gd name="T62" fmla="*/ 71 w 1841"/>
                  <a:gd name="T63" fmla="*/ 25 h 1021"/>
                  <a:gd name="T64" fmla="*/ 99 w 1841"/>
                  <a:gd name="T65" fmla="*/ 61 h 1021"/>
                  <a:gd name="T66" fmla="*/ 129 w 1841"/>
                  <a:gd name="T67" fmla="*/ 138 h 1021"/>
                  <a:gd name="T68" fmla="*/ 150 w 1841"/>
                  <a:gd name="T69" fmla="*/ 242 h 1021"/>
                  <a:gd name="T70" fmla="*/ 153 w 1841"/>
                  <a:gd name="T71" fmla="*/ 271 h 1021"/>
                  <a:gd name="T72" fmla="*/ 177 w 1841"/>
                  <a:gd name="T73" fmla="*/ 366 h 1021"/>
                  <a:gd name="T74" fmla="*/ 218 w 1841"/>
                  <a:gd name="T75" fmla="*/ 457 h 1021"/>
                  <a:gd name="T76" fmla="*/ 250 w 1841"/>
                  <a:gd name="T77" fmla="*/ 505 h 1021"/>
                  <a:gd name="T78" fmla="*/ 285 w 1841"/>
                  <a:gd name="T79" fmla="*/ 535 h 1021"/>
                  <a:gd name="T80" fmla="*/ 319 w 1841"/>
                  <a:gd name="T81" fmla="*/ 551 h 1021"/>
                  <a:gd name="T82" fmla="*/ 425 w 1841"/>
                  <a:gd name="T83" fmla="*/ 610 h 1021"/>
                  <a:gd name="T84" fmla="*/ 641 w 1841"/>
                  <a:gd name="T85" fmla="*/ 750 h 1021"/>
                  <a:gd name="T86" fmla="*/ 742 w 1841"/>
                  <a:gd name="T87" fmla="*/ 824 h 1021"/>
                  <a:gd name="T88" fmla="*/ 793 w 1841"/>
                  <a:gd name="T89" fmla="*/ 865 h 1021"/>
                  <a:gd name="T90" fmla="*/ 803 w 1841"/>
                  <a:gd name="T91" fmla="*/ 872 h 1021"/>
                  <a:gd name="T92" fmla="*/ 855 w 1841"/>
                  <a:gd name="T93" fmla="*/ 916 h 1021"/>
                  <a:gd name="T94" fmla="*/ 925 w 1841"/>
                  <a:gd name="T95" fmla="*/ 949 h 1021"/>
                  <a:gd name="T96" fmla="*/ 1037 w 1841"/>
                  <a:gd name="T97" fmla="*/ 980 h 1021"/>
                  <a:gd name="T98" fmla="*/ 1216 w 1841"/>
                  <a:gd name="T99" fmla="*/ 1009 h 1021"/>
                  <a:gd name="T100" fmla="*/ 1340 w 1841"/>
                  <a:gd name="T101" fmla="*/ 1009 h 1021"/>
                  <a:gd name="T102" fmla="*/ 1432 w 1841"/>
                  <a:gd name="T103" fmla="*/ 981 h 1021"/>
                  <a:gd name="T104" fmla="*/ 1497 w 1841"/>
                  <a:gd name="T105" fmla="*/ 938 h 1021"/>
                  <a:gd name="T106" fmla="*/ 1575 w 1841"/>
                  <a:gd name="T107" fmla="*/ 867 h 1021"/>
                  <a:gd name="T108" fmla="*/ 1628 w 1841"/>
                  <a:gd name="T109" fmla="*/ 829 h 1021"/>
                  <a:gd name="T110" fmla="*/ 1696 w 1841"/>
                  <a:gd name="T111" fmla="*/ 807 h 1021"/>
                  <a:gd name="T112" fmla="*/ 1756 w 1841"/>
                  <a:gd name="T113" fmla="*/ 769 h 1021"/>
                  <a:gd name="T114" fmla="*/ 1812 w 1841"/>
                  <a:gd name="T115" fmla="*/ 708 h 1021"/>
                  <a:gd name="T116" fmla="*/ 1838 w 1841"/>
                  <a:gd name="T117" fmla="*/ 535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1" h="1021">
                    <a:moveTo>
                      <a:pt x="1838" y="535"/>
                    </a:moveTo>
                    <a:lnTo>
                      <a:pt x="1841" y="687"/>
                    </a:lnTo>
                    <a:lnTo>
                      <a:pt x="1841" y="689"/>
                    </a:lnTo>
                    <a:lnTo>
                      <a:pt x="1840" y="690"/>
                    </a:lnTo>
                    <a:lnTo>
                      <a:pt x="1838" y="695"/>
                    </a:lnTo>
                    <a:lnTo>
                      <a:pt x="1830" y="708"/>
                    </a:lnTo>
                    <a:lnTo>
                      <a:pt x="1823" y="718"/>
                    </a:lnTo>
                    <a:lnTo>
                      <a:pt x="1816" y="728"/>
                    </a:lnTo>
                    <a:lnTo>
                      <a:pt x="1807" y="740"/>
                    </a:lnTo>
                    <a:lnTo>
                      <a:pt x="1796" y="752"/>
                    </a:lnTo>
                    <a:lnTo>
                      <a:pt x="1784" y="763"/>
                    </a:lnTo>
                    <a:lnTo>
                      <a:pt x="1771" y="775"/>
                    </a:lnTo>
                    <a:lnTo>
                      <a:pt x="1756" y="787"/>
                    </a:lnTo>
                    <a:lnTo>
                      <a:pt x="1740" y="799"/>
                    </a:lnTo>
                    <a:lnTo>
                      <a:pt x="1723" y="809"/>
                    </a:lnTo>
                    <a:lnTo>
                      <a:pt x="1703" y="818"/>
                    </a:lnTo>
                    <a:lnTo>
                      <a:pt x="1683" y="826"/>
                    </a:lnTo>
                    <a:lnTo>
                      <a:pt x="1660" y="832"/>
                    </a:lnTo>
                    <a:lnTo>
                      <a:pt x="1646" y="837"/>
                    </a:lnTo>
                    <a:lnTo>
                      <a:pt x="1633" y="842"/>
                    </a:lnTo>
                    <a:lnTo>
                      <a:pt x="1620" y="850"/>
                    </a:lnTo>
                    <a:lnTo>
                      <a:pt x="1608" y="858"/>
                    </a:lnTo>
                    <a:lnTo>
                      <a:pt x="1584" y="878"/>
                    </a:lnTo>
                    <a:lnTo>
                      <a:pt x="1560" y="901"/>
                    </a:lnTo>
                    <a:lnTo>
                      <a:pt x="1534" y="925"/>
                    </a:lnTo>
                    <a:lnTo>
                      <a:pt x="1506" y="949"/>
                    </a:lnTo>
                    <a:lnTo>
                      <a:pt x="1491" y="961"/>
                    </a:lnTo>
                    <a:lnTo>
                      <a:pt x="1475" y="971"/>
                    </a:lnTo>
                    <a:lnTo>
                      <a:pt x="1456" y="982"/>
                    </a:lnTo>
                    <a:lnTo>
                      <a:pt x="1438" y="992"/>
                    </a:lnTo>
                    <a:lnTo>
                      <a:pt x="1416" y="1001"/>
                    </a:lnTo>
                    <a:lnTo>
                      <a:pt x="1395" y="1007"/>
                    </a:lnTo>
                    <a:lnTo>
                      <a:pt x="1370" y="1014"/>
                    </a:lnTo>
                    <a:lnTo>
                      <a:pt x="1344" y="1018"/>
                    </a:lnTo>
                    <a:lnTo>
                      <a:pt x="1315" y="1021"/>
                    </a:lnTo>
                    <a:lnTo>
                      <a:pt x="1285" y="1021"/>
                    </a:lnTo>
                    <a:lnTo>
                      <a:pt x="1251" y="1020"/>
                    </a:lnTo>
                    <a:lnTo>
                      <a:pt x="1216" y="1017"/>
                    </a:lnTo>
                    <a:lnTo>
                      <a:pt x="1163" y="1010"/>
                    </a:lnTo>
                    <a:lnTo>
                      <a:pt x="1114" y="1004"/>
                    </a:lnTo>
                    <a:lnTo>
                      <a:pt x="1072" y="997"/>
                    </a:lnTo>
                    <a:lnTo>
                      <a:pt x="1035" y="991"/>
                    </a:lnTo>
                    <a:lnTo>
                      <a:pt x="1000" y="984"/>
                    </a:lnTo>
                    <a:lnTo>
                      <a:pt x="970" y="977"/>
                    </a:lnTo>
                    <a:lnTo>
                      <a:pt x="944" y="970"/>
                    </a:lnTo>
                    <a:lnTo>
                      <a:pt x="920" y="963"/>
                    </a:lnTo>
                    <a:lnTo>
                      <a:pt x="899" y="955"/>
                    </a:lnTo>
                    <a:lnTo>
                      <a:pt x="880" y="947"/>
                    </a:lnTo>
                    <a:lnTo>
                      <a:pt x="863" y="938"/>
                    </a:lnTo>
                    <a:lnTo>
                      <a:pt x="848" y="928"/>
                    </a:lnTo>
                    <a:lnTo>
                      <a:pt x="833" y="919"/>
                    </a:lnTo>
                    <a:lnTo>
                      <a:pt x="819" y="908"/>
                    </a:lnTo>
                    <a:lnTo>
                      <a:pt x="806" y="896"/>
                    </a:lnTo>
                    <a:lnTo>
                      <a:pt x="792" y="883"/>
                    </a:lnTo>
                    <a:lnTo>
                      <a:pt x="792" y="883"/>
                    </a:lnTo>
                    <a:lnTo>
                      <a:pt x="792" y="883"/>
                    </a:lnTo>
                    <a:lnTo>
                      <a:pt x="792" y="883"/>
                    </a:lnTo>
                    <a:lnTo>
                      <a:pt x="783" y="876"/>
                    </a:lnTo>
                    <a:lnTo>
                      <a:pt x="774" y="867"/>
                    </a:lnTo>
                    <a:lnTo>
                      <a:pt x="762" y="857"/>
                    </a:lnTo>
                    <a:lnTo>
                      <a:pt x="749" y="846"/>
                    </a:lnTo>
                    <a:lnTo>
                      <a:pt x="734" y="836"/>
                    </a:lnTo>
                    <a:lnTo>
                      <a:pt x="717" y="824"/>
                    </a:lnTo>
                    <a:lnTo>
                      <a:pt x="701" y="811"/>
                    </a:lnTo>
                    <a:lnTo>
                      <a:pt x="683" y="798"/>
                    </a:lnTo>
                    <a:lnTo>
                      <a:pt x="633" y="762"/>
                    </a:lnTo>
                    <a:lnTo>
                      <a:pt x="579" y="726"/>
                    </a:lnTo>
                    <a:lnTo>
                      <a:pt x="524" y="690"/>
                    </a:lnTo>
                    <a:lnTo>
                      <a:pt x="470" y="654"/>
                    </a:lnTo>
                    <a:lnTo>
                      <a:pt x="419" y="623"/>
                    </a:lnTo>
                    <a:lnTo>
                      <a:pt x="371" y="595"/>
                    </a:lnTo>
                    <a:lnTo>
                      <a:pt x="350" y="583"/>
                    </a:lnTo>
                    <a:lnTo>
                      <a:pt x="330" y="574"/>
                    </a:lnTo>
                    <a:lnTo>
                      <a:pt x="313" y="565"/>
                    </a:lnTo>
                    <a:lnTo>
                      <a:pt x="299" y="559"/>
                    </a:lnTo>
                    <a:lnTo>
                      <a:pt x="299" y="559"/>
                    </a:lnTo>
                    <a:lnTo>
                      <a:pt x="288" y="553"/>
                    </a:lnTo>
                    <a:lnTo>
                      <a:pt x="277" y="548"/>
                    </a:lnTo>
                    <a:lnTo>
                      <a:pt x="268" y="540"/>
                    </a:lnTo>
                    <a:lnTo>
                      <a:pt x="258" y="533"/>
                    </a:lnTo>
                    <a:lnTo>
                      <a:pt x="248" y="524"/>
                    </a:lnTo>
                    <a:lnTo>
                      <a:pt x="240" y="514"/>
                    </a:lnTo>
                    <a:lnTo>
                      <a:pt x="232" y="505"/>
                    </a:lnTo>
                    <a:lnTo>
                      <a:pt x="223" y="494"/>
                    </a:lnTo>
                    <a:lnTo>
                      <a:pt x="214" y="480"/>
                    </a:lnTo>
                    <a:lnTo>
                      <a:pt x="205" y="465"/>
                    </a:lnTo>
                    <a:lnTo>
                      <a:pt x="196" y="450"/>
                    </a:lnTo>
                    <a:lnTo>
                      <a:pt x="189" y="433"/>
                    </a:lnTo>
                    <a:lnTo>
                      <a:pt x="175" y="402"/>
                    </a:lnTo>
                    <a:lnTo>
                      <a:pt x="163" y="370"/>
                    </a:lnTo>
                    <a:lnTo>
                      <a:pt x="154" y="341"/>
                    </a:lnTo>
                    <a:lnTo>
                      <a:pt x="147" y="313"/>
                    </a:lnTo>
                    <a:lnTo>
                      <a:pt x="141" y="290"/>
                    </a:lnTo>
                    <a:lnTo>
                      <a:pt x="139" y="273"/>
                    </a:lnTo>
                    <a:lnTo>
                      <a:pt x="138" y="266"/>
                    </a:lnTo>
                    <a:lnTo>
                      <a:pt x="138" y="266"/>
                    </a:lnTo>
                    <a:lnTo>
                      <a:pt x="136" y="251"/>
                    </a:lnTo>
                    <a:lnTo>
                      <a:pt x="134" y="234"/>
                    </a:lnTo>
                    <a:lnTo>
                      <a:pt x="128" y="201"/>
                    </a:lnTo>
                    <a:lnTo>
                      <a:pt x="121" y="164"/>
                    </a:lnTo>
                    <a:lnTo>
                      <a:pt x="117" y="146"/>
                    </a:lnTo>
                    <a:lnTo>
                      <a:pt x="111" y="126"/>
                    </a:lnTo>
                    <a:lnTo>
                      <a:pt x="105" y="108"/>
                    </a:lnTo>
                    <a:lnTo>
                      <a:pt x="97" y="90"/>
                    </a:lnTo>
                    <a:lnTo>
                      <a:pt x="90" y="73"/>
                    </a:lnTo>
                    <a:lnTo>
                      <a:pt x="80" y="58"/>
                    </a:lnTo>
                    <a:lnTo>
                      <a:pt x="76" y="51"/>
                    </a:lnTo>
                    <a:lnTo>
                      <a:pt x="70" y="44"/>
                    </a:lnTo>
                    <a:lnTo>
                      <a:pt x="65" y="39"/>
                    </a:lnTo>
                    <a:lnTo>
                      <a:pt x="58" y="32"/>
                    </a:lnTo>
                    <a:lnTo>
                      <a:pt x="53" y="28"/>
                    </a:lnTo>
                    <a:lnTo>
                      <a:pt x="46" y="24"/>
                    </a:lnTo>
                    <a:lnTo>
                      <a:pt x="40" y="21"/>
                    </a:lnTo>
                    <a:lnTo>
                      <a:pt x="32" y="18"/>
                    </a:lnTo>
                    <a:lnTo>
                      <a:pt x="26" y="16"/>
                    </a:lnTo>
                    <a:lnTo>
                      <a:pt x="18" y="15"/>
                    </a:lnTo>
                    <a:lnTo>
                      <a:pt x="10" y="15"/>
                    </a:lnTo>
                    <a:lnTo>
                      <a:pt x="2" y="15"/>
                    </a:lnTo>
                    <a:lnTo>
                      <a:pt x="0" y="1"/>
                    </a:lnTo>
                    <a:lnTo>
                      <a:pt x="10" y="0"/>
                    </a:lnTo>
                    <a:lnTo>
                      <a:pt x="18" y="0"/>
                    </a:lnTo>
                    <a:lnTo>
                      <a:pt x="27" y="1"/>
                    </a:lnTo>
                    <a:lnTo>
                      <a:pt x="36" y="3"/>
                    </a:lnTo>
                    <a:lnTo>
                      <a:pt x="43" y="7"/>
                    </a:lnTo>
                    <a:lnTo>
                      <a:pt x="51" y="10"/>
                    </a:lnTo>
                    <a:lnTo>
                      <a:pt x="58" y="14"/>
                    </a:lnTo>
                    <a:lnTo>
                      <a:pt x="65" y="19"/>
                    </a:lnTo>
                    <a:lnTo>
                      <a:pt x="71" y="25"/>
                    </a:lnTo>
                    <a:lnTo>
                      <a:pt x="78" y="31"/>
                    </a:lnTo>
                    <a:lnTo>
                      <a:pt x="83" y="38"/>
                    </a:lnTo>
                    <a:lnTo>
                      <a:pt x="89" y="45"/>
                    </a:lnTo>
                    <a:lnTo>
                      <a:pt x="99" y="61"/>
                    </a:lnTo>
                    <a:lnTo>
                      <a:pt x="108" y="79"/>
                    </a:lnTo>
                    <a:lnTo>
                      <a:pt x="117" y="98"/>
                    </a:lnTo>
                    <a:lnTo>
                      <a:pt x="123" y="118"/>
                    </a:lnTo>
                    <a:lnTo>
                      <a:pt x="129" y="138"/>
                    </a:lnTo>
                    <a:lnTo>
                      <a:pt x="135" y="157"/>
                    </a:lnTo>
                    <a:lnTo>
                      <a:pt x="142" y="197"/>
                    </a:lnTo>
                    <a:lnTo>
                      <a:pt x="149" y="232"/>
                    </a:lnTo>
                    <a:lnTo>
                      <a:pt x="150" y="242"/>
                    </a:lnTo>
                    <a:lnTo>
                      <a:pt x="151" y="250"/>
                    </a:lnTo>
                    <a:lnTo>
                      <a:pt x="152" y="258"/>
                    </a:lnTo>
                    <a:lnTo>
                      <a:pt x="152" y="264"/>
                    </a:lnTo>
                    <a:lnTo>
                      <a:pt x="153" y="271"/>
                    </a:lnTo>
                    <a:lnTo>
                      <a:pt x="156" y="288"/>
                    </a:lnTo>
                    <a:lnTo>
                      <a:pt x="161" y="311"/>
                    </a:lnTo>
                    <a:lnTo>
                      <a:pt x="168" y="336"/>
                    </a:lnTo>
                    <a:lnTo>
                      <a:pt x="177" y="366"/>
                    </a:lnTo>
                    <a:lnTo>
                      <a:pt x="189" y="396"/>
                    </a:lnTo>
                    <a:lnTo>
                      <a:pt x="202" y="427"/>
                    </a:lnTo>
                    <a:lnTo>
                      <a:pt x="209" y="442"/>
                    </a:lnTo>
                    <a:lnTo>
                      <a:pt x="218" y="457"/>
                    </a:lnTo>
                    <a:lnTo>
                      <a:pt x="227" y="471"/>
                    </a:lnTo>
                    <a:lnTo>
                      <a:pt x="235" y="485"/>
                    </a:lnTo>
                    <a:lnTo>
                      <a:pt x="243" y="495"/>
                    </a:lnTo>
                    <a:lnTo>
                      <a:pt x="250" y="505"/>
                    </a:lnTo>
                    <a:lnTo>
                      <a:pt x="259" y="513"/>
                    </a:lnTo>
                    <a:lnTo>
                      <a:pt x="268" y="522"/>
                    </a:lnTo>
                    <a:lnTo>
                      <a:pt x="276" y="528"/>
                    </a:lnTo>
                    <a:lnTo>
                      <a:pt x="285" y="535"/>
                    </a:lnTo>
                    <a:lnTo>
                      <a:pt x="295" y="540"/>
                    </a:lnTo>
                    <a:lnTo>
                      <a:pt x="304" y="545"/>
                    </a:lnTo>
                    <a:lnTo>
                      <a:pt x="304" y="546"/>
                    </a:lnTo>
                    <a:lnTo>
                      <a:pt x="319" y="551"/>
                    </a:lnTo>
                    <a:lnTo>
                      <a:pt x="337" y="560"/>
                    </a:lnTo>
                    <a:lnTo>
                      <a:pt x="356" y="570"/>
                    </a:lnTo>
                    <a:lnTo>
                      <a:pt x="378" y="582"/>
                    </a:lnTo>
                    <a:lnTo>
                      <a:pt x="425" y="610"/>
                    </a:lnTo>
                    <a:lnTo>
                      <a:pt x="477" y="642"/>
                    </a:lnTo>
                    <a:lnTo>
                      <a:pt x="532" y="677"/>
                    </a:lnTo>
                    <a:lnTo>
                      <a:pt x="588" y="714"/>
                    </a:lnTo>
                    <a:lnTo>
                      <a:pt x="641" y="750"/>
                    </a:lnTo>
                    <a:lnTo>
                      <a:pt x="692" y="786"/>
                    </a:lnTo>
                    <a:lnTo>
                      <a:pt x="710" y="799"/>
                    </a:lnTo>
                    <a:lnTo>
                      <a:pt x="727" y="812"/>
                    </a:lnTo>
                    <a:lnTo>
                      <a:pt x="742" y="824"/>
                    </a:lnTo>
                    <a:lnTo>
                      <a:pt x="757" y="836"/>
                    </a:lnTo>
                    <a:lnTo>
                      <a:pt x="771" y="846"/>
                    </a:lnTo>
                    <a:lnTo>
                      <a:pt x="783" y="856"/>
                    </a:lnTo>
                    <a:lnTo>
                      <a:pt x="793" y="865"/>
                    </a:lnTo>
                    <a:lnTo>
                      <a:pt x="802" y="872"/>
                    </a:lnTo>
                    <a:lnTo>
                      <a:pt x="803" y="872"/>
                    </a:lnTo>
                    <a:lnTo>
                      <a:pt x="803" y="872"/>
                    </a:lnTo>
                    <a:lnTo>
                      <a:pt x="803" y="872"/>
                    </a:lnTo>
                    <a:lnTo>
                      <a:pt x="816" y="885"/>
                    </a:lnTo>
                    <a:lnTo>
                      <a:pt x="829" y="896"/>
                    </a:lnTo>
                    <a:lnTo>
                      <a:pt x="841" y="907"/>
                    </a:lnTo>
                    <a:lnTo>
                      <a:pt x="855" y="916"/>
                    </a:lnTo>
                    <a:lnTo>
                      <a:pt x="871" y="925"/>
                    </a:lnTo>
                    <a:lnTo>
                      <a:pt x="887" y="934"/>
                    </a:lnTo>
                    <a:lnTo>
                      <a:pt x="905" y="942"/>
                    </a:lnTo>
                    <a:lnTo>
                      <a:pt x="925" y="949"/>
                    </a:lnTo>
                    <a:lnTo>
                      <a:pt x="948" y="956"/>
                    </a:lnTo>
                    <a:lnTo>
                      <a:pt x="974" y="964"/>
                    </a:lnTo>
                    <a:lnTo>
                      <a:pt x="1003" y="973"/>
                    </a:lnTo>
                    <a:lnTo>
                      <a:pt x="1037" y="980"/>
                    </a:lnTo>
                    <a:lnTo>
                      <a:pt x="1074" y="988"/>
                    </a:lnTo>
                    <a:lnTo>
                      <a:pt x="1117" y="995"/>
                    </a:lnTo>
                    <a:lnTo>
                      <a:pt x="1164" y="1003"/>
                    </a:lnTo>
                    <a:lnTo>
                      <a:pt x="1216" y="1009"/>
                    </a:lnTo>
                    <a:lnTo>
                      <a:pt x="1251" y="1012"/>
                    </a:lnTo>
                    <a:lnTo>
                      <a:pt x="1283" y="1014"/>
                    </a:lnTo>
                    <a:lnTo>
                      <a:pt x="1313" y="1012"/>
                    </a:lnTo>
                    <a:lnTo>
                      <a:pt x="1340" y="1009"/>
                    </a:lnTo>
                    <a:lnTo>
                      <a:pt x="1366" y="1005"/>
                    </a:lnTo>
                    <a:lnTo>
                      <a:pt x="1389" y="998"/>
                    </a:lnTo>
                    <a:lnTo>
                      <a:pt x="1411" y="991"/>
                    </a:lnTo>
                    <a:lnTo>
                      <a:pt x="1432" y="981"/>
                    </a:lnTo>
                    <a:lnTo>
                      <a:pt x="1450" y="971"/>
                    </a:lnTo>
                    <a:lnTo>
                      <a:pt x="1467" y="961"/>
                    </a:lnTo>
                    <a:lnTo>
                      <a:pt x="1483" y="950"/>
                    </a:lnTo>
                    <a:lnTo>
                      <a:pt x="1497" y="938"/>
                    </a:lnTo>
                    <a:lnTo>
                      <a:pt x="1525" y="914"/>
                    </a:lnTo>
                    <a:lnTo>
                      <a:pt x="1549" y="891"/>
                    </a:lnTo>
                    <a:lnTo>
                      <a:pt x="1562" y="878"/>
                    </a:lnTo>
                    <a:lnTo>
                      <a:pt x="1575" y="867"/>
                    </a:lnTo>
                    <a:lnTo>
                      <a:pt x="1588" y="855"/>
                    </a:lnTo>
                    <a:lnTo>
                      <a:pt x="1601" y="845"/>
                    </a:lnTo>
                    <a:lnTo>
                      <a:pt x="1614" y="837"/>
                    </a:lnTo>
                    <a:lnTo>
                      <a:pt x="1628" y="829"/>
                    </a:lnTo>
                    <a:lnTo>
                      <a:pt x="1642" y="823"/>
                    </a:lnTo>
                    <a:lnTo>
                      <a:pt x="1658" y="818"/>
                    </a:lnTo>
                    <a:lnTo>
                      <a:pt x="1678" y="813"/>
                    </a:lnTo>
                    <a:lnTo>
                      <a:pt x="1696" y="807"/>
                    </a:lnTo>
                    <a:lnTo>
                      <a:pt x="1712" y="798"/>
                    </a:lnTo>
                    <a:lnTo>
                      <a:pt x="1728" y="789"/>
                    </a:lnTo>
                    <a:lnTo>
                      <a:pt x="1743" y="780"/>
                    </a:lnTo>
                    <a:lnTo>
                      <a:pt x="1756" y="769"/>
                    </a:lnTo>
                    <a:lnTo>
                      <a:pt x="1769" y="758"/>
                    </a:lnTo>
                    <a:lnTo>
                      <a:pt x="1780" y="748"/>
                    </a:lnTo>
                    <a:lnTo>
                      <a:pt x="1798" y="727"/>
                    </a:lnTo>
                    <a:lnTo>
                      <a:pt x="1812" y="708"/>
                    </a:lnTo>
                    <a:lnTo>
                      <a:pt x="1822" y="693"/>
                    </a:lnTo>
                    <a:lnTo>
                      <a:pt x="1827" y="685"/>
                    </a:lnTo>
                    <a:lnTo>
                      <a:pt x="1823" y="536"/>
                    </a:lnTo>
                    <a:lnTo>
                      <a:pt x="1838" y="53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0" name="Freeform 44">
                <a:extLst>
                  <a:ext uri="{FF2B5EF4-FFF2-40B4-BE49-F238E27FC236}">
                    <a16:creationId xmlns:a16="http://schemas.microsoft.com/office/drawing/2014/main" id="{12CED9A3-A7CE-4691-9442-75F89AAD0459}"/>
                  </a:ext>
                </a:extLst>
              </p:cNvPr>
              <p:cNvSpPr/>
              <p:nvPr/>
            </p:nvSpPr>
            <p:spPr bwMode="auto">
              <a:xfrm>
                <a:off x="2398" y="3313"/>
                <a:ext cx="4" cy="139"/>
              </a:xfrm>
              <a:custGeom>
                <a:avLst/>
                <a:gdLst>
                  <a:gd name="T0" fmla="*/ 0 w 16"/>
                  <a:gd name="T1" fmla="*/ 0 h 558"/>
                  <a:gd name="T2" fmla="*/ 2 w 16"/>
                  <a:gd name="T3" fmla="*/ 548 h 558"/>
                  <a:gd name="T4" fmla="*/ 16 w 16"/>
                  <a:gd name="T5" fmla="*/ 558 h 558"/>
                  <a:gd name="T6" fmla="*/ 15 w 16"/>
                  <a:gd name="T7" fmla="*/ 0 h 558"/>
                  <a:gd name="T8" fmla="*/ 0 w 16"/>
                  <a:gd name="T9" fmla="*/ 0 h 558"/>
                </a:gdLst>
                <a:ahLst/>
                <a:cxnLst>
                  <a:cxn ang="0">
                    <a:pos x="T0" y="T1"/>
                  </a:cxn>
                  <a:cxn ang="0">
                    <a:pos x="T2" y="T3"/>
                  </a:cxn>
                  <a:cxn ang="0">
                    <a:pos x="T4" y="T5"/>
                  </a:cxn>
                  <a:cxn ang="0">
                    <a:pos x="T6" y="T7"/>
                  </a:cxn>
                  <a:cxn ang="0">
                    <a:pos x="T8" y="T9"/>
                  </a:cxn>
                </a:cxnLst>
                <a:rect l="0" t="0" r="r" b="b"/>
                <a:pathLst>
                  <a:path w="16" h="558">
                    <a:moveTo>
                      <a:pt x="0" y="0"/>
                    </a:moveTo>
                    <a:lnTo>
                      <a:pt x="2" y="548"/>
                    </a:lnTo>
                    <a:lnTo>
                      <a:pt x="16" y="558"/>
                    </a:lnTo>
                    <a:lnTo>
                      <a:pt x="15" y="0"/>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1" name="Freeform 45">
                <a:extLst>
                  <a:ext uri="{FF2B5EF4-FFF2-40B4-BE49-F238E27FC236}">
                    <a16:creationId xmlns:a16="http://schemas.microsoft.com/office/drawing/2014/main" id="{A44CF4E2-1F3B-4C5C-8077-2E926D88069B}"/>
                  </a:ext>
                </a:extLst>
              </p:cNvPr>
              <p:cNvSpPr>
                <a:spLocks noEditPoints="1"/>
              </p:cNvSpPr>
              <p:nvPr/>
            </p:nvSpPr>
            <p:spPr bwMode="auto">
              <a:xfrm>
                <a:off x="2288" y="3192"/>
                <a:ext cx="157" cy="200"/>
              </a:xfrm>
              <a:custGeom>
                <a:avLst/>
                <a:gdLst>
                  <a:gd name="T0" fmla="*/ 54 w 629"/>
                  <a:gd name="T1" fmla="*/ 20 h 802"/>
                  <a:gd name="T2" fmla="*/ 134 w 629"/>
                  <a:gd name="T3" fmla="*/ 14 h 802"/>
                  <a:gd name="T4" fmla="*/ 218 w 629"/>
                  <a:gd name="T5" fmla="*/ 11 h 802"/>
                  <a:gd name="T6" fmla="*/ 272 w 629"/>
                  <a:gd name="T7" fmla="*/ 10 h 802"/>
                  <a:gd name="T8" fmla="*/ 288 w 629"/>
                  <a:gd name="T9" fmla="*/ 11 h 802"/>
                  <a:gd name="T10" fmla="*/ 294 w 629"/>
                  <a:gd name="T11" fmla="*/ 18 h 802"/>
                  <a:gd name="T12" fmla="*/ 294 w 629"/>
                  <a:gd name="T13" fmla="*/ 27 h 802"/>
                  <a:gd name="T14" fmla="*/ 287 w 629"/>
                  <a:gd name="T15" fmla="*/ 35 h 802"/>
                  <a:gd name="T16" fmla="*/ 276 w 629"/>
                  <a:gd name="T17" fmla="*/ 41 h 802"/>
                  <a:gd name="T18" fmla="*/ 262 w 629"/>
                  <a:gd name="T19" fmla="*/ 62 h 802"/>
                  <a:gd name="T20" fmla="*/ 264 w 629"/>
                  <a:gd name="T21" fmla="*/ 106 h 802"/>
                  <a:gd name="T22" fmla="*/ 259 w 629"/>
                  <a:gd name="T23" fmla="*/ 132 h 802"/>
                  <a:gd name="T24" fmla="*/ 248 w 629"/>
                  <a:gd name="T25" fmla="*/ 138 h 802"/>
                  <a:gd name="T26" fmla="*/ 202 w 629"/>
                  <a:gd name="T27" fmla="*/ 135 h 802"/>
                  <a:gd name="T28" fmla="*/ 177 w 629"/>
                  <a:gd name="T29" fmla="*/ 88 h 802"/>
                  <a:gd name="T30" fmla="*/ 177 w 629"/>
                  <a:gd name="T31" fmla="*/ 54 h 802"/>
                  <a:gd name="T32" fmla="*/ 79 w 629"/>
                  <a:gd name="T33" fmla="*/ 75 h 802"/>
                  <a:gd name="T34" fmla="*/ 77 w 629"/>
                  <a:gd name="T35" fmla="*/ 144 h 802"/>
                  <a:gd name="T36" fmla="*/ 74 w 629"/>
                  <a:gd name="T37" fmla="*/ 214 h 802"/>
                  <a:gd name="T38" fmla="*/ 567 w 629"/>
                  <a:gd name="T39" fmla="*/ 209 h 802"/>
                  <a:gd name="T40" fmla="*/ 565 w 629"/>
                  <a:gd name="T41" fmla="*/ 138 h 802"/>
                  <a:gd name="T42" fmla="*/ 563 w 629"/>
                  <a:gd name="T43" fmla="*/ 66 h 802"/>
                  <a:gd name="T44" fmla="*/ 561 w 629"/>
                  <a:gd name="T45" fmla="*/ 0 h 802"/>
                  <a:gd name="T46" fmla="*/ 591 w 629"/>
                  <a:gd name="T47" fmla="*/ 1 h 802"/>
                  <a:gd name="T48" fmla="*/ 600 w 629"/>
                  <a:gd name="T49" fmla="*/ 802 h 802"/>
                  <a:gd name="T50" fmla="*/ 586 w 629"/>
                  <a:gd name="T51" fmla="*/ 601 h 802"/>
                  <a:gd name="T52" fmla="*/ 575 w 629"/>
                  <a:gd name="T53" fmla="*/ 403 h 802"/>
                  <a:gd name="T54" fmla="*/ 72 w 629"/>
                  <a:gd name="T55" fmla="*/ 267 h 802"/>
                  <a:gd name="T56" fmla="*/ 59 w 629"/>
                  <a:gd name="T57" fmla="*/ 448 h 802"/>
                  <a:gd name="T58" fmla="*/ 43 w 629"/>
                  <a:gd name="T59" fmla="*/ 628 h 802"/>
                  <a:gd name="T60" fmla="*/ 0 w 629"/>
                  <a:gd name="T61" fmla="*/ 745 h 802"/>
                  <a:gd name="T62" fmla="*/ 317 w 629"/>
                  <a:gd name="T63" fmla="*/ 12 h 802"/>
                  <a:gd name="T64" fmla="*/ 380 w 629"/>
                  <a:gd name="T65" fmla="*/ 5 h 802"/>
                  <a:gd name="T66" fmla="*/ 479 w 629"/>
                  <a:gd name="T67" fmla="*/ 1 h 802"/>
                  <a:gd name="T68" fmla="*/ 548 w 629"/>
                  <a:gd name="T69" fmla="*/ 7 h 802"/>
                  <a:gd name="T70" fmla="*/ 550 w 629"/>
                  <a:gd name="T71" fmla="*/ 20 h 802"/>
                  <a:gd name="T72" fmla="*/ 470 w 629"/>
                  <a:gd name="T73" fmla="*/ 41 h 802"/>
                  <a:gd name="T74" fmla="*/ 469 w 629"/>
                  <a:gd name="T75" fmla="*/ 73 h 802"/>
                  <a:gd name="T76" fmla="*/ 471 w 629"/>
                  <a:gd name="T77" fmla="*/ 126 h 802"/>
                  <a:gd name="T78" fmla="*/ 438 w 629"/>
                  <a:gd name="T79" fmla="*/ 128 h 802"/>
                  <a:gd name="T80" fmla="*/ 403 w 629"/>
                  <a:gd name="T81" fmla="*/ 132 h 802"/>
                  <a:gd name="T82" fmla="*/ 390 w 629"/>
                  <a:gd name="T83" fmla="*/ 127 h 802"/>
                  <a:gd name="T84" fmla="*/ 386 w 629"/>
                  <a:gd name="T85" fmla="*/ 85 h 802"/>
                  <a:gd name="T86" fmla="*/ 386 w 629"/>
                  <a:gd name="T87" fmla="*/ 54 h 802"/>
                  <a:gd name="T88" fmla="*/ 300 w 629"/>
                  <a:gd name="T89" fmla="*/ 34 h 802"/>
                  <a:gd name="T90" fmla="*/ 296 w 629"/>
                  <a:gd name="T91" fmla="*/ 30 h 802"/>
                  <a:gd name="T92" fmla="*/ 303 w 629"/>
                  <a:gd name="T93" fmla="*/ 19 h 802"/>
                  <a:gd name="T94" fmla="*/ 306 w 629"/>
                  <a:gd name="T95" fmla="*/ 15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9" h="802">
                    <a:moveTo>
                      <a:pt x="0" y="745"/>
                    </a:moveTo>
                    <a:lnTo>
                      <a:pt x="53" y="34"/>
                    </a:lnTo>
                    <a:lnTo>
                      <a:pt x="54" y="20"/>
                    </a:lnTo>
                    <a:lnTo>
                      <a:pt x="68" y="20"/>
                    </a:lnTo>
                    <a:lnTo>
                      <a:pt x="101" y="18"/>
                    </a:lnTo>
                    <a:lnTo>
                      <a:pt x="134" y="14"/>
                    </a:lnTo>
                    <a:lnTo>
                      <a:pt x="166" y="12"/>
                    </a:lnTo>
                    <a:lnTo>
                      <a:pt x="200" y="11"/>
                    </a:lnTo>
                    <a:lnTo>
                      <a:pt x="218" y="11"/>
                    </a:lnTo>
                    <a:lnTo>
                      <a:pt x="235" y="11"/>
                    </a:lnTo>
                    <a:lnTo>
                      <a:pt x="253" y="11"/>
                    </a:lnTo>
                    <a:lnTo>
                      <a:pt x="272" y="10"/>
                    </a:lnTo>
                    <a:lnTo>
                      <a:pt x="278" y="10"/>
                    </a:lnTo>
                    <a:lnTo>
                      <a:pt x="284" y="10"/>
                    </a:lnTo>
                    <a:lnTo>
                      <a:pt x="288" y="11"/>
                    </a:lnTo>
                    <a:lnTo>
                      <a:pt x="291" y="13"/>
                    </a:lnTo>
                    <a:lnTo>
                      <a:pt x="293" y="15"/>
                    </a:lnTo>
                    <a:lnTo>
                      <a:pt x="294" y="18"/>
                    </a:lnTo>
                    <a:lnTo>
                      <a:pt x="296" y="20"/>
                    </a:lnTo>
                    <a:lnTo>
                      <a:pt x="296" y="24"/>
                    </a:lnTo>
                    <a:lnTo>
                      <a:pt x="294" y="27"/>
                    </a:lnTo>
                    <a:lnTo>
                      <a:pt x="292" y="30"/>
                    </a:lnTo>
                    <a:lnTo>
                      <a:pt x="290" y="33"/>
                    </a:lnTo>
                    <a:lnTo>
                      <a:pt x="287" y="35"/>
                    </a:lnTo>
                    <a:lnTo>
                      <a:pt x="284" y="39"/>
                    </a:lnTo>
                    <a:lnTo>
                      <a:pt x="280" y="40"/>
                    </a:lnTo>
                    <a:lnTo>
                      <a:pt x="276" y="41"/>
                    </a:lnTo>
                    <a:lnTo>
                      <a:pt x="272" y="42"/>
                    </a:lnTo>
                    <a:lnTo>
                      <a:pt x="261" y="42"/>
                    </a:lnTo>
                    <a:lnTo>
                      <a:pt x="262" y="62"/>
                    </a:lnTo>
                    <a:lnTo>
                      <a:pt x="264" y="83"/>
                    </a:lnTo>
                    <a:lnTo>
                      <a:pt x="264" y="94"/>
                    </a:lnTo>
                    <a:lnTo>
                      <a:pt x="264" y="106"/>
                    </a:lnTo>
                    <a:lnTo>
                      <a:pt x="263" y="117"/>
                    </a:lnTo>
                    <a:lnTo>
                      <a:pt x="261" y="129"/>
                    </a:lnTo>
                    <a:lnTo>
                      <a:pt x="259" y="132"/>
                    </a:lnTo>
                    <a:lnTo>
                      <a:pt x="256" y="135"/>
                    </a:lnTo>
                    <a:lnTo>
                      <a:pt x="252" y="137"/>
                    </a:lnTo>
                    <a:lnTo>
                      <a:pt x="248" y="138"/>
                    </a:lnTo>
                    <a:lnTo>
                      <a:pt x="238" y="139"/>
                    </a:lnTo>
                    <a:lnTo>
                      <a:pt x="226" y="138"/>
                    </a:lnTo>
                    <a:lnTo>
                      <a:pt x="202" y="135"/>
                    </a:lnTo>
                    <a:lnTo>
                      <a:pt x="179" y="130"/>
                    </a:lnTo>
                    <a:lnTo>
                      <a:pt x="178" y="109"/>
                    </a:lnTo>
                    <a:lnTo>
                      <a:pt x="177" y="88"/>
                    </a:lnTo>
                    <a:lnTo>
                      <a:pt x="177" y="77"/>
                    </a:lnTo>
                    <a:lnTo>
                      <a:pt x="177" y="66"/>
                    </a:lnTo>
                    <a:lnTo>
                      <a:pt x="177" y="54"/>
                    </a:lnTo>
                    <a:lnTo>
                      <a:pt x="179" y="41"/>
                    </a:lnTo>
                    <a:lnTo>
                      <a:pt x="79" y="52"/>
                    </a:lnTo>
                    <a:lnTo>
                      <a:pt x="79" y="75"/>
                    </a:lnTo>
                    <a:lnTo>
                      <a:pt x="78" y="98"/>
                    </a:lnTo>
                    <a:lnTo>
                      <a:pt x="78" y="122"/>
                    </a:lnTo>
                    <a:lnTo>
                      <a:pt x="77" y="144"/>
                    </a:lnTo>
                    <a:lnTo>
                      <a:pt x="77" y="168"/>
                    </a:lnTo>
                    <a:lnTo>
                      <a:pt x="75" y="191"/>
                    </a:lnTo>
                    <a:lnTo>
                      <a:pt x="74" y="214"/>
                    </a:lnTo>
                    <a:lnTo>
                      <a:pt x="73" y="238"/>
                    </a:lnTo>
                    <a:lnTo>
                      <a:pt x="568" y="233"/>
                    </a:lnTo>
                    <a:lnTo>
                      <a:pt x="567" y="209"/>
                    </a:lnTo>
                    <a:lnTo>
                      <a:pt x="566" y="185"/>
                    </a:lnTo>
                    <a:lnTo>
                      <a:pt x="566" y="162"/>
                    </a:lnTo>
                    <a:lnTo>
                      <a:pt x="565" y="138"/>
                    </a:lnTo>
                    <a:lnTo>
                      <a:pt x="564" y="114"/>
                    </a:lnTo>
                    <a:lnTo>
                      <a:pt x="564" y="89"/>
                    </a:lnTo>
                    <a:lnTo>
                      <a:pt x="563" y="66"/>
                    </a:lnTo>
                    <a:lnTo>
                      <a:pt x="563" y="41"/>
                    </a:lnTo>
                    <a:lnTo>
                      <a:pt x="561" y="41"/>
                    </a:lnTo>
                    <a:lnTo>
                      <a:pt x="561" y="0"/>
                    </a:lnTo>
                    <a:lnTo>
                      <a:pt x="570" y="1"/>
                    </a:lnTo>
                    <a:lnTo>
                      <a:pt x="577" y="1"/>
                    </a:lnTo>
                    <a:lnTo>
                      <a:pt x="591" y="1"/>
                    </a:lnTo>
                    <a:lnTo>
                      <a:pt x="591" y="15"/>
                    </a:lnTo>
                    <a:lnTo>
                      <a:pt x="629" y="801"/>
                    </a:lnTo>
                    <a:lnTo>
                      <a:pt x="600" y="802"/>
                    </a:lnTo>
                    <a:lnTo>
                      <a:pt x="594" y="735"/>
                    </a:lnTo>
                    <a:lnTo>
                      <a:pt x="590" y="668"/>
                    </a:lnTo>
                    <a:lnTo>
                      <a:pt x="586" y="601"/>
                    </a:lnTo>
                    <a:lnTo>
                      <a:pt x="581" y="536"/>
                    </a:lnTo>
                    <a:lnTo>
                      <a:pt x="578" y="469"/>
                    </a:lnTo>
                    <a:lnTo>
                      <a:pt x="575" y="403"/>
                    </a:lnTo>
                    <a:lnTo>
                      <a:pt x="572" y="336"/>
                    </a:lnTo>
                    <a:lnTo>
                      <a:pt x="570" y="268"/>
                    </a:lnTo>
                    <a:lnTo>
                      <a:pt x="72" y="267"/>
                    </a:lnTo>
                    <a:lnTo>
                      <a:pt x="68" y="328"/>
                    </a:lnTo>
                    <a:lnTo>
                      <a:pt x="65" y="388"/>
                    </a:lnTo>
                    <a:lnTo>
                      <a:pt x="59" y="448"/>
                    </a:lnTo>
                    <a:lnTo>
                      <a:pt x="55" y="508"/>
                    </a:lnTo>
                    <a:lnTo>
                      <a:pt x="48" y="568"/>
                    </a:lnTo>
                    <a:lnTo>
                      <a:pt x="43" y="628"/>
                    </a:lnTo>
                    <a:lnTo>
                      <a:pt x="37" y="688"/>
                    </a:lnTo>
                    <a:lnTo>
                      <a:pt x="29" y="747"/>
                    </a:lnTo>
                    <a:lnTo>
                      <a:pt x="0" y="745"/>
                    </a:lnTo>
                    <a:close/>
                    <a:moveTo>
                      <a:pt x="304" y="15"/>
                    </a:moveTo>
                    <a:lnTo>
                      <a:pt x="308" y="13"/>
                    </a:lnTo>
                    <a:lnTo>
                      <a:pt x="317" y="12"/>
                    </a:lnTo>
                    <a:lnTo>
                      <a:pt x="330" y="10"/>
                    </a:lnTo>
                    <a:lnTo>
                      <a:pt x="345" y="8"/>
                    </a:lnTo>
                    <a:lnTo>
                      <a:pt x="380" y="5"/>
                    </a:lnTo>
                    <a:lnTo>
                      <a:pt x="416" y="2"/>
                    </a:lnTo>
                    <a:lnTo>
                      <a:pt x="445" y="1"/>
                    </a:lnTo>
                    <a:lnTo>
                      <a:pt x="479" y="1"/>
                    </a:lnTo>
                    <a:lnTo>
                      <a:pt x="512" y="2"/>
                    </a:lnTo>
                    <a:lnTo>
                      <a:pt x="541" y="3"/>
                    </a:lnTo>
                    <a:lnTo>
                      <a:pt x="548" y="7"/>
                    </a:lnTo>
                    <a:lnTo>
                      <a:pt x="551" y="12"/>
                    </a:lnTo>
                    <a:lnTo>
                      <a:pt x="552" y="16"/>
                    </a:lnTo>
                    <a:lnTo>
                      <a:pt x="550" y="20"/>
                    </a:lnTo>
                    <a:lnTo>
                      <a:pt x="543" y="29"/>
                    </a:lnTo>
                    <a:lnTo>
                      <a:pt x="532" y="41"/>
                    </a:lnTo>
                    <a:lnTo>
                      <a:pt x="470" y="41"/>
                    </a:lnTo>
                    <a:lnTo>
                      <a:pt x="469" y="52"/>
                    </a:lnTo>
                    <a:lnTo>
                      <a:pt x="469" y="62"/>
                    </a:lnTo>
                    <a:lnTo>
                      <a:pt x="469" y="73"/>
                    </a:lnTo>
                    <a:lnTo>
                      <a:pt x="470" y="84"/>
                    </a:lnTo>
                    <a:lnTo>
                      <a:pt x="472" y="104"/>
                    </a:lnTo>
                    <a:lnTo>
                      <a:pt x="471" y="126"/>
                    </a:lnTo>
                    <a:lnTo>
                      <a:pt x="462" y="125"/>
                    </a:lnTo>
                    <a:lnTo>
                      <a:pt x="450" y="126"/>
                    </a:lnTo>
                    <a:lnTo>
                      <a:pt x="438" y="128"/>
                    </a:lnTo>
                    <a:lnTo>
                      <a:pt x="426" y="130"/>
                    </a:lnTo>
                    <a:lnTo>
                      <a:pt x="414" y="132"/>
                    </a:lnTo>
                    <a:lnTo>
                      <a:pt x="403" y="132"/>
                    </a:lnTo>
                    <a:lnTo>
                      <a:pt x="399" y="131"/>
                    </a:lnTo>
                    <a:lnTo>
                      <a:pt x="395" y="129"/>
                    </a:lnTo>
                    <a:lnTo>
                      <a:pt x="390" y="127"/>
                    </a:lnTo>
                    <a:lnTo>
                      <a:pt x="388" y="123"/>
                    </a:lnTo>
                    <a:lnTo>
                      <a:pt x="388" y="104"/>
                    </a:lnTo>
                    <a:lnTo>
                      <a:pt x="386" y="85"/>
                    </a:lnTo>
                    <a:lnTo>
                      <a:pt x="386" y="75"/>
                    </a:lnTo>
                    <a:lnTo>
                      <a:pt x="386" y="66"/>
                    </a:lnTo>
                    <a:lnTo>
                      <a:pt x="386" y="54"/>
                    </a:lnTo>
                    <a:lnTo>
                      <a:pt x="388" y="40"/>
                    </a:lnTo>
                    <a:lnTo>
                      <a:pt x="303" y="35"/>
                    </a:lnTo>
                    <a:lnTo>
                      <a:pt x="300" y="34"/>
                    </a:lnTo>
                    <a:lnTo>
                      <a:pt x="298" y="33"/>
                    </a:lnTo>
                    <a:lnTo>
                      <a:pt x="297" y="32"/>
                    </a:lnTo>
                    <a:lnTo>
                      <a:pt x="296" y="30"/>
                    </a:lnTo>
                    <a:lnTo>
                      <a:pt x="297" y="27"/>
                    </a:lnTo>
                    <a:lnTo>
                      <a:pt x="300" y="23"/>
                    </a:lnTo>
                    <a:lnTo>
                      <a:pt x="303" y="19"/>
                    </a:lnTo>
                    <a:lnTo>
                      <a:pt x="305" y="16"/>
                    </a:lnTo>
                    <a:lnTo>
                      <a:pt x="306" y="15"/>
                    </a:lnTo>
                    <a:lnTo>
                      <a:pt x="306" y="15"/>
                    </a:lnTo>
                    <a:lnTo>
                      <a:pt x="305" y="15"/>
                    </a:lnTo>
                    <a:lnTo>
                      <a:pt x="304" y="1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2" name="Freeform 46">
                <a:extLst>
                  <a:ext uri="{FF2B5EF4-FFF2-40B4-BE49-F238E27FC236}">
                    <a16:creationId xmlns:a16="http://schemas.microsoft.com/office/drawing/2014/main" id="{BE10F5DC-A2F3-470D-B870-823B853DB449}"/>
                  </a:ext>
                </a:extLst>
              </p:cNvPr>
              <p:cNvSpPr/>
              <p:nvPr/>
            </p:nvSpPr>
            <p:spPr bwMode="auto">
              <a:xfrm>
                <a:off x="2325" y="3312"/>
                <a:ext cx="18" cy="162"/>
              </a:xfrm>
              <a:custGeom>
                <a:avLst/>
                <a:gdLst>
                  <a:gd name="T0" fmla="*/ 69 w 69"/>
                  <a:gd name="T1" fmla="*/ 0 h 650"/>
                  <a:gd name="T2" fmla="*/ 64 w 69"/>
                  <a:gd name="T3" fmla="*/ 198 h 650"/>
                  <a:gd name="T4" fmla="*/ 58 w 69"/>
                  <a:gd name="T5" fmla="*/ 212 h 650"/>
                  <a:gd name="T6" fmla="*/ 45 w 69"/>
                  <a:gd name="T7" fmla="*/ 249 h 650"/>
                  <a:gd name="T8" fmla="*/ 37 w 69"/>
                  <a:gd name="T9" fmla="*/ 274 h 650"/>
                  <a:gd name="T10" fmla="*/ 28 w 69"/>
                  <a:gd name="T11" fmla="*/ 303 h 650"/>
                  <a:gd name="T12" fmla="*/ 20 w 69"/>
                  <a:gd name="T13" fmla="*/ 335 h 650"/>
                  <a:gd name="T14" fmla="*/ 13 w 69"/>
                  <a:gd name="T15" fmla="*/ 369 h 650"/>
                  <a:gd name="T16" fmla="*/ 6 w 69"/>
                  <a:gd name="T17" fmla="*/ 405 h 650"/>
                  <a:gd name="T18" fmla="*/ 2 w 69"/>
                  <a:gd name="T19" fmla="*/ 443 h 650"/>
                  <a:gd name="T20" fmla="*/ 1 w 69"/>
                  <a:gd name="T21" fmla="*/ 461 h 650"/>
                  <a:gd name="T22" fmla="*/ 0 w 69"/>
                  <a:gd name="T23" fmla="*/ 481 h 650"/>
                  <a:gd name="T24" fmla="*/ 0 w 69"/>
                  <a:gd name="T25" fmla="*/ 499 h 650"/>
                  <a:gd name="T26" fmla="*/ 1 w 69"/>
                  <a:gd name="T27" fmla="*/ 517 h 650"/>
                  <a:gd name="T28" fmla="*/ 3 w 69"/>
                  <a:gd name="T29" fmla="*/ 536 h 650"/>
                  <a:gd name="T30" fmla="*/ 6 w 69"/>
                  <a:gd name="T31" fmla="*/ 554 h 650"/>
                  <a:gd name="T32" fmla="*/ 10 w 69"/>
                  <a:gd name="T33" fmla="*/ 571 h 650"/>
                  <a:gd name="T34" fmla="*/ 14 w 69"/>
                  <a:gd name="T35" fmla="*/ 588 h 650"/>
                  <a:gd name="T36" fmla="*/ 20 w 69"/>
                  <a:gd name="T37" fmla="*/ 605 h 650"/>
                  <a:gd name="T38" fmla="*/ 28 w 69"/>
                  <a:gd name="T39" fmla="*/ 621 h 650"/>
                  <a:gd name="T40" fmla="*/ 36 w 69"/>
                  <a:gd name="T41" fmla="*/ 636 h 650"/>
                  <a:gd name="T42" fmla="*/ 45 w 69"/>
                  <a:gd name="T43" fmla="*/ 65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50">
                    <a:moveTo>
                      <a:pt x="69" y="0"/>
                    </a:moveTo>
                    <a:lnTo>
                      <a:pt x="64" y="198"/>
                    </a:lnTo>
                    <a:lnTo>
                      <a:pt x="58" y="212"/>
                    </a:lnTo>
                    <a:lnTo>
                      <a:pt x="45" y="249"/>
                    </a:lnTo>
                    <a:lnTo>
                      <a:pt x="37" y="274"/>
                    </a:lnTo>
                    <a:lnTo>
                      <a:pt x="28" y="303"/>
                    </a:lnTo>
                    <a:lnTo>
                      <a:pt x="20" y="335"/>
                    </a:lnTo>
                    <a:lnTo>
                      <a:pt x="13" y="369"/>
                    </a:lnTo>
                    <a:lnTo>
                      <a:pt x="6" y="405"/>
                    </a:lnTo>
                    <a:lnTo>
                      <a:pt x="2" y="443"/>
                    </a:lnTo>
                    <a:lnTo>
                      <a:pt x="1" y="461"/>
                    </a:lnTo>
                    <a:lnTo>
                      <a:pt x="0" y="481"/>
                    </a:lnTo>
                    <a:lnTo>
                      <a:pt x="0" y="499"/>
                    </a:lnTo>
                    <a:lnTo>
                      <a:pt x="1" y="517"/>
                    </a:lnTo>
                    <a:lnTo>
                      <a:pt x="3" y="536"/>
                    </a:lnTo>
                    <a:lnTo>
                      <a:pt x="6" y="554"/>
                    </a:lnTo>
                    <a:lnTo>
                      <a:pt x="10" y="571"/>
                    </a:lnTo>
                    <a:lnTo>
                      <a:pt x="14" y="588"/>
                    </a:lnTo>
                    <a:lnTo>
                      <a:pt x="20" y="605"/>
                    </a:lnTo>
                    <a:lnTo>
                      <a:pt x="28" y="621"/>
                    </a:lnTo>
                    <a:lnTo>
                      <a:pt x="36" y="636"/>
                    </a:lnTo>
                    <a:lnTo>
                      <a:pt x="45" y="650"/>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3" name="Freeform 47">
                <a:extLst>
                  <a:ext uri="{FF2B5EF4-FFF2-40B4-BE49-F238E27FC236}">
                    <a16:creationId xmlns:a16="http://schemas.microsoft.com/office/drawing/2014/main" id="{EE9B5AC0-3DD5-419B-BD5A-B9FC4C889E49}"/>
                  </a:ext>
                </a:extLst>
              </p:cNvPr>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4" name="Freeform 48">
                <a:extLst>
                  <a:ext uri="{FF2B5EF4-FFF2-40B4-BE49-F238E27FC236}">
                    <a16:creationId xmlns:a16="http://schemas.microsoft.com/office/drawing/2014/main" id="{51615F6B-BC50-4582-93CA-B866FA4F4927}"/>
                  </a:ext>
                </a:extLst>
              </p:cNvPr>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5" name="Freeform 49">
                <a:extLst>
                  <a:ext uri="{FF2B5EF4-FFF2-40B4-BE49-F238E27FC236}">
                    <a16:creationId xmlns:a16="http://schemas.microsoft.com/office/drawing/2014/main" id="{255D6776-3DDE-4110-A761-FBD0B7A6DA01}"/>
                  </a:ext>
                </a:extLst>
              </p:cNvPr>
              <p:cNvSpPr/>
              <p:nvPr/>
            </p:nvSpPr>
            <p:spPr bwMode="auto">
              <a:xfrm>
                <a:off x="2310" y="3311"/>
                <a:ext cx="68" cy="242"/>
              </a:xfrm>
              <a:custGeom>
                <a:avLst/>
                <a:gdLst>
                  <a:gd name="T0" fmla="*/ 144 w 275"/>
                  <a:gd name="T1" fmla="*/ 20 h 966"/>
                  <a:gd name="T2" fmla="*/ 114 w 275"/>
                  <a:gd name="T3" fmla="*/ 87 h 966"/>
                  <a:gd name="T4" fmla="*/ 109 w 275"/>
                  <a:gd name="T5" fmla="*/ 112 h 966"/>
                  <a:gd name="T6" fmla="*/ 105 w 275"/>
                  <a:gd name="T7" fmla="*/ 115 h 966"/>
                  <a:gd name="T8" fmla="*/ 101 w 275"/>
                  <a:gd name="T9" fmla="*/ 112 h 966"/>
                  <a:gd name="T10" fmla="*/ 91 w 275"/>
                  <a:gd name="T11" fmla="*/ 118 h 966"/>
                  <a:gd name="T12" fmla="*/ 76 w 275"/>
                  <a:gd name="T13" fmla="*/ 148 h 966"/>
                  <a:gd name="T14" fmla="*/ 73 w 275"/>
                  <a:gd name="T15" fmla="*/ 173 h 966"/>
                  <a:gd name="T16" fmla="*/ 68 w 275"/>
                  <a:gd name="T17" fmla="*/ 197 h 966"/>
                  <a:gd name="T18" fmla="*/ 64 w 275"/>
                  <a:gd name="T19" fmla="*/ 203 h 966"/>
                  <a:gd name="T20" fmla="*/ 60 w 275"/>
                  <a:gd name="T21" fmla="*/ 199 h 966"/>
                  <a:gd name="T22" fmla="*/ 52 w 275"/>
                  <a:gd name="T23" fmla="*/ 206 h 966"/>
                  <a:gd name="T24" fmla="*/ 36 w 275"/>
                  <a:gd name="T25" fmla="*/ 258 h 966"/>
                  <a:gd name="T26" fmla="*/ 37 w 275"/>
                  <a:gd name="T27" fmla="*/ 290 h 966"/>
                  <a:gd name="T28" fmla="*/ 34 w 275"/>
                  <a:gd name="T29" fmla="*/ 299 h 966"/>
                  <a:gd name="T30" fmla="*/ 29 w 275"/>
                  <a:gd name="T31" fmla="*/ 297 h 966"/>
                  <a:gd name="T32" fmla="*/ 21 w 275"/>
                  <a:gd name="T33" fmla="*/ 325 h 966"/>
                  <a:gd name="T34" fmla="*/ 20 w 275"/>
                  <a:gd name="T35" fmla="*/ 384 h 966"/>
                  <a:gd name="T36" fmla="*/ 20 w 275"/>
                  <a:gd name="T37" fmla="*/ 405 h 966"/>
                  <a:gd name="T38" fmla="*/ 17 w 275"/>
                  <a:gd name="T39" fmla="*/ 398 h 966"/>
                  <a:gd name="T40" fmla="*/ 14 w 275"/>
                  <a:gd name="T41" fmla="*/ 429 h 966"/>
                  <a:gd name="T42" fmla="*/ 23 w 275"/>
                  <a:gd name="T43" fmla="*/ 487 h 966"/>
                  <a:gd name="T44" fmla="*/ 45 w 275"/>
                  <a:gd name="T45" fmla="*/ 539 h 966"/>
                  <a:gd name="T46" fmla="*/ 83 w 275"/>
                  <a:gd name="T47" fmla="*/ 588 h 966"/>
                  <a:gd name="T48" fmla="*/ 156 w 275"/>
                  <a:gd name="T49" fmla="*/ 656 h 966"/>
                  <a:gd name="T50" fmla="*/ 216 w 275"/>
                  <a:gd name="T51" fmla="*/ 720 h 966"/>
                  <a:gd name="T52" fmla="*/ 247 w 275"/>
                  <a:gd name="T53" fmla="*/ 769 h 966"/>
                  <a:gd name="T54" fmla="*/ 269 w 275"/>
                  <a:gd name="T55" fmla="*/ 830 h 966"/>
                  <a:gd name="T56" fmla="*/ 275 w 275"/>
                  <a:gd name="T57" fmla="*/ 878 h 966"/>
                  <a:gd name="T58" fmla="*/ 274 w 275"/>
                  <a:gd name="T59" fmla="*/ 920 h 966"/>
                  <a:gd name="T60" fmla="*/ 268 w 275"/>
                  <a:gd name="T61" fmla="*/ 966 h 966"/>
                  <a:gd name="T62" fmla="*/ 265 w 275"/>
                  <a:gd name="T63" fmla="*/ 898 h 966"/>
                  <a:gd name="T64" fmla="*/ 255 w 275"/>
                  <a:gd name="T65" fmla="*/ 823 h 966"/>
                  <a:gd name="T66" fmla="*/ 233 w 275"/>
                  <a:gd name="T67" fmla="*/ 767 h 966"/>
                  <a:gd name="T68" fmla="*/ 204 w 275"/>
                  <a:gd name="T69" fmla="*/ 723 h 966"/>
                  <a:gd name="T70" fmla="*/ 145 w 275"/>
                  <a:gd name="T71" fmla="*/ 659 h 966"/>
                  <a:gd name="T72" fmla="*/ 72 w 275"/>
                  <a:gd name="T73" fmla="*/ 593 h 966"/>
                  <a:gd name="T74" fmla="*/ 32 w 275"/>
                  <a:gd name="T75" fmla="*/ 542 h 966"/>
                  <a:gd name="T76" fmla="*/ 14 w 275"/>
                  <a:gd name="T77" fmla="*/ 502 h 966"/>
                  <a:gd name="T78" fmla="*/ 4 w 275"/>
                  <a:gd name="T79" fmla="*/ 459 h 966"/>
                  <a:gd name="T80" fmla="*/ 0 w 275"/>
                  <a:gd name="T81" fmla="*/ 414 h 966"/>
                  <a:gd name="T82" fmla="*/ 4 w 275"/>
                  <a:gd name="T83" fmla="*/ 368 h 966"/>
                  <a:gd name="T84" fmla="*/ 17 w 275"/>
                  <a:gd name="T85" fmla="*/ 294 h 966"/>
                  <a:gd name="T86" fmla="*/ 25 w 275"/>
                  <a:gd name="T87" fmla="*/ 262 h 966"/>
                  <a:gd name="T88" fmla="*/ 39 w 275"/>
                  <a:gd name="T89" fmla="*/ 215 h 966"/>
                  <a:gd name="T90" fmla="*/ 56 w 275"/>
                  <a:gd name="T91" fmla="*/ 172 h 966"/>
                  <a:gd name="T92" fmla="*/ 76 w 275"/>
                  <a:gd name="T93" fmla="*/ 129 h 966"/>
                  <a:gd name="T94" fmla="*/ 114 w 275"/>
                  <a:gd name="T95" fmla="*/ 57 h 966"/>
                  <a:gd name="T96" fmla="*/ 135 w 275"/>
                  <a:gd name="T97" fmla="*/ 11 h 966"/>
                  <a:gd name="T98" fmla="*/ 129 w 275"/>
                  <a:gd name="T99" fmla="*/ 5 h 966"/>
                  <a:gd name="T100" fmla="*/ 132 w 275"/>
                  <a:gd name="T101" fmla="*/ 3 h 966"/>
                  <a:gd name="T102" fmla="*/ 130 w 275"/>
                  <a:gd name="T103" fmla="*/ 0 h 966"/>
                  <a:gd name="T104" fmla="*/ 157 w 275"/>
                  <a:gd name="T105" fmla="*/ 1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 h="966">
                    <a:moveTo>
                      <a:pt x="157" y="1"/>
                    </a:moveTo>
                    <a:lnTo>
                      <a:pt x="154" y="6"/>
                    </a:lnTo>
                    <a:lnTo>
                      <a:pt x="144" y="20"/>
                    </a:lnTo>
                    <a:lnTo>
                      <a:pt x="130" y="44"/>
                    </a:lnTo>
                    <a:lnTo>
                      <a:pt x="114" y="75"/>
                    </a:lnTo>
                    <a:lnTo>
                      <a:pt x="114" y="87"/>
                    </a:lnTo>
                    <a:lnTo>
                      <a:pt x="114" y="97"/>
                    </a:lnTo>
                    <a:lnTo>
                      <a:pt x="111" y="105"/>
                    </a:lnTo>
                    <a:lnTo>
                      <a:pt x="109" y="112"/>
                    </a:lnTo>
                    <a:lnTo>
                      <a:pt x="108" y="114"/>
                    </a:lnTo>
                    <a:lnTo>
                      <a:pt x="106" y="115"/>
                    </a:lnTo>
                    <a:lnTo>
                      <a:pt x="105" y="115"/>
                    </a:lnTo>
                    <a:lnTo>
                      <a:pt x="103" y="115"/>
                    </a:lnTo>
                    <a:lnTo>
                      <a:pt x="102" y="114"/>
                    </a:lnTo>
                    <a:lnTo>
                      <a:pt x="101" y="112"/>
                    </a:lnTo>
                    <a:lnTo>
                      <a:pt x="100" y="108"/>
                    </a:lnTo>
                    <a:lnTo>
                      <a:pt x="98" y="104"/>
                    </a:lnTo>
                    <a:lnTo>
                      <a:pt x="91" y="118"/>
                    </a:lnTo>
                    <a:lnTo>
                      <a:pt x="83" y="132"/>
                    </a:lnTo>
                    <a:lnTo>
                      <a:pt x="79" y="140"/>
                    </a:lnTo>
                    <a:lnTo>
                      <a:pt x="76" y="148"/>
                    </a:lnTo>
                    <a:lnTo>
                      <a:pt x="74" y="157"/>
                    </a:lnTo>
                    <a:lnTo>
                      <a:pt x="72" y="167"/>
                    </a:lnTo>
                    <a:lnTo>
                      <a:pt x="73" y="173"/>
                    </a:lnTo>
                    <a:lnTo>
                      <a:pt x="73" y="182"/>
                    </a:lnTo>
                    <a:lnTo>
                      <a:pt x="70" y="190"/>
                    </a:lnTo>
                    <a:lnTo>
                      <a:pt x="68" y="197"/>
                    </a:lnTo>
                    <a:lnTo>
                      <a:pt x="66" y="200"/>
                    </a:lnTo>
                    <a:lnTo>
                      <a:pt x="65" y="202"/>
                    </a:lnTo>
                    <a:lnTo>
                      <a:pt x="64" y="203"/>
                    </a:lnTo>
                    <a:lnTo>
                      <a:pt x="62" y="203"/>
                    </a:lnTo>
                    <a:lnTo>
                      <a:pt x="61" y="202"/>
                    </a:lnTo>
                    <a:lnTo>
                      <a:pt x="60" y="199"/>
                    </a:lnTo>
                    <a:lnTo>
                      <a:pt x="59" y="195"/>
                    </a:lnTo>
                    <a:lnTo>
                      <a:pt x="59" y="188"/>
                    </a:lnTo>
                    <a:lnTo>
                      <a:pt x="52" y="206"/>
                    </a:lnTo>
                    <a:lnTo>
                      <a:pt x="47" y="223"/>
                    </a:lnTo>
                    <a:lnTo>
                      <a:pt x="41" y="240"/>
                    </a:lnTo>
                    <a:lnTo>
                      <a:pt x="36" y="258"/>
                    </a:lnTo>
                    <a:lnTo>
                      <a:pt x="38" y="270"/>
                    </a:lnTo>
                    <a:lnTo>
                      <a:pt x="38" y="281"/>
                    </a:lnTo>
                    <a:lnTo>
                      <a:pt x="37" y="290"/>
                    </a:lnTo>
                    <a:lnTo>
                      <a:pt x="36" y="296"/>
                    </a:lnTo>
                    <a:lnTo>
                      <a:pt x="35" y="298"/>
                    </a:lnTo>
                    <a:lnTo>
                      <a:pt x="34" y="299"/>
                    </a:lnTo>
                    <a:lnTo>
                      <a:pt x="33" y="300"/>
                    </a:lnTo>
                    <a:lnTo>
                      <a:pt x="32" y="300"/>
                    </a:lnTo>
                    <a:lnTo>
                      <a:pt x="29" y="297"/>
                    </a:lnTo>
                    <a:lnTo>
                      <a:pt x="28" y="290"/>
                    </a:lnTo>
                    <a:lnTo>
                      <a:pt x="24" y="308"/>
                    </a:lnTo>
                    <a:lnTo>
                      <a:pt x="21" y="325"/>
                    </a:lnTo>
                    <a:lnTo>
                      <a:pt x="18" y="342"/>
                    </a:lnTo>
                    <a:lnTo>
                      <a:pt x="17" y="361"/>
                    </a:lnTo>
                    <a:lnTo>
                      <a:pt x="20" y="384"/>
                    </a:lnTo>
                    <a:lnTo>
                      <a:pt x="21" y="401"/>
                    </a:lnTo>
                    <a:lnTo>
                      <a:pt x="20" y="404"/>
                    </a:lnTo>
                    <a:lnTo>
                      <a:pt x="20" y="405"/>
                    </a:lnTo>
                    <a:lnTo>
                      <a:pt x="20" y="405"/>
                    </a:lnTo>
                    <a:lnTo>
                      <a:pt x="19" y="404"/>
                    </a:lnTo>
                    <a:lnTo>
                      <a:pt x="17" y="398"/>
                    </a:lnTo>
                    <a:lnTo>
                      <a:pt x="14" y="388"/>
                    </a:lnTo>
                    <a:lnTo>
                      <a:pt x="13" y="408"/>
                    </a:lnTo>
                    <a:lnTo>
                      <a:pt x="14" y="429"/>
                    </a:lnTo>
                    <a:lnTo>
                      <a:pt x="15" y="448"/>
                    </a:lnTo>
                    <a:lnTo>
                      <a:pt x="19" y="468"/>
                    </a:lnTo>
                    <a:lnTo>
                      <a:pt x="23" y="487"/>
                    </a:lnTo>
                    <a:lnTo>
                      <a:pt x="28" y="505"/>
                    </a:lnTo>
                    <a:lnTo>
                      <a:pt x="36" y="522"/>
                    </a:lnTo>
                    <a:lnTo>
                      <a:pt x="45" y="539"/>
                    </a:lnTo>
                    <a:lnTo>
                      <a:pt x="56" y="557"/>
                    </a:lnTo>
                    <a:lnTo>
                      <a:pt x="69" y="573"/>
                    </a:lnTo>
                    <a:lnTo>
                      <a:pt x="83" y="588"/>
                    </a:lnTo>
                    <a:lnTo>
                      <a:pt x="97" y="603"/>
                    </a:lnTo>
                    <a:lnTo>
                      <a:pt x="128" y="630"/>
                    </a:lnTo>
                    <a:lnTo>
                      <a:pt x="156" y="656"/>
                    </a:lnTo>
                    <a:lnTo>
                      <a:pt x="179" y="680"/>
                    </a:lnTo>
                    <a:lnTo>
                      <a:pt x="204" y="706"/>
                    </a:lnTo>
                    <a:lnTo>
                      <a:pt x="216" y="720"/>
                    </a:lnTo>
                    <a:lnTo>
                      <a:pt x="227" y="735"/>
                    </a:lnTo>
                    <a:lnTo>
                      <a:pt x="238" y="752"/>
                    </a:lnTo>
                    <a:lnTo>
                      <a:pt x="247" y="769"/>
                    </a:lnTo>
                    <a:lnTo>
                      <a:pt x="256" y="788"/>
                    </a:lnTo>
                    <a:lnTo>
                      <a:pt x="264" y="808"/>
                    </a:lnTo>
                    <a:lnTo>
                      <a:pt x="269" y="830"/>
                    </a:lnTo>
                    <a:lnTo>
                      <a:pt x="273" y="853"/>
                    </a:lnTo>
                    <a:lnTo>
                      <a:pt x="274" y="866"/>
                    </a:lnTo>
                    <a:lnTo>
                      <a:pt x="275" y="878"/>
                    </a:lnTo>
                    <a:lnTo>
                      <a:pt x="275" y="892"/>
                    </a:lnTo>
                    <a:lnTo>
                      <a:pt x="275" y="905"/>
                    </a:lnTo>
                    <a:lnTo>
                      <a:pt x="274" y="920"/>
                    </a:lnTo>
                    <a:lnTo>
                      <a:pt x="272" y="934"/>
                    </a:lnTo>
                    <a:lnTo>
                      <a:pt x="270" y="951"/>
                    </a:lnTo>
                    <a:lnTo>
                      <a:pt x="268" y="966"/>
                    </a:lnTo>
                    <a:lnTo>
                      <a:pt x="264" y="958"/>
                    </a:lnTo>
                    <a:lnTo>
                      <a:pt x="265" y="927"/>
                    </a:lnTo>
                    <a:lnTo>
                      <a:pt x="265" y="898"/>
                    </a:lnTo>
                    <a:lnTo>
                      <a:pt x="262" y="871"/>
                    </a:lnTo>
                    <a:lnTo>
                      <a:pt x="259" y="846"/>
                    </a:lnTo>
                    <a:lnTo>
                      <a:pt x="255" y="823"/>
                    </a:lnTo>
                    <a:lnTo>
                      <a:pt x="248" y="803"/>
                    </a:lnTo>
                    <a:lnTo>
                      <a:pt x="242" y="784"/>
                    </a:lnTo>
                    <a:lnTo>
                      <a:pt x="233" y="767"/>
                    </a:lnTo>
                    <a:lnTo>
                      <a:pt x="225" y="751"/>
                    </a:lnTo>
                    <a:lnTo>
                      <a:pt x="215" y="736"/>
                    </a:lnTo>
                    <a:lnTo>
                      <a:pt x="204" y="723"/>
                    </a:lnTo>
                    <a:lnTo>
                      <a:pt x="193" y="709"/>
                    </a:lnTo>
                    <a:lnTo>
                      <a:pt x="170" y="684"/>
                    </a:lnTo>
                    <a:lnTo>
                      <a:pt x="145" y="659"/>
                    </a:lnTo>
                    <a:lnTo>
                      <a:pt x="117" y="634"/>
                    </a:lnTo>
                    <a:lnTo>
                      <a:pt x="87" y="607"/>
                    </a:lnTo>
                    <a:lnTo>
                      <a:pt x="72" y="593"/>
                    </a:lnTo>
                    <a:lnTo>
                      <a:pt x="58" y="576"/>
                    </a:lnTo>
                    <a:lnTo>
                      <a:pt x="45" y="560"/>
                    </a:lnTo>
                    <a:lnTo>
                      <a:pt x="32" y="542"/>
                    </a:lnTo>
                    <a:lnTo>
                      <a:pt x="25" y="529"/>
                    </a:lnTo>
                    <a:lnTo>
                      <a:pt x="19" y="515"/>
                    </a:lnTo>
                    <a:lnTo>
                      <a:pt x="14" y="502"/>
                    </a:lnTo>
                    <a:lnTo>
                      <a:pt x="10" y="488"/>
                    </a:lnTo>
                    <a:lnTo>
                      <a:pt x="7" y="474"/>
                    </a:lnTo>
                    <a:lnTo>
                      <a:pt x="4" y="459"/>
                    </a:lnTo>
                    <a:lnTo>
                      <a:pt x="2" y="444"/>
                    </a:lnTo>
                    <a:lnTo>
                      <a:pt x="1" y="429"/>
                    </a:lnTo>
                    <a:lnTo>
                      <a:pt x="0" y="414"/>
                    </a:lnTo>
                    <a:lnTo>
                      <a:pt x="1" y="398"/>
                    </a:lnTo>
                    <a:lnTo>
                      <a:pt x="2" y="383"/>
                    </a:lnTo>
                    <a:lnTo>
                      <a:pt x="4" y="368"/>
                    </a:lnTo>
                    <a:lnTo>
                      <a:pt x="8" y="337"/>
                    </a:lnTo>
                    <a:lnTo>
                      <a:pt x="14" y="305"/>
                    </a:lnTo>
                    <a:lnTo>
                      <a:pt x="17" y="294"/>
                    </a:lnTo>
                    <a:lnTo>
                      <a:pt x="20" y="283"/>
                    </a:lnTo>
                    <a:lnTo>
                      <a:pt x="22" y="272"/>
                    </a:lnTo>
                    <a:lnTo>
                      <a:pt x="25" y="262"/>
                    </a:lnTo>
                    <a:lnTo>
                      <a:pt x="29" y="246"/>
                    </a:lnTo>
                    <a:lnTo>
                      <a:pt x="35" y="231"/>
                    </a:lnTo>
                    <a:lnTo>
                      <a:pt x="39" y="215"/>
                    </a:lnTo>
                    <a:lnTo>
                      <a:pt x="45" y="201"/>
                    </a:lnTo>
                    <a:lnTo>
                      <a:pt x="51" y="186"/>
                    </a:lnTo>
                    <a:lnTo>
                      <a:pt x="56" y="172"/>
                    </a:lnTo>
                    <a:lnTo>
                      <a:pt x="62" y="159"/>
                    </a:lnTo>
                    <a:lnTo>
                      <a:pt x="67" y="145"/>
                    </a:lnTo>
                    <a:lnTo>
                      <a:pt x="76" y="129"/>
                    </a:lnTo>
                    <a:lnTo>
                      <a:pt x="83" y="114"/>
                    </a:lnTo>
                    <a:lnTo>
                      <a:pt x="100" y="84"/>
                    </a:lnTo>
                    <a:lnTo>
                      <a:pt x="114" y="57"/>
                    </a:lnTo>
                    <a:lnTo>
                      <a:pt x="127" y="34"/>
                    </a:lnTo>
                    <a:lnTo>
                      <a:pt x="137" y="17"/>
                    </a:lnTo>
                    <a:lnTo>
                      <a:pt x="135" y="11"/>
                    </a:lnTo>
                    <a:lnTo>
                      <a:pt x="132" y="7"/>
                    </a:lnTo>
                    <a:lnTo>
                      <a:pt x="131" y="6"/>
                    </a:lnTo>
                    <a:lnTo>
                      <a:pt x="129" y="5"/>
                    </a:lnTo>
                    <a:lnTo>
                      <a:pt x="128" y="5"/>
                    </a:lnTo>
                    <a:lnTo>
                      <a:pt x="133" y="4"/>
                    </a:lnTo>
                    <a:lnTo>
                      <a:pt x="132" y="3"/>
                    </a:lnTo>
                    <a:lnTo>
                      <a:pt x="130" y="1"/>
                    </a:lnTo>
                    <a:lnTo>
                      <a:pt x="130" y="0"/>
                    </a:lnTo>
                    <a:lnTo>
                      <a:pt x="130" y="0"/>
                    </a:lnTo>
                    <a:lnTo>
                      <a:pt x="133" y="0"/>
                    </a:lnTo>
                    <a:lnTo>
                      <a:pt x="138" y="0"/>
                    </a:lnTo>
                    <a:lnTo>
                      <a:pt x="157"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6" name="Freeform 50">
                <a:extLst>
                  <a:ext uri="{FF2B5EF4-FFF2-40B4-BE49-F238E27FC236}">
                    <a16:creationId xmlns:a16="http://schemas.microsoft.com/office/drawing/2014/main" id="{05D7CDAE-2630-45AB-B5F1-6FF29105BFC0}"/>
                  </a:ext>
                </a:extLst>
              </p:cNvPr>
              <p:cNvSpPr/>
              <p:nvPr/>
            </p:nvSpPr>
            <p:spPr bwMode="auto">
              <a:xfrm>
                <a:off x="2315" y="3400"/>
                <a:ext cx="7" cy="48"/>
              </a:xfrm>
              <a:custGeom>
                <a:avLst/>
                <a:gdLst>
                  <a:gd name="T0" fmla="*/ 4 w 26"/>
                  <a:gd name="T1" fmla="*/ 0 h 189"/>
                  <a:gd name="T2" fmla="*/ 3 w 26"/>
                  <a:gd name="T3" fmla="*/ 6 h 189"/>
                  <a:gd name="T4" fmla="*/ 2 w 26"/>
                  <a:gd name="T5" fmla="*/ 23 h 189"/>
                  <a:gd name="T6" fmla="*/ 0 w 26"/>
                  <a:gd name="T7" fmla="*/ 48 h 189"/>
                  <a:gd name="T8" fmla="*/ 0 w 26"/>
                  <a:gd name="T9" fmla="*/ 77 h 189"/>
                  <a:gd name="T10" fmla="*/ 0 w 26"/>
                  <a:gd name="T11" fmla="*/ 93 h 189"/>
                  <a:gd name="T12" fmla="*/ 1 w 26"/>
                  <a:gd name="T13" fmla="*/ 109 h 189"/>
                  <a:gd name="T14" fmla="*/ 3 w 26"/>
                  <a:gd name="T15" fmla="*/ 124 h 189"/>
                  <a:gd name="T16" fmla="*/ 5 w 26"/>
                  <a:gd name="T17" fmla="*/ 139 h 189"/>
                  <a:gd name="T18" fmla="*/ 9 w 26"/>
                  <a:gd name="T19" fmla="*/ 155 h 189"/>
                  <a:gd name="T20" fmla="*/ 14 w 26"/>
                  <a:gd name="T21" fmla="*/ 167 h 189"/>
                  <a:gd name="T22" fmla="*/ 19 w 26"/>
                  <a:gd name="T23" fmla="*/ 179 h 189"/>
                  <a:gd name="T24" fmla="*/ 26 w 26"/>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89">
                    <a:moveTo>
                      <a:pt x="4" y="0"/>
                    </a:moveTo>
                    <a:lnTo>
                      <a:pt x="3" y="6"/>
                    </a:lnTo>
                    <a:lnTo>
                      <a:pt x="2" y="23"/>
                    </a:lnTo>
                    <a:lnTo>
                      <a:pt x="0" y="48"/>
                    </a:lnTo>
                    <a:lnTo>
                      <a:pt x="0" y="77"/>
                    </a:lnTo>
                    <a:lnTo>
                      <a:pt x="0" y="93"/>
                    </a:lnTo>
                    <a:lnTo>
                      <a:pt x="1" y="109"/>
                    </a:lnTo>
                    <a:lnTo>
                      <a:pt x="3" y="124"/>
                    </a:lnTo>
                    <a:lnTo>
                      <a:pt x="5" y="139"/>
                    </a:lnTo>
                    <a:lnTo>
                      <a:pt x="9" y="155"/>
                    </a:lnTo>
                    <a:lnTo>
                      <a:pt x="14" y="167"/>
                    </a:lnTo>
                    <a:lnTo>
                      <a:pt x="19" y="179"/>
                    </a:lnTo>
                    <a:lnTo>
                      <a:pt x="26" y="189"/>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7" name="Freeform 51">
                <a:extLst>
                  <a:ext uri="{FF2B5EF4-FFF2-40B4-BE49-F238E27FC236}">
                    <a16:creationId xmlns:a16="http://schemas.microsoft.com/office/drawing/2014/main" id="{18635685-189C-4480-8992-C6721A91D20C}"/>
                  </a:ext>
                </a:extLst>
              </p:cNvPr>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8" name="Freeform 52">
                <a:extLst>
                  <a:ext uri="{FF2B5EF4-FFF2-40B4-BE49-F238E27FC236}">
                    <a16:creationId xmlns:a16="http://schemas.microsoft.com/office/drawing/2014/main" id="{6FCF25B8-182A-4327-ACE5-F5F5B0A072F3}"/>
                  </a:ext>
                </a:extLst>
              </p:cNvPr>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9" name="Freeform 53">
                <a:extLst>
                  <a:ext uri="{FF2B5EF4-FFF2-40B4-BE49-F238E27FC236}">
                    <a16:creationId xmlns:a16="http://schemas.microsoft.com/office/drawing/2014/main" id="{8F188C0C-39AD-4511-A57A-8F7D21F0E0C7}"/>
                  </a:ext>
                </a:extLst>
              </p:cNvPr>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0" name="Freeform 54">
                <a:extLst>
                  <a:ext uri="{FF2B5EF4-FFF2-40B4-BE49-F238E27FC236}">
                    <a16:creationId xmlns:a16="http://schemas.microsoft.com/office/drawing/2014/main" id="{6843993F-B13A-4344-9485-CE27CEB589CE}"/>
                  </a:ext>
                </a:extLst>
              </p:cNvPr>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1" name="Freeform 55">
                <a:extLst>
                  <a:ext uri="{FF2B5EF4-FFF2-40B4-BE49-F238E27FC236}">
                    <a16:creationId xmlns:a16="http://schemas.microsoft.com/office/drawing/2014/main" id="{26F16610-F3E9-4884-B407-BB277055E8BA}"/>
                  </a:ext>
                </a:extLst>
              </p:cNvPr>
              <p:cNvSpPr/>
              <p:nvPr/>
            </p:nvSpPr>
            <p:spPr bwMode="auto">
              <a:xfrm>
                <a:off x="2384" y="3394"/>
                <a:ext cx="6" cy="51"/>
              </a:xfrm>
              <a:custGeom>
                <a:avLst/>
                <a:gdLst>
                  <a:gd name="T0" fmla="*/ 20 w 26"/>
                  <a:gd name="T1" fmla="*/ 0 h 204"/>
                  <a:gd name="T2" fmla="*/ 22 w 26"/>
                  <a:gd name="T3" fmla="*/ 0 h 204"/>
                  <a:gd name="T4" fmla="*/ 22 w 26"/>
                  <a:gd name="T5" fmla="*/ 3 h 204"/>
                  <a:gd name="T6" fmla="*/ 22 w 26"/>
                  <a:gd name="T7" fmla="*/ 14 h 204"/>
                  <a:gd name="T8" fmla="*/ 18 w 26"/>
                  <a:gd name="T9" fmla="*/ 34 h 204"/>
                  <a:gd name="T10" fmla="*/ 15 w 26"/>
                  <a:gd name="T11" fmla="*/ 52 h 204"/>
                  <a:gd name="T12" fmla="*/ 13 w 26"/>
                  <a:gd name="T13" fmla="*/ 71 h 204"/>
                  <a:gd name="T14" fmla="*/ 12 w 26"/>
                  <a:gd name="T15" fmla="*/ 90 h 204"/>
                  <a:gd name="T16" fmla="*/ 10 w 26"/>
                  <a:gd name="T17" fmla="*/ 110 h 204"/>
                  <a:gd name="T18" fmla="*/ 10 w 26"/>
                  <a:gd name="T19" fmla="*/ 125 h 204"/>
                  <a:gd name="T20" fmla="*/ 10 w 26"/>
                  <a:gd name="T21" fmla="*/ 140 h 204"/>
                  <a:gd name="T22" fmla="*/ 10 w 26"/>
                  <a:gd name="T23" fmla="*/ 154 h 204"/>
                  <a:gd name="T24" fmla="*/ 12 w 26"/>
                  <a:gd name="T25" fmla="*/ 167 h 204"/>
                  <a:gd name="T26" fmla="*/ 14 w 26"/>
                  <a:gd name="T27" fmla="*/ 179 h 204"/>
                  <a:gd name="T28" fmla="*/ 17 w 26"/>
                  <a:gd name="T29" fmla="*/ 189 h 204"/>
                  <a:gd name="T30" fmla="*/ 22 w 26"/>
                  <a:gd name="T31" fmla="*/ 198 h 204"/>
                  <a:gd name="T32" fmla="*/ 26 w 26"/>
                  <a:gd name="T33" fmla="*/ 204 h 204"/>
                  <a:gd name="T34" fmla="*/ 9 w 26"/>
                  <a:gd name="T35" fmla="*/ 187 h 204"/>
                  <a:gd name="T36" fmla="*/ 4 w 26"/>
                  <a:gd name="T37" fmla="*/ 177 h 204"/>
                  <a:gd name="T38" fmla="*/ 2 w 26"/>
                  <a:gd name="T39" fmla="*/ 166 h 204"/>
                  <a:gd name="T40" fmla="*/ 0 w 26"/>
                  <a:gd name="T41" fmla="*/ 153 h 204"/>
                  <a:gd name="T42" fmla="*/ 0 w 26"/>
                  <a:gd name="T43" fmla="*/ 139 h 204"/>
                  <a:gd name="T44" fmla="*/ 0 w 26"/>
                  <a:gd name="T45" fmla="*/ 124 h 204"/>
                  <a:gd name="T46" fmla="*/ 1 w 26"/>
                  <a:gd name="T47" fmla="*/ 107 h 204"/>
                  <a:gd name="T48" fmla="*/ 3 w 26"/>
                  <a:gd name="T49" fmla="*/ 92 h 204"/>
                  <a:gd name="T50" fmla="*/ 5 w 26"/>
                  <a:gd name="T51" fmla="*/ 76 h 204"/>
                  <a:gd name="T52" fmla="*/ 10 w 26"/>
                  <a:gd name="T53" fmla="*/ 47 h 204"/>
                  <a:gd name="T54" fmla="*/ 14 w 26"/>
                  <a:gd name="T55" fmla="*/ 23 h 204"/>
                  <a:gd name="T56" fmla="*/ 17 w 26"/>
                  <a:gd name="T57" fmla="*/ 7 h 204"/>
                  <a:gd name="T58" fmla="*/ 18 w 26"/>
                  <a:gd name="T59" fmla="*/ 1 h 204"/>
                  <a:gd name="T60" fmla="*/ 20 w 26"/>
                  <a:gd name="T6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04">
                    <a:moveTo>
                      <a:pt x="20" y="0"/>
                    </a:moveTo>
                    <a:lnTo>
                      <a:pt x="22" y="0"/>
                    </a:lnTo>
                    <a:lnTo>
                      <a:pt x="22" y="3"/>
                    </a:lnTo>
                    <a:lnTo>
                      <a:pt x="22" y="14"/>
                    </a:lnTo>
                    <a:lnTo>
                      <a:pt x="18" y="34"/>
                    </a:lnTo>
                    <a:lnTo>
                      <a:pt x="15" y="52"/>
                    </a:lnTo>
                    <a:lnTo>
                      <a:pt x="13" y="71"/>
                    </a:lnTo>
                    <a:lnTo>
                      <a:pt x="12" y="90"/>
                    </a:lnTo>
                    <a:lnTo>
                      <a:pt x="10" y="110"/>
                    </a:lnTo>
                    <a:lnTo>
                      <a:pt x="10" y="125"/>
                    </a:lnTo>
                    <a:lnTo>
                      <a:pt x="10" y="140"/>
                    </a:lnTo>
                    <a:lnTo>
                      <a:pt x="10" y="154"/>
                    </a:lnTo>
                    <a:lnTo>
                      <a:pt x="12" y="167"/>
                    </a:lnTo>
                    <a:lnTo>
                      <a:pt x="14" y="179"/>
                    </a:lnTo>
                    <a:lnTo>
                      <a:pt x="17" y="189"/>
                    </a:lnTo>
                    <a:lnTo>
                      <a:pt x="22" y="198"/>
                    </a:lnTo>
                    <a:lnTo>
                      <a:pt x="26" y="204"/>
                    </a:lnTo>
                    <a:lnTo>
                      <a:pt x="9" y="187"/>
                    </a:lnTo>
                    <a:lnTo>
                      <a:pt x="4" y="177"/>
                    </a:lnTo>
                    <a:lnTo>
                      <a:pt x="2" y="166"/>
                    </a:lnTo>
                    <a:lnTo>
                      <a:pt x="0" y="153"/>
                    </a:lnTo>
                    <a:lnTo>
                      <a:pt x="0" y="139"/>
                    </a:lnTo>
                    <a:lnTo>
                      <a:pt x="0" y="124"/>
                    </a:lnTo>
                    <a:lnTo>
                      <a:pt x="1" y="107"/>
                    </a:lnTo>
                    <a:lnTo>
                      <a:pt x="3" y="92"/>
                    </a:lnTo>
                    <a:lnTo>
                      <a:pt x="5" y="76"/>
                    </a:lnTo>
                    <a:lnTo>
                      <a:pt x="10" y="47"/>
                    </a:lnTo>
                    <a:lnTo>
                      <a:pt x="14" y="23"/>
                    </a:lnTo>
                    <a:lnTo>
                      <a:pt x="17" y="7"/>
                    </a:lnTo>
                    <a:lnTo>
                      <a:pt x="18" y="1"/>
                    </a:lnTo>
                    <a:lnTo>
                      <a:pt x="2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2" name="Freeform 56">
                <a:extLst>
                  <a:ext uri="{FF2B5EF4-FFF2-40B4-BE49-F238E27FC236}">
                    <a16:creationId xmlns:a16="http://schemas.microsoft.com/office/drawing/2014/main" id="{188A1CE5-8119-48D0-BC37-02FDB2B5D951}"/>
                  </a:ext>
                </a:extLst>
              </p:cNvPr>
              <p:cNvSpPr/>
              <p:nvPr/>
            </p:nvSpPr>
            <p:spPr bwMode="auto">
              <a:xfrm>
                <a:off x="2372" y="3394"/>
                <a:ext cx="5" cy="40"/>
              </a:xfrm>
              <a:custGeom>
                <a:avLst/>
                <a:gdLst>
                  <a:gd name="T0" fmla="*/ 11 w 21"/>
                  <a:gd name="T1" fmla="*/ 0 h 162"/>
                  <a:gd name="T2" fmla="*/ 12 w 21"/>
                  <a:gd name="T3" fmla="*/ 4 h 162"/>
                  <a:gd name="T4" fmla="*/ 11 w 21"/>
                  <a:gd name="T5" fmla="*/ 29 h 162"/>
                  <a:gd name="T6" fmla="*/ 10 w 21"/>
                  <a:gd name="T7" fmla="*/ 43 h 162"/>
                  <a:gd name="T8" fmla="*/ 10 w 21"/>
                  <a:gd name="T9" fmla="*/ 58 h 162"/>
                  <a:gd name="T10" fmla="*/ 10 w 21"/>
                  <a:gd name="T11" fmla="*/ 73 h 162"/>
                  <a:gd name="T12" fmla="*/ 10 w 21"/>
                  <a:gd name="T13" fmla="*/ 88 h 162"/>
                  <a:gd name="T14" fmla="*/ 10 w 21"/>
                  <a:gd name="T15" fmla="*/ 112 h 162"/>
                  <a:gd name="T16" fmla="*/ 11 w 21"/>
                  <a:gd name="T17" fmla="*/ 133 h 162"/>
                  <a:gd name="T18" fmla="*/ 12 w 21"/>
                  <a:gd name="T19" fmla="*/ 143 h 162"/>
                  <a:gd name="T20" fmla="*/ 15 w 21"/>
                  <a:gd name="T21" fmla="*/ 150 h 162"/>
                  <a:gd name="T22" fmla="*/ 18 w 21"/>
                  <a:gd name="T23" fmla="*/ 157 h 162"/>
                  <a:gd name="T24" fmla="*/ 21 w 21"/>
                  <a:gd name="T25" fmla="*/ 162 h 162"/>
                  <a:gd name="T26" fmla="*/ 18 w 21"/>
                  <a:gd name="T27" fmla="*/ 159 h 162"/>
                  <a:gd name="T28" fmla="*/ 11 w 21"/>
                  <a:gd name="T29" fmla="*/ 150 h 162"/>
                  <a:gd name="T30" fmla="*/ 7 w 21"/>
                  <a:gd name="T31" fmla="*/ 140 h 162"/>
                  <a:gd name="T32" fmla="*/ 4 w 21"/>
                  <a:gd name="T33" fmla="*/ 129 h 162"/>
                  <a:gd name="T34" fmla="*/ 2 w 21"/>
                  <a:gd name="T35" fmla="*/ 116 h 162"/>
                  <a:gd name="T36" fmla="*/ 1 w 21"/>
                  <a:gd name="T37" fmla="*/ 103 h 162"/>
                  <a:gd name="T38" fmla="*/ 0 w 21"/>
                  <a:gd name="T39" fmla="*/ 90 h 162"/>
                  <a:gd name="T40" fmla="*/ 0 w 21"/>
                  <a:gd name="T41" fmla="*/ 77 h 162"/>
                  <a:gd name="T42" fmla="*/ 1 w 21"/>
                  <a:gd name="T43" fmla="*/ 64 h 162"/>
                  <a:gd name="T44" fmla="*/ 7 w 21"/>
                  <a:gd name="T45" fmla="*/ 21 h 162"/>
                  <a:gd name="T46" fmla="*/ 9 w 21"/>
                  <a:gd name="T47" fmla="*/ 2 h 162"/>
                  <a:gd name="T48" fmla="*/ 11 w 21"/>
                  <a:gd name="T4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62">
                    <a:moveTo>
                      <a:pt x="11" y="0"/>
                    </a:moveTo>
                    <a:lnTo>
                      <a:pt x="12" y="4"/>
                    </a:lnTo>
                    <a:lnTo>
                      <a:pt x="11" y="29"/>
                    </a:lnTo>
                    <a:lnTo>
                      <a:pt x="10" y="43"/>
                    </a:lnTo>
                    <a:lnTo>
                      <a:pt x="10" y="58"/>
                    </a:lnTo>
                    <a:lnTo>
                      <a:pt x="10" y="73"/>
                    </a:lnTo>
                    <a:lnTo>
                      <a:pt x="10" y="88"/>
                    </a:lnTo>
                    <a:lnTo>
                      <a:pt x="10" y="112"/>
                    </a:lnTo>
                    <a:lnTo>
                      <a:pt x="11" y="133"/>
                    </a:lnTo>
                    <a:lnTo>
                      <a:pt x="12" y="143"/>
                    </a:lnTo>
                    <a:lnTo>
                      <a:pt x="15" y="150"/>
                    </a:lnTo>
                    <a:lnTo>
                      <a:pt x="18" y="157"/>
                    </a:lnTo>
                    <a:lnTo>
                      <a:pt x="21" y="162"/>
                    </a:lnTo>
                    <a:lnTo>
                      <a:pt x="18" y="159"/>
                    </a:lnTo>
                    <a:lnTo>
                      <a:pt x="11" y="150"/>
                    </a:lnTo>
                    <a:lnTo>
                      <a:pt x="7" y="140"/>
                    </a:lnTo>
                    <a:lnTo>
                      <a:pt x="4" y="129"/>
                    </a:lnTo>
                    <a:lnTo>
                      <a:pt x="2" y="116"/>
                    </a:lnTo>
                    <a:lnTo>
                      <a:pt x="1" y="103"/>
                    </a:lnTo>
                    <a:lnTo>
                      <a:pt x="0" y="90"/>
                    </a:lnTo>
                    <a:lnTo>
                      <a:pt x="0" y="77"/>
                    </a:lnTo>
                    <a:lnTo>
                      <a:pt x="1" y="64"/>
                    </a:lnTo>
                    <a:lnTo>
                      <a:pt x="7" y="21"/>
                    </a:lnTo>
                    <a:lnTo>
                      <a:pt x="9" y="2"/>
                    </a:lnTo>
                    <a:lnTo>
                      <a:pt x="1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3" name="Freeform 57">
                <a:extLst>
                  <a:ext uri="{FF2B5EF4-FFF2-40B4-BE49-F238E27FC236}">
                    <a16:creationId xmlns:a16="http://schemas.microsoft.com/office/drawing/2014/main" id="{63DFE8E9-5C9B-4442-BB95-9BEF0579262E}"/>
                  </a:ext>
                </a:extLst>
              </p:cNvPr>
              <p:cNvSpPr/>
              <p:nvPr/>
            </p:nvSpPr>
            <p:spPr bwMode="auto">
              <a:xfrm>
                <a:off x="2377" y="3399"/>
                <a:ext cx="6" cy="41"/>
              </a:xfrm>
              <a:custGeom>
                <a:avLst/>
                <a:gdLst>
                  <a:gd name="T0" fmla="*/ 12 w 22"/>
                  <a:gd name="T1" fmla="*/ 0 h 162"/>
                  <a:gd name="T2" fmla="*/ 13 w 22"/>
                  <a:gd name="T3" fmla="*/ 3 h 162"/>
                  <a:gd name="T4" fmla="*/ 11 w 22"/>
                  <a:gd name="T5" fmla="*/ 27 h 162"/>
                  <a:gd name="T6" fmla="*/ 10 w 22"/>
                  <a:gd name="T7" fmla="*/ 42 h 162"/>
                  <a:gd name="T8" fmla="*/ 9 w 22"/>
                  <a:gd name="T9" fmla="*/ 57 h 162"/>
                  <a:gd name="T10" fmla="*/ 8 w 22"/>
                  <a:gd name="T11" fmla="*/ 73 h 162"/>
                  <a:gd name="T12" fmla="*/ 7 w 22"/>
                  <a:gd name="T13" fmla="*/ 88 h 162"/>
                  <a:gd name="T14" fmla="*/ 7 w 22"/>
                  <a:gd name="T15" fmla="*/ 100 h 162"/>
                  <a:gd name="T16" fmla="*/ 8 w 22"/>
                  <a:gd name="T17" fmla="*/ 112 h 162"/>
                  <a:gd name="T18" fmla="*/ 8 w 22"/>
                  <a:gd name="T19" fmla="*/ 123 h 162"/>
                  <a:gd name="T20" fmla="*/ 10 w 22"/>
                  <a:gd name="T21" fmla="*/ 133 h 162"/>
                  <a:gd name="T22" fmla="*/ 12 w 22"/>
                  <a:gd name="T23" fmla="*/ 142 h 162"/>
                  <a:gd name="T24" fmla="*/ 15 w 22"/>
                  <a:gd name="T25" fmla="*/ 150 h 162"/>
                  <a:gd name="T26" fmla="*/ 17 w 22"/>
                  <a:gd name="T27" fmla="*/ 156 h 162"/>
                  <a:gd name="T28" fmla="*/ 22 w 22"/>
                  <a:gd name="T29" fmla="*/ 162 h 162"/>
                  <a:gd name="T30" fmla="*/ 17 w 22"/>
                  <a:gd name="T31" fmla="*/ 159 h 162"/>
                  <a:gd name="T32" fmla="*/ 12 w 22"/>
                  <a:gd name="T33" fmla="*/ 149 h 162"/>
                  <a:gd name="T34" fmla="*/ 8 w 22"/>
                  <a:gd name="T35" fmla="*/ 139 h 162"/>
                  <a:gd name="T36" fmla="*/ 3 w 22"/>
                  <a:gd name="T37" fmla="*/ 127 h 162"/>
                  <a:gd name="T38" fmla="*/ 1 w 22"/>
                  <a:gd name="T39" fmla="*/ 115 h 162"/>
                  <a:gd name="T40" fmla="*/ 0 w 22"/>
                  <a:gd name="T41" fmla="*/ 102 h 162"/>
                  <a:gd name="T42" fmla="*/ 0 w 22"/>
                  <a:gd name="T43" fmla="*/ 90 h 162"/>
                  <a:gd name="T44" fmla="*/ 0 w 22"/>
                  <a:gd name="T45" fmla="*/ 77 h 162"/>
                  <a:gd name="T46" fmla="*/ 1 w 22"/>
                  <a:gd name="T47" fmla="*/ 64 h 162"/>
                  <a:gd name="T48" fmla="*/ 7 w 22"/>
                  <a:gd name="T49" fmla="*/ 19 h 162"/>
                  <a:gd name="T50" fmla="*/ 10 w 22"/>
                  <a:gd name="T51" fmla="*/ 1 h 162"/>
                  <a:gd name="T52" fmla="*/ 12 w 22"/>
                  <a:gd name="T5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62">
                    <a:moveTo>
                      <a:pt x="12" y="0"/>
                    </a:moveTo>
                    <a:lnTo>
                      <a:pt x="13" y="3"/>
                    </a:lnTo>
                    <a:lnTo>
                      <a:pt x="11" y="27"/>
                    </a:lnTo>
                    <a:lnTo>
                      <a:pt x="10" y="42"/>
                    </a:lnTo>
                    <a:lnTo>
                      <a:pt x="9" y="57"/>
                    </a:lnTo>
                    <a:lnTo>
                      <a:pt x="8" y="73"/>
                    </a:lnTo>
                    <a:lnTo>
                      <a:pt x="7" y="88"/>
                    </a:lnTo>
                    <a:lnTo>
                      <a:pt x="7" y="100"/>
                    </a:lnTo>
                    <a:lnTo>
                      <a:pt x="8" y="112"/>
                    </a:lnTo>
                    <a:lnTo>
                      <a:pt x="8" y="123"/>
                    </a:lnTo>
                    <a:lnTo>
                      <a:pt x="10" y="133"/>
                    </a:lnTo>
                    <a:lnTo>
                      <a:pt x="12" y="142"/>
                    </a:lnTo>
                    <a:lnTo>
                      <a:pt x="15" y="150"/>
                    </a:lnTo>
                    <a:lnTo>
                      <a:pt x="17" y="156"/>
                    </a:lnTo>
                    <a:lnTo>
                      <a:pt x="22" y="162"/>
                    </a:lnTo>
                    <a:lnTo>
                      <a:pt x="17" y="159"/>
                    </a:lnTo>
                    <a:lnTo>
                      <a:pt x="12" y="149"/>
                    </a:lnTo>
                    <a:lnTo>
                      <a:pt x="8" y="139"/>
                    </a:lnTo>
                    <a:lnTo>
                      <a:pt x="3" y="127"/>
                    </a:lnTo>
                    <a:lnTo>
                      <a:pt x="1" y="115"/>
                    </a:lnTo>
                    <a:lnTo>
                      <a:pt x="0" y="102"/>
                    </a:lnTo>
                    <a:lnTo>
                      <a:pt x="0" y="90"/>
                    </a:lnTo>
                    <a:lnTo>
                      <a:pt x="0" y="77"/>
                    </a:lnTo>
                    <a:lnTo>
                      <a:pt x="1" y="64"/>
                    </a:lnTo>
                    <a:lnTo>
                      <a:pt x="7" y="19"/>
                    </a:lnTo>
                    <a:lnTo>
                      <a:pt x="10" y="1"/>
                    </a:lnTo>
                    <a:lnTo>
                      <a:pt x="1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4" name="Freeform 58">
                <a:extLst>
                  <a:ext uri="{FF2B5EF4-FFF2-40B4-BE49-F238E27FC236}">
                    <a16:creationId xmlns:a16="http://schemas.microsoft.com/office/drawing/2014/main" id="{95BB54C0-F8DB-4B27-A982-819C09FEE924}"/>
                  </a:ext>
                </a:extLst>
              </p:cNvPr>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5" name="Freeform 59">
                <a:extLst>
                  <a:ext uri="{FF2B5EF4-FFF2-40B4-BE49-F238E27FC236}">
                    <a16:creationId xmlns:a16="http://schemas.microsoft.com/office/drawing/2014/main" id="{DD229ED3-0AE3-4166-BAF3-ECA5C7033275}"/>
                  </a:ext>
                </a:extLst>
              </p:cNvPr>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6" name="Freeform 60">
                <a:extLst>
                  <a:ext uri="{FF2B5EF4-FFF2-40B4-BE49-F238E27FC236}">
                    <a16:creationId xmlns:a16="http://schemas.microsoft.com/office/drawing/2014/main" id="{6259147A-497A-434A-A617-3EDB4B5D529F}"/>
                  </a:ext>
                </a:extLst>
              </p:cNvPr>
              <p:cNvSpPr/>
              <p:nvPr/>
            </p:nvSpPr>
            <p:spPr bwMode="auto">
              <a:xfrm>
                <a:off x="2323" y="3358"/>
                <a:ext cx="7" cy="19"/>
              </a:xfrm>
              <a:custGeom>
                <a:avLst/>
                <a:gdLst>
                  <a:gd name="T0" fmla="*/ 30 w 30"/>
                  <a:gd name="T1" fmla="*/ 0 h 78"/>
                  <a:gd name="T2" fmla="*/ 27 w 30"/>
                  <a:gd name="T3" fmla="*/ 7 h 78"/>
                  <a:gd name="T4" fmla="*/ 21 w 30"/>
                  <a:gd name="T5" fmla="*/ 24 h 78"/>
                  <a:gd name="T6" fmla="*/ 11 w 30"/>
                  <a:gd name="T7" fmla="*/ 49 h 78"/>
                  <a:gd name="T8" fmla="*/ 0 w 30"/>
                  <a:gd name="T9" fmla="*/ 78 h 78"/>
                </a:gdLst>
                <a:ahLst/>
                <a:cxnLst>
                  <a:cxn ang="0">
                    <a:pos x="T0" y="T1"/>
                  </a:cxn>
                  <a:cxn ang="0">
                    <a:pos x="T2" y="T3"/>
                  </a:cxn>
                  <a:cxn ang="0">
                    <a:pos x="T4" y="T5"/>
                  </a:cxn>
                  <a:cxn ang="0">
                    <a:pos x="T6" y="T7"/>
                  </a:cxn>
                  <a:cxn ang="0">
                    <a:pos x="T8" y="T9"/>
                  </a:cxn>
                </a:cxnLst>
                <a:rect l="0" t="0" r="r" b="b"/>
                <a:pathLst>
                  <a:path w="30" h="78">
                    <a:moveTo>
                      <a:pt x="30" y="0"/>
                    </a:moveTo>
                    <a:lnTo>
                      <a:pt x="27" y="7"/>
                    </a:lnTo>
                    <a:lnTo>
                      <a:pt x="21" y="24"/>
                    </a:lnTo>
                    <a:lnTo>
                      <a:pt x="11" y="49"/>
                    </a:lnTo>
                    <a:lnTo>
                      <a:pt x="0" y="78"/>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7" name="Freeform 61">
                <a:extLst>
                  <a:ext uri="{FF2B5EF4-FFF2-40B4-BE49-F238E27FC236}">
                    <a16:creationId xmlns:a16="http://schemas.microsoft.com/office/drawing/2014/main" id="{1DBB6140-F744-4A17-9F07-9BFC9B76B6EB}"/>
                  </a:ext>
                </a:extLst>
              </p:cNvPr>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8" name="Freeform 62">
                <a:extLst>
                  <a:ext uri="{FF2B5EF4-FFF2-40B4-BE49-F238E27FC236}">
                    <a16:creationId xmlns:a16="http://schemas.microsoft.com/office/drawing/2014/main" id="{AC0A6064-9EF5-40FE-B4C3-C779F78E5CF7}"/>
                  </a:ext>
                </a:extLst>
              </p:cNvPr>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9" name="Freeform 63">
                <a:extLst>
                  <a:ext uri="{FF2B5EF4-FFF2-40B4-BE49-F238E27FC236}">
                    <a16:creationId xmlns:a16="http://schemas.microsoft.com/office/drawing/2014/main" id="{E72087D9-FB6F-49AF-846E-0F6CFD3E06B4}"/>
                  </a:ext>
                </a:extLst>
              </p:cNvPr>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0" name="Freeform 64">
                <a:extLst>
                  <a:ext uri="{FF2B5EF4-FFF2-40B4-BE49-F238E27FC236}">
                    <a16:creationId xmlns:a16="http://schemas.microsoft.com/office/drawing/2014/main" id="{1DFCBEE0-54C4-432E-B26F-AA3BD53D5415}"/>
                  </a:ext>
                </a:extLst>
              </p:cNvPr>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1" name="Freeform 65">
                <a:extLst>
                  <a:ext uri="{FF2B5EF4-FFF2-40B4-BE49-F238E27FC236}">
                    <a16:creationId xmlns:a16="http://schemas.microsoft.com/office/drawing/2014/main" id="{DAFD57D5-06FA-46C3-99F9-232856DE6A12}"/>
                  </a:ext>
                </a:extLst>
              </p:cNvPr>
              <p:cNvSpPr/>
              <p:nvPr/>
            </p:nvSpPr>
            <p:spPr bwMode="auto">
              <a:xfrm>
                <a:off x="2316" y="3325"/>
                <a:ext cx="30" cy="117"/>
              </a:xfrm>
              <a:custGeom>
                <a:avLst/>
                <a:gdLst>
                  <a:gd name="T0" fmla="*/ 119 w 119"/>
                  <a:gd name="T1" fmla="*/ 0 h 470"/>
                  <a:gd name="T2" fmla="*/ 114 w 119"/>
                  <a:gd name="T3" fmla="*/ 10 h 470"/>
                  <a:gd name="T4" fmla="*/ 97 w 119"/>
                  <a:gd name="T5" fmla="*/ 38 h 470"/>
                  <a:gd name="T6" fmla="*/ 87 w 119"/>
                  <a:gd name="T7" fmla="*/ 59 h 470"/>
                  <a:gd name="T8" fmla="*/ 75 w 119"/>
                  <a:gd name="T9" fmla="*/ 82 h 470"/>
                  <a:gd name="T10" fmla="*/ 62 w 119"/>
                  <a:gd name="T11" fmla="*/ 109 h 470"/>
                  <a:gd name="T12" fmla="*/ 50 w 119"/>
                  <a:gd name="T13" fmla="*/ 139 h 470"/>
                  <a:gd name="T14" fmla="*/ 38 w 119"/>
                  <a:gd name="T15" fmla="*/ 174 h 470"/>
                  <a:gd name="T16" fmla="*/ 26 w 119"/>
                  <a:gd name="T17" fmla="*/ 210 h 470"/>
                  <a:gd name="T18" fmla="*/ 22 w 119"/>
                  <a:gd name="T19" fmla="*/ 229 h 470"/>
                  <a:gd name="T20" fmla="*/ 16 w 119"/>
                  <a:gd name="T21" fmla="*/ 248 h 470"/>
                  <a:gd name="T22" fmla="*/ 12 w 119"/>
                  <a:gd name="T23" fmla="*/ 269 h 470"/>
                  <a:gd name="T24" fmla="*/ 9 w 119"/>
                  <a:gd name="T25" fmla="*/ 289 h 470"/>
                  <a:gd name="T26" fmla="*/ 6 w 119"/>
                  <a:gd name="T27" fmla="*/ 311 h 470"/>
                  <a:gd name="T28" fmla="*/ 4 w 119"/>
                  <a:gd name="T29" fmla="*/ 332 h 470"/>
                  <a:gd name="T30" fmla="*/ 1 w 119"/>
                  <a:gd name="T31" fmla="*/ 355 h 470"/>
                  <a:gd name="T32" fmla="*/ 0 w 119"/>
                  <a:gd name="T33" fmla="*/ 378 h 470"/>
                  <a:gd name="T34" fmla="*/ 0 w 119"/>
                  <a:gd name="T35" fmla="*/ 400 h 470"/>
                  <a:gd name="T36" fmla="*/ 0 w 119"/>
                  <a:gd name="T37" fmla="*/ 423 h 470"/>
                  <a:gd name="T38" fmla="*/ 1 w 119"/>
                  <a:gd name="T39" fmla="*/ 447 h 470"/>
                  <a:gd name="T40" fmla="*/ 5 w 119"/>
                  <a:gd name="T41"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470">
                    <a:moveTo>
                      <a:pt x="119" y="0"/>
                    </a:moveTo>
                    <a:lnTo>
                      <a:pt x="114" y="10"/>
                    </a:lnTo>
                    <a:lnTo>
                      <a:pt x="97" y="38"/>
                    </a:lnTo>
                    <a:lnTo>
                      <a:pt x="87" y="59"/>
                    </a:lnTo>
                    <a:lnTo>
                      <a:pt x="75" y="82"/>
                    </a:lnTo>
                    <a:lnTo>
                      <a:pt x="62" y="109"/>
                    </a:lnTo>
                    <a:lnTo>
                      <a:pt x="50" y="139"/>
                    </a:lnTo>
                    <a:lnTo>
                      <a:pt x="38" y="174"/>
                    </a:lnTo>
                    <a:lnTo>
                      <a:pt x="26" y="210"/>
                    </a:lnTo>
                    <a:lnTo>
                      <a:pt x="22" y="229"/>
                    </a:lnTo>
                    <a:lnTo>
                      <a:pt x="16" y="248"/>
                    </a:lnTo>
                    <a:lnTo>
                      <a:pt x="12" y="269"/>
                    </a:lnTo>
                    <a:lnTo>
                      <a:pt x="9" y="289"/>
                    </a:lnTo>
                    <a:lnTo>
                      <a:pt x="6" y="311"/>
                    </a:lnTo>
                    <a:lnTo>
                      <a:pt x="4" y="332"/>
                    </a:lnTo>
                    <a:lnTo>
                      <a:pt x="1" y="355"/>
                    </a:lnTo>
                    <a:lnTo>
                      <a:pt x="0" y="378"/>
                    </a:lnTo>
                    <a:lnTo>
                      <a:pt x="0" y="400"/>
                    </a:lnTo>
                    <a:lnTo>
                      <a:pt x="0" y="423"/>
                    </a:lnTo>
                    <a:lnTo>
                      <a:pt x="1" y="447"/>
                    </a:lnTo>
                    <a:lnTo>
                      <a:pt x="5" y="470"/>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2" name="Freeform 66">
                <a:extLst>
                  <a:ext uri="{FF2B5EF4-FFF2-40B4-BE49-F238E27FC236}">
                    <a16:creationId xmlns:a16="http://schemas.microsoft.com/office/drawing/2014/main" id="{A4B4EDEB-BD1E-41BD-9403-F21E1712329E}"/>
                  </a:ext>
                </a:extLst>
              </p:cNvPr>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3" name="Freeform 67">
                <a:extLst>
                  <a:ext uri="{FF2B5EF4-FFF2-40B4-BE49-F238E27FC236}">
                    <a16:creationId xmlns:a16="http://schemas.microsoft.com/office/drawing/2014/main" id="{772FAF7B-0E21-4BC8-8965-6487AC9426E0}"/>
                  </a:ext>
                </a:extLst>
              </p:cNvPr>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4" name="Freeform 68">
                <a:extLst>
                  <a:ext uri="{FF2B5EF4-FFF2-40B4-BE49-F238E27FC236}">
                    <a16:creationId xmlns:a16="http://schemas.microsoft.com/office/drawing/2014/main" id="{1A3E0F7C-F884-4B14-BBC9-2C72A5FA1C69}"/>
                  </a:ext>
                </a:extLst>
              </p:cNvPr>
              <p:cNvSpPr/>
              <p:nvPr/>
            </p:nvSpPr>
            <p:spPr bwMode="auto">
              <a:xfrm>
                <a:off x="2368" y="3550"/>
                <a:ext cx="10" cy="12"/>
              </a:xfrm>
              <a:custGeom>
                <a:avLst/>
                <a:gdLst>
                  <a:gd name="T0" fmla="*/ 1 w 38"/>
                  <a:gd name="T1" fmla="*/ 0 h 48"/>
                  <a:gd name="T2" fmla="*/ 37 w 38"/>
                  <a:gd name="T3" fmla="*/ 0 h 48"/>
                  <a:gd name="T4" fmla="*/ 36 w 38"/>
                  <a:gd name="T5" fmla="*/ 1 h 48"/>
                  <a:gd name="T6" fmla="*/ 36 w 38"/>
                  <a:gd name="T7" fmla="*/ 2 h 48"/>
                  <a:gd name="T8" fmla="*/ 38 w 38"/>
                  <a:gd name="T9" fmla="*/ 48 h 48"/>
                  <a:gd name="T10" fmla="*/ 34 w 38"/>
                  <a:gd name="T11" fmla="*/ 48 h 48"/>
                  <a:gd name="T12" fmla="*/ 30 w 38"/>
                  <a:gd name="T13" fmla="*/ 17 h 48"/>
                  <a:gd name="T14" fmla="*/ 16 w 38"/>
                  <a:gd name="T15" fmla="*/ 16 h 48"/>
                  <a:gd name="T16" fmla="*/ 0 w 38"/>
                  <a:gd name="T17" fmla="*/ 16 h 48"/>
                  <a:gd name="T18" fmla="*/ 1 w 38"/>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8">
                    <a:moveTo>
                      <a:pt x="1" y="0"/>
                    </a:moveTo>
                    <a:lnTo>
                      <a:pt x="37" y="0"/>
                    </a:lnTo>
                    <a:lnTo>
                      <a:pt x="36" y="1"/>
                    </a:lnTo>
                    <a:lnTo>
                      <a:pt x="36" y="2"/>
                    </a:lnTo>
                    <a:lnTo>
                      <a:pt x="38" y="48"/>
                    </a:lnTo>
                    <a:lnTo>
                      <a:pt x="34" y="48"/>
                    </a:lnTo>
                    <a:lnTo>
                      <a:pt x="30" y="17"/>
                    </a:lnTo>
                    <a:lnTo>
                      <a:pt x="16" y="16"/>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5" name="Freeform 69">
                <a:extLst>
                  <a:ext uri="{FF2B5EF4-FFF2-40B4-BE49-F238E27FC236}">
                    <a16:creationId xmlns:a16="http://schemas.microsoft.com/office/drawing/2014/main" id="{49F48D00-89A4-4F95-A062-65CD8399D562}"/>
                  </a:ext>
                </a:extLst>
              </p:cNvPr>
              <p:cNvSpPr/>
              <p:nvPr/>
            </p:nvSpPr>
            <p:spPr bwMode="auto">
              <a:xfrm>
                <a:off x="2364" y="3564"/>
                <a:ext cx="10" cy="12"/>
              </a:xfrm>
              <a:custGeom>
                <a:avLst/>
                <a:gdLst>
                  <a:gd name="T0" fmla="*/ 1 w 41"/>
                  <a:gd name="T1" fmla="*/ 0 h 47"/>
                  <a:gd name="T2" fmla="*/ 39 w 41"/>
                  <a:gd name="T3" fmla="*/ 0 h 47"/>
                  <a:gd name="T4" fmla="*/ 41 w 41"/>
                  <a:gd name="T5" fmla="*/ 0 h 47"/>
                  <a:gd name="T6" fmla="*/ 41 w 41"/>
                  <a:gd name="T7" fmla="*/ 1 h 47"/>
                  <a:gd name="T8" fmla="*/ 41 w 41"/>
                  <a:gd name="T9" fmla="*/ 47 h 47"/>
                  <a:gd name="T10" fmla="*/ 34 w 41"/>
                  <a:gd name="T11" fmla="*/ 47 h 47"/>
                  <a:gd name="T12" fmla="*/ 34 w 41"/>
                  <a:gd name="T13" fmla="*/ 16 h 47"/>
                  <a:gd name="T14" fmla="*/ 0 w 41"/>
                  <a:gd name="T15" fmla="*/ 16 h 47"/>
                  <a:gd name="T16" fmla="*/ 1 w 41"/>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7">
                    <a:moveTo>
                      <a:pt x="1" y="0"/>
                    </a:moveTo>
                    <a:lnTo>
                      <a:pt x="39" y="0"/>
                    </a:lnTo>
                    <a:lnTo>
                      <a:pt x="41" y="0"/>
                    </a:lnTo>
                    <a:lnTo>
                      <a:pt x="41" y="1"/>
                    </a:lnTo>
                    <a:lnTo>
                      <a:pt x="41" y="47"/>
                    </a:lnTo>
                    <a:lnTo>
                      <a:pt x="34" y="47"/>
                    </a:lnTo>
                    <a:lnTo>
                      <a:pt x="34" y="16"/>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6" name="Freeform 70">
                <a:extLst>
                  <a:ext uri="{FF2B5EF4-FFF2-40B4-BE49-F238E27FC236}">
                    <a16:creationId xmlns:a16="http://schemas.microsoft.com/office/drawing/2014/main" id="{5DCE0A52-C7C0-437D-A4BF-AAFFEB4EE55E}"/>
                  </a:ext>
                </a:extLst>
              </p:cNvPr>
              <p:cNvSpPr/>
              <p:nvPr/>
            </p:nvSpPr>
            <p:spPr bwMode="auto">
              <a:xfrm>
                <a:off x="2364" y="3564"/>
                <a:ext cx="11" cy="13"/>
              </a:xfrm>
              <a:custGeom>
                <a:avLst/>
                <a:gdLst>
                  <a:gd name="T0" fmla="*/ 1 w 42"/>
                  <a:gd name="T1" fmla="*/ 1 h 50"/>
                  <a:gd name="T2" fmla="*/ 6 w 42"/>
                  <a:gd name="T3" fmla="*/ 0 h 50"/>
                  <a:gd name="T4" fmla="*/ 11 w 42"/>
                  <a:gd name="T5" fmla="*/ 0 h 50"/>
                  <a:gd name="T6" fmla="*/ 15 w 42"/>
                  <a:gd name="T7" fmla="*/ 1 h 50"/>
                  <a:gd name="T8" fmla="*/ 21 w 42"/>
                  <a:gd name="T9" fmla="*/ 2 h 50"/>
                  <a:gd name="T10" fmla="*/ 30 w 42"/>
                  <a:gd name="T11" fmla="*/ 3 h 50"/>
                  <a:gd name="T12" fmla="*/ 40 w 42"/>
                  <a:gd name="T13" fmla="*/ 3 h 50"/>
                  <a:gd name="T14" fmla="*/ 41 w 42"/>
                  <a:gd name="T15" fmla="*/ 3 h 50"/>
                  <a:gd name="T16" fmla="*/ 41 w 42"/>
                  <a:gd name="T17" fmla="*/ 4 h 50"/>
                  <a:gd name="T18" fmla="*/ 42 w 42"/>
                  <a:gd name="T19" fmla="*/ 16 h 50"/>
                  <a:gd name="T20" fmla="*/ 42 w 42"/>
                  <a:gd name="T21" fmla="*/ 28 h 50"/>
                  <a:gd name="T22" fmla="*/ 41 w 42"/>
                  <a:gd name="T23" fmla="*/ 40 h 50"/>
                  <a:gd name="T24" fmla="*/ 41 w 42"/>
                  <a:gd name="T25" fmla="*/ 50 h 50"/>
                  <a:gd name="T26" fmla="*/ 35 w 42"/>
                  <a:gd name="T27" fmla="*/ 50 h 50"/>
                  <a:gd name="T28" fmla="*/ 34 w 42"/>
                  <a:gd name="T29" fmla="*/ 35 h 50"/>
                  <a:gd name="T30" fmla="*/ 35 w 42"/>
                  <a:gd name="T31" fmla="*/ 19 h 50"/>
                  <a:gd name="T32" fmla="*/ 26 w 42"/>
                  <a:gd name="T33" fmla="*/ 19 h 50"/>
                  <a:gd name="T34" fmla="*/ 16 w 42"/>
                  <a:gd name="T35" fmla="*/ 19 h 50"/>
                  <a:gd name="T36" fmla="*/ 8 w 42"/>
                  <a:gd name="T37" fmla="*/ 19 h 50"/>
                  <a:gd name="T38" fmla="*/ 0 w 42"/>
                  <a:gd name="T39" fmla="*/ 17 h 50"/>
                  <a:gd name="T40" fmla="*/ 1 w 42"/>
                  <a:gd name="T41"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50">
                    <a:moveTo>
                      <a:pt x="1" y="1"/>
                    </a:moveTo>
                    <a:lnTo>
                      <a:pt x="6" y="0"/>
                    </a:lnTo>
                    <a:lnTo>
                      <a:pt x="11" y="0"/>
                    </a:lnTo>
                    <a:lnTo>
                      <a:pt x="15" y="1"/>
                    </a:lnTo>
                    <a:lnTo>
                      <a:pt x="21" y="2"/>
                    </a:lnTo>
                    <a:lnTo>
                      <a:pt x="30" y="3"/>
                    </a:lnTo>
                    <a:lnTo>
                      <a:pt x="40" y="3"/>
                    </a:lnTo>
                    <a:lnTo>
                      <a:pt x="41" y="3"/>
                    </a:lnTo>
                    <a:lnTo>
                      <a:pt x="41" y="4"/>
                    </a:lnTo>
                    <a:lnTo>
                      <a:pt x="42" y="16"/>
                    </a:lnTo>
                    <a:lnTo>
                      <a:pt x="42" y="28"/>
                    </a:lnTo>
                    <a:lnTo>
                      <a:pt x="41" y="40"/>
                    </a:lnTo>
                    <a:lnTo>
                      <a:pt x="41" y="50"/>
                    </a:lnTo>
                    <a:lnTo>
                      <a:pt x="35" y="50"/>
                    </a:lnTo>
                    <a:lnTo>
                      <a:pt x="34" y="35"/>
                    </a:lnTo>
                    <a:lnTo>
                      <a:pt x="35" y="19"/>
                    </a:lnTo>
                    <a:lnTo>
                      <a:pt x="26" y="19"/>
                    </a:lnTo>
                    <a:lnTo>
                      <a:pt x="16" y="19"/>
                    </a:lnTo>
                    <a:lnTo>
                      <a:pt x="8" y="19"/>
                    </a:lnTo>
                    <a:lnTo>
                      <a:pt x="0" y="17"/>
                    </a:lnTo>
                    <a:lnTo>
                      <a:pt x="1"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7" name="Freeform 71">
                <a:extLst>
                  <a:ext uri="{FF2B5EF4-FFF2-40B4-BE49-F238E27FC236}">
                    <a16:creationId xmlns:a16="http://schemas.microsoft.com/office/drawing/2014/main" id="{7C617889-85BC-4B37-8937-23293DADA662}"/>
                  </a:ext>
                </a:extLst>
              </p:cNvPr>
              <p:cNvSpPr/>
              <p:nvPr/>
            </p:nvSpPr>
            <p:spPr bwMode="auto">
              <a:xfrm>
                <a:off x="2366" y="3312"/>
                <a:ext cx="115" cy="323"/>
              </a:xfrm>
              <a:custGeom>
                <a:avLst/>
                <a:gdLst>
                  <a:gd name="T0" fmla="*/ 100 w 461"/>
                  <a:gd name="T1" fmla="*/ 2 h 1292"/>
                  <a:gd name="T2" fmla="*/ 139 w 461"/>
                  <a:gd name="T3" fmla="*/ 0 h 1292"/>
                  <a:gd name="T4" fmla="*/ 132 w 461"/>
                  <a:gd name="T5" fmla="*/ 13 h 1292"/>
                  <a:gd name="T6" fmla="*/ 117 w 461"/>
                  <a:gd name="T7" fmla="*/ 45 h 1292"/>
                  <a:gd name="T8" fmla="*/ 99 w 461"/>
                  <a:gd name="T9" fmla="*/ 86 h 1292"/>
                  <a:gd name="T10" fmla="*/ 57 w 461"/>
                  <a:gd name="T11" fmla="*/ 192 h 1292"/>
                  <a:gd name="T12" fmla="*/ 33 w 461"/>
                  <a:gd name="T13" fmla="*/ 263 h 1292"/>
                  <a:gd name="T14" fmla="*/ 17 w 461"/>
                  <a:gd name="T15" fmla="*/ 332 h 1292"/>
                  <a:gd name="T16" fmla="*/ 12 w 461"/>
                  <a:gd name="T17" fmla="*/ 391 h 1292"/>
                  <a:gd name="T18" fmla="*/ 15 w 461"/>
                  <a:gd name="T19" fmla="*/ 423 h 1292"/>
                  <a:gd name="T20" fmla="*/ 23 w 461"/>
                  <a:gd name="T21" fmla="*/ 444 h 1292"/>
                  <a:gd name="T22" fmla="*/ 41 w 461"/>
                  <a:gd name="T23" fmla="*/ 468 h 1292"/>
                  <a:gd name="T24" fmla="*/ 110 w 461"/>
                  <a:gd name="T25" fmla="*/ 525 h 1292"/>
                  <a:gd name="T26" fmla="*/ 212 w 461"/>
                  <a:gd name="T27" fmla="*/ 594 h 1292"/>
                  <a:gd name="T28" fmla="*/ 288 w 461"/>
                  <a:gd name="T29" fmla="*/ 652 h 1292"/>
                  <a:gd name="T30" fmla="*/ 332 w 461"/>
                  <a:gd name="T31" fmla="*/ 694 h 1292"/>
                  <a:gd name="T32" fmla="*/ 372 w 461"/>
                  <a:gd name="T33" fmla="*/ 743 h 1292"/>
                  <a:gd name="T34" fmla="*/ 404 w 461"/>
                  <a:gd name="T35" fmla="*/ 793 h 1292"/>
                  <a:gd name="T36" fmla="*/ 429 w 461"/>
                  <a:gd name="T37" fmla="*/ 842 h 1292"/>
                  <a:gd name="T38" fmla="*/ 446 w 461"/>
                  <a:gd name="T39" fmla="*/ 890 h 1292"/>
                  <a:gd name="T40" fmla="*/ 457 w 461"/>
                  <a:gd name="T41" fmla="*/ 938 h 1292"/>
                  <a:gd name="T42" fmla="*/ 461 w 461"/>
                  <a:gd name="T43" fmla="*/ 986 h 1292"/>
                  <a:gd name="T44" fmla="*/ 457 w 461"/>
                  <a:gd name="T45" fmla="*/ 1054 h 1292"/>
                  <a:gd name="T46" fmla="*/ 437 w 461"/>
                  <a:gd name="T47" fmla="*/ 1158 h 1292"/>
                  <a:gd name="T48" fmla="*/ 405 w 461"/>
                  <a:gd name="T49" fmla="*/ 1259 h 1292"/>
                  <a:gd name="T50" fmla="*/ 372 w 461"/>
                  <a:gd name="T51" fmla="*/ 1254 h 1292"/>
                  <a:gd name="T52" fmla="*/ 411 w 461"/>
                  <a:gd name="T53" fmla="*/ 1149 h 1292"/>
                  <a:gd name="T54" fmla="*/ 433 w 461"/>
                  <a:gd name="T55" fmla="*/ 1050 h 1292"/>
                  <a:gd name="T56" fmla="*/ 438 w 461"/>
                  <a:gd name="T57" fmla="*/ 986 h 1292"/>
                  <a:gd name="T58" fmla="*/ 434 w 461"/>
                  <a:gd name="T59" fmla="*/ 939 h 1292"/>
                  <a:gd name="T60" fmla="*/ 426 w 461"/>
                  <a:gd name="T61" fmla="*/ 892 h 1292"/>
                  <a:gd name="T62" fmla="*/ 410 w 461"/>
                  <a:gd name="T63" fmla="*/ 844 h 1292"/>
                  <a:gd name="T64" fmla="*/ 386 w 461"/>
                  <a:gd name="T65" fmla="*/ 797 h 1292"/>
                  <a:gd name="T66" fmla="*/ 355 w 461"/>
                  <a:gd name="T67" fmla="*/ 747 h 1292"/>
                  <a:gd name="T68" fmla="*/ 316 w 461"/>
                  <a:gd name="T69" fmla="*/ 700 h 1292"/>
                  <a:gd name="T70" fmla="*/ 274 w 461"/>
                  <a:gd name="T71" fmla="*/ 659 h 1292"/>
                  <a:gd name="T72" fmla="*/ 201 w 461"/>
                  <a:gd name="T73" fmla="*/ 603 h 1292"/>
                  <a:gd name="T74" fmla="*/ 123 w 461"/>
                  <a:gd name="T75" fmla="*/ 549 h 1292"/>
                  <a:gd name="T76" fmla="*/ 61 w 461"/>
                  <a:gd name="T77" fmla="*/ 503 h 1292"/>
                  <a:gd name="T78" fmla="*/ 23 w 461"/>
                  <a:gd name="T79" fmla="*/ 465 h 1292"/>
                  <a:gd name="T80" fmla="*/ 8 w 461"/>
                  <a:gd name="T81" fmla="*/ 439 h 1292"/>
                  <a:gd name="T82" fmla="*/ 2 w 461"/>
                  <a:gd name="T83" fmla="*/ 418 h 1292"/>
                  <a:gd name="T84" fmla="*/ 1 w 461"/>
                  <a:gd name="T85" fmla="*/ 374 h 1292"/>
                  <a:gd name="T86" fmla="*/ 12 w 461"/>
                  <a:gd name="T87" fmla="*/ 309 h 1292"/>
                  <a:gd name="T88" fmla="*/ 32 w 461"/>
                  <a:gd name="T89" fmla="*/ 238 h 1292"/>
                  <a:gd name="T90" fmla="*/ 67 w 461"/>
                  <a:gd name="T91" fmla="*/ 143 h 1292"/>
                  <a:gd name="T92" fmla="*/ 98 w 461"/>
                  <a:gd name="T93" fmla="*/ 69 h 1292"/>
                  <a:gd name="T94" fmla="*/ 115 w 461"/>
                  <a:gd name="T95" fmla="*/ 32 h 1292"/>
                  <a:gd name="T96" fmla="*/ 127 w 461"/>
                  <a:gd name="T97" fmla="*/ 7 h 1292"/>
                  <a:gd name="T98" fmla="*/ 95 w 461"/>
                  <a:gd name="T99" fmla="*/ 4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1" h="1292">
                    <a:moveTo>
                      <a:pt x="95" y="4"/>
                    </a:moveTo>
                    <a:lnTo>
                      <a:pt x="95" y="3"/>
                    </a:lnTo>
                    <a:lnTo>
                      <a:pt x="100" y="2"/>
                    </a:lnTo>
                    <a:lnTo>
                      <a:pt x="112" y="1"/>
                    </a:lnTo>
                    <a:lnTo>
                      <a:pt x="132" y="0"/>
                    </a:lnTo>
                    <a:lnTo>
                      <a:pt x="139" y="0"/>
                    </a:lnTo>
                    <a:lnTo>
                      <a:pt x="136" y="5"/>
                    </a:lnTo>
                    <a:lnTo>
                      <a:pt x="136" y="5"/>
                    </a:lnTo>
                    <a:lnTo>
                      <a:pt x="132" y="13"/>
                    </a:lnTo>
                    <a:lnTo>
                      <a:pt x="127" y="23"/>
                    </a:lnTo>
                    <a:lnTo>
                      <a:pt x="123" y="33"/>
                    </a:lnTo>
                    <a:lnTo>
                      <a:pt x="117" y="45"/>
                    </a:lnTo>
                    <a:lnTo>
                      <a:pt x="111" y="58"/>
                    </a:lnTo>
                    <a:lnTo>
                      <a:pt x="105" y="71"/>
                    </a:lnTo>
                    <a:lnTo>
                      <a:pt x="99" y="86"/>
                    </a:lnTo>
                    <a:lnTo>
                      <a:pt x="91" y="102"/>
                    </a:lnTo>
                    <a:lnTo>
                      <a:pt x="74" y="145"/>
                    </a:lnTo>
                    <a:lnTo>
                      <a:pt x="57" y="192"/>
                    </a:lnTo>
                    <a:lnTo>
                      <a:pt x="48" y="216"/>
                    </a:lnTo>
                    <a:lnTo>
                      <a:pt x="41" y="239"/>
                    </a:lnTo>
                    <a:lnTo>
                      <a:pt x="33" y="263"/>
                    </a:lnTo>
                    <a:lnTo>
                      <a:pt x="27" y="287"/>
                    </a:lnTo>
                    <a:lnTo>
                      <a:pt x="21" y="309"/>
                    </a:lnTo>
                    <a:lnTo>
                      <a:pt x="17" y="332"/>
                    </a:lnTo>
                    <a:lnTo>
                      <a:pt x="14" y="352"/>
                    </a:lnTo>
                    <a:lnTo>
                      <a:pt x="12" y="373"/>
                    </a:lnTo>
                    <a:lnTo>
                      <a:pt x="12" y="391"/>
                    </a:lnTo>
                    <a:lnTo>
                      <a:pt x="13" y="407"/>
                    </a:lnTo>
                    <a:lnTo>
                      <a:pt x="14" y="416"/>
                    </a:lnTo>
                    <a:lnTo>
                      <a:pt x="15" y="423"/>
                    </a:lnTo>
                    <a:lnTo>
                      <a:pt x="17" y="430"/>
                    </a:lnTo>
                    <a:lnTo>
                      <a:pt x="19" y="435"/>
                    </a:lnTo>
                    <a:lnTo>
                      <a:pt x="23" y="444"/>
                    </a:lnTo>
                    <a:lnTo>
                      <a:pt x="29" y="453"/>
                    </a:lnTo>
                    <a:lnTo>
                      <a:pt x="34" y="460"/>
                    </a:lnTo>
                    <a:lnTo>
                      <a:pt x="41" y="468"/>
                    </a:lnTo>
                    <a:lnTo>
                      <a:pt x="55" y="483"/>
                    </a:lnTo>
                    <a:lnTo>
                      <a:pt x="71" y="497"/>
                    </a:lnTo>
                    <a:lnTo>
                      <a:pt x="110" y="525"/>
                    </a:lnTo>
                    <a:lnTo>
                      <a:pt x="154" y="555"/>
                    </a:lnTo>
                    <a:lnTo>
                      <a:pt x="182" y="573"/>
                    </a:lnTo>
                    <a:lnTo>
                      <a:pt x="212" y="594"/>
                    </a:lnTo>
                    <a:lnTo>
                      <a:pt x="242" y="616"/>
                    </a:lnTo>
                    <a:lnTo>
                      <a:pt x="273" y="639"/>
                    </a:lnTo>
                    <a:lnTo>
                      <a:pt x="288" y="652"/>
                    </a:lnTo>
                    <a:lnTo>
                      <a:pt x="303" y="666"/>
                    </a:lnTo>
                    <a:lnTo>
                      <a:pt x="318" y="680"/>
                    </a:lnTo>
                    <a:lnTo>
                      <a:pt x="332" y="694"/>
                    </a:lnTo>
                    <a:lnTo>
                      <a:pt x="346" y="709"/>
                    </a:lnTo>
                    <a:lnTo>
                      <a:pt x="359" y="725"/>
                    </a:lnTo>
                    <a:lnTo>
                      <a:pt x="372" y="743"/>
                    </a:lnTo>
                    <a:lnTo>
                      <a:pt x="384" y="760"/>
                    </a:lnTo>
                    <a:lnTo>
                      <a:pt x="395" y="776"/>
                    </a:lnTo>
                    <a:lnTo>
                      <a:pt x="404" y="793"/>
                    </a:lnTo>
                    <a:lnTo>
                      <a:pt x="414" y="810"/>
                    </a:lnTo>
                    <a:lnTo>
                      <a:pt x="421" y="826"/>
                    </a:lnTo>
                    <a:lnTo>
                      <a:pt x="429" y="842"/>
                    </a:lnTo>
                    <a:lnTo>
                      <a:pt x="436" y="858"/>
                    </a:lnTo>
                    <a:lnTo>
                      <a:pt x="442" y="874"/>
                    </a:lnTo>
                    <a:lnTo>
                      <a:pt x="446" y="890"/>
                    </a:lnTo>
                    <a:lnTo>
                      <a:pt x="451" y="907"/>
                    </a:lnTo>
                    <a:lnTo>
                      <a:pt x="454" y="922"/>
                    </a:lnTo>
                    <a:lnTo>
                      <a:pt x="457" y="938"/>
                    </a:lnTo>
                    <a:lnTo>
                      <a:pt x="459" y="954"/>
                    </a:lnTo>
                    <a:lnTo>
                      <a:pt x="460" y="970"/>
                    </a:lnTo>
                    <a:lnTo>
                      <a:pt x="461" y="986"/>
                    </a:lnTo>
                    <a:lnTo>
                      <a:pt x="460" y="1003"/>
                    </a:lnTo>
                    <a:lnTo>
                      <a:pt x="460" y="1019"/>
                    </a:lnTo>
                    <a:lnTo>
                      <a:pt x="457" y="1054"/>
                    </a:lnTo>
                    <a:lnTo>
                      <a:pt x="452" y="1089"/>
                    </a:lnTo>
                    <a:lnTo>
                      <a:pt x="445" y="1124"/>
                    </a:lnTo>
                    <a:lnTo>
                      <a:pt x="437" y="1158"/>
                    </a:lnTo>
                    <a:lnTo>
                      <a:pt x="428" y="1192"/>
                    </a:lnTo>
                    <a:lnTo>
                      <a:pt x="417" y="1226"/>
                    </a:lnTo>
                    <a:lnTo>
                      <a:pt x="405" y="1259"/>
                    </a:lnTo>
                    <a:lnTo>
                      <a:pt x="391" y="1292"/>
                    </a:lnTo>
                    <a:lnTo>
                      <a:pt x="357" y="1290"/>
                    </a:lnTo>
                    <a:lnTo>
                      <a:pt x="372" y="1254"/>
                    </a:lnTo>
                    <a:lnTo>
                      <a:pt x="386" y="1218"/>
                    </a:lnTo>
                    <a:lnTo>
                      <a:pt x="399" y="1184"/>
                    </a:lnTo>
                    <a:lnTo>
                      <a:pt x="411" y="1149"/>
                    </a:lnTo>
                    <a:lnTo>
                      <a:pt x="419" y="1116"/>
                    </a:lnTo>
                    <a:lnTo>
                      <a:pt x="428" y="1082"/>
                    </a:lnTo>
                    <a:lnTo>
                      <a:pt x="433" y="1050"/>
                    </a:lnTo>
                    <a:lnTo>
                      <a:pt x="437" y="1018"/>
                    </a:lnTo>
                    <a:lnTo>
                      <a:pt x="438" y="1003"/>
                    </a:lnTo>
                    <a:lnTo>
                      <a:pt x="438" y="986"/>
                    </a:lnTo>
                    <a:lnTo>
                      <a:pt x="438" y="970"/>
                    </a:lnTo>
                    <a:lnTo>
                      <a:pt x="437" y="955"/>
                    </a:lnTo>
                    <a:lnTo>
                      <a:pt x="434" y="939"/>
                    </a:lnTo>
                    <a:lnTo>
                      <a:pt x="432" y="924"/>
                    </a:lnTo>
                    <a:lnTo>
                      <a:pt x="429" y="908"/>
                    </a:lnTo>
                    <a:lnTo>
                      <a:pt x="426" y="892"/>
                    </a:lnTo>
                    <a:lnTo>
                      <a:pt x="421" y="876"/>
                    </a:lnTo>
                    <a:lnTo>
                      <a:pt x="416" y="860"/>
                    </a:lnTo>
                    <a:lnTo>
                      <a:pt x="410" y="844"/>
                    </a:lnTo>
                    <a:lnTo>
                      <a:pt x="403" y="829"/>
                    </a:lnTo>
                    <a:lnTo>
                      <a:pt x="395" y="813"/>
                    </a:lnTo>
                    <a:lnTo>
                      <a:pt x="386" y="797"/>
                    </a:lnTo>
                    <a:lnTo>
                      <a:pt x="377" y="780"/>
                    </a:lnTo>
                    <a:lnTo>
                      <a:pt x="366" y="764"/>
                    </a:lnTo>
                    <a:lnTo>
                      <a:pt x="355" y="747"/>
                    </a:lnTo>
                    <a:lnTo>
                      <a:pt x="342" y="730"/>
                    </a:lnTo>
                    <a:lnTo>
                      <a:pt x="329" y="715"/>
                    </a:lnTo>
                    <a:lnTo>
                      <a:pt x="316" y="700"/>
                    </a:lnTo>
                    <a:lnTo>
                      <a:pt x="302" y="686"/>
                    </a:lnTo>
                    <a:lnTo>
                      <a:pt x="288" y="672"/>
                    </a:lnTo>
                    <a:lnTo>
                      <a:pt x="274" y="659"/>
                    </a:lnTo>
                    <a:lnTo>
                      <a:pt x="260" y="647"/>
                    </a:lnTo>
                    <a:lnTo>
                      <a:pt x="231" y="623"/>
                    </a:lnTo>
                    <a:lnTo>
                      <a:pt x="201" y="603"/>
                    </a:lnTo>
                    <a:lnTo>
                      <a:pt x="173" y="582"/>
                    </a:lnTo>
                    <a:lnTo>
                      <a:pt x="145" y="564"/>
                    </a:lnTo>
                    <a:lnTo>
                      <a:pt x="123" y="549"/>
                    </a:lnTo>
                    <a:lnTo>
                      <a:pt x="100" y="534"/>
                    </a:lnTo>
                    <a:lnTo>
                      <a:pt x="81" y="518"/>
                    </a:lnTo>
                    <a:lnTo>
                      <a:pt x="61" y="503"/>
                    </a:lnTo>
                    <a:lnTo>
                      <a:pt x="44" y="488"/>
                    </a:lnTo>
                    <a:lnTo>
                      <a:pt x="30" y="472"/>
                    </a:lnTo>
                    <a:lnTo>
                      <a:pt x="23" y="465"/>
                    </a:lnTo>
                    <a:lnTo>
                      <a:pt x="18" y="456"/>
                    </a:lnTo>
                    <a:lnTo>
                      <a:pt x="13" y="447"/>
                    </a:lnTo>
                    <a:lnTo>
                      <a:pt x="8" y="439"/>
                    </a:lnTo>
                    <a:lnTo>
                      <a:pt x="5" y="432"/>
                    </a:lnTo>
                    <a:lnTo>
                      <a:pt x="4" y="426"/>
                    </a:lnTo>
                    <a:lnTo>
                      <a:pt x="2" y="418"/>
                    </a:lnTo>
                    <a:lnTo>
                      <a:pt x="1" y="410"/>
                    </a:lnTo>
                    <a:lnTo>
                      <a:pt x="0" y="392"/>
                    </a:lnTo>
                    <a:lnTo>
                      <a:pt x="1" y="374"/>
                    </a:lnTo>
                    <a:lnTo>
                      <a:pt x="3" y="354"/>
                    </a:lnTo>
                    <a:lnTo>
                      <a:pt x="7" y="332"/>
                    </a:lnTo>
                    <a:lnTo>
                      <a:pt x="12" y="309"/>
                    </a:lnTo>
                    <a:lnTo>
                      <a:pt x="18" y="287"/>
                    </a:lnTo>
                    <a:lnTo>
                      <a:pt x="25" y="263"/>
                    </a:lnTo>
                    <a:lnTo>
                      <a:pt x="32" y="238"/>
                    </a:lnTo>
                    <a:lnTo>
                      <a:pt x="40" y="214"/>
                    </a:lnTo>
                    <a:lnTo>
                      <a:pt x="48" y="191"/>
                    </a:lnTo>
                    <a:lnTo>
                      <a:pt x="67" y="143"/>
                    </a:lnTo>
                    <a:lnTo>
                      <a:pt x="85" y="99"/>
                    </a:lnTo>
                    <a:lnTo>
                      <a:pt x="91" y="84"/>
                    </a:lnTo>
                    <a:lnTo>
                      <a:pt x="98" y="69"/>
                    </a:lnTo>
                    <a:lnTo>
                      <a:pt x="104" y="55"/>
                    </a:lnTo>
                    <a:lnTo>
                      <a:pt x="111" y="42"/>
                    </a:lnTo>
                    <a:lnTo>
                      <a:pt x="115" y="32"/>
                    </a:lnTo>
                    <a:lnTo>
                      <a:pt x="119" y="23"/>
                    </a:lnTo>
                    <a:lnTo>
                      <a:pt x="123" y="15"/>
                    </a:lnTo>
                    <a:lnTo>
                      <a:pt x="127" y="7"/>
                    </a:lnTo>
                    <a:lnTo>
                      <a:pt x="103" y="9"/>
                    </a:lnTo>
                    <a:lnTo>
                      <a:pt x="99" y="10"/>
                    </a:lnTo>
                    <a:lnTo>
                      <a:pt x="95"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8" name="Freeform 72">
                <a:extLst>
                  <a:ext uri="{FF2B5EF4-FFF2-40B4-BE49-F238E27FC236}">
                    <a16:creationId xmlns:a16="http://schemas.microsoft.com/office/drawing/2014/main" id="{2816B589-2532-4B33-B857-B1C05457B25D}"/>
                  </a:ext>
                </a:extLst>
              </p:cNvPr>
              <p:cNvSpPr/>
              <p:nvPr/>
            </p:nvSpPr>
            <p:spPr bwMode="auto">
              <a:xfrm>
                <a:off x="2357" y="3576"/>
                <a:ext cx="11" cy="13"/>
              </a:xfrm>
              <a:custGeom>
                <a:avLst/>
                <a:gdLst>
                  <a:gd name="T0" fmla="*/ 1 w 44"/>
                  <a:gd name="T1" fmla="*/ 0 h 54"/>
                  <a:gd name="T2" fmla="*/ 11 w 44"/>
                  <a:gd name="T3" fmla="*/ 1 h 54"/>
                  <a:gd name="T4" fmla="*/ 20 w 44"/>
                  <a:gd name="T5" fmla="*/ 3 h 54"/>
                  <a:gd name="T6" fmla="*/ 29 w 44"/>
                  <a:gd name="T7" fmla="*/ 5 h 54"/>
                  <a:gd name="T8" fmla="*/ 42 w 44"/>
                  <a:gd name="T9" fmla="*/ 7 h 54"/>
                  <a:gd name="T10" fmla="*/ 43 w 44"/>
                  <a:gd name="T11" fmla="*/ 7 h 54"/>
                  <a:gd name="T12" fmla="*/ 43 w 44"/>
                  <a:gd name="T13" fmla="*/ 8 h 54"/>
                  <a:gd name="T14" fmla="*/ 43 w 44"/>
                  <a:gd name="T15" fmla="*/ 20 h 54"/>
                  <a:gd name="T16" fmla="*/ 43 w 44"/>
                  <a:gd name="T17" fmla="*/ 32 h 54"/>
                  <a:gd name="T18" fmla="*/ 44 w 44"/>
                  <a:gd name="T19" fmla="*/ 42 h 54"/>
                  <a:gd name="T20" fmla="*/ 43 w 44"/>
                  <a:gd name="T21" fmla="*/ 54 h 54"/>
                  <a:gd name="T22" fmla="*/ 36 w 44"/>
                  <a:gd name="T23" fmla="*/ 54 h 54"/>
                  <a:gd name="T24" fmla="*/ 35 w 44"/>
                  <a:gd name="T25" fmla="*/ 36 h 54"/>
                  <a:gd name="T26" fmla="*/ 36 w 44"/>
                  <a:gd name="T27" fmla="*/ 23 h 54"/>
                  <a:gd name="T28" fmla="*/ 26 w 44"/>
                  <a:gd name="T29" fmla="*/ 21 h 54"/>
                  <a:gd name="T30" fmla="*/ 16 w 44"/>
                  <a:gd name="T31" fmla="*/ 19 h 54"/>
                  <a:gd name="T32" fmla="*/ 8 w 44"/>
                  <a:gd name="T33" fmla="*/ 18 h 54"/>
                  <a:gd name="T34" fmla="*/ 0 w 44"/>
                  <a:gd name="T35" fmla="*/ 16 h 54"/>
                  <a:gd name="T36" fmla="*/ 1 w 44"/>
                  <a:gd name="T3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54">
                    <a:moveTo>
                      <a:pt x="1" y="0"/>
                    </a:moveTo>
                    <a:lnTo>
                      <a:pt x="11" y="1"/>
                    </a:lnTo>
                    <a:lnTo>
                      <a:pt x="20" y="3"/>
                    </a:lnTo>
                    <a:lnTo>
                      <a:pt x="29" y="5"/>
                    </a:lnTo>
                    <a:lnTo>
                      <a:pt x="42" y="7"/>
                    </a:lnTo>
                    <a:lnTo>
                      <a:pt x="43" y="7"/>
                    </a:lnTo>
                    <a:lnTo>
                      <a:pt x="43" y="8"/>
                    </a:lnTo>
                    <a:lnTo>
                      <a:pt x="43" y="20"/>
                    </a:lnTo>
                    <a:lnTo>
                      <a:pt x="43" y="32"/>
                    </a:lnTo>
                    <a:lnTo>
                      <a:pt x="44" y="42"/>
                    </a:lnTo>
                    <a:lnTo>
                      <a:pt x="43" y="54"/>
                    </a:lnTo>
                    <a:lnTo>
                      <a:pt x="36" y="54"/>
                    </a:lnTo>
                    <a:lnTo>
                      <a:pt x="35" y="36"/>
                    </a:lnTo>
                    <a:lnTo>
                      <a:pt x="36" y="23"/>
                    </a:lnTo>
                    <a:lnTo>
                      <a:pt x="26" y="21"/>
                    </a:lnTo>
                    <a:lnTo>
                      <a:pt x="16" y="19"/>
                    </a:lnTo>
                    <a:lnTo>
                      <a:pt x="8" y="18"/>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9" name="Freeform 73">
                <a:extLst>
                  <a:ext uri="{FF2B5EF4-FFF2-40B4-BE49-F238E27FC236}">
                    <a16:creationId xmlns:a16="http://schemas.microsoft.com/office/drawing/2014/main" id="{4F7EB138-EBCE-4F1F-A6D0-B8E6F73D90A6}"/>
                  </a:ext>
                </a:extLst>
              </p:cNvPr>
              <p:cNvSpPr/>
              <p:nvPr/>
            </p:nvSpPr>
            <p:spPr bwMode="auto">
              <a:xfrm>
                <a:off x="2348" y="3586"/>
                <a:ext cx="12" cy="14"/>
              </a:xfrm>
              <a:custGeom>
                <a:avLst/>
                <a:gdLst>
                  <a:gd name="T0" fmla="*/ 1 w 47"/>
                  <a:gd name="T1" fmla="*/ 0 h 56"/>
                  <a:gd name="T2" fmla="*/ 10 w 47"/>
                  <a:gd name="T3" fmla="*/ 1 h 56"/>
                  <a:gd name="T4" fmla="*/ 20 w 47"/>
                  <a:gd name="T5" fmla="*/ 2 h 56"/>
                  <a:gd name="T6" fmla="*/ 30 w 47"/>
                  <a:gd name="T7" fmla="*/ 3 h 56"/>
                  <a:gd name="T8" fmla="*/ 45 w 47"/>
                  <a:gd name="T9" fmla="*/ 4 h 56"/>
                  <a:gd name="T10" fmla="*/ 46 w 47"/>
                  <a:gd name="T11" fmla="*/ 4 h 56"/>
                  <a:gd name="T12" fmla="*/ 46 w 47"/>
                  <a:gd name="T13" fmla="*/ 7 h 56"/>
                  <a:gd name="T14" fmla="*/ 46 w 47"/>
                  <a:gd name="T15" fmla="*/ 17 h 56"/>
                  <a:gd name="T16" fmla="*/ 47 w 47"/>
                  <a:gd name="T17" fmla="*/ 29 h 56"/>
                  <a:gd name="T18" fmla="*/ 47 w 47"/>
                  <a:gd name="T19" fmla="*/ 41 h 56"/>
                  <a:gd name="T20" fmla="*/ 46 w 47"/>
                  <a:gd name="T21" fmla="*/ 52 h 56"/>
                  <a:gd name="T22" fmla="*/ 44 w 47"/>
                  <a:gd name="T23" fmla="*/ 55 h 56"/>
                  <a:gd name="T24" fmla="*/ 42 w 47"/>
                  <a:gd name="T25" fmla="*/ 56 h 56"/>
                  <a:gd name="T26" fmla="*/ 39 w 47"/>
                  <a:gd name="T27" fmla="*/ 55 h 56"/>
                  <a:gd name="T28" fmla="*/ 38 w 47"/>
                  <a:gd name="T29" fmla="*/ 52 h 56"/>
                  <a:gd name="T30" fmla="*/ 37 w 47"/>
                  <a:gd name="T31" fmla="*/ 35 h 56"/>
                  <a:gd name="T32" fmla="*/ 37 w 47"/>
                  <a:gd name="T33" fmla="*/ 21 h 56"/>
                  <a:gd name="T34" fmla="*/ 28 w 47"/>
                  <a:gd name="T35" fmla="*/ 20 h 56"/>
                  <a:gd name="T36" fmla="*/ 17 w 47"/>
                  <a:gd name="T37" fmla="*/ 18 h 56"/>
                  <a:gd name="T38" fmla="*/ 7 w 47"/>
                  <a:gd name="T39" fmla="*/ 17 h 56"/>
                  <a:gd name="T40" fmla="*/ 0 w 47"/>
                  <a:gd name="T41" fmla="*/ 16 h 56"/>
                  <a:gd name="T42" fmla="*/ 1 w 47"/>
                  <a:gd name="T4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56">
                    <a:moveTo>
                      <a:pt x="1" y="0"/>
                    </a:moveTo>
                    <a:lnTo>
                      <a:pt x="10" y="1"/>
                    </a:lnTo>
                    <a:lnTo>
                      <a:pt x="20" y="2"/>
                    </a:lnTo>
                    <a:lnTo>
                      <a:pt x="30" y="3"/>
                    </a:lnTo>
                    <a:lnTo>
                      <a:pt x="45" y="4"/>
                    </a:lnTo>
                    <a:lnTo>
                      <a:pt x="46" y="4"/>
                    </a:lnTo>
                    <a:lnTo>
                      <a:pt x="46" y="7"/>
                    </a:lnTo>
                    <a:lnTo>
                      <a:pt x="46" y="17"/>
                    </a:lnTo>
                    <a:lnTo>
                      <a:pt x="47" y="29"/>
                    </a:lnTo>
                    <a:lnTo>
                      <a:pt x="47" y="41"/>
                    </a:lnTo>
                    <a:lnTo>
                      <a:pt x="46" y="52"/>
                    </a:lnTo>
                    <a:lnTo>
                      <a:pt x="44" y="55"/>
                    </a:lnTo>
                    <a:lnTo>
                      <a:pt x="42" y="56"/>
                    </a:lnTo>
                    <a:lnTo>
                      <a:pt x="39" y="55"/>
                    </a:lnTo>
                    <a:lnTo>
                      <a:pt x="38" y="52"/>
                    </a:lnTo>
                    <a:lnTo>
                      <a:pt x="37" y="35"/>
                    </a:lnTo>
                    <a:lnTo>
                      <a:pt x="37" y="21"/>
                    </a:lnTo>
                    <a:lnTo>
                      <a:pt x="28" y="20"/>
                    </a:lnTo>
                    <a:lnTo>
                      <a:pt x="17" y="18"/>
                    </a:lnTo>
                    <a:lnTo>
                      <a:pt x="7" y="17"/>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0" name="Freeform 74">
                <a:extLst>
                  <a:ext uri="{FF2B5EF4-FFF2-40B4-BE49-F238E27FC236}">
                    <a16:creationId xmlns:a16="http://schemas.microsoft.com/office/drawing/2014/main" id="{08661094-45B5-4CE1-B514-E35146F2CF4A}"/>
                  </a:ext>
                </a:extLst>
              </p:cNvPr>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1" name="Freeform 75">
                <a:extLst>
                  <a:ext uri="{FF2B5EF4-FFF2-40B4-BE49-F238E27FC236}">
                    <a16:creationId xmlns:a16="http://schemas.microsoft.com/office/drawing/2014/main" id="{A3F62A0B-2BCF-43B7-9A56-347EF4F14BA7}"/>
                  </a:ext>
                </a:extLst>
              </p:cNvPr>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2" name="Freeform 76">
                <a:extLst>
                  <a:ext uri="{FF2B5EF4-FFF2-40B4-BE49-F238E27FC236}">
                    <a16:creationId xmlns:a16="http://schemas.microsoft.com/office/drawing/2014/main" id="{2CBC742B-C0FF-4681-8BF4-ECACDC34259D}"/>
                  </a:ext>
                </a:extLst>
              </p:cNvPr>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3" name="Freeform 77">
                <a:extLst>
                  <a:ext uri="{FF2B5EF4-FFF2-40B4-BE49-F238E27FC236}">
                    <a16:creationId xmlns:a16="http://schemas.microsoft.com/office/drawing/2014/main" id="{971B5471-9A6D-40BD-9FCB-567CB738007C}"/>
                  </a:ext>
                </a:extLst>
              </p:cNvPr>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4" name="Freeform 78">
                <a:extLst>
                  <a:ext uri="{FF2B5EF4-FFF2-40B4-BE49-F238E27FC236}">
                    <a16:creationId xmlns:a16="http://schemas.microsoft.com/office/drawing/2014/main" id="{7823B60F-995C-4D0F-B54C-9BD13A3016FB}"/>
                  </a:ext>
                </a:extLst>
              </p:cNvPr>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5" name="Freeform 79">
                <a:extLst>
                  <a:ext uri="{FF2B5EF4-FFF2-40B4-BE49-F238E27FC236}">
                    <a16:creationId xmlns:a16="http://schemas.microsoft.com/office/drawing/2014/main" id="{FB93D6DC-3CE4-4F45-9974-A9707C3D2D47}"/>
                  </a:ext>
                </a:extLst>
              </p:cNvPr>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6" name="Freeform 80">
                <a:extLst>
                  <a:ext uri="{FF2B5EF4-FFF2-40B4-BE49-F238E27FC236}">
                    <a16:creationId xmlns:a16="http://schemas.microsoft.com/office/drawing/2014/main" id="{DE7CBE8A-A15B-4741-A684-F2D58831A053}"/>
                  </a:ext>
                </a:extLst>
              </p:cNvPr>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7" name="Freeform 81">
                <a:extLst>
                  <a:ext uri="{FF2B5EF4-FFF2-40B4-BE49-F238E27FC236}">
                    <a16:creationId xmlns:a16="http://schemas.microsoft.com/office/drawing/2014/main" id="{888CBC38-E563-4D4A-990F-1165A982BD7A}"/>
                  </a:ext>
                </a:extLst>
              </p:cNvPr>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8" name="Freeform 82">
                <a:extLst>
                  <a:ext uri="{FF2B5EF4-FFF2-40B4-BE49-F238E27FC236}">
                    <a16:creationId xmlns:a16="http://schemas.microsoft.com/office/drawing/2014/main" id="{D513C658-1662-40A5-B013-E9C9B918D55D}"/>
                  </a:ext>
                </a:extLst>
              </p:cNvPr>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9" name="Freeform 83">
                <a:extLst>
                  <a:ext uri="{FF2B5EF4-FFF2-40B4-BE49-F238E27FC236}">
                    <a16:creationId xmlns:a16="http://schemas.microsoft.com/office/drawing/2014/main" id="{A8829C1F-19B4-4A84-8FEA-3BCD2FCD3686}"/>
                  </a:ext>
                </a:extLst>
              </p:cNvPr>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0" name="Freeform 84">
                <a:extLst>
                  <a:ext uri="{FF2B5EF4-FFF2-40B4-BE49-F238E27FC236}">
                    <a16:creationId xmlns:a16="http://schemas.microsoft.com/office/drawing/2014/main" id="{3177F59F-1FAD-41B7-99CA-9E00E13C69C6}"/>
                  </a:ext>
                </a:extLst>
              </p:cNvPr>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1" name="Freeform 85">
                <a:extLst>
                  <a:ext uri="{FF2B5EF4-FFF2-40B4-BE49-F238E27FC236}">
                    <a16:creationId xmlns:a16="http://schemas.microsoft.com/office/drawing/2014/main" id="{EEAD8001-38DA-4943-8F71-5419FBBA3D2C}"/>
                  </a:ext>
                </a:extLst>
              </p:cNvPr>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2" name="Freeform 86">
                <a:extLst>
                  <a:ext uri="{FF2B5EF4-FFF2-40B4-BE49-F238E27FC236}">
                    <a16:creationId xmlns:a16="http://schemas.microsoft.com/office/drawing/2014/main" id="{8805313F-AAB7-42B4-B3E1-8853BA6447DA}"/>
                  </a:ext>
                </a:extLst>
              </p:cNvPr>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3" name="Freeform 87">
                <a:extLst>
                  <a:ext uri="{FF2B5EF4-FFF2-40B4-BE49-F238E27FC236}">
                    <a16:creationId xmlns:a16="http://schemas.microsoft.com/office/drawing/2014/main" id="{9A630369-EAEF-4B83-928D-72A96DA0F9AE}"/>
                  </a:ext>
                </a:extLst>
              </p:cNvPr>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4" name="Freeform 88">
                <a:extLst>
                  <a:ext uri="{FF2B5EF4-FFF2-40B4-BE49-F238E27FC236}">
                    <a16:creationId xmlns:a16="http://schemas.microsoft.com/office/drawing/2014/main" id="{733EF4C1-C363-4220-A7F4-60941C0DF2F6}"/>
                  </a:ext>
                </a:extLst>
              </p:cNvPr>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5" name="Freeform 89">
                <a:extLst>
                  <a:ext uri="{FF2B5EF4-FFF2-40B4-BE49-F238E27FC236}">
                    <a16:creationId xmlns:a16="http://schemas.microsoft.com/office/drawing/2014/main" id="{5BA52AD8-1893-4CC8-8C92-C8A989A760E0}"/>
                  </a:ext>
                </a:extLst>
              </p:cNvPr>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6" name="Freeform 90">
                <a:extLst>
                  <a:ext uri="{FF2B5EF4-FFF2-40B4-BE49-F238E27FC236}">
                    <a16:creationId xmlns:a16="http://schemas.microsoft.com/office/drawing/2014/main" id="{E4DB4F61-35EC-4C8E-A43D-C130C4C0CC24}"/>
                  </a:ext>
                </a:extLst>
              </p:cNvPr>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7" name="Freeform 91">
                <a:extLst>
                  <a:ext uri="{FF2B5EF4-FFF2-40B4-BE49-F238E27FC236}">
                    <a16:creationId xmlns:a16="http://schemas.microsoft.com/office/drawing/2014/main" id="{CF1D0BA3-7533-4EBF-B4F9-FDF8738A05ED}"/>
                  </a:ext>
                </a:extLst>
              </p:cNvPr>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8" name="Freeform 92">
                <a:extLst>
                  <a:ext uri="{FF2B5EF4-FFF2-40B4-BE49-F238E27FC236}">
                    <a16:creationId xmlns:a16="http://schemas.microsoft.com/office/drawing/2014/main" id="{21B4B337-C6C9-4625-8B30-32F3861AF2BE}"/>
                  </a:ext>
                </a:extLst>
              </p:cNvPr>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9" name="Freeform 93">
                <a:extLst>
                  <a:ext uri="{FF2B5EF4-FFF2-40B4-BE49-F238E27FC236}">
                    <a16:creationId xmlns:a16="http://schemas.microsoft.com/office/drawing/2014/main" id="{6D935AFF-D774-47EE-83C6-D6356F1B17EE}"/>
                  </a:ext>
                </a:extLst>
              </p:cNvPr>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0" name="Freeform 94">
                <a:extLst>
                  <a:ext uri="{FF2B5EF4-FFF2-40B4-BE49-F238E27FC236}">
                    <a16:creationId xmlns:a16="http://schemas.microsoft.com/office/drawing/2014/main" id="{72F7CDEC-8E15-4B53-83EC-DA5B1DB094C1}"/>
                  </a:ext>
                </a:extLst>
              </p:cNvPr>
              <p:cNvSpPr/>
              <p:nvPr/>
            </p:nvSpPr>
            <p:spPr bwMode="auto">
              <a:xfrm>
                <a:off x="2352" y="3523"/>
                <a:ext cx="29" cy="112"/>
              </a:xfrm>
              <a:custGeom>
                <a:avLst/>
                <a:gdLst>
                  <a:gd name="T0" fmla="*/ 103 w 118"/>
                  <a:gd name="T1" fmla="*/ 0 h 448"/>
                  <a:gd name="T2" fmla="*/ 104 w 118"/>
                  <a:gd name="T3" fmla="*/ 9 h 448"/>
                  <a:gd name="T4" fmla="*/ 105 w 118"/>
                  <a:gd name="T5" fmla="*/ 28 h 448"/>
                  <a:gd name="T6" fmla="*/ 109 w 118"/>
                  <a:gd name="T7" fmla="*/ 57 h 448"/>
                  <a:gd name="T8" fmla="*/ 111 w 118"/>
                  <a:gd name="T9" fmla="*/ 92 h 448"/>
                  <a:gd name="T10" fmla="*/ 114 w 118"/>
                  <a:gd name="T11" fmla="*/ 128 h 448"/>
                  <a:gd name="T12" fmla="*/ 116 w 118"/>
                  <a:gd name="T13" fmla="*/ 162 h 448"/>
                  <a:gd name="T14" fmla="*/ 117 w 118"/>
                  <a:gd name="T15" fmla="*/ 190 h 448"/>
                  <a:gd name="T16" fmla="*/ 118 w 118"/>
                  <a:gd name="T17" fmla="*/ 208 h 448"/>
                  <a:gd name="T18" fmla="*/ 117 w 118"/>
                  <a:gd name="T19" fmla="*/ 232 h 448"/>
                  <a:gd name="T20" fmla="*/ 114 w 118"/>
                  <a:gd name="T21" fmla="*/ 269 h 448"/>
                  <a:gd name="T22" fmla="*/ 112 w 118"/>
                  <a:gd name="T23" fmla="*/ 290 h 448"/>
                  <a:gd name="T24" fmla="*/ 107 w 118"/>
                  <a:gd name="T25" fmla="*/ 310 h 448"/>
                  <a:gd name="T26" fmla="*/ 105 w 118"/>
                  <a:gd name="T27" fmla="*/ 320 h 448"/>
                  <a:gd name="T28" fmla="*/ 102 w 118"/>
                  <a:gd name="T29" fmla="*/ 329 h 448"/>
                  <a:gd name="T30" fmla="*/ 99 w 118"/>
                  <a:gd name="T31" fmla="*/ 337 h 448"/>
                  <a:gd name="T32" fmla="*/ 96 w 118"/>
                  <a:gd name="T33" fmla="*/ 346 h 448"/>
                  <a:gd name="T34" fmla="*/ 84 w 118"/>
                  <a:gd name="T35" fmla="*/ 371 h 448"/>
                  <a:gd name="T36" fmla="*/ 72 w 118"/>
                  <a:gd name="T37" fmla="*/ 395 h 448"/>
                  <a:gd name="T38" fmla="*/ 64 w 118"/>
                  <a:gd name="T39" fmla="*/ 406 h 448"/>
                  <a:gd name="T40" fmla="*/ 57 w 118"/>
                  <a:gd name="T41" fmla="*/ 419 h 448"/>
                  <a:gd name="T42" fmla="*/ 47 w 118"/>
                  <a:gd name="T43" fmla="*/ 433 h 448"/>
                  <a:gd name="T44" fmla="*/ 34 w 118"/>
                  <a:gd name="T45" fmla="*/ 448 h 448"/>
                  <a:gd name="T46" fmla="*/ 0 w 118"/>
                  <a:gd name="T47" fmla="*/ 448 h 448"/>
                  <a:gd name="T48" fmla="*/ 11 w 118"/>
                  <a:gd name="T49" fmla="*/ 436 h 448"/>
                  <a:gd name="T50" fmla="*/ 23 w 118"/>
                  <a:gd name="T51" fmla="*/ 423 h 448"/>
                  <a:gd name="T52" fmla="*/ 34 w 118"/>
                  <a:gd name="T53" fmla="*/ 407 h 448"/>
                  <a:gd name="T54" fmla="*/ 45 w 118"/>
                  <a:gd name="T55" fmla="*/ 393 h 448"/>
                  <a:gd name="T56" fmla="*/ 56 w 118"/>
                  <a:gd name="T57" fmla="*/ 378 h 448"/>
                  <a:gd name="T58" fmla="*/ 64 w 118"/>
                  <a:gd name="T59" fmla="*/ 363 h 448"/>
                  <a:gd name="T60" fmla="*/ 73 w 118"/>
                  <a:gd name="T61" fmla="*/ 348 h 448"/>
                  <a:gd name="T62" fmla="*/ 82 w 118"/>
                  <a:gd name="T63" fmla="*/ 333 h 448"/>
                  <a:gd name="T64" fmla="*/ 85 w 118"/>
                  <a:gd name="T65" fmla="*/ 326 h 448"/>
                  <a:gd name="T66" fmla="*/ 88 w 118"/>
                  <a:gd name="T67" fmla="*/ 317 h 448"/>
                  <a:gd name="T68" fmla="*/ 90 w 118"/>
                  <a:gd name="T69" fmla="*/ 308 h 448"/>
                  <a:gd name="T70" fmla="*/ 92 w 118"/>
                  <a:gd name="T71" fmla="*/ 299 h 448"/>
                  <a:gd name="T72" fmla="*/ 97 w 118"/>
                  <a:gd name="T73" fmla="*/ 276 h 448"/>
                  <a:gd name="T74" fmla="*/ 100 w 118"/>
                  <a:gd name="T75" fmla="*/ 251 h 448"/>
                  <a:gd name="T76" fmla="*/ 101 w 118"/>
                  <a:gd name="T77" fmla="*/ 224 h 448"/>
                  <a:gd name="T78" fmla="*/ 102 w 118"/>
                  <a:gd name="T79" fmla="*/ 197 h 448"/>
                  <a:gd name="T80" fmla="*/ 103 w 118"/>
                  <a:gd name="T81" fmla="*/ 168 h 448"/>
                  <a:gd name="T82" fmla="*/ 102 w 118"/>
                  <a:gd name="T83" fmla="*/ 140 h 448"/>
                  <a:gd name="T84" fmla="*/ 101 w 118"/>
                  <a:gd name="T85" fmla="*/ 87 h 448"/>
                  <a:gd name="T86" fmla="*/ 98 w 118"/>
                  <a:gd name="T87" fmla="*/ 43 h 448"/>
                  <a:gd name="T88" fmla="*/ 95 w 118"/>
                  <a:gd name="T89" fmla="*/ 13 h 448"/>
                  <a:gd name="T90" fmla="*/ 92 w 118"/>
                  <a:gd name="T91" fmla="*/ 1 h 448"/>
                  <a:gd name="T92" fmla="*/ 103 w 118"/>
                  <a:gd name="T93"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448">
                    <a:moveTo>
                      <a:pt x="103" y="0"/>
                    </a:moveTo>
                    <a:lnTo>
                      <a:pt x="104" y="9"/>
                    </a:lnTo>
                    <a:lnTo>
                      <a:pt x="105" y="28"/>
                    </a:lnTo>
                    <a:lnTo>
                      <a:pt x="109" y="57"/>
                    </a:lnTo>
                    <a:lnTo>
                      <a:pt x="111" y="92"/>
                    </a:lnTo>
                    <a:lnTo>
                      <a:pt x="114" y="128"/>
                    </a:lnTo>
                    <a:lnTo>
                      <a:pt x="116" y="162"/>
                    </a:lnTo>
                    <a:lnTo>
                      <a:pt x="117" y="190"/>
                    </a:lnTo>
                    <a:lnTo>
                      <a:pt x="118" y="208"/>
                    </a:lnTo>
                    <a:lnTo>
                      <a:pt x="117" y="232"/>
                    </a:lnTo>
                    <a:lnTo>
                      <a:pt x="114" y="269"/>
                    </a:lnTo>
                    <a:lnTo>
                      <a:pt x="112" y="290"/>
                    </a:lnTo>
                    <a:lnTo>
                      <a:pt x="107" y="310"/>
                    </a:lnTo>
                    <a:lnTo>
                      <a:pt x="105" y="320"/>
                    </a:lnTo>
                    <a:lnTo>
                      <a:pt x="102" y="329"/>
                    </a:lnTo>
                    <a:lnTo>
                      <a:pt x="99" y="337"/>
                    </a:lnTo>
                    <a:lnTo>
                      <a:pt x="96" y="346"/>
                    </a:lnTo>
                    <a:lnTo>
                      <a:pt x="84" y="371"/>
                    </a:lnTo>
                    <a:lnTo>
                      <a:pt x="72" y="395"/>
                    </a:lnTo>
                    <a:lnTo>
                      <a:pt x="64" y="406"/>
                    </a:lnTo>
                    <a:lnTo>
                      <a:pt x="57" y="419"/>
                    </a:lnTo>
                    <a:lnTo>
                      <a:pt x="47" y="433"/>
                    </a:lnTo>
                    <a:lnTo>
                      <a:pt x="34" y="448"/>
                    </a:lnTo>
                    <a:lnTo>
                      <a:pt x="0" y="448"/>
                    </a:lnTo>
                    <a:lnTo>
                      <a:pt x="11" y="436"/>
                    </a:lnTo>
                    <a:lnTo>
                      <a:pt x="23" y="423"/>
                    </a:lnTo>
                    <a:lnTo>
                      <a:pt x="34" y="407"/>
                    </a:lnTo>
                    <a:lnTo>
                      <a:pt x="45" y="393"/>
                    </a:lnTo>
                    <a:lnTo>
                      <a:pt x="56" y="378"/>
                    </a:lnTo>
                    <a:lnTo>
                      <a:pt x="64" y="363"/>
                    </a:lnTo>
                    <a:lnTo>
                      <a:pt x="73" y="348"/>
                    </a:lnTo>
                    <a:lnTo>
                      <a:pt x="82" y="333"/>
                    </a:lnTo>
                    <a:lnTo>
                      <a:pt x="85" y="326"/>
                    </a:lnTo>
                    <a:lnTo>
                      <a:pt x="88" y="317"/>
                    </a:lnTo>
                    <a:lnTo>
                      <a:pt x="90" y="308"/>
                    </a:lnTo>
                    <a:lnTo>
                      <a:pt x="92" y="299"/>
                    </a:lnTo>
                    <a:lnTo>
                      <a:pt x="97" y="276"/>
                    </a:lnTo>
                    <a:lnTo>
                      <a:pt x="100" y="251"/>
                    </a:lnTo>
                    <a:lnTo>
                      <a:pt x="101" y="224"/>
                    </a:lnTo>
                    <a:lnTo>
                      <a:pt x="102" y="197"/>
                    </a:lnTo>
                    <a:lnTo>
                      <a:pt x="103" y="168"/>
                    </a:lnTo>
                    <a:lnTo>
                      <a:pt x="102" y="140"/>
                    </a:lnTo>
                    <a:lnTo>
                      <a:pt x="101" y="87"/>
                    </a:lnTo>
                    <a:lnTo>
                      <a:pt x="98" y="43"/>
                    </a:lnTo>
                    <a:lnTo>
                      <a:pt x="95" y="13"/>
                    </a:lnTo>
                    <a:lnTo>
                      <a:pt x="92" y="1"/>
                    </a:lnTo>
                    <a:lnTo>
                      <a:pt x="10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1" name="Freeform 95">
                <a:extLst>
                  <a:ext uri="{FF2B5EF4-FFF2-40B4-BE49-F238E27FC236}">
                    <a16:creationId xmlns:a16="http://schemas.microsoft.com/office/drawing/2014/main" id="{7943E375-F445-4CFD-9B37-9B88F1CF3192}"/>
                  </a:ext>
                </a:extLst>
              </p:cNvPr>
              <p:cNvSpPr/>
              <p:nvPr/>
            </p:nvSpPr>
            <p:spPr bwMode="auto">
              <a:xfrm>
                <a:off x="2477" y="3557"/>
                <a:ext cx="4" cy="78"/>
              </a:xfrm>
              <a:custGeom>
                <a:avLst/>
                <a:gdLst>
                  <a:gd name="T0" fmla="*/ 14 w 17"/>
                  <a:gd name="T1" fmla="*/ 0 h 315"/>
                  <a:gd name="T2" fmla="*/ 14 w 17"/>
                  <a:gd name="T3" fmla="*/ 7 h 315"/>
                  <a:gd name="T4" fmla="*/ 15 w 17"/>
                  <a:gd name="T5" fmla="*/ 26 h 315"/>
                  <a:gd name="T6" fmla="*/ 15 w 17"/>
                  <a:gd name="T7" fmla="*/ 54 h 315"/>
                  <a:gd name="T8" fmla="*/ 16 w 17"/>
                  <a:gd name="T9" fmla="*/ 90 h 315"/>
                  <a:gd name="T10" fmla="*/ 16 w 17"/>
                  <a:gd name="T11" fmla="*/ 136 h 315"/>
                  <a:gd name="T12" fmla="*/ 17 w 17"/>
                  <a:gd name="T13" fmla="*/ 188 h 315"/>
                  <a:gd name="T14" fmla="*/ 17 w 17"/>
                  <a:gd name="T15" fmla="*/ 249 h 315"/>
                  <a:gd name="T16" fmla="*/ 17 w 17"/>
                  <a:gd name="T17" fmla="*/ 315 h 315"/>
                  <a:gd name="T18" fmla="*/ 0 w 17"/>
                  <a:gd name="T19" fmla="*/ 312 h 315"/>
                  <a:gd name="T20" fmla="*/ 1 w 17"/>
                  <a:gd name="T21" fmla="*/ 265 h 315"/>
                  <a:gd name="T22" fmla="*/ 2 w 17"/>
                  <a:gd name="T23" fmla="*/ 214 h 315"/>
                  <a:gd name="T24" fmla="*/ 3 w 17"/>
                  <a:gd name="T25" fmla="*/ 163 h 315"/>
                  <a:gd name="T26" fmla="*/ 4 w 17"/>
                  <a:gd name="T27" fmla="*/ 113 h 315"/>
                  <a:gd name="T28" fmla="*/ 4 w 17"/>
                  <a:gd name="T29" fmla="*/ 69 h 315"/>
                  <a:gd name="T30" fmla="*/ 4 w 17"/>
                  <a:gd name="T31" fmla="*/ 33 h 315"/>
                  <a:gd name="T32" fmla="*/ 4 w 17"/>
                  <a:gd name="T33" fmla="*/ 9 h 315"/>
                  <a:gd name="T34" fmla="*/ 3 w 17"/>
                  <a:gd name="T35" fmla="*/ 1 h 315"/>
                  <a:gd name="T36" fmla="*/ 14 w 17"/>
                  <a:gd name="T37"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315">
                    <a:moveTo>
                      <a:pt x="14" y="0"/>
                    </a:moveTo>
                    <a:lnTo>
                      <a:pt x="14" y="7"/>
                    </a:lnTo>
                    <a:lnTo>
                      <a:pt x="15" y="26"/>
                    </a:lnTo>
                    <a:lnTo>
                      <a:pt x="15" y="54"/>
                    </a:lnTo>
                    <a:lnTo>
                      <a:pt x="16" y="90"/>
                    </a:lnTo>
                    <a:lnTo>
                      <a:pt x="16" y="136"/>
                    </a:lnTo>
                    <a:lnTo>
                      <a:pt x="17" y="188"/>
                    </a:lnTo>
                    <a:lnTo>
                      <a:pt x="17" y="249"/>
                    </a:lnTo>
                    <a:lnTo>
                      <a:pt x="17" y="315"/>
                    </a:lnTo>
                    <a:lnTo>
                      <a:pt x="0" y="312"/>
                    </a:lnTo>
                    <a:lnTo>
                      <a:pt x="1" y="265"/>
                    </a:lnTo>
                    <a:lnTo>
                      <a:pt x="2" y="214"/>
                    </a:lnTo>
                    <a:lnTo>
                      <a:pt x="3" y="163"/>
                    </a:lnTo>
                    <a:lnTo>
                      <a:pt x="4" y="113"/>
                    </a:lnTo>
                    <a:lnTo>
                      <a:pt x="4" y="69"/>
                    </a:lnTo>
                    <a:lnTo>
                      <a:pt x="4" y="33"/>
                    </a:lnTo>
                    <a:lnTo>
                      <a:pt x="4" y="9"/>
                    </a:lnTo>
                    <a:lnTo>
                      <a:pt x="3" y="1"/>
                    </a:lnTo>
                    <a:lnTo>
                      <a:pt x="1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2" name="Freeform 96">
                <a:extLst>
                  <a:ext uri="{FF2B5EF4-FFF2-40B4-BE49-F238E27FC236}">
                    <a16:creationId xmlns:a16="http://schemas.microsoft.com/office/drawing/2014/main" id="{26B3D5BA-B1A9-456E-A9CB-1C9A23BFE572}"/>
                  </a:ext>
                </a:extLst>
              </p:cNvPr>
              <p:cNvSpPr/>
              <p:nvPr/>
            </p:nvSpPr>
            <p:spPr bwMode="auto">
              <a:xfrm>
                <a:off x="2360" y="3436"/>
                <a:ext cx="100" cy="183"/>
              </a:xfrm>
              <a:custGeom>
                <a:avLst/>
                <a:gdLst>
                  <a:gd name="T0" fmla="*/ 13 w 400"/>
                  <a:gd name="T1" fmla="*/ 41 h 733"/>
                  <a:gd name="T2" fmla="*/ 19 w 400"/>
                  <a:gd name="T3" fmla="*/ 54 h 733"/>
                  <a:gd name="T4" fmla="*/ 28 w 400"/>
                  <a:gd name="T5" fmla="*/ 61 h 733"/>
                  <a:gd name="T6" fmla="*/ 75 w 400"/>
                  <a:gd name="T7" fmla="*/ 95 h 733"/>
                  <a:gd name="T8" fmla="*/ 140 w 400"/>
                  <a:gd name="T9" fmla="*/ 144 h 733"/>
                  <a:gd name="T10" fmla="*/ 214 w 400"/>
                  <a:gd name="T11" fmla="*/ 207 h 733"/>
                  <a:gd name="T12" fmla="*/ 250 w 400"/>
                  <a:gd name="T13" fmla="*/ 243 h 733"/>
                  <a:gd name="T14" fmla="*/ 285 w 400"/>
                  <a:gd name="T15" fmla="*/ 283 h 733"/>
                  <a:gd name="T16" fmla="*/ 316 w 400"/>
                  <a:gd name="T17" fmla="*/ 326 h 733"/>
                  <a:gd name="T18" fmla="*/ 344 w 400"/>
                  <a:gd name="T19" fmla="*/ 373 h 733"/>
                  <a:gd name="T20" fmla="*/ 367 w 400"/>
                  <a:gd name="T21" fmla="*/ 422 h 733"/>
                  <a:gd name="T22" fmla="*/ 385 w 400"/>
                  <a:gd name="T23" fmla="*/ 474 h 733"/>
                  <a:gd name="T24" fmla="*/ 396 w 400"/>
                  <a:gd name="T25" fmla="*/ 528 h 733"/>
                  <a:gd name="T26" fmla="*/ 400 w 400"/>
                  <a:gd name="T27" fmla="*/ 585 h 733"/>
                  <a:gd name="T28" fmla="*/ 397 w 400"/>
                  <a:gd name="T29" fmla="*/ 643 h 733"/>
                  <a:gd name="T30" fmla="*/ 385 w 400"/>
                  <a:gd name="T31" fmla="*/ 705 h 733"/>
                  <a:gd name="T32" fmla="*/ 367 w 400"/>
                  <a:gd name="T33" fmla="*/ 703 h 733"/>
                  <a:gd name="T34" fmla="*/ 374 w 400"/>
                  <a:gd name="T35" fmla="*/ 642 h 733"/>
                  <a:gd name="T36" fmla="*/ 375 w 400"/>
                  <a:gd name="T37" fmla="*/ 582 h 733"/>
                  <a:gd name="T38" fmla="*/ 369 w 400"/>
                  <a:gd name="T39" fmla="*/ 523 h 733"/>
                  <a:gd name="T40" fmla="*/ 356 w 400"/>
                  <a:gd name="T41" fmla="*/ 465 h 733"/>
                  <a:gd name="T42" fmla="*/ 338 w 400"/>
                  <a:gd name="T43" fmla="*/ 412 h 733"/>
                  <a:gd name="T44" fmla="*/ 314 w 400"/>
                  <a:gd name="T45" fmla="*/ 361 h 733"/>
                  <a:gd name="T46" fmla="*/ 286 w 400"/>
                  <a:gd name="T47" fmla="*/ 315 h 733"/>
                  <a:gd name="T48" fmla="*/ 253 w 400"/>
                  <a:gd name="T49" fmla="*/ 275 h 733"/>
                  <a:gd name="T50" fmla="*/ 220 w 400"/>
                  <a:gd name="T51" fmla="*/ 236 h 733"/>
                  <a:gd name="T52" fmla="*/ 167 w 400"/>
                  <a:gd name="T53" fmla="*/ 185 h 733"/>
                  <a:gd name="T54" fmla="*/ 101 w 400"/>
                  <a:gd name="T55" fmla="*/ 129 h 733"/>
                  <a:gd name="T56" fmla="*/ 47 w 400"/>
                  <a:gd name="T57" fmla="*/ 88 h 733"/>
                  <a:gd name="T58" fmla="*/ 22 w 400"/>
                  <a:gd name="T59" fmla="*/ 70 h 733"/>
                  <a:gd name="T60" fmla="*/ 12 w 400"/>
                  <a:gd name="T61" fmla="*/ 60 h 733"/>
                  <a:gd name="T62" fmla="*/ 4 w 400"/>
                  <a:gd name="T63" fmla="*/ 48 h 733"/>
                  <a:gd name="T64" fmla="*/ 3 w 400"/>
                  <a:gd name="T65" fmla="*/ 44 h 733"/>
                  <a:gd name="T66" fmla="*/ 2 w 400"/>
                  <a:gd name="T6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0" h="733">
                    <a:moveTo>
                      <a:pt x="2" y="0"/>
                    </a:moveTo>
                    <a:lnTo>
                      <a:pt x="13" y="41"/>
                    </a:lnTo>
                    <a:lnTo>
                      <a:pt x="16" y="48"/>
                    </a:lnTo>
                    <a:lnTo>
                      <a:pt x="19" y="54"/>
                    </a:lnTo>
                    <a:lnTo>
                      <a:pt x="23" y="57"/>
                    </a:lnTo>
                    <a:lnTo>
                      <a:pt x="28" y="61"/>
                    </a:lnTo>
                    <a:lnTo>
                      <a:pt x="49" y="76"/>
                    </a:lnTo>
                    <a:lnTo>
                      <a:pt x="75" y="95"/>
                    </a:lnTo>
                    <a:lnTo>
                      <a:pt x="107" y="117"/>
                    </a:lnTo>
                    <a:lnTo>
                      <a:pt x="140" y="144"/>
                    </a:lnTo>
                    <a:lnTo>
                      <a:pt x="177" y="173"/>
                    </a:lnTo>
                    <a:lnTo>
                      <a:pt x="214" y="207"/>
                    </a:lnTo>
                    <a:lnTo>
                      <a:pt x="232" y="225"/>
                    </a:lnTo>
                    <a:lnTo>
                      <a:pt x="250" y="243"/>
                    </a:lnTo>
                    <a:lnTo>
                      <a:pt x="268" y="264"/>
                    </a:lnTo>
                    <a:lnTo>
                      <a:pt x="285" y="283"/>
                    </a:lnTo>
                    <a:lnTo>
                      <a:pt x="301" y="305"/>
                    </a:lnTo>
                    <a:lnTo>
                      <a:pt x="316" y="326"/>
                    </a:lnTo>
                    <a:lnTo>
                      <a:pt x="330" y="349"/>
                    </a:lnTo>
                    <a:lnTo>
                      <a:pt x="344" y="373"/>
                    </a:lnTo>
                    <a:lnTo>
                      <a:pt x="356" y="396"/>
                    </a:lnTo>
                    <a:lnTo>
                      <a:pt x="367" y="422"/>
                    </a:lnTo>
                    <a:lnTo>
                      <a:pt x="376" y="447"/>
                    </a:lnTo>
                    <a:lnTo>
                      <a:pt x="385" y="474"/>
                    </a:lnTo>
                    <a:lnTo>
                      <a:pt x="392" y="500"/>
                    </a:lnTo>
                    <a:lnTo>
                      <a:pt x="396" y="528"/>
                    </a:lnTo>
                    <a:lnTo>
                      <a:pt x="399" y="556"/>
                    </a:lnTo>
                    <a:lnTo>
                      <a:pt x="400" y="585"/>
                    </a:lnTo>
                    <a:lnTo>
                      <a:pt x="400" y="614"/>
                    </a:lnTo>
                    <a:lnTo>
                      <a:pt x="397" y="643"/>
                    </a:lnTo>
                    <a:lnTo>
                      <a:pt x="392" y="674"/>
                    </a:lnTo>
                    <a:lnTo>
                      <a:pt x="385" y="705"/>
                    </a:lnTo>
                    <a:lnTo>
                      <a:pt x="359" y="733"/>
                    </a:lnTo>
                    <a:lnTo>
                      <a:pt x="367" y="703"/>
                    </a:lnTo>
                    <a:lnTo>
                      <a:pt x="372" y="672"/>
                    </a:lnTo>
                    <a:lnTo>
                      <a:pt x="374" y="642"/>
                    </a:lnTo>
                    <a:lnTo>
                      <a:pt x="376" y="612"/>
                    </a:lnTo>
                    <a:lnTo>
                      <a:pt x="375" y="582"/>
                    </a:lnTo>
                    <a:lnTo>
                      <a:pt x="373" y="552"/>
                    </a:lnTo>
                    <a:lnTo>
                      <a:pt x="369" y="523"/>
                    </a:lnTo>
                    <a:lnTo>
                      <a:pt x="364" y="493"/>
                    </a:lnTo>
                    <a:lnTo>
                      <a:pt x="356" y="465"/>
                    </a:lnTo>
                    <a:lnTo>
                      <a:pt x="347" y="439"/>
                    </a:lnTo>
                    <a:lnTo>
                      <a:pt x="338" y="412"/>
                    </a:lnTo>
                    <a:lnTo>
                      <a:pt x="327" y="386"/>
                    </a:lnTo>
                    <a:lnTo>
                      <a:pt x="314" y="361"/>
                    </a:lnTo>
                    <a:lnTo>
                      <a:pt x="301" y="337"/>
                    </a:lnTo>
                    <a:lnTo>
                      <a:pt x="286" y="315"/>
                    </a:lnTo>
                    <a:lnTo>
                      <a:pt x="270" y="294"/>
                    </a:lnTo>
                    <a:lnTo>
                      <a:pt x="253" y="275"/>
                    </a:lnTo>
                    <a:lnTo>
                      <a:pt x="236" y="255"/>
                    </a:lnTo>
                    <a:lnTo>
                      <a:pt x="220" y="236"/>
                    </a:lnTo>
                    <a:lnTo>
                      <a:pt x="202" y="219"/>
                    </a:lnTo>
                    <a:lnTo>
                      <a:pt x="167" y="185"/>
                    </a:lnTo>
                    <a:lnTo>
                      <a:pt x="134" y="155"/>
                    </a:lnTo>
                    <a:lnTo>
                      <a:pt x="101" y="129"/>
                    </a:lnTo>
                    <a:lnTo>
                      <a:pt x="72" y="106"/>
                    </a:lnTo>
                    <a:lnTo>
                      <a:pt x="47" y="88"/>
                    </a:lnTo>
                    <a:lnTo>
                      <a:pt x="27" y="75"/>
                    </a:lnTo>
                    <a:lnTo>
                      <a:pt x="22" y="70"/>
                    </a:lnTo>
                    <a:lnTo>
                      <a:pt x="16" y="65"/>
                    </a:lnTo>
                    <a:lnTo>
                      <a:pt x="12" y="60"/>
                    </a:lnTo>
                    <a:lnTo>
                      <a:pt x="9" y="56"/>
                    </a:lnTo>
                    <a:lnTo>
                      <a:pt x="4" y="48"/>
                    </a:lnTo>
                    <a:lnTo>
                      <a:pt x="3" y="45"/>
                    </a:lnTo>
                    <a:lnTo>
                      <a:pt x="3" y="44"/>
                    </a:lnTo>
                    <a:lnTo>
                      <a:pt x="0" y="3"/>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3" name="Freeform 97">
                <a:extLst>
                  <a:ext uri="{FF2B5EF4-FFF2-40B4-BE49-F238E27FC236}">
                    <a16:creationId xmlns:a16="http://schemas.microsoft.com/office/drawing/2014/main" id="{CC595CB6-4E8B-4016-B3B0-DEA0D8422474}"/>
                  </a:ext>
                </a:extLst>
              </p:cNvPr>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4" name="Freeform 98">
                <a:extLst>
                  <a:ext uri="{FF2B5EF4-FFF2-40B4-BE49-F238E27FC236}">
                    <a16:creationId xmlns:a16="http://schemas.microsoft.com/office/drawing/2014/main" id="{B7955817-04F6-4EE8-A79E-9160F5DD9351}"/>
                  </a:ext>
                </a:extLst>
              </p:cNvPr>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5" name="Freeform 99">
                <a:extLst>
                  <a:ext uri="{FF2B5EF4-FFF2-40B4-BE49-F238E27FC236}">
                    <a16:creationId xmlns:a16="http://schemas.microsoft.com/office/drawing/2014/main" id="{466CE699-834F-4F98-91AC-712E74067F57}"/>
                  </a:ext>
                </a:extLst>
              </p:cNvPr>
              <p:cNvSpPr/>
              <p:nvPr/>
            </p:nvSpPr>
            <p:spPr bwMode="auto">
              <a:xfrm>
                <a:off x="2331" y="3540"/>
                <a:ext cx="11" cy="59"/>
              </a:xfrm>
              <a:custGeom>
                <a:avLst/>
                <a:gdLst>
                  <a:gd name="T0" fmla="*/ 11 w 45"/>
                  <a:gd name="T1" fmla="*/ 237 h 237"/>
                  <a:gd name="T2" fmla="*/ 15 w 45"/>
                  <a:gd name="T3" fmla="*/ 232 h 237"/>
                  <a:gd name="T4" fmla="*/ 23 w 45"/>
                  <a:gd name="T5" fmla="*/ 219 h 237"/>
                  <a:gd name="T6" fmla="*/ 28 w 45"/>
                  <a:gd name="T7" fmla="*/ 208 h 237"/>
                  <a:gd name="T8" fmla="*/ 32 w 45"/>
                  <a:gd name="T9" fmla="*/ 196 h 237"/>
                  <a:gd name="T10" fmla="*/ 37 w 45"/>
                  <a:gd name="T11" fmla="*/ 182 h 237"/>
                  <a:gd name="T12" fmla="*/ 41 w 45"/>
                  <a:gd name="T13" fmla="*/ 167 h 237"/>
                  <a:gd name="T14" fmla="*/ 43 w 45"/>
                  <a:gd name="T15" fmla="*/ 151 h 237"/>
                  <a:gd name="T16" fmla="*/ 45 w 45"/>
                  <a:gd name="T17" fmla="*/ 132 h 237"/>
                  <a:gd name="T18" fmla="*/ 44 w 45"/>
                  <a:gd name="T19" fmla="*/ 112 h 237"/>
                  <a:gd name="T20" fmla="*/ 41 w 45"/>
                  <a:gd name="T21" fmla="*/ 92 h 237"/>
                  <a:gd name="T22" fmla="*/ 38 w 45"/>
                  <a:gd name="T23" fmla="*/ 81 h 237"/>
                  <a:gd name="T24" fmla="*/ 35 w 45"/>
                  <a:gd name="T25" fmla="*/ 70 h 237"/>
                  <a:gd name="T26" fmla="*/ 32 w 45"/>
                  <a:gd name="T27" fmla="*/ 59 h 237"/>
                  <a:gd name="T28" fmla="*/ 27 w 45"/>
                  <a:gd name="T29" fmla="*/ 47 h 237"/>
                  <a:gd name="T30" fmla="*/ 21 w 45"/>
                  <a:gd name="T31" fmla="*/ 35 h 237"/>
                  <a:gd name="T32" fmla="*/ 15 w 45"/>
                  <a:gd name="T33" fmla="*/ 24 h 237"/>
                  <a:gd name="T34" fmla="*/ 8 w 45"/>
                  <a:gd name="T35" fmla="*/ 12 h 237"/>
                  <a:gd name="T36" fmla="*/ 0 w 45"/>
                  <a:gd name="T3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237">
                    <a:moveTo>
                      <a:pt x="11" y="237"/>
                    </a:moveTo>
                    <a:lnTo>
                      <a:pt x="15" y="232"/>
                    </a:lnTo>
                    <a:lnTo>
                      <a:pt x="23" y="219"/>
                    </a:lnTo>
                    <a:lnTo>
                      <a:pt x="28" y="208"/>
                    </a:lnTo>
                    <a:lnTo>
                      <a:pt x="32" y="196"/>
                    </a:lnTo>
                    <a:lnTo>
                      <a:pt x="37" y="182"/>
                    </a:lnTo>
                    <a:lnTo>
                      <a:pt x="41" y="167"/>
                    </a:lnTo>
                    <a:lnTo>
                      <a:pt x="43" y="151"/>
                    </a:lnTo>
                    <a:lnTo>
                      <a:pt x="45" y="132"/>
                    </a:lnTo>
                    <a:lnTo>
                      <a:pt x="44" y="112"/>
                    </a:lnTo>
                    <a:lnTo>
                      <a:pt x="41" y="92"/>
                    </a:lnTo>
                    <a:lnTo>
                      <a:pt x="38" y="81"/>
                    </a:lnTo>
                    <a:lnTo>
                      <a:pt x="35" y="70"/>
                    </a:lnTo>
                    <a:lnTo>
                      <a:pt x="32" y="59"/>
                    </a:lnTo>
                    <a:lnTo>
                      <a:pt x="27" y="47"/>
                    </a:lnTo>
                    <a:lnTo>
                      <a:pt x="21" y="35"/>
                    </a:lnTo>
                    <a:lnTo>
                      <a:pt x="15" y="24"/>
                    </a:lnTo>
                    <a:lnTo>
                      <a:pt x="8" y="12"/>
                    </a:lnTo>
                    <a:lnTo>
                      <a:pt x="0" y="0"/>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6" name="Freeform 100">
                <a:extLst>
                  <a:ext uri="{FF2B5EF4-FFF2-40B4-BE49-F238E27FC236}">
                    <a16:creationId xmlns:a16="http://schemas.microsoft.com/office/drawing/2014/main" id="{06717FB7-EDF9-4E54-9C97-FF8C05CFCFFF}"/>
                  </a:ext>
                </a:extLst>
              </p:cNvPr>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7" name="Freeform 101">
                <a:extLst>
                  <a:ext uri="{FF2B5EF4-FFF2-40B4-BE49-F238E27FC236}">
                    <a16:creationId xmlns:a16="http://schemas.microsoft.com/office/drawing/2014/main" id="{DCCDDFDC-6A8A-480E-B7C9-6CCD1F3FF607}"/>
                  </a:ext>
                </a:extLst>
              </p:cNvPr>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8" name="Freeform 102">
                <a:extLst>
                  <a:ext uri="{FF2B5EF4-FFF2-40B4-BE49-F238E27FC236}">
                    <a16:creationId xmlns:a16="http://schemas.microsoft.com/office/drawing/2014/main" id="{B54F9E46-EDC3-4326-97ED-AB3E36AF244E}"/>
                  </a:ext>
                </a:extLst>
              </p:cNvPr>
              <p:cNvSpPr/>
              <p:nvPr/>
            </p:nvSpPr>
            <p:spPr bwMode="auto">
              <a:xfrm>
                <a:off x="2313" y="3495"/>
                <a:ext cx="48" cy="83"/>
              </a:xfrm>
              <a:custGeom>
                <a:avLst/>
                <a:gdLst>
                  <a:gd name="T0" fmla="*/ 164 w 190"/>
                  <a:gd name="T1" fmla="*/ 327 h 331"/>
                  <a:gd name="T2" fmla="*/ 164 w 190"/>
                  <a:gd name="T3" fmla="*/ 327 h 331"/>
                  <a:gd name="T4" fmla="*/ 164 w 190"/>
                  <a:gd name="T5" fmla="*/ 327 h 331"/>
                  <a:gd name="T6" fmla="*/ 168 w 190"/>
                  <a:gd name="T7" fmla="*/ 315 h 331"/>
                  <a:gd name="T8" fmla="*/ 171 w 190"/>
                  <a:gd name="T9" fmla="*/ 303 h 331"/>
                  <a:gd name="T10" fmla="*/ 173 w 190"/>
                  <a:gd name="T11" fmla="*/ 291 h 331"/>
                  <a:gd name="T12" fmla="*/ 174 w 190"/>
                  <a:gd name="T13" fmla="*/ 279 h 331"/>
                  <a:gd name="T14" fmla="*/ 175 w 190"/>
                  <a:gd name="T15" fmla="*/ 266 h 331"/>
                  <a:gd name="T16" fmla="*/ 176 w 190"/>
                  <a:gd name="T17" fmla="*/ 254 h 331"/>
                  <a:gd name="T18" fmla="*/ 176 w 190"/>
                  <a:gd name="T19" fmla="*/ 243 h 331"/>
                  <a:gd name="T20" fmla="*/ 175 w 190"/>
                  <a:gd name="T21" fmla="*/ 230 h 331"/>
                  <a:gd name="T22" fmla="*/ 173 w 190"/>
                  <a:gd name="T23" fmla="*/ 213 h 331"/>
                  <a:gd name="T24" fmla="*/ 170 w 190"/>
                  <a:gd name="T25" fmla="*/ 197 h 331"/>
                  <a:gd name="T26" fmla="*/ 165 w 190"/>
                  <a:gd name="T27" fmla="*/ 181 h 331"/>
                  <a:gd name="T28" fmla="*/ 158 w 190"/>
                  <a:gd name="T29" fmla="*/ 165 h 331"/>
                  <a:gd name="T30" fmla="*/ 150 w 190"/>
                  <a:gd name="T31" fmla="*/ 149 h 331"/>
                  <a:gd name="T32" fmla="*/ 141 w 190"/>
                  <a:gd name="T33" fmla="*/ 133 h 331"/>
                  <a:gd name="T34" fmla="*/ 130 w 190"/>
                  <a:gd name="T35" fmla="*/ 117 h 331"/>
                  <a:gd name="T36" fmla="*/ 119 w 190"/>
                  <a:gd name="T37" fmla="*/ 103 h 331"/>
                  <a:gd name="T38" fmla="*/ 106 w 190"/>
                  <a:gd name="T39" fmla="*/ 89 h 331"/>
                  <a:gd name="T40" fmla="*/ 93 w 190"/>
                  <a:gd name="T41" fmla="*/ 75 h 331"/>
                  <a:gd name="T42" fmla="*/ 79 w 190"/>
                  <a:gd name="T43" fmla="*/ 64 h 331"/>
                  <a:gd name="T44" fmla="*/ 65 w 190"/>
                  <a:gd name="T45" fmla="*/ 52 h 331"/>
                  <a:gd name="T46" fmla="*/ 51 w 190"/>
                  <a:gd name="T47" fmla="*/ 41 h 331"/>
                  <a:gd name="T48" fmla="*/ 36 w 190"/>
                  <a:gd name="T49" fmla="*/ 31 h 331"/>
                  <a:gd name="T50" fmla="*/ 22 w 190"/>
                  <a:gd name="T51" fmla="*/ 23 h 331"/>
                  <a:gd name="T52" fmla="*/ 8 w 190"/>
                  <a:gd name="T53" fmla="*/ 15 h 331"/>
                  <a:gd name="T54" fmla="*/ 4 w 190"/>
                  <a:gd name="T55" fmla="*/ 12 h 331"/>
                  <a:gd name="T56" fmla="*/ 1 w 190"/>
                  <a:gd name="T57" fmla="*/ 9 h 331"/>
                  <a:gd name="T58" fmla="*/ 0 w 190"/>
                  <a:gd name="T59" fmla="*/ 5 h 331"/>
                  <a:gd name="T60" fmla="*/ 1 w 190"/>
                  <a:gd name="T61" fmla="*/ 2 h 331"/>
                  <a:gd name="T62" fmla="*/ 4 w 190"/>
                  <a:gd name="T63" fmla="*/ 0 h 331"/>
                  <a:gd name="T64" fmla="*/ 7 w 190"/>
                  <a:gd name="T65" fmla="*/ 0 h 331"/>
                  <a:gd name="T66" fmla="*/ 10 w 190"/>
                  <a:gd name="T67" fmla="*/ 0 h 331"/>
                  <a:gd name="T68" fmla="*/ 15 w 190"/>
                  <a:gd name="T69" fmla="*/ 2 h 331"/>
                  <a:gd name="T70" fmla="*/ 19 w 190"/>
                  <a:gd name="T71" fmla="*/ 4 h 331"/>
                  <a:gd name="T72" fmla="*/ 22 w 190"/>
                  <a:gd name="T73" fmla="*/ 6 h 331"/>
                  <a:gd name="T74" fmla="*/ 40 w 190"/>
                  <a:gd name="T75" fmla="*/ 17 h 331"/>
                  <a:gd name="T76" fmla="*/ 59 w 190"/>
                  <a:gd name="T77" fmla="*/ 28 h 331"/>
                  <a:gd name="T78" fmla="*/ 75 w 190"/>
                  <a:gd name="T79" fmla="*/ 40 h 331"/>
                  <a:gd name="T80" fmla="*/ 92 w 190"/>
                  <a:gd name="T81" fmla="*/ 53 h 331"/>
                  <a:gd name="T82" fmla="*/ 107 w 190"/>
                  <a:gd name="T83" fmla="*/ 67 h 331"/>
                  <a:gd name="T84" fmla="*/ 121 w 190"/>
                  <a:gd name="T85" fmla="*/ 81 h 331"/>
                  <a:gd name="T86" fmla="*/ 135 w 190"/>
                  <a:gd name="T87" fmla="*/ 96 h 331"/>
                  <a:gd name="T88" fmla="*/ 147 w 190"/>
                  <a:gd name="T89" fmla="*/ 113 h 331"/>
                  <a:gd name="T90" fmla="*/ 158 w 190"/>
                  <a:gd name="T91" fmla="*/ 130 h 331"/>
                  <a:gd name="T92" fmla="*/ 168 w 190"/>
                  <a:gd name="T93" fmla="*/ 148 h 331"/>
                  <a:gd name="T94" fmla="*/ 176 w 190"/>
                  <a:gd name="T95" fmla="*/ 167 h 331"/>
                  <a:gd name="T96" fmla="*/ 183 w 190"/>
                  <a:gd name="T97" fmla="*/ 188 h 331"/>
                  <a:gd name="T98" fmla="*/ 187 w 190"/>
                  <a:gd name="T99" fmla="*/ 209 h 331"/>
                  <a:gd name="T100" fmla="*/ 189 w 190"/>
                  <a:gd name="T101" fmla="*/ 232 h 331"/>
                  <a:gd name="T102" fmla="*/ 190 w 190"/>
                  <a:gd name="T103" fmla="*/ 254 h 331"/>
                  <a:gd name="T104" fmla="*/ 189 w 190"/>
                  <a:gd name="T105" fmla="*/ 279 h 331"/>
                  <a:gd name="T106" fmla="*/ 187 w 190"/>
                  <a:gd name="T107" fmla="*/ 292 h 331"/>
                  <a:gd name="T108" fmla="*/ 185 w 190"/>
                  <a:gd name="T109" fmla="*/ 305 h 331"/>
                  <a:gd name="T110" fmla="*/ 182 w 190"/>
                  <a:gd name="T111" fmla="*/ 318 h 331"/>
                  <a:gd name="T112" fmla="*/ 178 w 190"/>
                  <a:gd name="T113" fmla="*/ 331 h 331"/>
                  <a:gd name="T114" fmla="*/ 178 w 190"/>
                  <a:gd name="T115" fmla="*/ 331 h 331"/>
                  <a:gd name="T116" fmla="*/ 178 w 190"/>
                  <a:gd name="T117" fmla="*/ 331 h 331"/>
                  <a:gd name="T118" fmla="*/ 164 w 190"/>
                  <a:gd name="T119" fmla="*/ 32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 h="331">
                    <a:moveTo>
                      <a:pt x="164" y="327"/>
                    </a:moveTo>
                    <a:lnTo>
                      <a:pt x="164" y="327"/>
                    </a:lnTo>
                    <a:lnTo>
                      <a:pt x="164" y="327"/>
                    </a:lnTo>
                    <a:lnTo>
                      <a:pt x="168" y="315"/>
                    </a:lnTo>
                    <a:lnTo>
                      <a:pt x="171" y="303"/>
                    </a:lnTo>
                    <a:lnTo>
                      <a:pt x="173" y="291"/>
                    </a:lnTo>
                    <a:lnTo>
                      <a:pt x="174" y="279"/>
                    </a:lnTo>
                    <a:lnTo>
                      <a:pt x="175" y="266"/>
                    </a:lnTo>
                    <a:lnTo>
                      <a:pt x="176" y="254"/>
                    </a:lnTo>
                    <a:lnTo>
                      <a:pt x="176" y="243"/>
                    </a:lnTo>
                    <a:lnTo>
                      <a:pt x="175" y="230"/>
                    </a:lnTo>
                    <a:lnTo>
                      <a:pt x="173" y="213"/>
                    </a:lnTo>
                    <a:lnTo>
                      <a:pt x="170" y="197"/>
                    </a:lnTo>
                    <a:lnTo>
                      <a:pt x="165" y="181"/>
                    </a:lnTo>
                    <a:lnTo>
                      <a:pt x="158" y="165"/>
                    </a:lnTo>
                    <a:lnTo>
                      <a:pt x="150" y="149"/>
                    </a:lnTo>
                    <a:lnTo>
                      <a:pt x="141" y="133"/>
                    </a:lnTo>
                    <a:lnTo>
                      <a:pt x="130" y="117"/>
                    </a:lnTo>
                    <a:lnTo>
                      <a:pt x="119" y="103"/>
                    </a:lnTo>
                    <a:lnTo>
                      <a:pt x="106" y="89"/>
                    </a:lnTo>
                    <a:lnTo>
                      <a:pt x="93" y="75"/>
                    </a:lnTo>
                    <a:lnTo>
                      <a:pt x="79" y="64"/>
                    </a:lnTo>
                    <a:lnTo>
                      <a:pt x="65" y="52"/>
                    </a:lnTo>
                    <a:lnTo>
                      <a:pt x="51" y="41"/>
                    </a:lnTo>
                    <a:lnTo>
                      <a:pt x="36" y="31"/>
                    </a:lnTo>
                    <a:lnTo>
                      <a:pt x="22" y="23"/>
                    </a:lnTo>
                    <a:lnTo>
                      <a:pt x="8" y="15"/>
                    </a:lnTo>
                    <a:lnTo>
                      <a:pt x="4" y="12"/>
                    </a:lnTo>
                    <a:lnTo>
                      <a:pt x="1" y="9"/>
                    </a:lnTo>
                    <a:lnTo>
                      <a:pt x="0" y="5"/>
                    </a:lnTo>
                    <a:lnTo>
                      <a:pt x="1" y="2"/>
                    </a:lnTo>
                    <a:lnTo>
                      <a:pt x="4" y="0"/>
                    </a:lnTo>
                    <a:lnTo>
                      <a:pt x="7" y="0"/>
                    </a:lnTo>
                    <a:lnTo>
                      <a:pt x="10" y="0"/>
                    </a:lnTo>
                    <a:lnTo>
                      <a:pt x="15" y="2"/>
                    </a:lnTo>
                    <a:lnTo>
                      <a:pt x="19" y="4"/>
                    </a:lnTo>
                    <a:lnTo>
                      <a:pt x="22" y="6"/>
                    </a:lnTo>
                    <a:lnTo>
                      <a:pt x="40" y="17"/>
                    </a:lnTo>
                    <a:lnTo>
                      <a:pt x="59" y="28"/>
                    </a:lnTo>
                    <a:lnTo>
                      <a:pt x="75" y="40"/>
                    </a:lnTo>
                    <a:lnTo>
                      <a:pt x="92" y="53"/>
                    </a:lnTo>
                    <a:lnTo>
                      <a:pt x="107" y="67"/>
                    </a:lnTo>
                    <a:lnTo>
                      <a:pt x="121" y="81"/>
                    </a:lnTo>
                    <a:lnTo>
                      <a:pt x="135" y="96"/>
                    </a:lnTo>
                    <a:lnTo>
                      <a:pt x="147" y="113"/>
                    </a:lnTo>
                    <a:lnTo>
                      <a:pt x="158" y="130"/>
                    </a:lnTo>
                    <a:lnTo>
                      <a:pt x="168" y="148"/>
                    </a:lnTo>
                    <a:lnTo>
                      <a:pt x="176" y="167"/>
                    </a:lnTo>
                    <a:lnTo>
                      <a:pt x="183" y="188"/>
                    </a:lnTo>
                    <a:lnTo>
                      <a:pt x="187" y="209"/>
                    </a:lnTo>
                    <a:lnTo>
                      <a:pt x="189" y="232"/>
                    </a:lnTo>
                    <a:lnTo>
                      <a:pt x="190" y="254"/>
                    </a:lnTo>
                    <a:lnTo>
                      <a:pt x="189" y="279"/>
                    </a:lnTo>
                    <a:lnTo>
                      <a:pt x="187" y="292"/>
                    </a:lnTo>
                    <a:lnTo>
                      <a:pt x="185" y="305"/>
                    </a:lnTo>
                    <a:lnTo>
                      <a:pt x="182" y="318"/>
                    </a:lnTo>
                    <a:lnTo>
                      <a:pt x="178" y="331"/>
                    </a:lnTo>
                    <a:lnTo>
                      <a:pt x="178" y="331"/>
                    </a:lnTo>
                    <a:lnTo>
                      <a:pt x="178" y="331"/>
                    </a:lnTo>
                    <a:lnTo>
                      <a:pt x="164" y="32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9" name="Freeform 103">
                <a:extLst>
                  <a:ext uri="{FF2B5EF4-FFF2-40B4-BE49-F238E27FC236}">
                    <a16:creationId xmlns:a16="http://schemas.microsoft.com/office/drawing/2014/main" id="{0B99473B-406B-46BD-9E78-B22D6A5E75FA}"/>
                  </a:ext>
                </a:extLst>
              </p:cNvPr>
              <p:cNvSpPr/>
              <p:nvPr/>
            </p:nvSpPr>
            <p:spPr bwMode="auto">
              <a:xfrm>
                <a:off x="2307" y="3472"/>
                <a:ext cx="62" cy="86"/>
              </a:xfrm>
              <a:custGeom>
                <a:avLst/>
                <a:gdLst>
                  <a:gd name="T0" fmla="*/ 226 w 249"/>
                  <a:gd name="T1" fmla="*/ 342 h 345"/>
                  <a:gd name="T2" fmla="*/ 227 w 249"/>
                  <a:gd name="T3" fmla="*/ 342 h 345"/>
                  <a:gd name="T4" fmla="*/ 228 w 249"/>
                  <a:gd name="T5" fmla="*/ 340 h 345"/>
                  <a:gd name="T6" fmla="*/ 229 w 249"/>
                  <a:gd name="T7" fmla="*/ 337 h 345"/>
                  <a:gd name="T8" fmla="*/ 230 w 249"/>
                  <a:gd name="T9" fmla="*/ 333 h 345"/>
                  <a:gd name="T10" fmla="*/ 232 w 249"/>
                  <a:gd name="T11" fmla="*/ 323 h 345"/>
                  <a:gd name="T12" fmla="*/ 232 w 249"/>
                  <a:gd name="T13" fmla="*/ 309 h 345"/>
                  <a:gd name="T14" fmla="*/ 229 w 249"/>
                  <a:gd name="T15" fmla="*/ 292 h 345"/>
                  <a:gd name="T16" fmla="*/ 225 w 249"/>
                  <a:gd name="T17" fmla="*/ 272 h 345"/>
                  <a:gd name="T18" fmla="*/ 220 w 249"/>
                  <a:gd name="T19" fmla="*/ 250 h 345"/>
                  <a:gd name="T20" fmla="*/ 211 w 249"/>
                  <a:gd name="T21" fmla="*/ 227 h 345"/>
                  <a:gd name="T22" fmla="*/ 205 w 249"/>
                  <a:gd name="T23" fmla="*/ 214 h 345"/>
                  <a:gd name="T24" fmla="*/ 199 w 249"/>
                  <a:gd name="T25" fmla="*/ 201 h 345"/>
                  <a:gd name="T26" fmla="*/ 192 w 249"/>
                  <a:gd name="T27" fmla="*/ 188 h 345"/>
                  <a:gd name="T28" fmla="*/ 184 w 249"/>
                  <a:gd name="T29" fmla="*/ 175 h 345"/>
                  <a:gd name="T30" fmla="*/ 175 w 249"/>
                  <a:gd name="T31" fmla="*/ 161 h 345"/>
                  <a:gd name="T32" fmla="*/ 165 w 249"/>
                  <a:gd name="T33" fmla="*/ 147 h 345"/>
                  <a:gd name="T34" fmla="*/ 155 w 249"/>
                  <a:gd name="T35" fmla="*/ 134 h 345"/>
                  <a:gd name="T36" fmla="*/ 143 w 249"/>
                  <a:gd name="T37" fmla="*/ 120 h 345"/>
                  <a:gd name="T38" fmla="*/ 130 w 249"/>
                  <a:gd name="T39" fmla="*/ 106 h 345"/>
                  <a:gd name="T40" fmla="*/ 116 w 249"/>
                  <a:gd name="T41" fmla="*/ 92 h 345"/>
                  <a:gd name="T42" fmla="*/ 101 w 249"/>
                  <a:gd name="T43" fmla="*/ 78 h 345"/>
                  <a:gd name="T44" fmla="*/ 85 w 249"/>
                  <a:gd name="T45" fmla="*/ 65 h 345"/>
                  <a:gd name="T46" fmla="*/ 68 w 249"/>
                  <a:gd name="T47" fmla="*/ 52 h 345"/>
                  <a:gd name="T48" fmla="*/ 48 w 249"/>
                  <a:gd name="T49" fmla="*/ 38 h 345"/>
                  <a:gd name="T50" fmla="*/ 29 w 249"/>
                  <a:gd name="T51" fmla="*/ 26 h 345"/>
                  <a:gd name="T52" fmla="*/ 7 w 249"/>
                  <a:gd name="T53" fmla="*/ 13 h 345"/>
                  <a:gd name="T54" fmla="*/ 3 w 249"/>
                  <a:gd name="T55" fmla="*/ 11 h 345"/>
                  <a:gd name="T56" fmla="*/ 1 w 249"/>
                  <a:gd name="T57" fmla="*/ 8 h 345"/>
                  <a:gd name="T58" fmla="*/ 0 w 249"/>
                  <a:gd name="T59" fmla="*/ 6 h 345"/>
                  <a:gd name="T60" fmla="*/ 0 w 249"/>
                  <a:gd name="T61" fmla="*/ 3 h 345"/>
                  <a:gd name="T62" fmla="*/ 1 w 249"/>
                  <a:gd name="T63" fmla="*/ 1 h 345"/>
                  <a:gd name="T64" fmla="*/ 3 w 249"/>
                  <a:gd name="T65" fmla="*/ 0 h 345"/>
                  <a:gd name="T66" fmla="*/ 5 w 249"/>
                  <a:gd name="T67" fmla="*/ 0 h 345"/>
                  <a:gd name="T68" fmla="*/ 8 w 249"/>
                  <a:gd name="T69" fmla="*/ 1 h 345"/>
                  <a:gd name="T70" fmla="*/ 32 w 249"/>
                  <a:gd name="T71" fmla="*/ 14 h 345"/>
                  <a:gd name="T72" fmla="*/ 54 w 249"/>
                  <a:gd name="T73" fmla="*/ 27 h 345"/>
                  <a:gd name="T74" fmla="*/ 74 w 249"/>
                  <a:gd name="T75" fmla="*/ 41 h 345"/>
                  <a:gd name="T76" fmla="*/ 92 w 249"/>
                  <a:gd name="T77" fmla="*/ 54 h 345"/>
                  <a:gd name="T78" fmla="*/ 110 w 249"/>
                  <a:gd name="T79" fmla="*/ 69 h 345"/>
                  <a:gd name="T80" fmla="*/ 127 w 249"/>
                  <a:gd name="T81" fmla="*/ 83 h 345"/>
                  <a:gd name="T82" fmla="*/ 142 w 249"/>
                  <a:gd name="T83" fmla="*/ 97 h 345"/>
                  <a:gd name="T84" fmla="*/ 155 w 249"/>
                  <a:gd name="T85" fmla="*/ 112 h 345"/>
                  <a:gd name="T86" fmla="*/ 168 w 249"/>
                  <a:gd name="T87" fmla="*/ 126 h 345"/>
                  <a:gd name="T88" fmla="*/ 180 w 249"/>
                  <a:gd name="T89" fmla="*/ 141 h 345"/>
                  <a:gd name="T90" fmla="*/ 191 w 249"/>
                  <a:gd name="T91" fmla="*/ 155 h 345"/>
                  <a:gd name="T92" fmla="*/ 199 w 249"/>
                  <a:gd name="T93" fmla="*/ 169 h 345"/>
                  <a:gd name="T94" fmla="*/ 208 w 249"/>
                  <a:gd name="T95" fmla="*/ 183 h 345"/>
                  <a:gd name="T96" fmla="*/ 215 w 249"/>
                  <a:gd name="T97" fmla="*/ 197 h 345"/>
                  <a:gd name="T98" fmla="*/ 222 w 249"/>
                  <a:gd name="T99" fmla="*/ 210 h 345"/>
                  <a:gd name="T100" fmla="*/ 228 w 249"/>
                  <a:gd name="T101" fmla="*/ 224 h 345"/>
                  <a:gd name="T102" fmla="*/ 237 w 249"/>
                  <a:gd name="T103" fmla="*/ 249 h 345"/>
                  <a:gd name="T104" fmla="*/ 243 w 249"/>
                  <a:gd name="T105" fmla="*/ 272 h 345"/>
                  <a:gd name="T106" fmla="*/ 248 w 249"/>
                  <a:gd name="T107" fmla="*/ 292 h 345"/>
                  <a:gd name="T108" fmla="*/ 249 w 249"/>
                  <a:gd name="T109" fmla="*/ 311 h 345"/>
                  <a:gd name="T110" fmla="*/ 249 w 249"/>
                  <a:gd name="T111" fmla="*/ 326 h 345"/>
                  <a:gd name="T112" fmla="*/ 247 w 249"/>
                  <a:gd name="T113" fmla="*/ 337 h 345"/>
                  <a:gd name="T114" fmla="*/ 246 w 249"/>
                  <a:gd name="T115" fmla="*/ 340 h 345"/>
                  <a:gd name="T116" fmla="*/ 243 w 249"/>
                  <a:gd name="T117" fmla="*/ 343 h 345"/>
                  <a:gd name="T118" fmla="*/ 242 w 249"/>
                  <a:gd name="T119" fmla="*/ 345 h 345"/>
                  <a:gd name="T120" fmla="*/ 240 w 249"/>
                  <a:gd name="T121" fmla="*/ 345 h 345"/>
                  <a:gd name="T122" fmla="*/ 226 w 249"/>
                  <a:gd name="T123" fmla="*/ 342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9" h="345">
                    <a:moveTo>
                      <a:pt x="226" y="342"/>
                    </a:moveTo>
                    <a:lnTo>
                      <a:pt x="227" y="342"/>
                    </a:lnTo>
                    <a:lnTo>
                      <a:pt x="228" y="340"/>
                    </a:lnTo>
                    <a:lnTo>
                      <a:pt x="229" y="337"/>
                    </a:lnTo>
                    <a:lnTo>
                      <a:pt x="230" y="333"/>
                    </a:lnTo>
                    <a:lnTo>
                      <a:pt x="232" y="323"/>
                    </a:lnTo>
                    <a:lnTo>
                      <a:pt x="232" y="309"/>
                    </a:lnTo>
                    <a:lnTo>
                      <a:pt x="229" y="292"/>
                    </a:lnTo>
                    <a:lnTo>
                      <a:pt x="225" y="272"/>
                    </a:lnTo>
                    <a:lnTo>
                      <a:pt x="220" y="250"/>
                    </a:lnTo>
                    <a:lnTo>
                      <a:pt x="211" y="227"/>
                    </a:lnTo>
                    <a:lnTo>
                      <a:pt x="205" y="214"/>
                    </a:lnTo>
                    <a:lnTo>
                      <a:pt x="199" y="201"/>
                    </a:lnTo>
                    <a:lnTo>
                      <a:pt x="192" y="188"/>
                    </a:lnTo>
                    <a:lnTo>
                      <a:pt x="184" y="175"/>
                    </a:lnTo>
                    <a:lnTo>
                      <a:pt x="175" y="161"/>
                    </a:lnTo>
                    <a:lnTo>
                      <a:pt x="165" y="147"/>
                    </a:lnTo>
                    <a:lnTo>
                      <a:pt x="155" y="134"/>
                    </a:lnTo>
                    <a:lnTo>
                      <a:pt x="143" y="120"/>
                    </a:lnTo>
                    <a:lnTo>
                      <a:pt x="130" y="106"/>
                    </a:lnTo>
                    <a:lnTo>
                      <a:pt x="116" y="92"/>
                    </a:lnTo>
                    <a:lnTo>
                      <a:pt x="101" y="78"/>
                    </a:lnTo>
                    <a:lnTo>
                      <a:pt x="85" y="65"/>
                    </a:lnTo>
                    <a:lnTo>
                      <a:pt x="68" y="52"/>
                    </a:lnTo>
                    <a:lnTo>
                      <a:pt x="48" y="38"/>
                    </a:lnTo>
                    <a:lnTo>
                      <a:pt x="29" y="26"/>
                    </a:lnTo>
                    <a:lnTo>
                      <a:pt x="7" y="13"/>
                    </a:lnTo>
                    <a:lnTo>
                      <a:pt x="3" y="11"/>
                    </a:lnTo>
                    <a:lnTo>
                      <a:pt x="1" y="8"/>
                    </a:lnTo>
                    <a:lnTo>
                      <a:pt x="0" y="6"/>
                    </a:lnTo>
                    <a:lnTo>
                      <a:pt x="0" y="3"/>
                    </a:lnTo>
                    <a:lnTo>
                      <a:pt x="1" y="1"/>
                    </a:lnTo>
                    <a:lnTo>
                      <a:pt x="3" y="0"/>
                    </a:lnTo>
                    <a:lnTo>
                      <a:pt x="5" y="0"/>
                    </a:lnTo>
                    <a:lnTo>
                      <a:pt x="8" y="1"/>
                    </a:lnTo>
                    <a:lnTo>
                      <a:pt x="32" y="14"/>
                    </a:lnTo>
                    <a:lnTo>
                      <a:pt x="54" y="27"/>
                    </a:lnTo>
                    <a:lnTo>
                      <a:pt x="74" y="41"/>
                    </a:lnTo>
                    <a:lnTo>
                      <a:pt x="92" y="54"/>
                    </a:lnTo>
                    <a:lnTo>
                      <a:pt x="110" y="69"/>
                    </a:lnTo>
                    <a:lnTo>
                      <a:pt x="127" y="83"/>
                    </a:lnTo>
                    <a:lnTo>
                      <a:pt x="142" y="97"/>
                    </a:lnTo>
                    <a:lnTo>
                      <a:pt x="155" y="112"/>
                    </a:lnTo>
                    <a:lnTo>
                      <a:pt x="168" y="126"/>
                    </a:lnTo>
                    <a:lnTo>
                      <a:pt x="180" y="141"/>
                    </a:lnTo>
                    <a:lnTo>
                      <a:pt x="191" y="155"/>
                    </a:lnTo>
                    <a:lnTo>
                      <a:pt x="199" y="169"/>
                    </a:lnTo>
                    <a:lnTo>
                      <a:pt x="208" y="183"/>
                    </a:lnTo>
                    <a:lnTo>
                      <a:pt x="215" y="197"/>
                    </a:lnTo>
                    <a:lnTo>
                      <a:pt x="222" y="210"/>
                    </a:lnTo>
                    <a:lnTo>
                      <a:pt x="228" y="224"/>
                    </a:lnTo>
                    <a:lnTo>
                      <a:pt x="237" y="249"/>
                    </a:lnTo>
                    <a:lnTo>
                      <a:pt x="243" y="272"/>
                    </a:lnTo>
                    <a:lnTo>
                      <a:pt x="248" y="292"/>
                    </a:lnTo>
                    <a:lnTo>
                      <a:pt x="249" y="311"/>
                    </a:lnTo>
                    <a:lnTo>
                      <a:pt x="249" y="326"/>
                    </a:lnTo>
                    <a:lnTo>
                      <a:pt x="247" y="337"/>
                    </a:lnTo>
                    <a:lnTo>
                      <a:pt x="246" y="340"/>
                    </a:lnTo>
                    <a:lnTo>
                      <a:pt x="243" y="343"/>
                    </a:lnTo>
                    <a:lnTo>
                      <a:pt x="242" y="345"/>
                    </a:lnTo>
                    <a:lnTo>
                      <a:pt x="240" y="345"/>
                    </a:lnTo>
                    <a:lnTo>
                      <a:pt x="226" y="34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0" name="Freeform 104">
                <a:extLst>
                  <a:ext uri="{FF2B5EF4-FFF2-40B4-BE49-F238E27FC236}">
                    <a16:creationId xmlns:a16="http://schemas.microsoft.com/office/drawing/2014/main" id="{E4756B18-9071-403B-AFF9-A5FFF15CBA7F}"/>
                  </a:ext>
                </a:extLst>
              </p:cNvPr>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1" name="Freeform 105">
                <a:extLst>
                  <a:ext uri="{FF2B5EF4-FFF2-40B4-BE49-F238E27FC236}">
                    <a16:creationId xmlns:a16="http://schemas.microsoft.com/office/drawing/2014/main" id="{C5079C00-330E-4FD7-B3A6-4CB765D9AA62}"/>
                  </a:ext>
                </a:extLst>
              </p:cNvPr>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2" name="Freeform 106">
                <a:extLst>
                  <a:ext uri="{FF2B5EF4-FFF2-40B4-BE49-F238E27FC236}">
                    <a16:creationId xmlns:a16="http://schemas.microsoft.com/office/drawing/2014/main" id="{B92DA12A-EBC4-4E33-944F-1275E17C740E}"/>
                  </a:ext>
                </a:extLst>
              </p:cNvPr>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3" name="Freeform 107">
                <a:extLst>
                  <a:ext uri="{FF2B5EF4-FFF2-40B4-BE49-F238E27FC236}">
                    <a16:creationId xmlns:a16="http://schemas.microsoft.com/office/drawing/2014/main" id="{6944EB18-A832-48C8-93B5-1AFA07C3FC58}"/>
                  </a:ext>
                </a:extLst>
              </p:cNvPr>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4" name="Freeform 108">
                <a:extLst>
                  <a:ext uri="{FF2B5EF4-FFF2-40B4-BE49-F238E27FC236}">
                    <a16:creationId xmlns:a16="http://schemas.microsoft.com/office/drawing/2014/main" id="{E1E717C6-084E-4F85-B17A-E33DC2D4B696}"/>
                  </a:ext>
                </a:extLst>
              </p:cNvPr>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5" name="Freeform 109">
                <a:extLst>
                  <a:ext uri="{FF2B5EF4-FFF2-40B4-BE49-F238E27FC236}">
                    <a16:creationId xmlns:a16="http://schemas.microsoft.com/office/drawing/2014/main" id="{46F3B92D-F689-4E01-93C0-84196F660071}"/>
                  </a:ext>
                </a:extLst>
              </p:cNvPr>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6" name="Freeform 110">
                <a:extLst>
                  <a:ext uri="{FF2B5EF4-FFF2-40B4-BE49-F238E27FC236}">
                    <a16:creationId xmlns:a16="http://schemas.microsoft.com/office/drawing/2014/main" id="{6B6BDB1A-CEDA-4D09-97DB-207AA5AF3D20}"/>
                  </a:ext>
                </a:extLst>
              </p:cNvPr>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7" name="Freeform 111">
                <a:extLst>
                  <a:ext uri="{FF2B5EF4-FFF2-40B4-BE49-F238E27FC236}">
                    <a16:creationId xmlns:a16="http://schemas.microsoft.com/office/drawing/2014/main" id="{180B69B2-14E2-416B-9B32-85C659742325}"/>
                  </a:ext>
                </a:extLst>
              </p:cNvPr>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8" name="Freeform 112">
                <a:extLst>
                  <a:ext uri="{FF2B5EF4-FFF2-40B4-BE49-F238E27FC236}">
                    <a16:creationId xmlns:a16="http://schemas.microsoft.com/office/drawing/2014/main" id="{D53DDA0B-E6B3-4B37-B626-F2EB90EEA40F}"/>
                  </a:ext>
                </a:extLst>
              </p:cNvPr>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9" name="Freeform 113">
                <a:extLst>
                  <a:ext uri="{FF2B5EF4-FFF2-40B4-BE49-F238E27FC236}">
                    <a16:creationId xmlns:a16="http://schemas.microsoft.com/office/drawing/2014/main" id="{C188D343-7288-45F1-9DA1-8291DCBE7A9F}"/>
                  </a:ext>
                </a:extLst>
              </p:cNvPr>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0" name="Freeform 114">
                <a:extLst>
                  <a:ext uri="{FF2B5EF4-FFF2-40B4-BE49-F238E27FC236}">
                    <a16:creationId xmlns:a16="http://schemas.microsoft.com/office/drawing/2014/main" id="{D63B7DA2-A915-412E-9794-3138A2952D2C}"/>
                  </a:ext>
                </a:extLst>
              </p:cNvPr>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1" name="Freeform 115">
                <a:extLst>
                  <a:ext uri="{FF2B5EF4-FFF2-40B4-BE49-F238E27FC236}">
                    <a16:creationId xmlns:a16="http://schemas.microsoft.com/office/drawing/2014/main" id="{77C530E5-C616-40B4-83F7-80A688F2016A}"/>
                  </a:ext>
                </a:extLst>
              </p:cNvPr>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2" name="Freeform 116">
                <a:extLst>
                  <a:ext uri="{FF2B5EF4-FFF2-40B4-BE49-F238E27FC236}">
                    <a16:creationId xmlns:a16="http://schemas.microsoft.com/office/drawing/2014/main" id="{9348DDEB-3DFB-422D-A95E-5DADEDCE8A29}"/>
                  </a:ext>
                </a:extLst>
              </p:cNvPr>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3" name="Freeform 117">
                <a:extLst>
                  <a:ext uri="{FF2B5EF4-FFF2-40B4-BE49-F238E27FC236}">
                    <a16:creationId xmlns:a16="http://schemas.microsoft.com/office/drawing/2014/main" id="{1D6E640C-FC32-4CCE-AB82-9007D5110DEF}"/>
                  </a:ext>
                </a:extLst>
              </p:cNvPr>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4" name="Freeform 118">
                <a:extLst>
                  <a:ext uri="{FF2B5EF4-FFF2-40B4-BE49-F238E27FC236}">
                    <a16:creationId xmlns:a16="http://schemas.microsoft.com/office/drawing/2014/main" id="{2CB6A354-3D8F-43A3-9C5D-D3B290260068}"/>
                  </a:ext>
                </a:extLst>
              </p:cNvPr>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5" name="Freeform 119">
                <a:extLst>
                  <a:ext uri="{FF2B5EF4-FFF2-40B4-BE49-F238E27FC236}">
                    <a16:creationId xmlns:a16="http://schemas.microsoft.com/office/drawing/2014/main" id="{92AE2CFA-F9F8-4CC1-A37A-F83A79D738C1}"/>
                  </a:ext>
                </a:extLst>
              </p:cNvPr>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6" name="Freeform 120">
                <a:extLst>
                  <a:ext uri="{FF2B5EF4-FFF2-40B4-BE49-F238E27FC236}">
                    <a16:creationId xmlns:a16="http://schemas.microsoft.com/office/drawing/2014/main" id="{4A496535-6A5C-4AE4-80FC-DA012966537A}"/>
                  </a:ext>
                </a:extLst>
              </p:cNvPr>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7" name="Freeform 121">
                <a:extLst>
                  <a:ext uri="{FF2B5EF4-FFF2-40B4-BE49-F238E27FC236}">
                    <a16:creationId xmlns:a16="http://schemas.microsoft.com/office/drawing/2014/main" id="{F582C5D5-BDD3-48C4-A5BE-816B7C11140E}"/>
                  </a:ext>
                </a:extLst>
              </p:cNvPr>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8" name="Freeform 122">
                <a:extLst>
                  <a:ext uri="{FF2B5EF4-FFF2-40B4-BE49-F238E27FC236}">
                    <a16:creationId xmlns:a16="http://schemas.microsoft.com/office/drawing/2014/main" id="{0E5168B2-E29F-485F-A12D-F1556AAB03B1}"/>
                  </a:ext>
                </a:extLst>
              </p:cNvPr>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9" name="Freeform 123">
                <a:extLst>
                  <a:ext uri="{FF2B5EF4-FFF2-40B4-BE49-F238E27FC236}">
                    <a16:creationId xmlns:a16="http://schemas.microsoft.com/office/drawing/2014/main" id="{B9114C16-C659-4416-AA75-90CFB1718ACE}"/>
                  </a:ext>
                </a:extLst>
              </p:cNvPr>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0" name="Freeform 124">
                <a:extLst>
                  <a:ext uri="{FF2B5EF4-FFF2-40B4-BE49-F238E27FC236}">
                    <a16:creationId xmlns:a16="http://schemas.microsoft.com/office/drawing/2014/main" id="{AA899DFB-1633-4FB2-9548-F9C11DF790FD}"/>
                  </a:ext>
                </a:extLst>
              </p:cNvPr>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1" name="Freeform 125">
                <a:extLst>
                  <a:ext uri="{FF2B5EF4-FFF2-40B4-BE49-F238E27FC236}">
                    <a16:creationId xmlns:a16="http://schemas.microsoft.com/office/drawing/2014/main" id="{2C6CBDDE-584B-4F2B-B28F-88FA71BA93D4}"/>
                  </a:ext>
                </a:extLst>
              </p:cNvPr>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2" name="Freeform 126">
                <a:extLst>
                  <a:ext uri="{FF2B5EF4-FFF2-40B4-BE49-F238E27FC236}">
                    <a16:creationId xmlns:a16="http://schemas.microsoft.com/office/drawing/2014/main" id="{EA245238-F79A-4678-B7F8-0B4BFA981D5E}"/>
                  </a:ext>
                </a:extLst>
              </p:cNvPr>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3" name="Freeform 127">
                <a:extLst>
                  <a:ext uri="{FF2B5EF4-FFF2-40B4-BE49-F238E27FC236}">
                    <a16:creationId xmlns:a16="http://schemas.microsoft.com/office/drawing/2014/main" id="{8A213561-39E1-4C35-A2D0-CE1B7E3D3D83}"/>
                  </a:ext>
                </a:extLst>
              </p:cNvPr>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4" name="Freeform 128">
                <a:extLst>
                  <a:ext uri="{FF2B5EF4-FFF2-40B4-BE49-F238E27FC236}">
                    <a16:creationId xmlns:a16="http://schemas.microsoft.com/office/drawing/2014/main" id="{3D1C478E-3F80-4AA5-BF10-CB8B7FB8246E}"/>
                  </a:ext>
                </a:extLst>
              </p:cNvPr>
              <p:cNvSpPr/>
              <p:nvPr/>
            </p:nvSpPr>
            <p:spPr bwMode="auto">
              <a:xfrm>
                <a:off x="2358" y="3521"/>
                <a:ext cx="6" cy="20"/>
              </a:xfrm>
              <a:custGeom>
                <a:avLst/>
                <a:gdLst>
                  <a:gd name="T0" fmla="*/ 0 w 24"/>
                  <a:gd name="T1" fmla="*/ 0 h 80"/>
                  <a:gd name="T2" fmla="*/ 4 w 24"/>
                  <a:gd name="T3" fmla="*/ 8 h 80"/>
                  <a:gd name="T4" fmla="*/ 7 w 24"/>
                  <a:gd name="T5" fmla="*/ 27 h 80"/>
                  <a:gd name="T6" fmla="*/ 9 w 24"/>
                  <a:gd name="T7" fmla="*/ 39 h 80"/>
                  <a:gd name="T8" fmla="*/ 10 w 24"/>
                  <a:gd name="T9" fmla="*/ 52 h 80"/>
                  <a:gd name="T10" fmla="*/ 11 w 24"/>
                  <a:gd name="T11" fmla="*/ 64 h 80"/>
                  <a:gd name="T12" fmla="*/ 10 w 24"/>
                  <a:gd name="T13" fmla="*/ 76 h 80"/>
                  <a:gd name="T14" fmla="*/ 10 w 24"/>
                  <a:gd name="T15" fmla="*/ 78 h 80"/>
                  <a:gd name="T16" fmla="*/ 10 w 24"/>
                  <a:gd name="T17" fmla="*/ 79 h 80"/>
                  <a:gd name="T18" fmla="*/ 11 w 24"/>
                  <a:gd name="T19" fmla="*/ 80 h 80"/>
                  <a:gd name="T20" fmla="*/ 12 w 24"/>
                  <a:gd name="T21" fmla="*/ 80 h 80"/>
                  <a:gd name="T22" fmla="*/ 14 w 24"/>
                  <a:gd name="T23" fmla="*/ 79 h 80"/>
                  <a:gd name="T24" fmla="*/ 15 w 24"/>
                  <a:gd name="T25" fmla="*/ 78 h 80"/>
                  <a:gd name="T26" fmla="*/ 24 w 24"/>
                  <a:gd name="T27" fmla="*/ 33 h 80"/>
                  <a:gd name="T28" fmla="*/ 0 w 24"/>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80">
                    <a:moveTo>
                      <a:pt x="0" y="0"/>
                    </a:moveTo>
                    <a:lnTo>
                      <a:pt x="4" y="8"/>
                    </a:lnTo>
                    <a:lnTo>
                      <a:pt x="7" y="27"/>
                    </a:lnTo>
                    <a:lnTo>
                      <a:pt x="9" y="39"/>
                    </a:lnTo>
                    <a:lnTo>
                      <a:pt x="10" y="52"/>
                    </a:lnTo>
                    <a:lnTo>
                      <a:pt x="11" y="64"/>
                    </a:lnTo>
                    <a:lnTo>
                      <a:pt x="10" y="76"/>
                    </a:lnTo>
                    <a:lnTo>
                      <a:pt x="10" y="78"/>
                    </a:lnTo>
                    <a:lnTo>
                      <a:pt x="10" y="79"/>
                    </a:lnTo>
                    <a:lnTo>
                      <a:pt x="11" y="80"/>
                    </a:lnTo>
                    <a:lnTo>
                      <a:pt x="12" y="80"/>
                    </a:lnTo>
                    <a:lnTo>
                      <a:pt x="14" y="79"/>
                    </a:lnTo>
                    <a:lnTo>
                      <a:pt x="15" y="78"/>
                    </a:lnTo>
                    <a:lnTo>
                      <a:pt x="24" y="33"/>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5" name="Freeform 129">
                <a:extLst>
                  <a:ext uri="{FF2B5EF4-FFF2-40B4-BE49-F238E27FC236}">
                    <a16:creationId xmlns:a16="http://schemas.microsoft.com/office/drawing/2014/main" id="{EB148D53-E98B-4F28-821F-14ADF28D301B}"/>
                  </a:ext>
                </a:extLst>
              </p:cNvPr>
              <p:cNvSpPr/>
              <p:nvPr/>
            </p:nvSpPr>
            <p:spPr bwMode="auto">
              <a:xfrm>
                <a:off x="2356" y="3542"/>
                <a:ext cx="3" cy="22"/>
              </a:xfrm>
              <a:custGeom>
                <a:avLst/>
                <a:gdLst>
                  <a:gd name="T0" fmla="*/ 0 w 15"/>
                  <a:gd name="T1" fmla="*/ 0 h 92"/>
                  <a:gd name="T2" fmla="*/ 0 w 15"/>
                  <a:gd name="T3" fmla="*/ 10 h 92"/>
                  <a:gd name="T4" fmla="*/ 1 w 15"/>
                  <a:gd name="T5" fmla="*/ 33 h 92"/>
                  <a:gd name="T6" fmla="*/ 2 w 15"/>
                  <a:gd name="T7" fmla="*/ 62 h 92"/>
                  <a:gd name="T8" fmla="*/ 1 w 15"/>
                  <a:gd name="T9" fmla="*/ 87 h 92"/>
                  <a:gd name="T10" fmla="*/ 1 w 15"/>
                  <a:gd name="T11" fmla="*/ 89 h 92"/>
                  <a:gd name="T12" fmla="*/ 1 w 15"/>
                  <a:gd name="T13" fmla="*/ 91 h 92"/>
                  <a:gd name="T14" fmla="*/ 2 w 15"/>
                  <a:gd name="T15" fmla="*/ 91 h 92"/>
                  <a:gd name="T16" fmla="*/ 3 w 15"/>
                  <a:gd name="T17" fmla="*/ 92 h 92"/>
                  <a:gd name="T18" fmla="*/ 5 w 15"/>
                  <a:gd name="T19" fmla="*/ 91 h 92"/>
                  <a:gd name="T20" fmla="*/ 6 w 15"/>
                  <a:gd name="T21" fmla="*/ 89 h 92"/>
                  <a:gd name="T22" fmla="*/ 15 w 15"/>
                  <a:gd name="T23" fmla="*/ 43 h 92"/>
                  <a:gd name="T24" fmla="*/ 0 w 15"/>
                  <a:gd name="T2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2">
                    <a:moveTo>
                      <a:pt x="0" y="0"/>
                    </a:moveTo>
                    <a:lnTo>
                      <a:pt x="0" y="10"/>
                    </a:lnTo>
                    <a:lnTo>
                      <a:pt x="1" y="33"/>
                    </a:lnTo>
                    <a:lnTo>
                      <a:pt x="2" y="62"/>
                    </a:lnTo>
                    <a:lnTo>
                      <a:pt x="1" y="87"/>
                    </a:lnTo>
                    <a:lnTo>
                      <a:pt x="1" y="89"/>
                    </a:lnTo>
                    <a:lnTo>
                      <a:pt x="1" y="91"/>
                    </a:lnTo>
                    <a:lnTo>
                      <a:pt x="2" y="91"/>
                    </a:lnTo>
                    <a:lnTo>
                      <a:pt x="3" y="92"/>
                    </a:lnTo>
                    <a:lnTo>
                      <a:pt x="5" y="91"/>
                    </a:lnTo>
                    <a:lnTo>
                      <a:pt x="6" y="89"/>
                    </a:lnTo>
                    <a:lnTo>
                      <a:pt x="15" y="43"/>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6" name="Freeform 130">
                <a:extLst>
                  <a:ext uri="{FF2B5EF4-FFF2-40B4-BE49-F238E27FC236}">
                    <a16:creationId xmlns:a16="http://schemas.microsoft.com/office/drawing/2014/main" id="{4BBD1E3E-8159-4632-870F-CEF268D287BD}"/>
                  </a:ext>
                </a:extLst>
              </p:cNvPr>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7" name="Freeform 131">
                <a:extLst>
                  <a:ext uri="{FF2B5EF4-FFF2-40B4-BE49-F238E27FC236}">
                    <a16:creationId xmlns:a16="http://schemas.microsoft.com/office/drawing/2014/main" id="{8D19AD2E-4145-4D77-84AC-A18B9B2CE109}"/>
                  </a:ext>
                </a:extLst>
              </p:cNvPr>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8" name="Freeform 132">
                <a:extLst>
                  <a:ext uri="{FF2B5EF4-FFF2-40B4-BE49-F238E27FC236}">
                    <a16:creationId xmlns:a16="http://schemas.microsoft.com/office/drawing/2014/main" id="{DE2C23CD-FCDC-4FA8-B938-FEAC01F4809E}"/>
                  </a:ext>
                </a:extLst>
              </p:cNvPr>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9" name="Freeform 133">
                <a:extLst>
                  <a:ext uri="{FF2B5EF4-FFF2-40B4-BE49-F238E27FC236}">
                    <a16:creationId xmlns:a16="http://schemas.microsoft.com/office/drawing/2014/main" id="{2BB5D922-F43E-4D9A-984B-2EA2ADA51A96}"/>
                  </a:ext>
                </a:extLst>
              </p:cNvPr>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0" name="Freeform 134">
                <a:extLst>
                  <a:ext uri="{FF2B5EF4-FFF2-40B4-BE49-F238E27FC236}">
                    <a16:creationId xmlns:a16="http://schemas.microsoft.com/office/drawing/2014/main" id="{857071DA-3503-41A1-9949-E622BA3AD04A}"/>
                  </a:ext>
                </a:extLst>
              </p:cNvPr>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1" name="Freeform 135">
                <a:extLst>
                  <a:ext uri="{FF2B5EF4-FFF2-40B4-BE49-F238E27FC236}">
                    <a16:creationId xmlns:a16="http://schemas.microsoft.com/office/drawing/2014/main" id="{8E87C1C2-1185-4160-9780-6983144D90B4}"/>
                  </a:ext>
                </a:extLst>
              </p:cNvPr>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2" name="Freeform 136">
                <a:extLst>
                  <a:ext uri="{FF2B5EF4-FFF2-40B4-BE49-F238E27FC236}">
                    <a16:creationId xmlns:a16="http://schemas.microsoft.com/office/drawing/2014/main" id="{0C5EA289-2D49-4AE2-980C-D2C505E0A45B}"/>
                  </a:ext>
                </a:extLst>
              </p:cNvPr>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3" name="Freeform 137">
                <a:extLst>
                  <a:ext uri="{FF2B5EF4-FFF2-40B4-BE49-F238E27FC236}">
                    <a16:creationId xmlns:a16="http://schemas.microsoft.com/office/drawing/2014/main" id="{FCCA9891-54C2-43D9-BBC7-B22F5BBDA639}"/>
                  </a:ext>
                </a:extLst>
              </p:cNvPr>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4" name="Freeform 138">
                <a:extLst>
                  <a:ext uri="{FF2B5EF4-FFF2-40B4-BE49-F238E27FC236}">
                    <a16:creationId xmlns:a16="http://schemas.microsoft.com/office/drawing/2014/main" id="{B9A4B8F7-03E6-4AA4-871E-60D7390506EC}"/>
                  </a:ext>
                </a:extLst>
              </p:cNvPr>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5" name="Freeform 139">
                <a:extLst>
                  <a:ext uri="{FF2B5EF4-FFF2-40B4-BE49-F238E27FC236}">
                    <a16:creationId xmlns:a16="http://schemas.microsoft.com/office/drawing/2014/main" id="{84BAFE40-92E2-4624-8F40-7386427CBEC9}"/>
                  </a:ext>
                </a:extLst>
              </p:cNvPr>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6" name="Freeform 140">
                <a:extLst>
                  <a:ext uri="{FF2B5EF4-FFF2-40B4-BE49-F238E27FC236}">
                    <a16:creationId xmlns:a16="http://schemas.microsoft.com/office/drawing/2014/main" id="{5176D84D-6577-4637-B13E-A5BDE333D433}"/>
                  </a:ext>
                </a:extLst>
              </p:cNvPr>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7" name="Freeform 141">
                <a:extLst>
                  <a:ext uri="{FF2B5EF4-FFF2-40B4-BE49-F238E27FC236}">
                    <a16:creationId xmlns:a16="http://schemas.microsoft.com/office/drawing/2014/main" id="{B6185265-BEFA-4CAD-9036-928E346E0420}"/>
                  </a:ext>
                </a:extLst>
              </p:cNvPr>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8" name="Freeform 142">
                <a:extLst>
                  <a:ext uri="{FF2B5EF4-FFF2-40B4-BE49-F238E27FC236}">
                    <a16:creationId xmlns:a16="http://schemas.microsoft.com/office/drawing/2014/main" id="{18DB5DF9-4B0A-40F0-8C8D-E52DEE4ED277}"/>
                  </a:ext>
                </a:extLst>
              </p:cNvPr>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9" name="Freeform 143">
                <a:extLst>
                  <a:ext uri="{FF2B5EF4-FFF2-40B4-BE49-F238E27FC236}">
                    <a16:creationId xmlns:a16="http://schemas.microsoft.com/office/drawing/2014/main" id="{06FA6B34-5F96-42BE-B363-B11AE4C5D324}"/>
                  </a:ext>
                </a:extLst>
              </p:cNvPr>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0" name="Freeform 144">
                <a:extLst>
                  <a:ext uri="{FF2B5EF4-FFF2-40B4-BE49-F238E27FC236}">
                    <a16:creationId xmlns:a16="http://schemas.microsoft.com/office/drawing/2014/main" id="{C38406B6-71B8-41C0-B71F-BD3C92EB4F6B}"/>
                  </a:ext>
                </a:extLst>
              </p:cNvPr>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1" name="Freeform 145">
                <a:extLst>
                  <a:ext uri="{FF2B5EF4-FFF2-40B4-BE49-F238E27FC236}">
                    <a16:creationId xmlns:a16="http://schemas.microsoft.com/office/drawing/2014/main" id="{4D81893A-3EB6-4817-808F-8741F8AAC81D}"/>
                  </a:ext>
                </a:extLst>
              </p:cNvPr>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2" name="Freeform 146">
                <a:extLst>
                  <a:ext uri="{FF2B5EF4-FFF2-40B4-BE49-F238E27FC236}">
                    <a16:creationId xmlns:a16="http://schemas.microsoft.com/office/drawing/2014/main" id="{F59159E6-E8A3-48C8-8814-2A3AF9C192FF}"/>
                  </a:ext>
                </a:extLst>
              </p:cNvPr>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3" name="Freeform 147">
                <a:extLst>
                  <a:ext uri="{FF2B5EF4-FFF2-40B4-BE49-F238E27FC236}">
                    <a16:creationId xmlns:a16="http://schemas.microsoft.com/office/drawing/2014/main" id="{F76F68A6-952F-4178-BDEF-622842A08DC8}"/>
                  </a:ext>
                </a:extLst>
              </p:cNvPr>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4" name="Freeform 148">
                <a:extLst>
                  <a:ext uri="{FF2B5EF4-FFF2-40B4-BE49-F238E27FC236}">
                    <a16:creationId xmlns:a16="http://schemas.microsoft.com/office/drawing/2014/main" id="{18C2C1E1-D502-4A55-97DF-82A238AAEE92}"/>
                  </a:ext>
                </a:extLst>
              </p:cNvPr>
              <p:cNvSpPr/>
              <p:nvPr/>
            </p:nvSpPr>
            <p:spPr bwMode="auto">
              <a:xfrm>
                <a:off x="2464" y="3421"/>
                <a:ext cx="36" cy="25"/>
              </a:xfrm>
              <a:custGeom>
                <a:avLst/>
                <a:gdLst>
                  <a:gd name="T0" fmla="*/ 3 w 145"/>
                  <a:gd name="T1" fmla="*/ 1 h 104"/>
                  <a:gd name="T2" fmla="*/ 2 w 145"/>
                  <a:gd name="T3" fmla="*/ 7 h 104"/>
                  <a:gd name="T4" fmla="*/ 0 w 145"/>
                  <a:gd name="T5" fmla="*/ 13 h 104"/>
                  <a:gd name="T6" fmla="*/ 2 w 145"/>
                  <a:gd name="T7" fmla="*/ 16 h 104"/>
                  <a:gd name="T8" fmla="*/ 5 w 145"/>
                  <a:gd name="T9" fmla="*/ 20 h 104"/>
                  <a:gd name="T10" fmla="*/ 10 w 145"/>
                  <a:gd name="T11" fmla="*/ 22 h 104"/>
                  <a:gd name="T12" fmla="*/ 18 w 145"/>
                  <a:gd name="T13" fmla="*/ 23 h 104"/>
                  <a:gd name="T14" fmla="*/ 27 w 145"/>
                  <a:gd name="T15" fmla="*/ 24 h 104"/>
                  <a:gd name="T16" fmla="*/ 38 w 145"/>
                  <a:gd name="T17" fmla="*/ 28 h 104"/>
                  <a:gd name="T18" fmla="*/ 51 w 145"/>
                  <a:gd name="T19" fmla="*/ 35 h 104"/>
                  <a:gd name="T20" fmla="*/ 63 w 145"/>
                  <a:gd name="T21" fmla="*/ 42 h 104"/>
                  <a:gd name="T22" fmla="*/ 75 w 145"/>
                  <a:gd name="T23" fmla="*/ 51 h 104"/>
                  <a:gd name="T24" fmla="*/ 87 w 145"/>
                  <a:gd name="T25" fmla="*/ 61 h 104"/>
                  <a:gd name="T26" fmla="*/ 98 w 145"/>
                  <a:gd name="T27" fmla="*/ 69 h 104"/>
                  <a:gd name="T28" fmla="*/ 107 w 145"/>
                  <a:gd name="T29" fmla="*/ 79 h 104"/>
                  <a:gd name="T30" fmla="*/ 115 w 145"/>
                  <a:gd name="T31" fmla="*/ 86 h 104"/>
                  <a:gd name="T32" fmla="*/ 121 w 145"/>
                  <a:gd name="T33" fmla="*/ 91 h 104"/>
                  <a:gd name="T34" fmla="*/ 126 w 145"/>
                  <a:gd name="T35" fmla="*/ 94 h 104"/>
                  <a:gd name="T36" fmla="*/ 129 w 145"/>
                  <a:gd name="T37" fmla="*/ 96 h 104"/>
                  <a:gd name="T38" fmla="*/ 134 w 145"/>
                  <a:gd name="T39" fmla="*/ 98 h 104"/>
                  <a:gd name="T40" fmla="*/ 139 w 145"/>
                  <a:gd name="T41" fmla="*/ 101 h 104"/>
                  <a:gd name="T42" fmla="*/ 141 w 145"/>
                  <a:gd name="T43" fmla="*/ 103 h 104"/>
                  <a:gd name="T44" fmla="*/ 143 w 145"/>
                  <a:gd name="T45" fmla="*/ 104 h 104"/>
                  <a:gd name="T46" fmla="*/ 144 w 145"/>
                  <a:gd name="T47" fmla="*/ 104 h 104"/>
                  <a:gd name="T48" fmla="*/ 145 w 145"/>
                  <a:gd name="T49" fmla="*/ 103 h 104"/>
                  <a:gd name="T50" fmla="*/ 143 w 145"/>
                  <a:gd name="T51" fmla="*/ 99 h 104"/>
                  <a:gd name="T52" fmla="*/ 136 w 145"/>
                  <a:gd name="T53" fmla="*/ 95 h 104"/>
                  <a:gd name="T54" fmla="*/ 132 w 145"/>
                  <a:gd name="T55" fmla="*/ 92 h 104"/>
                  <a:gd name="T56" fmla="*/ 130 w 145"/>
                  <a:gd name="T57" fmla="*/ 90 h 104"/>
                  <a:gd name="T58" fmla="*/ 128 w 145"/>
                  <a:gd name="T59" fmla="*/ 86 h 104"/>
                  <a:gd name="T60" fmla="*/ 127 w 145"/>
                  <a:gd name="T61" fmla="*/ 84 h 104"/>
                  <a:gd name="T62" fmla="*/ 125 w 145"/>
                  <a:gd name="T63" fmla="*/ 80 h 104"/>
                  <a:gd name="T64" fmla="*/ 122 w 145"/>
                  <a:gd name="T65" fmla="*/ 76 h 104"/>
                  <a:gd name="T66" fmla="*/ 118 w 145"/>
                  <a:gd name="T67" fmla="*/ 70 h 104"/>
                  <a:gd name="T68" fmla="*/ 110 w 145"/>
                  <a:gd name="T69" fmla="*/ 63 h 104"/>
                  <a:gd name="T70" fmla="*/ 102 w 145"/>
                  <a:gd name="T71" fmla="*/ 55 h 104"/>
                  <a:gd name="T72" fmla="*/ 94 w 145"/>
                  <a:gd name="T73" fmla="*/ 49 h 104"/>
                  <a:gd name="T74" fmla="*/ 85 w 145"/>
                  <a:gd name="T75" fmla="*/ 39 h 104"/>
                  <a:gd name="T76" fmla="*/ 76 w 145"/>
                  <a:gd name="T77" fmla="*/ 33 h 104"/>
                  <a:gd name="T78" fmla="*/ 68 w 145"/>
                  <a:gd name="T79" fmla="*/ 28 h 104"/>
                  <a:gd name="T80" fmla="*/ 65 w 145"/>
                  <a:gd name="T81" fmla="*/ 27 h 104"/>
                  <a:gd name="T82" fmla="*/ 66 w 145"/>
                  <a:gd name="T83" fmla="*/ 29 h 104"/>
                  <a:gd name="T84" fmla="*/ 68 w 145"/>
                  <a:gd name="T85" fmla="*/ 33 h 104"/>
                  <a:gd name="T86" fmla="*/ 68 w 145"/>
                  <a:gd name="T87" fmla="*/ 34 h 104"/>
                  <a:gd name="T88" fmla="*/ 67 w 145"/>
                  <a:gd name="T89" fmla="*/ 35 h 104"/>
                  <a:gd name="T90" fmla="*/ 64 w 145"/>
                  <a:gd name="T91" fmla="*/ 33 h 104"/>
                  <a:gd name="T92" fmla="*/ 60 w 145"/>
                  <a:gd name="T93" fmla="*/ 29 h 104"/>
                  <a:gd name="T94" fmla="*/ 49 w 145"/>
                  <a:gd name="T95" fmla="*/ 20 h 104"/>
                  <a:gd name="T96" fmla="*/ 44 w 145"/>
                  <a:gd name="T97" fmla="*/ 15 h 104"/>
                  <a:gd name="T98" fmla="*/ 40 w 145"/>
                  <a:gd name="T99" fmla="*/ 12 h 104"/>
                  <a:gd name="T100" fmla="*/ 35 w 145"/>
                  <a:gd name="T101" fmla="*/ 7 h 104"/>
                  <a:gd name="T102" fmla="*/ 32 w 145"/>
                  <a:gd name="T103" fmla="*/ 6 h 104"/>
                  <a:gd name="T104" fmla="*/ 28 w 145"/>
                  <a:gd name="T105" fmla="*/ 5 h 104"/>
                  <a:gd name="T106" fmla="*/ 25 w 145"/>
                  <a:gd name="T107" fmla="*/ 3 h 104"/>
                  <a:gd name="T108" fmla="*/ 22 w 145"/>
                  <a:gd name="T109" fmla="*/ 3 h 104"/>
                  <a:gd name="T110" fmla="*/ 17 w 145"/>
                  <a:gd name="T111" fmla="*/ 5 h 104"/>
                  <a:gd name="T112" fmla="*/ 14 w 145"/>
                  <a:gd name="T113" fmla="*/ 5 h 104"/>
                  <a:gd name="T114" fmla="*/ 13 w 145"/>
                  <a:gd name="T115" fmla="*/ 3 h 104"/>
                  <a:gd name="T116" fmla="*/ 9 w 145"/>
                  <a:gd name="T117" fmla="*/ 1 h 104"/>
                  <a:gd name="T118" fmla="*/ 7 w 145"/>
                  <a:gd name="T119" fmla="*/ 0 h 104"/>
                  <a:gd name="T120" fmla="*/ 5 w 145"/>
                  <a:gd name="T121" fmla="*/ 0 h 104"/>
                  <a:gd name="T122" fmla="*/ 3 w 145"/>
                  <a:gd name="T123" fmla="*/ 0 h 104"/>
                  <a:gd name="T124" fmla="*/ 3 w 145"/>
                  <a:gd name="T125"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04">
                    <a:moveTo>
                      <a:pt x="3" y="1"/>
                    </a:moveTo>
                    <a:lnTo>
                      <a:pt x="2" y="7"/>
                    </a:lnTo>
                    <a:lnTo>
                      <a:pt x="0" y="13"/>
                    </a:lnTo>
                    <a:lnTo>
                      <a:pt x="2" y="16"/>
                    </a:lnTo>
                    <a:lnTo>
                      <a:pt x="5" y="20"/>
                    </a:lnTo>
                    <a:lnTo>
                      <a:pt x="10" y="22"/>
                    </a:lnTo>
                    <a:lnTo>
                      <a:pt x="18" y="23"/>
                    </a:lnTo>
                    <a:lnTo>
                      <a:pt x="27" y="24"/>
                    </a:lnTo>
                    <a:lnTo>
                      <a:pt x="38" y="28"/>
                    </a:lnTo>
                    <a:lnTo>
                      <a:pt x="51" y="35"/>
                    </a:lnTo>
                    <a:lnTo>
                      <a:pt x="63" y="42"/>
                    </a:lnTo>
                    <a:lnTo>
                      <a:pt x="75" y="51"/>
                    </a:lnTo>
                    <a:lnTo>
                      <a:pt x="87" y="61"/>
                    </a:lnTo>
                    <a:lnTo>
                      <a:pt x="98" y="69"/>
                    </a:lnTo>
                    <a:lnTo>
                      <a:pt x="107" y="79"/>
                    </a:lnTo>
                    <a:lnTo>
                      <a:pt x="115" y="86"/>
                    </a:lnTo>
                    <a:lnTo>
                      <a:pt x="121" y="91"/>
                    </a:lnTo>
                    <a:lnTo>
                      <a:pt x="126" y="94"/>
                    </a:lnTo>
                    <a:lnTo>
                      <a:pt x="129" y="96"/>
                    </a:lnTo>
                    <a:lnTo>
                      <a:pt x="134" y="98"/>
                    </a:lnTo>
                    <a:lnTo>
                      <a:pt x="139" y="101"/>
                    </a:lnTo>
                    <a:lnTo>
                      <a:pt x="141" y="103"/>
                    </a:lnTo>
                    <a:lnTo>
                      <a:pt x="143" y="104"/>
                    </a:lnTo>
                    <a:lnTo>
                      <a:pt x="144" y="104"/>
                    </a:lnTo>
                    <a:lnTo>
                      <a:pt x="145" y="103"/>
                    </a:lnTo>
                    <a:lnTo>
                      <a:pt x="143" y="99"/>
                    </a:lnTo>
                    <a:lnTo>
                      <a:pt x="136" y="95"/>
                    </a:lnTo>
                    <a:lnTo>
                      <a:pt x="132" y="92"/>
                    </a:lnTo>
                    <a:lnTo>
                      <a:pt x="130" y="90"/>
                    </a:lnTo>
                    <a:lnTo>
                      <a:pt x="128" y="86"/>
                    </a:lnTo>
                    <a:lnTo>
                      <a:pt x="127" y="84"/>
                    </a:lnTo>
                    <a:lnTo>
                      <a:pt x="125" y="80"/>
                    </a:lnTo>
                    <a:lnTo>
                      <a:pt x="122" y="76"/>
                    </a:lnTo>
                    <a:lnTo>
                      <a:pt x="118" y="70"/>
                    </a:lnTo>
                    <a:lnTo>
                      <a:pt x="110" y="63"/>
                    </a:lnTo>
                    <a:lnTo>
                      <a:pt x="102" y="55"/>
                    </a:lnTo>
                    <a:lnTo>
                      <a:pt x="94" y="49"/>
                    </a:lnTo>
                    <a:lnTo>
                      <a:pt x="85" y="39"/>
                    </a:lnTo>
                    <a:lnTo>
                      <a:pt x="76" y="33"/>
                    </a:lnTo>
                    <a:lnTo>
                      <a:pt x="68" y="28"/>
                    </a:lnTo>
                    <a:lnTo>
                      <a:pt x="65" y="27"/>
                    </a:lnTo>
                    <a:lnTo>
                      <a:pt x="66" y="29"/>
                    </a:lnTo>
                    <a:lnTo>
                      <a:pt x="68" y="33"/>
                    </a:lnTo>
                    <a:lnTo>
                      <a:pt x="68" y="34"/>
                    </a:lnTo>
                    <a:lnTo>
                      <a:pt x="67" y="35"/>
                    </a:lnTo>
                    <a:lnTo>
                      <a:pt x="64" y="33"/>
                    </a:lnTo>
                    <a:lnTo>
                      <a:pt x="60" y="29"/>
                    </a:lnTo>
                    <a:lnTo>
                      <a:pt x="49" y="20"/>
                    </a:lnTo>
                    <a:lnTo>
                      <a:pt x="44" y="15"/>
                    </a:lnTo>
                    <a:lnTo>
                      <a:pt x="40" y="12"/>
                    </a:lnTo>
                    <a:lnTo>
                      <a:pt x="35" y="7"/>
                    </a:lnTo>
                    <a:lnTo>
                      <a:pt x="32" y="6"/>
                    </a:lnTo>
                    <a:lnTo>
                      <a:pt x="28" y="5"/>
                    </a:lnTo>
                    <a:lnTo>
                      <a:pt x="25" y="3"/>
                    </a:lnTo>
                    <a:lnTo>
                      <a:pt x="22" y="3"/>
                    </a:lnTo>
                    <a:lnTo>
                      <a:pt x="17" y="5"/>
                    </a:lnTo>
                    <a:lnTo>
                      <a:pt x="14" y="5"/>
                    </a:lnTo>
                    <a:lnTo>
                      <a:pt x="13" y="3"/>
                    </a:lnTo>
                    <a:lnTo>
                      <a:pt x="9" y="1"/>
                    </a:lnTo>
                    <a:lnTo>
                      <a:pt x="7" y="0"/>
                    </a:lnTo>
                    <a:lnTo>
                      <a:pt x="5" y="0"/>
                    </a:lnTo>
                    <a:lnTo>
                      <a:pt x="3" y="0"/>
                    </a:lnTo>
                    <a:lnTo>
                      <a:pt x="3"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5" name="Freeform 149">
                <a:extLst>
                  <a:ext uri="{FF2B5EF4-FFF2-40B4-BE49-F238E27FC236}">
                    <a16:creationId xmlns:a16="http://schemas.microsoft.com/office/drawing/2014/main" id="{0CF5C45D-ACB4-44E2-BB80-3584A6FFD3A6}"/>
                  </a:ext>
                </a:extLst>
              </p:cNvPr>
              <p:cNvSpPr/>
              <p:nvPr/>
            </p:nvSpPr>
            <p:spPr bwMode="auto">
              <a:xfrm>
                <a:off x="2479" y="3454"/>
                <a:ext cx="23" cy="24"/>
              </a:xfrm>
              <a:custGeom>
                <a:avLst/>
                <a:gdLst>
                  <a:gd name="T0" fmla="*/ 1 w 90"/>
                  <a:gd name="T1" fmla="*/ 11 h 94"/>
                  <a:gd name="T2" fmla="*/ 10 w 90"/>
                  <a:gd name="T3" fmla="*/ 17 h 94"/>
                  <a:gd name="T4" fmla="*/ 27 w 90"/>
                  <a:gd name="T5" fmla="*/ 27 h 94"/>
                  <a:gd name="T6" fmla="*/ 39 w 90"/>
                  <a:gd name="T7" fmla="*/ 38 h 94"/>
                  <a:gd name="T8" fmla="*/ 54 w 90"/>
                  <a:gd name="T9" fmla="*/ 51 h 94"/>
                  <a:gd name="T10" fmla="*/ 64 w 90"/>
                  <a:gd name="T11" fmla="*/ 59 h 94"/>
                  <a:gd name="T12" fmla="*/ 71 w 90"/>
                  <a:gd name="T13" fmla="*/ 68 h 94"/>
                  <a:gd name="T14" fmla="*/ 76 w 90"/>
                  <a:gd name="T15" fmla="*/ 74 h 94"/>
                  <a:gd name="T16" fmla="*/ 80 w 90"/>
                  <a:gd name="T17" fmla="*/ 81 h 94"/>
                  <a:gd name="T18" fmla="*/ 83 w 90"/>
                  <a:gd name="T19" fmla="*/ 88 h 94"/>
                  <a:gd name="T20" fmla="*/ 84 w 90"/>
                  <a:gd name="T21" fmla="*/ 92 h 94"/>
                  <a:gd name="T22" fmla="*/ 85 w 90"/>
                  <a:gd name="T23" fmla="*/ 93 h 94"/>
                  <a:gd name="T24" fmla="*/ 89 w 90"/>
                  <a:gd name="T25" fmla="*/ 94 h 94"/>
                  <a:gd name="T26" fmla="*/ 90 w 90"/>
                  <a:gd name="T27" fmla="*/ 94 h 94"/>
                  <a:gd name="T28" fmla="*/ 90 w 90"/>
                  <a:gd name="T29" fmla="*/ 93 h 94"/>
                  <a:gd name="T30" fmla="*/ 89 w 90"/>
                  <a:gd name="T31" fmla="*/ 91 h 94"/>
                  <a:gd name="T32" fmla="*/ 86 w 90"/>
                  <a:gd name="T33" fmla="*/ 87 h 94"/>
                  <a:gd name="T34" fmla="*/ 78 w 90"/>
                  <a:gd name="T35" fmla="*/ 71 h 94"/>
                  <a:gd name="T36" fmla="*/ 72 w 90"/>
                  <a:gd name="T37" fmla="*/ 58 h 94"/>
                  <a:gd name="T38" fmla="*/ 66 w 90"/>
                  <a:gd name="T39" fmla="*/ 46 h 94"/>
                  <a:gd name="T40" fmla="*/ 58 w 90"/>
                  <a:gd name="T41" fmla="*/ 35 h 94"/>
                  <a:gd name="T42" fmla="*/ 54 w 90"/>
                  <a:gd name="T43" fmla="*/ 27 h 94"/>
                  <a:gd name="T44" fmla="*/ 47 w 90"/>
                  <a:gd name="T45" fmla="*/ 18 h 94"/>
                  <a:gd name="T46" fmla="*/ 37 w 90"/>
                  <a:gd name="T47" fmla="*/ 12 h 94"/>
                  <a:gd name="T48" fmla="*/ 30 w 90"/>
                  <a:gd name="T49" fmla="*/ 8 h 94"/>
                  <a:gd name="T50" fmla="*/ 27 w 90"/>
                  <a:gd name="T51" fmla="*/ 4 h 94"/>
                  <a:gd name="T52" fmla="*/ 24 w 90"/>
                  <a:gd name="T53" fmla="*/ 1 h 94"/>
                  <a:gd name="T54" fmla="*/ 21 w 90"/>
                  <a:gd name="T55" fmla="*/ 0 h 94"/>
                  <a:gd name="T56" fmla="*/ 20 w 90"/>
                  <a:gd name="T57" fmla="*/ 0 h 94"/>
                  <a:gd name="T58" fmla="*/ 17 w 90"/>
                  <a:gd name="T59" fmla="*/ 1 h 94"/>
                  <a:gd name="T60" fmla="*/ 15 w 90"/>
                  <a:gd name="T61" fmla="*/ 1 h 94"/>
                  <a:gd name="T62" fmla="*/ 12 w 90"/>
                  <a:gd name="T63" fmla="*/ 3 h 94"/>
                  <a:gd name="T64" fmla="*/ 10 w 90"/>
                  <a:gd name="T65" fmla="*/ 4 h 94"/>
                  <a:gd name="T66" fmla="*/ 8 w 90"/>
                  <a:gd name="T67" fmla="*/ 4 h 94"/>
                  <a:gd name="T68" fmla="*/ 4 w 90"/>
                  <a:gd name="T69" fmla="*/ 4 h 94"/>
                  <a:gd name="T70" fmla="*/ 2 w 90"/>
                  <a:gd name="T71" fmla="*/ 5 h 94"/>
                  <a:gd name="T72" fmla="*/ 1 w 90"/>
                  <a:gd name="T73" fmla="*/ 6 h 94"/>
                  <a:gd name="T74" fmla="*/ 0 w 90"/>
                  <a:gd name="T75" fmla="*/ 9 h 94"/>
                  <a:gd name="T76" fmla="*/ 1 w 90"/>
                  <a:gd name="T7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94">
                    <a:moveTo>
                      <a:pt x="1" y="11"/>
                    </a:moveTo>
                    <a:lnTo>
                      <a:pt x="10" y="17"/>
                    </a:lnTo>
                    <a:lnTo>
                      <a:pt x="27" y="27"/>
                    </a:lnTo>
                    <a:lnTo>
                      <a:pt x="39" y="38"/>
                    </a:lnTo>
                    <a:lnTo>
                      <a:pt x="54" y="51"/>
                    </a:lnTo>
                    <a:lnTo>
                      <a:pt x="64" y="59"/>
                    </a:lnTo>
                    <a:lnTo>
                      <a:pt x="71" y="68"/>
                    </a:lnTo>
                    <a:lnTo>
                      <a:pt x="76" y="74"/>
                    </a:lnTo>
                    <a:lnTo>
                      <a:pt x="80" y="81"/>
                    </a:lnTo>
                    <a:lnTo>
                      <a:pt x="83" y="88"/>
                    </a:lnTo>
                    <a:lnTo>
                      <a:pt x="84" y="92"/>
                    </a:lnTo>
                    <a:lnTo>
                      <a:pt x="85" y="93"/>
                    </a:lnTo>
                    <a:lnTo>
                      <a:pt x="89" y="94"/>
                    </a:lnTo>
                    <a:lnTo>
                      <a:pt x="90" y="94"/>
                    </a:lnTo>
                    <a:lnTo>
                      <a:pt x="90" y="93"/>
                    </a:lnTo>
                    <a:lnTo>
                      <a:pt x="89" y="91"/>
                    </a:lnTo>
                    <a:lnTo>
                      <a:pt x="86" y="87"/>
                    </a:lnTo>
                    <a:lnTo>
                      <a:pt x="78" y="71"/>
                    </a:lnTo>
                    <a:lnTo>
                      <a:pt x="72" y="58"/>
                    </a:lnTo>
                    <a:lnTo>
                      <a:pt x="66" y="46"/>
                    </a:lnTo>
                    <a:lnTo>
                      <a:pt x="58" y="35"/>
                    </a:lnTo>
                    <a:lnTo>
                      <a:pt x="54" y="27"/>
                    </a:lnTo>
                    <a:lnTo>
                      <a:pt x="47" y="18"/>
                    </a:lnTo>
                    <a:lnTo>
                      <a:pt x="37" y="12"/>
                    </a:lnTo>
                    <a:lnTo>
                      <a:pt x="30" y="8"/>
                    </a:lnTo>
                    <a:lnTo>
                      <a:pt x="27" y="4"/>
                    </a:lnTo>
                    <a:lnTo>
                      <a:pt x="24" y="1"/>
                    </a:lnTo>
                    <a:lnTo>
                      <a:pt x="21" y="0"/>
                    </a:lnTo>
                    <a:lnTo>
                      <a:pt x="20" y="0"/>
                    </a:lnTo>
                    <a:lnTo>
                      <a:pt x="17" y="1"/>
                    </a:lnTo>
                    <a:lnTo>
                      <a:pt x="15" y="1"/>
                    </a:lnTo>
                    <a:lnTo>
                      <a:pt x="12" y="3"/>
                    </a:lnTo>
                    <a:lnTo>
                      <a:pt x="10" y="4"/>
                    </a:lnTo>
                    <a:lnTo>
                      <a:pt x="8" y="4"/>
                    </a:lnTo>
                    <a:lnTo>
                      <a:pt x="4" y="4"/>
                    </a:lnTo>
                    <a:lnTo>
                      <a:pt x="2" y="5"/>
                    </a:lnTo>
                    <a:lnTo>
                      <a:pt x="1" y="6"/>
                    </a:lnTo>
                    <a:lnTo>
                      <a:pt x="0" y="9"/>
                    </a:lnTo>
                    <a:lnTo>
                      <a:pt x="1" y="1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6" name="Freeform 150">
                <a:extLst>
                  <a:ext uri="{FF2B5EF4-FFF2-40B4-BE49-F238E27FC236}">
                    <a16:creationId xmlns:a16="http://schemas.microsoft.com/office/drawing/2014/main" id="{F05A6279-A6D4-4293-9FE7-CA5DAE472D5C}"/>
                  </a:ext>
                </a:extLst>
              </p:cNvPr>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7" name="Freeform 151">
                <a:extLst>
                  <a:ext uri="{FF2B5EF4-FFF2-40B4-BE49-F238E27FC236}">
                    <a16:creationId xmlns:a16="http://schemas.microsoft.com/office/drawing/2014/main" id="{0B2C93F5-4D99-4057-B0F9-CDA274905479}"/>
                  </a:ext>
                </a:extLst>
              </p:cNvPr>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8" name="Freeform 152">
                <a:extLst>
                  <a:ext uri="{FF2B5EF4-FFF2-40B4-BE49-F238E27FC236}">
                    <a16:creationId xmlns:a16="http://schemas.microsoft.com/office/drawing/2014/main" id="{6D9AA67A-A923-4F1A-B2AE-C8800893194B}"/>
                  </a:ext>
                </a:extLst>
              </p:cNvPr>
              <p:cNvSpPr/>
              <p:nvPr/>
            </p:nvSpPr>
            <p:spPr bwMode="auto">
              <a:xfrm>
                <a:off x="2326" y="3360"/>
                <a:ext cx="37" cy="103"/>
              </a:xfrm>
              <a:custGeom>
                <a:avLst/>
                <a:gdLst>
                  <a:gd name="T0" fmla="*/ 129 w 146"/>
                  <a:gd name="T1" fmla="*/ 12 h 410"/>
                  <a:gd name="T2" fmla="*/ 106 w 146"/>
                  <a:gd name="T3" fmla="*/ 13 h 410"/>
                  <a:gd name="T4" fmla="*/ 75 w 146"/>
                  <a:gd name="T5" fmla="*/ 15 h 410"/>
                  <a:gd name="T6" fmla="*/ 77 w 146"/>
                  <a:gd name="T7" fmla="*/ 24 h 410"/>
                  <a:gd name="T8" fmla="*/ 61 w 146"/>
                  <a:gd name="T9" fmla="*/ 46 h 410"/>
                  <a:gd name="T10" fmla="*/ 79 w 146"/>
                  <a:gd name="T11" fmla="*/ 56 h 410"/>
                  <a:gd name="T12" fmla="*/ 107 w 146"/>
                  <a:gd name="T13" fmla="*/ 69 h 410"/>
                  <a:gd name="T14" fmla="*/ 99 w 146"/>
                  <a:gd name="T15" fmla="*/ 74 h 410"/>
                  <a:gd name="T16" fmla="*/ 69 w 146"/>
                  <a:gd name="T17" fmla="*/ 85 h 410"/>
                  <a:gd name="T18" fmla="*/ 68 w 146"/>
                  <a:gd name="T19" fmla="*/ 95 h 410"/>
                  <a:gd name="T20" fmla="*/ 116 w 146"/>
                  <a:gd name="T21" fmla="*/ 103 h 410"/>
                  <a:gd name="T22" fmla="*/ 123 w 146"/>
                  <a:gd name="T23" fmla="*/ 105 h 410"/>
                  <a:gd name="T24" fmla="*/ 50 w 146"/>
                  <a:gd name="T25" fmla="*/ 115 h 410"/>
                  <a:gd name="T26" fmla="*/ 56 w 146"/>
                  <a:gd name="T27" fmla="*/ 116 h 410"/>
                  <a:gd name="T28" fmla="*/ 39 w 146"/>
                  <a:gd name="T29" fmla="*/ 134 h 410"/>
                  <a:gd name="T30" fmla="*/ 48 w 146"/>
                  <a:gd name="T31" fmla="*/ 146 h 410"/>
                  <a:gd name="T32" fmla="*/ 94 w 146"/>
                  <a:gd name="T33" fmla="*/ 151 h 410"/>
                  <a:gd name="T34" fmla="*/ 108 w 146"/>
                  <a:gd name="T35" fmla="*/ 157 h 410"/>
                  <a:gd name="T36" fmla="*/ 79 w 146"/>
                  <a:gd name="T37" fmla="*/ 160 h 410"/>
                  <a:gd name="T38" fmla="*/ 62 w 146"/>
                  <a:gd name="T39" fmla="*/ 167 h 410"/>
                  <a:gd name="T40" fmla="*/ 40 w 146"/>
                  <a:gd name="T41" fmla="*/ 174 h 410"/>
                  <a:gd name="T42" fmla="*/ 47 w 146"/>
                  <a:gd name="T43" fmla="*/ 183 h 410"/>
                  <a:gd name="T44" fmla="*/ 103 w 146"/>
                  <a:gd name="T45" fmla="*/ 187 h 410"/>
                  <a:gd name="T46" fmla="*/ 53 w 146"/>
                  <a:gd name="T47" fmla="*/ 195 h 410"/>
                  <a:gd name="T48" fmla="*/ 34 w 146"/>
                  <a:gd name="T49" fmla="*/ 198 h 410"/>
                  <a:gd name="T50" fmla="*/ 52 w 146"/>
                  <a:gd name="T51" fmla="*/ 199 h 410"/>
                  <a:gd name="T52" fmla="*/ 37 w 146"/>
                  <a:gd name="T53" fmla="*/ 209 h 410"/>
                  <a:gd name="T54" fmla="*/ 36 w 146"/>
                  <a:gd name="T55" fmla="*/ 220 h 410"/>
                  <a:gd name="T56" fmla="*/ 34 w 146"/>
                  <a:gd name="T57" fmla="*/ 231 h 410"/>
                  <a:gd name="T58" fmla="*/ 46 w 146"/>
                  <a:gd name="T59" fmla="*/ 237 h 410"/>
                  <a:gd name="T60" fmla="*/ 31 w 146"/>
                  <a:gd name="T61" fmla="*/ 244 h 410"/>
                  <a:gd name="T62" fmla="*/ 7 w 146"/>
                  <a:gd name="T63" fmla="*/ 251 h 410"/>
                  <a:gd name="T64" fmla="*/ 17 w 146"/>
                  <a:gd name="T65" fmla="*/ 265 h 410"/>
                  <a:gd name="T66" fmla="*/ 42 w 146"/>
                  <a:gd name="T67" fmla="*/ 270 h 410"/>
                  <a:gd name="T68" fmla="*/ 46 w 146"/>
                  <a:gd name="T69" fmla="*/ 280 h 410"/>
                  <a:gd name="T70" fmla="*/ 74 w 146"/>
                  <a:gd name="T71" fmla="*/ 285 h 410"/>
                  <a:gd name="T72" fmla="*/ 109 w 146"/>
                  <a:gd name="T73" fmla="*/ 291 h 410"/>
                  <a:gd name="T74" fmla="*/ 101 w 146"/>
                  <a:gd name="T75" fmla="*/ 296 h 410"/>
                  <a:gd name="T76" fmla="*/ 78 w 146"/>
                  <a:gd name="T77" fmla="*/ 304 h 410"/>
                  <a:gd name="T78" fmla="*/ 64 w 146"/>
                  <a:gd name="T79" fmla="*/ 314 h 410"/>
                  <a:gd name="T80" fmla="*/ 70 w 146"/>
                  <a:gd name="T81" fmla="*/ 317 h 410"/>
                  <a:gd name="T82" fmla="*/ 139 w 146"/>
                  <a:gd name="T83" fmla="*/ 319 h 410"/>
                  <a:gd name="T84" fmla="*/ 134 w 146"/>
                  <a:gd name="T85" fmla="*/ 326 h 410"/>
                  <a:gd name="T86" fmla="*/ 57 w 146"/>
                  <a:gd name="T87" fmla="*/ 348 h 410"/>
                  <a:gd name="T88" fmla="*/ 54 w 146"/>
                  <a:gd name="T89" fmla="*/ 359 h 410"/>
                  <a:gd name="T90" fmla="*/ 90 w 146"/>
                  <a:gd name="T91" fmla="*/ 367 h 410"/>
                  <a:gd name="T92" fmla="*/ 80 w 146"/>
                  <a:gd name="T93" fmla="*/ 378 h 410"/>
                  <a:gd name="T94" fmla="*/ 85 w 146"/>
                  <a:gd name="T95" fmla="*/ 391 h 410"/>
                  <a:gd name="T96" fmla="*/ 125 w 146"/>
                  <a:gd name="T97" fmla="*/ 392 h 410"/>
                  <a:gd name="T98" fmla="*/ 87 w 146"/>
                  <a:gd name="T99" fmla="*/ 408 h 410"/>
                  <a:gd name="T100" fmla="*/ 40 w 146"/>
                  <a:gd name="T101" fmla="*/ 405 h 410"/>
                  <a:gd name="T102" fmla="*/ 21 w 146"/>
                  <a:gd name="T103" fmla="*/ 385 h 410"/>
                  <a:gd name="T104" fmla="*/ 3 w 146"/>
                  <a:gd name="T105" fmla="*/ 314 h 410"/>
                  <a:gd name="T106" fmla="*/ 0 w 146"/>
                  <a:gd name="T107" fmla="*/ 178 h 410"/>
                  <a:gd name="T108" fmla="*/ 19 w 146"/>
                  <a:gd name="T109" fmla="*/ 116 h 410"/>
                  <a:gd name="T110" fmla="*/ 43 w 146"/>
                  <a:gd name="T111" fmla="*/ 2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410">
                    <a:moveTo>
                      <a:pt x="66" y="0"/>
                    </a:moveTo>
                    <a:lnTo>
                      <a:pt x="83" y="2"/>
                    </a:lnTo>
                    <a:lnTo>
                      <a:pt x="111" y="7"/>
                    </a:lnTo>
                    <a:lnTo>
                      <a:pt x="122" y="9"/>
                    </a:lnTo>
                    <a:lnTo>
                      <a:pt x="129" y="12"/>
                    </a:lnTo>
                    <a:lnTo>
                      <a:pt x="130" y="13"/>
                    </a:lnTo>
                    <a:lnTo>
                      <a:pt x="128" y="13"/>
                    </a:lnTo>
                    <a:lnTo>
                      <a:pt x="124" y="14"/>
                    </a:lnTo>
                    <a:lnTo>
                      <a:pt x="117" y="14"/>
                    </a:lnTo>
                    <a:lnTo>
                      <a:pt x="106" y="13"/>
                    </a:lnTo>
                    <a:lnTo>
                      <a:pt x="90" y="12"/>
                    </a:lnTo>
                    <a:lnTo>
                      <a:pt x="82" y="12"/>
                    </a:lnTo>
                    <a:lnTo>
                      <a:pt x="77" y="13"/>
                    </a:lnTo>
                    <a:lnTo>
                      <a:pt x="75" y="14"/>
                    </a:lnTo>
                    <a:lnTo>
                      <a:pt x="75" y="15"/>
                    </a:lnTo>
                    <a:lnTo>
                      <a:pt x="75" y="17"/>
                    </a:lnTo>
                    <a:lnTo>
                      <a:pt x="77" y="19"/>
                    </a:lnTo>
                    <a:lnTo>
                      <a:pt x="78" y="20"/>
                    </a:lnTo>
                    <a:lnTo>
                      <a:pt x="78" y="22"/>
                    </a:lnTo>
                    <a:lnTo>
                      <a:pt x="77" y="24"/>
                    </a:lnTo>
                    <a:lnTo>
                      <a:pt x="76" y="27"/>
                    </a:lnTo>
                    <a:lnTo>
                      <a:pt x="70" y="32"/>
                    </a:lnTo>
                    <a:lnTo>
                      <a:pt x="66" y="36"/>
                    </a:lnTo>
                    <a:lnTo>
                      <a:pt x="62" y="42"/>
                    </a:lnTo>
                    <a:lnTo>
                      <a:pt x="61" y="46"/>
                    </a:lnTo>
                    <a:lnTo>
                      <a:pt x="61" y="48"/>
                    </a:lnTo>
                    <a:lnTo>
                      <a:pt x="63" y="50"/>
                    </a:lnTo>
                    <a:lnTo>
                      <a:pt x="66" y="52"/>
                    </a:lnTo>
                    <a:lnTo>
                      <a:pt x="70" y="54"/>
                    </a:lnTo>
                    <a:lnTo>
                      <a:pt x="79" y="56"/>
                    </a:lnTo>
                    <a:lnTo>
                      <a:pt x="90" y="59"/>
                    </a:lnTo>
                    <a:lnTo>
                      <a:pt x="96" y="61"/>
                    </a:lnTo>
                    <a:lnTo>
                      <a:pt x="101" y="63"/>
                    </a:lnTo>
                    <a:lnTo>
                      <a:pt x="105" y="66"/>
                    </a:lnTo>
                    <a:lnTo>
                      <a:pt x="107" y="69"/>
                    </a:lnTo>
                    <a:lnTo>
                      <a:pt x="107" y="71"/>
                    </a:lnTo>
                    <a:lnTo>
                      <a:pt x="107" y="72"/>
                    </a:lnTo>
                    <a:lnTo>
                      <a:pt x="106" y="73"/>
                    </a:lnTo>
                    <a:lnTo>
                      <a:pt x="105" y="74"/>
                    </a:lnTo>
                    <a:lnTo>
                      <a:pt x="99" y="74"/>
                    </a:lnTo>
                    <a:lnTo>
                      <a:pt x="93" y="74"/>
                    </a:lnTo>
                    <a:lnTo>
                      <a:pt x="79" y="73"/>
                    </a:lnTo>
                    <a:lnTo>
                      <a:pt x="69" y="73"/>
                    </a:lnTo>
                    <a:lnTo>
                      <a:pt x="68" y="78"/>
                    </a:lnTo>
                    <a:lnTo>
                      <a:pt x="69" y="85"/>
                    </a:lnTo>
                    <a:lnTo>
                      <a:pt x="65" y="88"/>
                    </a:lnTo>
                    <a:lnTo>
                      <a:pt x="63" y="90"/>
                    </a:lnTo>
                    <a:lnTo>
                      <a:pt x="62" y="91"/>
                    </a:lnTo>
                    <a:lnTo>
                      <a:pt x="63" y="93"/>
                    </a:lnTo>
                    <a:lnTo>
                      <a:pt x="68" y="95"/>
                    </a:lnTo>
                    <a:lnTo>
                      <a:pt x="78" y="97"/>
                    </a:lnTo>
                    <a:lnTo>
                      <a:pt x="90" y="97"/>
                    </a:lnTo>
                    <a:lnTo>
                      <a:pt x="101" y="98"/>
                    </a:lnTo>
                    <a:lnTo>
                      <a:pt x="110" y="100"/>
                    </a:lnTo>
                    <a:lnTo>
                      <a:pt x="116" y="103"/>
                    </a:lnTo>
                    <a:lnTo>
                      <a:pt x="115" y="104"/>
                    </a:lnTo>
                    <a:lnTo>
                      <a:pt x="112" y="105"/>
                    </a:lnTo>
                    <a:lnTo>
                      <a:pt x="115" y="105"/>
                    </a:lnTo>
                    <a:lnTo>
                      <a:pt x="124" y="105"/>
                    </a:lnTo>
                    <a:lnTo>
                      <a:pt x="123" y="105"/>
                    </a:lnTo>
                    <a:lnTo>
                      <a:pt x="111" y="106"/>
                    </a:lnTo>
                    <a:lnTo>
                      <a:pt x="94" y="109"/>
                    </a:lnTo>
                    <a:lnTo>
                      <a:pt x="76" y="111"/>
                    </a:lnTo>
                    <a:lnTo>
                      <a:pt x="60" y="113"/>
                    </a:lnTo>
                    <a:lnTo>
                      <a:pt x="50" y="115"/>
                    </a:lnTo>
                    <a:lnTo>
                      <a:pt x="49" y="115"/>
                    </a:lnTo>
                    <a:lnTo>
                      <a:pt x="49" y="115"/>
                    </a:lnTo>
                    <a:lnTo>
                      <a:pt x="49" y="116"/>
                    </a:lnTo>
                    <a:lnTo>
                      <a:pt x="50" y="116"/>
                    </a:lnTo>
                    <a:lnTo>
                      <a:pt x="56" y="116"/>
                    </a:lnTo>
                    <a:lnTo>
                      <a:pt x="66" y="116"/>
                    </a:lnTo>
                    <a:lnTo>
                      <a:pt x="65" y="121"/>
                    </a:lnTo>
                    <a:lnTo>
                      <a:pt x="61" y="128"/>
                    </a:lnTo>
                    <a:lnTo>
                      <a:pt x="50" y="131"/>
                    </a:lnTo>
                    <a:lnTo>
                      <a:pt x="39" y="134"/>
                    </a:lnTo>
                    <a:lnTo>
                      <a:pt x="38" y="138"/>
                    </a:lnTo>
                    <a:lnTo>
                      <a:pt x="38" y="141"/>
                    </a:lnTo>
                    <a:lnTo>
                      <a:pt x="39" y="143"/>
                    </a:lnTo>
                    <a:lnTo>
                      <a:pt x="41" y="144"/>
                    </a:lnTo>
                    <a:lnTo>
                      <a:pt x="48" y="146"/>
                    </a:lnTo>
                    <a:lnTo>
                      <a:pt x="56" y="147"/>
                    </a:lnTo>
                    <a:lnTo>
                      <a:pt x="67" y="147"/>
                    </a:lnTo>
                    <a:lnTo>
                      <a:pt x="77" y="147"/>
                    </a:lnTo>
                    <a:lnTo>
                      <a:pt x="87" y="148"/>
                    </a:lnTo>
                    <a:lnTo>
                      <a:pt x="94" y="151"/>
                    </a:lnTo>
                    <a:lnTo>
                      <a:pt x="99" y="152"/>
                    </a:lnTo>
                    <a:lnTo>
                      <a:pt x="107" y="154"/>
                    </a:lnTo>
                    <a:lnTo>
                      <a:pt x="109" y="155"/>
                    </a:lnTo>
                    <a:lnTo>
                      <a:pt x="110" y="157"/>
                    </a:lnTo>
                    <a:lnTo>
                      <a:pt x="108" y="157"/>
                    </a:lnTo>
                    <a:lnTo>
                      <a:pt x="104" y="158"/>
                    </a:lnTo>
                    <a:lnTo>
                      <a:pt x="85" y="158"/>
                    </a:lnTo>
                    <a:lnTo>
                      <a:pt x="82" y="158"/>
                    </a:lnTo>
                    <a:lnTo>
                      <a:pt x="80" y="159"/>
                    </a:lnTo>
                    <a:lnTo>
                      <a:pt x="79" y="160"/>
                    </a:lnTo>
                    <a:lnTo>
                      <a:pt x="79" y="162"/>
                    </a:lnTo>
                    <a:lnTo>
                      <a:pt x="77" y="164"/>
                    </a:lnTo>
                    <a:lnTo>
                      <a:pt x="74" y="165"/>
                    </a:lnTo>
                    <a:lnTo>
                      <a:pt x="69" y="166"/>
                    </a:lnTo>
                    <a:lnTo>
                      <a:pt x="62" y="167"/>
                    </a:lnTo>
                    <a:lnTo>
                      <a:pt x="49" y="167"/>
                    </a:lnTo>
                    <a:lnTo>
                      <a:pt x="42" y="168"/>
                    </a:lnTo>
                    <a:lnTo>
                      <a:pt x="41" y="170"/>
                    </a:lnTo>
                    <a:lnTo>
                      <a:pt x="40" y="172"/>
                    </a:lnTo>
                    <a:lnTo>
                      <a:pt x="40" y="174"/>
                    </a:lnTo>
                    <a:lnTo>
                      <a:pt x="40" y="178"/>
                    </a:lnTo>
                    <a:lnTo>
                      <a:pt x="41" y="180"/>
                    </a:lnTo>
                    <a:lnTo>
                      <a:pt x="42" y="181"/>
                    </a:lnTo>
                    <a:lnTo>
                      <a:pt x="44" y="182"/>
                    </a:lnTo>
                    <a:lnTo>
                      <a:pt x="47" y="183"/>
                    </a:lnTo>
                    <a:lnTo>
                      <a:pt x="53" y="185"/>
                    </a:lnTo>
                    <a:lnTo>
                      <a:pt x="61" y="186"/>
                    </a:lnTo>
                    <a:lnTo>
                      <a:pt x="76" y="186"/>
                    </a:lnTo>
                    <a:lnTo>
                      <a:pt x="87" y="186"/>
                    </a:lnTo>
                    <a:lnTo>
                      <a:pt x="103" y="187"/>
                    </a:lnTo>
                    <a:lnTo>
                      <a:pt x="108" y="188"/>
                    </a:lnTo>
                    <a:lnTo>
                      <a:pt x="106" y="189"/>
                    </a:lnTo>
                    <a:lnTo>
                      <a:pt x="98" y="190"/>
                    </a:lnTo>
                    <a:lnTo>
                      <a:pt x="75" y="194"/>
                    </a:lnTo>
                    <a:lnTo>
                      <a:pt x="53" y="195"/>
                    </a:lnTo>
                    <a:lnTo>
                      <a:pt x="42" y="196"/>
                    </a:lnTo>
                    <a:lnTo>
                      <a:pt x="35" y="197"/>
                    </a:lnTo>
                    <a:lnTo>
                      <a:pt x="34" y="198"/>
                    </a:lnTo>
                    <a:lnTo>
                      <a:pt x="34" y="198"/>
                    </a:lnTo>
                    <a:lnTo>
                      <a:pt x="34" y="198"/>
                    </a:lnTo>
                    <a:lnTo>
                      <a:pt x="35" y="198"/>
                    </a:lnTo>
                    <a:lnTo>
                      <a:pt x="40" y="199"/>
                    </a:lnTo>
                    <a:lnTo>
                      <a:pt x="49" y="199"/>
                    </a:lnTo>
                    <a:lnTo>
                      <a:pt x="51" y="199"/>
                    </a:lnTo>
                    <a:lnTo>
                      <a:pt x="52" y="199"/>
                    </a:lnTo>
                    <a:lnTo>
                      <a:pt x="52" y="200"/>
                    </a:lnTo>
                    <a:lnTo>
                      <a:pt x="51" y="201"/>
                    </a:lnTo>
                    <a:lnTo>
                      <a:pt x="48" y="202"/>
                    </a:lnTo>
                    <a:lnTo>
                      <a:pt x="42" y="206"/>
                    </a:lnTo>
                    <a:lnTo>
                      <a:pt x="37" y="209"/>
                    </a:lnTo>
                    <a:lnTo>
                      <a:pt x="34" y="212"/>
                    </a:lnTo>
                    <a:lnTo>
                      <a:pt x="33" y="213"/>
                    </a:lnTo>
                    <a:lnTo>
                      <a:pt x="33" y="215"/>
                    </a:lnTo>
                    <a:lnTo>
                      <a:pt x="34" y="217"/>
                    </a:lnTo>
                    <a:lnTo>
                      <a:pt x="36" y="220"/>
                    </a:lnTo>
                    <a:lnTo>
                      <a:pt x="38" y="221"/>
                    </a:lnTo>
                    <a:lnTo>
                      <a:pt x="39" y="224"/>
                    </a:lnTo>
                    <a:lnTo>
                      <a:pt x="38" y="226"/>
                    </a:lnTo>
                    <a:lnTo>
                      <a:pt x="37" y="228"/>
                    </a:lnTo>
                    <a:lnTo>
                      <a:pt x="34" y="231"/>
                    </a:lnTo>
                    <a:lnTo>
                      <a:pt x="31" y="233"/>
                    </a:lnTo>
                    <a:lnTo>
                      <a:pt x="40" y="234"/>
                    </a:lnTo>
                    <a:lnTo>
                      <a:pt x="44" y="235"/>
                    </a:lnTo>
                    <a:lnTo>
                      <a:pt x="46" y="236"/>
                    </a:lnTo>
                    <a:lnTo>
                      <a:pt x="46" y="237"/>
                    </a:lnTo>
                    <a:lnTo>
                      <a:pt x="46" y="238"/>
                    </a:lnTo>
                    <a:lnTo>
                      <a:pt x="44" y="239"/>
                    </a:lnTo>
                    <a:lnTo>
                      <a:pt x="41" y="241"/>
                    </a:lnTo>
                    <a:lnTo>
                      <a:pt x="37" y="243"/>
                    </a:lnTo>
                    <a:lnTo>
                      <a:pt x="31" y="244"/>
                    </a:lnTo>
                    <a:lnTo>
                      <a:pt x="25" y="245"/>
                    </a:lnTo>
                    <a:lnTo>
                      <a:pt x="17" y="245"/>
                    </a:lnTo>
                    <a:lnTo>
                      <a:pt x="11" y="247"/>
                    </a:lnTo>
                    <a:lnTo>
                      <a:pt x="8" y="249"/>
                    </a:lnTo>
                    <a:lnTo>
                      <a:pt x="7" y="251"/>
                    </a:lnTo>
                    <a:lnTo>
                      <a:pt x="6" y="254"/>
                    </a:lnTo>
                    <a:lnTo>
                      <a:pt x="8" y="259"/>
                    </a:lnTo>
                    <a:lnTo>
                      <a:pt x="10" y="262"/>
                    </a:lnTo>
                    <a:lnTo>
                      <a:pt x="13" y="264"/>
                    </a:lnTo>
                    <a:lnTo>
                      <a:pt x="17" y="265"/>
                    </a:lnTo>
                    <a:lnTo>
                      <a:pt x="22" y="267"/>
                    </a:lnTo>
                    <a:lnTo>
                      <a:pt x="31" y="268"/>
                    </a:lnTo>
                    <a:lnTo>
                      <a:pt x="40" y="269"/>
                    </a:lnTo>
                    <a:lnTo>
                      <a:pt x="42" y="269"/>
                    </a:lnTo>
                    <a:lnTo>
                      <a:pt x="42" y="270"/>
                    </a:lnTo>
                    <a:lnTo>
                      <a:pt x="42" y="271"/>
                    </a:lnTo>
                    <a:lnTo>
                      <a:pt x="40" y="272"/>
                    </a:lnTo>
                    <a:lnTo>
                      <a:pt x="37" y="276"/>
                    </a:lnTo>
                    <a:lnTo>
                      <a:pt x="37" y="277"/>
                    </a:lnTo>
                    <a:lnTo>
                      <a:pt x="46" y="280"/>
                    </a:lnTo>
                    <a:lnTo>
                      <a:pt x="49" y="283"/>
                    </a:lnTo>
                    <a:lnTo>
                      <a:pt x="51" y="284"/>
                    </a:lnTo>
                    <a:lnTo>
                      <a:pt x="55" y="284"/>
                    </a:lnTo>
                    <a:lnTo>
                      <a:pt x="62" y="285"/>
                    </a:lnTo>
                    <a:lnTo>
                      <a:pt x="74" y="285"/>
                    </a:lnTo>
                    <a:lnTo>
                      <a:pt x="89" y="286"/>
                    </a:lnTo>
                    <a:lnTo>
                      <a:pt x="101" y="288"/>
                    </a:lnTo>
                    <a:lnTo>
                      <a:pt x="105" y="289"/>
                    </a:lnTo>
                    <a:lnTo>
                      <a:pt x="107" y="290"/>
                    </a:lnTo>
                    <a:lnTo>
                      <a:pt x="109" y="291"/>
                    </a:lnTo>
                    <a:lnTo>
                      <a:pt x="109" y="292"/>
                    </a:lnTo>
                    <a:lnTo>
                      <a:pt x="109" y="293"/>
                    </a:lnTo>
                    <a:lnTo>
                      <a:pt x="107" y="294"/>
                    </a:lnTo>
                    <a:lnTo>
                      <a:pt x="104" y="295"/>
                    </a:lnTo>
                    <a:lnTo>
                      <a:pt x="101" y="296"/>
                    </a:lnTo>
                    <a:lnTo>
                      <a:pt x="89" y="297"/>
                    </a:lnTo>
                    <a:lnTo>
                      <a:pt x="74" y="298"/>
                    </a:lnTo>
                    <a:lnTo>
                      <a:pt x="75" y="298"/>
                    </a:lnTo>
                    <a:lnTo>
                      <a:pt x="78" y="302"/>
                    </a:lnTo>
                    <a:lnTo>
                      <a:pt x="78" y="304"/>
                    </a:lnTo>
                    <a:lnTo>
                      <a:pt x="77" y="306"/>
                    </a:lnTo>
                    <a:lnTo>
                      <a:pt x="75" y="308"/>
                    </a:lnTo>
                    <a:lnTo>
                      <a:pt x="72" y="309"/>
                    </a:lnTo>
                    <a:lnTo>
                      <a:pt x="68" y="312"/>
                    </a:lnTo>
                    <a:lnTo>
                      <a:pt x="64" y="314"/>
                    </a:lnTo>
                    <a:lnTo>
                      <a:pt x="63" y="314"/>
                    </a:lnTo>
                    <a:lnTo>
                      <a:pt x="63" y="316"/>
                    </a:lnTo>
                    <a:lnTo>
                      <a:pt x="63" y="316"/>
                    </a:lnTo>
                    <a:lnTo>
                      <a:pt x="64" y="317"/>
                    </a:lnTo>
                    <a:lnTo>
                      <a:pt x="70" y="317"/>
                    </a:lnTo>
                    <a:lnTo>
                      <a:pt x="83" y="317"/>
                    </a:lnTo>
                    <a:lnTo>
                      <a:pt x="97" y="317"/>
                    </a:lnTo>
                    <a:lnTo>
                      <a:pt x="120" y="317"/>
                    </a:lnTo>
                    <a:lnTo>
                      <a:pt x="131" y="318"/>
                    </a:lnTo>
                    <a:lnTo>
                      <a:pt x="139" y="319"/>
                    </a:lnTo>
                    <a:lnTo>
                      <a:pt x="144" y="319"/>
                    </a:lnTo>
                    <a:lnTo>
                      <a:pt x="146" y="320"/>
                    </a:lnTo>
                    <a:lnTo>
                      <a:pt x="146" y="321"/>
                    </a:lnTo>
                    <a:lnTo>
                      <a:pt x="146" y="322"/>
                    </a:lnTo>
                    <a:lnTo>
                      <a:pt x="134" y="326"/>
                    </a:lnTo>
                    <a:lnTo>
                      <a:pt x="110" y="333"/>
                    </a:lnTo>
                    <a:lnTo>
                      <a:pt x="87" y="338"/>
                    </a:lnTo>
                    <a:lnTo>
                      <a:pt x="71" y="341"/>
                    </a:lnTo>
                    <a:lnTo>
                      <a:pt x="64" y="345"/>
                    </a:lnTo>
                    <a:lnTo>
                      <a:pt x="57" y="348"/>
                    </a:lnTo>
                    <a:lnTo>
                      <a:pt x="53" y="350"/>
                    </a:lnTo>
                    <a:lnTo>
                      <a:pt x="52" y="353"/>
                    </a:lnTo>
                    <a:lnTo>
                      <a:pt x="52" y="355"/>
                    </a:lnTo>
                    <a:lnTo>
                      <a:pt x="53" y="357"/>
                    </a:lnTo>
                    <a:lnTo>
                      <a:pt x="54" y="359"/>
                    </a:lnTo>
                    <a:lnTo>
                      <a:pt x="57" y="360"/>
                    </a:lnTo>
                    <a:lnTo>
                      <a:pt x="64" y="363"/>
                    </a:lnTo>
                    <a:lnTo>
                      <a:pt x="75" y="367"/>
                    </a:lnTo>
                    <a:lnTo>
                      <a:pt x="80" y="367"/>
                    </a:lnTo>
                    <a:lnTo>
                      <a:pt x="90" y="367"/>
                    </a:lnTo>
                    <a:lnTo>
                      <a:pt x="97" y="368"/>
                    </a:lnTo>
                    <a:lnTo>
                      <a:pt x="97" y="369"/>
                    </a:lnTo>
                    <a:lnTo>
                      <a:pt x="89" y="372"/>
                    </a:lnTo>
                    <a:lnTo>
                      <a:pt x="83" y="374"/>
                    </a:lnTo>
                    <a:lnTo>
                      <a:pt x="80" y="378"/>
                    </a:lnTo>
                    <a:lnTo>
                      <a:pt x="79" y="381"/>
                    </a:lnTo>
                    <a:lnTo>
                      <a:pt x="79" y="385"/>
                    </a:lnTo>
                    <a:lnTo>
                      <a:pt x="81" y="388"/>
                    </a:lnTo>
                    <a:lnTo>
                      <a:pt x="83" y="390"/>
                    </a:lnTo>
                    <a:lnTo>
                      <a:pt x="85" y="391"/>
                    </a:lnTo>
                    <a:lnTo>
                      <a:pt x="97" y="391"/>
                    </a:lnTo>
                    <a:lnTo>
                      <a:pt x="104" y="391"/>
                    </a:lnTo>
                    <a:lnTo>
                      <a:pt x="111" y="392"/>
                    </a:lnTo>
                    <a:lnTo>
                      <a:pt x="124" y="392"/>
                    </a:lnTo>
                    <a:lnTo>
                      <a:pt x="125" y="392"/>
                    </a:lnTo>
                    <a:lnTo>
                      <a:pt x="124" y="394"/>
                    </a:lnTo>
                    <a:lnTo>
                      <a:pt x="121" y="395"/>
                    </a:lnTo>
                    <a:lnTo>
                      <a:pt x="117" y="399"/>
                    </a:lnTo>
                    <a:lnTo>
                      <a:pt x="103" y="404"/>
                    </a:lnTo>
                    <a:lnTo>
                      <a:pt x="87" y="408"/>
                    </a:lnTo>
                    <a:lnTo>
                      <a:pt x="77" y="409"/>
                    </a:lnTo>
                    <a:lnTo>
                      <a:pt x="67" y="410"/>
                    </a:lnTo>
                    <a:lnTo>
                      <a:pt x="58" y="409"/>
                    </a:lnTo>
                    <a:lnTo>
                      <a:pt x="49" y="408"/>
                    </a:lnTo>
                    <a:lnTo>
                      <a:pt x="40" y="405"/>
                    </a:lnTo>
                    <a:lnTo>
                      <a:pt x="33" y="400"/>
                    </a:lnTo>
                    <a:lnTo>
                      <a:pt x="29" y="396"/>
                    </a:lnTo>
                    <a:lnTo>
                      <a:pt x="26" y="393"/>
                    </a:lnTo>
                    <a:lnTo>
                      <a:pt x="23" y="389"/>
                    </a:lnTo>
                    <a:lnTo>
                      <a:pt x="21" y="385"/>
                    </a:lnTo>
                    <a:lnTo>
                      <a:pt x="16" y="375"/>
                    </a:lnTo>
                    <a:lnTo>
                      <a:pt x="12" y="364"/>
                    </a:lnTo>
                    <a:lnTo>
                      <a:pt x="9" y="352"/>
                    </a:lnTo>
                    <a:lnTo>
                      <a:pt x="7" y="340"/>
                    </a:lnTo>
                    <a:lnTo>
                      <a:pt x="3" y="314"/>
                    </a:lnTo>
                    <a:lnTo>
                      <a:pt x="1" y="288"/>
                    </a:lnTo>
                    <a:lnTo>
                      <a:pt x="0" y="259"/>
                    </a:lnTo>
                    <a:lnTo>
                      <a:pt x="0" y="231"/>
                    </a:lnTo>
                    <a:lnTo>
                      <a:pt x="0" y="203"/>
                    </a:lnTo>
                    <a:lnTo>
                      <a:pt x="0" y="178"/>
                    </a:lnTo>
                    <a:lnTo>
                      <a:pt x="2" y="168"/>
                    </a:lnTo>
                    <a:lnTo>
                      <a:pt x="7" y="152"/>
                    </a:lnTo>
                    <a:lnTo>
                      <a:pt x="11" y="135"/>
                    </a:lnTo>
                    <a:lnTo>
                      <a:pt x="15" y="128"/>
                    </a:lnTo>
                    <a:lnTo>
                      <a:pt x="19" y="116"/>
                    </a:lnTo>
                    <a:lnTo>
                      <a:pt x="23" y="92"/>
                    </a:lnTo>
                    <a:lnTo>
                      <a:pt x="28" y="68"/>
                    </a:lnTo>
                    <a:lnTo>
                      <a:pt x="31" y="52"/>
                    </a:lnTo>
                    <a:lnTo>
                      <a:pt x="37" y="37"/>
                    </a:lnTo>
                    <a:lnTo>
                      <a:pt x="43" y="24"/>
                    </a:lnTo>
                    <a:lnTo>
                      <a:pt x="49" y="16"/>
                    </a:lnTo>
                    <a:lnTo>
                      <a:pt x="54" y="9"/>
                    </a:lnTo>
                    <a:lnTo>
                      <a:pt x="63" y="2"/>
                    </a:lnTo>
                    <a:lnTo>
                      <a:pt x="6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9" name="Freeform 153">
                <a:extLst>
                  <a:ext uri="{FF2B5EF4-FFF2-40B4-BE49-F238E27FC236}">
                    <a16:creationId xmlns:a16="http://schemas.microsoft.com/office/drawing/2014/main" id="{DD266FFA-171F-4C26-9827-566EE4C830F0}"/>
                  </a:ext>
                </a:extLst>
              </p:cNvPr>
              <p:cNvSpPr/>
              <p:nvPr/>
            </p:nvSpPr>
            <p:spPr bwMode="auto">
              <a:xfrm>
                <a:off x="2476" y="3553"/>
                <a:ext cx="68" cy="80"/>
              </a:xfrm>
              <a:custGeom>
                <a:avLst/>
                <a:gdLst>
                  <a:gd name="T0" fmla="*/ 70 w 271"/>
                  <a:gd name="T1" fmla="*/ 11 h 322"/>
                  <a:gd name="T2" fmla="*/ 94 w 271"/>
                  <a:gd name="T3" fmla="*/ 19 h 322"/>
                  <a:gd name="T4" fmla="*/ 100 w 271"/>
                  <a:gd name="T5" fmla="*/ 29 h 322"/>
                  <a:gd name="T6" fmla="*/ 146 w 271"/>
                  <a:gd name="T7" fmla="*/ 31 h 322"/>
                  <a:gd name="T8" fmla="*/ 182 w 271"/>
                  <a:gd name="T9" fmla="*/ 64 h 322"/>
                  <a:gd name="T10" fmla="*/ 221 w 271"/>
                  <a:gd name="T11" fmla="*/ 106 h 322"/>
                  <a:gd name="T12" fmla="*/ 265 w 271"/>
                  <a:gd name="T13" fmla="*/ 161 h 322"/>
                  <a:gd name="T14" fmla="*/ 270 w 271"/>
                  <a:gd name="T15" fmla="*/ 183 h 322"/>
                  <a:gd name="T16" fmla="*/ 245 w 271"/>
                  <a:gd name="T17" fmla="*/ 158 h 322"/>
                  <a:gd name="T18" fmla="*/ 209 w 271"/>
                  <a:gd name="T19" fmla="*/ 124 h 322"/>
                  <a:gd name="T20" fmla="*/ 188 w 271"/>
                  <a:gd name="T21" fmla="*/ 106 h 322"/>
                  <a:gd name="T22" fmla="*/ 164 w 271"/>
                  <a:gd name="T23" fmla="*/ 74 h 322"/>
                  <a:gd name="T24" fmla="*/ 128 w 271"/>
                  <a:gd name="T25" fmla="*/ 52 h 322"/>
                  <a:gd name="T26" fmla="*/ 112 w 271"/>
                  <a:gd name="T27" fmla="*/ 53 h 322"/>
                  <a:gd name="T28" fmla="*/ 119 w 271"/>
                  <a:gd name="T29" fmla="*/ 63 h 322"/>
                  <a:gd name="T30" fmla="*/ 131 w 271"/>
                  <a:gd name="T31" fmla="*/ 71 h 322"/>
                  <a:gd name="T32" fmla="*/ 151 w 271"/>
                  <a:gd name="T33" fmla="*/ 98 h 322"/>
                  <a:gd name="T34" fmla="*/ 189 w 271"/>
                  <a:gd name="T35" fmla="*/ 139 h 322"/>
                  <a:gd name="T36" fmla="*/ 182 w 271"/>
                  <a:gd name="T37" fmla="*/ 145 h 322"/>
                  <a:gd name="T38" fmla="*/ 132 w 271"/>
                  <a:gd name="T39" fmla="*/ 111 h 322"/>
                  <a:gd name="T40" fmla="*/ 85 w 271"/>
                  <a:gd name="T41" fmla="*/ 93 h 322"/>
                  <a:gd name="T42" fmla="*/ 79 w 271"/>
                  <a:gd name="T43" fmla="*/ 104 h 322"/>
                  <a:gd name="T44" fmla="*/ 83 w 271"/>
                  <a:gd name="T45" fmla="*/ 118 h 322"/>
                  <a:gd name="T46" fmla="*/ 79 w 271"/>
                  <a:gd name="T47" fmla="*/ 128 h 322"/>
                  <a:gd name="T48" fmla="*/ 152 w 271"/>
                  <a:gd name="T49" fmla="*/ 165 h 322"/>
                  <a:gd name="T50" fmla="*/ 195 w 271"/>
                  <a:gd name="T51" fmla="*/ 198 h 322"/>
                  <a:gd name="T52" fmla="*/ 203 w 271"/>
                  <a:gd name="T53" fmla="*/ 225 h 322"/>
                  <a:gd name="T54" fmla="*/ 186 w 271"/>
                  <a:gd name="T55" fmla="*/ 218 h 322"/>
                  <a:gd name="T56" fmla="*/ 124 w 271"/>
                  <a:gd name="T57" fmla="*/ 179 h 322"/>
                  <a:gd name="T58" fmla="*/ 77 w 271"/>
                  <a:gd name="T59" fmla="*/ 171 h 322"/>
                  <a:gd name="T60" fmla="*/ 50 w 271"/>
                  <a:gd name="T61" fmla="*/ 174 h 322"/>
                  <a:gd name="T62" fmla="*/ 78 w 271"/>
                  <a:gd name="T63" fmla="*/ 189 h 322"/>
                  <a:gd name="T64" fmla="*/ 73 w 271"/>
                  <a:gd name="T65" fmla="*/ 208 h 322"/>
                  <a:gd name="T66" fmla="*/ 119 w 271"/>
                  <a:gd name="T67" fmla="*/ 211 h 322"/>
                  <a:gd name="T68" fmla="*/ 126 w 271"/>
                  <a:gd name="T69" fmla="*/ 218 h 322"/>
                  <a:gd name="T70" fmla="*/ 115 w 271"/>
                  <a:gd name="T71" fmla="*/ 236 h 322"/>
                  <a:gd name="T72" fmla="*/ 128 w 271"/>
                  <a:gd name="T73" fmla="*/ 248 h 322"/>
                  <a:gd name="T74" fmla="*/ 129 w 271"/>
                  <a:gd name="T75" fmla="*/ 264 h 322"/>
                  <a:gd name="T76" fmla="*/ 108 w 271"/>
                  <a:gd name="T77" fmla="*/ 255 h 322"/>
                  <a:gd name="T78" fmla="*/ 96 w 271"/>
                  <a:gd name="T79" fmla="*/ 262 h 322"/>
                  <a:gd name="T80" fmla="*/ 146 w 271"/>
                  <a:gd name="T81" fmla="*/ 287 h 322"/>
                  <a:gd name="T82" fmla="*/ 175 w 271"/>
                  <a:gd name="T83" fmla="*/ 293 h 322"/>
                  <a:gd name="T84" fmla="*/ 135 w 271"/>
                  <a:gd name="T85" fmla="*/ 300 h 322"/>
                  <a:gd name="T86" fmla="*/ 125 w 271"/>
                  <a:gd name="T87" fmla="*/ 313 h 322"/>
                  <a:gd name="T88" fmla="*/ 112 w 271"/>
                  <a:gd name="T89" fmla="*/ 321 h 322"/>
                  <a:gd name="T90" fmla="*/ 85 w 271"/>
                  <a:gd name="T91" fmla="*/ 311 h 322"/>
                  <a:gd name="T92" fmla="*/ 71 w 271"/>
                  <a:gd name="T93" fmla="*/ 317 h 322"/>
                  <a:gd name="T94" fmla="*/ 44 w 271"/>
                  <a:gd name="T95" fmla="*/ 307 h 322"/>
                  <a:gd name="T96" fmla="*/ 29 w 271"/>
                  <a:gd name="T97" fmla="*/ 308 h 322"/>
                  <a:gd name="T98" fmla="*/ 18 w 271"/>
                  <a:gd name="T99" fmla="*/ 296 h 322"/>
                  <a:gd name="T100" fmla="*/ 14 w 271"/>
                  <a:gd name="T101" fmla="*/ 217 h 322"/>
                  <a:gd name="T102" fmla="*/ 10 w 271"/>
                  <a:gd name="T103" fmla="*/ 217 h 322"/>
                  <a:gd name="T104" fmla="*/ 12 w 271"/>
                  <a:gd name="T105" fmla="*/ 224 h 322"/>
                  <a:gd name="T106" fmla="*/ 14 w 271"/>
                  <a:gd name="T107" fmla="*/ 72 h 322"/>
                  <a:gd name="T108" fmla="*/ 4 w 271"/>
                  <a:gd name="T109" fmla="*/ 22 h 322"/>
                  <a:gd name="T110" fmla="*/ 1 w 271"/>
                  <a:gd name="T111" fmla="*/ 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1" h="322">
                    <a:moveTo>
                      <a:pt x="4" y="0"/>
                    </a:moveTo>
                    <a:lnTo>
                      <a:pt x="19" y="4"/>
                    </a:lnTo>
                    <a:lnTo>
                      <a:pt x="37" y="7"/>
                    </a:lnTo>
                    <a:lnTo>
                      <a:pt x="53" y="10"/>
                    </a:lnTo>
                    <a:lnTo>
                      <a:pt x="70" y="11"/>
                    </a:lnTo>
                    <a:lnTo>
                      <a:pt x="84" y="12"/>
                    </a:lnTo>
                    <a:lnTo>
                      <a:pt x="92" y="15"/>
                    </a:lnTo>
                    <a:lnTo>
                      <a:pt x="93" y="16"/>
                    </a:lnTo>
                    <a:lnTo>
                      <a:pt x="94" y="18"/>
                    </a:lnTo>
                    <a:lnTo>
                      <a:pt x="94" y="19"/>
                    </a:lnTo>
                    <a:lnTo>
                      <a:pt x="93" y="21"/>
                    </a:lnTo>
                    <a:lnTo>
                      <a:pt x="93" y="24"/>
                    </a:lnTo>
                    <a:lnTo>
                      <a:pt x="94" y="26"/>
                    </a:lnTo>
                    <a:lnTo>
                      <a:pt x="96" y="28"/>
                    </a:lnTo>
                    <a:lnTo>
                      <a:pt x="100" y="29"/>
                    </a:lnTo>
                    <a:lnTo>
                      <a:pt x="106" y="30"/>
                    </a:lnTo>
                    <a:lnTo>
                      <a:pt x="112" y="30"/>
                    </a:lnTo>
                    <a:lnTo>
                      <a:pt x="121" y="30"/>
                    </a:lnTo>
                    <a:lnTo>
                      <a:pt x="134" y="30"/>
                    </a:lnTo>
                    <a:lnTo>
                      <a:pt x="146" y="31"/>
                    </a:lnTo>
                    <a:lnTo>
                      <a:pt x="153" y="32"/>
                    </a:lnTo>
                    <a:lnTo>
                      <a:pt x="161" y="38"/>
                    </a:lnTo>
                    <a:lnTo>
                      <a:pt x="168" y="46"/>
                    </a:lnTo>
                    <a:lnTo>
                      <a:pt x="175" y="55"/>
                    </a:lnTo>
                    <a:lnTo>
                      <a:pt x="182" y="64"/>
                    </a:lnTo>
                    <a:lnTo>
                      <a:pt x="189" y="74"/>
                    </a:lnTo>
                    <a:lnTo>
                      <a:pt x="196" y="83"/>
                    </a:lnTo>
                    <a:lnTo>
                      <a:pt x="204" y="92"/>
                    </a:lnTo>
                    <a:lnTo>
                      <a:pt x="214" y="100"/>
                    </a:lnTo>
                    <a:lnTo>
                      <a:pt x="221" y="106"/>
                    </a:lnTo>
                    <a:lnTo>
                      <a:pt x="231" y="116"/>
                    </a:lnTo>
                    <a:lnTo>
                      <a:pt x="241" y="127"/>
                    </a:lnTo>
                    <a:lnTo>
                      <a:pt x="250" y="139"/>
                    </a:lnTo>
                    <a:lnTo>
                      <a:pt x="259" y="150"/>
                    </a:lnTo>
                    <a:lnTo>
                      <a:pt x="265" y="161"/>
                    </a:lnTo>
                    <a:lnTo>
                      <a:pt x="269" y="167"/>
                    </a:lnTo>
                    <a:lnTo>
                      <a:pt x="270" y="172"/>
                    </a:lnTo>
                    <a:lnTo>
                      <a:pt x="271" y="176"/>
                    </a:lnTo>
                    <a:lnTo>
                      <a:pt x="271" y="181"/>
                    </a:lnTo>
                    <a:lnTo>
                      <a:pt x="270" y="183"/>
                    </a:lnTo>
                    <a:lnTo>
                      <a:pt x="268" y="183"/>
                    </a:lnTo>
                    <a:lnTo>
                      <a:pt x="265" y="182"/>
                    </a:lnTo>
                    <a:lnTo>
                      <a:pt x="262" y="179"/>
                    </a:lnTo>
                    <a:lnTo>
                      <a:pt x="254" y="170"/>
                    </a:lnTo>
                    <a:lnTo>
                      <a:pt x="245" y="158"/>
                    </a:lnTo>
                    <a:lnTo>
                      <a:pt x="234" y="145"/>
                    </a:lnTo>
                    <a:lnTo>
                      <a:pt x="224" y="134"/>
                    </a:lnTo>
                    <a:lnTo>
                      <a:pt x="219" y="129"/>
                    </a:lnTo>
                    <a:lnTo>
                      <a:pt x="214" y="126"/>
                    </a:lnTo>
                    <a:lnTo>
                      <a:pt x="209" y="124"/>
                    </a:lnTo>
                    <a:lnTo>
                      <a:pt x="206" y="122"/>
                    </a:lnTo>
                    <a:lnTo>
                      <a:pt x="201" y="121"/>
                    </a:lnTo>
                    <a:lnTo>
                      <a:pt x="196" y="117"/>
                    </a:lnTo>
                    <a:lnTo>
                      <a:pt x="192" y="113"/>
                    </a:lnTo>
                    <a:lnTo>
                      <a:pt x="188" y="106"/>
                    </a:lnTo>
                    <a:lnTo>
                      <a:pt x="181" y="94"/>
                    </a:lnTo>
                    <a:lnTo>
                      <a:pt x="178" y="87"/>
                    </a:lnTo>
                    <a:lnTo>
                      <a:pt x="175" y="83"/>
                    </a:lnTo>
                    <a:lnTo>
                      <a:pt x="170" y="78"/>
                    </a:lnTo>
                    <a:lnTo>
                      <a:pt x="164" y="74"/>
                    </a:lnTo>
                    <a:lnTo>
                      <a:pt x="157" y="71"/>
                    </a:lnTo>
                    <a:lnTo>
                      <a:pt x="145" y="63"/>
                    </a:lnTo>
                    <a:lnTo>
                      <a:pt x="135" y="57"/>
                    </a:lnTo>
                    <a:lnTo>
                      <a:pt x="132" y="55"/>
                    </a:lnTo>
                    <a:lnTo>
                      <a:pt x="128" y="52"/>
                    </a:lnTo>
                    <a:lnTo>
                      <a:pt x="125" y="50"/>
                    </a:lnTo>
                    <a:lnTo>
                      <a:pt x="122" y="50"/>
                    </a:lnTo>
                    <a:lnTo>
                      <a:pt x="118" y="50"/>
                    </a:lnTo>
                    <a:lnTo>
                      <a:pt x="113" y="51"/>
                    </a:lnTo>
                    <a:lnTo>
                      <a:pt x="112" y="53"/>
                    </a:lnTo>
                    <a:lnTo>
                      <a:pt x="112" y="55"/>
                    </a:lnTo>
                    <a:lnTo>
                      <a:pt x="112" y="57"/>
                    </a:lnTo>
                    <a:lnTo>
                      <a:pt x="113" y="59"/>
                    </a:lnTo>
                    <a:lnTo>
                      <a:pt x="115" y="61"/>
                    </a:lnTo>
                    <a:lnTo>
                      <a:pt x="119" y="63"/>
                    </a:lnTo>
                    <a:lnTo>
                      <a:pt x="123" y="65"/>
                    </a:lnTo>
                    <a:lnTo>
                      <a:pt x="127" y="67"/>
                    </a:lnTo>
                    <a:lnTo>
                      <a:pt x="129" y="67"/>
                    </a:lnTo>
                    <a:lnTo>
                      <a:pt x="129" y="70"/>
                    </a:lnTo>
                    <a:lnTo>
                      <a:pt x="131" y="71"/>
                    </a:lnTo>
                    <a:lnTo>
                      <a:pt x="129" y="74"/>
                    </a:lnTo>
                    <a:lnTo>
                      <a:pt x="129" y="78"/>
                    </a:lnTo>
                    <a:lnTo>
                      <a:pt x="131" y="83"/>
                    </a:lnTo>
                    <a:lnTo>
                      <a:pt x="140" y="90"/>
                    </a:lnTo>
                    <a:lnTo>
                      <a:pt x="151" y="98"/>
                    </a:lnTo>
                    <a:lnTo>
                      <a:pt x="162" y="105"/>
                    </a:lnTo>
                    <a:lnTo>
                      <a:pt x="173" y="115"/>
                    </a:lnTo>
                    <a:lnTo>
                      <a:pt x="177" y="120"/>
                    </a:lnTo>
                    <a:lnTo>
                      <a:pt x="184" y="132"/>
                    </a:lnTo>
                    <a:lnTo>
                      <a:pt x="189" y="139"/>
                    </a:lnTo>
                    <a:lnTo>
                      <a:pt x="192" y="144"/>
                    </a:lnTo>
                    <a:lnTo>
                      <a:pt x="194" y="148"/>
                    </a:lnTo>
                    <a:lnTo>
                      <a:pt x="193" y="149"/>
                    </a:lnTo>
                    <a:lnTo>
                      <a:pt x="189" y="148"/>
                    </a:lnTo>
                    <a:lnTo>
                      <a:pt x="182" y="145"/>
                    </a:lnTo>
                    <a:lnTo>
                      <a:pt x="176" y="140"/>
                    </a:lnTo>
                    <a:lnTo>
                      <a:pt x="168" y="134"/>
                    </a:lnTo>
                    <a:lnTo>
                      <a:pt x="153" y="122"/>
                    </a:lnTo>
                    <a:lnTo>
                      <a:pt x="142" y="115"/>
                    </a:lnTo>
                    <a:lnTo>
                      <a:pt x="132" y="111"/>
                    </a:lnTo>
                    <a:lnTo>
                      <a:pt x="119" y="106"/>
                    </a:lnTo>
                    <a:lnTo>
                      <a:pt x="106" y="101"/>
                    </a:lnTo>
                    <a:lnTo>
                      <a:pt x="95" y="98"/>
                    </a:lnTo>
                    <a:lnTo>
                      <a:pt x="90" y="94"/>
                    </a:lnTo>
                    <a:lnTo>
                      <a:pt x="85" y="93"/>
                    </a:lnTo>
                    <a:lnTo>
                      <a:pt x="81" y="93"/>
                    </a:lnTo>
                    <a:lnTo>
                      <a:pt x="79" y="94"/>
                    </a:lnTo>
                    <a:lnTo>
                      <a:pt x="77" y="97"/>
                    </a:lnTo>
                    <a:lnTo>
                      <a:pt x="77" y="100"/>
                    </a:lnTo>
                    <a:lnTo>
                      <a:pt x="79" y="104"/>
                    </a:lnTo>
                    <a:lnTo>
                      <a:pt x="82" y="110"/>
                    </a:lnTo>
                    <a:lnTo>
                      <a:pt x="84" y="113"/>
                    </a:lnTo>
                    <a:lnTo>
                      <a:pt x="84" y="115"/>
                    </a:lnTo>
                    <a:lnTo>
                      <a:pt x="84" y="117"/>
                    </a:lnTo>
                    <a:lnTo>
                      <a:pt x="83" y="118"/>
                    </a:lnTo>
                    <a:lnTo>
                      <a:pt x="81" y="121"/>
                    </a:lnTo>
                    <a:lnTo>
                      <a:pt x="78" y="122"/>
                    </a:lnTo>
                    <a:lnTo>
                      <a:pt x="76" y="125"/>
                    </a:lnTo>
                    <a:lnTo>
                      <a:pt x="76" y="126"/>
                    </a:lnTo>
                    <a:lnTo>
                      <a:pt x="79" y="128"/>
                    </a:lnTo>
                    <a:lnTo>
                      <a:pt x="87" y="130"/>
                    </a:lnTo>
                    <a:lnTo>
                      <a:pt x="100" y="133"/>
                    </a:lnTo>
                    <a:lnTo>
                      <a:pt x="112" y="138"/>
                    </a:lnTo>
                    <a:lnTo>
                      <a:pt x="137" y="153"/>
                    </a:lnTo>
                    <a:lnTo>
                      <a:pt x="152" y="165"/>
                    </a:lnTo>
                    <a:lnTo>
                      <a:pt x="166" y="176"/>
                    </a:lnTo>
                    <a:lnTo>
                      <a:pt x="173" y="182"/>
                    </a:lnTo>
                    <a:lnTo>
                      <a:pt x="179" y="187"/>
                    </a:lnTo>
                    <a:lnTo>
                      <a:pt x="187" y="193"/>
                    </a:lnTo>
                    <a:lnTo>
                      <a:pt x="195" y="198"/>
                    </a:lnTo>
                    <a:lnTo>
                      <a:pt x="197" y="199"/>
                    </a:lnTo>
                    <a:lnTo>
                      <a:pt x="198" y="203"/>
                    </a:lnTo>
                    <a:lnTo>
                      <a:pt x="201" y="208"/>
                    </a:lnTo>
                    <a:lnTo>
                      <a:pt x="202" y="213"/>
                    </a:lnTo>
                    <a:lnTo>
                      <a:pt x="203" y="225"/>
                    </a:lnTo>
                    <a:lnTo>
                      <a:pt x="203" y="232"/>
                    </a:lnTo>
                    <a:lnTo>
                      <a:pt x="202" y="232"/>
                    </a:lnTo>
                    <a:lnTo>
                      <a:pt x="197" y="229"/>
                    </a:lnTo>
                    <a:lnTo>
                      <a:pt x="192" y="225"/>
                    </a:lnTo>
                    <a:lnTo>
                      <a:pt x="186" y="218"/>
                    </a:lnTo>
                    <a:lnTo>
                      <a:pt x="173" y="205"/>
                    </a:lnTo>
                    <a:lnTo>
                      <a:pt x="165" y="198"/>
                    </a:lnTo>
                    <a:lnTo>
                      <a:pt x="151" y="190"/>
                    </a:lnTo>
                    <a:lnTo>
                      <a:pt x="133" y="182"/>
                    </a:lnTo>
                    <a:lnTo>
                      <a:pt x="124" y="179"/>
                    </a:lnTo>
                    <a:lnTo>
                      <a:pt x="114" y="175"/>
                    </a:lnTo>
                    <a:lnTo>
                      <a:pt x="106" y="173"/>
                    </a:lnTo>
                    <a:lnTo>
                      <a:pt x="97" y="172"/>
                    </a:lnTo>
                    <a:lnTo>
                      <a:pt x="78" y="172"/>
                    </a:lnTo>
                    <a:lnTo>
                      <a:pt x="77" y="171"/>
                    </a:lnTo>
                    <a:lnTo>
                      <a:pt x="78" y="170"/>
                    </a:lnTo>
                    <a:lnTo>
                      <a:pt x="65" y="170"/>
                    </a:lnTo>
                    <a:lnTo>
                      <a:pt x="53" y="170"/>
                    </a:lnTo>
                    <a:lnTo>
                      <a:pt x="49" y="172"/>
                    </a:lnTo>
                    <a:lnTo>
                      <a:pt x="50" y="174"/>
                    </a:lnTo>
                    <a:lnTo>
                      <a:pt x="55" y="176"/>
                    </a:lnTo>
                    <a:lnTo>
                      <a:pt x="64" y="181"/>
                    </a:lnTo>
                    <a:lnTo>
                      <a:pt x="71" y="185"/>
                    </a:lnTo>
                    <a:lnTo>
                      <a:pt x="74" y="187"/>
                    </a:lnTo>
                    <a:lnTo>
                      <a:pt x="78" y="189"/>
                    </a:lnTo>
                    <a:lnTo>
                      <a:pt x="79" y="193"/>
                    </a:lnTo>
                    <a:lnTo>
                      <a:pt x="80" y="195"/>
                    </a:lnTo>
                    <a:lnTo>
                      <a:pt x="78" y="200"/>
                    </a:lnTo>
                    <a:lnTo>
                      <a:pt x="74" y="205"/>
                    </a:lnTo>
                    <a:lnTo>
                      <a:pt x="73" y="208"/>
                    </a:lnTo>
                    <a:lnTo>
                      <a:pt x="73" y="209"/>
                    </a:lnTo>
                    <a:lnTo>
                      <a:pt x="76" y="210"/>
                    </a:lnTo>
                    <a:lnTo>
                      <a:pt x="80" y="210"/>
                    </a:lnTo>
                    <a:lnTo>
                      <a:pt x="112" y="210"/>
                    </a:lnTo>
                    <a:lnTo>
                      <a:pt x="119" y="211"/>
                    </a:lnTo>
                    <a:lnTo>
                      <a:pt x="123" y="211"/>
                    </a:lnTo>
                    <a:lnTo>
                      <a:pt x="125" y="212"/>
                    </a:lnTo>
                    <a:lnTo>
                      <a:pt x="127" y="214"/>
                    </a:lnTo>
                    <a:lnTo>
                      <a:pt x="127" y="216"/>
                    </a:lnTo>
                    <a:lnTo>
                      <a:pt x="126" y="218"/>
                    </a:lnTo>
                    <a:lnTo>
                      <a:pt x="125" y="221"/>
                    </a:lnTo>
                    <a:lnTo>
                      <a:pt x="123" y="224"/>
                    </a:lnTo>
                    <a:lnTo>
                      <a:pt x="119" y="228"/>
                    </a:lnTo>
                    <a:lnTo>
                      <a:pt x="115" y="234"/>
                    </a:lnTo>
                    <a:lnTo>
                      <a:pt x="115" y="236"/>
                    </a:lnTo>
                    <a:lnTo>
                      <a:pt x="115" y="238"/>
                    </a:lnTo>
                    <a:lnTo>
                      <a:pt x="118" y="239"/>
                    </a:lnTo>
                    <a:lnTo>
                      <a:pt x="120" y="240"/>
                    </a:lnTo>
                    <a:lnTo>
                      <a:pt x="125" y="242"/>
                    </a:lnTo>
                    <a:lnTo>
                      <a:pt x="128" y="248"/>
                    </a:lnTo>
                    <a:lnTo>
                      <a:pt x="132" y="253"/>
                    </a:lnTo>
                    <a:lnTo>
                      <a:pt x="133" y="258"/>
                    </a:lnTo>
                    <a:lnTo>
                      <a:pt x="133" y="260"/>
                    </a:lnTo>
                    <a:lnTo>
                      <a:pt x="132" y="263"/>
                    </a:lnTo>
                    <a:lnTo>
                      <a:pt x="129" y="264"/>
                    </a:lnTo>
                    <a:lnTo>
                      <a:pt x="127" y="264"/>
                    </a:lnTo>
                    <a:lnTo>
                      <a:pt x="124" y="264"/>
                    </a:lnTo>
                    <a:lnTo>
                      <a:pt x="120" y="262"/>
                    </a:lnTo>
                    <a:lnTo>
                      <a:pt x="114" y="259"/>
                    </a:lnTo>
                    <a:lnTo>
                      <a:pt x="108" y="255"/>
                    </a:lnTo>
                    <a:lnTo>
                      <a:pt x="104" y="253"/>
                    </a:lnTo>
                    <a:lnTo>
                      <a:pt x="100" y="253"/>
                    </a:lnTo>
                    <a:lnTo>
                      <a:pt x="98" y="254"/>
                    </a:lnTo>
                    <a:lnTo>
                      <a:pt x="97" y="256"/>
                    </a:lnTo>
                    <a:lnTo>
                      <a:pt x="96" y="262"/>
                    </a:lnTo>
                    <a:lnTo>
                      <a:pt x="97" y="268"/>
                    </a:lnTo>
                    <a:lnTo>
                      <a:pt x="105" y="271"/>
                    </a:lnTo>
                    <a:lnTo>
                      <a:pt x="121" y="278"/>
                    </a:lnTo>
                    <a:lnTo>
                      <a:pt x="137" y="285"/>
                    </a:lnTo>
                    <a:lnTo>
                      <a:pt x="146" y="287"/>
                    </a:lnTo>
                    <a:lnTo>
                      <a:pt x="161" y="288"/>
                    </a:lnTo>
                    <a:lnTo>
                      <a:pt x="170" y="290"/>
                    </a:lnTo>
                    <a:lnTo>
                      <a:pt x="174" y="291"/>
                    </a:lnTo>
                    <a:lnTo>
                      <a:pt x="175" y="292"/>
                    </a:lnTo>
                    <a:lnTo>
                      <a:pt x="175" y="293"/>
                    </a:lnTo>
                    <a:lnTo>
                      <a:pt x="175" y="294"/>
                    </a:lnTo>
                    <a:lnTo>
                      <a:pt x="169" y="296"/>
                    </a:lnTo>
                    <a:lnTo>
                      <a:pt x="161" y="298"/>
                    </a:lnTo>
                    <a:lnTo>
                      <a:pt x="149" y="300"/>
                    </a:lnTo>
                    <a:lnTo>
                      <a:pt x="135" y="300"/>
                    </a:lnTo>
                    <a:lnTo>
                      <a:pt x="131" y="300"/>
                    </a:lnTo>
                    <a:lnTo>
                      <a:pt x="127" y="301"/>
                    </a:lnTo>
                    <a:lnTo>
                      <a:pt x="126" y="304"/>
                    </a:lnTo>
                    <a:lnTo>
                      <a:pt x="125" y="308"/>
                    </a:lnTo>
                    <a:lnTo>
                      <a:pt x="125" y="313"/>
                    </a:lnTo>
                    <a:lnTo>
                      <a:pt x="124" y="318"/>
                    </a:lnTo>
                    <a:lnTo>
                      <a:pt x="122" y="320"/>
                    </a:lnTo>
                    <a:lnTo>
                      <a:pt x="119" y="321"/>
                    </a:lnTo>
                    <a:lnTo>
                      <a:pt x="117" y="322"/>
                    </a:lnTo>
                    <a:lnTo>
                      <a:pt x="112" y="321"/>
                    </a:lnTo>
                    <a:lnTo>
                      <a:pt x="109" y="321"/>
                    </a:lnTo>
                    <a:lnTo>
                      <a:pt x="105" y="319"/>
                    </a:lnTo>
                    <a:lnTo>
                      <a:pt x="97" y="315"/>
                    </a:lnTo>
                    <a:lnTo>
                      <a:pt x="90" y="312"/>
                    </a:lnTo>
                    <a:lnTo>
                      <a:pt x="85" y="311"/>
                    </a:lnTo>
                    <a:lnTo>
                      <a:pt x="82" y="311"/>
                    </a:lnTo>
                    <a:lnTo>
                      <a:pt x="80" y="311"/>
                    </a:lnTo>
                    <a:lnTo>
                      <a:pt x="78" y="313"/>
                    </a:lnTo>
                    <a:lnTo>
                      <a:pt x="74" y="315"/>
                    </a:lnTo>
                    <a:lnTo>
                      <a:pt x="71" y="317"/>
                    </a:lnTo>
                    <a:lnTo>
                      <a:pt x="68" y="317"/>
                    </a:lnTo>
                    <a:lnTo>
                      <a:pt x="65" y="317"/>
                    </a:lnTo>
                    <a:lnTo>
                      <a:pt x="57" y="314"/>
                    </a:lnTo>
                    <a:lnTo>
                      <a:pt x="51" y="310"/>
                    </a:lnTo>
                    <a:lnTo>
                      <a:pt x="44" y="307"/>
                    </a:lnTo>
                    <a:lnTo>
                      <a:pt x="38" y="305"/>
                    </a:lnTo>
                    <a:lnTo>
                      <a:pt x="36" y="305"/>
                    </a:lnTo>
                    <a:lnTo>
                      <a:pt x="33" y="305"/>
                    </a:lnTo>
                    <a:lnTo>
                      <a:pt x="31" y="306"/>
                    </a:lnTo>
                    <a:lnTo>
                      <a:pt x="29" y="308"/>
                    </a:lnTo>
                    <a:lnTo>
                      <a:pt x="27" y="312"/>
                    </a:lnTo>
                    <a:lnTo>
                      <a:pt x="25" y="313"/>
                    </a:lnTo>
                    <a:lnTo>
                      <a:pt x="23" y="312"/>
                    </a:lnTo>
                    <a:lnTo>
                      <a:pt x="20" y="308"/>
                    </a:lnTo>
                    <a:lnTo>
                      <a:pt x="18" y="296"/>
                    </a:lnTo>
                    <a:lnTo>
                      <a:pt x="16" y="280"/>
                    </a:lnTo>
                    <a:lnTo>
                      <a:pt x="15" y="244"/>
                    </a:lnTo>
                    <a:lnTo>
                      <a:pt x="14" y="225"/>
                    </a:lnTo>
                    <a:lnTo>
                      <a:pt x="14" y="221"/>
                    </a:lnTo>
                    <a:lnTo>
                      <a:pt x="14" y="217"/>
                    </a:lnTo>
                    <a:lnTo>
                      <a:pt x="13" y="215"/>
                    </a:lnTo>
                    <a:lnTo>
                      <a:pt x="12" y="214"/>
                    </a:lnTo>
                    <a:lnTo>
                      <a:pt x="11" y="214"/>
                    </a:lnTo>
                    <a:lnTo>
                      <a:pt x="10" y="216"/>
                    </a:lnTo>
                    <a:lnTo>
                      <a:pt x="10" y="217"/>
                    </a:lnTo>
                    <a:lnTo>
                      <a:pt x="10" y="221"/>
                    </a:lnTo>
                    <a:lnTo>
                      <a:pt x="11" y="224"/>
                    </a:lnTo>
                    <a:lnTo>
                      <a:pt x="11" y="226"/>
                    </a:lnTo>
                    <a:lnTo>
                      <a:pt x="12" y="226"/>
                    </a:lnTo>
                    <a:lnTo>
                      <a:pt x="12" y="224"/>
                    </a:lnTo>
                    <a:lnTo>
                      <a:pt x="13" y="216"/>
                    </a:lnTo>
                    <a:lnTo>
                      <a:pt x="14" y="204"/>
                    </a:lnTo>
                    <a:lnTo>
                      <a:pt x="14" y="179"/>
                    </a:lnTo>
                    <a:lnTo>
                      <a:pt x="14" y="162"/>
                    </a:lnTo>
                    <a:lnTo>
                      <a:pt x="14" y="72"/>
                    </a:lnTo>
                    <a:lnTo>
                      <a:pt x="14" y="63"/>
                    </a:lnTo>
                    <a:lnTo>
                      <a:pt x="12" y="51"/>
                    </a:lnTo>
                    <a:lnTo>
                      <a:pt x="10" y="38"/>
                    </a:lnTo>
                    <a:lnTo>
                      <a:pt x="6" y="30"/>
                    </a:lnTo>
                    <a:lnTo>
                      <a:pt x="4" y="22"/>
                    </a:lnTo>
                    <a:lnTo>
                      <a:pt x="1" y="12"/>
                    </a:lnTo>
                    <a:lnTo>
                      <a:pt x="0" y="7"/>
                    </a:lnTo>
                    <a:lnTo>
                      <a:pt x="0" y="4"/>
                    </a:lnTo>
                    <a:lnTo>
                      <a:pt x="1" y="2"/>
                    </a:lnTo>
                    <a:lnTo>
                      <a:pt x="1" y="1"/>
                    </a:lnTo>
                    <a:lnTo>
                      <a:pt x="3" y="0"/>
                    </a:lnTo>
                    <a:lnTo>
                      <a:pt x="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0" name="Freeform 154">
                <a:extLst>
                  <a:ext uri="{FF2B5EF4-FFF2-40B4-BE49-F238E27FC236}">
                    <a16:creationId xmlns:a16="http://schemas.microsoft.com/office/drawing/2014/main" id="{8D58738E-8DC8-4249-A4B4-BC95106FA4D5}"/>
                  </a:ext>
                </a:extLst>
              </p:cNvPr>
              <p:cNvSpPr/>
              <p:nvPr/>
            </p:nvSpPr>
            <p:spPr bwMode="auto">
              <a:xfrm>
                <a:off x="2448" y="3486"/>
                <a:ext cx="65" cy="69"/>
              </a:xfrm>
              <a:custGeom>
                <a:avLst/>
                <a:gdLst>
                  <a:gd name="T0" fmla="*/ 50 w 261"/>
                  <a:gd name="T1" fmla="*/ 13 h 277"/>
                  <a:gd name="T2" fmla="*/ 73 w 261"/>
                  <a:gd name="T3" fmla="*/ 24 h 277"/>
                  <a:gd name="T4" fmla="*/ 91 w 261"/>
                  <a:gd name="T5" fmla="*/ 24 h 277"/>
                  <a:gd name="T6" fmla="*/ 134 w 261"/>
                  <a:gd name="T7" fmla="*/ 22 h 277"/>
                  <a:gd name="T8" fmla="*/ 151 w 261"/>
                  <a:gd name="T9" fmla="*/ 32 h 277"/>
                  <a:gd name="T10" fmla="*/ 145 w 261"/>
                  <a:gd name="T11" fmla="*/ 38 h 277"/>
                  <a:gd name="T12" fmla="*/ 133 w 261"/>
                  <a:gd name="T13" fmla="*/ 37 h 277"/>
                  <a:gd name="T14" fmla="*/ 163 w 261"/>
                  <a:gd name="T15" fmla="*/ 57 h 277"/>
                  <a:gd name="T16" fmla="*/ 200 w 261"/>
                  <a:gd name="T17" fmla="*/ 74 h 277"/>
                  <a:gd name="T18" fmla="*/ 254 w 261"/>
                  <a:gd name="T19" fmla="*/ 95 h 277"/>
                  <a:gd name="T20" fmla="*/ 260 w 261"/>
                  <a:gd name="T21" fmla="*/ 105 h 277"/>
                  <a:gd name="T22" fmla="*/ 248 w 261"/>
                  <a:gd name="T23" fmla="*/ 99 h 277"/>
                  <a:gd name="T24" fmla="*/ 223 w 261"/>
                  <a:gd name="T25" fmla="*/ 88 h 277"/>
                  <a:gd name="T26" fmla="*/ 220 w 261"/>
                  <a:gd name="T27" fmla="*/ 95 h 277"/>
                  <a:gd name="T28" fmla="*/ 225 w 261"/>
                  <a:gd name="T29" fmla="*/ 101 h 277"/>
                  <a:gd name="T30" fmla="*/ 195 w 261"/>
                  <a:gd name="T31" fmla="*/ 96 h 277"/>
                  <a:gd name="T32" fmla="*/ 206 w 261"/>
                  <a:gd name="T33" fmla="*/ 99 h 277"/>
                  <a:gd name="T34" fmla="*/ 221 w 261"/>
                  <a:gd name="T35" fmla="*/ 117 h 277"/>
                  <a:gd name="T36" fmla="*/ 207 w 261"/>
                  <a:gd name="T37" fmla="*/ 120 h 277"/>
                  <a:gd name="T38" fmla="*/ 219 w 261"/>
                  <a:gd name="T39" fmla="*/ 131 h 277"/>
                  <a:gd name="T40" fmla="*/ 242 w 261"/>
                  <a:gd name="T41" fmla="*/ 156 h 277"/>
                  <a:gd name="T42" fmla="*/ 256 w 261"/>
                  <a:gd name="T43" fmla="*/ 186 h 277"/>
                  <a:gd name="T44" fmla="*/ 225 w 261"/>
                  <a:gd name="T45" fmla="*/ 166 h 277"/>
                  <a:gd name="T46" fmla="*/ 177 w 261"/>
                  <a:gd name="T47" fmla="*/ 119 h 277"/>
                  <a:gd name="T48" fmla="*/ 159 w 261"/>
                  <a:gd name="T49" fmla="*/ 94 h 277"/>
                  <a:gd name="T50" fmla="*/ 109 w 261"/>
                  <a:gd name="T51" fmla="*/ 71 h 277"/>
                  <a:gd name="T52" fmla="*/ 71 w 261"/>
                  <a:gd name="T53" fmla="*/ 57 h 277"/>
                  <a:gd name="T54" fmla="*/ 125 w 261"/>
                  <a:gd name="T55" fmla="*/ 86 h 277"/>
                  <a:gd name="T56" fmla="*/ 140 w 261"/>
                  <a:gd name="T57" fmla="*/ 96 h 277"/>
                  <a:gd name="T58" fmla="*/ 123 w 261"/>
                  <a:gd name="T59" fmla="*/ 101 h 277"/>
                  <a:gd name="T60" fmla="*/ 154 w 261"/>
                  <a:gd name="T61" fmla="*/ 124 h 277"/>
                  <a:gd name="T62" fmla="*/ 145 w 261"/>
                  <a:gd name="T63" fmla="*/ 128 h 277"/>
                  <a:gd name="T64" fmla="*/ 127 w 261"/>
                  <a:gd name="T65" fmla="*/ 129 h 277"/>
                  <a:gd name="T66" fmla="*/ 147 w 261"/>
                  <a:gd name="T67" fmla="*/ 137 h 277"/>
                  <a:gd name="T68" fmla="*/ 137 w 261"/>
                  <a:gd name="T69" fmla="*/ 140 h 277"/>
                  <a:gd name="T70" fmla="*/ 141 w 261"/>
                  <a:gd name="T71" fmla="*/ 153 h 277"/>
                  <a:gd name="T72" fmla="*/ 184 w 261"/>
                  <a:gd name="T73" fmla="*/ 186 h 277"/>
                  <a:gd name="T74" fmla="*/ 239 w 261"/>
                  <a:gd name="T75" fmla="*/ 206 h 277"/>
                  <a:gd name="T76" fmla="*/ 252 w 261"/>
                  <a:gd name="T77" fmla="*/ 218 h 277"/>
                  <a:gd name="T78" fmla="*/ 212 w 261"/>
                  <a:gd name="T79" fmla="*/ 208 h 277"/>
                  <a:gd name="T80" fmla="*/ 171 w 261"/>
                  <a:gd name="T81" fmla="*/ 202 h 277"/>
                  <a:gd name="T82" fmla="*/ 141 w 261"/>
                  <a:gd name="T83" fmla="*/ 203 h 277"/>
                  <a:gd name="T84" fmla="*/ 164 w 261"/>
                  <a:gd name="T85" fmla="*/ 211 h 277"/>
                  <a:gd name="T86" fmla="*/ 156 w 261"/>
                  <a:gd name="T87" fmla="*/ 212 h 277"/>
                  <a:gd name="T88" fmla="*/ 166 w 261"/>
                  <a:gd name="T89" fmla="*/ 226 h 277"/>
                  <a:gd name="T90" fmla="*/ 146 w 261"/>
                  <a:gd name="T91" fmla="*/ 229 h 277"/>
                  <a:gd name="T92" fmla="*/ 129 w 261"/>
                  <a:gd name="T93" fmla="*/ 236 h 277"/>
                  <a:gd name="T94" fmla="*/ 140 w 261"/>
                  <a:gd name="T95" fmla="*/ 244 h 277"/>
                  <a:gd name="T96" fmla="*/ 160 w 261"/>
                  <a:gd name="T97" fmla="*/ 252 h 277"/>
                  <a:gd name="T98" fmla="*/ 133 w 261"/>
                  <a:gd name="T99" fmla="*/ 266 h 277"/>
                  <a:gd name="T100" fmla="*/ 137 w 261"/>
                  <a:gd name="T101" fmla="*/ 277 h 277"/>
                  <a:gd name="T102" fmla="*/ 115 w 261"/>
                  <a:gd name="T103" fmla="*/ 241 h 277"/>
                  <a:gd name="T104" fmla="*/ 98 w 261"/>
                  <a:gd name="T105" fmla="*/ 188 h 277"/>
                  <a:gd name="T106" fmla="*/ 93 w 261"/>
                  <a:gd name="T107" fmla="*/ 151 h 277"/>
                  <a:gd name="T108" fmla="*/ 67 w 261"/>
                  <a:gd name="T109" fmla="*/ 109 h 277"/>
                  <a:gd name="T110" fmla="*/ 54 w 261"/>
                  <a:gd name="T111" fmla="*/ 82 h 277"/>
                  <a:gd name="T112" fmla="*/ 48 w 261"/>
                  <a:gd name="T113" fmla="*/ 64 h 277"/>
                  <a:gd name="T114" fmla="*/ 17 w 261"/>
                  <a:gd name="T115" fmla="*/ 28 h 277"/>
                  <a:gd name="T116" fmla="*/ 1 w 261"/>
                  <a:gd name="T117" fmla="*/ 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1" h="277">
                    <a:moveTo>
                      <a:pt x="0" y="0"/>
                    </a:moveTo>
                    <a:lnTo>
                      <a:pt x="14" y="2"/>
                    </a:lnTo>
                    <a:lnTo>
                      <a:pt x="38" y="9"/>
                    </a:lnTo>
                    <a:lnTo>
                      <a:pt x="50" y="13"/>
                    </a:lnTo>
                    <a:lnTo>
                      <a:pt x="62" y="16"/>
                    </a:lnTo>
                    <a:lnTo>
                      <a:pt x="70" y="19"/>
                    </a:lnTo>
                    <a:lnTo>
                      <a:pt x="73" y="23"/>
                    </a:lnTo>
                    <a:lnTo>
                      <a:pt x="73" y="24"/>
                    </a:lnTo>
                    <a:lnTo>
                      <a:pt x="75" y="25"/>
                    </a:lnTo>
                    <a:lnTo>
                      <a:pt x="78" y="25"/>
                    </a:lnTo>
                    <a:lnTo>
                      <a:pt x="82" y="25"/>
                    </a:lnTo>
                    <a:lnTo>
                      <a:pt x="91" y="24"/>
                    </a:lnTo>
                    <a:lnTo>
                      <a:pt x="102" y="23"/>
                    </a:lnTo>
                    <a:lnTo>
                      <a:pt x="114" y="22"/>
                    </a:lnTo>
                    <a:lnTo>
                      <a:pt x="126" y="21"/>
                    </a:lnTo>
                    <a:lnTo>
                      <a:pt x="134" y="22"/>
                    </a:lnTo>
                    <a:lnTo>
                      <a:pt x="140" y="23"/>
                    </a:lnTo>
                    <a:lnTo>
                      <a:pt x="145" y="27"/>
                    </a:lnTo>
                    <a:lnTo>
                      <a:pt x="149" y="30"/>
                    </a:lnTo>
                    <a:lnTo>
                      <a:pt x="151" y="32"/>
                    </a:lnTo>
                    <a:lnTo>
                      <a:pt x="151" y="35"/>
                    </a:lnTo>
                    <a:lnTo>
                      <a:pt x="151" y="36"/>
                    </a:lnTo>
                    <a:lnTo>
                      <a:pt x="149" y="37"/>
                    </a:lnTo>
                    <a:lnTo>
                      <a:pt x="145" y="38"/>
                    </a:lnTo>
                    <a:lnTo>
                      <a:pt x="142" y="38"/>
                    </a:lnTo>
                    <a:lnTo>
                      <a:pt x="130" y="37"/>
                    </a:lnTo>
                    <a:lnTo>
                      <a:pt x="129" y="36"/>
                    </a:lnTo>
                    <a:lnTo>
                      <a:pt x="133" y="37"/>
                    </a:lnTo>
                    <a:lnTo>
                      <a:pt x="140" y="41"/>
                    </a:lnTo>
                    <a:lnTo>
                      <a:pt x="147" y="45"/>
                    </a:lnTo>
                    <a:lnTo>
                      <a:pt x="155" y="52"/>
                    </a:lnTo>
                    <a:lnTo>
                      <a:pt x="163" y="57"/>
                    </a:lnTo>
                    <a:lnTo>
                      <a:pt x="170" y="63"/>
                    </a:lnTo>
                    <a:lnTo>
                      <a:pt x="177" y="68"/>
                    </a:lnTo>
                    <a:lnTo>
                      <a:pt x="183" y="70"/>
                    </a:lnTo>
                    <a:lnTo>
                      <a:pt x="200" y="74"/>
                    </a:lnTo>
                    <a:lnTo>
                      <a:pt x="226" y="82"/>
                    </a:lnTo>
                    <a:lnTo>
                      <a:pt x="239" y="86"/>
                    </a:lnTo>
                    <a:lnTo>
                      <a:pt x="250" y="92"/>
                    </a:lnTo>
                    <a:lnTo>
                      <a:pt x="254" y="95"/>
                    </a:lnTo>
                    <a:lnTo>
                      <a:pt x="257" y="97"/>
                    </a:lnTo>
                    <a:lnTo>
                      <a:pt x="260" y="100"/>
                    </a:lnTo>
                    <a:lnTo>
                      <a:pt x="261" y="104"/>
                    </a:lnTo>
                    <a:lnTo>
                      <a:pt x="260" y="105"/>
                    </a:lnTo>
                    <a:lnTo>
                      <a:pt x="259" y="105"/>
                    </a:lnTo>
                    <a:lnTo>
                      <a:pt x="256" y="104"/>
                    </a:lnTo>
                    <a:lnTo>
                      <a:pt x="254" y="103"/>
                    </a:lnTo>
                    <a:lnTo>
                      <a:pt x="248" y="99"/>
                    </a:lnTo>
                    <a:lnTo>
                      <a:pt x="240" y="95"/>
                    </a:lnTo>
                    <a:lnTo>
                      <a:pt x="233" y="91"/>
                    </a:lnTo>
                    <a:lnTo>
                      <a:pt x="226" y="88"/>
                    </a:lnTo>
                    <a:lnTo>
                      <a:pt x="223" y="88"/>
                    </a:lnTo>
                    <a:lnTo>
                      <a:pt x="221" y="88"/>
                    </a:lnTo>
                    <a:lnTo>
                      <a:pt x="220" y="90"/>
                    </a:lnTo>
                    <a:lnTo>
                      <a:pt x="220" y="92"/>
                    </a:lnTo>
                    <a:lnTo>
                      <a:pt x="220" y="95"/>
                    </a:lnTo>
                    <a:lnTo>
                      <a:pt x="222" y="97"/>
                    </a:lnTo>
                    <a:lnTo>
                      <a:pt x="224" y="99"/>
                    </a:lnTo>
                    <a:lnTo>
                      <a:pt x="226" y="100"/>
                    </a:lnTo>
                    <a:lnTo>
                      <a:pt x="225" y="101"/>
                    </a:lnTo>
                    <a:lnTo>
                      <a:pt x="216" y="101"/>
                    </a:lnTo>
                    <a:lnTo>
                      <a:pt x="206" y="100"/>
                    </a:lnTo>
                    <a:lnTo>
                      <a:pt x="199" y="99"/>
                    </a:lnTo>
                    <a:lnTo>
                      <a:pt x="195" y="96"/>
                    </a:lnTo>
                    <a:lnTo>
                      <a:pt x="194" y="94"/>
                    </a:lnTo>
                    <a:lnTo>
                      <a:pt x="195" y="94"/>
                    </a:lnTo>
                    <a:lnTo>
                      <a:pt x="199" y="95"/>
                    </a:lnTo>
                    <a:lnTo>
                      <a:pt x="206" y="99"/>
                    </a:lnTo>
                    <a:lnTo>
                      <a:pt x="214" y="107"/>
                    </a:lnTo>
                    <a:lnTo>
                      <a:pt x="219" y="111"/>
                    </a:lnTo>
                    <a:lnTo>
                      <a:pt x="220" y="114"/>
                    </a:lnTo>
                    <a:lnTo>
                      <a:pt x="221" y="117"/>
                    </a:lnTo>
                    <a:lnTo>
                      <a:pt x="221" y="118"/>
                    </a:lnTo>
                    <a:lnTo>
                      <a:pt x="216" y="120"/>
                    </a:lnTo>
                    <a:lnTo>
                      <a:pt x="212" y="120"/>
                    </a:lnTo>
                    <a:lnTo>
                      <a:pt x="207" y="120"/>
                    </a:lnTo>
                    <a:lnTo>
                      <a:pt x="205" y="121"/>
                    </a:lnTo>
                    <a:lnTo>
                      <a:pt x="207" y="123"/>
                    </a:lnTo>
                    <a:lnTo>
                      <a:pt x="214" y="128"/>
                    </a:lnTo>
                    <a:lnTo>
                      <a:pt x="219" y="131"/>
                    </a:lnTo>
                    <a:lnTo>
                      <a:pt x="224" y="135"/>
                    </a:lnTo>
                    <a:lnTo>
                      <a:pt x="228" y="139"/>
                    </a:lnTo>
                    <a:lnTo>
                      <a:pt x="234" y="145"/>
                    </a:lnTo>
                    <a:lnTo>
                      <a:pt x="242" y="156"/>
                    </a:lnTo>
                    <a:lnTo>
                      <a:pt x="250" y="167"/>
                    </a:lnTo>
                    <a:lnTo>
                      <a:pt x="255" y="177"/>
                    </a:lnTo>
                    <a:lnTo>
                      <a:pt x="256" y="184"/>
                    </a:lnTo>
                    <a:lnTo>
                      <a:pt x="256" y="186"/>
                    </a:lnTo>
                    <a:lnTo>
                      <a:pt x="254" y="187"/>
                    </a:lnTo>
                    <a:lnTo>
                      <a:pt x="252" y="186"/>
                    </a:lnTo>
                    <a:lnTo>
                      <a:pt x="248" y="182"/>
                    </a:lnTo>
                    <a:lnTo>
                      <a:pt x="225" y="166"/>
                    </a:lnTo>
                    <a:lnTo>
                      <a:pt x="204" y="149"/>
                    </a:lnTo>
                    <a:lnTo>
                      <a:pt x="194" y="140"/>
                    </a:lnTo>
                    <a:lnTo>
                      <a:pt x="185" y="131"/>
                    </a:lnTo>
                    <a:lnTo>
                      <a:pt x="177" y="119"/>
                    </a:lnTo>
                    <a:lnTo>
                      <a:pt x="170" y="107"/>
                    </a:lnTo>
                    <a:lnTo>
                      <a:pt x="167" y="101"/>
                    </a:lnTo>
                    <a:lnTo>
                      <a:pt x="164" y="98"/>
                    </a:lnTo>
                    <a:lnTo>
                      <a:pt x="159" y="94"/>
                    </a:lnTo>
                    <a:lnTo>
                      <a:pt x="155" y="91"/>
                    </a:lnTo>
                    <a:lnTo>
                      <a:pt x="144" y="84"/>
                    </a:lnTo>
                    <a:lnTo>
                      <a:pt x="133" y="80"/>
                    </a:lnTo>
                    <a:lnTo>
                      <a:pt x="109" y="71"/>
                    </a:lnTo>
                    <a:lnTo>
                      <a:pt x="87" y="64"/>
                    </a:lnTo>
                    <a:lnTo>
                      <a:pt x="72" y="56"/>
                    </a:lnTo>
                    <a:lnTo>
                      <a:pt x="67" y="55"/>
                    </a:lnTo>
                    <a:lnTo>
                      <a:pt x="71" y="57"/>
                    </a:lnTo>
                    <a:lnTo>
                      <a:pt x="82" y="64"/>
                    </a:lnTo>
                    <a:lnTo>
                      <a:pt x="96" y="71"/>
                    </a:lnTo>
                    <a:lnTo>
                      <a:pt x="111" y="79"/>
                    </a:lnTo>
                    <a:lnTo>
                      <a:pt x="125" y="86"/>
                    </a:lnTo>
                    <a:lnTo>
                      <a:pt x="136" y="91"/>
                    </a:lnTo>
                    <a:lnTo>
                      <a:pt x="141" y="93"/>
                    </a:lnTo>
                    <a:lnTo>
                      <a:pt x="142" y="94"/>
                    </a:lnTo>
                    <a:lnTo>
                      <a:pt x="140" y="96"/>
                    </a:lnTo>
                    <a:lnTo>
                      <a:pt x="137" y="97"/>
                    </a:lnTo>
                    <a:lnTo>
                      <a:pt x="127" y="98"/>
                    </a:lnTo>
                    <a:lnTo>
                      <a:pt x="118" y="98"/>
                    </a:lnTo>
                    <a:lnTo>
                      <a:pt x="123" y="101"/>
                    </a:lnTo>
                    <a:lnTo>
                      <a:pt x="133" y="109"/>
                    </a:lnTo>
                    <a:lnTo>
                      <a:pt x="145" y="117"/>
                    </a:lnTo>
                    <a:lnTo>
                      <a:pt x="152" y="122"/>
                    </a:lnTo>
                    <a:lnTo>
                      <a:pt x="154" y="124"/>
                    </a:lnTo>
                    <a:lnTo>
                      <a:pt x="154" y="126"/>
                    </a:lnTo>
                    <a:lnTo>
                      <a:pt x="153" y="127"/>
                    </a:lnTo>
                    <a:lnTo>
                      <a:pt x="152" y="128"/>
                    </a:lnTo>
                    <a:lnTo>
                      <a:pt x="145" y="128"/>
                    </a:lnTo>
                    <a:lnTo>
                      <a:pt x="139" y="128"/>
                    </a:lnTo>
                    <a:lnTo>
                      <a:pt x="131" y="128"/>
                    </a:lnTo>
                    <a:lnTo>
                      <a:pt x="127" y="128"/>
                    </a:lnTo>
                    <a:lnTo>
                      <a:pt x="127" y="129"/>
                    </a:lnTo>
                    <a:lnTo>
                      <a:pt x="133" y="132"/>
                    </a:lnTo>
                    <a:lnTo>
                      <a:pt x="145" y="135"/>
                    </a:lnTo>
                    <a:lnTo>
                      <a:pt x="150" y="137"/>
                    </a:lnTo>
                    <a:lnTo>
                      <a:pt x="147" y="137"/>
                    </a:lnTo>
                    <a:lnTo>
                      <a:pt x="143" y="137"/>
                    </a:lnTo>
                    <a:lnTo>
                      <a:pt x="141" y="138"/>
                    </a:lnTo>
                    <a:lnTo>
                      <a:pt x="139" y="138"/>
                    </a:lnTo>
                    <a:lnTo>
                      <a:pt x="137" y="140"/>
                    </a:lnTo>
                    <a:lnTo>
                      <a:pt x="136" y="141"/>
                    </a:lnTo>
                    <a:lnTo>
                      <a:pt x="136" y="145"/>
                    </a:lnTo>
                    <a:lnTo>
                      <a:pt x="138" y="148"/>
                    </a:lnTo>
                    <a:lnTo>
                      <a:pt x="141" y="153"/>
                    </a:lnTo>
                    <a:lnTo>
                      <a:pt x="146" y="160"/>
                    </a:lnTo>
                    <a:lnTo>
                      <a:pt x="159" y="170"/>
                    </a:lnTo>
                    <a:lnTo>
                      <a:pt x="170" y="179"/>
                    </a:lnTo>
                    <a:lnTo>
                      <a:pt x="184" y="186"/>
                    </a:lnTo>
                    <a:lnTo>
                      <a:pt x="202" y="192"/>
                    </a:lnTo>
                    <a:lnTo>
                      <a:pt x="214" y="196"/>
                    </a:lnTo>
                    <a:lnTo>
                      <a:pt x="232" y="203"/>
                    </a:lnTo>
                    <a:lnTo>
                      <a:pt x="239" y="206"/>
                    </a:lnTo>
                    <a:lnTo>
                      <a:pt x="246" y="210"/>
                    </a:lnTo>
                    <a:lnTo>
                      <a:pt x="249" y="212"/>
                    </a:lnTo>
                    <a:lnTo>
                      <a:pt x="251" y="216"/>
                    </a:lnTo>
                    <a:lnTo>
                      <a:pt x="252" y="218"/>
                    </a:lnTo>
                    <a:lnTo>
                      <a:pt x="252" y="220"/>
                    </a:lnTo>
                    <a:lnTo>
                      <a:pt x="246" y="219"/>
                    </a:lnTo>
                    <a:lnTo>
                      <a:pt x="229" y="214"/>
                    </a:lnTo>
                    <a:lnTo>
                      <a:pt x="212" y="208"/>
                    </a:lnTo>
                    <a:lnTo>
                      <a:pt x="201" y="205"/>
                    </a:lnTo>
                    <a:lnTo>
                      <a:pt x="196" y="205"/>
                    </a:lnTo>
                    <a:lnTo>
                      <a:pt x="185" y="204"/>
                    </a:lnTo>
                    <a:lnTo>
                      <a:pt x="171" y="202"/>
                    </a:lnTo>
                    <a:lnTo>
                      <a:pt x="157" y="201"/>
                    </a:lnTo>
                    <a:lnTo>
                      <a:pt x="145" y="200"/>
                    </a:lnTo>
                    <a:lnTo>
                      <a:pt x="140" y="202"/>
                    </a:lnTo>
                    <a:lnTo>
                      <a:pt x="141" y="203"/>
                    </a:lnTo>
                    <a:lnTo>
                      <a:pt x="144" y="204"/>
                    </a:lnTo>
                    <a:lnTo>
                      <a:pt x="151" y="207"/>
                    </a:lnTo>
                    <a:lnTo>
                      <a:pt x="160" y="210"/>
                    </a:lnTo>
                    <a:lnTo>
                      <a:pt x="164" y="211"/>
                    </a:lnTo>
                    <a:lnTo>
                      <a:pt x="164" y="211"/>
                    </a:lnTo>
                    <a:lnTo>
                      <a:pt x="161" y="211"/>
                    </a:lnTo>
                    <a:lnTo>
                      <a:pt x="158" y="211"/>
                    </a:lnTo>
                    <a:lnTo>
                      <a:pt x="156" y="212"/>
                    </a:lnTo>
                    <a:lnTo>
                      <a:pt x="154" y="215"/>
                    </a:lnTo>
                    <a:lnTo>
                      <a:pt x="155" y="218"/>
                    </a:lnTo>
                    <a:lnTo>
                      <a:pt x="160" y="223"/>
                    </a:lnTo>
                    <a:lnTo>
                      <a:pt x="166" y="226"/>
                    </a:lnTo>
                    <a:lnTo>
                      <a:pt x="171" y="229"/>
                    </a:lnTo>
                    <a:lnTo>
                      <a:pt x="169" y="229"/>
                    </a:lnTo>
                    <a:lnTo>
                      <a:pt x="157" y="229"/>
                    </a:lnTo>
                    <a:lnTo>
                      <a:pt x="146" y="229"/>
                    </a:lnTo>
                    <a:lnTo>
                      <a:pt x="139" y="231"/>
                    </a:lnTo>
                    <a:lnTo>
                      <a:pt x="133" y="232"/>
                    </a:lnTo>
                    <a:lnTo>
                      <a:pt x="130" y="235"/>
                    </a:lnTo>
                    <a:lnTo>
                      <a:pt x="129" y="236"/>
                    </a:lnTo>
                    <a:lnTo>
                      <a:pt x="130" y="238"/>
                    </a:lnTo>
                    <a:lnTo>
                      <a:pt x="131" y="239"/>
                    </a:lnTo>
                    <a:lnTo>
                      <a:pt x="133" y="241"/>
                    </a:lnTo>
                    <a:lnTo>
                      <a:pt x="140" y="244"/>
                    </a:lnTo>
                    <a:lnTo>
                      <a:pt x="152" y="247"/>
                    </a:lnTo>
                    <a:lnTo>
                      <a:pt x="160" y="249"/>
                    </a:lnTo>
                    <a:lnTo>
                      <a:pt x="163" y="250"/>
                    </a:lnTo>
                    <a:lnTo>
                      <a:pt x="160" y="252"/>
                    </a:lnTo>
                    <a:lnTo>
                      <a:pt x="154" y="253"/>
                    </a:lnTo>
                    <a:lnTo>
                      <a:pt x="139" y="256"/>
                    </a:lnTo>
                    <a:lnTo>
                      <a:pt x="130" y="258"/>
                    </a:lnTo>
                    <a:lnTo>
                      <a:pt x="133" y="266"/>
                    </a:lnTo>
                    <a:lnTo>
                      <a:pt x="137" y="273"/>
                    </a:lnTo>
                    <a:lnTo>
                      <a:pt x="138" y="276"/>
                    </a:lnTo>
                    <a:lnTo>
                      <a:pt x="138" y="277"/>
                    </a:lnTo>
                    <a:lnTo>
                      <a:pt x="137" y="277"/>
                    </a:lnTo>
                    <a:lnTo>
                      <a:pt x="136" y="276"/>
                    </a:lnTo>
                    <a:lnTo>
                      <a:pt x="131" y="270"/>
                    </a:lnTo>
                    <a:lnTo>
                      <a:pt x="126" y="261"/>
                    </a:lnTo>
                    <a:lnTo>
                      <a:pt x="115" y="241"/>
                    </a:lnTo>
                    <a:lnTo>
                      <a:pt x="109" y="229"/>
                    </a:lnTo>
                    <a:lnTo>
                      <a:pt x="103" y="216"/>
                    </a:lnTo>
                    <a:lnTo>
                      <a:pt x="100" y="202"/>
                    </a:lnTo>
                    <a:lnTo>
                      <a:pt x="98" y="188"/>
                    </a:lnTo>
                    <a:lnTo>
                      <a:pt x="97" y="170"/>
                    </a:lnTo>
                    <a:lnTo>
                      <a:pt x="97" y="164"/>
                    </a:lnTo>
                    <a:lnTo>
                      <a:pt x="96" y="157"/>
                    </a:lnTo>
                    <a:lnTo>
                      <a:pt x="93" y="151"/>
                    </a:lnTo>
                    <a:lnTo>
                      <a:pt x="90" y="145"/>
                    </a:lnTo>
                    <a:lnTo>
                      <a:pt x="83" y="133"/>
                    </a:lnTo>
                    <a:lnTo>
                      <a:pt x="75" y="120"/>
                    </a:lnTo>
                    <a:lnTo>
                      <a:pt x="67" y="109"/>
                    </a:lnTo>
                    <a:lnTo>
                      <a:pt x="60" y="98"/>
                    </a:lnTo>
                    <a:lnTo>
                      <a:pt x="57" y="93"/>
                    </a:lnTo>
                    <a:lnTo>
                      <a:pt x="55" y="87"/>
                    </a:lnTo>
                    <a:lnTo>
                      <a:pt x="54" y="82"/>
                    </a:lnTo>
                    <a:lnTo>
                      <a:pt x="53" y="77"/>
                    </a:lnTo>
                    <a:lnTo>
                      <a:pt x="53" y="73"/>
                    </a:lnTo>
                    <a:lnTo>
                      <a:pt x="50" y="68"/>
                    </a:lnTo>
                    <a:lnTo>
                      <a:pt x="48" y="64"/>
                    </a:lnTo>
                    <a:lnTo>
                      <a:pt x="45" y="59"/>
                    </a:lnTo>
                    <a:lnTo>
                      <a:pt x="36" y="49"/>
                    </a:lnTo>
                    <a:lnTo>
                      <a:pt x="27" y="39"/>
                    </a:lnTo>
                    <a:lnTo>
                      <a:pt x="17" y="28"/>
                    </a:lnTo>
                    <a:lnTo>
                      <a:pt x="8" y="17"/>
                    </a:lnTo>
                    <a:lnTo>
                      <a:pt x="5" y="13"/>
                    </a:lnTo>
                    <a:lnTo>
                      <a:pt x="2" y="9"/>
                    </a:lnTo>
                    <a:lnTo>
                      <a:pt x="1" y="4"/>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1" name="Freeform 155">
                <a:extLst>
                  <a:ext uri="{FF2B5EF4-FFF2-40B4-BE49-F238E27FC236}">
                    <a16:creationId xmlns:a16="http://schemas.microsoft.com/office/drawing/2014/main" id="{EA789B66-FC7B-4A11-8025-FEB3F6F766E6}"/>
                  </a:ext>
                </a:extLst>
              </p:cNvPr>
              <p:cNvSpPr/>
              <p:nvPr/>
            </p:nvSpPr>
            <p:spPr bwMode="auto">
              <a:xfrm>
                <a:off x="2399" y="3379"/>
                <a:ext cx="71" cy="79"/>
              </a:xfrm>
              <a:custGeom>
                <a:avLst/>
                <a:gdLst>
                  <a:gd name="T0" fmla="*/ 162 w 281"/>
                  <a:gd name="T1" fmla="*/ 36 h 317"/>
                  <a:gd name="T2" fmla="*/ 166 w 281"/>
                  <a:gd name="T3" fmla="*/ 50 h 317"/>
                  <a:gd name="T4" fmla="*/ 155 w 281"/>
                  <a:gd name="T5" fmla="*/ 63 h 317"/>
                  <a:gd name="T6" fmla="*/ 134 w 281"/>
                  <a:gd name="T7" fmla="*/ 76 h 317"/>
                  <a:gd name="T8" fmla="*/ 134 w 281"/>
                  <a:gd name="T9" fmla="*/ 85 h 317"/>
                  <a:gd name="T10" fmla="*/ 151 w 281"/>
                  <a:gd name="T11" fmla="*/ 95 h 317"/>
                  <a:gd name="T12" fmla="*/ 180 w 281"/>
                  <a:gd name="T13" fmla="*/ 108 h 317"/>
                  <a:gd name="T14" fmla="*/ 187 w 281"/>
                  <a:gd name="T15" fmla="*/ 128 h 317"/>
                  <a:gd name="T16" fmla="*/ 224 w 281"/>
                  <a:gd name="T17" fmla="*/ 179 h 317"/>
                  <a:gd name="T18" fmla="*/ 265 w 281"/>
                  <a:gd name="T19" fmla="*/ 201 h 317"/>
                  <a:gd name="T20" fmla="*/ 278 w 281"/>
                  <a:gd name="T21" fmla="*/ 211 h 317"/>
                  <a:gd name="T22" fmla="*/ 277 w 281"/>
                  <a:gd name="T23" fmla="*/ 221 h 317"/>
                  <a:gd name="T24" fmla="*/ 211 w 281"/>
                  <a:gd name="T25" fmla="*/ 194 h 317"/>
                  <a:gd name="T26" fmla="*/ 181 w 281"/>
                  <a:gd name="T27" fmla="*/ 173 h 317"/>
                  <a:gd name="T28" fmla="*/ 165 w 281"/>
                  <a:gd name="T29" fmla="*/ 142 h 317"/>
                  <a:gd name="T30" fmla="*/ 132 w 281"/>
                  <a:gd name="T31" fmla="*/ 113 h 317"/>
                  <a:gd name="T32" fmla="*/ 119 w 281"/>
                  <a:gd name="T33" fmla="*/ 121 h 317"/>
                  <a:gd name="T34" fmla="*/ 134 w 281"/>
                  <a:gd name="T35" fmla="*/ 145 h 317"/>
                  <a:gd name="T36" fmla="*/ 142 w 281"/>
                  <a:gd name="T37" fmla="*/ 162 h 317"/>
                  <a:gd name="T38" fmla="*/ 159 w 281"/>
                  <a:gd name="T39" fmla="*/ 169 h 317"/>
                  <a:gd name="T40" fmla="*/ 167 w 281"/>
                  <a:gd name="T41" fmla="*/ 180 h 317"/>
                  <a:gd name="T42" fmla="*/ 165 w 281"/>
                  <a:gd name="T43" fmla="*/ 185 h 317"/>
                  <a:gd name="T44" fmla="*/ 143 w 281"/>
                  <a:gd name="T45" fmla="*/ 177 h 317"/>
                  <a:gd name="T46" fmla="*/ 131 w 281"/>
                  <a:gd name="T47" fmla="*/ 173 h 317"/>
                  <a:gd name="T48" fmla="*/ 166 w 281"/>
                  <a:gd name="T49" fmla="*/ 194 h 317"/>
                  <a:gd name="T50" fmla="*/ 198 w 281"/>
                  <a:gd name="T51" fmla="*/ 210 h 317"/>
                  <a:gd name="T52" fmla="*/ 206 w 281"/>
                  <a:gd name="T53" fmla="*/ 222 h 317"/>
                  <a:gd name="T54" fmla="*/ 197 w 281"/>
                  <a:gd name="T55" fmla="*/ 225 h 317"/>
                  <a:gd name="T56" fmla="*/ 133 w 281"/>
                  <a:gd name="T57" fmla="*/ 191 h 317"/>
                  <a:gd name="T58" fmla="*/ 96 w 281"/>
                  <a:gd name="T59" fmla="*/ 160 h 317"/>
                  <a:gd name="T60" fmla="*/ 77 w 281"/>
                  <a:gd name="T61" fmla="*/ 141 h 317"/>
                  <a:gd name="T62" fmla="*/ 49 w 281"/>
                  <a:gd name="T63" fmla="*/ 134 h 317"/>
                  <a:gd name="T64" fmla="*/ 57 w 281"/>
                  <a:gd name="T65" fmla="*/ 149 h 317"/>
                  <a:gd name="T66" fmla="*/ 101 w 281"/>
                  <a:gd name="T67" fmla="*/ 180 h 317"/>
                  <a:gd name="T68" fmla="*/ 104 w 281"/>
                  <a:gd name="T69" fmla="*/ 187 h 317"/>
                  <a:gd name="T70" fmla="*/ 87 w 281"/>
                  <a:gd name="T71" fmla="*/ 191 h 317"/>
                  <a:gd name="T72" fmla="*/ 87 w 281"/>
                  <a:gd name="T73" fmla="*/ 198 h 317"/>
                  <a:gd name="T74" fmla="*/ 131 w 281"/>
                  <a:gd name="T75" fmla="*/ 236 h 317"/>
                  <a:gd name="T76" fmla="*/ 141 w 281"/>
                  <a:gd name="T77" fmla="*/ 248 h 317"/>
                  <a:gd name="T78" fmla="*/ 96 w 281"/>
                  <a:gd name="T79" fmla="*/ 233 h 317"/>
                  <a:gd name="T80" fmla="*/ 78 w 281"/>
                  <a:gd name="T81" fmla="*/ 221 h 317"/>
                  <a:gd name="T82" fmla="*/ 68 w 281"/>
                  <a:gd name="T83" fmla="*/ 209 h 317"/>
                  <a:gd name="T84" fmla="*/ 59 w 281"/>
                  <a:gd name="T85" fmla="*/ 210 h 317"/>
                  <a:gd name="T86" fmla="*/ 71 w 281"/>
                  <a:gd name="T87" fmla="*/ 228 h 317"/>
                  <a:gd name="T88" fmla="*/ 66 w 281"/>
                  <a:gd name="T89" fmla="*/ 237 h 317"/>
                  <a:gd name="T90" fmla="*/ 61 w 281"/>
                  <a:gd name="T91" fmla="*/ 246 h 317"/>
                  <a:gd name="T92" fmla="*/ 85 w 281"/>
                  <a:gd name="T93" fmla="*/ 252 h 317"/>
                  <a:gd name="T94" fmla="*/ 107 w 281"/>
                  <a:gd name="T95" fmla="*/ 267 h 317"/>
                  <a:gd name="T96" fmla="*/ 120 w 281"/>
                  <a:gd name="T97" fmla="*/ 293 h 317"/>
                  <a:gd name="T98" fmla="*/ 115 w 281"/>
                  <a:gd name="T99" fmla="*/ 297 h 317"/>
                  <a:gd name="T100" fmla="*/ 66 w 281"/>
                  <a:gd name="T101" fmla="*/ 274 h 317"/>
                  <a:gd name="T102" fmla="*/ 50 w 281"/>
                  <a:gd name="T103" fmla="*/ 277 h 317"/>
                  <a:gd name="T104" fmla="*/ 65 w 281"/>
                  <a:gd name="T105" fmla="*/ 289 h 317"/>
                  <a:gd name="T106" fmla="*/ 76 w 281"/>
                  <a:gd name="T107" fmla="*/ 298 h 317"/>
                  <a:gd name="T108" fmla="*/ 82 w 281"/>
                  <a:gd name="T109" fmla="*/ 314 h 317"/>
                  <a:gd name="T110" fmla="*/ 62 w 281"/>
                  <a:gd name="T111" fmla="*/ 312 h 317"/>
                  <a:gd name="T112" fmla="*/ 16 w 281"/>
                  <a:gd name="T113" fmla="*/ 290 h 317"/>
                  <a:gd name="T114" fmla="*/ 2 w 281"/>
                  <a:gd name="T115" fmla="*/ 271 h 317"/>
                  <a:gd name="T116" fmla="*/ 0 w 281"/>
                  <a:gd name="T117" fmla="*/ 51 h 317"/>
                  <a:gd name="T118" fmla="*/ 4 w 281"/>
                  <a:gd name="T119" fmla="*/ 24 h 317"/>
                  <a:gd name="T120" fmla="*/ 16 w 281"/>
                  <a:gd name="T121" fmla="*/ 9 h 317"/>
                  <a:gd name="T122" fmla="*/ 34 w 281"/>
                  <a:gd name="T123" fmla="*/ 1 h 317"/>
                  <a:gd name="T124" fmla="*/ 148 w 281"/>
                  <a:gd name="T125" fmla="*/ 1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317">
                    <a:moveTo>
                      <a:pt x="148" y="19"/>
                    </a:moveTo>
                    <a:lnTo>
                      <a:pt x="154" y="25"/>
                    </a:lnTo>
                    <a:lnTo>
                      <a:pt x="159" y="31"/>
                    </a:lnTo>
                    <a:lnTo>
                      <a:pt x="162" y="36"/>
                    </a:lnTo>
                    <a:lnTo>
                      <a:pt x="165" y="39"/>
                    </a:lnTo>
                    <a:lnTo>
                      <a:pt x="166" y="43"/>
                    </a:lnTo>
                    <a:lnTo>
                      <a:pt x="167" y="46"/>
                    </a:lnTo>
                    <a:lnTo>
                      <a:pt x="166" y="50"/>
                    </a:lnTo>
                    <a:lnTo>
                      <a:pt x="165" y="53"/>
                    </a:lnTo>
                    <a:lnTo>
                      <a:pt x="164" y="55"/>
                    </a:lnTo>
                    <a:lnTo>
                      <a:pt x="160" y="58"/>
                    </a:lnTo>
                    <a:lnTo>
                      <a:pt x="155" y="63"/>
                    </a:lnTo>
                    <a:lnTo>
                      <a:pt x="148" y="66"/>
                    </a:lnTo>
                    <a:lnTo>
                      <a:pt x="142" y="70"/>
                    </a:lnTo>
                    <a:lnTo>
                      <a:pt x="137" y="73"/>
                    </a:lnTo>
                    <a:lnTo>
                      <a:pt x="134" y="76"/>
                    </a:lnTo>
                    <a:lnTo>
                      <a:pt x="133" y="78"/>
                    </a:lnTo>
                    <a:lnTo>
                      <a:pt x="132" y="80"/>
                    </a:lnTo>
                    <a:lnTo>
                      <a:pt x="133" y="82"/>
                    </a:lnTo>
                    <a:lnTo>
                      <a:pt x="134" y="85"/>
                    </a:lnTo>
                    <a:lnTo>
                      <a:pt x="137" y="87"/>
                    </a:lnTo>
                    <a:lnTo>
                      <a:pt x="140" y="90"/>
                    </a:lnTo>
                    <a:lnTo>
                      <a:pt x="143" y="92"/>
                    </a:lnTo>
                    <a:lnTo>
                      <a:pt x="151" y="95"/>
                    </a:lnTo>
                    <a:lnTo>
                      <a:pt x="160" y="98"/>
                    </a:lnTo>
                    <a:lnTo>
                      <a:pt x="169" y="101"/>
                    </a:lnTo>
                    <a:lnTo>
                      <a:pt x="176" y="105"/>
                    </a:lnTo>
                    <a:lnTo>
                      <a:pt x="180" y="108"/>
                    </a:lnTo>
                    <a:lnTo>
                      <a:pt x="182" y="110"/>
                    </a:lnTo>
                    <a:lnTo>
                      <a:pt x="183" y="114"/>
                    </a:lnTo>
                    <a:lnTo>
                      <a:pt x="184" y="118"/>
                    </a:lnTo>
                    <a:lnTo>
                      <a:pt x="187" y="128"/>
                    </a:lnTo>
                    <a:lnTo>
                      <a:pt x="195" y="145"/>
                    </a:lnTo>
                    <a:lnTo>
                      <a:pt x="205" y="161"/>
                    </a:lnTo>
                    <a:lnTo>
                      <a:pt x="211" y="170"/>
                    </a:lnTo>
                    <a:lnTo>
                      <a:pt x="224" y="179"/>
                    </a:lnTo>
                    <a:lnTo>
                      <a:pt x="242" y="189"/>
                    </a:lnTo>
                    <a:lnTo>
                      <a:pt x="251" y="193"/>
                    </a:lnTo>
                    <a:lnTo>
                      <a:pt x="258" y="197"/>
                    </a:lnTo>
                    <a:lnTo>
                      <a:pt x="265" y="201"/>
                    </a:lnTo>
                    <a:lnTo>
                      <a:pt x="268" y="205"/>
                    </a:lnTo>
                    <a:lnTo>
                      <a:pt x="271" y="208"/>
                    </a:lnTo>
                    <a:lnTo>
                      <a:pt x="276" y="210"/>
                    </a:lnTo>
                    <a:lnTo>
                      <a:pt x="278" y="211"/>
                    </a:lnTo>
                    <a:lnTo>
                      <a:pt x="279" y="214"/>
                    </a:lnTo>
                    <a:lnTo>
                      <a:pt x="280" y="217"/>
                    </a:lnTo>
                    <a:lnTo>
                      <a:pt x="281" y="221"/>
                    </a:lnTo>
                    <a:lnTo>
                      <a:pt x="277" y="221"/>
                    </a:lnTo>
                    <a:lnTo>
                      <a:pt x="265" y="217"/>
                    </a:lnTo>
                    <a:lnTo>
                      <a:pt x="249" y="211"/>
                    </a:lnTo>
                    <a:lnTo>
                      <a:pt x="230" y="203"/>
                    </a:lnTo>
                    <a:lnTo>
                      <a:pt x="211" y="194"/>
                    </a:lnTo>
                    <a:lnTo>
                      <a:pt x="195" y="184"/>
                    </a:lnTo>
                    <a:lnTo>
                      <a:pt x="188" y="180"/>
                    </a:lnTo>
                    <a:lnTo>
                      <a:pt x="184" y="176"/>
                    </a:lnTo>
                    <a:lnTo>
                      <a:pt x="181" y="173"/>
                    </a:lnTo>
                    <a:lnTo>
                      <a:pt x="180" y="168"/>
                    </a:lnTo>
                    <a:lnTo>
                      <a:pt x="178" y="162"/>
                    </a:lnTo>
                    <a:lnTo>
                      <a:pt x="172" y="153"/>
                    </a:lnTo>
                    <a:lnTo>
                      <a:pt x="165" y="142"/>
                    </a:lnTo>
                    <a:lnTo>
                      <a:pt x="156" y="132"/>
                    </a:lnTo>
                    <a:lnTo>
                      <a:pt x="146" y="122"/>
                    </a:lnTo>
                    <a:lnTo>
                      <a:pt x="137" y="115"/>
                    </a:lnTo>
                    <a:lnTo>
                      <a:pt x="132" y="113"/>
                    </a:lnTo>
                    <a:lnTo>
                      <a:pt x="128" y="113"/>
                    </a:lnTo>
                    <a:lnTo>
                      <a:pt x="124" y="113"/>
                    </a:lnTo>
                    <a:lnTo>
                      <a:pt x="120" y="115"/>
                    </a:lnTo>
                    <a:lnTo>
                      <a:pt x="119" y="121"/>
                    </a:lnTo>
                    <a:lnTo>
                      <a:pt x="120" y="128"/>
                    </a:lnTo>
                    <a:lnTo>
                      <a:pt x="123" y="137"/>
                    </a:lnTo>
                    <a:lnTo>
                      <a:pt x="125" y="141"/>
                    </a:lnTo>
                    <a:lnTo>
                      <a:pt x="134" y="145"/>
                    </a:lnTo>
                    <a:lnTo>
                      <a:pt x="145" y="146"/>
                    </a:lnTo>
                    <a:lnTo>
                      <a:pt x="143" y="151"/>
                    </a:lnTo>
                    <a:lnTo>
                      <a:pt x="139" y="159"/>
                    </a:lnTo>
                    <a:lnTo>
                      <a:pt x="142" y="162"/>
                    </a:lnTo>
                    <a:lnTo>
                      <a:pt x="145" y="164"/>
                    </a:lnTo>
                    <a:lnTo>
                      <a:pt x="149" y="165"/>
                    </a:lnTo>
                    <a:lnTo>
                      <a:pt x="155" y="167"/>
                    </a:lnTo>
                    <a:lnTo>
                      <a:pt x="159" y="169"/>
                    </a:lnTo>
                    <a:lnTo>
                      <a:pt x="162" y="173"/>
                    </a:lnTo>
                    <a:lnTo>
                      <a:pt x="165" y="174"/>
                    </a:lnTo>
                    <a:lnTo>
                      <a:pt x="166" y="177"/>
                    </a:lnTo>
                    <a:lnTo>
                      <a:pt x="167" y="180"/>
                    </a:lnTo>
                    <a:lnTo>
                      <a:pt x="167" y="183"/>
                    </a:lnTo>
                    <a:lnTo>
                      <a:pt x="167" y="184"/>
                    </a:lnTo>
                    <a:lnTo>
                      <a:pt x="166" y="185"/>
                    </a:lnTo>
                    <a:lnTo>
                      <a:pt x="165" y="185"/>
                    </a:lnTo>
                    <a:lnTo>
                      <a:pt x="162" y="185"/>
                    </a:lnTo>
                    <a:lnTo>
                      <a:pt x="158" y="184"/>
                    </a:lnTo>
                    <a:lnTo>
                      <a:pt x="153" y="182"/>
                    </a:lnTo>
                    <a:lnTo>
                      <a:pt x="143" y="177"/>
                    </a:lnTo>
                    <a:lnTo>
                      <a:pt x="135" y="173"/>
                    </a:lnTo>
                    <a:lnTo>
                      <a:pt x="132" y="171"/>
                    </a:lnTo>
                    <a:lnTo>
                      <a:pt x="130" y="171"/>
                    </a:lnTo>
                    <a:lnTo>
                      <a:pt x="131" y="173"/>
                    </a:lnTo>
                    <a:lnTo>
                      <a:pt x="133" y="174"/>
                    </a:lnTo>
                    <a:lnTo>
                      <a:pt x="141" y="180"/>
                    </a:lnTo>
                    <a:lnTo>
                      <a:pt x="153" y="187"/>
                    </a:lnTo>
                    <a:lnTo>
                      <a:pt x="166" y="194"/>
                    </a:lnTo>
                    <a:lnTo>
                      <a:pt x="178" y="202"/>
                    </a:lnTo>
                    <a:lnTo>
                      <a:pt x="188" y="207"/>
                    </a:lnTo>
                    <a:lnTo>
                      <a:pt x="194" y="209"/>
                    </a:lnTo>
                    <a:lnTo>
                      <a:pt x="198" y="210"/>
                    </a:lnTo>
                    <a:lnTo>
                      <a:pt x="202" y="212"/>
                    </a:lnTo>
                    <a:lnTo>
                      <a:pt x="205" y="217"/>
                    </a:lnTo>
                    <a:lnTo>
                      <a:pt x="206" y="221"/>
                    </a:lnTo>
                    <a:lnTo>
                      <a:pt x="206" y="222"/>
                    </a:lnTo>
                    <a:lnTo>
                      <a:pt x="205" y="224"/>
                    </a:lnTo>
                    <a:lnTo>
                      <a:pt x="203" y="225"/>
                    </a:lnTo>
                    <a:lnTo>
                      <a:pt x="202" y="225"/>
                    </a:lnTo>
                    <a:lnTo>
                      <a:pt x="197" y="225"/>
                    </a:lnTo>
                    <a:lnTo>
                      <a:pt x="189" y="221"/>
                    </a:lnTo>
                    <a:lnTo>
                      <a:pt x="167" y="208"/>
                    </a:lnTo>
                    <a:lnTo>
                      <a:pt x="144" y="196"/>
                    </a:lnTo>
                    <a:lnTo>
                      <a:pt x="133" y="191"/>
                    </a:lnTo>
                    <a:lnTo>
                      <a:pt x="123" y="183"/>
                    </a:lnTo>
                    <a:lnTo>
                      <a:pt x="112" y="176"/>
                    </a:lnTo>
                    <a:lnTo>
                      <a:pt x="101" y="166"/>
                    </a:lnTo>
                    <a:lnTo>
                      <a:pt x="96" y="160"/>
                    </a:lnTo>
                    <a:lnTo>
                      <a:pt x="89" y="151"/>
                    </a:lnTo>
                    <a:lnTo>
                      <a:pt x="85" y="148"/>
                    </a:lnTo>
                    <a:lnTo>
                      <a:pt x="82" y="145"/>
                    </a:lnTo>
                    <a:lnTo>
                      <a:pt x="77" y="141"/>
                    </a:lnTo>
                    <a:lnTo>
                      <a:pt x="72" y="139"/>
                    </a:lnTo>
                    <a:lnTo>
                      <a:pt x="64" y="136"/>
                    </a:lnTo>
                    <a:lnTo>
                      <a:pt x="55" y="133"/>
                    </a:lnTo>
                    <a:lnTo>
                      <a:pt x="49" y="134"/>
                    </a:lnTo>
                    <a:lnTo>
                      <a:pt x="46" y="135"/>
                    </a:lnTo>
                    <a:lnTo>
                      <a:pt x="46" y="137"/>
                    </a:lnTo>
                    <a:lnTo>
                      <a:pt x="47" y="140"/>
                    </a:lnTo>
                    <a:lnTo>
                      <a:pt x="57" y="149"/>
                    </a:lnTo>
                    <a:lnTo>
                      <a:pt x="70" y="157"/>
                    </a:lnTo>
                    <a:lnTo>
                      <a:pt x="84" y="167"/>
                    </a:lnTo>
                    <a:lnTo>
                      <a:pt x="97" y="177"/>
                    </a:lnTo>
                    <a:lnTo>
                      <a:pt x="101" y="180"/>
                    </a:lnTo>
                    <a:lnTo>
                      <a:pt x="104" y="183"/>
                    </a:lnTo>
                    <a:lnTo>
                      <a:pt x="104" y="184"/>
                    </a:lnTo>
                    <a:lnTo>
                      <a:pt x="104" y="185"/>
                    </a:lnTo>
                    <a:lnTo>
                      <a:pt x="104" y="187"/>
                    </a:lnTo>
                    <a:lnTo>
                      <a:pt x="103" y="188"/>
                    </a:lnTo>
                    <a:lnTo>
                      <a:pt x="97" y="189"/>
                    </a:lnTo>
                    <a:lnTo>
                      <a:pt x="88" y="190"/>
                    </a:lnTo>
                    <a:lnTo>
                      <a:pt x="87" y="191"/>
                    </a:lnTo>
                    <a:lnTo>
                      <a:pt x="86" y="191"/>
                    </a:lnTo>
                    <a:lnTo>
                      <a:pt x="86" y="193"/>
                    </a:lnTo>
                    <a:lnTo>
                      <a:pt x="86" y="194"/>
                    </a:lnTo>
                    <a:lnTo>
                      <a:pt x="87" y="198"/>
                    </a:lnTo>
                    <a:lnTo>
                      <a:pt x="92" y="205"/>
                    </a:lnTo>
                    <a:lnTo>
                      <a:pt x="103" y="214"/>
                    </a:lnTo>
                    <a:lnTo>
                      <a:pt x="123" y="229"/>
                    </a:lnTo>
                    <a:lnTo>
                      <a:pt x="131" y="236"/>
                    </a:lnTo>
                    <a:lnTo>
                      <a:pt x="138" y="243"/>
                    </a:lnTo>
                    <a:lnTo>
                      <a:pt x="140" y="245"/>
                    </a:lnTo>
                    <a:lnTo>
                      <a:pt x="141" y="247"/>
                    </a:lnTo>
                    <a:lnTo>
                      <a:pt x="141" y="248"/>
                    </a:lnTo>
                    <a:lnTo>
                      <a:pt x="139" y="249"/>
                    </a:lnTo>
                    <a:lnTo>
                      <a:pt x="126" y="246"/>
                    </a:lnTo>
                    <a:lnTo>
                      <a:pt x="105" y="238"/>
                    </a:lnTo>
                    <a:lnTo>
                      <a:pt x="96" y="233"/>
                    </a:lnTo>
                    <a:lnTo>
                      <a:pt x="86" y="229"/>
                    </a:lnTo>
                    <a:lnTo>
                      <a:pt x="83" y="225"/>
                    </a:lnTo>
                    <a:lnTo>
                      <a:pt x="80" y="223"/>
                    </a:lnTo>
                    <a:lnTo>
                      <a:pt x="78" y="221"/>
                    </a:lnTo>
                    <a:lnTo>
                      <a:pt x="78" y="219"/>
                    </a:lnTo>
                    <a:lnTo>
                      <a:pt x="76" y="216"/>
                    </a:lnTo>
                    <a:lnTo>
                      <a:pt x="73" y="212"/>
                    </a:lnTo>
                    <a:lnTo>
                      <a:pt x="68" y="209"/>
                    </a:lnTo>
                    <a:lnTo>
                      <a:pt x="63" y="208"/>
                    </a:lnTo>
                    <a:lnTo>
                      <a:pt x="61" y="208"/>
                    </a:lnTo>
                    <a:lnTo>
                      <a:pt x="60" y="209"/>
                    </a:lnTo>
                    <a:lnTo>
                      <a:pt x="59" y="210"/>
                    </a:lnTo>
                    <a:lnTo>
                      <a:pt x="59" y="211"/>
                    </a:lnTo>
                    <a:lnTo>
                      <a:pt x="62" y="217"/>
                    </a:lnTo>
                    <a:lnTo>
                      <a:pt x="70" y="225"/>
                    </a:lnTo>
                    <a:lnTo>
                      <a:pt x="71" y="228"/>
                    </a:lnTo>
                    <a:lnTo>
                      <a:pt x="72" y="230"/>
                    </a:lnTo>
                    <a:lnTo>
                      <a:pt x="71" y="232"/>
                    </a:lnTo>
                    <a:lnTo>
                      <a:pt x="70" y="233"/>
                    </a:lnTo>
                    <a:lnTo>
                      <a:pt x="66" y="237"/>
                    </a:lnTo>
                    <a:lnTo>
                      <a:pt x="63" y="240"/>
                    </a:lnTo>
                    <a:lnTo>
                      <a:pt x="60" y="243"/>
                    </a:lnTo>
                    <a:lnTo>
                      <a:pt x="59" y="245"/>
                    </a:lnTo>
                    <a:lnTo>
                      <a:pt x="61" y="246"/>
                    </a:lnTo>
                    <a:lnTo>
                      <a:pt x="68" y="247"/>
                    </a:lnTo>
                    <a:lnTo>
                      <a:pt x="72" y="247"/>
                    </a:lnTo>
                    <a:lnTo>
                      <a:pt x="78" y="249"/>
                    </a:lnTo>
                    <a:lnTo>
                      <a:pt x="85" y="252"/>
                    </a:lnTo>
                    <a:lnTo>
                      <a:pt x="91" y="256"/>
                    </a:lnTo>
                    <a:lnTo>
                      <a:pt x="98" y="259"/>
                    </a:lnTo>
                    <a:lnTo>
                      <a:pt x="103" y="263"/>
                    </a:lnTo>
                    <a:lnTo>
                      <a:pt x="107" y="267"/>
                    </a:lnTo>
                    <a:lnTo>
                      <a:pt x="110" y="272"/>
                    </a:lnTo>
                    <a:lnTo>
                      <a:pt x="112" y="280"/>
                    </a:lnTo>
                    <a:lnTo>
                      <a:pt x="116" y="289"/>
                    </a:lnTo>
                    <a:lnTo>
                      <a:pt x="120" y="293"/>
                    </a:lnTo>
                    <a:lnTo>
                      <a:pt x="123" y="297"/>
                    </a:lnTo>
                    <a:lnTo>
                      <a:pt x="123" y="299"/>
                    </a:lnTo>
                    <a:lnTo>
                      <a:pt x="121" y="299"/>
                    </a:lnTo>
                    <a:lnTo>
                      <a:pt x="115" y="297"/>
                    </a:lnTo>
                    <a:lnTo>
                      <a:pt x="104" y="291"/>
                    </a:lnTo>
                    <a:lnTo>
                      <a:pt x="91" y="285"/>
                    </a:lnTo>
                    <a:lnTo>
                      <a:pt x="78" y="278"/>
                    </a:lnTo>
                    <a:lnTo>
                      <a:pt x="66" y="274"/>
                    </a:lnTo>
                    <a:lnTo>
                      <a:pt x="59" y="272"/>
                    </a:lnTo>
                    <a:lnTo>
                      <a:pt x="52" y="273"/>
                    </a:lnTo>
                    <a:lnTo>
                      <a:pt x="50" y="275"/>
                    </a:lnTo>
                    <a:lnTo>
                      <a:pt x="50" y="277"/>
                    </a:lnTo>
                    <a:lnTo>
                      <a:pt x="52" y="280"/>
                    </a:lnTo>
                    <a:lnTo>
                      <a:pt x="56" y="284"/>
                    </a:lnTo>
                    <a:lnTo>
                      <a:pt x="60" y="287"/>
                    </a:lnTo>
                    <a:lnTo>
                      <a:pt x="65" y="289"/>
                    </a:lnTo>
                    <a:lnTo>
                      <a:pt x="70" y="291"/>
                    </a:lnTo>
                    <a:lnTo>
                      <a:pt x="72" y="292"/>
                    </a:lnTo>
                    <a:lnTo>
                      <a:pt x="74" y="294"/>
                    </a:lnTo>
                    <a:lnTo>
                      <a:pt x="76" y="298"/>
                    </a:lnTo>
                    <a:lnTo>
                      <a:pt x="78" y="301"/>
                    </a:lnTo>
                    <a:lnTo>
                      <a:pt x="80" y="305"/>
                    </a:lnTo>
                    <a:lnTo>
                      <a:pt x="82" y="309"/>
                    </a:lnTo>
                    <a:lnTo>
                      <a:pt x="82" y="314"/>
                    </a:lnTo>
                    <a:lnTo>
                      <a:pt x="80" y="316"/>
                    </a:lnTo>
                    <a:lnTo>
                      <a:pt x="76" y="317"/>
                    </a:lnTo>
                    <a:lnTo>
                      <a:pt x="70" y="315"/>
                    </a:lnTo>
                    <a:lnTo>
                      <a:pt x="62" y="312"/>
                    </a:lnTo>
                    <a:lnTo>
                      <a:pt x="52" y="307"/>
                    </a:lnTo>
                    <a:lnTo>
                      <a:pt x="33" y="299"/>
                    </a:lnTo>
                    <a:lnTo>
                      <a:pt x="21" y="293"/>
                    </a:lnTo>
                    <a:lnTo>
                      <a:pt x="16" y="290"/>
                    </a:lnTo>
                    <a:lnTo>
                      <a:pt x="12" y="287"/>
                    </a:lnTo>
                    <a:lnTo>
                      <a:pt x="8" y="284"/>
                    </a:lnTo>
                    <a:lnTo>
                      <a:pt x="6" y="279"/>
                    </a:lnTo>
                    <a:lnTo>
                      <a:pt x="2" y="271"/>
                    </a:lnTo>
                    <a:lnTo>
                      <a:pt x="0" y="260"/>
                    </a:lnTo>
                    <a:lnTo>
                      <a:pt x="0" y="235"/>
                    </a:lnTo>
                    <a:lnTo>
                      <a:pt x="0" y="209"/>
                    </a:lnTo>
                    <a:lnTo>
                      <a:pt x="0" y="51"/>
                    </a:lnTo>
                    <a:lnTo>
                      <a:pt x="0" y="43"/>
                    </a:lnTo>
                    <a:lnTo>
                      <a:pt x="1" y="36"/>
                    </a:lnTo>
                    <a:lnTo>
                      <a:pt x="2" y="30"/>
                    </a:lnTo>
                    <a:lnTo>
                      <a:pt x="4" y="24"/>
                    </a:lnTo>
                    <a:lnTo>
                      <a:pt x="6" y="19"/>
                    </a:lnTo>
                    <a:lnTo>
                      <a:pt x="9" y="15"/>
                    </a:lnTo>
                    <a:lnTo>
                      <a:pt x="12" y="12"/>
                    </a:lnTo>
                    <a:lnTo>
                      <a:pt x="16" y="9"/>
                    </a:lnTo>
                    <a:lnTo>
                      <a:pt x="20" y="5"/>
                    </a:lnTo>
                    <a:lnTo>
                      <a:pt x="24" y="3"/>
                    </a:lnTo>
                    <a:lnTo>
                      <a:pt x="29" y="2"/>
                    </a:lnTo>
                    <a:lnTo>
                      <a:pt x="34" y="1"/>
                    </a:lnTo>
                    <a:lnTo>
                      <a:pt x="44" y="0"/>
                    </a:lnTo>
                    <a:lnTo>
                      <a:pt x="56" y="0"/>
                    </a:lnTo>
                    <a:lnTo>
                      <a:pt x="104" y="10"/>
                    </a:lnTo>
                    <a:lnTo>
                      <a:pt x="148"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2" name="Freeform 156">
                <a:extLst>
                  <a:ext uri="{FF2B5EF4-FFF2-40B4-BE49-F238E27FC236}">
                    <a16:creationId xmlns:a16="http://schemas.microsoft.com/office/drawing/2014/main" id="{D218B690-5013-46F4-84FD-2009D7A6B0CC}"/>
                  </a:ext>
                </a:extLst>
              </p:cNvPr>
              <p:cNvSpPr/>
              <p:nvPr/>
            </p:nvSpPr>
            <p:spPr bwMode="auto">
              <a:xfrm>
                <a:off x="2439" y="3437"/>
                <a:ext cx="31" cy="21"/>
              </a:xfrm>
              <a:custGeom>
                <a:avLst/>
                <a:gdLst>
                  <a:gd name="T0" fmla="*/ 36 w 126"/>
                  <a:gd name="T1" fmla="*/ 4 h 83"/>
                  <a:gd name="T2" fmla="*/ 46 w 126"/>
                  <a:gd name="T3" fmla="*/ 8 h 83"/>
                  <a:gd name="T4" fmla="*/ 67 w 126"/>
                  <a:gd name="T5" fmla="*/ 18 h 83"/>
                  <a:gd name="T6" fmla="*/ 85 w 126"/>
                  <a:gd name="T7" fmla="*/ 30 h 83"/>
                  <a:gd name="T8" fmla="*/ 96 w 126"/>
                  <a:gd name="T9" fmla="*/ 42 h 83"/>
                  <a:gd name="T10" fmla="*/ 104 w 126"/>
                  <a:gd name="T11" fmla="*/ 53 h 83"/>
                  <a:gd name="T12" fmla="*/ 114 w 126"/>
                  <a:gd name="T13" fmla="*/ 60 h 83"/>
                  <a:gd name="T14" fmla="*/ 123 w 126"/>
                  <a:gd name="T15" fmla="*/ 64 h 83"/>
                  <a:gd name="T16" fmla="*/ 126 w 126"/>
                  <a:gd name="T17" fmla="*/ 67 h 83"/>
                  <a:gd name="T18" fmla="*/ 126 w 126"/>
                  <a:gd name="T19" fmla="*/ 72 h 83"/>
                  <a:gd name="T20" fmla="*/ 125 w 126"/>
                  <a:gd name="T21" fmla="*/ 80 h 83"/>
                  <a:gd name="T22" fmla="*/ 118 w 126"/>
                  <a:gd name="T23" fmla="*/ 77 h 83"/>
                  <a:gd name="T24" fmla="*/ 108 w 126"/>
                  <a:gd name="T25" fmla="*/ 67 h 83"/>
                  <a:gd name="T26" fmla="*/ 97 w 126"/>
                  <a:gd name="T27" fmla="*/ 60 h 83"/>
                  <a:gd name="T28" fmla="*/ 86 w 126"/>
                  <a:gd name="T29" fmla="*/ 54 h 83"/>
                  <a:gd name="T30" fmla="*/ 79 w 126"/>
                  <a:gd name="T31" fmla="*/ 48 h 83"/>
                  <a:gd name="T32" fmla="*/ 73 w 126"/>
                  <a:gd name="T33" fmla="*/ 46 h 83"/>
                  <a:gd name="T34" fmla="*/ 72 w 126"/>
                  <a:gd name="T35" fmla="*/ 48 h 83"/>
                  <a:gd name="T36" fmla="*/ 77 w 126"/>
                  <a:gd name="T37" fmla="*/ 53 h 83"/>
                  <a:gd name="T38" fmla="*/ 82 w 126"/>
                  <a:gd name="T39" fmla="*/ 57 h 83"/>
                  <a:gd name="T40" fmla="*/ 83 w 126"/>
                  <a:gd name="T41" fmla="*/ 60 h 83"/>
                  <a:gd name="T42" fmla="*/ 83 w 126"/>
                  <a:gd name="T43" fmla="*/ 65 h 83"/>
                  <a:gd name="T44" fmla="*/ 81 w 126"/>
                  <a:gd name="T45" fmla="*/ 67 h 83"/>
                  <a:gd name="T46" fmla="*/ 78 w 126"/>
                  <a:gd name="T47" fmla="*/ 67 h 83"/>
                  <a:gd name="T48" fmla="*/ 70 w 126"/>
                  <a:gd name="T49" fmla="*/ 63 h 83"/>
                  <a:gd name="T50" fmla="*/ 54 w 126"/>
                  <a:gd name="T51" fmla="*/ 48 h 83"/>
                  <a:gd name="T52" fmla="*/ 40 w 126"/>
                  <a:gd name="T53" fmla="*/ 36 h 83"/>
                  <a:gd name="T54" fmla="*/ 29 w 126"/>
                  <a:gd name="T55" fmla="*/ 23 h 83"/>
                  <a:gd name="T56" fmla="*/ 25 w 126"/>
                  <a:gd name="T57" fmla="*/ 24 h 83"/>
                  <a:gd name="T58" fmla="*/ 26 w 126"/>
                  <a:gd name="T59" fmla="*/ 30 h 83"/>
                  <a:gd name="T60" fmla="*/ 30 w 126"/>
                  <a:gd name="T61" fmla="*/ 34 h 83"/>
                  <a:gd name="T62" fmla="*/ 39 w 126"/>
                  <a:gd name="T63" fmla="*/ 38 h 83"/>
                  <a:gd name="T64" fmla="*/ 38 w 126"/>
                  <a:gd name="T65" fmla="*/ 42 h 83"/>
                  <a:gd name="T66" fmla="*/ 24 w 126"/>
                  <a:gd name="T67" fmla="*/ 41 h 83"/>
                  <a:gd name="T68" fmla="*/ 21 w 126"/>
                  <a:gd name="T69" fmla="*/ 36 h 83"/>
                  <a:gd name="T70" fmla="*/ 13 w 126"/>
                  <a:gd name="T71" fmla="*/ 30 h 83"/>
                  <a:gd name="T72" fmla="*/ 10 w 126"/>
                  <a:gd name="T73" fmla="*/ 25 h 83"/>
                  <a:gd name="T74" fmla="*/ 7 w 126"/>
                  <a:gd name="T75" fmla="*/ 19 h 83"/>
                  <a:gd name="T76" fmla="*/ 2 w 126"/>
                  <a:gd name="T77" fmla="*/ 8 h 83"/>
                  <a:gd name="T78" fmla="*/ 0 w 126"/>
                  <a:gd name="T79" fmla="*/ 2 h 83"/>
                  <a:gd name="T80" fmla="*/ 1 w 126"/>
                  <a:gd name="T81" fmla="*/ 0 h 83"/>
                  <a:gd name="T82" fmla="*/ 4 w 126"/>
                  <a:gd name="T83" fmla="*/ 0 h 83"/>
                  <a:gd name="T84" fmla="*/ 21 w 126"/>
                  <a:gd name="T85" fmla="*/ 3 h 83"/>
                  <a:gd name="T86" fmla="*/ 29 w 126"/>
                  <a:gd name="T87" fmla="*/ 8 h 83"/>
                  <a:gd name="T88" fmla="*/ 31 w 126"/>
                  <a:gd name="T89" fmla="*/ 5 h 83"/>
                  <a:gd name="T90" fmla="*/ 27 w 126"/>
                  <a:gd name="T91"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6" h="83">
                    <a:moveTo>
                      <a:pt x="27" y="3"/>
                    </a:moveTo>
                    <a:lnTo>
                      <a:pt x="36" y="4"/>
                    </a:lnTo>
                    <a:lnTo>
                      <a:pt x="41" y="5"/>
                    </a:lnTo>
                    <a:lnTo>
                      <a:pt x="46" y="8"/>
                    </a:lnTo>
                    <a:lnTo>
                      <a:pt x="54" y="11"/>
                    </a:lnTo>
                    <a:lnTo>
                      <a:pt x="67" y="18"/>
                    </a:lnTo>
                    <a:lnTo>
                      <a:pt x="81" y="26"/>
                    </a:lnTo>
                    <a:lnTo>
                      <a:pt x="85" y="30"/>
                    </a:lnTo>
                    <a:lnTo>
                      <a:pt x="92" y="36"/>
                    </a:lnTo>
                    <a:lnTo>
                      <a:pt x="96" y="42"/>
                    </a:lnTo>
                    <a:lnTo>
                      <a:pt x="99" y="48"/>
                    </a:lnTo>
                    <a:lnTo>
                      <a:pt x="104" y="53"/>
                    </a:lnTo>
                    <a:lnTo>
                      <a:pt x="109" y="57"/>
                    </a:lnTo>
                    <a:lnTo>
                      <a:pt x="114" y="60"/>
                    </a:lnTo>
                    <a:lnTo>
                      <a:pt x="120" y="63"/>
                    </a:lnTo>
                    <a:lnTo>
                      <a:pt x="123" y="64"/>
                    </a:lnTo>
                    <a:lnTo>
                      <a:pt x="125" y="65"/>
                    </a:lnTo>
                    <a:lnTo>
                      <a:pt x="126" y="67"/>
                    </a:lnTo>
                    <a:lnTo>
                      <a:pt x="126" y="68"/>
                    </a:lnTo>
                    <a:lnTo>
                      <a:pt x="126" y="72"/>
                    </a:lnTo>
                    <a:lnTo>
                      <a:pt x="125" y="77"/>
                    </a:lnTo>
                    <a:lnTo>
                      <a:pt x="125" y="80"/>
                    </a:lnTo>
                    <a:lnTo>
                      <a:pt x="124" y="83"/>
                    </a:lnTo>
                    <a:lnTo>
                      <a:pt x="118" y="77"/>
                    </a:lnTo>
                    <a:lnTo>
                      <a:pt x="110" y="69"/>
                    </a:lnTo>
                    <a:lnTo>
                      <a:pt x="108" y="67"/>
                    </a:lnTo>
                    <a:lnTo>
                      <a:pt x="104" y="64"/>
                    </a:lnTo>
                    <a:lnTo>
                      <a:pt x="97" y="60"/>
                    </a:lnTo>
                    <a:lnTo>
                      <a:pt x="93" y="58"/>
                    </a:lnTo>
                    <a:lnTo>
                      <a:pt x="86" y="54"/>
                    </a:lnTo>
                    <a:lnTo>
                      <a:pt x="82" y="50"/>
                    </a:lnTo>
                    <a:lnTo>
                      <a:pt x="79" y="48"/>
                    </a:lnTo>
                    <a:lnTo>
                      <a:pt x="76" y="46"/>
                    </a:lnTo>
                    <a:lnTo>
                      <a:pt x="73" y="46"/>
                    </a:lnTo>
                    <a:lnTo>
                      <a:pt x="72" y="46"/>
                    </a:lnTo>
                    <a:lnTo>
                      <a:pt x="72" y="48"/>
                    </a:lnTo>
                    <a:lnTo>
                      <a:pt x="73" y="50"/>
                    </a:lnTo>
                    <a:lnTo>
                      <a:pt x="77" y="53"/>
                    </a:lnTo>
                    <a:lnTo>
                      <a:pt x="80" y="56"/>
                    </a:lnTo>
                    <a:lnTo>
                      <a:pt x="82" y="57"/>
                    </a:lnTo>
                    <a:lnTo>
                      <a:pt x="83" y="59"/>
                    </a:lnTo>
                    <a:lnTo>
                      <a:pt x="83" y="60"/>
                    </a:lnTo>
                    <a:lnTo>
                      <a:pt x="83" y="63"/>
                    </a:lnTo>
                    <a:lnTo>
                      <a:pt x="83" y="65"/>
                    </a:lnTo>
                    <a:lnTo>
                      <a:pt x="82" y="67"/>
                    </a:lnTo>
                    <a:lnTo>
                      <a:pt x="81" y="67"/>
                    </a:lnTo>
                    <a:lnTo>
                      <a:pt x="79" y="67"/>
                    </a:lnTo>
                    <a:lnTo>
                      <a:pt x="78" y="67"/>
                    </a:lnTo>
                    <a:lnTo>
                      <a:pt x="73" y="64"/>
                    </a:lnTo>
                    <a:lnTo>
                      <a:pt x="70" y="63"/>
                    </a:lnTo>
                    <a:lnTo>
                      <a:pt x="63" y="56"/>
                    </a:lnTo>
                    <a:lnTo>
                      <a:pt x="54" y="48"/>
                    </a:lnTo>
                    <a:lnTo>
                      <a:pt x="46" y="43"/>
                    </a:lnTo>
                    <a:lnTo>
                      <a:pt x="40" y="36"/>
                    </a:lnTo>
                    <a:lnTo>
                      <a:pt x="33" y="28"/>
                    </a:lnTo>
                    <a:lnTo>
                      <a:pt x="29" y="23"/>
                    </a:lnTo>
                    <a:lnTo>
                      <a:pt x="27" y="23"/>
                    </a:lnTo>
                    <a:lnTo>
                      <a:pt x="25" y="24"/>
                    </a:lnTo>
                    <a:lnTo>
                      <a:pt x="25" y="27"/>
                    </a:lnTo>
                    <a:lnTo>
                      <a:pt x="26" y="30"/>
                    </a:lnTo>
                    <a:lnTo>
                      <a:pt x="28" y="31"/>
                    </a:lnTo>
                    <a:lnTo>
                      <a:pt x="30" y="34"/>
                    </a:lnTo>
                    <a:lnTo>
                      <a:pt x="36" y="36"/>
                    </a:lnTo>
                    <a:lnTo>
                      <a:pt x="39" y="38"/>
                    </a:lnTo>
                    <a:lnTo>
                      <a:pt x="39" y="40"/>
                    </a:lnTo>
                    <a:lnTo>
                      <a:pt x="38" y="42"/>
                    </a:lnTo>
                    <a:lnTo>
                      <a:pt x="31" y="42"/>
                    </a:lnTo>
                    <a:lnTo>
                      <a:pt x="24" y="41"/>
                    </a:lnTo>
                    <a:lnTo>
                      <a:pt x="21" y="38"/>
                    </a:lnTo>
                    <a:lnTo>
                      <a:pt x="21" y="36"/>
                    </a:lnTo>
                    <a:lnTo>
                      <a:pt x="15" y="34"/>
                    </a:lnTo>
                    <a:lnTo>
                      <a:pt x="13" y="30"/>
                    </a:lnTo>
                    <a:lnTo>
                      <a:pt x="11" y="27"/>
                    </a:lnTo>
                    <a:lnTo>
                      <a:pt x="10" y="25"/>
                    </a:lnTo>
                    <a:lnTo>
                      <a:pt x="8" y="22"/>
                    </a:lnTo>
                    <a:lnTo>
                      <a:pt x="7" y="19"/>
                    </a:lnTo>
                    <a:lnTo>
                      <a:pt x="4" y="14"/>
                    </a:lnTo>
                    <a:lnTo>
                      <a:pt x="2" y="8"/>
                    </a:lnTo>
                    <a:lnTo>
                      <a:pt x="2" y="5"/>
                    </a:lnTo>
                    <a:lnTo>
                      <a:pt x="0" y="2"/>
                    </a:lnTo>
                    <a:lnTo>
                      <a:pt x="0" y="1"/>
                    </a:lnTo>
                    <a:lnTo>
                      <a:pt x="1" y="0"/>
                    </a:lnTo>
                    <a:lnTo>
                      <a:pt x="2" y="0"/>
                    </a:lnTo>
                    <a:lnTo>
                      <a:pt x="4" y="0"/>
                    </a:lnTo>
                    <a:lnTo>
                      <a:pt x="13" y="2"/>
                    </a:lnTo>
                    <a:lnTo>
                      <a:pt x="21" y="3"/>
                    </a:lnTo>
                    <a:lnTo>
                      <a:pt x="25" y="5"/>
                    </a:lnTo>
                    <a:lnTo>
                      <a:pt x="29" y="8"/>
                    </a:lnTo>
                    <a:lnTo>
                      <a:pt x="30" y="8"/>
                    </a:lnTo>
                    <a:lnTo>
                      <a:pt x="31" y="5"/>
                    </a:lnTo>
                    <a:lnTo>
                      <a:pt x="30" y="4"/>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3" name="Freeform 157">
                <a:extLst>
                  <a:ext uri="{FF2B5EF4-FFF2-40B4-BE49-F238E27FC236}">
                    <a16:creationId xmlns:a16="http://schemas.microsoft.com/office/drawing/2014/main" id="{B6D0AB95-76E1-4B07-AAD9-AF5328A1D7EF}"/>
                  </a:ext>
                </a:extLst>
              </p:cNvPr>
              <p:cNvSpPr/>
              <p:nvPr/>
            </p:nvSpPr>
            <p:spPr bwMode="auto">
              <a:xfrm>
                <a:off x="2453" y="3458"/>
                <a:ext cx="30" cy="20"/>
              </a:xfrm>
              <a:custGeom>
                <a:avLst/>
                <a:gdLst>
                  <a:gd name="T0" fmla="*/ 40 w 118"/>
                  <a:gd name="T1" fmla="*/ 28 h 80"/>
                  <a:gd name="T2" fmla="*/ 49 w 118"/>
                  <a:gd name="T3" fmla="*/ 34 h 80"/>
                  <a:gd name="T4" fmla="*/ 57 w 118"/>
                  <a:gd name="T5" fmla="*/ 38 h 80"/>
                  <a:gd name="T6" fmla="*/ 66 w 118"/>
                  <a:gd name="T7" fmla="*/ 43 h 80"/>
                  <a:gd name="T8" fmla="*/ 76 w 118"/>
                  <a:gd name="T9" fmla="*/ 48 h 80"/>
                  <a:gd name="T10" fmla="*/ 86 w 118"/>
                  <a:gd name="T11" fmla="*/ 55 h 80"/>
                  <a:gd name="T12" fmla="*/ 95 w 118"/>
                  <a:gd name="T13" fmla="*/ 59 h 80"/>
                  <a:gd name="T14" fmla="*/ 107 w 118"/>
                  <a:gd name="T15" fmla="*/ 68 h 80"/>
                  <a:gd name="T16" fmla="*/ 118 w 118"/>
                  <a:gd name="T17" fmla="*/ 77 h 80"/>
                  <a:gd name="T18" fmla="*/ 106 w 118"/>
                  <a:gd name="T19" fmla="*/ 77 h 80"/>
                  <a:gd name="T20" fmla="*/ 92 w 118"/>
                  <a:gd name="T21" fmla="*/ 74 h 80"/>
                  <a:gd name="T22" fmla="*/ 92 w 118"/>
                  <a:gd name="T23" fmla="*/ 73 h 80"/>
                  <a:gd name="T24" fmla="*/ 91 w 118"/>
                  <a:gd name="T25" fmla="*/ 70 h 80"/>
                  <a:gd name="T26" fmla="*/ 91 w 118"/>
                  <a:gd name="T27" fmla="*/ 69 h 80"/>
                  <a:gd name="T28" fmla="*/ 90 w 118"/>
                  <a:gd name="T29" fmla="*/ 69 h 80"/>
                  <a:gd name="T30" fmla="*/ 89 w 118"/>
                  <a:gd name="T31" fmla="*/ 70 h 80"/>
                  <a:gd name="T32" fmla="*/ 89 w 118"/>
                  <a:gd name="T33" fmla="*/ 71 h 80"/>
                  <a:gd name="T34" fmla="*/ 88 w 118"/>
                  <a:gd name="T35" fmla="*/ 76 h 80"/>
                  <a:gd name="T36" fmla="*/ 88 w 118"/>
                  <a:gd name="T37" fmla="*/ 80 h 80"/>
                  <a:gd name="T38" fmla="*/ 84 w 118"/>
                  <a:gd name="T39" fmla="*/ 76 h 80"/>
                  <a:gd name="T40" fmla="*/ 82 w 118"/>
                  <a:gd name="T41" fmla="*/ 72 h 80"/>
                  <a:gd name="T42" fmla="*/ 67 w 118"/>
                  <a:gd name="T43" fmla="*/ 60 h 80"/>
                  <a:gd name="T44" fmla="*/ 52 w 118"/>
                  <a:gd name="T45" fmla="*/ 50 h 80"/>
                  <a:gd name="T46" fmla="*/ 45 w 118"/>
                  <a:gd name="T47" fmla="*/ 46 h 80"/>
                  <a:gd name="T48" fmla="*/ 34 w 118"/>
                  <a:gd name="T49" fmla="*/ 40 h 80"/>
                  <a:gd name="T50" fmla="*/ 23 w 118"/>
                  <a:gd name="T51" fmla="*/ 34 h 80"/>
                  <a:gd name="T52" fmla="*/ 14 w 118"/>
                  <a:gd name="T53" fmla="*/ 28 h 80"/>
                  <a:gd name="T54" fmla="*/ 9 w 118"/>
                  <a:gd name="T55" fmla="*/ 21 h 80"/>
                  <a:gd name="T56" fmla="*/ 4 w 118"/>
                  <a:gd name="T57" fmla="*/ 9 h 80"/>
                  <a:gd name="T58" fmla="*/ 1 w 118"/>
                  <a:gd name="T59" fmla="*/ 3 h 80"/>
                  <a:gd name="T60" fmla="*/ 0 w 118"/>
                  <a:gd name="T61" fmla="*/ 0 h 80"/>
                  <a:gd name="T62" fmla="*/ 9 w 118"/>
                  <a:gd name="T63" fmla="*/ 2 h 80"/>
                  <a:gd name="T64" fmla="*/ 16 w 118"/>
                  <a:gd name="T65" fmla="*/ 5 h 80"/>
                  <a:gd name="T66" fmla="*/ 23 w 118"/>
                  <a:gd name="T67" fmla="*/ 10 h 80"/>
                  <a:gd name="T68" fmla="*/ 24 w 118"/>
                  <a:gd name="T69" fmla="*/ 13 h 80"/>
                  <a:gd name="T70" fmla="*/ 28 w 118"/>
                  <a:gd name="T71" fmla="*/ 17 h 80"/>
                  <a:gd name="T72" fmla="*/ 34 w 118"/>
                  <a:gd name="T73" fmla="*/ 21 h 80"/>
                  <a:gd name="T74" fmla="*/ 34 w 118"/>
                  <a:gd name="T75" fmla="*/ 23 h 80"/>
                  <a:gd name="T76" fmla="*/ 34 w 118"/>
                  <a:gd name="T77" fmla="*/ 24 h 80"/>
                  <a:gd name="T78" fmla="*/ 35 w 118"/>
                  <a:gd name="T79" fmla="*/ 25 h 80"/>
                  <a:gd name="T80" fmla="*/ 39 w 118"/>
                  <a:gd name="T81" fmla="*/ 26 h 80"/>
                  <a:gd name="T82" fmla="*/ 41 w 118"/>
                  <a:gd name="T83" fmla="*/ 27 h 80"/>
                  <a:gd name="T84" fmla="*/ 42 w 118"/>
                  <a:gd name="T85" fmla="*/ 27 h 80"/>
                  <a:gd name="T86" fmla="*/ 43 w 118"/>
                  <a:gd name="T87" fmla="*/ 28 h 80"/>
                  <a:gd name="T88" fmla="*/ 40 w 118"/>
                  <a:gd name="T89" fmla="*/ 2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80">
                    <a:moveTo>
                      <a:pt x="40" y="28"/>
                    </a:moveTo>
                    <a:lnTo>
                      <a:pt x="49" y="34"/>
                    </a:lnTo>
                    <a:lnTo>
                      <a:pt x="57" y="38"/>
                    </a:lnTo>
                    <a:lnTo>
                      <a:pt x="66" y="43"/>
                    </a:lnTo>
                    <a:lnTo>
                      <a:pt x="76" y="48"/>
                    </a:lnTo>
                    <a:lnTo>
                      <a:pt x="86" y="55"/>
                    </a:lnTo>
                    <a:lnTo>
                      <a:pt x="95" y="59"/>
                    </a:lnTo>
                    <a:lnTo>
                      <a:pt x="107" y="68"/>
                    </a:lnTo>
                    <a:lnTo>
                      <a:pt x="118" y="77"/>
                    </a:lnTo>
                    <a:lnTo>
                      <a:pt x="106" y="77"/>
                    </a:lnTo>
                    <a:lnTo>
                      <a:pt x="92" y="74"/>
                    </a:lnTo>
                    <a:lnTo>
                      <a:pt x="92" y="73"/>
                    </a:lnTo>
                    <a:lnTo>
                      <a:pt x="91" y="70"/>
                    </a:lnTo>
                    <a:lnTo>
                      <a:pt x="91" y="69"/>
                    </a:lnTo>
                    <a:lnTo>
                      <a:pt x="90" y="69"/>
                    </a:lnTo>
                    <a:lnTo>
                      <a:pt x="89" y="70"/>
                    </a:lnTo>
                    <a:lnTo>
                      <a:pt x="89" y="71"/>
                    </a:lnTo>
                    <a:lnTo>
                      <a:pt x="88" y="76"/>
                    </a:lnTo>
                    <a:lnTo>
                      <a:pt x="88" y="80"/>
                    </a:lnTo>
                    <a:lnTo>
                      <a:pt x="84" y="76"/>
                    </a:lnTo>
                    <a:lnTo>
                      <a:pt x="82" y="72"/>
                    </a:lnTo>
                    <a:lnTo>
                      <a:pt x="67" y="60"/>
                    </a:lnTo>
                    <a:lnTo>
                      <a:pt x="52" y="50"/>
                    </a:lnTo>
                    <a:lnTo>
                      <a:pt x="45" y="46"/>
                    </a:lnTo>
                    <a:lnTo>
                      <a:pt x="34" y="40"/>
                    </a:lnTo>
                    <a:lnTo>
                      <a:pt x="23" y="34"/>
                    </a:lnTo>
                    <a:lnTo>
                      <a:pt x="14" y="28"/>
                    </a:lnTo>
                    <a:lnTo>
                      <a:pt x="9" y="21"/>
                    </a:lnTo>
                    <a:lnTo>
                      <a:pt x="4" y="9"/>
                    </a:lnTo>
                    <a:lnTo>
                      <a:pt x="1" y="3"/>
                    </a:lnTo>
                    <a:lnTo>
                      <a:pt x="0" y="0"/>
                    </a:lnTo>
                    <a:lnTo>
                      <a:pt x="9" y="2"/>
                    </a:lnTo>
                    <a:lnTo>
                      <a:pt x="16" y="5"/>
                    </a:lnTo>
                    <a:lnTo>
                      <a:pt x="23" y="10"/>
                    </a:lnTo>
                    <a:lnTo>
                      <a:pt x="24" y="13"/>
                    </a:lnTo>
                    <a:lnTo>
                      <a:pt x="28" y="17"/>
                    </a:lnTo>
                    <a:lnTo>
                      <a:pt x="34" y="21"/>
                    </a:lnTo>
                    <a:lnTo>
                      <a:pt x="34" y="23"/>
                    </a:lnTo>
                    <a:lnTo>
                      <a:pt x="34" y="24"/>
                    </a:lnTo>
                    <a:lnTo>
                      <a:pt x="35" y="25"/>
                    </a:lnTo>
                    <a:lnTo>
                      <a:pt x="39" y="26"/>
                    </a:lnTo>
                    <a:lnTo>
                      <a:pt x="41" y="27"/>
                    </a:lnTo>
                    <a:lnTo>
                      <a:pt x="42" y="27"/>
                    </a:lnTo>
                    <a:lnTo>
                      <a:pt x="43" y="28"/>
                    </a:lnTo>
                    <a:lnTo>
                      <a:pt x="40" y="2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4" name="Freeform 158">
                <a:extLst>
                  <a:ext uri="{FF2B5EF4-FFF2-40B4-BE49-F238E27FC236}">
                    <a16:creationId xmlns:a16="http://schemas.microsoft.com/office/drawing/2014/main" id="{A77848F6-7D45-495D-BEFB-E3F82435B480}"/>
                  </a:ext>
                </a:extLst>
              </p:cNvPr>
              <p:cNvSpPr/>
              <p:nvPr/>
            </p:nvSpPr>
            <p:spPr bwMode="auto">
              <a:xfrm>
                <a:off x="2425" y="3456"/>
                <a:ext cx="40" cy="24"/>
              </a:xfrm>
              <a:custGeom>
                <a:avLst/>
                <a:gdLst>
                  <a:gd name="T0" fmla="*/ 28 w 161"/>
                  <a:gd name="T1" fmla="*/ 1 h 93"/>
                  <a:gd name="T2" fmla="*/ 44 w 161"/>
                  <a:gd name="T3" fmla="*/ 4 h 93"/>
                  <a:gd name="T4" fmla="*/ 55 w 161"/>
                  <a:gd name="T5" fmla="*/ 10 h 93"/>
                  <a:gd name="T6" fmla="*/ 65 w 161"/>
                  <a:gd name="T7" fmla="*/ 18 h 93"/>
                  <a:gd name="T8" fmla="*/ 76 w 161"/>
                  <a:gd name="T9" fmla="*/ 24 h 93"/>
                  <a:gd name="T10" fmla="*/ 90 w 161"/>
                  <a:gd name="T11" fmla="*/ 28 h 93"/>
                  <a:gd name="T12" fmla="*/ 119 w 161"/>
                  <a:gd name="T13" fmla="*/ 41 h 93"/>
                  <a:gd name="T14" fmla="*/ 127 w 161"/>
                  <a:gd name="T15" fmla="*/ 47 h 93"/>
                  <a:gd name="T16" fmla="*/ 129 w 161"/>
                  <a:gd name="T17" fmla="*/ 58 h 93"/>
                  <a:gd name="T18" fmla="*/ 132 w 161"/>
                  <a:gd name="T19" fmla="*/ 69 h 93"/>
                  <a:gd name="T20" fmla="*/ 135 w 161"/>
                  <a:gd name="T21" fmla="*/ 75 h 93"/>
                  <a:gd name="T22" fmla="*/ 138 w 161"/>
                  <a:gd name="T23" fmla="*/ 77 h 93"/>
                  <a:gd name="T24" fmla="*/ 148 w 161"/>
                  <a:gd name="T25" fmla="*/ 83 h 93"/>
                  <a:gd name="T26" fmla="*/ 159 w 161"/>
                  <a:gd name="T27" fmla="*/ 87 h 93"/>
                  <a:gd name="T28" fmla="*/ 161 w 161"/>
                  <a:gd name="T29" fmla="*/ 91 h 93"/>
                  <a:gd name="T30" fmla="*/ 156 w 161"/>
                  <a:gd name="T31" fmla="*/ 93 h 93"/>
                  <a:gd name="T32" fmla="*/ 145 w 161"/>
                  <a:gd name="T33" fmla="*/ 90 h 93"/>
                  <a:gd name="T34" fmla="*/ 133 w 161"/>
                  <a:gd name="T35" fmla="*/ 86 h 93"/>
                  <a:gd name="T36" fmla="*/ 126 w 161"/>
                  <a:gd name="T37" fmla="*/ 82 h 93"/>
                  <a:gd name="T38" fmla="*/ 121 w 161"/>
                  <a:gd name="T39" fmla="*/ 71 h 93"/>
                  <a:gd name="T40" fmla="*/ 114 w 161"/>
                  <a:gd name="T41" fmla="*/ 63 h 93"/>
                  <a:gd name="T42" fmla="*/ 107 w 161"/>
                  <a:gd name="T43" fmla="*/ 60 h 93"/>
                  <a:gd name="T44" fmla="*/ 96 w 161"/>
                  <a:gd name="T45" fmla="*/ 57 h 93"/>
                  <a:gd name="T46" fmla="*/ 85 w 161"/>
                  <a:gd name="T47" fmla="*/ 50 h 93"/>
                  <a:gd name="T48" fmla="*/ 77 w 161"/>
                  <a:gd name="T49" fmla="*/ 42 h 93"/>
                  <a:gd name="T50" fmla="*/ 68 w 161"/>
                  <a:gd name="T51" fmla="*/ 33 h 93"/>
                  <a:gd name="T52" fmla="*/ 68 w 161"/>
                  <a:gd name="T53" fmla="*/ 32 h 93"/>
                  <a:gd name="T54" fmla="*/ 67 w 161"/>
                  <a:gd name="T55" fmla="*/ 34 h 93"/>
                  <a:gd name="T56" fmla="*/ 72 w 161"/>
                  <a:gd name="T57" fmla="*/ 42 h 93"/>
                  <a:gd name="T58" fmla="*/ 82 w 161"/>
                  <a:gd name="T59" fmla="*/ 50 h 93"/>
                  <a:gd name="T60" fmla="*/ 90 w 161"/>
                  <a:gd name="T61" fmla="*/ 57 h 93"/>
                  <a:gd name="T62" fmla="*/ 92 w 161"/>
                  <a:gd name="T63" fmla="*/ 63 h 93"/>
                  <a:gd name="T64" fmla="*/ 78 w 161"/>
                  <a:gd name="T65" fmla="*/ 59 h 93"/>
                  <a:gd name="T66" fmla="*/ 62 w 161"/>
                  <a:gd name="T67" fmla="*/ 50 h 93"/>
                  <a:gd name="T68" fmla="*/ 52 w 161"/>
                  <a:gd name="T69" fmla="*/ 44 h 93"/>
                  <a:gd name="T70" fmla="*/ 42 w 161"/>
                  <a:gd name="T71" fmla="*/ 34 h 93"/>
                  <a:gd name="T72" fmla="*/ 36 w 161"/>
                  <a:gd name="T73" fmla="*/ 26 h 93"/>
                  <a:gd name="T74" fmla="*/ 35 w 161"/>
                  <a:gd name="T75" fmla="*/ 23 h 93"/>
                  <a:gd name="T76" fmla="*/ 26 w 161"/>
                  <a:gd name="T77" fmla="*/ 23 h 93"/>
                  <a:gd name="T78" fmla="*/ 14 w 161"/>
                  <a:gd name="T79" fmla="*/ 14 h 93"/>
                  <a:gd name="T80" fmla="*/ 4 w 161"/>
                  <a:gd name="T81" fmla="*/ 5 h 93"/>
                  <a:gd name="T82" fmla="*/ 0 w 161"/>
                  <a:gd name="T83" fmla="*/ 4 h 93"/>
                  <a:gd name="T84" fmla="*/ 1 w 161"/>
                  <a:gd name="T85" fmla="*/ 3 h 93"/>
                  <a:gd name="T86" fmla="*/ 9 w 161"/>
                  <a:gd name="T87"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 h="93">
                    <a:moveTo>
                      <a:pt x="16" y="0"/>
                    </a:moveTo>
                    <a:lnTo>
                      <a:pt x="28" y="1"/>
                    </a:lnTo>
                    <a:lnTo>
                      <a:pt x="39" y="2"/>
                    </a:lnTo>
                    <a:lnTo>
                      <a:pt x="44" y="4"/>
                    </a:lnTo>
                    <a:lnTo>
                      <a:pt x="50" y="6"/>
                    </a:lnTo>
                    <a:lnTo>
                      <a:pt x="55" y="10"/>
                    </a:lnTo>
                    <a:lnTo>
                      <a:pt x="59" y="15"/>
                    </a:lnTo>
                    <a:lnTo>
                      <a:pt x="65" y="18"/>
                    </a:lnTo>
                    <a:lnTo>
                      <a:pt x="70" y="22"/>
                    </a:lnTo>
                    <a:lnTo>
                      <a:pt x="76" y="24"/>
                    </a:lnTo>
                    <a:lnTo>
                      <a:pt x="82" y="26"/>
                    </a:lnTo>
                    <a:lnTo>
                      <a:pt x="90" y="28"/>
                    </a:lnTo>
                    <a:lnTo>
                      <a:pt x="104" y="34"/>
                    </a:lnTo>
                    <a:lnTo>
                      <a:pt x="119" y="41"/>
                    </a:lnTo>
                    <a:lnTo>
                      <a:pt x="126" y="44"/>
                    </a:lnTo>
                    <a:lnTo>
                      <a:pt x="127" y="47"/>
                    </a:lnTo>
                    <a:lnTo>
                      <a:pt x="128" y="52"/>
                    </a:lnTo>
                    <a:lnTo>
                      <a:pt x="129" y="58"/>
                    </a:lnTo>
                    <a:lnTo>
                      <a:pt x="131" y="63"/>
                    </a:lnTo>
                    <a:lnTo>
                      <a:pt x="132" y="69"/>
                    </a:lnTo>
                    <a:lnTo>
                      <a:pt x="133" y="74"/>
                    </a:lnTo>
                    <a:lnTo>
                      <a:pt x="135" y="75"/>
                    </a:lnTo>
                    <a:lnTo>
                      <a:pt x="136" y="77"/>
                    </a:lnTo>
                    <a:lnTo>
                      <a:pt x="138" y="77"/>
                    </a:lnTo>
                    <a:lnTo>
                      <a:pt x="140" y="78"/>
                    </a:lnTo>
                    <a:lnTo>
                      <a:pt x="148" y="83"/>
                    </a:lnTo>
                    <a:lnTo>
                      <a:pt x="155" y="86"/>
                    </a:lnTo>
                    <a:lnTo>
                      <a:pt x="159" y="87"/>
                    </a:lnTo>
                    <a:lnTo>
                      <a:pt x="160" y="88"/>
                    </a:lnTo>
                    <a:lnTo>
                      <a:pt x="161" y="91"/>
                    </a:lnTo>
                    <a:lnTo>
                      <a:pt x="159" y="93"/>
                    </a:lnTo>
                    <a:lnTo>
                      <a:pt x="156" y="93"/>
                    </a:lnTo>
                    <a:lnTo>
                      <a:pt x="153" y="92"/>
                    </a:lnTo>
                    <a:lnTo>
                      <a:pt x="145" y="90"/>
                    </a:lnTo>
                    <a:lnTo>
                      <a:pt x="136" y="88"/>
                    </a:lnTo>
                    <a:lnTo>
                      <a:pt x="133" y="86"/>
                    </a:lnTo>
                    <a:lnTo>
                      <a:pt x="128" y="84"/>
                    </a:lnTo>
                    <a:lnTo>
                      <a:pt x="126" y="82"/>
                    </a:lnTo>
                    <a:lnTo>
                      <a:pt x="124" y="78"/>
                    </a:lnTo>
                    <a:lnTo>
                      <a:pt x="121" y="71"/>
                    </a:lnTo>
                    <a:lnTo>
                      <a:pt x="117" y="65"/>
                    </a:lnTo>
                    <a:lnTo>
                      <a:pt x="114" y="63"/>
                    </a:lnTo>
                    <a:lnTo>
                      <a:pt x="111" y="61"/>
                    </a:lnTo>
                    <a:lnTo>
                      <a:pt x="107" y="60"/>
                    </a:lnTo>
                    <a:lnTo>
                      <a:pt x="103" y="59"/>
                    </a:lnTo>
                    <a:lnTo>
                      <a:pt x="96" y="57"/>
                    </a:lnTo>
                    <a:lnTo>
                      <a:pt x="91" y="54"/>
                    </a:lnTo>
                    <a:lnTo>
                      <a:pt x="85" y="50"/>
                    </a:lnTo>
                    <a:lnTo>
                      <a:pt x="82" y="46"/>
                    </a:lnTo>
                    <a:lnTo>
                      <a:pt x="77" y="42"/>
                    </a:lnTo>
                    <a:lnTo>
                      <a:pt x="71" y="38"/>
                    </a:lnTo>
                    <a:lnTo>
                      <a:pt x="68" y="33"/>
                    </a:lnTo>
                    <a:lnTo>
                      <a:pt x="69" y="32"/>
                    </a:lnTo>
                    <a:lnTo>
                      <a:pt x="68" y="32"/>
                    </a:lnTo>
                    <a:lnTo>
                      <a:pt x="67" y="32"/>
                    </a:lnTo>
                    <a:lnTo>
                      <a:pt x="67" y="34"/>
                    </a:lnTo>
                    <a:lnTo>
                      <a:pt x="69" y="38"/>
                    </a:lnTo>
                    <a:lnTo>
                      <a:pt x="72" y="42"/>
                    </a:lnTo>
                    <a:lnTo>
                      <a:pt x="77" y="46"/>
                    </a:lnTo>
                    <a:lnTo>
                      <a:pt x="82" y="50"/>
                    </a:lnTo>
                    <a:lnTo>
                      <a:pt x="86" y="52"/>
                    </a:lnTo>
                    <a:lnTo>
                      <a:pt x="90" y="57"/>
                    </a:lnTo>
                    <a:lnTo>
                      <a:pt x="94" y="63"/>
                    </a:lnTo>
                    <a:lnTo>
                      <a:pt x="92" y="63"/>
                    </a:lnTo>
                    <a:lnTo>
                      <a:pt x="87" y="61"/>
                    </a:lnTo>
                    <a:lnTo>
                      <a:pt x="78" y="59"/>
                    </a:lnTo>
                    <a:lnTo>
                      <a:pt x="67" y="54"/>
                    </a:lnTo>
                    <a:lnTo>
                      <a:pt x="62" y="50"/>
                    </a:lnTo>
                    <a:lnTo>
                      <a:pt x="56" y="47"/>
                    </a:lnTo>
                    <a:lnTo>
                      <a:pt x="52" y="44"/>
                    </a:lnTo>
                    <a:lnTo>
                      <a:pt x="50" y="40"/>
                    </a:lnTo>
                    <a:lnTo>
                      <a:pt x="42" y="34"/>
                    </a:lnTo>
                    <a:lnTo>
                      <a:pt x="35" y="28"/>
                    </a:lnTo>
                    <a:lnTo>
                      <a:pt x="36" y="26"/>
                    </a:lnTo>
                    <a:lnTo>
                      <a:pt x="36" y="24"/>
                    </a:lnTo>
                    <a:lnTo>
                      <a:pt x="35" y="23"/>
                    </a:lnTo>
                    <a:lnTo>
                      <a:pt x="33" y="23"/>
                    </a:lnTo>
                    <a:lnTo>
                      <a:pt x="26" y="23"/>
                    </a:lnTo>
                    <a:lnTo>
                      <a:pt x="21" y="21"/>
                    </a:lnTo>
                    <a:lnTo>
                      <a:pt x="14" y="14"/>
                    </a:lnTo>
                    <a:lnTo>
                      <a:pt x="8" y="6"/>
                    </a:lnTo>
                    <a:lnTo>
                      <a:pt x="4" y="5"/>
                    </a:lnTo>
                    <a:lnTo>
                      <a:pt x="1" y="4"/>
                    </a:lnTo>
                    <a:lnTo>
                      <a:pt x="0" y="4"/>
                    </a:lnTo>
                    <a:lnTo>
                      <a:pt x="0" y="3"/>
                    </a:lnTo>
                    <a:lnTo>
                      <a:pt x="1" y="3"/>
                    </a:lnTo>
                    <a:lnTo>
                      <a:pt x="3" y="2"/>
                    </a:lnTo>
                    <a:lnTo>
                      <a:pt x="9" y="2"/>
                    </a:lnTo>
                    <a:lnTo>
                      <a:pt x="1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5" name="Freeform 159">
                <a:extLst>
                  <a:ext uri="{FF2B5EF4-FFF2-40B4-BE49-F238E27FC236}">
                    <a16:creationId xmlns:a16="http://schemas.microsoft.com/office/drawing/2014/main" id="{2593DA13-9482-4498-9A40-A734F5A65B10}"/>
                  </a:ext>
                </a:extLst>
              </p:cNvPr>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6" name="Freeform 160">
                <a:extLst>
                  <a:ext uri="{FF2B5EF4-FFF2-40B4-BE49-F238E27FC236}">
                    <a16:creationId xmlns:a16="http://schemas.microsoft.com/office/drawing/2014/main" id="{CB91A20A-C4B0-41C7-82BE-A0D85EB27C99}"/>
                  </a:ext>
                </a:extLst>
              </p:cNvPr>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7" name="Freeform 161">
                <a:extLst>
                  <a:ext uri="{FF2B5EF4-FFF2-40B4-BE49-F238E27FC236}">
                    <a16:creationId xmlns:a16="http://schemas.microsoft.com/office/drawing/2014/main" id="{851BDCE6-E6CA-40B7-BEB9-6B45D5B6CA95}"/>
                  </a:ext>
                </a:extLst>
              </p:cNvPr>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8" name="Freeform 162">
                <a:extLst>
                  <a:ext uri="{FF2B5EF4-FFF2-40B4-BE49-F238E27FC236}">
                    <a16:creationId xmlns:a16="http://schemas.microsoft.com/office/drawing/2014/main" id="{7E756E15-6C8F-4DE9-B058-CBF099C62086}"/>
                  </a:ext>
                </a:extLst>
              </p:cNvPr>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9" name="Freeform 163">
                <a:extLst>
                  <a:ext uri="{FF2B5EF4-FFF2-40B4-BE49-F238E27FC236}">
                    <a16:creationId xmlns:a16="http://schemas.microsoft.com/office/drawing/2014/main" id="{5B15FD36-2B46-4BC6-9FF8-A44557DF1534}"/>
                  </a:ext>
                </a:extLst>
              </p:cNvPr>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0" name="Freeform 164">
                <a:extLst>
                  <a:ext uri="{FF2B5EF4-FFF2-40B4-BE49-F238E27FC236}">
                    <a16:creationId xmlns:a16="http://schemas.microsoft.com/office/drawing/2014/main" id="{F9B57C8F-6A49-4758-A11D-89161FD39F9D}"/>
                  </a:ext>
                </a:extLst>
              </p:cNvPr>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1" name="Freeform 165">
                <a:extLst>
                  <a:ext uri="{FF2B5EF4-FFF2-40B4-BE49-F238E27FC236}">
                    <a16:creationId xmlns:a16="http://schemas.microsoft.com/office/drawing/2014/main" id="{432338BB-3C79-432C-896B-3058DABFC589}"/>
                  </a:ext>
                </a:extLst>
              </p:cNvPr>
              <p:cNvSpPr/>
              <p:nvPr/>
            </p:nvSpPr>
            <p:spPr bwMode="auto">
              <a:xfrm>
                <a:off x="2438" y="3259"/>
                <a:ext cx="34" cy="33"/>
              </a:xfrm>
              <a:custGeom>
                <a:avLst/>
                <a:gdLst>
                  <a:gd name="T0" fmla="*/ 1 w 139"/>
                  <a:gd name="T1" fmla="*/ 41 h 133"/>
                  <a:gd name="T2" fmla="*/ 139 w 139"/>
                  <a:gd name="T3" fmla="*/ 133 h 133"/>
                  <a:gd name="T4" fmla="*/ 135 w 139"/>
                  <a:gd name="T5" fmla="*/ 99 h 133"/>
                  <a:gd name="T6" fmla="*/ 0 w 139"/>
                  <a:gd name="T7" fmla="*/ 0 h 133"/>
                  <a:gd name="T8" fmla="*/ 1 w 139"/>
                  <a:gd name="T9" fmla="*/ 41 h 133"/>
                </a:gdLst>
                <a:ahLst/>
                <a:cxnLst>
                  <a:cxn ang="0">
                    <a:pos x="T0" y="T1"/>
                  </a:cxn>
                  <a:cxn ang="0">
                    <a:pos x="T2" y="T3"/>
                  </a:cxn>
                  <a:cxn ang="0">
                    <a:pos x="T4" y="T5"/>
                  </a:cxn>
                  <a:cxn ang="0">
                    <a:pos x="T6" y="T7"/>
                  </a:cxn>
                  <a:cxn ang="0">
                    <a:pos x="T8" y="T9"/>
                  </a:cxn>
                </a:cxnLst>
                <a:rect l="0" t="0" r="r" b="b"/>
                <a:pathLst>
                  <a:path w="139" h="133">
                    <a:moveTo>
                      <a:pt x="1" y="41"/>
                    </a:moveTo>
                    <a:lnTo>
                      <a:pt x="139" y="133"/>
                    </a:lnTo>
                    <a:lnTo>
                      <a:pt x="135" y="99"/>
                    </a:lnTo>
                    <a:lnTo>
                      <a:pt x="0" y="0"/>
                    </a:lnTo>
                    <a:lnTo>
                      <a:pt x="1" y="4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2" name="Freeform 166">
                <a:extLst>
                  <a:ext uri="{FF2B5EF4-FFF2-40B4-BE49-F238E27FC236}">
                    <a16:creationId xmlns:a16="http://schemas.microsoft.com/office/drawing/2014/main" id="{D6ABCDCC-C4A2-4176-8E35-DA8EAEE93D0A}"/>
                  </a:ext>
                </a:extLst>
              </p:cNvPr>
              <p:cNvSpPr/>
              <p:nvPr/>
            </p:nvSpPr>
            <p:spPr bwMode="auto">
              <a:xfrm>
                <a:off x="2438" y="3278"/>
                <a:ext cx="36" cy="34"/>
              </a:xfrm>
              <a:custGeom>
                <a:avLst/>
                <a:gdLst>
                  <a:gd name="T0" fmla="*/ 0 w 146"/>
                  <a:gd name="T1" fmla="*/ 41 h 136"/>
                  <a:gd name="T2" fmla="*/ 146 w 146"/>
                  <a:gd name="T3" fmla="*/ 136 h 136"/>
                  <a:gd name="T4" fmla="*/ 145 w 146"/>
                  <a:gd name="T5" fmla="*/ 103 h 136"/>
                  <a:gd name="T6" fmla="*/ 0 w 146"/>
                  <a:gd name="T7" fmla="*/ 0 h 136"/>
                  <a:gd name="T8" fmla="*/ 0 w 146"/>
                  <a:gd name="T9" fmla="*/ 41 h 136"/>
                </a:gdLst>
                <a:ahLst/>
                <a:cxnLst>
                  <a:cxn ang="0">
                    <a:pos x="T0" y="T1"/>
                  </a:cxn>
                  <a:cxn ang="0">
                    <a:pos x="T2" y="T3"/>
                  </a:cxn>
                  <a:cxn ang="0">
                    <a:pos x="T4" y="T5"/>
                  </a:cxn>
                  <a:cxn ang="0">
                    <a:pos x="T6" y="T7"/>
                  </a:cxn>
                  <a:cxn ang="0">
                    <a:pos x="T8" y="T9"/>
                  </a:cxn>
                </a:cxnLst>
                <a:rect l="0" t="0" r="r" b="b"/>
                <a:pathLst>
                  <a:path w="146" h="136">
                    <a:moveTo>
                      <a:pt x="0" y="41"/>
                    </a:moveTo>
                    <a:lnTo>
                      <a:pt x="146" y="136"/>
                    </a:lnTo>
                    <a:lnTo>
                      <a:pt x="145" y="103"/>
                    </a:lnTo>
                    <a:lnTo>
                      <a:pt x="0" y="0"/>
                    </a:lnTo>
                    <a:lnTo>
                      <a:pt x="0" y="4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3" name="Freeform 167">
                <a:extLst>
                  <a:ext uri="{FF2B5EF4-FFF2-40B4-BE49-F238E27FC236}">
                    <a16:creationId xmlns:a16="http://schemas.microsoft.com/office/drawing/2014/main" id="{83CBC10A-18FC-42A1-9180-8ED0E290EED1}"/>
                  </a:ext>
                </a:extLst>
              </p:cNvPr>
              <p:cNvSpPr/>
              <p:nvPr/>
            </p:nvSpPr>
            <p:spPr bwMode="auto">
              <a:xfrm>
                <a:off x="2439" y="3302"/>
                <a:ext cx="39" cy="26"/>
              </a:xfrm>
              <a:custGeom>
                <a:avLst/>
                <a:gdLst>
                  <a:gd name="T0" fmla="*/ 0 w 157"/>
                  <a:gd name="T1" fmla="*/ 46 h 106"/>
                  <a:gd name="T2" fmla="*/ 154 w 157"/>
                  <a:gd name="T3" fmla="*/ 106 h 106"/>
                  <a:gd name="T4" fmla="*/ 157 w 157"/>
                  <a:gd name="T5" fmla="*/ 82 h 106"/>
                  <a:gd name="T6" fmla="*/ 5 w 157"/>
                  <a:gd name="T7" fmla="*/ 0 h 106"/>
                  <a:gd name="T8" fmla="*/ 0 w 157"/>
                  <a:gd name="T9" fmla="*/ 46 h 106"/>
                </a:gdLst>
                <a:ahLst/>
                <a:cxnLst>
                  <a:cxn ang="0">
                    <a:pos x="T0" y="T1"/>
                  </a:cxn>
                  <a:cxn ang="0">
                    <a:pos x="T2" y="T3"/>
                  </a:cxn>
                  <a:cxn ang="0">
                    <a:pos x="T4" y="T5"/>
                  </a:cxn>
                  <a:cxn ang="0">
                    <a:pos x="T6" y="T7"/>
                  </a:cxn>
                  <a:cxn ang="0">
                    <a:pos x="T8" y="T9"/>
                  </a:cxn>
                </a:cxnLst>
                <a:rect l="0" t="0" r="r" b="b"/>
                <a:pathLst>
                  <a:path w="157" h="106">
                    <a:moveTo>
                      <a:pt x="0" y="46"/>
                    </a:moveTo>
                    <a:lnTo>
                      <a:pt x="154" y="106"/>
                    </a:lnTo>
                    <a:lnTo>
                      <a:pt x="157" y="82"/>
                    </a:lnTo>
                    <a:lnTo>
                      <a:pt x="5" y="0"/>
                    </a:lnTo>
                    <a:lnTo>
                      <a:pt x="0" y="4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4" name="Freeform 168">
                <a:extLst>
                  <a:ext uri="{FF2B5EF4-FFF2-40B4-BE49-F238E27FC236}">
                    <a16:creationId xmlns:a16="http://schemas.microsoft.com/office/drawing/2014/main" id="{EB412C8C-6E41-4184-97D4-7FA7E6C6BEF3}"/>
                  </a:ext>
                </a:extLst>
              </p:cNvPr>
              <p:cNvSpPr/>
              <p:nvPr/>
            </p:nvSpPr>
            <p:spPr bwMode="auto">
              <a:xfrm>
                <a:off x="2439" y="3310"/>
                <a:ext cx="14" cy="74"/>
              </a:xfrm>
              <a:custGeom>
                <a:avLst/>
                <a:gdLst>
                  <a:gd name="T0" fmla="*/ 3 w 57"/>
                  <a:gd name="T1" fmla="*/ 291 h 298"/>
                  <a:gd name="T2" fmla="*/ 57 w 57"/>
                  <a:gd name="T3" fmla="*/ 298 h 298"/>
                  <a:gd name="T4" fmla="*/ 54 w 57"/>
                  <a:gd name="T5" fmla="*/ 20 h 298"/>
                  <a:gd name="T6" fmla="*/ 0 w 57"/>
                  <a:gd name="T7" fmla="*/ 0 h 298"/>
                  <a:gd name="T8" fmla="*/ 3 w 57"/>
                  <a:gd name="T9" fmla="*/ 291 h 298"/>
                </a:gdLst>
                <a:ahLst/>
                <a:cxnLst>
                  <a:cxn ang="0">
                    <a:pos x="T0" y="T1"/>
                  </a:cxn>
                  <a:cxn ang="0">
                    <a:pos x="T2" y="T3"/>
                  </a:cxn>
                  <a:cxn ang="0">
                    <a:pos x="T4" y="T5"/>
                  </a:cxn>
                  <a:cxn ang="0">
                    <a:pos x="T6" y="T7"/>
                  </a:cxn>
                  <a:cxn ang="0">
                    <a:pos x="T8" y="T9"/>
                  </a:cxn>
                </a:cxnLst>
                <a:rect l="0" t="0" r="r" b="b"/>
                <a:pathLst>
                  <a:path w="57" h="298">
                    <a:moveTo>
                      <a:pt x="3" y="291"/>
                    </a:moveTo>
                    <a:lnTo>
                      <a:pt x="57" y="298"/>
                    </a:lnTo>
                    <a:lnTo>
                      <a:pt x="54" y="20"/>
                    </a:lnTo>
                    <a:lnTo>
                      <a:pt x="0" y="0"/>
                    </a:lnTo>
                    <a:lnTo>
                      <a:pt x="3" y="29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5" name="Freeform 169">
                <a:extLst>
                  <a:ext uri="{FF2B5EF4-FFF2-40B4-BE49-F238E27FC236}">
                    <a16:creationId xmlns:a16="http://schemas.microsoft.com/office/drawing/2014/main" id="{A9E0A8AC-F238-44CF-AA55-8E45736841FA}"/>
                  </a:ext>
                </a:extLst>
              </p:cNvPr>
              <p:cNvSpPr/>
              <p:nvPr/>
            </p:nvSpPr>
            <p:spPr bwMode="auto">
              <a:xfrm>
                <a:off x="2447" y="3272"/>
                <a:ext cx="4" cy="22"/>
              </a:xfrm>
              <a:custGeom>
                <a:avLst/>
                <a:gdLst>
                  <a:gd name="T0" fmla="*/ 12 w 19"/>
                  <a:gd name="T1" fmla="*/ 6 h 90"/>
                  <a:gd name="T2" fmla="*/ 19 w 19"/>
                  <a:gd name="T3" fmla="*/ 90 h 90"/>
                  <a:gd name="T4" fmla="*/ 5 w 19"/>
                  <a:gd name="T5" fmla="*/ 72 h 90"/>
                  <a:gd name="T6" fmla="*/ 0 w 19"/>
                  <a:gd name="T7" fmla="*/ 0 h 90"/>
                  <a:gd name="T8" fmla="*/ 12 w 19"/>
                  <a:gd name="T9" fmla="*/ 6 h 90"/>
                </a:gdLst>
                <a:ahLst/>
                <a:cxnLst>
                  <a:cxn ang="0">
                    <a:pos x="T0" y="T1"/>
                  </a:cxn>
                  <a:cxn ang="0">
                    <a:pos x="T2" y="T3"/>
                  </a:cxn>
                  <a:cxn ang="0">
                    <a:pos x="T4" y="T5"/>
                  </a:cxn>
                  <a:cxn ang="0">
                    <a:pos x="T6" y="T7"/>
                  </a:cxn>
                  <a:cxn ang="0">
                    <a:pos x="T8" y="T9"/>
                  </a:cxn>
                </a:cxnLst>
                <a:rect l="0" t="0" r="r" b="b"/>
                <a:pathLst>
                  <a:path w="19" h="90">
                    <a:moveTo>
                      <a:pt x="12" y="6"/>
                    </a:moveTo>
                    <a:lnTo>
                      <a:pt x="19" y="90"/>
                    </a:lnTo>
                    <a:lnTo>
                      <a:pt x="5" y="72"/>
                    </a:lnTo>
                    <a:lnTo>
                      <a:pt x="0" y="0"/>
                    </a:lnTo>
                    <a:lnTo>
                      <a:pt x="12"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6" name="Freeform 170">
                <a:extLst>
                  <a:ext uri="{FF2B5EF4-FFF2-40B4-BE49-F238E27FC236}">
                    <a16:creationId xmlns:a16="http://schemas.microsoft.com/office/drawing/2014/main" id="{385F0C8E-B627-45CA-9A48-CAF3CA6BF585}"/>
                  </a:ext>
                </a:extLst>
              </p:cNvPr>
              <p:cNvSpPr/>
              <p:nvPr/>
            </p:nvSpPr>
            <p:spPr bwMode="auto">
              <a:xfrm>
                <a:off x="2465" y="3281"/>
                <a:ext cx="4" cy="23"/>
              </a:xfrm>
              <a:custGeom>
                <a:avLst/>
                <a:gdLst>
                  <a:gd name="T0" fmla="*/ 11 w 18"/>
                  <a:gd name="T1" fmla="*/ 5 h 89"/>
                  <a:gd name="T2" fmla="*/ 18 w 18"/>
                  <a:gd name="T3" fmla="*/ 89 h 89"/>
                  <a:gd name="T4" fmla="*/ 4 w 18"/>
                  <a:gd name="T5" fmla="*/ 72 h 89"/>
                  <a:gd name="T6" fmla="*/ 0 w 18"/>
                  <a:gd name="T7" fmla="*/ 0 h 89"/>
                  <a:gd name="T8" fmla="*/ 11 w 18"/>
                  <a:gd name="T9" fmla="*/ 5 h 89"/>
                </a:gdLst>
                <a:ahLst/>
                <a:cxnLst>
                  <a:cxn ang="0">
                    <a:pos x="T0" y="T1"/>
                  </a:cxn>
                  <a:cxn ang="0">
                    <a:pos x="T2" y="T3"/>
                  </a:cxn>
                  <a:cxn ang="0">
                    <a:pos x="T4" y="T5"/>
                  </a:cxn>
                  <a:cxn ang="0">
                    <a:pos x="T6" y="T7"/>
                  </a:cxn>
                  <a:cxn ang="0">
                    <a:pos x="T8" y="T9"/>
                  </a:cxn>
                </a:cxnLst>
                <a:rect l="0" t="0" r="r" b="b"/>
                <a:pathLst>
                  <a:path w="18" h="89">
                    <a:moveTo>
                      <a:pt x="11" y="5"/>
                    </a:moveTo>
                    <a:lnTo>
                      <a:pt x="18" y="89"/>
                    </a:lnTo>
                    <a:lnTo>
                      <a:pt x="4" y="72"/>
                    </a:lnTo>
                    <a:lnTo>
                      <a:pt x="0" y="0"/>
                    </a:lnTo>
                    <a:lnTo>
                      <a:pt x="11"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7" name="Freeform 171">
                <a:extLst>
                  <a:ext uri="{FF2B5EF4-FFF2-40B4-BE49-F238E27FC236}">
                    <a16:creationId xmlns:a16="http://schemas.microsoft.com/office/drawing/2014/main" id="{565527BC-2D65-4143-9CF2-615DF2E74065}"/>
                  </a:ext>
                </a:extLst>
              </p:cNvPr>
              <p:cNvSpPr/>
              <p:nvPr/>
            </p:nvSpPr>
            <p:spPr bwMode="auto">
              <a:xfrm>
                <a:off x="2457" y="3295"/>
                <a:ext cx="5" cy="22"/>
              </a:xfrm>
              <a:custGeom>
                <a:avLst/>
                <a:gdLst>
                  <a:gd name="T0" fmla="*/ 13 w 20"/>
                  <a:gd name="T1" fmla="*/ 5 h 89"/>
                  <a:gd name="T2" fmla="*/ 20 w 20"/>
                  <a:gd name="T3" fmla="*/ 89 h 89"/>
                  <a:gd name="T4" fmla="*/ 5 w 20"/>
                  <a:gd name="T5" fmla="*/ 72 h 89"/>
                  <a:gd name="T6" fmla="*/ 0 w 20"/>
                  <a:gd name="T7" fmla="*/ 0 h 89"/>
                  <a:gd name="T8" fmla="*/ 13 w 20"/>
                  <a:gd name="T9" fmla="*/ 5 h 89"/>
                </a:gdLst>
                <a:ahLst/>
                <a:cxnLst>
                  <a:cxn ang="0">
                    <a:pos x="T0" y="T1"/>
                  </a:cxn>
                  <a:cxn ang="0">
                    <a:pos x="T2" y="T3"/>
                  </a:cxn>
                  <a:cxn ang="0">
                    <a:pos x="T4" y="T5"/>
                  </a:cxn>
                  <a:cxn ang="0">
                    <a:pos x="T6" y="T7"/>
                  </a:cxn>
                  <a:cxn ang="0">
                    <a:pos x="T8" y="T9"/>
                  </a:cxn>
                </a:cxnLst>
                <a:rect l="0" t="0" r="r" b="b"/>
                <a:pathLst>
                  <a:path w="20" h="89">
                    <a:moveTo>
                      <a:pt x="13" y="5"/>
                    </a:moveTo>
                    <a:lnTo>
                      <a:pt x="20" y="89"/>
                    </a:lnTo>
                    <a:lnTo>
                      <a:pt x="5" y="72"/>
                    </a:lnTo>
                    <a:lnTo>
                      <a:pt x="0" y="0"/>
                    </a:lnTo>
                    <a:lnTo>
                      <a:pt x="13"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8" name="Freeform 172">
                <a:extLst>
                  <a:ext uri="{FF2B5EF4-FFF2-40B4-BE49-F238E27FC236}">
                    <a16:creationId xmlns:a16="http://schemas.microsoft.com/office/drawing/2014/main" id="{C804842B-D590-4A02-B56F-DAE9DE0F6BE8}"/>
                  </a:ext>
                </a:extLst>
              </p:cNvPr>
              <p:cNvSpPr/>
              <p:nvPr/>
            </p:nvSpPr>
            <p:spPr bwMode="auto">
              <a:xfrm>
                <a:off x="2351" y="3300"/>
                <a:ext cx="31" cy="61"/>
              </a:xfrm>
              <a:custGeom>
                <a:avLst/>
                <a:gdLst>
                  <a:gd name="T0" fmla="*/ 0 w 121"/>
                  <a:gd name="T1" fmla="*/ 31 h 245"/>
                  <a:gd name="T2" fmla="*/ 6 w 121"/>
                  <a:gd name="T3" fmla="*/ 24 h 245"/>
                  <a:gd name="T4" fmla="*/ 14 w 121"/>
                  <a:gd name="T5" fmla="*/ 17 h 245"/>
                  <a:gd name="T6" fmla="*/ 20 w 121"/>
                  <a:gd name="T7" fmla="*/ 13 h 245"/>
                  <a:gd name="T8" fmla="*/ 28 w 121"/>
                  <a:gd name="T9" fmla="*/ 9 h 245"/>
                  <a:gd name="T10" fmla="*/ 36 w 121"/>
                  <a:gd name="T11" fmla="*/ 4 h 245"/>
                  <a:gd name="T12" fmla="*/ 44 w 121"/>
                  <a:gd name="T13" fmla="*/ 2 h 245"/>
                  <a:gd name="T14" fmla="*/ 52 w 121"/>
                  <a:gd name="T15" fmla="*/ 1 h 245"/>
                  <a:gd name="T16" fmla="*/ 61 w 121"/>
                  <a:gd name="T17" fmla="*/ 0 h 245"/>
                  <a:gd name="T18" fmla="*/ 69 w 121"/>
                  <a:gd name="T19" fmla="*/ 1 h 245"/>
                  <a:gd name="T20" fmla="*/ 77 w 121"/>
                  <a:gd name="T21" fmla="*/ 2 h 245"/>
                  <a:gd name="T22" fmla="*/ 85 w 121"/>
                  <a:gd name="T23" fmla="*/ 4 h 245"/>
                  <a:gd name="T24" fmla="*/ 93 w 121"/>
                  <a:gd name="T25" fmla="*/ 8 h 245"/>
                  <a:gd name="T26" fmla="*/ 101 w 121"/>
                  <a:gd name="T27" fmla="*/ 12 h 245"/>
                  <a:gd name="T28" fmla="*/ 107 w 121"/>
                  <a:gd name="T29" fmla="*/ 17 h 245"/>
                  <a:gd name="T30" fmla="*/ 115 w 121"/>
                  <a:gd name="T31" fmla="*/ 24 h 245"/>
                  <a:gd name="T32" fmla="*/ 121 w 121"/>
                  <a:gd name="T33" fmla="*/ 31 h 245"/>
                  <a:gd name="T34" fmla="*/ 121 w 121"/>
                  <a:gd name="T35" fmla="*/ 138 h 245"/>
                  <a:gd name="T36" fmla="*/ 78 w 121"/>
                  <a:gd name="T37" fmla="*/ 245 h 245"/>
                  <a:gd name="T38" fmla="*/ 0 w 121"/>
                  <a:gd name="T39" fmla="*/ 245 h 245"/>
                  <a:gd name="T40" fmla="*/ 0 w 121"/>
                  <a:gd name="T41" fmla="*/ 3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245">
                    <a:moveTo>
                      <a:pt x="0" y="31"/>
                    </a:moveTo>
                    <a:lnTo>
                      <a:pt x="6" y="24"/>
                    </a:lnTo>
                    <a:lnTo>
                      <a:pt x="14" y="17"/>
                    </a:lnTo>
                    <a:lnTo>
                      <a:pt x="20" y="13"/>
                    </a:lnTo>
                    <a:lnTo>
                      <a:pt x="28" y="9"/>
                    </a:lnTo>
                    <a:lnTo>
                      <a:pt x="36" y="4"/>
                    </a:lnTo>
                    <a:lnTo>
                      <a:pt x="44" y="2"/>
                    </a:lnTo>
                    <a:lnTo>
                      <a:pt x="52" y="1"/>
                    </a:lnTo>
                    <a:lnTo>
                      <a:pt x="61" y="0"/>
                    </a:lnTo>
                    <a:lnTo>
                      <a:pt x="69" y="1"/>
                    </a:lnTo>
                    <a:lnTo>
                      <a:pt x="77" y="2"/>
                    </a:lnTo>
                    <a:lnTo>
                      <a:pt x="85" y="4"/>
                    </a:lnTo>
                    <a:lnTo>
                      <a:pt x="93" y="8"/>
                    </a:lnTo>
                    <a:lnTo>
                      <a:pt x="101" y="12"/>
                    </a:lnTo>
                    <a:lnTo>
                      <a:pt x="107" y="17"/>
                    </a:lnTo>
                    <a:lnTo>
                      <a:pt x="115" y="24"/>
                    </a:lnTo>
                    <a:lnTo>
                      <a:pt x="121" y="31"/>
                    </a:lnTo>
                    <a:lnTo>
                      <a:pt x="121" y="138"/>
                    </a:lnTo>
                    <a:lnTo>
                      <a:pt x="78" y="245"/>
                    </a:lnTo>
                    <a:lnTo>
                      <a:pt x="0" y="245"/>
                    </a:lnTo>
                    <a:lnTo>
                      <a:pt x="0" y="3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9" name="Freeform 173">
                <a:extLst>
                  <a:ext uri="{FF2B5EF4-FFF2-40B4-BE49-F238E27FC236}">
                    <a16:creationId xmlns:a16="http://schemas.microsoft.com/office/drawing/2014/main" id="{9AC8E0C3-BA08-491F-A121-ACCA269D991B}"/>
                  </a:ext>
                </a:extLst>
              </p:cNvPr>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0" name="Freeform 174">
                <a:extLst>
                  <a:ext uri="{FF2B5EF4-FFF2-40B4-BE49-F238E27FC236}">
                    <a16:creationId xmlns:a16="http://schemas.microsoft.com/office/drawing/2014/main" id="{3452C3DC-DD6D-4745-9214-D70CCA4C0FD4}"/>
                  </a:ext>
                </a:extLst>
              </p:cNvPr>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1" name="Freeform 175">
                <a:extLst>
                  <a:ext uri="{FF2B5EF4-FFF2-40B4-BE49-F238E27FC236}">
                    <a16:creationId xmlns:a16="http://schemas.microsoft.com/office/drawing/2014/main" id="{4024F373-AA3F-4BC7-9E89-0510E1B8CC9E}"/>
                  </a:ext>
                </a:extLst>
              </p:cNvPr>
              <p:cNvSpPr/>
              <p:nvPr/>
            </p:nvSpPr>
            <p:spPr bwMode="auto">
              <a:xfrm>
                <a:off x="2398" y="3303"/>
                <a:ext cx="22" cy="52"/>
              </a:xfrm>
              <a:custGeom>
                <a:avLst/>
                <a:gdLst>
                  <a:gd name="T0" fmla="*/ 86 w 86"/>
                  <a:gd name="T1" fmla="*/ 26 h 205"/>
                  <a:gd name="T2" fmla="*/ 82 w 86"/>
                  <a:gd name="T3" fmla="*/ 20 h 205"/>
                  <a:gd name="T4" fmla="*/ 77 w 86"/>
                  <a:gd name="T5" fmla="*/ 14 h 205"/>
                  <a:gd name="T6" fmla="*/ 71 w 86"/>
                  <a:gd name="T7" fmla="*/ 10 h 205"/>
                  <a:gd name="T8" fmla="*/ 66 w 86"/>
                  <a:gd name="T9" fmla="*/ 7 h 205"/>
                  <a:gd name="T10" fmla="*/ 61 w 86"/>
                  <a:gd name="T11" fmla="*/ 3 h 205"/>
                  <a:gd name="T12" fmla="*/ 55 w 86"/>
                  <a:gd name="T13" fmla="*/ 1 h 205"/>
                  <a:gd name="T14" fmla="*/ 49 w 86"/>
                  <a:gd name="T15" fmla="*/ 0 h 205"/>
                  <a:gd name="T16" fmla="*/ 43 w 86"/>
                  <a:gd name="T17" fmla="*/ 0 h 205"/>
                  <a:gd name="T18" fmla="*/ 38 w 86"/>
                  <a:gd name="T19" fmla="*/ 0 h 205"/>
                  <a:gd name="T20" fmla="*/ 31 w 86"/>
                  <a:gd name="T21" fmla="*/ 1 h 205"/>
                  <a:gd name="T22" fmla="*/ 26 w 86"/>
                  <a:gd name="T23" fmla="*/ 3 h 205"/>
                  <a:gd name="T24" fmla="*/ 21 w 86"/>
                  <a:gd name="T25" fmla="*/ 7 h 205"/>
                  <a:gd name="T26" fmla="*/ 15 w 86"/>
                  <a:gd name="T27" fmla="*/ 10 h 205"/>
                  <a:gd name="T28" fmla="*/ 10 w 86"/>
                  <a:gd name="T29" fmla="*/ 14 h 205"/>
                  <a:gd name="T30" fmla="*/ 6 w 86"/>
                  <a:gd name="T31" fmla="*/ 20 h 205"/>
                  <a:gd name="T32" fmla="*/ 0 w 86"/>
                  <a:gd name="T33" fmla="*/ 26 h 205"/>
                  <a:gd name="T34" fmla="*/ 2 w 86"/>
                  <a:gd name="T35" fmla="*/ 116 h 205"/>
                  <a:gd name="T36" fmla="*/ 4 w 86"/>
                  <a:gd name="T37" fmla="*/ 203 h 205"/>
                  <a:gd name="T38" fmla="*/ 86 w 86"/>
                  <a:gd name="T39" fmla="*/ 205 h 205"/>
                  <a:gd name="T40" fmla="*/ 86 w 86"/>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205">
                    <a:moveTo>
                      <a:pt x="86" y="26"/>
                    </a:moveTo>
                    <a:lnTo>
                      <a:pt x="82" y="20"/>
                    </a:lnTo>
                    <a:lnTo>
                      <a:pt x="77" y="14"/>
                    </a:lnTo>
                    <a:lnTo>
                      <a:pt x="71" y="10"/>
                    </a:lnTo>
                    <a:lnTo>
                      <a:pt x="66" y="7"/>
                    </a:lnTo>
                    <a:lnTo>
                      <a:pt x="61" y="3"/>
                    </a:lnTo>
                    <a:lnTo>
                      <a:pt x="55" y="1"/>
                    </a:lnTo>
                    <a:lnTo>
                      <a:pt x="49" y="0"/>
                    </a:lnTo>
                    <a:lnTo>
                      <a:pt x="43" y="0"/>
                    </a:lnTo>
                    <a:lnTo>
                      <a:pt x="38" y="0"/>
                    </a:lnTo>
                    <a:lnTo>
                      <a:pt x="31" y="1"/>
                    </a:lnTo>
                    <a:lnTo>
                      <a:pt x="26" y="3"/>
                    </a:lnTo>
                    <a:lnTo>
                      <a:pt x="21" y="7"/>
                    </a:lnTo>
                    <a:lnTo>
                      <a:pt x="15" y="10"/>
                    </a:lnTo>
                    <a:lnTo>
                      <a:pt x="10" y="14"/>
                    </a:lnTo>
                    <a:lnTo>
                      <a:pt x="6" y="20"/>
                    </a:lnTo>
                    <a:lnTo>
                      <a:pt x="0" y="26"/>
                    </a:lnTo>
                    <a:lnTo>
                      <a:pt x="2" y="116"/>
                    </a:lnTo>
                    <a:lnTo>
                      <a:pt x="4" y="203"/>
                    </a:lnTo>
                    <a:lnTo>
                      <a:pt x="86" y="205"/>
                    </a:lnTo>
                    <a:lnTo>
                      <a:pt x="86" y="2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2" name="Freeform 176">
                <a:extLst>
                  <a:ext uri="{FF2B5EF4-FFF2-40B4-BE49-F238E27FC236}">
                    <a16:creationId xmlns:a16="http://schemas.microsoft.com/office/drawing/2014/main" id="{12CB735C-ECDF-4EF8-A66A-F5CC73272563}"/>
                  </a:ext>
                </a:extLst>
              </p:cNvPr>
              <p:cNvSpPr/>
              <p:nvPr/>
            </p:nvSpPr>
            <p:spPr bwMode="auto">
              <a:xfrm>
                <a:off x="3187" y="3276"/>
                <a:ext cx="25" cy="104"/>
              </a:xfrm>
              <a:custGeom>
                <a:avLst/>
                <a:gdLst>
                  <a:gd name="T0" fmla="*/ 92 w 100"/>
                  <a:gd name="T1" fmla="*/ 310 h 415"/>
                  <a:gd name="T2" fmla="*/ 77 w 100"/>
                  <a:gd name="T3" fmla="*/ 160 h 415"/>
                  <a:gd name="T4" fmla="*/ 9 w 100"/>
                  <a:gd name="T5" fmla="*/ 97 h 415"/>
                  <a:gd name="T6" fmla="*/ 23 w 100"/>
                  <a:gd name="T7" fmla="*/ 415 h 415"/>
                  <a:gd name="T8" fmla="*/ 16 w 100"/>
                  <a:gd name="T9" fmla="*/ 415 h 415"/>
                  <a:gd name="T10" fmla="*/ 0 w 100"/>
                  <a:gd name="T11" fmla="*/ 11 h 415"/>
                  <a:gd name="T12" fmla="*/ 0 w 100"/>
                  <a:gd name="T13" fmla="*/ 0 h 415"/>
                  <a:gd name="T14" fmla="*/ 7 w 100"/>
                  <a:gd name="T15" fmla="*/ 8 h 415"/>
                  <a:gd name="T16" fmla="*/ 14 w 100"/>
                  <a:gd name="T17" fmla="*/ 16 h 415"/>
                  <a:gd name="T18" fmla="*/ 15 w 100"/>
                  <a:gd name="T19" fmla="*/ 35 h 415"/>
                  <a:gd name="T20" fmla="*/ 27 w 100"/>
                  <a:gd name="T21" fmla="*/ 51 h 415"/>
                  <a:gd name="T22" fmla="*/ 27 w 100"/>
                  <a:gd name="T23" fmla="*/ 32 h 415"/>
                  <a:gd name="T24" fmla="*/ 27 w 100"/>
                  <a:gd name="T25" fmla="*/ 30 h 415"/>
                  <a:gd name="T26" fmla="*/ 28 w 100"/>
                  <a:gd name="T27" fmla="*/ 30 h 415"/>
                  <a:gd name="T28" fmla="*/ 30 w 100"/>
                  <a:gd name="T29" fmla="*/ 32 h 415"/>
                  <a:gd name="T30" fmla="*/ 31 w 100"/>
                  <a:gd name="T31" fmla="*/ 34 h 415"/>
                  <a:gd name="T32" fmla="*/ 35 w 100"/>
                  <a:gd name="T33" fmla="*/ 41 h 415"/>
                  <a:gd name="T34" fmla="*/ 41 w 100"/>
                  <a:gd name="T35" fmla="*/ 50 h 415"/>
                  <a:gd name="T36" fmla="*/ 41 w 100"/>
                  <a:gd name="T37" fmla="*/ 62 h 415"/>
                  <a:gd name="T38" fmla="*/ 50 w 100"/>
                  <a:gd name="T39" fmla="*/ 75 h 415"/>
                  <a:gd name="T40" fmla="*/ 50 w 100"/>
                  <a:gd name="T41" fmla="*/ 60 h 415"/>
                  <a:gd name="T42" fmla="*/ 51 w 100"/>
                  <a:gd name="T43" fmla="*/ 60 h 415"/>
                  <a:gd name="T44" fmla="*/ 54 w 100"/>
                  <a:gd name="T45" fmla="*/ 62 h 415"/>
                  <a:gd name="T46" fmla="*/ 60 w 100"/>
                  <a:gd name="T47" fmla="*/ 69 h 415"/>
                  <a:gd name="T48" fmla="*/ 65 w 100"/>
                  <a:gd name="T49" fmla="*/ 77 h 415"/>
                  <a:gd name="T50" fmla="*/ 65 w 100"/>
                  <a:gd name="T51" fmla="*/ 91 h 415"/>
                  <a:gd name="T52" fmla="*/ 72 w 100"/>
                  <a:gd name="T53" fmla="*/ 101 h 415"/>
                  <a:gd name="T54" fmla="*/ 73 w 100"/>
                  <a:gd name="T55" fmla="*/ 85 h 415"/>
                  <a:gd name="T56" fmla="*/ 76 w 100"/>
                  <a:gd name="T57" fmla="*/ 89 h 415"/>
                  <a:gd name="T58" fmla="*/ 80 w 100"/>
                  <a:gd name="T59" fmla="*/ 95 h 415"/>
                  <a:gd name="T60" fmla="*/ 82 w 100"/>
                  <a:gd name="T61" fmla="*/ 96 h 415"/>
                  <a:gd name="T62" fmla="*/ 82 w 100"/>
                  <a:gd name="T63" fmla="*/ 97 h 415"/>
                  <a:gd name="T64" fmla="*/ 100 w 100"/>
                  <a:gd name="T65" fmla="*/ 309 h 415"/>
                  <a:gd name="T66" fmla="*/ 92 w 100"/>
                  <a:gd name="T67" fmla="*/ 31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415">
                    <a:moveTo>
                      <a:pt x="92" y="310"/>
                    </a:moveTo>
                    <a:lnTo>
                      <a:pt x="77" y="160"/>
                    </a:lnTo>
                    <a:lnTo>
                      <a:pt x="9" y="97"/>
                    </a:lnTo>
                    <a:lnTo>
                      <a:pt x="23" y="415"/>
                    </a:lnTo>
                    <a:lnTo>
                      <a:pt x="16" y="415"/>
                    </a:lnTo>
                    <a:lnTo>
                      <a:pt x="0" y="11"/>
                    </a:lnTo>
                    <a:lnTo>
                      <a:pt x="0" y="0"/>
                    </a:lnTo>
                    <a:lnTo>
                      <a:pt x="7" y="8"/>
                    </a:lnTo>
                    <a:lnTo>
                      <a:pt x="14" y="16"/>
                    </a:lnTo>
                    <a:lnTo>
                      <a:pt x="15" y="35"/>
                    </a:lnTo>
                    <a:lnTo>
                      <a:pt x="27" y="51"/>
                    </a:lnTo>
                    <a:lnTo>
                      <a:pt x="27" y="32"/>
                    </a:lnTo>
                    <a:lnTo>
                      <a:pt x="27" y="30"/>
                    </a:lnTo>
                    <a:lnTo>
                      <a:pt x="28" y="30"/>
                    </a:lnTo>
                    <a:lnTo>
                      <a:pt x="30" y="32"/>
                    </a:lnTo>
                    <a:lnTo>
                      <a:pt x="31" y="34"/>
                    </a:lnTo>
                    <a:lnTo>
                      <a:pt x="35" y="41"/>
                    </a:lnTo>
                    <a:lnTo>
                      <a:pt x="41" y="50"/>
                    </a:lnTo>
                    <a:lnTo>
                      <a:pt x="41" y="62"/>
                    </a:lnTo>
                    <a:lnTo>
                      <a:pt x="50" y="75"/>
                    </a:lnTo>
                    <a:lnTo>
                      <a:pt x="50" y="60"/>
                    </a:lnTo>
                    <a:lnTo>
                      <a:pt x="51" y="60"/>
                    </a:lnTo>
                    <a:lnTo>
                      <a:pt x="54" y="62"/>
                    </a:lnTo>
                    <a:lnTo>
                      <a:pt x="60" y="69"/>
                    </a:lnTo>
                    <a:lnTo>
                      <a:pt x="65" y="77"/>
                    </a:lnTo>
                    <a:lnTo>
                      <a:pt x="65" y="91"/>
                    </a:lnTo>
                    <a:lnTo>
                      <a:pt x="72" y="101"/>
                    </a:lnTo>
                    <a:lnTo>
                      <a:pt x="73" y="85"/>
                    </a:lnTo>
                    <a:lnTo>
                      <a:pt x="76" y="89"/>
                    </a:lnTo>
                    <a:lnTo>
                      <a:pt x="80" y="95"/>
                    </a:lnTo>
                    <a:lnTo>
                      <a:pt x="82" y="96"/>
                    </a:lnTo>
                    <a:lnTo>
                      <a:pt x="82" y="97"/>
                    </a:lnTo>
                    <a:lnTo>
                      <a:pt x="100" y="309"/>
                    </a:lnTo>
                    <a:lnTo>
                      <a:pt x="92" y="31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3" name="Freeform 177">
                <a:extLst>
                  <a:ext uri="{FF2B5EF4-FFF2-40B4-BE49-F238E27FC236}">
                    <a16:creationId xmlns:a16="http://schemas.microsoft.com/office/drawing/2014/main" id="{96E118FA-4C30-491C-9DD3-4934A2227F84}"/>
                  </a:ext>
                </a:extLst>
              </p:cNvPr>
              <p:cNvSpPr>
                <a:spLocks noEditPoints="1"/>
              </p:cNvSpPr>
              <p:nvPr/>
            </p:nvSpPr>
            <p:spPr bwMode="auto">
              <a:xfrm>
                <a:off x="3104" y="3275"/>
                <a:ext cx="89" cy="114"/>
              </a:xfrm>
              <a:custGeom>
                <a:avLst/>
                <a:gdLst>
                  <a:gd name="T0" fmla="*/ 30 w 356"/>
                  <a:gd name="T1" fmla="*/ 20 h 455"/>
                  <a:gd name="T2" fmla="*/ 39 w 356"/>
                  <a:gd name="T3" fmla="*/ 12 h 455"/>
                  <a:gd name="T4" fmla="*/ 76 w 356"/>
                  <a:gd name="T5" fmla="*/ 9 h 455"/>
                  <a:gd name="T6" fmla="*/ 114 w 356"/>
                  <a:gd name="T7" fmla="*/ 7 h 455"/>
                  <a:gd name="T8" fmla="*/ 134 w 356"/>
                  <a:gd name="T9" fmla="*/ 7 h 455"/>
                  <a:gd name="T10" fmla="*/ 155 w 356"/>
                  <a:gd name="T11" fmla="*/ 5 h 455"/>
                  <a:gd name="T12" fmla="*/ 165 w 356"/>
                  <a:gd name="T13" fmla="*/ 8 h 455"/>
                  <a:gd name="T14" fmla="*/ 167 w 356"/>
                  <a:gd name="T15" fmla="*/ 14 h 455"/>
                  <a:gd name="T16" fmla="*/ 163 w 356"/>
                  <a:gd name="T17" fmla="*/ 21 h 455"/>
                  <a:gd name="T18" fmla="*/ 155 w 356"/>
                  <a:gd name="T19" fmla="*/ 24 h 455"/>
                  <a:gd name="T20" fmla="*/ 149 w 356"/>
                  <a:gd name="T21" fmla="*/ 36 h 455"/>
                  <a:gd name="T22" fmla="*/ 150 w 356"/>
                  <a:gd name="T23" fmla="*/ 60 h 455"/>
                  <a:gd name="T24" fmla="*/ 146 w 356"/>
                  <a:gd name="T25" fmla="*/ 77 h 455"/>
                  <a:gd name="T26" fmla="*/ 135 w 356"/>
                  <a:gd name="T27" fmla="*/ 79 h 455"/>
                  <a:gd name="T28" fmla="*/ 115 w 356"/>
                  <a:gd name="T29" fmla="*/ 77 h 455"/>
                  <a:gd name="T30" fmla="*/ 102 w 356"/>
                  <a:gd name="T31" fmla="*/ 63 h 455"/>
                  <a:gd name="T32" fmla="*/ 101 w 356"/>
                  <a:gd name="T33" fmla="*/ 38 h 455"/>
                  <a:gd name="T34" fmla="*/ 44 w 356"/>
                  <a:gd name="T35" fmla="*/ 30 h 455"/>
                  <a:gd name="T36" fmla="*/ 43 w 356"/>
                  <a:gd name="T37" fmla="*/ 82 h 455"/>
                  <a:gd name="T38" fmla="*/ 41 w 356"/>
                  <a:gd name="T39" fmla="*/ 135 h 455"/>
                  <a:gd name="T40" fmla="*/ 322 w 356"/>
                  <a:gd name="T41" fmla="*/ 106 h 455"/>
                  <a:gd name="T42" fmla="*/ 320 w 356"/>
                  <a:gd name="T43" fmla="*/ 51 h 455"/>
                  <a:gd name="T44" fmla="*/ 318 w 356"/>
                  <a:gd name="T45" fmla="*/ 24 h 455"/>
                  <a:gd name="T46" fmla="*/ 323 w 356"/>
                  <a:gd name="T47" fmla="*/ 1 h 455"/>
                  <a:gd name="T48" fmla="*/ 335 w 356"/>
                  <a:gd name="T49" fmla="*/ 1 h 455"/>
                  <a:gd name="T50" fmla="*/ 356 w 356"/>
                  <a:gd name="T51" fmla="*/ 454 h 455"/>
                  <a:gd name="T52" fmla="*/ 337 w 356"/>
                  <a:gd name="T53" fmla="*/ 416 h 455"/>
                  <a:gd name="T54" fmla="*/ 333 w 356"/>
                  <a:gd name="T55" fmla="*/ 341 h 455"/>
                  <a:gd name="T56" fmla="*/ 328 w 356"/>
                  <a:gd name="T57" fmla="*/ 266 h 455"/>
                  <a:gd name="T58" fmla="*/ 324 w 356"/>
                  <a:gd name="T59" fmla="*/ 191 h 455"/>
                  <a:gd name="T60" fmla="*/ 41 w 356"/>
                  <a:gd name="T61" fmla="*/ 151 h 455"/>
                  <a:gd name="T62" fmla="*/ 37 w 356"/>
                  <a:gd name="T63" fmla="*/ 220 h 455"/>
                  <a:gd name="T64" fmla="*/ 32 w 356"/>
                  <a:gd name="T65" fmla="*/ 288 h 455"/>
                  <a:gd name="T66" fmla="*/ 25 w 356"/>
                  <a:gd name="T67" fmla="*/ 356 h 455"/>
                  <a:gd name="T68" fmla="*/ 18 w 356"/>
                  <a:gd name="T69" fmla="*/ 424 h 455"/>
                  <a:gd name="T70" fmla="*/ 173 w 356"/>
                  <a:gd name="T71" fmla="*/ 9 h 455"/>
                  <a:gd name="T72" fmla="*/ 196 w 356"/>
                  <a:gd name="T73" fmla="*/ 4 h 455"/>
                  <a:gd name="T74" fmla="*/ 236 w 356"/>
                  <a:gd name="T75" fmla="*/ 1 h 455"/>
                  <a:gd name="T76" fmla="*/ 272 w 356"/>
                  <a:gd name="T77" fmla="*/ 1 h 455"/>
                  <a:gd name="T78" fmla="*/ 308 w 356"/>
                  <a:gd name="T79" fmla="*/ 2 h 455"/>
                  <a:gd name="T80" fmla="*/ 312 w 356"/>
                  <a:gd name="T81" fmla="*/ 8 h 455"/>
                  <a:gd name="T82" fmla="*/ 312 w 356"/>
                  <a:gd name="T83" fmla="*/ 12 h 455"/>
                  <a:gd name="T84" fmla="*/ 301 w 356"/>
                  <a:gd name="T85" fmla="*/ 24 h 455"/>
                  <a:gd name="T86" fmla="*/ 266 w 356"/>
                  <a:gd name="T87" fmla="*/ 36 h 455"/>
                  <a:gd name="T88" fmla="*/ 268 w 356"/>
                  <a:gd name="T89" fmla="*/ 59 h 455"/>
                  <a:gd name="T90" fmla="*/ 255 w 356"/>
                  <a:gd name="T91" fmla="*/ 72 h 455"/>
                  <a:gd name="T92" fmla="*/ 234 w 356"/>
                  <a:gd name="T93" fmla="*/ 76 h 455"/>
                  <a:gd name="T94" fmla="*/ 226 w 356"/>
                  <a:gd name="T95" fmla="*/ 74 h 455"/>
                  <a:gd name="T96" fmla="*/ 221 w 356"/>
                  <a:gd name="T97" fmla="*/ 72 h 455"/>
                  <a:gd name="T98" fmla="*/ 220 w 356"/>
                  <a:gd name="T99" fmla="*/ 59 h 455"/>
                  <a:gd name="T100" fmla="*/ 219 w 356"/>
                  <a:gd name="T101" fmla="*/ 38 h 455"/>
                  <a:gd name="T102" fmla="*/ 172 w 356"/>
                  <a:gd name="T103" fmla="*/ 21 h 455"/>
                  <a:gd name="T104" fmla="*/ 167 w 356"/>
                  <a:gd name="T105" fmla="*/ 17 h 455"/>
                  <a:gd name="T106" fmla="*/ 170 w 356"/>
                  <a:gd name="T107" fmla="*/ 13 h 455"/>
                  <a:gd name="T108" fmla="*/ 173 w 356"/>
                  <a:gd name="T109" fmla="*/ 10 h 455"/>
                  <a:gd name="T110" fmla="*/ 173 w 356"/>
                  <a:gd name="T111" fmla="*/ 9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6" h="455">
                    <a:moveTo>
                      <a:pt x="0" y="423"/>
                    </a:moveTo>
                    <a:lnTo>
                      <a:pt x="30" y="20"/>
                    </a:lnTo>
                    <a:lnTo>
                      <a:pt x="32" y="12"/>
                    </a:lnTo>
                    <a:lnTo>
                      <a:pt x="39" y="12"/>
                    </a:lnTo>
                    <a:lnTo>
                      <a:pt x="57" y="11"/>
                    </a:lnTo>
                    <a:lnTo>
                      <a:pt x="76" y="9"/>
                    </a:lnTo>
                    <a:lnTo>
                      <a:pt x="95" y="7"/>
                    </a:lnTo>
                    <a:lnTo>
                      <a:pt x="114" y="7"/>
                    </a:lnTo>
                    <a:lnTo>
                      <a:pt x="123" y="7"/>
                    </a:lnTo>
                    <a:lnTo>
                      <a:pt x="134" y="7"/>
                    </a:lnTo>
                    <a:lnTo>
                      <a:pt x="144" y="7"/>
                    </a:lnTo>
                    <a:lnTo>
                      <a:pt x="155" y="5"/>
                    </a:lnTo>
                    <a:lnTo>
                      <a:pt x="161" y="5"/>
                    </a:lnTo>
                    <a:lnTo>
                      <a:pt x="165" y="8"/>
                    </a:lnTo>
                    <a:lnTo>
                      <a:pt x="167" y="11"/>
                    </a:lnTo>
                    <a:lnTo>
                      <a:pt x="167" y="14"/>
                    </a:lnTo>
                    <a:lnTo>
                      <a:pt x="166" y="17"/>
                    </a:lnTo>
                    <a:lnTo>
                      <a:pt x="163" y="21"/>
                    </a:lnTo>
                    <a:lnTo>
                      <a:pt x="159" y="23"/>
                    </a:lnTo>
                    <a:lnTo>
                      <a:pt x="155" y="24"/>
                    </a:lnTo>
                    <a:lnTo>
                      <a:pt x="148" y="24"/>
                    </a:lnTo>
                    <a:lnTo>
                      <a:pt x="149" y="36"/>
                    </a:lnTo>
                    <a:lnTo>
                      <a:pt x="150" y="48"/>
                    </a:lnTo>
                    <a:lnTo>
                      <a:pt x="150" y="60"/>
                    </a:lnTo>
                    <a:lnTo>
                      <a:pt x="148" y="73"/>
                    </a:lnTo>
                    <a:lnTo>
                      <a:pt x="146" y="77"/>
                    </a:lnTo>
                    <a:lnTo>
                      <a:pt x="140" y="78"/>
                    </a:lnTo>
                    <a:lnTo>
                      <a:pt x="135" y="79"/>
                    </a:lnTo>
                    <a:lnTo>
                      <a:pt x="129" y="79"/>
                    </a:lnTo>
                    <a:lnTo>
                      <a:pt x="115" y="77"/>
                    </a:lnTo>
                    <a:lnTo>
                      <a:pt x="102" y="74"/>
                    </a:lnTo>
                    <a:lnTo>
                      <a:pt x="102" y="63"/>
                    </a:lnTo>
                    <a:lnTo>
                      <a:pt x="101" y="51"/>
                    </a:lnTo>
                    <a:lnTo>
                      <a:pt x="101" y="38"/>
                    </a:lnTo>
                    <a:lnTo>
                      <a:pt x="102" y="24"/>
                    </a:lnTo>
                    <a:lnTo>
                      <a:pt x="44" y="30"/>
                    </a:lnTo>
                    <a:lnTo>
                      <a:pt x="44" y="56"/>
                    </a:lnTo>
                    <a:lnTo>
                      <a:pt x="43" y="82"/>
                    </a:lnTo>
                    <a:lnTo>
                      <a:pt x="43" y="109"/>
                    </a:lnTo>
                    <a:lnTo>
                      <a:pt x="41" y="135"/>
                    </a:lnTo>
                    <a:lnTo>
                      <a:pt x="322" y="132"/>
                    </a:lnTo>
                    <a:lnTo>
                      <a:pt x="322" y="106"/>
                    </a:lnTo>
                    <a:lnTo>
                      <a:pt x="321" y="79"/>
                    </a:lnTo>
                    <a:lnTo>
                      <a:pt x="320" y="51"/>
                    </a:lnTo>
                    <a:lnTo>
                      <a:pt x="320" y="24"/>
                    </a:lnTo>
                    <a:lnTo>
                      <a:pt x="318" y="24"/>
                    </a:lnTo>
                    <a:lnTo>
                      <a:pt x="318" y="0"/>
                    </a:lnTo>
                    <a:lnTo>
                      <a:pt x="323" y="1"/>
                    </a:lnTo>
                    <a:lnTo>
                      <a:pt x="327" y="1"/>
                    </a:lnTo>
                    <a:lnTo>
                      <a:pt x="335" y="1"/>
                    </a:lnTo>
                    <a:lnTo>
                      <a:pt x="336" y="9"/>
                    </a:lnTo>
                    <a:lnTo>
                      <a:pt x="356" y="454"/>
                    </a:lnTo>
                    <a:lnTo>
                      <a:pt x="340" y="455"/>
                    </a:lnTo>
                    <a:lnTo>
                      <a:pt x="337" y="416"/>
                    </a:lnTo>
                    <a:lnTo>
                      <a:pt x="335" y="379"/>
                    </a:lnTo>
                    <a:lnTo>
                      <a:pt x="333" y="341"/>
                    </a:lnTo>
                    <a:lnTo>
                      <a:pt x="329" y="304"/>
                    </a:lnTo>
                    <a:lnTo>
                      <a:pt x="328" y="266"/>
                    </a:lnTo>
                    <a:lnTo>
                      <a:pt x="326" y="229"/>
                    </a:lnTo>
                    <a:lnTo>
                      <a:pt x="324" y="191"/>
                    </a:lnTo>
                    <a:lnTo>
                      <a:pt x="323" y="152"/>
                    </a:lnTo>
                    <a:lnTo>
                      <a:pt x="41" y="151"/>
                    </a:lnTo>
                    <a:lnTo>
                      <a:pt x="39" y="186"/>
                    </a:lnTo>
                    <a:lnTo>
                      <a:pt x="37" y="220"/>
                    </a:lnTo>
                    <a:lnTo>
                      <a:pt x="34" y="255"/>
                    </a:lnTo>
                    <a:lnTo>
                      <a:pt x="32" y="288"/>
                    </a:lnTo>
                    <a:lnTo>
                      <a:pt x="28" y="322"/>
                    </a:lnTo>
                    <a:lnTo>
                      <a:pt x="25" y="356"/>
                    </a:lnTo>
                    <a:lnTo>
                      <a:pt x="21" y="390"/>
                    </a:lnTo>
                    <a:lnTo>
                      <a:pt x="18" y="424"/>
                    </a:lnTo>
                    <a:lnTo>
                      <a:pt x="0" y="423"/>
                    </a:lnTo>
                    <a:close/>
                    <a:moveTo>
                      <a:pt x="173" y="9"/>
                    </a:moveTo>
                    <a:lnTo>
                      <a:pt x="180" y="7"/>
                    </a:lnTo>
                    <a:lnTo>
                      <a:pt x="196" y="4"/>
                    </a:lnTo>
                    <a:lnTo>
                      <a:pt x="216" y="3"/>
                    </a:lnTo>
                    <a:lnTo>
                      <a:pt x="236" y="1"/>
                    </a:lnTo>
                    <a:lnTo>
                      <a:pt x="253" y="1"/>
                    </a:lnTo>
                    <a:lnTo>
                      <a:pt x="272" y="1"/>
                    </a:lnTo>
                    <a:lnTo>
                      <a:pt x="290" y="1"/>
                    </a:lnTo>
                    <a:lnTo>
                      <a:pt x="308" y="2"/>
                    </a:lnTo>
                    <a:lnTo>
                      <a:pt x="311" y="4"/>
                    </a:lnTo>
                    <a:lnTo>
                      <a:pt x="312" y="8"/>
                    </a:lnTo>
                    <a:lnTo>
                      <a:pt x="313" y="10"/>
                    </a:lnTo>
                    <a:lnTo>
                      <a:pt x="312" y="12"/>
                    </a:lnTo>
                    <a:lnTo>
                      <a:pt x="308" y="17"/>
                    </a:lnTo>
                    <a:lnTo>
                      <a:pt x="301" y="24"/>
                    </a:lnTo>
                    <a:lnTo>
                      <a:pt x="267" y="24"/>
                    </a:lnTo>
                    <a:lnTo>
                      <a:pt x="266" y="36"/>
                    </a:lnTo>
                    <a:lnTo>
                      <a:pt x="267" y="48"/>
                    </a:lnTo>
                    <a:lnTo>
                      <a:pt x="268" y="59"/>
                    </a:lnTo>
                    <a:lnTo>
                      <a:pt x="268" y="71"/>
                    </a:lnTo>
                    <a:lnTo>
                      <a:pt x="255" y="72"/>
                    </a:lnTo>
                    <a:lnTo>
                      <a:pt x="242" y="74"/>
                    </a:lnTo>
                    <a:lnTo>
                      <a:pt x="234" y="76"/>
                    </a:lnTo>
                    <a:lnTo>
                      <a:pt x="229" y="76"/>
                    </a:lnTo>
                    <a:lnTo>
                      <a:pt x="226" y="74"/>
                    </a:lnTo>
                    <a:lnTo>
                      <a:pt x="224" y="73"/>
                    </a:lnTo>
                    <a:lnTo>
                      <a:pt x="221" y="72"/>
                    </a:lnTo>
                    <a:lnTo>
                      <a:pt x="220" y="70"/>
                    </a:lnTo>
                    <a:lnTo>
                      <a:pt x="220" y="59"/>
                    </a:lnTo>
                    <a:lnTo>
                      <a:pt x="219" y="49"/>
                    </a:lnTo>
                    <a:lnTo>
                      <a:pt x="219" y="38"/>
                    </a:lnTo>
                    <a:lnTo>
                      <a:pt x="220" y="23"/>
                    </a:lnTo>
                    <a:lnTo>
                      <a:pt x="172" y="21"/>
                    </a:lnTo>
                    <a:lnTo>
                      <a:pt x="169" y="20"/>
                    </a:lnTo>
                    <a:lnTo>
                      <a:pt x="167" y="17"/>
                    </a:lnTo>
                    <a:lnTo>
                      <a:pt x="169" y="15"/>
                    </a:lnTo>
                    <a:lnTo>
                      <a:pt x="170" y="13"/>
                    </a:lnTo>
                    <a:lnTo>
                      <a:pt x="172" y="11"/>
                    </a:lnTo>
                    <a:lnTo>
                      <a:pt x="173" y="10"/>
                    </a:lnTo>
                    <a:lnTo>
                      <a:pt x="174" y="9"/>
                    </a:lnTo>
                    <a:lnTo>
                      <a:pt x="173" y="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4" name="Freeform 178">
                <a:extLst>
                  <a:ext uri="{FF2B5EF4-FFF2-40B4-BE49-F238E27FC236}">
                    <a16:creationId xmlns:a16="http://schemas.microsoft.com/office/drawing/2014/main" id="{E5BE6733-4E97-4FA4-B2BC-ECACB9F46F98}"/>
                  </a:ext>
                </a:extLst>
              </p:cNvPr>
              <p:cNvSpPr/>
              <p:nvPr/>
            </p:nvSpPr>
            <p:spPr bwMode="auto">
              <a:xfrm>
                <a:off x="3189" y="3313"/>
                <a:ext cx="19" cy="19"/>
              </a:xfrm>
              <a:custGeom>
                <a:avLst/>
                <a:gdLst>
                  <a:gd name="T0" fmla="*/ 0 w 79"/>
                  <a:gd name="T1" fmla="*/ 23 h 76"/>
                  <a:gd name="T2" fmla="*/ 79 w 79"/>
                  <a:gd name="T3" fmla="*/ 76 h 76"/>
                  <a:gd name="T4" fmla="*/ 77 w 79"/>
                  <a:gd name="T5" fmla="*/ 56 h 76"/>
                  <a:gd name="T6" fmla="*/ 0 w 79"/>
                  <a:gd name="T7" fmla="*/ 0 h 76"/>
                  <a:gd name="T8" fmla="*/ 0 w 79"/>
                  <a:gd name="T9" fmla="*/ 23 h 76"/>
                </a:gdLst>
                <a:ahLst/>
                <a:cxnLst>
                  <a:cxn ang="0">
                    <a:pos x="T0" y="T1"/>
                  </a:cxn>
                  <a:cxn ang="0">
                    <a:pos x="T2" y="T3"/>
                  </a:cxn>
                  <a:cxn ang="0">
                    <a:pos x="T4" y="T5"/>
                  </a:cxn>
                  <a:cxn ang="0">
                    <a:pos x="T6" y="T7"/>
                  </a:cxn>
                  <a:cxn ang="0">
                    <a:pos x="T8" y="T9"/>
                  </a:cxn>
                </a:cxnLst>
                <a:rect l="0" t="0" r="r" b="b"/>
                <a:pathLst>
                  <a:path w="79" h="76">
                    <a:moveTo>
                      <a:pt x="0" y="23"/>
                    </a:moveTo>
                    <a:lnTo>
                      <a:pt x="79" y="76"/>
                    </a:lnTo>
                    <a:lnTo>
                      <a:pt x="77" y="56"/>
                    </a:lnTo>
                    <a:lnTo>
                      <a:pt x="0" y="0"/>
                    </a:lnTo>
                    <a:lnTo>
                      <a:pt x="0"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5" name="Freeform 179">
                <a:extLst>
                  <a:ext uri="{FF2B5EF4-FFF2-40B4-BE49-F238E27FC236}">
                    <a16:creationId xmlns:a16="http://schemas.microsoft.com/office/drawing/2014/main" id="{0C85366A-6C4C-4F35-8C33-275C35111CF9}"/>
                  </a:ext>
                </a:extLst>
              </p:cNvPr>
              <p:cNvSpPr/>
              <p:nvPr/>
            </p:nvSpPr>
            <p:spPr bwMode="auto">
              <a:xfrm>
                <a:off x="3189" y="3324"/>
                <a:ext cx="21" cy="19"/>
              </a:xfrm>
              <a:custGeom>
                <a:avLst/>
                <a:gdLst>
                  <a:gd name="T0" fmla="*/ 0 w 83"/>
                  <a:gd name="T1" fmla="*/ 24 h 77"/>
                  <a:gd name="T2" fmla="*/ 83 w 83"/>
                  <a:gd name="T3" fmla="*/ 77 h 77"/>
                  <a:gd name="T4" fmla="*/ 82 w 83"/>
                  <a:gd name="T5" fmla="*/ 60 h 77"/>
                  <a:gd name="T6" fmla="*/ 0 w 83"/>
                  <a:gd name="T7" fmla="*/ 0 h 77"/>
                  <a:gd name="T8" fmla="*/ 0 w 83"/>
                  <a:gd name="T9" fmla="*/ 24 h 77"/>
                </a:gdLst>
                <a:ahLst/>
                <a:cxnLst>
                  <a:cxn ang="0">
                    <a:pos x="T0" y="T1"/>
                  </a:cxn>
                  <a:cxn ang="0">
                    <a:pos x="T2" y="T3"/>
                  </a:cxn>
                  <a:cxn ang="0">
                    <a:pos x="T4" y="T5"/>
                  </a:cxn>
                  <a:cxn ang="0">
                    <a:pos x="T6" y="T7"/>
                  </a:cxn>
                  <a:cxn ang="0">
                    <a:pos x="T8" y="T9"/>
                  </a:cxn>
                </a:cxnLst>
                <a:rect l="0" t="0" r="r" b="b"/>
                <a:pathLst>
                  <a:path w="83" h="77">
                    <a:moveTo>
                      <a:pt x="0" y="24"/>
                    </a:moveTo>
                    <a:lnTo>
                      <a:pt x="83" y="77"/>
                    </a:lnTo>
                    <a:lnTo>
                      <a:pt x="82" y="60"/>
                    </a:lnTo>
                    <a:lnTo>
                      <a:pt x="0" y="0"/>
                    </a:lnTo>
                    <a:lnTo>
                      <a:pt x="0"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6" name="Freeform 180">
                <a:extLst>
                  <a:ext uri="{FF2B5EF4-FFF2-40B4-BE49-F238E27FC236}">
                    <a16:creationId xmlns:a16="http://schemas.microsoft.com/office/drawing/2014/main" id="{207B76A8-B793-4133-9E70-9C85ACCEB6E8}"/>
                  </a:ext>
                </a:extLst>
              </p:cNvPr>
              <p:cNvSpPr/>
              <p:nvPr/>
            </p:nvSpPr>
            <p:spPr bwMode="auto">
              <a:xfrm>
                <a:off x="3190" y="3338"/>
                <a:ext cx="22" cy="15"/>
              </a:xfrm>
              <a:custGeom>
                <a:avLst/>
                <a:gdLst>
                  <a:gd name="T0" fmla="*/ 0 w 89"/>
                  <a:gd name="T1" fmla="*/ 27 h 61"/>
                  <a:gd name="T2" fmla="*/ 89 w 89"/>
                  <a:gd name="T3" fmla="*/ 61 h 61"/>
                  <a:gd name="T4" fmla="*/ 89 w 89"/>
                  <a:gd name="T5" fmla="*/ 47 h 61"/>
                  <a:gd name="T6" fmla="*/ 4 w 89"/>
                  <a:gd name="T7" fmla="*/ 0 h 61"/>
                  <a:gd name="T8" fmla="*/ 0 w 89"/>
                  <a:gd name="T9" fmla="*/ 27 h 61"/>
                </a:gdLst>
                <a:ahLst/>
                <a:cxnLst>
                  <a:cxn ang="0">
                    <a:pos x="T0" y="T1"/>
                  </a:cxn>
                  <a:cxn ang="0">
                    <a:pos x="T2" y="T3"/>
                  </a:cxn>
                  <a:cxn ang="0">
                    <a:pos x="T4" y="T5"/>
                  </a:cxn>
                  <a:cxn ang="0">
                    <a:pos x="T6" y="T7"/>
                  </a:cxn>
                  <a:cxn ang="0">
                    <a:pos x="T8" y="T9"/>
                  </a:cxn>
                </a:cxnLst>
                <a:rect l="0" t="0" r="r" b="b"/>
                <a:pathLst>
                  <a:path w="89" h="61">
                    <a:moveTo>
                      <a:pt x="0" y="27"/>
                    </a:moveTo>
                    <a:lnTo>
                      <a:pt x="89" y="61"/>
                    </a:lnTo>
                    <a:lnTo>
                      <a:pt x="89" y="47"/>
                    </a:lnTo>
                    <a:lnTo>
                      <a:pt x="4" y="0"/>
                    </a:lnTo>
                    <a:lnTo>
                      <a:pt x="0" y="2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7" name="Freeform 181">
                <a:extLst>
                  <a:ext uri="{FF2B5EF4-FFF2-40B4-BE49-F238E27FC236}">
                    <a16:creationId xmlns:a16="http://schemas.microsoft.com/office/drawing/2014/main" id="{5284981F-0335-4131-AADB-416C49D173C7}"/>
                  </a:ext>
                </a:extLst>
              </p:cNvPr>
              <p:cNvSpPr/>
              <p:nvPr/>
            </p:nvSpPr>
            <p:spPr bwMode="auto">
              <a:xfrm>
                <a:off x="3189" y="3342"/>
                <a:ext cx="8" cy="42"/>
              </a:xfrm>
              <a:custGeom>
                <a:avLst/>
                <a:gdLst>
                  <a:gd name="T0" fmla="*/ 2 w 33"/>
                  <a:gd name="T1" fmla="*/ 165 h 170"/>
                  <a:gd name="T2" fmla="*/ 33 w 33"/>
                  <a:gd name="T3" fmla="*/ 170 h 170"/>
                  <a:gd name="T4" fmla="*/ 31 w 33"/>
                  <a:gd name="T5" fmla="*/ 11 h 170"/>
                  <a:gd name="T6" fmla="*/ 0 w 33"/>
                  <a:gd name="T7" fmla="*/ 0 h 170"/>
                  <a:gd name="T8" fmla="*/ 2 w 33"/>
                  <a:gd name="T9" fmla="*/ 165 h 170"/>
                </a:gdLst>
                <a:ahLst/>
                <a:cxnLst>
                  <a:cxn ang="0">
                    <a:pos x="T0" y="T1"/>
                  </a:cxn>
                  <a:cxn ang="0">
                    <a:pos x="T2" y="T3"/>
                  </a:cxn>
                  <a:cxn ang="0">
                    <a:pos x="T4" y="T5"/>
                  </a:cxn>
                  <a:cxn ang="0">
                    <a:pos x="T6" y="T7"/>
                  </a:cxn>
                  <a:cxn ang="0">
                    <a:pos x="T8" y="T9"/>
                  </a:cxn>
                </a:cxnLst>
                <a:rect l="0" t="0" r="r" b="b"/>
                <a:pathLst>
                  <a:path w="33" h="170">
                    <a:moveTo>
                      <a:pt x="2" y="165"/>
                    </a:moveTo>
                    <a:lnTo>
                      <a:pt x="33" y="170"/>
                    </a:lnTo>
                    <a:lnTo>
                      <a:pt x="31" y="11"/>
                    </a:lnTo>
                    <a:lnTo>
                      <a:pt x="0" y="0"/>
                    </a:lnTo>
                    <a:lnTo>
                      <a:pt x="2" y="16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8" name="Freeform 182">
                <a:extLst>
                  <a:ext uri="{FF2B5EF4-FFF2-40B4-BE49-F238E27FC236}">
                    <a16:creationId xmlns:a16="http://schemas.microsoft.com/office/drawing/2014/main" id="{A982B7FD-DBC9-4FE3-B9EA-E4217EBE6B3D}"/>
                  </a:ext>
                </a:extLst>
              </p:cNvPr>
              <p:cNvSpPr/>
              <p:nvPr/>
            </p:nvSpPr>
            <p:spPr bwMode="auto">
              <a:xfrm>
                <a:off x="3194" y="3321"/>
                <a:ext cx="3" cy="12"/>
              </a:xfrm>
              <a:custGeom>
                <a:avLst/>
                <a:gdLst>
                  <a:gd name="T0" fmla="*/ 7 w 10"/>
                  <a:gd name="T1" fmla="*/ 4 h 51"/>
                  <a:gd name="T2" fmla="*/ 10 w 10"/>
                  <a:gd name="T3" fmla="*/ 51 h 51"/>
                  <a:gd name="T4" fmla="*/ 3 w 10"/>
                  <a:gd name="T5" fmla="*/ 41 h 51"/>
                  <a:gd name="T6" fmla="*/ 0 w 10"/>
                  <a:gd name="T7" fmla="*/ 0 h 51"/>
                  <a:gd name="T8" fmla="*/ 7 w 10"/>
                  <a:gd name="T9" fmla="*/ 4 h 51"/>
                </a:gdLst>
                <a:ahLst/>
                <a:cxnLst>
                  <a:cxn ang="0">
                    <a:pos x="T0" y="T1"/>
                  </a:cxn>
                  <a:cxn ang="0">
                    <a:pos x="T2" y="T3"/>
                  </a:cxn>
                  <a:cxn ang="0">
                    <a:pos x="T4" y="T5"/>
                  </a:cxn>
                  <a:cxn ang="0">
                    <a:pos x="T6" y="T7"/>
                  </a:cxn>
                  <a:cxn ang="0">
                    <a:pos x="T8" y="T9"/>
                  </a:cxn>
                </a:cxnLst>
                <a:rect l="0" t="0" r="r" b="b"/>
                <a:pathLst>
                  <a:path w="10" h="51">
                    <a:moveTo>
                      <a:pt x="7" y="4"/>
                    </a:moveTo>
                    <a:lnTo>
                      <a:pt x="10" y="51"/>
                    </a:lnTo>
                    <a:lnTo>
                      <a:pt x="3" y="41"/>
                    </a:lnTo>
                    <a:lnTo>
                      <a:pt x="0" y="0"/>
                    </a:lnTo>
                    <a:lnTo>
                      <a:pt x="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9" name="Freeform 183">
                <a:extLst>
                  <a:ext uri="{FF2B5EF4-FFF2-40B4-BE49-F238E27FC236}">
                    <a16:creationId xmlns:a16="http://schemas.microsoft.com/office/drawing/2014/main" id="{48CEC3F6-17E5-44CD-A17F-C806C7FB6202}"/>
                  </a:ext>
                </a:extLst>
              </p:cNvPr>
              <p:cNvSpPr/>
              <p:nvPr/>
            </p:nvSpPr>
            <p:spPr bwMode="auto">
              <a:xfrm>
                <a:off x="3202" y="3325"/>
                <a:ext cx="3" cy="13"/>
              </a:xfrm>
              <a:custGeom>
                <a:avLst/>
                <a:gdLst>
                  <a:gd name="T0" fmla="*/ 7 w 11"/>
                  <a:gd name="T1" fmla="*/ 3 h 50"/>
                  <a:gd name="T2" fmla="*/ 11 w 11"/>
                  <a:gd name="T3" fmla="*/ 50 h 50"/>
                  <a:gd name="T4" fmla="*/ 3 w 11"/>
                  <a:gd name="T5" fmla="*/ 41 h 50"/>
                  <a:gd name="T6" fmla="*/ 0 w 11"/>
                  <a:gd name="T7" fmla="*/ 0 h 50"/>
                  <a:gd name="T8" fmla="*/ 7 w 11"/>
                  <a:gd name="T9" fmla="*/ 3 h 50"/>
                </a:gdLst>
                <a:ahLst/>
                <a:cxnLst>
                  <a:cxn ang="0">
                    <a:pos x="T0" y="T1"/>
                  </a:cxn>
                  <a:cxn ang="0">
                    <a:pos x="T2" y="T3"/>
                  </a:cxn>
                  <a:cxn ang="0">
                    <a:pos x="T4" y="T5"/>
                  </a:cxn>
                  <a:cxn ang="0">
                    <a:pos x="T6" y="T7"/>
                  </a:cxn>
                  <a:cxn ang="0">
                    <a:pos x="T8" y="T9"/>
                  </a:cxn>
                </a:cxnLst>
                <a:rect l="0" t="0" r="r" b="b"/>
                <a:pathLst>
                  <a:path w="11" h="50">
                    <a:moveTo>
                      <a:pt x="7" y="3"/>
                    </a:moveTo>
                    <a:lnTo>
                      <a:pt x="11" y="50"/>
                    </a:lnTo>
                    <a:lnTo>
                      <a:pt x="3" y="41"/>
                    </a:lnTo>
                    <a:lnTo>
                      <a:pt x="0" y="0"/>
                    </a:lnTo>
                    <a:lnTo>
                      <a:pt x="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0" name="Freeform 184">
                <a:extLst>
                  <a:ext uri="{FF2B5EF4-FFF2-40B4-BE49-F238E27FC236}">
                    <a16:creationId xmlns:a16="http://schemas.microsoft.com/office/drawing/2014/main" id="{AAAFF6BF-172A-42F9-B94F-097B07F78AA1}"/>
                  </a:ext>
                </a:extLst>
              </p:cNvPr>
              <p:cNvSpPr/>
              <p:nvPr/>
            </p:nvSpPr>
            <p:spPr bwMode="auto">
              <a:xfrm>
                <a:off x="3198" y="3334"/>
                <a:ext cx="3" cy="12"/>
              </a:xfrm>
              <a:custGeom>
                <a:avLst/>
                <a:gdLst>
                  <a:gd name="T0" fmla="*/ 6 w 11"/>
                  <a:gd name="T1" fmla="*/ 3 h 51"/>
                  <a:gd name="T2" fmla="*/ 11 w 11"/>
                  <a:gd name="T3" fmla="*/ 51 h 51"/>
                  <a:gd name="T4" fmla="*/ 2 w 11"/>
                  <a:gd name="T5" fmla="*/ 41 h 51"/>
                  <a:gd name="T6" fmla="*/ 0 w 11"/>
                  <a:gd name="T7" fmla="*/ 0 h 51"/>
                  <a:gd name="T8" fmla="*/ 6 w 11"/>
                  <a:gd name="T9" fmla="*/ 3 h 51"/>
                </a:gdLst>
                <a:ahLst/>
                <a:cxnLst>
                  <a:cxn ang="0">
                    <a:pos x="T0" y="T1"/>
                  </a:cxn>
                  <a:cxn ang="0">
                    <a:pos x="T2" y="T3"/>
                  </a:cxn>
                  <a:cxn ang="0">
                    <a:pos x="T4" y="T5"/>
                  </a:cxn>
                  <a:cxn ang="0">
                    <a:pos x="T6" y="T7"/>
                  </a:cxn>
                  <a:cxn ang="0">
                    <a:pos x="T8" y="T9"/>
                  </a:cxn>
                </a:cxnLst>
                <a:rect l="0" t="0" r="r" b="b"/>
                <a:pathLst>
                  <a:path w="11" h="51">
                    <a:moveTo>
                      <a:pt x="6" y="3"/>
                    </a:moveTo>
                    <a:lnTo>
                      <a:pt x="11" y="51"/>
                    </a:lnTo>
                    <a:lnTo>
                      <a:pt x="2" y="41"/>
                    </a:lnTo>
                    <a:lnTo>
                      <a:pt x="0" y="0"/>
                    </a:lnTo>
                    <a:lnTo>
                      <a:pt x="6"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1" name="Freeform 185">
                <a:extLst>
                  <a:ext uri="{FF2B5EF4-FFF2-40B4-BE49-F238E27FC236}">
                    <a16:creationId xmlns:a16="http://schemas.microsoft.com/office/drawing/2014/main" id="{1FC9076A-BAA7-4151-B518-D9A330E83D94}"/>
                  </a:ext>
                </a:extLst>
              </p:cNvPr>
              <p:cNvSpPr/>
              <p:nvPr/>
            </p:nvSpPr>
            <p:spPr bwMode="auto">
              <a:xfrm>
                <a:off x="3204" y="3348"/>
                <a:ext cx="2" cy="3"/>
              </a:xfrm>
              <a:custGeom>
                <a:avLst/>
                <a:gdLst>
                  <a:gd name="T0" fmla="*/ 6 w 7"/>
                  <a:gd name="T1" fmla="*/ 4 h 11"/>
                  <a:gd name="T2" fmla="*/ 7 w 7"/>
                  <a:gd name="T3" fmla="*/ 8 h 11"/>
                  <a:gd name="T4" fmla="*/ 7 w 7"/>
                  <a:gd name="T5" fmla="*/ 11 h 11"/>
                  <a:gd name="T6" fmla="*/ 7 w 7"/>
                  <a:gd name="T7" fmla="*/ 11 h 11"/>
                  <a:gd name="T8" fmla="*/ 6 w 7"/>
                  <a:gd name="T9" fmla="*/ 11 h 11"/>
                  <a:gd name="T10" fmla="*/ 3 w 7"/>
                  <a:gd name="T11" fmla="*/ 7 h 11"/>
                  <a:gd name="T12" fmla="*/ 0 w 7"/>
                  <a:gd name="T13" fmla="*/ 0 h 11"/>
                  <a:gd name="T14" fmla="*/ 6 w 7"/>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6" y="4"/>
                    </a:moveTo>
                    <a:lnTo>
                      <a:pt x="7" y="8"/>
                    </a:lnTo>
                    <a:lnTo>
                      <a:pt x="7" y="11"/>
                    </a:lnTo>
                    <a:lnTo>
                      <a:pt x="7" y="11"/>
                    </a:lnTo>
                    <a:lnTo>
                      <a:pt x="6" y="11"/>
                    </a:lnTo>
                    <a:lnTo>
                      <a:pt x="3" y="7"/>
                    </a:lnTo>
                    <a:lnTo>
                      <a:pt x="0" y="0"/>
                    </a:lnTo>
                    <a:lnTo>
                      <a:pt x="6"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2" name="Freeform 186">
                <a:extLst>
                  <a:ext uri="{FF2B5EF4-FFF2-40B4-BE49-F238E27FC236}">
                    <a16:creationId xmlns:a16="http://schemas.microsoft.com/office/drawing/2014/main" id="{4B41B4B4-95A5-4B7C-98D2-BA23F0FADDBC}"/>
                  </a:ext>
                </a:extLst>
              </p:cNvPr>
              <p:cNvSpPr/>
              <p:nvPr/>
            </p:nvSpPr>
            <p:spPr bwMode="auto">
              <a:xfrm>
                <a:off x="3140" y="3336"/>
                <a:ext cx="17" cy="35"/>
              </a:xfrm>
              <a:custGeom>
                <a:avLst/>
                <a:gdLst>
                  <a:gd name="T0" fmla="*/ 0 w 69"/>
                  <a:gd name="T1" fmla="*/ 17 h 138"/>
                  <a:gd name="T2" fmla="*/ 3 w 69"/>
                  <a:gd name="T3" fmla="*/ 13 h 138"/>
                  <a:gd name="T4" fmla="*/ 7 w 69"/>
                  <a:gd name="T5" fmla="*/ 10 h 138"/>
                  <a:gd name="T6" fmla="*/ 12 w 69"/>
                  <a:gd name="T7" fmla="*/ 6 h 138"/>
                  <a:gd name="T8" fmla="*/ 16 w 69"/>
                  <a:gd name="T9" fmla="*/ 4 h 138"/>
                  <a:gd name="T10" fmla="*/ 20 w 69"/>
                  <a:gd name="T11" fmla="*/ 2 h 138"/>
                  <a:gd name="T12" fmla="*/ 25 w 69"/>
                  <a:gd name="T13" fmla="*/ 1 h 138"/>
                  <a:gd name="T14" fmla="*/ 29 w 69"/>
                  <a:gd name="T15" fmla="*/ 0 h 138"/>
                  <a:gd name="T16" fmla="*/ 34 w 69"/>
                  <a:gd name="T17" fmla="*/ 0 h 138"/>
                  <a:gd name="T18" fmla="*/ 39 w 69"/>
                  <a:gd name="T19" fmla="*/ 0 h 138"/>
                  <a:gd name="T20" fmla="*/ 43 w 69"/>
                  <a:gd name="T21" fmla="*/ 1 h 138"/>
                  <a:gd name="T22" fmla="*/ 48 w 69"/>
                  <a:gd name="T23" fmla="*/ 2 h 138"/>
                  <a:gd name="T24" fmla="*/ 53 w 69"/>
                  <a:gd name="T25" fmla="*/ 4 h 138"/>
                  <a:gd name="T26" fmla="*/ 57 w 69"/>
                  <a:gd name="T27" fmla="*/ 6 h 138"/>
                  <a:gd name="T28" fmla="*/ 61 w 69"/>
                  <a:gd name="T29" fmla="*/ 10 h 138"/>
                  <a:gd name="T30" fmla="*/ 65 w 69"/>
                  <a:gd name="T31" fmla="*/ 13 h 138"/>
                  <a:gd name="T32" fmla="*/ 69 w 69"/>
                  <a:gd name="T33" fmla="*/ 17 h 138"/>
                  <a:gd name="T34" fmla="*/ 69 w 69"/>
                  <a:gd name="T35" fmla="*/ 77 h 138"/>
                  <a:gd name="T36" fmla="*/ 44 w 69"/>
                  <a:gd name="T37" fmla="*/ 138 h 138"/>
                  <a:gd name="T38" fmla="*/ 0 w 69"/>
                  <a:gd name="T39" fmla="*/ 138 h 138"/>
                  <a:gd name="T40" fmla="*/ 0 w 69"/>
                  <a:gd name="T41" fmla="*/ 1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138">
                    <a:moveTo>
                      <a:pt x="0" y="17"/>
                    </a:moveTo>
                    <a:lnTo>
                      <a:pt x="3" y="13"/>
                    </a:lnTo>
                    <a:lnTo>
                      <a:pt x="7" y="10"/>
                    </a:lnTo>
                    <a:lnTo>
                      <a:pt x="12" y="6"/>
                    </a:lnTo>
                    <a:lnTo>
                      <a:pt x="16" y="4"/>
                    </a:lnTo>
                    <a:lnTo>
                      <a:pt x="20" y="2"/>
                    </a:lnTo>
                    <a:lnTo>
                      <a:pt x="25" y="1"/>
                    </a:lnTo>
                    <a:lnTo>
                      <a:pt x="29" y="0"/>
                    </a:lnTo>
                    <a:lnTo>
                      <a:pt x="34" y="0"/>
                    </a:lnTo>
                    <a:lnTo>
                      <a:pt x="39" y="0"/>
                    </a:lnTo>
                    <a:lnTo>
                      <a:pt x="43" y="1"/>
                    </a:lnTo>
                    <a:lnTo>
                      <a:pt x="48" y="2"/>
                    </a:lnTo>
                    <a:lnTo>
                      <a:pt x="53" y="4"/>
                    </a:lnTo>
                    <a:lnTo>
                      <a:pt x="57" y="6"/>
                    </a:lnTo>
                    <a:lnTo>
                      <a:pt x="61" y="10"/>
                    </a:lnTo>
                    <a:lnTo>
                      <a:pt x="65" y="13"/>
                    </a:lnTo>
                    <a:lnTo>
                      <a:pt x="69" y="17"/>
                    </a:lnTo>
                    <a:lnTo>
                      <a:pt x="69" y="77"/>
                    </a:lnTo>
                    <a:lnTo>
                      <a:pt x="44" y="138"/>
                    </a:lnTo>
                    <a:lnTo>
                      <a:pt x="0" y="138"/>
                    </a:lnTo>
                    <a:lnTo>
                      <a:pt x="0"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3" name="Freeform 187">
                <a:extLst>
                  <a:ext uri="{FF2B5EF4-FFF2-40B4-BE49-F238E27FC236}">
                    <a16:creationId xmlns:a16="http://schemas.microsoft.com/office/drawing/2014/main" id="{F48FE232-BD3E-4C90-9C3B-BF2376ADB2CC}"/>
                  </a:ext>
                </a:extLst>
              </p:cNvPr>
              <p:cNvSpPr/>
              <p:nvPr/>
            </p:nvSpPr>
            <p:spPr bwMode="auto">
              <a:xfrm>
                <a:off x="3116" y="3338"/>
                <a:ext cx="12" cy="29"/>
              </a:xfrm>
              <a:custGeom>
                <a:avLst/>
                <a:gdLst>
                  <a:gd name="T0" fmla="*/ 0 w 48"/>
                  <a:gd name="T1" fmla="*/ 15 h 117"/>
                  <a:gd name="T2" fmla="*/ 5 w 48"/>
                  <a:gd name="T3" fmla="*/ 9 h 117"/>
                  <a:gd name="T4" fmla="*/ 11 w 48"/>
                  <a:gd name="T5" fmla="*/ 4 h 117"/>
                  <a:gd name="T6" fmla="*/ 17 w 48"/>
                  <a:gd name="T7" fmla="*/ 1 h 117"/>
                  <a:gd name="T8" fmla="*/ 24 w 48"/>
                  <a:gd name="T9" fmla="*/ 0 h 117"/>
                  <a:gd name="T10" fmla="*/ 31 w 48"/>
                  <a:gd name="T11" fmla="*/ 1 h 117"/>
                  <a:gd name="T12" fmla="*/ 36 w 48"/>
                  <a:gd name="T13" fmla="*/ 4 h 117"/>
                  <a:gd name="T14" fmla="*/ 43 w 48"/>
                  <a:gd name="T15" fmla="*/ 9 h 117"/>
                  <a:gd name="T16" fmla="*/ 48 w 48"/>
                  <a:gd name="T17" fmla="*/ 15 h 117"/>
                  <a:gd name="T18" fmla="*/ 47 w 48"/>
                  <a:gd name="T19" fmla="*/ 66 h 117"/>
                  <a:gd name="T20" fmla="*/ 24 w 48"/>
                  <a:gd name="T21" fmla="*/ 117 h 117"/>
                  <a:gd name="T22" fmla="*/ 0 w 48"/>
                  <a:gd name="T23" fmla="*/ 117 h 117"/>
                  <a:gd name="T24" fmla="*/ 0 w 48"/>
                  <a:gd name="T25" fmla="*/ 1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7">
                    <a:moveTo>
                      <a:pt x="0" y="15"/>
                    </a:moveTo>
                    <a:lnTo>
                      <a:pt x="5" y="9"/>
                    </a:lnTo>
                    <a:lnTo>
                      <a:pt x="11" y="4"/>
                    </a:lnTo>
                    <a:lnTo>
                      <a:pt x="17" y="1"/>
                    </a:lnTo>
                    <a:lnTo>
                      <a:pt x="24" y="0"/>
                    </a:lnTo>
                    <a:lnTo>
                      <a:pt x="31" y="1"/>
                    </a:lnTo>
                    <a:lnTo>
                      <a:pt x="36" y="4"/>
                    </a:lnTo>
                    <a:lnTo>
                      <a:pt x="43" y="9"/>
                    </a:lnTo>
                    <a:lnTo>
                      <a:pt x="48" y="15"/>
                    </a:lnTo>
                    <a:lnTo>
                      <a:pt x="47" y="66"/>
                    </a:lnTo>
                    <a:lnTo>
                      <a:pt x="24" y="117"/>
                    </a:lnTo>
                    <a:lnTo>
                      <a:pt x="0" y="117"/>
                    </a:lnTo>
                    <a:lnTo>
                      <a:pt x="0" y="1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4" name="Freeform 188">
                <a:extLst>
                  <a:ext uri="{FF2B5EF4-FFF2-40B4-BE49-F238E27FC236}">
                    <a16:creationId xmlns:a16="http://schemas.microsoft.com/office/drawing/2014/main" id="{A904C4E7-59DD-4409-947B-234219B77E82}"/>
                  </a:ext>
                </a:extLst>
              </p:cNvPr>
              <p:cNvSpPr/>
              <p:nvPr/>
            </p:nvSpPr>
            <p:spPr bwMode="auto">
              <a:xfrm>
                <a:off x="3166" y="3339"/>
                <a:ext cx="13" cy="28"/>
              </a:xfrm>
              <a:custGeom>
                <a:avLst/>
                <a:gdLst>
                  <a:gd name="T0" fmla="*/ 48 w 48"/>
                  <a:gd name="T1" fmla="*/ 14 h 116"/>
                  <a:gd name="T2" fmla="*/ 43 w 48"/>
                  <a:gd name="T3" fmla="*/ 8 h 116"/>
                  <a:gd name="T4" fmla="*/ 36 w 48"/>
                  <a:gd name="T5" fmla="*/ 4 h 116"/>
                  <a:gd name="T6" fmla="*/ 31 w 48"/>
                  <a:gd name="T7" fmla="*/ 2 h 116"/>
                  <a:gd name="T8" fmla="*/ 23 w 48"/>
                  <a:gd name="T9" fmla="*/ 0 h 116"/>
                  <a:gd name="T10" fmla="*/ 17 w 48"/>
                  <a:gd name="T11" fmla="*/ 0 h 116"/>
                  <a:gd name="T12" fmla="*/ 10 w 48"/>
                  <a:gd name="T13" fmla="*/ 4 h 116"/>
                  <a:gd name="T14" fmla="*/ 5 w 48"/>
                  <a:gd name="T15" fmla="*/ 8 h 116"/>
                  <a:gd name="T16" fmla="*/ 0 w 48"/>
                  <a:gd name="T17" fmla="*/ 14 h 116"/>
                  <a:gd name="T18" fmla="*/ 1 w 48"/>
                  <a:gd name="T19" fmla="*/ 65 h 116"/>
                  <a:gd name="T20" fmla="*/ 2 w 48"/>
                  <a:gd name="T21" fmla="*/ 115 h 116"/>
                  <a:gd name="T22" fmla="*/ 48 w 48"/>
                  <a:gd name="T23" fmla="*/ 116 h 116"/>
                  <a:gd name="T24" fmla="*/ 48 w 48"/>
                  <a:gd name="T25"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6">
                    <a:moveTo>
                      <a:pt x="48" y="14"/>
                    </a:moveTo>
                    <a:lnTo>
                      <a:pt x="43" y="8"/>
                    </a:lnTo>
                    <a:lnTo>
                      <a:pt x="36" y="4"/>
                    </a:lnTo>
                    <a:lnTo>
                      <a:pt x="31" y="2"/>
                    </a:lnTo>
                    <a:lnTo>
                      <a:pt x="23" y="0"/>
                    </a:lnTo>
                    <a:lnTo>
                      <a:pt x="17" y="0"/>
                    </a:lnTo>
                    <a:lnTo>
                      <a:pt x="10" y="4"/>
                    </a:lnTo>
                    <a:lnTo>
                      <a:pt x="5" y="8"/>
                    </a:lnTo>
                    <a:lnTo>
                      <a:pt x="0" y="14"/>
                    </a:lnTo>
                    <a:lnTo>
                      <a:pt x="1" y="65"/>
                    </a:lnTo>
                    <a:lnTo>
                      <a:pt x="2" y="115"/>
                    </a:lnTo>
                    <a:lnTo>
                      <a:pt x="48" y="116"/>
                    </a:lnTo>
                    <a:lnTo>
                      <a:pt x="48"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5" name="Freeform 189">
                <a:extLst>
                  <a:ext uri="{FF2B5EF4-FFF2-40B4-BE49-F238E27FC236}">
                    <a16:creationId xmlns:a16="http://schemas.microsoft.com/office/drawing/2014/main" id="{4FB89118-7702-4AF5-93C7-E48BE59243C2}"/>
                  </a:ext>
                </a:extLst>
              </p:cNvPr>
              <p:cNvSpPr>
                <a:spLocks noEditPoints="1"/>
              </p:cNvSpPr>
              <p:nvPr/>
            </p:nvSpPr>
            <p:spPr bwMode="auto">
              <a:xfrm>
                <a:off x="3610" y="3450"/>
                <a:ext cx="67" cy="87"/>
              </a:xfrm>
              <a:custGeom>
                <a:avLst/>
                <a:gdLst>
                  <a:gd name="T0" fmla="*/ 24 w 270"/>
                  <a:gd name="T1" fmla="*/ 15 h 345"/>
                  <a:gd name="T2" fmla="*/ 30 w 270"/>
                  <a:gd name="T3" fmla="*/ 9 h 345"/>
                  <a:gd name="T4" fmla="*/ 58 w 270"/>
                  <a:gd name="T5" fmla="*/ 6 h 345"/>
                  <a:gd name="T6" fmla="*/ 86 w 270"/>
                  <a:gd name="T7" fmla="*/ 4 h 345"/>
                  <a:gd name="T8" fmla="*/ 118 w 270"/>
                  <a:gd name="T9" fmla="*/ 4 h 345"/>
                  <a:gd name="T10" fmla="*/ 125 w 270"/>
                  <a:gd name="T11" fmla="*/ 5 h 345"/>
                  <a:gd name="T12" fmla="*/ 127 w 270"/>
                  <a:gd name="T13" fmla="*/ 11 h 345"/>
                  <a:gd name="T14" fmla="*/ 124 w 270"/>
                  <a:gd name="T15" fmla="*/ 15 h 345"/>
                  <a:gd name="T16" fmla="*/ 118 w 270"/>
                  <a:gd name="T17" fmla="*/ 18 h 345"/>
                  <a:gd name="T18" fmla="*/ 113 w 270"/>
                  <a:gd name="T19" fmla="*/ 27 h 345"/>
                  <a:gd name="T20" fmla="*/ 114 w 270"/>
                  <a:gd name="T21" fmla="*/ 45 h 345"/>
                  <a:gd name="T22" fmla="*/ 111 w 270"/>
                  <a:gd name="T23" fmla="*/ 57 h 345"/>
                  <a:gd name="T24" fmla="*/ 104 w 270"/>
                  <a:gd name="T25" fmla="*/ 59 h 345"/>
                  <a:gd name="T26" fmla="*/ 87 w 270"/>
                  <a:gd name="T27" fmla="*/ 58 h 345"/>
                  <a:gd name="T28" fmla="*/ 78 w 270"/>
                  <a:gd name="T29" fmla="*/ 46 h 345"/>
                  <a:gd name="T30" fmla="*/ 77 w 270"/>
                  <a:gd name="T31" fmla="*/ 28 h 345"/>
                  <a:gd name="T32" fmla="*/ 35 w 270"/>
                  <a:gd name="T33" fmla="*/ 23 h 345"/>
                  <a:gd name="T34" fmla="*/ 35 w 270"/>
                  <a:gd name="T35" fmla="*/ 61 h 345"/>
                  <a:gd name="T36" fmla="*/ 32 w 270"/>
                  <a:gd name="T37" fmla="*/ 101 h 345"/>
                  <a:gd name="T38" fmla="*/ 243 w 270"/>
                  <a:gd name="T39" fmla="*/ 80 h 345"/>
                  <a:gd name="T40" fmla="*/ 242 w 270"/>
                  <a:gd name="T41" fmla="*/ 39 h 345"/>
                  <a:gd name="T42" fmla="*/ 241 w 270"/>
                  <a:gd name="T43" fmla="*/ 17 h 345"/>
                  <a:gd name="T44" fmla="*/ 244 w 270"/>
                  <a:gd name="T45" fmla="*/ 0 h 345"/>
                  <a:gd name="T46" fmla="*/ 253 w 270"/>
                  <a:gd name="T47" fmla="*/ 1 h 345"/>
                  <a:gd name="T48" fmla="*/ 270 w 270"/>
                  <a:gd name="T49" fmla="*/ 342 h 345"/>
                  <a:gd name="T50" fmla="*/ 255 w 270"/>
                  <a:gd name="T51" fmla="*/ 314 h 345"/>
                  <a:gd name="T52" fmla="*/ 251 w 270"/>
                  <a:gd name="T53" fmla="*/ 257 h 345"/>
                  <a:gd name="T54" fmla="*/ 248 w 270"/>
                  <a:gd name="T55" fmla="*/ 200 h 345"/>
                  <a:gd name="T56" fmla="*/ 245 w 270"/>
                  <a:gd name="T57" fmla="*/ 143 h 345"/>
                  <a:gd name="T58" fmla="*/ 32 w 270"/>
                  <a:gd name="T59" fmla="*/ 114 h 345"/>
                  <a:gd name="T60" fmla="*/ 28 w 270"/>
                  <a:gd name="T61" fmla="*/ 169 h 345"/>
                  <a:gd name="T62" fmla="*/ 24 w 270"/>
                  <a:gd name="T63" fmla="*/ 230 h 345"/>
                  <a:gd name="T64" fmla="*/ 18 w 270"/>
                  <a:gd name="T65" fmla="*/ 290 h 345"/>
                  <a:gd name="T66" fmla="*/ 12 w 270"/>
                  <a:gd name="T67" fmla="*/ 345 h 345"/>
                  <a:gd name="T68" fmla="*/ 131 w 270"/>
                  <a:gd name="T69" fmla="*/ 6 h 345"/>
                  <a:gd name="T70" fmla="*/ 149 w 270"/>
                  <a:gd name="T71" fmla="*/ 3 h 345"/>
                  <a:gd name="T72" fmla="*/ 179 w 270"/>
                  <a:gd name="T73" fmla="*/ 1 h 345"/>
                  <a:gd name="T74" fmla="*/ 206 w 270"/>
                  <a:gd name="T75" fmla="*/ 1 h 345"/>
                  <a:gd name="T76" fmla="*/ 233 w 270"/>
                  <a:gd name="T77" fmla="*/ 1 h 345"/>
                  <a:gd name="T78" fmla="*/ 236 w 270"/>
                  <a:gd name="T79" fmla="*/ 5 h 345"/>
                  <a:gd name="T80" fmla="*/ 236 w 270"/>
                  <a:gd name="T81" fmla="*/ 9 h 345"/>
                  <a:gd name="T82" fmla="*/ 228 w 270"/>
                  <a:gd name="T83" fmla="*/ 17 h 345"/>
                  <a:gd name="T84" fmla="*/ 202 w 270"/>
                  <a:gd name="T85" fmla="*/ 27 h 345"/>
                  <a:gd name="T86" fmla="*/ 203 w 270"/>
                  <a:gd name="T87" fmla="*/ 44 h 345"/>
                  <a:gd name="T88" fmla="*/ 193 w 270"/>
                  <a:gd name="T89" fmla="*/ 54 h 345"/>
                  <a:gd name="T90" fmla="*/ 178 w 270"/>
                  <a:gd name="T91" fmla="*/ 56 h 345"/>
                  <a:gd name="T92" fmla="*/ 169 w 270"/>
                  <a:gd name="T93" fmla="*/ 55 h 345"/>
                  <a:gd name="T94" fmla="*/ 167 w 270"/>
                  <a:gd name="T95" fmla="*/ 44 h 345"/>
                  <a:gd name="T96" fmla="*/ 166 w 270"/>
                  <a:gd name="T97" fmla="*/ 28 h 345"/>
                  <a:gd name="T98" fmla="*/ 131 w 270"/>
                  <a:gd name="T99" fmla="*/ 15 h 345"/>
                  <a:gd name="T100" fmla="*/ 127 w 270"/>
                  <a:gd name="T101" fmla="*/ 13 h 345"/>
                  <a:gd name="T102" fmla="*/ 129 w 270"/>
                  <a:gd name="T103" fmla="*/ 10 h 345"/>
                  <a:gd name="T104" fmla="*/ 131 w 270"/>
                  <a:gd name="T105" fmla="*/ 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0" h="345">
                    <a:moveTo>
                      <a:pt x="0" y="344"/>
                    </a:moveTo>
                    <a:lnTo>
                      <a:pt x="24" y="15"/>
                    </a:lnTo>
                    <a:lnTo>
                      <a:pt x="25" y="9"/>
                    </a:lnTo>
                    <a:lnTo>
                      <a:pt x="30" y="9"/>
                    </a:lnTo>
                    <a:lnTo>
                      <a:pt x="44" y="7"/>
                    </a:lnTo>
                    <a:lnTo>
                      <a:pt x="58" y="6"/>
                    </a:lnTo>
                    <a:lnTo>
                      <a:pt x="72" y="5"/>
                    </a:lnTo>
                    <a:lnTo>
                      <a:pt x="86" y="4"/>
                    </a:lnTo>
                    <a:lnTo>
                      <a:pt x="101" y="4"/>
                    </a:lnTo>
                    <a:lnTo>
                      <a:pt x="118" y="4"/>
                    </a:lnTo>
                    <a:lnTo>
                      <a:pt x="122" y="4"/>
                    </a:lnTo>
                    <a:lnTo>
                      <a:pt x="125" y="5"/>
                    </a:lnTo>
                    <a:lnTo>
                      <a:pt x="127" y="7"/>
                    </a:lnTo>
                    <a:lnTo>
                      <a:pt x="127" y="11"/>
                    </a:lnTo>
                    <a:lnTo>
                      <a:pt x="126" y="13"/>
                    </a:lnTo>
                    <a:lnTo>
                      <a:pt x="124" y="15"/>
                    </a:lnTo>
                    <a:lnTo>
                      <a:pt x="121" y="17"/>
                    </a:lnTo>
                    <a:lnTo>
                      <a:pt x="118" y="18"/>
                    </a:lnTo>
                    <a:lnTo>
                      <a:pt x="113" y="18"/>
                    </a:lnTo>
                    <a:lnTo>
                      <a:pt x="113" y="27"/>
                    </a:lnTo>
                    <a:lnTo>
                      <a:pt x="114" y="35"/>
                    </a:lnTo>
                    <a:lnTo>
                      <a:pt x="114" y="45"/>
                    </a:lnTo>
                    <a:lnTo>
                      <a:pt x="113" y="55"/>
                    </a:lnTo>
                    <a:lnTo>
                      <a:pt x="111" y="57"/>
                    </a:lnTo>
                    <a:lnTo>
                      <a:pt x="107" y="58"/>
                    </a:lnTo>
                    <a:lnTo>
                      <a:pt x="104" y="59"/>
                    </a:lnTo>
                    <a:lnTo>
                      <a:pt x="98" y="59"/>
                    </a:lnTo>
                    <a:lnTo>
                      <a:pt x="87" y="58"/>
                    </a:lnTo>
                    <a:lnTo>
                      <a:pt x="78" y="56"/>
                    </a:lnTo>
                    <a:lnTo>
                      <a:pt x="78" y="46"/>
                    </a:lnTo>
                    <a:lnTo>
                      <a:pt x="77" y="38"/>
                    </a:lnTo>
                    <a:lnTo>
                      <a:pt x="77" y="28"/>
                    </a:lnTo>
                    <a:lnTo>
                      <a:pt x="78" y="17"/>
                    </a:lnTo>
                    <a:lnTo>
                      <a:pt x="35" y="23"/>
                    </a:lnTo>
                    <a:lnTo>
                      <a:pt x="35" y="42"/>
                    </a:lnTo>
                    <a:lnTo>
                      <a:pt x="35" y="61"/>
                    </a:lnTo>
                    <a:lnTo>
                      <a:pt x="33" y="82"/>
                    </a:lnTo>
                    <a:lnTo>
                      <a:pt x="32" y="101"/>
                    </a:lnTo>
                    <a:lnTo>
                      <a:pt x="244" y="99"/>
                    </a:lnTo>
                    <a:lnTo>
                      <a:pt x="243" y="80"/>
                    </a:lnTo>
                    <a:lnTo>
                      <a:pt x="243" y="59"/>
                    </a:lnTo>
                    <a:lnTo>
                      <a:pt x="242" y="39"/>
                    </a:lnTo>
                    <a:lnTo>
                      <a:pt x="242" y="17"/>
                    </a:lnTo>
                    <a:lnTo>
                      <a:pt x="241" y="17"/>
                    </a:lnTo>
                    <a:lnTo>
                      <a:pt x="241" y="0"/>
                    </a:lnTo>
                    <a:lnTo>
                      <a:pt x="244" y="0"/>
                    </a:lnTo>
                    <a:lnTo>
                      <a:pt x="247" y="1"/>
                    </a:lnTo>
                    <a:lnTo>
                      <a:pt x="253" y="1"/>
                    </a:lnTo>
                    <a:lnTo>
                      <a:pt x="253" y="6"/>
                    </a:lnTo>
                    <a:lnTo>
                      <a:pt x="270" y="342"/>
                    </a:lnTo>
                    <a:lnTo>
                      <a:pt x="257" y="343"/>
                    </a:lnTo>
                    <a:lnTo>
                      <a:pt x="255" y="314"/>
                    </a:lnTo>
                    <a:lnTo>
                      <a:pt x="253" y="285"/>
                    </a:lnTo>
                    <a:lnTo>
                      <a:pt x="251" y="257"/>
                    </a:lnTo>
                    <a:lnTo>
                      <a:pt x="249" y="228"/>
                    </a:lnTo>
                    <a:lnTo>
                      <a:pt x="248" y="200"/>
                    </a:lnTo>
                    <a:lnTo>
                      <a:pt x="247" y="172"/>
                    </a:lnTo>
                    <a:lnTo>
                      <a:pt x="245" y="143"/>
                    </a:lnTo>
                    <a:lnTo>
                      <a:pt x="244" y="114"/>
                    </a:lnTo>
                    <a:lnTo>
                      <a:pt x="32" y="114"/>
                    </a:lnTo>
                    <a:lnTo>
                      <a:pt x="30" y="141"/>
                    </a:lnTo>
                    <a:lnTo>
                      <a:pt x="28" y="169"/>
                    </a:lnTo>
                    <a:lnTo>
                      <a:pt x="26" y="199"/>
                    </a:lnTo>
                    <a:lnTo>
                      <a:pt x="24" y="230"/>
                    </a:lnTo>
                    <a:lnTo>
                      <a:pt x="20" y="261"/>
                    </a:lnTo>
                    <a:lnTo>
                      <a:pt x="18" y="290"/>
                    </a:lnTo>
                    <a:lnTo>
                      <a:pt x="15" y="319"/>
                    </a:lnTo>
                    <a:lnTo>
                      <a:pt x="12" y="345"/>
                    </a:lnTo>
                    <a:lnTo>
                      <a:pt x="0" y="344"/>
                    </a:lnTo>
                    <a:close/>
                    <a:moveTo>
                      <a:pt x="131" y="6"/>
                    </a:moveTo>
                    <a:lnTo>
                      <a:pt x="137" y="5"/>
                    </a:lnTo>
                    <a:lnTo>
                      <a:pt x="149" y="3"/>
                    </a:lnTo>
                    <a:lnTo>
                      <a:pt x="164" y="2"/>
                    </a:lnTo>
                    <a:lnTo>
                      <a:pt x="179" y="1"/>
                    </a:lnTo>
                    <a:lnTo>
                      <a:pt x="192" y="0"/>
                    </a:lnTo>
                    <a:lnTo>
                      <a:pt x="206" y="1"/>
                    </a:lnTo>
                    <a:lnTo>
                      <a:pt x="220" y="1"/>
                    </a:lnTo>
                    <a:lnTo>
                      <a:pt x="233" y="1"/>
                    </a:lnTo>
                    <a:lnTo>
                      <a:pt x="235" y="3"/>
                    </a:lnTo>
                    <a:lnTo>
                      <a:pt x="236" y="5"/>
                    </a:lnTo>
                    <a:lnTo>
                      <a:pt x="237" y="6"/>
                    </a:lnTo>
                    <a:lnTo>
                      <a:pt x="236" y="9"/>
                    </a:lnTo>
                    <a:lnTo>
                      <a:pt x="233" y="13"/>
                    </a:lnTo>
                    <a:lnTo>
                      <a:pt x="228" y="17"/>
                    </a:lnTo>
                    <a:lnTo>
                      <a:pt x="202" y="17"/>
                    </a:lnTo>
                    <a:lnTo>
                      <a:pt x="202" y="27"/>
                    </a:lnTo>
                    <a:lnTo>
                      <a:pt x="202" y="35"/>
                    </a:lnTo>
                    <a:lnTo>
                      <a:pt x="203" y="44"/>
                    </a:lnTo>
                    <a:lnTo>
                      <a:pt x="203" y="54"/>
                    </a:lnTo>
                    <a:lnTo>
                      <a:pt x="193" y="54"/>
                    </a:lnTo>
                    <a:lnTo>
                      <a:pt x="183" y="56"/>
                    </a:lnTo>
                    <a:lnTo>
                      <a:pt x="178" y="56"/>
                    </a:lnTo>
                    <a:lnTo>
                      <a:pt x="174" y="56"/>
                    </a:lnTo>
                    <a:lnTo>
                      <a:pt x="169" y="55"/>
                    </a:lnTo>
                    <a:lnTo>
                      <a:pt x="167" y="53"/>
                    </a:lnTo>
                    <a:lnTo>
                      <a:pt x="167" y="44"/>
                    </a:lnTo>
                    <a:lnTo>
                      <a:pt x="166" y="37"/>
                    </a:lnTo>
                    <a:lnTo>
                      <a:pt x="166" y="28"/>
                    </a:lnTo>
                    <a:lnTo>
                      <a:pt x="167" y="17"/>
                    </a:lnTo>
                    <a:lnTo>
                      <a:pt x="131" y="15"/>
                    </a:lnTo>
                    <a:lnTo>
                      <a:pt x="128" y="14"/>
                    </a:lnTo>
                    <a:lnTo>
                      <a:pt x="127" y="13"/>
                    </a:lnTo>
                    <a:lnTo>
                      <a:pt x="128" y="12"/>
                    </a:lnTo>
                    <a:lnTo>
                      <a:pt x="129" y="10"/>
                    </a:lnTo>
                    <a:lnTo>
                      <a:pt x="132" y="7"/>
                    </a:lnTo>
                    <a:lnTo>
                      <a:pt x="131"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6" name="Freeform 190">
                <a:extLst>
                  <a:ext uri="{FF2B5EF4-FFF2-40B4-BE49-F238E27FC236}">
                    <a16:creationId xmlns:a16="http://schemas.microsoft.com/office/drawing/2014/main" id="{4FB9ECC0-F159-44AA-85E2-69521214F4C6}"/>
                  </a:ext>
                </a:extLst>
              </p:cNvPr>
              <p:cNvSpPr/>
              <p:nvPr/>
            </p:nvSpPr>
            <p:spPr bwMode="auto">
              <a:xfrm>
                <a:off x="3673" y="3451"/>
                <a:ext cx="18" cy="78"/>
              </a:xfrm>
              <a:custGeom>
                <a:avLst/>
                <a:gdLst>
                  <a:gd name="T0" fmla="*/ 69 w 75"/>
                  <a:gd name="T1" fmla="*/ 311 h 313"/>
                  <a:gd name="T2" fmla="*/ 59 w 75"/>
                  <a:gd name="T3" fmla="*/ 121 h 313"/>
                  <a:gd name="T4" fmla="*/ 8 w 75"/>
                  <a:gd name="T5" fmla="*/ 73 h 313"/>
                  <a:gd name="T6" fmla="*/ 19 w 75"/>
                  <a:gd name="T7" fmla="*/ 313 h 313"/>
                  <a:gd name="T8" fmla="*/ 12 w 75"/>
                  <a:gd name="T9" fmla="*/ 313 h 313"/>
                  <a:gd name="T10" fmla="*/ 0 w 75"/>
                  <a:gd name="T11" fmla="*/ 9 h 313"/>
                  <a:gd name="T12" fmla="*/ 0 w 75"/>
                  <a:gd name="T13" fmla="*/ 0 h 313"/>
                  <a:gd name="T14" fmla="*/ 6 w 75"/>
                  <a:gd name="T15" fmla="*/ 6 h 313"/>
                  <a:gd name="T16" fmla="*/ 11 w 75"/>
                  <a:gd name="T17" fmla="*/ 12 h 313"/>
                  <a:gd name="T18" fmla="*/ 11 w 75"/>
                  <a:gd name="T19" fmla="*/ 27 h 313"/>
                  <a:gd name="T20" fmla="*/ 21 w 75"/>
                  <a:gd name="T21" fmla="*/ 39 h 313"/>
                  <a:gd name="T22" fmla="*/ 21 w 75"/>
                  <a:gd name="T23" fmla="*/ 24 h 313"/>
                  <a:gd name="T24" fmla="*/ 21 w 75"/>
                  <a:gd name="T25" fmla="*/ 23 h 313"/>
                  <a:gd name="T26" fmla="*/ 22 w 75"/>
                  <a:gd name="T27" fmla="*/ 23 h 313"/>
                  <a:gd name="T28" fmla="*/ 23 w 75"/>
                  <a:gd name="T29" fmla="*/ 24 h 313"/>
                  <a:gd name="T30" fmla="*/ 24 w 75"/>
                  <a:gd name="T31" fmla="*/ 26 h 313"/>
                  <a:gd name="T32" fmla="*/ 27 w 75"/>
                  <a:gd name="T33" fmla="*/ 31 h 313"/>
                  <a:gd name="T34" fmla="*/ 31 w 75"/>
                  <a:gd name="T35" fmla="*/ 38 h 313"/>
                  <a:gd name="T36" fmla="*/ 31 w 75"/>
                  <a:gd name="T37" fmla="*/ 46 h 313"/>
                  <a:gd name="T38" fmla="*/ 38 w 75"/>
                  <a:gd name="T39" fmla="*/ 57 h 313"/>
                  <a:gd name="T40" fmla="*/ 39 w 75"/>
                  <a:gd name="T41" fmla="*/ 45 h 313"/>
                  <a:gd name="T42" fmla="*/ 39 w 75"/>
                  <a:gd name="T43" fmla="*/ 45 h 313"/>
                  <a:gd name="T44" fmla="*/ 41 w 75"/>
                  <a:gd name="T45" fmla="*/ 46 h 313"/>
                  <a:gd name="T46" fmla="*/ 46 w 75"/>
                  <a:gd name="T47" fmla="*/ 53 h 313"/>
                  <a:gd name="T48" fmla="*/ 50 w 75"/>
                  <a:gd name="T49" fmla="*/ 58 h 313"/>
                  <a:gd name="T50" fmla="*/ 50 w 75"/>
                  <a:gd name="T51" fmla="*/ 68 h 313"/>
                  <a:gd name="T52" fmla="*/ 55 w 75"/>
                  <a:gd name="T53" fmla="*/ 75 h 313"/>
                  <a:gd name="T54" fmla="*/ 55 w 75"/>
                  <a:gd name="T55" fmla="*/ 65 h 313"/>
                  <a:gd name="T56" fmla="*/ 59 w 75"/>
                  <a:gd name="T57" fmla="*/ 67 h 313"/>
                  <a:gd name="T58" fmla="*/ 61 w 75"/>
                  <a:gd name="T59" fmla="*/ 71 h 313"/>
                  <a:gd name="T60" fmla="*/ 62 w 75"/>
                  <a:gd name="T61" fmla="*/ 72 h 313"/>
                  <a:gd name="T62" fmla="*/ 62 w 75"/>
                  <a:gd name="T63" fmla="*/ 73 h 313"/>
                  <a:gd name="T64" fmla="*/ 75 w 75"/>
                  <a:gd name="T65" fmla="*/ 311 h 313"/>
                  <a:gd name="T66" fmla="*/ 69 w 75"/>
                  <a:gd name="T67" fmla="*/ 31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313">
                    <a:moveTo>
                      <a:pt x="69" y="311"/>
                    </a:moveTo>
                    <a:lnTo>
                      <a:pt x="59" y="121"/>
                    </a:lnTo>
                    <a:lnTo>
                      <a:pt x="8" y="73"/>
                    </a:lnTo>
                    <a:lnTo>
                      <a:pt x="19" y="313"/>
                    </a:lnTo>
                    <a:lnTo>
                      <a:pt x="12" y="313"/>
                    </a:lnTo>
                    <a:lnTo>
                      <a:pt x="0" y="9"/>
                    </a:lnTo>
                    <a:lnTo>
                      <a:pt x="0" y="0"/>
                    </a:lnTo>
                    <a:lnTo>
                      <a:pt x="6" y="6"/>
                    </a:lnTo>
                    <a:lnTo>
                      <a:pt x="11" y="12"/>
                    </a:lnTo>
                    <a:lnTo>
                      <a:pt x="11" y="27"/>
                    </a:lnTo>
                    <a:lnTo>
                      <a:pt x="21" y="39"/>
                    </a:lnTo>
                    <a:lnTo>
                      <a:pt x="21" y="24"/>
                    </a:lnTo>
                    <a:lnTo>
                      <a:pt x="21" y="23"/>
                    </a:lnTo>
                    <a:lnTo>
                      <a:pt x="22" y="23"/>
                    </a:lnTo>
                    <a:lnTo>
                      <a:pt x="23" y="24"/>
                    </a:lnTo>
                    <a:lnTo>
                      <a:pt x="24" y="26"/>
                    </a:lnTo>
                    <a:lnTo>
                      <a:pt x="27" y="31"/>
                    </a:lnTo>
                    <a:lnTo>
                      <a:pt x="31" y="38"/>
                    </a:lnTo>
                    <a:lnTo>
                      <a:pt x="31" y="46"/>
                    </a:lnTo>
                    <a:lnTo>
                      <a:pt x="38" y="57"/>
                    </a:lnTo>
                    <a:lnTo>
                      <a:pt x="39" y="45"/>
                    </a:lnTo>
                    <a:lnTo>
                      <a:pt x="39" y="45"/>
                    </a:lnTo>
                    <a:lnTo>
                      <a:pt x="41" y="46"/>
                    </a:lnTo>
                    <a:lnTo>
                      <a:pt x="46" y="53"/>
                    </a:lnTo>
                    <a:lnTo>
                      <a:pt x="50" y="58"/>
                    </a:lnTo>
                    <a:lnTo>
                      <a:pt x="50" y="68"/>
                    </a:lnTo>
                    <a:lnTo>
                      <a:pt x="55" y="75"/>
                    </a:lnTo>
                    <a:lnTo>
                      <a:pt x="55" y="65"/>
                    </a:lnTo>
                    <a:lnTo>
                      <a:pt x="59" y="67"/>
                    </a:lnTo>
                    <a:lnTo>
                      <a:pt x="61" y="71"/>
                    </a:lnTo>
                    <a:lnTo>
                      <a:pt x="62" y="72"/>
                    </a:lnTo>
                    <a:lnTo>
                      <a:pt x="62" y="73"/>
                    </a:lnTo>
                    <a:lnTo>
                      <a:pt x="75" y="311"/>
                    </a:lnTo>
                    <a:lnTo>
                      <a:pt x="69" y="31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7" name="Freeform 191">
                <a:extLst>
                  <a:ext uri="{FF2B5EF4-FFF2-40B4-BE49-F238E27FC236}">
                    <a16:creationId xmlns:a16="http://schemas.microsoft.com/office/drawing/2014/main" id="{C616EB18-0009-4978-89B8-68775F8DB7B4}"/>
                  </a:ext>
                </a:extLst>
              </p:cNvPr>
              <p:cNvSpPr/>
              <p:nvPr/>
            </p:nvSpPr>
            <p:spPr bwMode="auto">
              <a:xfrm>
                <a:off x="3674" y="3479"/>
                <a:ext cx="15" cy="14"/>
              </a:xfrm>
              <a:custGeom>
                <a:avLst/>
                <a:gdLst>
                  <a:gd name="T0" fmla="*/ 1 w 59"/>
                  <a:gd name="T1" fmla="*/ 17 h 57"/>
                  <a:gd name="T2" fmla="*/ 59 w 59"/>
                  <a:gd name="T3" fmla="*/ 57 h 57"/>
                  <a:gd name="T4" fmla="*/ 58 w 59"/>
                  <a:gd name="T5" fmla="*/ 42 h 57"/>
                  <a:gd name="T6" fmla="*/ 0 w 59"/>
                  <a:gd name="T7" fmla="*/ 0 h 57"/>
                  <a:gd name="T8" fmla="*/ 1 w 59"/>
                  <a:gd name="T9" fmla="*/ 17 h 57"/>
                </a:gdLst>
                <a:ahLst/>
                <a:cxnLst>
                  <a:cxn ang="0">
                    <a:pos x="T0" y="T1"/>
                  </a:cxn>
                  <a:cxn ang="0">
                    <a:pos x="T2" y="T3"/>
                  </a:cxn>
                  <a:cxn ang="0">
                    <a:pos x="T4" y="T5"/>
                  </a:cxn>
                  <a:cxn ang="0">
                    <a:pos x="T6" y="T7"/>
                  </a:cxn>
                  <a:cxn ang="0">
                    <a:pos x="T8" y="T9"/>
                  </a:cxn>
                </a:cxnLst>
                <a:rect l="0" t="0" r="r" b="b"/>
                <a:pathLst>
                  <a:path w="59" h="57">
                    <a:moveTo>
                      <a:pt x="1" y="17"/>
                    </a:moveTo>
                    <a:lnTo>
                      <a:pt x="59" y="57"/>
                    </a:lnTo>
                    <a:lnTo>
                      <a:pt x="58" y="42"/>
                    </a:lnTo>
                    <a:lnTo>
                      <a:pt x="0" y="0"/>
                    </a:lnTo>
                    <a:lnTo>
                      <a:pt x="1"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8" name="Freeform 192">
                <a:extLst>
                  <a:ext uri="{FF2B5EF4-FFF2-40B4-BE49-F238E27FC236}">
                    <a16:creationId xmlns:a16="http://schemas.microsoft.com/office/drawing/2014/main" id="{9DFD6CDA-FBDC-409D-9D66-8959E017A6F7}"/>
                  </a:ext>
                </a:extLst>
              </p:cNvPr>
              <p:cNvSpPr/>
              <p:nvPr/>
            </p:nvSpPr>
            <p:spPr bwMode="auto">
              <a:xfrm>
                <a:off x="3674" y="3487"/>
                <a:ext cx="15" cy="13"/>
              </a:xfrm>
              <a:custGeom>
                <a:avLst/>
                <a:gdLst>
                  <a:gd name="T0" fmla="*/ 1 w 60"/>
                  <a:gd name="T1" fmla="*/ 17 h 50"/>
                  <a:gd name="T2" fmla="*/ 59 w 60"/>
                  <a:gd name="T3" fmla="*/ 50 h 50"/>
                  <a:gd name="T4" fmla="*/ 60 w 60"/>
                  <a:gd name="T5" fmla="*/ 34 h 50"/>
                  <a:gd name="T6" fmla="*/ 0 w 60"/>
                  <a:gd name="T7" fmla="*/ 0 h 50"/>
                  <a:gd name="T8" fmla="*/ 1 w 60"/>
                  <a:gd name="T9" fmla="*/ 17 h 50"/>
                </a:gdLst>
                <a:ahLst/>
                <a:cxnLst>
                  <a:cxn ang="0">
                    <a:pos x="T0" y="T1"/>
                  </a:cxn>
                  <a:cxn ang="0">
                    <a:pos x="T2" y="T3"/>
                  </a:cxn>
                  <a:cxn ang="0">
                    <a:pos x="T4" y="T5"/>
                  </a:cxn>
                  <a:cxn ang="0">
                    <a:pos x="T6" y="T7"/>
                  </a:cxn>
                  <a:cxn ang="0">
                    <a:pos x="T8" y="T9"/>
                  </a:cxn>
                </a:cxnLst>
                <a:rect l="0" t="0" r="r" b="b"/>
                <a:pathLst>
                  <a:path w="60" h="50">
                    <a:moveTo>
                      <a:pt x="1" y="17"/>
                    </a:moveTo>
                    <a:lnTo>
                      <a:pt x="59" y="50"/>
                    </a:lnTo>
                    <a:lnTo>
                      <a:pt x="60" y="34"/>
                    </a:lnTo>
                    <a:lnTo>
                      <a:pt x="0" y="0"/>
                    </a:lnTo>
                    <a:lnTo>
                      <a:pt x="1"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9" name="Freeform 193">
                <a:extLst>
                  <a:ext uri="{FF2B5EF4-FFF2-40B4-BE49-F238E27FC236}">
                    <a16:creationId xmlns:a16="http://schemas.microsoft.com/office/drawing/2014/main" id="{E3C415F7-8B1D-4AED-A5F0-4900F084751B}"/>
                  </a:ext>
                </a:extLst>
              </p:cNvPr>
              <p:cNvSpPr/>
              <p:nvPr/>
            </p:nvSpPr>
            <p:spPr bwMode="auto">
              <a:xfrm>
                <a:off x="3675" y="3497"/>
                <a:ext cx="15" cy="13"/>
              </a:xfrm>
              <a:custGeom>
                <a:avLst/>
                <a:gdLst>
                  <a:gd name="T0" fmla="*/ 0 w 59"/>
                  <a:gd name="T1" fmla="*/ 18 h 51"/>
                  <a:gd name="T2" fmla="*/ 59 w 59"/>
                  <a:gd name="T3" fmla="*/ 51 h 51"/>
                  <a:gd name="T4" fmla="*/ 59 w 59"/>
                  <a:gd name="T5" fmla="*/ 35 h 51"/>
                  <a:gd name="T6" fmla="*/ 0 w 59"/>
                  <a:gd name="T7" fmla="*/ 0 h 51"/>
                  <a:gd name="T8" fmla="*/ 0 w 59"/>
                  <a:gd name="T9" fmla="*/ 18 h 51"/>
                </a:gdLst>
                <a:ahLst/>
                <a:cxnLst>
                  <a:cxn ang="0">
                    <a:pos x="T0" y="T1"/>
                  </a:cxn>
                  <a:cxn ang="0">
                    <a:pos x="T2" y="T3"/>
                  </a:cxn>
                  <a:cxn ang="0">
                    <a:pos x="T4" y="T5"/>
                  </a:cxn>
                  <a:cxn ang="0">
                    <a:pos x="T6" y="T7"/>
                  </a:cxn>
                  <a:cxn ang="0">
                    <a:pos x="T8" y="T9"/>
                  </a:cxn>
                </a:cxnLst>
                <a:rect l="0" t="0" r="r" b="b"/>
                <a:pathLst>
                  <a:path w="59" h="51">
                    <a:moveTo>
                      <a:pt x="0" y="18"/>
                    </a:moveTo>
                    <a:lnTo>
                      <a:pt x="59" y="51"/>
                    </a:lnTo>
                    <a:lnTo>
                      <a:pt x="59" y="35"/>
                    </a:lnTo>
                    <a:lnTo>
                      <a:pt x="0" y="0"/>
                    </a:lnTo>
                    <a:lnTo>
                      <a:pt x="0"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0" name="Freeform 194">
                <a:extLst>
                  <a:ext uri="{FF2B5EF4-FFF2-40B4-BE49-F238E27FC236}">
                    <a16:creationId xmlns:a16="http://schemas.microsoft.com/office/drawing/2014/main" id="{5E16122E-6770-415D-9A73-12D3A6521D59}"/>
                  </a:ext>
                </a:extLst>
              </p:cNvPr>
              <p:cNvSpPr/>
              <p:nvPr/>
            </p:nvSpPr>
            <p:spPr bwMode="auto">
              <a:xfrm>
                <a:off x="3675" y="3505"/>
                <a:ext cx="15" cy="13"/>
              </a:xfrm>
              <a:custGeom>
                <a:avLst/>
                <a:gdLst>
                  <a:gd name="T0" fmla="*/ 0 w 59"/>
                  <a:gd name="T1" fmla="*/ 18 h 52"/>
                  <a:gd name="T2" fmla="*/ 59 w 59"/>
                  <a:gd name="T3" fmla="*/ 52 h 52"/>
                  <a:gd name="T4" fmla="*/ 59 w 59"/>
                  <a:gd name="T5" fmla="*/ 35 h 52"/>
                  <a:gd name="T6" fmla="*/ 0 w 59"/>
                  <a:gd name="T7" fmla="*/ 0 h 52"/>
                  <a:gd name="T8" fmla="*/ 0 w 59"/>
                  <a:gd name="T9" fmla="*/ 18 h 52"/>
                </a:gdLst>
                <a:ahLst/>
                <a:cxnLst>
                  <a:cxn ang="0">
                    <a:pos x="T0" y="T1"/>
                  </a:cxn>
                  <a:cxn ang="0">
                    <a:pos x="T2" y="T3"/>
                  </a:cxn>
                  <a:cxn ang="0">
                    <a:pos x="T4" y="T5"/>
                  </a:cxn>
                  <a:cxn ang="0">
                    <a:pos x="T6" y="T7"/>
                  </a:cxn>
                  <a:cxn ang="0">
                    <a:pos x="T8" y="T9"/>
                  </a:cxn>
                </a:cxnLst>
                <a:rect l="0" t="0" r="r" b="b"/>
                <a:pathLst>
                  <a:path w="59" h="52">
                    <a:moveTo>
                      <a:pt x="0" y="18"/>
                    </a:moveTo>
                    <a:lnTo>
                      <a:pt x="59" y="52"/>
                    </a:lnTo>
                    <a:lnTo>
                      <a:pt x="59" y="35"/>
                    </a:lnTo>
                    <a:lnTo>
                      <a:pt x="0" y="0"/>
                    </a:lnTo>
                    <a:lnTo>
                      <a:pt x="0"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1" name="Freeform 195">
                <a:extLst>
                  <a:ext uri="{FF2B5EF4-FFF2-40B4-BE49-F238E27FC236}">
                    <a16:creationId xmlns:a16="http://schemas.microsoft.com/office/drawing/2014/main" id="{EF96F439-DFA6-4212-92ED-4EE3B9D74106}"/>
                  </a:ext>
                </a:extLst>
              </p:cNvPr>
              <p:cNvSpPr/>
              <p:nvPr/>
            </p:nvSpPr>
            <p:spPr bwMode="auto">
              <a:xfrm>
                <a:off x="3675" y="3515"/>
                <a:ext cx="15" cy="13"/>
              </a:xfrm>
              <a:custGeom>
                <a:avLst/>
                <a:gdLst>
                  <a:gd name="T0" fmla="*/ 0 w 59"/>
                  <a:gd name="T1" fmla="*/ 17 h 50"/>
                  <a:gd name="T2" fmla="*/ 58 w 59"/>
                  <a:gd name="T3" fmla="*/ 50 h 50"/>
                  <a:gd name="T4" fmla="*/ 59 w 59"/>
                  <a:gd name="T5" fmla="*/ 34 h 50"/>
                  <a:gd name="T6" fmla="*/ 0 w 59"/>
                  <a:gd name="T7" fmla="*/ 0 h 50"/>
                  <a:gd name="T8" fmla="*/ 0 w 59"/>
                  <a:gd name="T9" fmla="*/ 17 h 50"/>
                </a:gdLst>
                <a:ahLst/>
                <a:cxnLst>
                  <a:cxn ang="0">
                    <a:pos x="T0" y="T1"/>
                  </a:cxn>
                  <a:cxn ang="0">
                    <a:pos x="T2" y="T3"/>
                  </a:cxn>
                  <a:cxn ang="0">
                    <a:pos x="T4" y="T5"/>
                  </a:cxn>
                  <a:cxn ang="0">
                    <a:pos x="T6" y="T7"/>
                  </a:cxn>
                  <a:cxn ang="0">
                    <a:pos x="T8" y="T9"/>
                  </a:cxn>
                </a:cxnLst>
                <a:rect l="0" t="0" r="r" b="b"/>
                <a:pathLst>
                  <a:path w="59" h="50">
                    <a:moveTo>
                      <a:pt x="0" y="17"/>
                    </a:moveTo>
                    <a:lnTo>
                      <a:pt x="58" y="50"/>
                    </a:lnTo>
                    <a:lnTo>
                      <a:pt x="59" y="34"/>
                    </a:lnTo>
                    <a:lnTo>
                      <a:pt x="0" y="0"/>
                    </a:lnTo>
                    <a:lnTo>
                      <a:pt x="0"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2" name="Freeform 196">
                <a:extLst>
                  <a:ext uri="{FF2B5EF4-FFF2-40B4-BE49-F238E27FC236}">
                    <a16:creationId xmlns:a16="http://schemas.microsoft.com/office/drawing/2014/main" id="{37C1FAA2-2F2B-438E-ADAC-BC1624AF2553}"/>
                  </a:ext>
                </a:extLst>
              </p:cNvPr>
              <p:cNvSpPr/>
              <p:nvPr/>
            </p:nvSpPr>
            <p:spPr bwMode="auto">
              <a:xfrm>
                <a:off x="3681" y="3494"/>
                <a:ext cx="2" cy="10"/>
              </a:xfrm>
              <a:custGeom>
                <a:avLst/>
                <a:gdLst>
                  <a:gd name="T0" fmla="*/ 0 w 7"/>
                  <a:gd name="T1" fmla="*/ 37 h 37"/>
                  <a:gd name="T2" fmla="*/ 7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3" y="0"/>
                    </a:lnTo>
                    <a:lnTo>
                      <a:pt x="0"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3" name="Freeform 197">
                <a:extLst>
                  <a:ext uri="{FF2B5EF4-FFF2-40B4-BE49-F238E27FC236}">
                    <a16:creationId xmlns:a16="http://schemas.microsoft.com/office/drawing/2014/main" id="{780D036C-481A-468D-AE6E-ED9719472E47}"/>
                  </a:ext>
                </a:extLst>
              </p:cNvPr>
              <p:cNvSpPr/>
              <p:nvPr/>
            </p:nvSpPr>
            <p:spPr bwMode="auto">
              <a:xfrm>
                <a:off x="3682" y="3512"/>
                <a:ext cx="2" cy="9"/>
              </a:xfrm>
              <a:custGeom>
                <a:avLst/>
                <a:gdLst>
                  <a:gd name="T0" fmla="*/ 0 w 7"/>
                  <a:gd name="T1" fmla="*/ 37 h 37"/>
                  <a:gd name="T2" fmla="*/ 7 w 7"/>
                  <a:gd name="T3" fmla="*/ 34 h 37"/>
                  <a:gd name="T4" fmla="*/ 7 w 7"/>
                  <a:gd name="T5" fmla="*/ 4 h 37"/>
                  <a:gd name="T6" fmla="*/ 2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2" y="0"/>
                    </a:lnTo>
                    <a:lnTo>
                      <a:pt x="0"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4" name="Freeform 198">
                <a:extLst>
                  <a:ext uri="{FF2B5EF4-FFF2-40B4-BE49-F238E27FC236}">
                    <a16:creationId xmlns:a16="http://schemas.microsoft.com/office/drawing/2014/main" id="{D9408A40-D39D-449D-B09B-1395CB1C2606}"/>
                  </a:ext>
                </a:extLst>
              </p:cNvPr>
              <p:cNvSpPr/>
              <p:nvPr/>
            </p:nvSpPr>
            <p:spPr bwMode="auto">
              <a:xfrm>
                <a:off x="3678" y="3485"/>
                <a:ext cx="2" cy="9"/>
              </a:xfrm>
              <a:custGeom>
                <a:avLst/>
                <a:gdLst>
                  <a:gd name="T0" fmla="*/ 7 w 7"/>
                  <a:gd name="T1" fmla="*/ 2 h 39"/>
                  <a:gd name="T2" fmla="*/ 7 w 7"/>
                  <a:gd name="T3" fmla="*/ 39 h 39"/>
                  <a:gd name="T4" fmla="*/ 2 w 7"/>
                  <a:gd name="T5" fmla="*/ 31 h 39"/>
                  <a:gd name="T6" fmla="*/ 0 w 7"/>
                  <a:gd name="T7" fmla="*/ 0 h 39"/>
                  <a:gd name="T8" fmla="*/ 7 w 7"/>
                  <a:gd name="T9" fmla="*/ 2 h 39"/>
                </a:gdLst>
                <a:ahLst/>
                <a:cxnLst>
                  <a:cxn ang="0">
                    <a:pos x="T0" y="T1"/>
                  </a:cxn>
                  <a:cxn ang="0">
                    <a:pos x="T2" y="T3"/>
                  </a:cxn>
                  <a:cxn ang="0">
                    <a:pos x="T4" y="T5"/>
                  </a:cxn>
                  <a:cxn ang="0">
                    <a:pos x="T6" y="T7"/>
                  </a:cxn>
                  <a:cxn ang="0">
                    <a:pos x="T8" y="T9"/>
                  </a:cxn>
                </a:cxnLst>
                <a:rect l="0" t="0" r="r" b="b"/>
                <a:pathLst>
                  <a:path w="7" h="39">
                    <a:moveTo>
                      <a:pt x="7" y="2"/>
                    </a:moveTo>
                    <a:lnTo>
                      <a:pt x="7" y="39"/>
                    </a:lnTo>
                    <a:lnTo>
                      <a:pt x="2" y="31"/>
                    </a:lnTo>
                    <a:lnTo>
                      <a:pt x="0" y="0"/>
                    </a:lnTo>
                    <a:lnTo>
                      <a:pt x="7"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5" name="Freeform 199">
                <a:extLst>
                  <a:ext uri="{FF2B5EF4-FFF2-40B4-BE49-F238E27FC236}">
                    <a16:creationId xmlns:a16="http://schemas.microsoft.com/office/drawing/2014/main" id="{6ECD8B66-3734-4941-A111-420AE74858E2}"/>
                  </a:ext>
                </a:extLst>
              </p:cNvPr>
              <p:cNvSpPr/>
              <p:nvPr/>
            </p:nvSpPr>
            <p:spPr bwMode="auto">
              <a:xfrm>
                <a:off x="3684" y="3487"/>
                <a:ext cx="2" cy="10"/>
              </a:xfrm>
              <a:custGeom>
                <a:avLst/>
                <a:gdLst>
                  <a:gd name="T0" fmla="*/ 0 w 7"/>
                  <a:gd name="T1" fmla="*/ 37 h 37"/>
                  <a:gd name="T2" fmla="*/ 6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4"/>
                    </a:lnTo>
                    <a:lnTo>
                      <a:pt x="7" y="4"/>
                    </a:lnTo>
                    <a:lnTo>
                      <a:pt x="3" y="0"/>
                    </a:lnTo>
                    <a:lnTo>
                      <a:pt x="0"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6" name="Freeform 200">
                <a:extLst>
                  <a:ext uri="{FF2B5EF4-FFF2-40B4-BE49-F238E27FC236}">
                    <a16:creationId xmlns:a16="http://schemas.microsoft.com/office/drawing/2014/main" id="{7B137FA6-48ED-4296-8C7D-A67D959BF5C5}"/>
                  </a:ext>
                </a:extLst>
              </p:cNvPr>
              <p:cNvSpPr/>
              <p:nvPr/>
            </p:nvSpPr>
            <p:spPr bwMode="auto">
              <a:xfrm>
                <a:off x="3678" y="3501"/>
                <a:ext cx="2" cy="9"/>
              </a:xfrm>
              <a:custGeom>
                <a:avLst/>
                <a:gdLst>
                  <a:gd name="T0" fmla="*/ 7 w 7"/>
                  <a:gd name="T1" fmla="*/ 2 h 37"/>
                  <a:gd name="T2" fmla="*/ 7 w 7"/>
                  <a:gd name="T3" fmla="*/ 37 h 37"/>
                  <a:gd name="T4" fmla="*/ 2 w 7"/>
                  <a:gd name="T5" fmla="*/ 30 h 37"/>
                  <a:gd name="T6" fmla="*/ 0 w 7"/>
                  <a:gd name="T7" fmla="*/ 0 h 37"/>
                  <a:gd name="T8" fmla="*/ 7 w 7"/>
                  <a:gd name="T9" fmla="*/ 2 h 37"/>
                </a:gdLst>
                <a:ahLst/>
                <a:cxnLst>
                  <a:cxn ang="0">
                    <a:pos x="T0" y="T1"/>
                  </a:cxn>
                  <a:cxn ang="0">
                    <a:pos x="T2" y="T3"/>
                  </a:cxn>
                  <a:cxn ang="0">
                    <a:pos x="T4" y="T5"/>
                  </a:cxn>
                  <a:cxn ang="0">
                    <a:pos x="T6" y="T7"/>
                  </a:cxn>
                  <a:cxn ang="0">
                    <a:pos x="T8" y="T9"/>
                  </a:cxn>
                </a:cxnLst>
                <a:rect l="0" t="0" r="r" b="b"/>
                <a:pathLst>
                  <a:path w="7" h="37">
                    <a:moveTo>
                      <a:pt x="7" y="2"/>
                    </a:moveTo>
                    <a:lnTo>
                      <a:pt x="7" y="37"/>
                    </a:lnTo>
                    <a:lnTo>
                      <a:pt x="2" y="30"/>
                    </a:lnTo>
                    <a:lnTo>
                      <a:pt x="0" y="0"/>
                    </a:lnTo>
                    <a:lnTo>
                      <a:pt x="7"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7" name="Freeform 201">
                <a:extLst>
                  <a:ext uri="{FF2B5EF4-FFF2-40B4-BE49-F238E27FC236}">
                    <a16:creationId xmlns:a16="http://schemas.microsoft.com/office/drawing/2014/main" id="{1C51A3B6-A22E-4AFF-86F3-8FF90AEBC554}"/>
                  </a:ext>
                </a:extLst>
              </p:cNvPr>
              <p:cNvSpPr/>
              <p:nvPr/>
            </p:nvSpPr>
            <p:spPr bwMode="auto">
              <a:xfrm>
                <a:off x="3684" y="3504"/>
                <a:ext cx="2" cy="9"/>
              </a:xfrm>
              <a:custGeom>
                <a:avLst/>
                <a:gdLst>
                  <a:gd name="T0" fmla="*/ 0 w 7"/>
                  <a:gd name="T1" fmla="*/ 37 h 37"/>
                  <a:gd name="T2" fmla="*/ 6 w 7"/>
                  <a:gd name="T3" fmla="*/ 35 h 37"/>
                  <a:gd name="T4" fmla="*/ 7 w 7"/>
                  <a:gd name="T5" fmla="*/ 5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5"/>
                    </a:lnTo>
                    <a:lnTo>
                      <a:pt x="7" y="5"/>
                    </a:lnTo>
                    <a:lnTo>
                      <a:pt x="3" y="0"/>
                    </a:lnTo>
                    <a:lnTo>
                      <a:pt x="0"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8" name="Freeform 202">
                <a:extLst>
                  <a:ext uri="{FF2B5EF4-FFF2-40B4-BE49-F238E27FC236}">
                    <a16:creationId xmlns:a16="http://schemas.microsoft.com/office/drawing/2014/main" id="{4E90D6B5-5993-4DDB-87C2-2782F204B3EE}"/>
                  </a:ext>
                </a:extLst>
              </p:cNvPr>
              <p:cNvSpPr/>
              <p:nvPr/>
            </p:nvSpPr>
            <p:spPr bwMode="auto">
              <a:xfrm>
                <a:off x="3637" y="3497"/>
                <a:ext cx="13" cy="25"/>
              </a:xfrm>
              <a:custGeom>
                <a:avLst/>
                <a:gdLst>
                  <a:gd name="T0" fmla="*/ 0 w 52"/>
                  <a:gd name="T1" fmla="*/ 13 h 104"/>
                  <a:gd name="T2" fmla="*/ 5 w 52"/>
                  <a:gd name="T3" fmla="*/ 8 h 104"/>
                  <a:gd name="T4" fmla="*/ 12 w 52"/>
                  <a:gd name="T5" fmla="*/ 4 h 104"/>
                  <a:gd name="T6" fmla="*/ 19 w 52"/>
                  <a:gd name="T7" fmla="*/ 1 h 104"/>
                  <a:gd name="T8" fmla="*/ 26 w 52"/>
                  <a:gd name="T9" fmla="*/ 0 h 104"/>
                  <a:gd name="T10" fmla="*/ 33 w 52"/>
                  <a:gd name="T11" fmla="*/ 1 h 104"/>
                  <a:gd name="T12" fmla="*/ 40 w 52"/>
                  <a:gd name="T13" fmla="*/ 4 h 104"/>
                  <a:gd name="T14" fmla="*/ 46 w 52"/>
                  <a:gd name="T15" fmla="*/ 8 h 104"/>
                  <a:gd name="T16" fmla="*/ 52 w 52"/>
                  <a:gd name="T17" fmla="*/ 13 h 104"/>
                  <a:gd name="T18" fmla="*/ 52 w 52"/>
                  <a:gd name="T19" fmla="*/ 59 h 104"/>
                  <a:gd name="T20" fmla="*/ 33 w 52"/>
                  <a:gd name="T21" fmla="*/ 104 h 104"/>
                  <a:gd name="T22" fmla="*/ 0 w 52"/>
                  <a:gd name="T23" fmla="*/ 104 h 104"/>
                  <a:gd name="T24" fmla="*/ 0 w 52"/>
                  <a:gd name="T25"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104">
                    <a:moveTo>
                      <a:pt x="0" y="13"/>
                    </a:moveTo>
                    <a:lnTo>
                      <a:pt x="5" y="8"/>
                    </a:lnTo>
                    <a:lnTo>
                      <a:pt x="12" y="4"/>
                    </a:lnTo>
                    <a:lnTo>
                      <a:pt x="19" y="1"/>
                    </a:lnTo>
                    <a:lnTo>
                      <a:pt x="26" y="0"/>
                    </a:lnTo>
                    <a:lnTo>
                      <a:pt x="33" y="1"/>
                    </a:lnTo>
                    <a:lnTo>
                      <a:pt x="40" y="4"/>
                    </a:lnTo>
                    <a:lnTo>
                      <a:pt x="46" y="8"/>
                    </a:lnTo>
                    <a:lnTo>
                      <a:pt x="52" y="13"/>
                    </a:lnTo>
                    <a:lnTo>
                      <a:pt x="52" y="59"/>
                    </a:lnTo>
                    <a:lnTo>
                      <a:pt x="33" y="104"/>
                    </a:lnTo>
                    <a:lnTo>
                      <a:pt x="0" y="104"/>
                    </a:lnTo>
                    <a:lnTo>
                      <a:pt x="0" y="1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9" name="Freeform 203">
                <a:extLst>
                  <a:ext uri="{FF2B5EF4-FFF2-40B4-BE49-F238E27FC236}">
                    <a16:creationId xmlns:a16="http://schemas.microsoft.com/office/drawing/2014/main" id="{9CC45964-FA18-43FF-B9B4-610AD679CEE2}"/>
                  </a:ext>
                </a:extLst>
              </p:cNvPr>
              <p:cNvSpPr/>
              <p:nvPr/>
            </p:nvSpPr>
            <p:spPr bwMode="auto">
              <a:xfrm>
                <a:off x="3619" y="3498"/>
                <a:ext cx="9" cy="21"/>
              </a:xfrm>
              <a:custGeom>
                <a:avLst/>
                <a:gdLst>
                  <a:gd name="T0" fmla="*/ 0 w 36"/>
                  <a:gd name="T1" fmla="*/ 11 h 87"/>
                  <a:gd name="T2" fmla="*/ 4 w 36"/>
                  <a:gd name="T3" fmla="*/ 6 h 87"/>
                  <a:gd name="T4" fmla="*/ 8 w 36"/>
                  <a:gd name="T5" fmla="*/ 3 h 87"/>
                  <a:gd name="T6" fmla="*/ 13 w 36"/>
                  <a:gd name="T7" fmla="*/ 1 h 87"/>
                  <a:gd name="T8" fmla="*/ 18 w 36"/>
                  <a:gd name="T9" fmla="*/ 0 h 87"/>
                  <a:gd name="T10" fmla="*/ 23 w 36"/>
                  <a:gd name="T11" fmla="*/ 1 h 87"/>
                  <a:gd name="T12" fmla="*/ 28 w 36"/>
                  <a:gd name="T13" fmla="*/ 3 h 87"/>
                  <a:gd name="T14" fmla="*/ 32 w 36"/>
                  <a:gd name="T15" fmla="*/ 6 h 87"/>
                  <a:gd name="T16" fmla="*/ 36 w 36"/>
                  <a:gd name="T17" fmla="*/ 11 h 87"/>
                  <a:gd name="T18" fmla="*/ 35 w 36"/>
                  <a:gd name="T19" fmla="*/ 49 h 87"/>
                  <a:gd name="T20" fmla="*/ 18 w 36"/>
                  <a:gd name="T21" fmla="*/ 87 h 87"/>
                  <a:gd name="T22" fmla="*/ 0 w 36"/>
                  <a:gd name="T23" fmla="*/ 87 h 87"/>
                  <a:gd name="T24" fmla="*/ 0 w 36"/>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87">
                    <a:moveTo>
                      <a:pt x="0" y="11"/>
                    </a:moveTo>
                    <a:lnTo>
                      <a:pt x="4" y="6"/>
                    </a:lnTo>
                    <a:lnTo>
                      <a:pt x="8" y="3"/>
                    </a:lnTo>
                    <a:lnTo>
                      <a:pt x="13" y="1"/>
                    </a:lnTo>
                    <a:lnTo>
                      <a:pt x="18" y="0"/>
                    </a:lnTo>
                    <a:lnTo>
                      <a:pt x="23" y="1"/>
                    </a:lnTo>
                    <a:lnTo>
                      <a:pt x="28" y="3"/>
                    </a:lnTo>
                    <a:lnTo>
                      <a:pt x="32" y="6"/>
                    </a:lnTo>
                    <a:lnTo>
                      <a:pt x="36" y="11"/>
                    </a:lnTo>
                    <a:lnTo>
                      <a:pt x="35" y="49"/>
                    </a:lnTo>
                    <a:lnTo>
                      <a:pt x="18" y="87"/>
                    </a:lnTo>
                    <a:lnTo>
                      <a:pt x="0" y="87"/>
                    </a:lnTo>
                    <a:lnTo>
                      <a:pt x="0" y="1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80" name="Freeform 204">
                <a:extLst>
                  <a:ext uri="{FF2B5EF4-FFF2-40B4-BE49-F238E27FC236}">
                    <a16:creationId xmlns:a16="http://schemas.microsoft.com/office/drawing/2014/main" id="{B30E6128-4752-4FBB-9392-1268D0643263}"/>
                  </a:ext>
                </a:extLst>
              </p:cNvPr>
              <p:cNvSpPr/>
              <p:nvPr/>
            </p:nvSpPr>
            <p:spPr bwMode="auto">
              <a:xfrm>
                <a:off x="3657" y="3498"/>
                <a:ext cx="9" cy="22"/>
              </a:xfrm>
              <a:custGeom>
                <a:avLst/>
                <a:gdLst>
                  <a:gd name="T0" fmla="*/ 37 w 37"/>
                  <a:gd name="T1" fmla="*/ 11 h 87"/>
                  <a:gd name="T2" fmla="*/ 32 w 37"/>
                  <a:gd name="T3" fmla="*/ 5 h 87"/>
                  <a:gd name="T4" fmla="*/ 28 w 37"/>
                  <a:gd name="T5" fmla="*/ 2 h 87"/>
                  <a:gd name="T6" fmla="*/ 22 w 37"/>
                  <a:gd name="T7" fmla="*/ 0 h 87"/>
                  <a:gd name="T8" fmla="*/ 18 w 37"/>
                  <a:gd name="T9" fmla="*/ 0 h 87"/>
                  <a:gd name="T10" fmla="*/ 13 w 37"/>
                  <a:gd name="T11" fmla="*/ 0 h 87"/>
                  <a:gd name="T12" fmla="*/ 8 w 37"/>
                  <a:gd name="T13" fmla="*/ 2 h 87"/>
                  <a:gd name="T14" fmla="*/ 4 w 37"/>
                  <a:gd name="T15" fmla="*/ 5 h 87"/>
                  <a:gd name="T16" fmla="*/ 0 w 37"/>
                  <a:gd name="T17" fmla="*/ 11 h 87"/>
                  <a:gd name="T18" fmla="*/ 1 w 37"/>
                  <a:gd name="T19" fmla="*/ 48 h 87"/>
                  <a:gd name="T20" fmla="*/ 1 w 37"/>
                  <a:gd name="T21" fmla="*/ 86 h 87"/>
                  <a:gd name="T22" fmla="*/ 37 w 37"/>
                  <a:gd name="T23" fmla="*/ 87 h 87"/>
                  <a:gd name="T24" fmla="*/ 37 w 37"/>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87">
                    <a:moveTo>
                      <a:pt x="37" y="11"/>
                    </a:moveTo>
                    <a:lnTo>
                      <a:pt x="32" y="5"/>
                    </a:lnTo>
                    <a:lnTo>
                      <a:pt x="28" y="2"/>
                    </a:lnTo>
                    <a:lnTo>
                      <a:pt x="22" y="0"/>
                    </a:lnTo>
                    <a:lnTo>
                      <a:pt x="18" y="0"/>
                    </a:lnTo>
                    <a:lnTo>
                      <a:pt x="13" y="0"/>
                    </a:lnTo>
                    <a:lnTo>
                      <a:pt x="8" y="2"/>
                    </a:lnTo>
                    <a:lnTo>
                      <a:pt x="4" y="5"/>
                    </a:lnTo>
                    <a:lnTo>
                      <a:pt x="0" y="11"/>
                    </a:lnTo>
                    <a:lnTo>
                      <a:pt x="1" y="48"/>
                    </a:lnTo>
                    <a:lnTo>
                      <a:pt x="1" y="86"/>
                    </a:lnTo>
                    <a:lnTo>
                      <a:pt x="37" y="87"/>
                    </a:lnTo>
                    <a:lnTo>
                      <a:pt x="37" y="1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81" name="Freeform 205">
                <a:extLst>
                  <a:ext uri="{FF2B5EF4-FFF2-40B4-BE49-F238E27FC236}">
                    <a16:creationId xmlns:a16="http://schemas.microsoft.com/office/drawing/2014/main" id="{4059655F-A0CA-4C0A-B796-C8E81F95E201}"/>
                  </a:ext>
                </a:extLst>
              </p:cNvPr>
              <p:cNvSpPr/>
              <p:nvPr/>
            </p:nvSpPr>
            <p:spPr bwMode="auto">
              <a:xfrm>
                <a:off x="2442" y="3376"/>
                <a:ext cx="154" cy="126"/>
              </a:xfrm>
              <a:custGeom>
                <a:avLst/>
                <a:gdLst>
                  <a:gd name="T0" fmla="*/ 64 w 617"/>
                  <a:gd name="T1" fmla="*/ 0 h 504"/>
                  <a:gd name="T2" fmla="*/ 91 w 617"/>
                  <a:gd name="T3" fmla="*/ 3 h 504"/>
                  <a:gd name="T4" fmla="*/ 138 w 617"/>
                  <a:gd name="T5" fmla="*/ 22 h 504"/>
                  <a:gd name="T6" fmla="*/ 197 w 617"/>
                  <a:gd name="T7" fmla="*/ 42 h 504"/>
                  <a:gd name="T8" fmla="*/ 236 w 617"/>
                  <a:gd name="T9" fmla="*/ 60 h 504"/>
                  <a:gd name="T10" fmla="*/ 288 w 617"/>
                  <a:gd name="T11" fmla="*/ 94 h 504"/>
                  <a:gd name="T12" fmla="*/ 408 w 617"/>
                  <a:gd name="T13" fmla="*/ 174 h 504"/>
                  <a:gd name="T14" fmla="*/ 464 w 617"/>
                  <a:gd name="T15" fmla="*/ 218 h 504"/>
                  <a:gd name="T16" fmla="*/ 509 w 617"/>
                  <a:gd name="T17" fmla="*/ 263 h 504"/>
                  <a:gd name="T18" fmla="*/ 538 w 617"/>
                  <a:gd name="T19" fmla="*/ 316 h 504"/>
                  <a:gd name="T20" fmla="*/ 571 w 617"/>
                  <a:gd name="T21" fmla="*/ 380 h 504"/>
                  <a:gd name="T22" fmla="*/ 592 w 617"/>
                  <a:gd name="T23" fmla="*/ 421 h 504"/>
                  <a:gd name="T24" fmla="*/ 611 w 617"/>
                  <a:gd name="T25" fmla="*/ 469 h 504"/>
                  <a:gd name="T26" fmla="*/ 617 w 617"/>
                  <a:gd name="T27" fmla="*/ 500 h 504"/>
                  <a:gd name="T28" fmla="*/ 612 w 617"/>
                  <a:gd name="T29" fmla="*/ 504 h 504"/>
                  <a:gd name="T30" fmla="*/ 599 w 617"/>
                  <a:gd name="T31" fmla="*/ 499 h 504"/>
                  <a:gd name="T32" fmla="*/ 585 w 617"/>
                  <a:gd name="T33" fmla="*/ 473 h 504"/>
                  <a:gd name="T34" fmla="*/ 533 w 617"/>
                  <a:gd name="T35" fmla="*/ 379 h 504"/>
                  <a:gd name="T36" fmla="*/ 487 w 617"/>
                  <a:gd name="T37" fmla="*/ 314 h 504"/>
                  <a:gd name="T38" fmla="*/ 479 w 617"/>
                  <a:gd name="T39" fmla="*/ 313 h 504"/>
                  <a:gd name="T40" fmla="*/ 477 w 617"/>
                  <a:gd name="T41" fmla="*/ 357 h 504"/>
                  <a:gd name="T42" fmla="*/ 471 w 617"/>
                  <a:gd name="T43" fmla="*/ 361 h 504"/>
                  <a:gd name="T44" fmla="*/ 461 w 617"/>
                  <a:gd name="T45" fmla="*/ 335 h 504"/>
                  <a:gd name="T46" fmla="*/ 444 w 617"/>
                  <a:gd name="T47" fmla="*/ 293 h 504"/>
                  <a:gd name="T48" fmla="*/ 422 w 617"/>
                  <a:gd name="T49" fmla="*/ 238 h 504"/>
                  <a:gd name="T50" fmla="*/ 411 w 617"/>
                  <a:gd name="T51" fmla="*/ 224 h 504"/>
                  <a:gd name="T52" fmla="*/ 368 w 617"/>
                  <a:gd name="T53" fmla="*/ 190 h 504"/>
                  <a:gd name="T54" fmla="*/ 354 w 617"/>
                  <a:gd name="T55" fmla="*/ 183 h 504"/>
                  <a:gd name="T56" fmla="*/ 347 w 617"/>
                  <a:gd name="T57" fmla="*/ 188 h 504"/>
                  <a:gd name="T58" fmla="*/ 356 w 617"/>
                  <a:gd name="T59" fmla="*/ 217 h 504"/>
                  <a:gd name="T60" fmla="*/ 389 w 617"/>
                  <a:gd name="T61" fmla="*/ 289 h 504"/>
                  <a:gd name="T62" fmla="*/ 375 w 617"/>
                  <a:gd name="T63" fmla="*/ 286 h 504"/>
                  <a:gd name="T64" fmla="*/ 342 w 617"/>
                  <a:gd name="T65" fmla="*/ 220 h 504"/>
                  <a:gd name="T66" fmla="*/ 327 w 617"/>
                  <a:gd name="T67" fmla="*/ 202 h 504"/>
                  <a:gd name="T68" fmla="*/ 313 w 617"/>
                  <a:gd name="T69" fmla="*/ 194 h 504"/>
                  <a:gd name="T70" fmla="*/ 302 w 617"/>
                  <a:gd name="T71" fmla="*/ 196 h 504"/>
                  <a:gd name="T72" fmla="*/ 298 w 617"/>
                  <a:gd name="T73" fmla="*/ 204 h 504"/>
                  <a:gd name="T74" fmla="*/ 303 w 617"/>
                  <a:gd name="T75" fmla="*/ 227 h 504"/>
                  <a:gd name="T76" fmla="*/ 312 w 617"/>
                  <a:gd name="T77" fmla="*/ 238 h 504"/>
                  <a:gd name="T78" fmla="*/ 300 w 617"/>
                  <a:gd name="T79" fmla="*/ 230 h 504"/>
                  <a:gd name="T80" fmla="*/ 265 w 617"/>
                  <a:gd name="T81" fmla="*/ 197 h 504"/>
                  <a:gd name="T82" fmla="*/ 255 w 617"/>
                  <a:gd name="T83" fmla="*/ 180 h 504"/>
                  <a:gd name="T84" fmla="*/ 252 w 617"/>
                  <a:gd name="T85" fmla="*/ 163 h 504"/>
                  <a:gd name="T86" fmla="*/ 239 w 617"/>
                  <a:gd name="T87" fmla="*/ 134 h 504"/>
                  <a:gd name="T88" fmla="*/ 222 w 617"/>
                  <a:gd name="T89" fmla="*/ 114 h 504"/>
                  <a:gd name="T90" fmla="*/ 213 w 617"/>
                  <a:gd name="T91" fmla="*/ 110 h 504"/>
                  <a:gd name="T92" fmla="*/ 208 w 617"/>
                  <a:gd name="T93" fmla="*/ 125 h 504"/>
                  <a:gd name="T94" fmla="*/ 202 w 617"/>
                  <a:gd name="T95" fmla="*/ 134 h 504"/>
                  <a:gd name="T96" fmla="*/ 175 w 617"/>
                  <a:gd name="T97" fmla="*/ 122 h 504"/>
                  <a:gd name="T98" fmla="*/ 131 w 617"/>
                  <a:gd name="T99" fmla="*/ 101 h 504"/>
                  <a:gd name="T100" fmla="*/ 111 w 617"/>
                  <a:gd name="T101" fmla="*/ 116 h 504"/>
                  <a:gd name="T102" fmla="*/ 107 w 617"/>
                  <a:gd name="T103" fmla="*/ 117 h 504"/>
                  <a:gd name="T104" fmla="*/ 92 w 617"/>
                  <a:gd name="T105" fmla="*/ 93 h 504"/>
                  <a:gd name="T106" fmla="*/ 71 w 617"/>
                  <a:gd name="T107" fmla="*/ 76 h 504"/>
                  <a:gd name="T108" fmla="*/ 52 w 617"/>
                  <a:gd name="T109" fmla="*/ 72 h 504"/>
                  <a:gd name="T110" fmla="*/ 26 w 617"/>
                  <a:gd name="T111" fmla="*/ 74 h 504"/>
                  <a:gd name="T112" fmla="*/ 15 w 617"/>
                  <a:gd name="T113" fmla="*/ 68 h 504"/>
                  <a:gd name="T114" fmla="*/ 2 w 617"/>
                  <a:gd name="T115" fmla="*/ 38 h 504"/>
                  <a:gd name="T116" fmla="*/ 1 w 617"/>
                  <a:gd name="T117" fmla="*/ 17 h 504"/>
                  <a:gd name="T118" fmla="*/ 10 w 617"/>
                  <a:gd name="T119" fmla="*/ 5 h 504"/>
                  <a:gd name="T120" fmla="*/ 30 w 617"/>
                  <a:gd name="T12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7" h="504">
                    <a:moveTo>
                      <a:pt x="30" y="0"/>
                    </a:moveTo>
                    <a:lnTo>
                      <a:pt x="45" y="1"/>
                    </a:lnTo>
                    <a:lnTo>
                      <a:pt x="64" y="0"/>
                    </a:lnTo>
                    <a:lnTo>
                      <a:pt x="72" y="0"/>
                    </a:lnTo>
                    <a:lnTo>
                      <a:pt x="82" y="0"/>
                    </a:lnTo>
                    <a:lnTo>
                      <a:pt x="91" y="3"/>
                    </a:lnTo>
                    <a:lnTo>
                      <a:pt x="98" y="6"/>
                    </a:lnTo>
                    <a:lnTo>
                      <a:pt x="118" y="14"/>
                    </a:lnTo>
                    <a:lnTo>
                      <a:pt x="138" y="22"/>
                    </a:lnTo>
                    <a:lnTo>
                      <a:pt x="157" y="30"/>
                    </a:lnTo>
                    <a:lnTo>
                      <a:pt x="178" y="36"/>
                    </a:lnTo>
                    <a:lnTo>
                      <a:pt x="197" y="42"/>
                    </a:lnTo>
                    <a:lnTo>
                      <a:pt x="217" y="50"/>
                    </a:lnTo>
                    <a:lnTo>
                      <a:pt x="227" y="54"/>
                    </a:lnTo>
                    <a:lnTo>
                      <a:pt x="236" y="60"/>
                    </a:lnTo>
                    <a:lnTo>
                      <a:pt x="245" y="65"/>
                    </a:lnTo>
                    <a:lnTo>
                      <a:pt x="255" y="70"/>
                    </a:lnTo>
                    <a:lnTo>
                      <a:pt x="288" y="94"/>
                    </a:lnTo>
                    <a:lnTo>
                      <a:pt x="327" y="119"/>
                    </a:lnTo>
                    <a:lnTo>
                      <a:pt x="367" y="146"/>
                    </a:lnTo>
                    <a:lnTo>
                      <a:pt x="408" y="174"/>
                    </a:lnTo>
                    <a:lnTo>
                      <a:pt x="427" y="189"/>
                    </a:lnTo>
                    <a:lnTo>
                      <a:pt x="447" y="203"/>
                    </a:lnTo>
                    <a:lnTo>
                      <a:pt x="464" y="218"/>
                    </a:lnTo>
                    <a:lnTo>
                      <a:pt x="481" y="233"/>
                    </a:lnTo>
                    <a:lnTo>
                      <a:pt x="496" y="248"/>
                    </a:lnTo>
                    <a:lnTo>
                      <a:pt x="509" y="263"/>
                    </a:lnTo>
                    <a:lnTo>
                      <a:pt x="520" y="279"/>
                    </a:lnTo>
                    <a:lnTo>
                      <a:pt x="529" y="294"/>
                    </a:lnTo>
                    <a:lnTo>
                      <a:pt x="538" y="316"/>
                    </a:lnTo>
                    <a:lnTo>
                      <a:pt x="547" y="336"/>
                    </a:lnTo>
                    <a:lnTo>
                      <a:pt x="557" y="356"/>
                    </a:lnTo>
                    <a:lnTo>
                      <a:pt x="571" y="380"/>
                    </a:lnTo>
                    <a:lnTo>
                      <a:pt x="578" y="392"/>
                    </a:lnTo>
                    <a:lnTo>
                      <a:pt x="586" y="406"/>
                    </a:lnTo>
                    <a:lnTo>
                      <a:pt x="592" y="421"/>
                    </a:lnTo>
                    <a:lnTo>
                      <a:pt x="600" y="438"/>
                    </a:lnTo>
                    <a:lnTo>
                      <a:pt x="605" y="454"/>
                    </a:lnTo>
                    <a:lnTo>
                      <a:pt x="611" y="469"/>
                    </a:lnTo>
                    <a:lnTo>
                      <a:pt x="615" y="483"/>
                    </a:lnTo>
                    <a:lnTo>
                      <a:pt x="617" y="495"/>
                    </a:lnTo>
                    <a:lnTo>
                      <a:pt x="617" y="500"/>
                    </a:lnTo>
                    <a:lnTo>
                      <a:pt x="616" y="502"/>
                    </a:lnTo>
                    <a:lnTo>
                      <a:pt x="614" y="503"/>
                    </a:lnTo>
                    <a:lnTo>
                      <a:pt x="612" y="504"/>
                    </a:lnTo>
                    <a:lnTo>
                      <a:pt x="606" y="503"/>
                    </a:lnTo>
                    <a:lnTo>
                      <a:pt x="603" y="502"/>
                    </a:lnTo>
                    <a:lnTo>
                      <a:pt x="599" y="499"/>
                    </a:lnTo>
                    <a:lnTo>
                      <a:pt x="594" y="492"/>
                    </a:lnTo>
                    <a:lnTo>
                      <a:pt x="590" y="483"/>
                    </a:lnTo>
                    <a:lnTo>
                      <a:pt x="585" y="473"/>
                    </a:lnTo>
                    <a:lnTo>
                      <a:pt x="574" y="449"/>
                    </a:lnTo>
                    <a:lnTo>
                      <a:pt x="562" y="425"/>
                    </a:lnTo>
                    <a:lnTo>
                      <a:pt x="533" y="379"/>
                    </a:lnTo>
                    <a:lnTo>
                      <a:pt x="506" y="338"/>
                    </a:lnTo>
                    <a:lnTo>
                      <a:pt x="495" y="324"/>
                    </a:lnTo>
                    <a:lnTo>
                      <a:pt x="487" y="314"/>
                    </a:lnTo>
                    <a:lnTo>
                      <a:pt x="483" y="312"/>
                    </a:lnTo>
                    <a:lnTo>
                      <a:pt x="481" y="312"/>
                    </a:lnTo>
                    <a:lnTo>
                      <a:pt x="479" y="313"/>
                    </a:lnTo>
                    <a:lnTo>
                      <a:pt x="479" y="317"/>
                    </a:lnTo>
                    <a:lnTo>
                      <a:pt x="478" y="343"/>
                    </a:lnTo>
                    <a:lnTo>
                      <a:pt x="477" y="357"/>
                    </a:lnTo>
                    <a:lnTo>
                      <a:pt x="475" y="361"/>
                    </a:lnTo>
                    <a:lnTo>
                      <a:pt x="474" y="362"/>
                    </a:lnTo>
                    <a:lnTo>
                      <a:pt x="471" y="361"/>
                    </a:lnTo>
                    <a:lnTo>
                      <a:pt x="470" y="357"/>
                    </a:lnTo>
                    <a:lnTo>
                      <a:pt x="466" y="349"/>
                    </a:lnTo>
                    <a:lnTo>
                      <a:pt x="461" y="335"/>
                    </a:lnTo>
                    <a:lnTo>
                      <a:pt x="455" y="321"/>
                    </a:lnTo>
                    <a:lnTo>
                      <a:pt x="449" y="308"/>
                    </a:lnTo>
                    <a:lnTo>
                      <a:pt x="444" y="293"/>
                    </a:lnTo>
                    <a:lnTo>
                      <a:pt x="435" y="266"/>
                    </a:lnTo>
                    <a:lnTo>
                      <a:pt x="429" y="251"/>
                    </a:lnTo>
                    <a:lnTo>
                      <a:pt x="422" y="238"/>
                    </a:lnTo>
                    <a:lnTo>
                      <a:pt x="419" y="232"/>
                    </a:lnTo>
                    <a:lnTo>
                      <a:pt x="415" y="227"/>
                    </a:lnTo>
                    <a:lnTo>
                      <a:pt x="411" y="224"/>
                    </a:lnTo>
                    <a:lnTo>
                      <a:pt x="408" y="220"/>
                    </a:lnTo>
                    <a:lnTo>
                      <a:pt x="389" y="207"/>
                    </a:lnTo>
                    <a:lnTo>
                      <a:pt x="368" y="190"/>
                    </a:lnTo>
                    <a:lnTo>
                      <a:pt x="362" y="186"/>
                    </a:lnTo>
                    <a:lnTo>
                      <a:pt x="358" y="184"/>
                    </a:lnTo>
                    <a:lnTo>
                      <a:pt x="354" y="183"/>
                    </a:lnTo>
                    <a:lnTo>
                      <a:pt x="351" y="183"/>
                    </a:lnTo>
                    <a:lnTo>
                      <a:pt x="348" y="184"/>
                    </a:lnTo>
                    <a:lnTo>
                      <a:pt x="347" y="188"/>
                    </a:lnTo>
                    <a:lnTo>
                      <a:pt x="347" y="193"/>
                    </a:lnTo>
                    <a:lnTo>
                      <a:pt x="350" y="201"/>
                    </a:lnTo>
                    <a:lnTo>
                      <a:pt x="356" y="217"/>
                    </a:lnTo>
                    <a:lnTo>
                      <a:pt x="368" y="242"/>
                    </a:lnTo>
                    <a:lnTo>
                      <a:pt x="381" y="269"/>
                    </a:lnTo>
                    <a:lnTo>
                      <a:pt x="389" y="289"/>
                    </a:lnTo>
                    <a:lnTo>
                      <a:pt x="384" y="293"/>
                    </a:lnTo>
                    <a:lnTo>
                      <a:pt x="380" y="297"/>
                    </a:lnTo>
                    <a:lnTo>
                      <a:pt x="375" y="286"/>
                    </a:lnTo>
                    <a:lnTo>
                      <a:pt x="361" y="255"/>
                    </a:lnTo>
                    <a:lnTo>
                      <a:pt x="353" y="238"/>
                    </a:lnTo>
                    <a:lnTo>
                      <a:pt x="342" y="220"/>
                    </a:lnTo>
                    <a:lnTo>
                      <a:pt x="338" y="214"/>
                    </a:lnTo>
                    <a:lnTo>
                      <a:pt x="332" y="207"/>
                    </a:lnTo>
                    <a:lnTo>
                      <a:pt x="327" y="202"/>
                    </a:lnTo>
                    <a:lnTo>
                      <a:pt x="323" y="199"/>
                    </a:lnTo>
                    <a:lnTo>
                      <a:pt x="317" y="196"/>
                    </a:lnTo>
                    <a:lnTo>
                      <a:pt x="313" y="194"/>
                    </a:lnTo>
                    <a:lnTo>
                      <a:pt x="309" y="194"/>
                    </a:lnTo>
                    <a:lnTo>
                      <a:pt x="305" y="194"/>
                    </a:lnTo>
                    <a:lnTo>
                      <a:pt x="302" y="196"/>
                    </a:lnTo>
                    <a:lnTo>
                      <a:pt x="300" y="198"/>
                    </a:lnTo>
                    <a:lnTo>
                      <a:pt x="299" y="201"/>
                    </a:lnTo>
                    <a:lnTo>
                      <a:pt x="298" y="204"/>
                    </a:lnTo>
                    <a:lnTo>
                      <a:pt x="298" y="211"/>
                    </a:lnTo>
                    <a:lnTo>
                      <a:pt x="299" y="219"/>
                    </a:lnTo>
                    <a:lnTo>
                      <a:pt x="303" y="227"/>
                    </a:lnTo>
                    <a:lnTo>
                      <a:pt x="309" y="233"/>
                    </a:lnTo>
                    <a:lnTo>
                      <a:pt x="311" y="237"/>
                    </a:lnTo>
                    <a:lnTo>
                      <a:pt x="312" y="238"/>
                    </a:lnTo>
                    <a:lnTo>
                      <a:pt x="311" y="238"/>
                    </a:lnTo>
                    <a:lnTo>
                      <a:pt x="307" y="237"/>
                    </a:lnTo>
                    <a:lnTo>
                      <a:pt x="300" y="230"/>
                    </a:lnTo>
                    <a:lnTo>
                      <a:pt x="288" y="220"/>
                    </a:lnTo>
                    <a:lnTo>
                      <a:pt x="276" y="210"/>
                    </a:lnTo>
                    <a:lnTo>
                      <a:pt x="265" y="197"/>
                    </a:lnTo>
                    <a:lnTo>
                      <a:pt x="261" y="191"/>
                    </a:lnTo>
                    <a:lnTo>
                      <a:pt x="257" y="186"/>
                    </a:lnTo>
                    <a:lnTo>
                      <a:pt x="255" y="180"/>
                    </a:lnTo>
                    <a:lnTo>
                      <a:pt x="255" y="175"/>
                    </a:lnTo>
                    <a:lnTo>
                      <a:pt x="254" y="170"/>
                    </a:lnTo>
                    <a:lnTo>
                      <a:pt x="252" y="163"/>
                    </a:lnTo>
                    <a:lnTo>
                      <a:pt x="250" y="156"/>
                    </a:lnTo>
                    <a:lnTo>
                      <a:pt x="247" y="149"/>
                    </a:lnTo>
                    <a:lnTo>
                      <a:pt x="239" y="134"/>
                    </a:lnTo>
                    <a:lnTo>
                      <a:pt x="231" y="122"/>
                    </a:lnTo>
                    <a:lnTo>
                      <a:pt x="227" y="117"/>
                    </a:lnTo>
                    <a:lnTo>
                      <a:pt x="222" y="114"/>
                    </a:lnTo>
                    <a:lnTo>
                      <a:pt x="219" y="111"/>
                    </a:lnTo>
                    <a:lnTo>
                      <a:pt x="215" y="110"/>
                    </a:lnTo>
                    <a:lnTo>
                      <a:pt x="213" y="110"/>
                    </a:lnTo>
                    <a:lnTo>
                      <a:pt x="209" y="114"/>
                    </a:lnTo>
                    <a:lnTo>
                      <a:pt x="208" y="119"/>
                    </a:lnTo>
                    <a:lnTo>
                      <a:pt x="208" y="125"/>
                    </a:lnTo>
                    <a:lnTo>
                      <a:pt x="207" y="131"/>
                    </a:lnTo>
                    <a:lnTo>
                      <a:pt x="205" y="133"/>
                    </a:lnTo>
                    <a:lnTo>
                      <a:pt x="202" y="134"/>
                    </a:lnTo>
                    <a:lnTo>
                      <a:pt x="197" y="134"/>
                    </a:lnTo>
                    <a:lnTo>
                      <a:pt x="188" y="130"/>
                    </a:lnTo>
                    <a:lnTo>
                      <a:pt x="175" y="122"/>
                    </a:lnTo>
                    <a:lnTo>
                      <a:pt x="151" y="105"/>
                    </a:lnTo>
                    <a:lnTo>
                      <a:pt x="135" y="96"/>
                    </a:lnTo>
                    <a:lnTo>
                      <a:pt x="131" y="101"/>
                    </a:lnTo>
                    <a:lnTo>
                      <a:pt x="122" y="108"/>
                    </a:lnTo>
                    <a:lnTo>
                      <a:pt x="116" y="113"/>
                    </a:lnTo>
                    <a:lnTo>
                      <a:pt x="111" y="116"/>
                    </a:lnTo>
                    <a:lnTo>
                      <a:pt x="109" y="117"/>
                    </a:lnTo>
                    <a:lnTo>
                      <a:pt x="108" y="117"/>
                    </a:lnTo>
                    <a:lnTo>
                      <a:pt x="107" y="117"/>
                    </a:lnTo>
                    <a:lnTo>
                      <a:pt x="106" y="116"/>
                    </a:lnTo>
                    <a:lnTo>
                      <a:pt x="98" y="103"/>
                    </a:lnTo>
                    <a:lnTo>
                      <a:pt x="92" y="93"/>
                    </a:lnTo>
                    <a:lnTo>
                      <a:pt x="85" y="86"/>
                    </a:lnTo>
                    <a:lnTo>
                      <a:pt x="78" y="79"/>
                    </a:lnTo>
                    <a:lnTo>
                      <a:pt x="71" y="76"/>
                    </a:lnTo>
                    <a:lnTo>
                      <a:pt x="65" y="73"/>
                    </a:lnTo>
                    <a:lnTo>
                      <a:pt x="58" y="72"/>
                    </a:lnTo>
                    <a:lnTo>
                      <a:pt x="52" y="72"/>
                    </a:lnTo>
                    <a:lnTo>
                      <a:pt x="40" y="73"/>
                    </a:lnTo>
                    <a:lnTo>
                      <a:pt x="30" y="74"/>
                    </a:lnTo>
                    <a:lnTo>
                      <a:pt x="26" y="74"/>
                    </a:lnTo>
                    <a:lnTo>
                      <a:pt x="22" y="73"/>
                    </a:lnTo>
                    <a:lnTo>
                      <a:pt x="18" y="72"/>
                    </a:lnTo>
                    <a:lnTo>
                      <a:pt x="15" y="68"/>
                    </a:lnTo>
                    <a:lnTo>
                      <a:pt x="11" y="60"/>
                    </a:lnTo>
                    <a:lnTo>
                      <a:pt x="5" y="50"/>
                    </a:lnTo>
                    <a:lnTo>
                      <a:pt x="2" y="38"/>
                    </a:lnTo>
                    <a:lnTo>
                      <a:pt x="0" y="27"/>
                    </a:lnTo>
                    <a:lnTo>
                      <a:pt x="0" y="22"/>
                    </a:lnTo>
                    <a:lnTo>
                      <a:pt x="1" y="17"/>
                    </a:lnTo>
                    <a:lnTo>
                      <a:pt x="3" y="12"/>
                    </a:lnTo>
                    <a:lnTo>
                      <a:pt x="6" y="8"/>
                    </a:lnTo>
                    <a:lnTo>
                      <a:pt x="10" y="5"/>
                    </a:lnTo>
                    <a:lnTo>
                      <a:pt x="15" y="3"/>
                    </a:lnTo>
                    <a:lnTo>
                      <a:pt x="22" y="0"/>
                    </a:lnTo>
                    <a:lnTo>
                      <a:pt x="3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grpSp>
        <p:grpSp>
          <p:nvGrpSpPr>
            <p:cNvPr id="12" name="Group 407">
              <a:extLst>
                <a:ext uri="{FF2B5EF4-FFF2-40B4-BE49-F238E27FC236}">
                  <a16:creationId xmlns:a16="http://schemas.microsoft.com/office/drawing/2014/main" id="{F7406B85-F9C8-4E69-944E-D1E02E93450B}"/>
                </a:ext>
              </a:extLst>
            </p:cNvPr>
            <p:cNvGrpSpPr/>
            <p:nvPr/>
          </p:nvGrpSpPr>
          <p:grpSpPr bwMode="auto">
            <a:xfrm>
              <a:off x="2857252" y="3436814"/>
              <a:ext cx="2870200" cy="531813"/>
              <a:chOff x="1966" y="3333"/>
              <a:chExt cx="1808" cy="335"/>
            </a:xfrm>
            <a:grpFill/>
          </p:grpSpPr>
          <p:sp>
            <p:nvSpPr>
              <p:cNvPr id="82" name="Freeform 207">
                <a:extLst>
                  <a:ext uri="{FF2B5EF4-FFF2-40B4-BE49-F238E27FC236}">
                    <a16:creationId xmlns:a16="http://schemas.microsoft.com/office/drawing/2014/main" id="{FEEA36A0-DFC6-4D83-8B8C-87B82B536AF9}"/>
                  </a:ext>
                </a:extLst>
              </p:cNvPr>
              <p:cNvSpPr/>
              <p:nvPr/>
            </p:nvSpPr>
            <p:spPr bwMode="auto">
              <a:xfrm>
                <a:off x="2556" y="3430"/>
                <a:ext cx="137" cy="131"/>
              </a:xfrm>
              <a:custGeom>
                <a:avLst/>
                <a:gdLst>
                  <a:gd name="T0" fmla="*/ 225 w 547"/>
                  <a:gd name="T1" fmla="*/ 108 h 525"/>
                  <a:gd name="T2" fmla="*/ 257 w 547"/>
                  <a:gd name="T3" fmla="*/ 124 h 525"/>
                  <a:gd name="T4" fmla="*/ 287 w 547"/>
                  <a:gd name="T5" fmla="*/ 145 h 525"/>
                  <a:gd name="T6" fmla="*/ 316 w 547"/>
                  <a:gd name="T7" fmla="*/ 180 h 525"/>
                  <a:gd name="T8" fmla="*/ 362 w 547"/>
                  <a:gd name="T9" fmla="*/ 224 h 525"/>
                  <a:gd name="T10" fmla="*/ 408 w 547"/>
                  <a:gd name="T11" fmla="*/ 260 h 525"/>
                  <a:gd name="T12" fmla="*/ 430 w 547"/>
                  <a:gd name="T13" fmla="*/ 276 h 525"/>
                  <a:gd name="T14" fmla="*/ 427 w 547"/>
                  <a:gd name="T15" fmla="*/ 286 h 525"/>
                  <a:gd name="T16" fmla="*/ 417 w 547"/>
                  <a:gd name="T17" fmla="*/ 294 h 525"/>
                  <a:gd name="T18" fmla="*/ 416 w 547"/>
                  <a:gd name="T19" fmla="*/ 303 h 525"/>
                  <a:gd name="T20" fmla="*/ 429 w 547"/>
                  <a:gd name="T21" fmla="*/ 316 h 525"/>
                  <a:gd name="T22" fmla="*/ 439 w 547"/>
                  <a:gd name="T23" fmla="*/ 328 h 525"/>
                  <a:gd name="T24" fmla="*/ 446 w 547"/>
                  <a:gd name="T25" fmla="*/ 354 h 525"/>
                  <a:gd name="T26" fmla="*/ 449 w 547"/>
                  <a:gd name="T27" fmla="*/ 380 h 525"/>
                  <a:gd name="T28" fmla="*/ 457 w 547"/>
                  <a:gd name="T29" fmla="*/ 397 h 525"/>
                  <a:gd name="T30" fmla="*/ 497 w 547"/>
                  <a:gd name="T31" fmla="*/ 454 h 525"/>
                  <a:gd name="T32" fmla="*/ 526 w 547"/>
                  <a:gd name="T33" fmla="*/ 482 h 525"/>
                  <a:gd name="T34" fmla="*/ 542 w 547"/>
                  <a:gd name="T35" fmla="*/ 497 h 525"/>
                  <a:gd name="T36" fmla="*/ 547 w 547"/>
                  <a:gd name="T37" fmla="*/ 511 h 525"/>
                  <a:gd name="T38" fmla="*/ 546 w 547"/>
                  <a:gd name="T39" fmla="*/ 522 h 525"/>
                  <a:gd name="T40" fmla="*/ 539 w 547"/>
                  <a:gd name="T41" fmla="*/ 525 h 525"/>
                  <a:gd name="T42" fmla="*/ 529 w 547"/>
                  <a:gd name="T43" fmla="*/ 520 h 525"/>
                  <a:gd name="T44" fmla="*/ 508 w 547"/>
                  <a:gd name="T45" fmla="*/ 493 h 525"/>
                  <a:gd name="T46" fmla="*/ 466 w 547"/>
                  <a:gd name="T47" fmla="*/ 445 h 525"/>
                  <a:gd name="T48" fmla="*/ 435 w 547"/>
                  <a:gd name="T49" fmla="*/ 402 h 525"/>
                  <a:gd name="T50" fmla="*/ 407 w 547"/>
                  <a:gd name="T51" fmla="*/ 358 h 525"/>
                  <a:gd name="T52" fmla="*/ 376 w 547"/>
                  <a:gd name="T53" fmla="*/ 321 h 525"/>
                  <a:gd name="T54" fmla="*/ 368 w 547"/>
                  <a:gd name="T55" fmla="*/ 320 h 525"/>
                  <a:gd name="T56" fmla="*/ 364 w 547"/>
                  <a:gd name="T57" fmla="*/ 336 h 525"/>
                  <a:gd name="T58" fmla="*/ 382 w 547"/>
                  <a:gd name="T59" fmla="*/ 372 h 525"/>
                  <a:gd name="T60" fmla="*/ 388 w 547"/>
                  <a:gd name="T61" fmla="*/ 386 h 525"/>
                  <a:gd name="T62" fmla="*/ 385 w 547"/>
                  <a:gd name="T63" fmla="*/ 392 h 525"/>
                  <a:gd name="T64" fmla="*/ 374 w 547"/>
                  <a:gd name="T65" fmla="*/ 388 h 525"/>
                  <a:gd name="T66" fmla="*/ 351 w 547"/>
                  <a:gd name="T67" fmla="*/ 345 h 525"/>
                  <a:gd name="T68" fmla="*/ 326 w 547"/>
                  <a:gd name="T69" fmla="*/ 299 h 525"/>
                  <a:gd name="T70" fmla="*/ 309 w 547"/>
                  <a:gd name="T71" fmla="*/ 281 h 525"/>
                  <a:gd name="T72" fmla="*/ 302 w 547"/>
                  <a:gd name="T73" fmla="*/ 281 h 525"/>
                  <a:gd name="T74" fmla="*/ 299 w 547"/>
                  <a:gd name="T75" fmla="*/ 304 h 525"/>
                  <a:gd name="T76" fmla="*/ 294 w 547"/>
                  <a:gd name="T77" fmla="*/ 317 h 525"/>
                  <a:gd name="T78" fmla="*/ 282 w 547"/>
                  <a:gd name="T79" fmla="*/ 295 h 525"/>
                  <a:gd name="T80" fmla="*/ 231 w 547"/>
                  <a:gd name="T81" fmla="*/ 184 h 525"/>
                  <a:gd name="T82" fmla="*/ 211 w 547"/>
                  <a:gd name="T83" fmla="*/ 150 h 525"/>
                  <a:gd name="T84" fmla="*/ 199 w 547"/>
                  <a:gd name="T85" fmla="*/ 142 h 525"/>
                  <a:gd name="T86" fmla="*/ 190 w 547"/>
                  <a:gd name="T87" fmla="*/ 149 h 525"/>
                  <a:gd name="T88" fmla="*/ 183 w 547"/>
                  <a:gd name="T89" fmla="*/ 180 h 525"/>
                  <a:gd name="T90" fmla="*/ 177 w 547"/>
                  <a:gd name="T91" fmla="*/ 190 h 525"/>
                  <a:gd name="T92" fmla="*/ 173 w 547"/>
                  <a:gd name="T93" fmla="*/ 191 h 525"/>
                  <a:gd name="T94" fmla="*/ 156 w 547"/>
                  <a:gd name="T95" fmla="*/ 173 h 525"/>
                  <a:gd name="T96" fmla="*/ 143 w 547"/>
                  <a:gd name="T97" fmla="*/ 153 h 525"/>
                  <a:gd name="T98" fmla="*/ 143 w 547"/>
                  <a:gd name="T99" fmla="*/ 162 h 525"/>
                  <a:gd name="T100" fmla="*/ 141 w 547"/>
                  <a:gd name="T101" fmla="*/ 176 h 525"/>
                  <a:gd name="T102" fmla="*/ 124 w 547"/>
                  <a:gd name="T103" fmla="*/ 171 h 525"/>
                  <a:gd name="T104" fmla="*/ 87 w 547"/>
                  <a:gd name="T105" fmla="*/ 138 h 525"/>
                  <a:gd name="T106" fmla="*/ 43 w 547"/>
                  <a:gd name="T107" fmla="*/ 83 h 525"/>
                  <a:gd name="T108" fmla="*/ 9 w 547"/>
                  <a:gd name="T109" fmla="*/ 29 h 525"/>
                  <a:gd name="T110" fmla="*/ 0 w 547"/>
                  <a:gd name="T111" fmla="*/ 6 h 525"/>
                  <a:gd name="T112" fmla="*/ 5 w 547"/>
                  <a:gd name="T113" fmla="*/ 0 h 525"/>
                  <a:gd name="T114" fmla="*/ 16 w 547"/>
                  <a:gd name="T115" fmla="*/ 2 h 525"/>
                  <a:gd name="T116" fmla="*/ 52 w 547"/>
                  <a:gd name="T117" fmla="*/ 19 h 525"/>
                  <a:gd name="T118" fmla="*/ 121 w 547"/>
                  <a:gd name="T119" fmla="*/ 55 h 525"/>
                  <a:gd name="T120" fmla="*/ 148 w 547"/>
                  <a:gd name="T121" fmla="*/ 74 h 525"/>
                  <a:gd name="T122" fmla="*/ 148 w 547"/>
                  <a:gd name="T123" fmla="*/ 79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7" h="525">
                    <a:moveTo>
                      <a:pt x="147" y="80"/>
                    </a:moveTo>
                    <a:lnTo>
                      <a:pt x="182" y="93"/>
                    </a:lnTo>
                    <a:lnTo>
                      <a:pt x="225" y="108"/>
                    </a:lnTo>
                    <a:lnTo>
                      <a:pt x="235" y="112"/>
                    </a:lnTo>
                    <a:lnTo>
                      <a:pt x="246" y="117"/>
                    </a:lnTo>
                    <a:lnTo>
                      <a:pt x="257" y="124"/>
                    </a:lnTo>
                    <a:lnTo>
                      <a:pt x="268" y="130"/>
                    </a:lnTo>
                    <a:lnTo>
                      <a:pt x="278" y="137"/>
                    </a:lnTo>
                    <a:lnTo>
                      <a:pt x="287" y="145"/>
                    </a:lnTo>
                    <a:lnTo>
                      <a:pt x="296" y="154"/>
                    </a:lnTo>
                    <a:lnTo>
                      <a:pt x="303" y="164"/>
                    </a:lnTo>
                    <a:lnTo>
                      <a:pt x="316" y="180"/>
                    </a:lnTo>
                    <a:lnTo>
                      <a:pt x="330" y="195"/>
                    </a:lnTo>
                    <a:lnTo>
                      <a:pt x="346" y="210"/>
                    </a:lnTo>
                    <a:lnTo>
                      <a:pt x="362" y="224"/>
                    </a:lnTo>
                    <a:lnTo>
                      <a:pt x="378" y="237"/>
                    </a:lnTo>
                    <a:lnTo>
                      <a:pt x="393" y="249"/>
                    </a:lnTo>
                    <a:lnTo>
                      <a:pt x="408" y="260"/>
                    </a:lnTo>
                    <a:lnTo>
                      <a:pt x="421" y="268"/>
                    </a:lnTo>
                    <a:lnTo>
                      <a:pt x="426" y="273"/>
                    </a:lnTo>
                    <a:lnTo>
                      <a:pt x="430" y="276"/>
                    </a:lnTo>
                    <a:lnTo>
                      <a:pt x="432" y="278"/>
                    </a:lnTo>
                    <a:lnTo>
                      <a:pt x="432" y="281"/>
                    </a:lnTo>
                    <a:lnTo>
                      <a:pt x="427" y="286"/>
                    </a:lnTo>
                    <a:lnTo>
                      <a:pt x="422" y="290"/>
                    </a:lnTo>
                    <a:lnTo>
                      <a:pt x="420" y="292"/>
                    </a:lnTo>
                    <a:lnTo>
                      <a:pt x="417" y="294"/>
                    </a:lnTo>
                    <a:lnTo>
                      <a:pt x="416" y="297"/>
                    </a:lnTo>
                    <a:lnTo>
                      <a:pt x="415" y="300"/>
                    </a:lnTo>
                    <a:lnTo>
                      <a:pt x="416" y="303"/>
                    </a:lnTo>
                    <a:lnTo>
                      <a:pt x="418" y="307"/>
                    </a:lnTo>
                    <a:lnTo>
                      <a:pt x="422" y="311"/>
                    </a:lnTo>
                    <a:lnTo>
                      <a:pt x="429" y="316"/>
                    </a:lnTo>
                    <a:lnTo>
                      <a:pt x="433" y="319"/>
                    </a:lnTo>
                    <a:lnTo>
                      <a:pt x="437" y="323"/>
                    </a:lnTo>
                    <a:lnTo>
                      <a:pt x="439" y="328"/>
                    </a:lnTo>
                    <a:lnTo>
                      <a:pt x="442" y="332"/>
                    </a:lnTo>
                    <a:lnTo>
                      <a:pt x="445" y="343"/>
                    </a:lnTo>
                    <a:lnTo>
                      <a:pt x="446" y="354"/>
                    </a:lnTo>
                    <a:lnTo>
                      <a:pt x="446" y="364"/>
                    </a:lnTo>
                    <a:lnTo>
                      <a:pt x="448" y="375"/>
                    </a:lnTo>
                    <a:lnTo>
                      <a:pt x="449" y="380"/>
                    </a:lnTo>
                    <a:lnTo>
                      <a:pt x="451" y="386"/>
                    </a:lnTo>
                    <a:lnTo>
                      <a:pt x="453" y="391"/>
                    </a:lnTo>
                    <a:lnTo>
                      <a:pt x="457" y="397"/>
                    </a:lnTo>
                    <a:lnTo>
                      <a:pt x="472" y="418"/>
                    </a:lnTo>
                    <a:lnTo>
                      <a:pt x="488" y="442"/>
                    </a:lnTo>
                    <a:lnTo>
                      <a:pt x="497" y="454"/>
                    </a:lnTo>
                    <a:lnTo>
                      <a:pt x="506" y="465"/>
                    </a:lnTo>
                    <a:lnTo>
                      <a:pt x="516" y="474"/>
                    </a:lnTo>
                    <a:lnTo>
                      <a:pt x="526" y="482"/>
                    </a:lnTo>
                    <a:lnTo>
                      <a:pt x="532" y="487"/>
                    </a:lnTo>
                    <a:lnTo>
                      <a:pt x="538" y="492"/>
                    </a:lnTo>
                    <a:lnTo>
                      <a:pt x="542" y="497"/>
                    </a:lnTo>
                    <a:lnTo>
                      <a:pt x="545" y="501"/>
                    </a:lnTo>
                    <a:lnTo>
                      <a:pt x="547" y="507"/>
                    </a:lnTo>
                    <a:lnTo>
                      <a:pt x="547" y="511"/>
                    </a:lnTo>
                    <a:lnTo>
                      <a:pt x="547" y="515"/>
                    </a:lnTo>
                    <a:lnTo>
                      <a:pt x="547" y="518"/>
                    </a:lnTo>
                    <a:lnTo>
                      <a:pt x="546" y="522"/>
                    </a:lnTo>
                    <a:lnTo>
                      <a:pt x="544" y="524"/>
                    </a:lnTo>
                    <a:lnTo>
                      <a:pt x="542" y="525"/>
                    </a:lnTo>
                    <a:lnTo>
                      <a:pt x="539" y="525"/>
                    </a:lnTo>
                    <a:lnTo>
                      <a:pt x="535" y="525"/>
                    </a:lnTo>
                    <a:lnTo>
                      <a:pt x="532" y="523"/>
                    </a:lnTo>
                    <a:lnTo>
                      <a:pt x="529" y="520"/>
                    </a:lnTo>
                    <a:lnTo>
                      <a:pt x="526" y="515"/>
                    </a:lnTo>
                    <a:lnTo>
                      <a:pt x="518" y="504"/>
                    </a:lnTo>
                    <a:lnTo>
                      <a:pt x="508" y="493"/>
                    </a:lnTo>
                    <a:lnTo>
                      <a:pt x="499" y="481"/>
                    </a:lnTo>
                    <a:lnTo>
                      <a:pt x="488" y="469"/>
                    </a:lnTo>
                    <a:lnTo>
                      <a:pt x="466" y="445"/>
                    </a:lnTo>
                    <a:lnTo>
                      <a:pt x="447" y="421"/>
                    </a:lnTo>
                    <a:lnTo>
                      <a:pt x="440" y="412"/>
                    </a:lnTo>
                    <a:lnTo>
                      <a:pt x="435" y="402"/>
                    </a:lnTo>
                    <a:lnTo>
                      <a:pt x="429" y="391"/>
                    </a:lnTo>
                    <a:lnTo>
                      <a:pt x="423" y="382"/>
                    </a:lnTo>
                    <a:lnTo>
                      <a:pt x="407" y="358"/>
                    </a:lnTo>
                    <a:lnTo>
                      <a:pt x="394" y="341"/>
                    </a:lnTo>
                    <a:lnTo>
                      <a:pt x="383" y="329"/>
                    </a:lnTo>
                    <a:lnTo>
                      <a:pt x="376" y="321"/>
                    </a:lnTo>
                    <a:lnTo>
                      <a:pt x="372" y="320"/>
                    </a:lnTo>
                    <a:lnTo>
                      <a:pt x="369" y="320"/>
                    </a:lnTo>
                    <a:lnTo>
                      <a:pt x="368" y="320"/>
                    </a:lnTo>
                    <a:lnTo>
                      <a:pt x="366" y="322"/>
                    </a:lnTo>
                    <a:lnTo>
                      <a:pt x="364" y="328"/>
                    </a:lnTo>
                    <a:lnTo>
                      <a:pt x="364" y="336"/>
                    </a:lnTo>
                    <a:lnTo>
                      <a:pt x="372" y="350"/>
                    </a:lnTo>
                    <a:lnTo>
                      <a:pt x="382" y="364"/>
                    </a:lnTo>
                    <a:lnTo>
                      <a:pt x="382" y="372"/>
                    </a:lnTo>
                    <a:lnTo>
                      <a:pt x="383" y="378"/>
                    </a:lnTo>
                    <a:lnTo>
                      <a:pt x="385" y="383"/>
                    </a:lnTo>
                    <a:lnTo>
                      <a:pt x="388" y="386"/>
                    </a:lnTo>
                    <a:lnTo>
                      <a:pt x="389" y="389"/>
                    </a:lnTo>
                    <a:lnTo>
                      <a:pt x="388" y="391"/>
                    </a:lnTo>
                    <a:lnTo>
                      <a:pt x="385" y="392"/>
                    </a:lnTo>
                    <a:lnTo>
                      <a:pt x="380" y="395"/>
                    </a:lnTo>
                    <a:lnTo>
                      <a:pt x="378" y="392"/>
                    </a:lnTo>
                    <a:lnTo>
                      <a:pt x="374" y="388"/>
                    </a:lnTo>
                    <a:lnTo>
                      <a:pt x="368" y="379"/>
                    </a:lnTo>
                    <a:lnTo>
                      <a:pt x="363" y="370"/>
                    </a:lnTo>
                    <a:lnTo>
                      <a:pt x="351" y="345"/>
                    </a:lnTo>
                    <a:lnTo>
                      <a:pt x="338" y="320"/>
                    </a:lnTo>
                    <a:lnTo>
                      <a:pt x="333" y="308"/>
                    </a:lnTo>
                    <a:lnTo>
                      <a:pt x="326" y="299"/>
                    </a:lnTo>
                    <a:lnTo>
                      <a:pt x="320" y="291"/>
                    </a:lnTo>
                    <a:lnTo>
                      <a:pt x="314" y="286"/>
                    </a:lnTo>
                    <a:lnTo>
                      <a:pt x="309" y="281"/>
                    </a:lnTo>
                    <a:lnTo>
                      <a:pt x="306" y="280"/>
                    </a:lnTo>
                    <a:lnTo>
                      <a:pt x="303" y="280"/>
                    </a:lnTo>
                    <a:lnTo>
                      <a:pt x="302" y="281"/>
                    </a:lnTo>
                    <a:lnTo>
                      <a:pt x="301" y="282"/>
                    </a:lnTo>
                    <a:lnTo>
                      <a:pt x="301" y="285"/>
                    </a:lnTo>
                    <a:lnTo>
                      <a:pt x="299" y="304"/>
                    </a:lnTo>
                    <a:lnTo>
                      <a:pt x="297" y="314"/>
                    </a:lnTo>
                    <a:lnTo>
                      <a:pt x="295" y="317"/>
                    </a:lnTo>
                    <a:lnTo>
                      <a:pt x="294" y="317"/>
                    </a:lnTo>
                    <a:lnTo>
                      <a:pt x="293" y="317"/>
                    </a:lnTo>
                    <a:lnTo>
                      <a:pt x="290" y="315"/>
                    </a:lnTo>
                    <a:lnTo>
                      <a:pt x="282" y="295"/>
                    </a:lnTo>
                    <a:lnTo>
                      <a:pt x="268" y="263"/>
                    </a:lnTo>
                    <a:lnTo>
                      <a:pt x="248" y="222"/>
                    </a:lnTo>
                    <a:lnTo>
                      <a:pt x="231" y="184"/>
                    </a:lnTo>
                    <a:lnTo>
                      <a:pt x="223" y="168"/>
                    </a:lnTo>
                    <a:lnTo>
                      <a:pt x="214" y="155"/>
                    </a:lnTo>
                    <a:lnTo>
                      <a:pt x="211" y="150"/>
                    </a:lnTo>
                    <a:lnTo>
                      <a:pt x="206" y="147"/>
                    </a:lnTo>
                    <a:lnTo>
                      <a:pt x="202" y="143"/>
                    </a:lnTo>
                    <a:lnTo>
                      <a:pt x="199" y="142"/>
                    </a:lnTo>
                    <a:lnTo>
                      <a:pt x="196" y="142"/>
                    </a:lnTo>
                    <a:lnTo>
                      <a:pt x="192" y="145"/>
                    </a:lnTo>
                    <a:lnTo>
                      <a:pt x="190" y="149"/>
                    </a:lnTo>
                    <a:lnTo>
                      <a:pt x="188" y="154"/>
                    </a:lnTo>
                    <a:lnTo>
                      <a:pt x="186" y="167"/>
                    </a:lnTo>
                    <a:lnTo>
                      <a:pt x="183" y="180"/>
                    </a:lnTo>
                    <a:lnTo>
                      <a:pt x="182" y="184"/>
                    </a:lnTo>
                    <a:lnTo>
                      <a:pt x="179" y="189"/>
                    </a:lnTo>
                    <a:lnTo>
                      <a:pt x="177" y="190"/>
                    </a:lnTo>
                    <a:lnTo>
                      <a:pt x="176" y="191"/>
                    </a:lnTo>
                    <a:lnTo>
                      <a:pt x="174" y="191"/>
                    </a:lnTo>
                    <a:lnTo>
                      <a:pt x="173" y="191"/>
                    </a:lnTo>
                    <a:lnTo>
                      <a:pt x="168" y="187"/>
                    </a:lnTo>
                    <a:lnTo>
                      <a:pt x="162" y="182"/>
                    </a:lnTo>
                    <a:lnTo>
                      <a:pt x="156" y="173"/>
                    </a:lnTo>
                    <a:lnTo>
                      <a:pt x="148" y="161"/>
                    </a:lnTo>
                    <a:lnTo>
                      <a:pt x="145" y="155"/>
                    </a:lnTo>
                    <a:lnTo>
                      <a:pt x="143" y="153"/>
                    </a:lnTo>
                    <a:lnTo>
                      <a:pt x="142" y="152"/>
                    </a:lnTo>
                    <a:lnTo>
                      <a:pt x="142" y="154"/>
                    </a:lnTo>
                    <a:lnTo>
                      <a:pt x="143" y="162"/>
                    </a:lnTo>
                    <a:lnTo>
                      <a:pt x="144" y="170"/>
                    </a:lnTo>
                    <a:lnTo>
                      <a:pt x="143" y="173"/>
                    </a:lnTo>
                    <a:lnTo>
                      <a:pt x="141" y="176"/>
                    </a:lnTo>
                    <a:lnTo>
                      <a:pt x="137" y="177"/>
                    </a:lnTo>
                    <a:lnTo>
                      <a:pt x="132" y="176"/>
                    </a:lnTo>
                    <a:lnTo>
                      <a:pt x="124" y="171"/>
                    </a:lnTo>
                    <a:lnTo>
                      <a:pt x="115" y="164"/>
                    </a:lnTo>
                    <a:lnTo>
                      <a:pt x="102" y="153"/>
                    </a:lnTo>
                    <a:lnTo>
                      <a:pt x="87" y="138"/>
                    </a:lnTo>
                    <a:lnTo>
                      <a:pt x="78" y="128"/>
                    </a:lnTo>
                    <a:lnTo>
                      <a:pt x="63" y="109"/>
                    </a:lnTo>
                    <a:lnTo>
                      <a:pt x="43" y="83"/>
                    </a:lnTo>
                    <a:lnTo>
                      <a:pt x="24" y="55"/>
                    </a:lnTo>
                    <a:lnTo>
                      <a:pt x="15" y="42"/>
                    </a:lnTo>
                    <a:lnTo>
                      <a:pt x="9" y="29"/>
                    </a:lnTo>
                    <a:lnTo>
                      <a:pt x="4" y="18"/>
                    </a:lnTo>
                    <a:lnTo>
                      <a:pt x="1" y="10"/>
                    </a:lnTo>
                    <a:lnTo>
                      <a:pt x="0" y="6"/>
                    </a:lnTo>
                    <a:lnTo>
                      <a:pt x="1" y="3"/>
                    </a:lnTo>
                    <a:lnTo>
                      <a:pt x="2" y="1"/>
                    </a:lnTo>
                    <a:lnTo>
                      <a:pt x="5" y="0"/>
                    </a:lnTo>
                    <a:lnTo>
                      <a:pt x="7" y="0"/>
                    </a:lnTo>
                    <a:lnTo>
                      <a:pt x="11" y="1"/>
                    </a:lnTo>
                    <a:lnTo>
                      <a:pt x="16" y="2"/>
                    </a:lnTo>
                    <a:lnTo>
                      <a:pt x="23" y="5"/>
                    </a:lnTo>
                    <a:lnTo>
                      <a:pt x="34" y="11"/>
                    </a:lnTo>
                    <a:lnTo>
                      <a:pt x="52" y="19"/>
                    </a:lnTo>
                    <a:lnTo>
                      <a:pt x="75" y="30"/>
                    </a:lnTo>
                    <a:lnTo>
                      <a:pt x="100" y="42"/>
                    </a:lnTo>
                    <a:lnTo>
                      <a:pt x="121" y="55"/>
                    </a:lnTo>
                    <a:lnTo>
                      <a:pt x="139" y="66"/>
                    </a:lnTo>
                    <a:lnTo>
                      <a:pt x="145" y="70"/>
                    </a:lnTo>
                    <a:lnTo>
                      <a:pt x="148" y="74"/>
                    </a:lnTo>
                    <a:lnTo>
                      <a:pt x="149" y="76"/>
                    </a:lnTo>
                    <a:lnTo>
                      <a:pt x="149" y="78"/>
                    </a:lnTo>
                    <a:lnTo>
                      <a:pt x="148" y="79"/>
                    </a:lnTo>
                    <a:lnTo>
                      <a:pt x="147" y="8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83" name="Freeform 208">
                <a:extLst>
                  <a:ext uri="{FF2B5EF4-FFF2-40B4-BE49-F238E27FC236}">
                    <a16:creationId xmlns:a16="http://schemas.microsoft.com/office/drawing/2014/main" id="{6E3ED842-0F79-4366-BF38-CF22BD421467}"/>
                  </a:ext>
                </a:extLst>
              </p:cNvPr>
              <p:cNvSpPr/>
              <p:nvPr/>
            </p:nvSpPr>
            <p:spPr bwMode="auto">
              <a:xfrm>
                <a:off x="2659" y="3498"/>
                <a:ext cx="103" cy="111"/>
              </a:xfrm>
              <a:custGeom>
                <a:avLst/>
                <a:gdLst>
                  <a:gd name="T0" fmla="*/ 200 w 411"/>
                  <a:gd name="T1" fmla="*/ 143 h 445"/>
                  <a:gd name="T2" fmla="*/ 231 w 411"/>
                  <a:gd name="T3" fmla="*/ 172 h 445"/>
                  <a:gd name="T4" fmla="*/ 259 w 411"/>
                  <a:gd name="T5" fmla="*/ 205 h 445"/>
                  <a:gd name="T6" fmla="*/ 259 w 411"/>
                  <a:gd name="T7" fmla="*/ 219 h 445"/>
                  <a:gd name="T8" fmla="*/ 269 w 411"/>
                  <a:gd name="T9" fmla="*/ 236 h 445"/>
                  <a:gd name="T10" fmla="*/ 311 w 411"/>
                  <a:gd name="T11" fmla="*/ 270 h 445"/>
                  <a:gd name="T12" fmla="*/ 323 w 411"/>
                  <a:gd name="T13" fmla="*/ 288 h 445"/>
                  <a:gd name="T14" fmla="*/ 322 w 411"/>
                  <a:gd name="T15" fmla="*/ 297 h 445"/>
                  <a:gd name="T16" fmla="*/ 315 w 411"/>
                  <a:gd name="T17" fmla="*/ 294 h 445"/>
                  <a:gd name="T18" fmla="*/ 300 w 411"/>
                  <a:gd name="T19" fmla="*/ 282 h 445"/>
                  <a:gd name="T20" fmla="*/ 301 w 411"/>
                  <a:gd name="T21" fmla="*/ 290 h 445"/>
                  <a:gd name="T22" fmla="*/ 352 w 411"/>
                  <a:gd name="T23" fmla="*/ 350 h 445"/>
                  <a:gd name="T24" fmla="*/ 384 w 411"/>
                  <a:gd name="T25" fmla="*/ 401 h 445"/>
                  <a:gd name="T26" fmla="*/ 410 w 411"/>
                  <a:gd name="T27" fmla="*/ 441 h 445"/>
                  <a:gd name="T28" fmla="*/ 410 w 411"/>
                  <a:gd name="T29" fmla="*/ 445 h 445"/>
                  <a:gd name="T30" fmla="*/ 372 w 411"/>
                  <a:gd name="T31" fmla="*/ 416 h 445"/>
                  <a:gd name="T32" fmla="*/ 341 w 411"/>
                  <a:gd name="T33" fmla="*/ 384 h 445"/>
                  <a:gd name="T34" fmla="*/ 307 w 411"/>
                  <a:gd name="T35" fmla="*/ 353 h 445"/>
                  <a:gd name="T36" fmla="*/ 287 w 411"/>
                  <a:gd name="T37" fmla="*/ 326 h 445"/>
                  <a:gd name="T38" fmla="*/ 275 w 411"/>
                  <a:gd name="T39" fmla="*/ 298 h 445"/>
                  <a:gd name="T40" fmla="*/ 270 w 411"/>
                  <a:gd name="T41" fmla="*/ 294 h 445"/>
                  <a:gd name="T42" fmla="*/ 265 w 411"/>
                  <a:gd name="T43" fmla="*/ 311 h 445"/>
                  <a:gd name="T44" fmla="*/ 250 w 411"/>
                  <a:gd name="T45" fmla="*/ 308 h 445"/>
                  <a:gd name="T46" fmla="*/ 229 w 411"/>
                  <a:gd name="T47" fmla="*/ 275 h 445"/>
                  <a:gd name="T48" fmla="*/ 209 w 411"/>
                  <a:gd name="T49" fmla="*/ 244 h 445"/>
                  <a:gd name="T50" fmla="*/ 186 w 411"/>
                  <a:gd name="T51" fmla="*/ 222 h 445"/>
                  <a:gd name="T52" fmla="*/ 183 w 411"/>
                  <a:gd name="T53" fmla="*/ 207 h 445"/>
                  <a:gd name="T54" fmla="*/ 184 w 411"/>
                  <a:gd name="T55" fmla="*/ 186 h 445"/>
                  <a:gd name="T56" fmla="*/ 173 w 411"/>
                  <a:gd name="T57" fmla="*/ 167 h 445"/>
                  <a:gd name="T58" fmla="*/ 157 w 411"/>
                  <a:gd name="T59" fmla="*/ 156 h 445"/>
                  <a:gd name="T60" fmla="*/ 146 w 411"/>
                  <a:gd name="T61" fmla="*/ 157 h 445"/>
                  <a:gd name="T62" fmla="*/ 137 w 411"/>
                  <a:gd name="T63" fmla="*/ 167 h 445"/>
                  <a:gd name="T64" fmla="*/ 131 w 411"/>
                  <a:gd name="T65" fmla="*/ 203 h 445"/>
                  <a:gd name="T66" fmla="*/ 111 w 411"/>
                  <a:gd name="T67" fmla="*/ 134 h 445"/>
                  <a:gd name="T68" fmla="*/ 96 w 411"/>
                  <a:gd name="T69" fmla="*/ 100 h 445"/>
                  <a:gd name="T70" fmla="*/ 77 w 411"/>
                  <a:gd name="T71" fmla="*/ 82 h 445"/>
                  <a:gd name="T72" fmla="*/ 54 w 411"/>
                  <a:gd name="T73" fmla="*/ 58 h 445"/>
                  <a:gd name="T74" fmla="*/ 23 w 411"/>
                  <a:gd name="T75" fmla="*/ 31 h 445"/>
                  <a:gd name="T76" fmla="*/ 1 w 411"/>
                  <a:gd name="T77" fmla="*/ 9 h 445"/>
                  <a:gd name="T78" fmla="*/ 1 w 411"/>
                  <a:gd name="T79" fmla="*/ 3 h 445"/>
                  <a:gd name="T80" fmla="*/ 8 w 411"/>
                  <a:gd name="T81" fmla="*/ 0 h 445"/>
                  <a:gd name="T82" fmla="*/ 22 w 411"/>
                  <a:gd name="T83" fmla="*/ 3 h 445"/>
                  <a:gd name="T84" fmla="*/ 47 w 411"/>
                  <a:gd name="T85" fmla="*/ 18 h 445"/>
                  <a:gd name="T86" fmla="*/ 83 w 411"/>
                  <a:gd name="T87" fmla="*/ 43 h 445"/>
                  <a:gd name="T88" fmla="*/ 103 w 411"/>
                  <a:gd name="T89" fmla="*/ 60 h 445"/>
                  <a:gd name="T90" fmla="*/ 146 w 411"/>
                  <a:gd name="T91" fmla="*/ 104 h 445"/>
                  <a:gd name="T92" fmla="*/ 175 w 411"/>
                  <a:gd name="T93" fmla="*/ 12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1" h="445">
                    <a:moveTo>
                      <a:pt x="190" y="126"/>
                    </a:moveTo>
                    <a:lnTo>
                      <a:pt x="194" y="134"/>
                    </a:lnTo>
                    <a:lnTo>
                      <a:pt x="200" y="143"/>
                    </a:lnTo>
                    <a:lnTo>
                      <a:pt x="207" y="151"/>
                    </a:lnTo>
                    <a:lnTo>
                      <a:pt x="215" y="158"/>
                    </a:lnTo>
                    <a:lnTo>
                      <a:pt x="231" y="172"/>
                    </a:lnTo>
                    <a:lnTo>
                      <a:pt x="245" y="185"/>
                    </a:lnTo>
                    <a:lnTo>
                      <a:pt x="255" y="197"/>
                    </a:lnTo>
                    <a:lnTo>
                      <a:pt x="259" y="205"/>
                    </a:lnTo>
                    <a:lnTo>
                      <a:pt x="260" y="211"/>
                    </a:lnTo>
                    <a:lnTo>
                      <a:pt x="260" y="214"/>
                    </a:lnTo>
                    <a:lnTo>
                      <a:pt x="259" y="219"/>
                    </a:lnTo>
                    <a:lnTo>
                      <a:pt x="259" y="222"/>
                    </a:lnTo>
                    <a:lnTo>
                      <a:pt x="262" y="227"/>
                    </a:lnTo>
                    <a:lnTo>
                      <a:pt x="269" y="236"/>
                    </a:lnTo>
                    <a:lnTo>
                      <a:pt x="284" y="247"/>
                    </a:lnTo>
                    <a:lnTo>
                      <a:pt x="302" y="262"/>
                    </a:lnTo>
                    <a:lnTo>
                      <a:pt x="311" y="270"/>
                    </a:lnTo>
                    <a:lnTo>
                      <a:pt x="319" y="279"/>
                    </a:lnTo>
                    <a:lnTo>
                      <a:pt x="321" y="283"/>
                    </a:lnTo>
                    <a:lnTo>
                      <a:pt x="323" y="288"/>
                    </a:lnTo>
                    <a:lnTo>
                      <a:pt x="323" y="292"/>
                    </a:lnTo>
                    <a:lnTo>
                      <a:pt x="323" y="296"/>
                    </a:lnTo>
                    <a:lnTo>
                      <a:pt x="322" y="297"/>
                    </a:lnTo>
                    <a:lnTo>
                      <a:pt x="321" y="297"/>
                    </a:lnTo>
                    <a:lnTo>
                      <a:pt x="319" y="296"/>
                    </a:lnTo>
                    <a:lnTo>
                      <a:pt x="315" y="294"/>
                    </a:lnTo>
                    <a:lnTo>
                      <a:pt x="310" y="289"/>
                    </a:lnTo>
                    <a:lnTo>
                      <a:pt x="305" y="284"/>
                    </a:lnTo>
                    <a:lnTo>
                      <a:pt x="300" y="282"/>
                    </a:lnTo>
                    <a:lnTo>
                      <a:pt x="298" y="283"/>
                    </a:lnTo>
                    <a:lnTo>
                      <a:pt x="299" y="285"/>
                    </a:lnTo>
                    <a:lnTo>
                      <a:pt x="301" y="290"/>
                    </a:lnTo>
                    <a:lnTo>
                      <a:pt x="310" y="303"/>
                    </a:lnTo>
                    <a:lnTo>
                      <a:pt x="323" y="318"/>
                    </a:lnTo>
                    <a:lnTo>
                      <a:pt x="352" y="350"/>
                    </a:lnTo>
                    <a:lnTo>
                      <a:pt x="367" y="367"/>
                    </a:lnTo>
                    <a:lnTo>
                      <a:pt x="375" y="385"/>
                    </a:lnTo>
                    <a:lnTo>
                      <a:pt x="384" y="401"/>
                    </a:lnTo>
                    <a:lnTo>
                      <a:pt x="396" y="418"/>
                    </a:lnTo>
                    <a:lnTo>
                      <a:pt x="407" y="436"/>
                    </a:lnTo>
                    <a:lnTo>
                      <a:pt x="410" y="441"/>
                    </a:lnTo>
                    <a:lnTo>
                      <a:pt x="411" y="444"/>
                    </a:lnTo>
                    <a:lnTo>
                      <a:pt x="411" y="445"/>
                    </a:lnTo>
                    <a:lnTo>
                      <a:pt x="410" y="445"/>
                    </a:lnTo>
                    <a:lnTo>
                      <a:pt x="403" y="441"/>
                    </a:lnTo>
                    <a:lnTo>
                      <a:pt x="393" y="433"/>
                    </a:lnTo>
                    <a:lnTo>
                      <a:pt x="372" y="416"/>
                    </a:lnTo>
                    <a:lnTo>
                      <a:pt x="361" y="405"/>
                    </a:lnTo>
                    <a:lnTo>
                      <a:pt x="352" y="394"/>
                    </a:lnTo>
                    <a:lnTo>
                      <a:pt x="341" y="384"/>
                    </a:lnTo>
                    <a:lnTo>
                      <a:pt x="329" y="374"/>
                    </a:lnTo>
                    <a:lnTo>
                      <a:pt x="319" y="364"/>
                    </a:lnTo>
                    <a:lnTo>
                      <a:pt x="307" y="353"/>
                    </a:lnTo>
                    <a:lnTo>
                      <a:pt x="296" y="340"/>
                    </a:lnTo>
                    <a:lnTo>
                      <a:pt x="292" y="334"/>
                    </a:lnTo>
                    <a:lnTo>
                      <a:pt x="287" y="326"/>
                    </a:lnTo>
                    <a:lnTo>
                      <a:pt x="283" y="318"/>
                    </a:lnTo>
                    <a:lnTo>
                      <a:pt x="280" y="309"/>
                    </a:lnTo>
                    <a:lnTo>
                      <a:pt x="275" y="298"/>
                    </a:lnTo>
                    <a:lnTo>
                      <a:pt x="272" y="294"/>
                    </a:lnTo>
                    <a:lnTo>
                      <a:pt x="271" y="294"/>
                    </a:lnTo>
                    <a:lnTo>
                      <a:pt x="270" y="294"/>
                    </a:lnTo>
                    <a:lnTo>
                      <a:pt x="269" y="296"/>
                    </a:lnTo>
                    <a:lnTo>
                      <a:pt x="268" y="298"/>
                    </a:lnTo>
                    <a:lnTo>
                      <a:pt x="265" y="311"/>
                    </a:lnTo>
                    <a:lnTo>
                      <a:pt x="265" y="324"/>
                    </a:lnTo>
                    <a:lnTo>
                      <a:pt x="260" y="320"/>
                    </a:lnTo>
                    <a:lnTo>
                      <a:pt x="250" y="308"/>
                    </a:lnTo>
                    <a:lnTo>
                      <a:pt x="240" y="294"/>
                    </a:lnTo>
                    <a:lnTo>
                      <a:pt x="233" y="284"/>
                    </a:lnTo>
                    <a:lnTo>
                      <a:pt x="229" y="275"/>
                    </a:lnTo>
                    <a:lnTo>
                      <a:pt x="224" y="265"/>
                    </a:lnTo>
                    <a:lnTo>
                      <a:pt x="218" y="255"/>
                    </a:lnTo>
                    <a:lnTo>
                      <a:pt x="209" y="244"/>
                    </a:lnTo>
                    <a:lnTo>
                      <a:pt x="200" y="236"/>
                    </a:lnTo>
                    <a:lnTo>
                      <a:pt x="189" y="227"/>
                    </a:lnTo>
                    <a:lnTo>
                      <a:pt x="186" y="222"/>
                    </a:lnTo>
                    <a:lnTo>
                      <a:pt x="183" y="217"/>
                    </a:lnTo>
                    <a:lnTo>
                      <a:pt x="182" y="212"/>
                    </a:lnTo>
                    <a:lnTo>
                      <a:pt x="183" y="207"/>
                    </a:lnTo>
                    <a:lnTo>
                      <a:pt x="185" y="200"/>
                    </a:lnTo>
                    <a:lnTo>
                      <a:pt x="185" y="194"/>
                    </a:lnTo>
                    <a:lnTo>
                      <a:pt x="184" y="186"/>
                    </a:lnTo>
                    <a:lnTo>
                      <a:pt x="180" y="180"/>
                    </a:lnTo>
                    <a:lnTo>
                      <a:pt x="177" y="172"/>
                    </a:lnTo>
                    <a:lnTo>
                      <a:pt x="173" y="167"/>
                    </a:lnTo>
                    <a:lnTo>
                      <a:pt x="168" y="161"/>
                    </a:lnTo>
                    <a:lnTo>
                      <a:pt x="162" y="158"/>
                    </a:lnTo>
                    <a:lnTo>
                      <a:pt x="157" y="156"/>
                    </a:lnTo>
                    <a:lnTo>
                      <a:pt x="151" y="155"/>
                    </a:lnTo>
                    <a:lnTo>
                      <a:pt x="148" y="156"/>
                    </a:lnTo>
                    <a:lnTo>
                      <a:pt x="146" y="157"/>
                    </a:lnTo>
                    <a:lnTo>
                      <a:pt x="144" y="158"/>
                    </a:lnTo>
                    <a:lnTo>
                      <a:pt x="142" y="160"/>
                    </a:lnTo>
                    <a:lnTo>
                      <a:pt x="137" y="167"/>
                    </a:lnTo>
                    <a:lnTo>
                      <a:pt x="134" y="176"/>
                    </a:lnTo>
                    <a:lnTo>
                      <a:pt x="132" y="188"/>
                    </a:lnTo>
                    <a:lnTo>
                      <a:pt x="131" y="203"/>
                    </a:lnTo>
                    <a:lnTo>
                      <a:pt x="128" y="189"/>
                    </a:lnTo>
                    <a:lnTo>
                      <a:pt x="118" y="155"/>
                    </a:lnTo>
                    <a:lnTo>
                      <a:pt x="111" y="134"/>
                    </a:lnTo>
                    <a:lnTo>
                      <a:pt x="104" y="116"/>
                    </a:lnTo>
                    <a:lnTo>
                      <a:pt x="101" y="107"/>
                    </a:lnTo>
                    <a:lnTo>
                      <a:pt x="96" y="100"/>
                    </a:lnTo>
                    <a:lnTo>
                      <a:pt x="92" y="95"/>
                    </a:lnTo>
                    <a:lnTo>
                      <a:pt x="87" y="89"/>
                    </a:lnTo>
                    <a:lnTo>
                      <a:pt x="77" y="82"/>
                    </a:lnTo>
                    <a:lnTo>
                      <a:pt x="68" y="73"/>
                    </a:lnTo>
                    <a:lnTo>
                      <a:pt x="61" y="65"/>
                    </a:lnTo>
                    <a:lnTo>
                      <a:pt x="54" y="58"/>
                    </a:lnTo>
                    <a:lnTo>
                      <a:pt x="43" y="45"/>
                    </a:lnTo>
                    <a:lnTo>
                      <a:pt x="37" y="40"/>
                    </a:lnTo>
                    <a:lnTo>
                      <a:pt x="23" y="31"/>
                    </a:lnTo>
                    <a:lnTo>
                      <a:pt x="12" y="23"/>
                    </a:lnTo>
                    <a:lnTo>
                      <a:pt x="5" y="16"/>
                    </a:lnTo>
                    <a:lnTo>
                      <a:pt x="1" y="9"/>
                    </a:lnTo>
                    <a:lnTo>
                      <a:pt x="0" y="7"/>
                    </a:lnTo>
                    <a:lnTo>
                      <a:pt x="0" y="4"/>
                    </a:lnTo>
                    <a:lnTo>
                      <a:pt x="1" y="3"/>
                    </a:lnTo>
                    <a:lnTo>
                      <a:pt x="4" y="1"/>
                    </a:lnTo>
                    <a:lnTo>
                      <a:pt x="6" y="0"/>
                    </a:lnTo>
                    <a:lnTo>
                      <a:pt x="8" y="0"/>
                    </a:lnTo>
                    <a:lnTo>
                      <a:pt x="11" y="0"/>
                    </a:lnTo>
                    <a:lnTo>
                      <a:pt x="15" y="1"/>
                    </a:lnTo>
                    <a:lnTo>
                      <a:pt x="22" y="3"/>
                    </a:lnTo>
                    <a:lnTo>
                      <a:pt x="29" y="7"/>
                    </a:lnTo>
                    <a:lnTo>
                      <a:pt x="38" y="13"/>
                    </a:lnTo>
                    <a:lnTo>
                      <a:pt x="47" y="18"/>
                    </a:lnTo>
                    <a:lnTo>
                      <a:pt x="64" y="30"/>
                    </a:lnTo>
                    <a:lnTo>
                      <a:pt x="78" y="40"/>
                    </a:lnTo>
                    <a:lnTo>
                      <a:pt x="83" y="43"/>
                    </a:lnTo>
                    <a:lnTo>
                      <a:pt x="90" y="47"/>
                    </a:lnTo>
                    <a:lnTo>
                      <a:pt x="96" y="54"/>
                    </a:lnTo>
                    <a:lnTo>
                      <a:pt x="103" y="60"/>
                    </a:lnTo>
                    <a:lnTo>
                      <a:pt x="117" y="74"/>
                    </a:lnTo>
                    <a:lnTo>
                      <a:pt x="132" y="89"/>
                    </a:lnTo>
                    <a:lnTo>
                      <a:pt x="146" y="104"/>
                    </a:lnTo>
                    <a:lnTo>
                      <a:pt x="161" y="116"/>
                    </a:lnTo>
                    <a:lnTo>
                      <a:pt x="169" y="120"/>
                    </a:lnTo>
                    <a:lnTo>
                      <a:pt x="175" y="124"/>
                    </a:lnTo>
                    <a:lnTo>
                      <a:pt x="183" y="126"/>
                    </a:lnTo>
                    <a:lnTo>
                      <a:pt x="190" y="12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84" name="Freeform 209">
                <a:extLst>
                  <a:ext uri="{FF2B5EF4-FFF2-40B4-BE49-F238E27FC236}">
                    <a16:creationId xmlns:a16="http://schemas.microsoft.com/office/drawing/2014/main" id="{2C2E7E08-ADA4-4217-8049-C1491B33D95C}"/>
                  </a:ext>
                </a:extLst>
              </p:cNvPr>
              <p:cNvSpPr/>
              <p:nvPr/>
            </p:nvSpPr>
            <p:spPr bwMode="auto">
              <a:xfrm>
                <a:off x="2904" y="3540"/>
                <a:ext cx="97" cy="85"/>
              </a:xfrm>
              <a:custGeom>
                <a:avLst/>
                <a:gdLst>
                  <a:gd name="T0" fmla="*/ 149 w 390"/>
                  <a:gd name="T1" fmla="*/ 80 h 340"/>
                  <a:gd name="T2" fmla="*/ 185 w 390"/>
                  <a:gd name="T3" fmla="*/ 102 h 340"/>
                  <a:gd name="T4" fmla="*/ 210 w 390"/>
                  <a:gd name="T5" fmla="*/ 115 h 340"/>
                  <a:gd name="T6" fmla="*/ 231 w 390"/>
                  <a:gd name="T7" fmla="*/ 121 h 340"/>
                  <a:gd name="T8" fmla="*/ 251 w 390"/>
                  <a:gd name="T9" fmla="*/ 125 h 340"/>
                  <a:gd name="T10" fmla="*/ 261 w 390"/>
                  <a:gd name="T11" fmla="*/ 127 h 340"/>
                  <a:gd name="T12" fmla="*/ 263 w 390"/>
                  <a:gd name="T13" fmla="*/ 139 h 340"/>
                  <a:gd name="T14" fmla="*/ 271 w 390"/>
                  <a:gd name="T15" fmla="*/ 156 h 340"/>
                  <a:gd name="T16" fmla="*/ 282 w 390"/>
                  <a:gd name="T17" fmla="*/ 171 h 340"/>
                  <a:gd name="T18" fmla="*/ 299 w 390"/>
                  <a:gd name="T19" fmla="*/ 185 h 340"/>
                  <a:gd name="T20" fmla="*/ 322 w 390"/>
                  <a:gd name="T21" fmla="*/ 204 h 340"/>
                  <a:gd name="T22" fmla="*/ 343 w 390"/>
                  <a:gd name="T23" fmla="*/ 220 h 340"/>
                  <a:gd name="T24" fmla="*/ 349 w 390"/>
                  <a:gd name="T25" fmla="*/ 230 h 340"/>
                  <a:gd name="T26" fmla="*/ 351 w 390"/>
                  <a:gd name="T27" fmla="*/ 240 h 340"/>
                  <a:gd name="T28" fmla="*/ 356 w 390"/>
                  <a:gd name="T29" fmla="*/ 253 h 340"/>
                  <a:gd name="T30" fmla="*/ 366 w 390"/>
                  <a:gd name="T31" fmla="*/ 274 h 340"/>
                  <a:gd name="T32" fmla="*/ 383 w 390"/>
                  <a:gd name="T33" fmla="*/ 292 h 340"/>
                  <a:gd name="T34" fmla="*/ 389 w 390"/>
                  <a:gd name="T35" fmla="*/ 301 h 340"/>
                  <a:gd name="T36" fmla="*/ 390 w 390"/>
                  <a:gd name="T37" fmla="*/ 313 h 340"/>
                  <a:gd name="T38" fmla="*/ 390 w 390"/>
                  <a:gd name="T39" fmla="*/ 331 h 340"/>
                  <a:gd name="T40" fmla="*/ 390 w 390"/>
                  <a:gd name="T41" fmla="*/ 340 h 340"/>
                  <a:gd name="T42" fmla="*/ 381 w 390"/>
                  <a:gd name="T43" fmla="*/ 335 h 340"/>
                  <a:gd name="T44" fmla="*/ 355 w 390"/>
                  <a:gd name="T45" fmla="*/ 321 h 340"/>
                  <a:gd name="T46" fmla="*/ 337 w 390"/>
                  <a:gd name="T47" fmla="*/ 306 h 340"/>
                  <a:gd name="T48" fmla="*/ 325 w 390"/>
                  <a:gd name="T49" fmla="*/ 288 h 340"/>
                  <a:gd name="T50" fmla="*/ 315 w 390"/>
                  <a:gd name="T51" fmla="*/ 269 h 340"/>
                  <a:gd name="T52" fmla="*/ 302 w 390"/>
                  <a:gd name="T53" fmla="*/ 246 h 340"/>
                  <a:gd name="T54" fmla="*/ 278 w 390"/>
                  <a:gd name="T55" fmla="*/ 212 h 340"/>
                  <a:gd name="T56" fmla="*/ 266 w 390"/>
                  <a:gd name="T57" fmla="*/ 193 h 340"/>
                  <a:gd name="T58" fmla="*/ 251 w 390"/>
                  <a:gd name="T59" fmla="*/ 179 h 340"/>
                  <a:gd name="T60" fmla="*/ 220 w 390"/>
                  <a:gd name="T61" fmla="*/ 158 h 340"/>
                  <a:gd name="T62" fmla="*/ 202 w 390"/>
                  <a:gd name="T63" fmla="*/ 149 h 340"/>
                  <a:gd name="T64" fmla="*/ 221 w 390"/>
                  <a:gd name="T65" fmla="*/ 168 h 340"/>
                  <a:gd name="T66" fmla="*/ 229 w 390"/>
                  <a:gd name="T67" fmla="*/ 178 h 340"/>
                  <a:gd name="T68" fmla="*/ 229 w 390"/>
                  <a:gd name="T69" fmla="*/ 181 h 340"/>
                  <a:gd name="T70" fmla="*/ 219 w 390"/>
                  <a:gd name="T71" fmla="*/ 181 h 340"/>
                  <a:gd name="T72" fmla="*/ 205 w 390"/>
                  <a:gd name="T73" fmla="*/ 178 h 340"/>
                  <a:gd name="T74" fmla="*/ 192 w 390"/>
                  <a:gd name="T75" fmla="*/ 171 h 340"/>
                  <a:gd name="T76" fmla="*/ 180 w 390"/>
                  <a:gd name="T77" fmla="*/ 162 h 340"/>
                  <a:gd name="T78" fmla="*/ 154 w 390"/>
                  <a:gd name="T79" fmla="*/ 134 h 340"/>
                  <a:gd name="T80" fmla="*/ 120 w 390"/>
                  <a:gd name="T81" fmla="*/ 97 h 340"/>
                  <a:gd name="T82" fmla="*/ 95 w 390"/>
                  <a:gd name="T83" fmla="*/ 72 h 340"/>
                  <a:gd name="T84" fmla="*/ 77 w 390"/>
                  <a:gd name="T85" fmla="*/ 59 h 340"/>
                  <a:gd name="T86" fmla="*/ 55 w 390"/>
                  <a:gd name="T87" fmla="*/ 51 h 340"/>
                  <a:gd name="T88" fmla="*/ 14 w 390"/>
                  <a:gd name="T89" fmla="*/ 40 h 340"/>
                  <a:gd name="T90" fmla="*/ 2 w 390"/>
                  <a:gd name="T91" fmla="*/ 25 h 340"/>
                  <a:gd name="T92" fmla="*/ 0 w 390"/>
                  <a:gd name="T93" fmla="*/ 5 h 340"/>
                  <a:gd name="T94" fmla="*/ 2 w 390"/>
                  <a:gd name="T95" fmla="*/ 0 h 340"/>
                  <a:gd name="T96" fmla="*/ 4 w 390"/>
                  <a:gd name="T97" fmla="*/ 0 h 340"/>
                  <a:gd name="T98" fmla="*/ 14 w 390"/>
                  <a:gd name="T99" fmla="*/ 10 h 340"/>
                  <a:gd name="T100" fmla="*/ 32 w 390"/>
                  <a:gd name="T101" fmla="*/ 25 h 340"/>
                  <a:gd name="T102" fmla="*/ 54 w 390"/>
                  <a:gd name="T103" fmla="*/ 38 h 340"/>
                  <a:gd name="T104" fmla="*/ 77 w 390"/>
                  <a:gd name="T105" fmla="*/ 45 h 340"/>
                  <a:gd name="T106" fmla="*/ 98 w 390"/>
                  <a:gd name="T107" fmla="*/ 46 h 340"/>
                  <a:gd name="T108" fmla="*/ 116 w 390"/>
                  <a:gd name="T109" fmla="*/ 50 h 340"/>
                  <a:gd name="T110" fmla="*/ 131 w 390"/>
                  <a:gd name="T111" fmla="*/ 54 h 340"/>
                  <a:gd name="T112" fmla="*/ 134 w 390"/>
                  <a:gd name="T113" fmla="*/ 58 h 340"/>
                  <a:gd name="T114" fmla="*/ 130 w 390"/>
                  <a:gd name="T115" fmla="*/ 6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0" h="340">
                    <a:moveTo>
                      <a:pt x="126" y="64"/>
                    </a:moveTo>
                    <a:lnTo>
                      <a:pt x="149" y="80"/>
                    </a:lnTo>
                    <a:lnTo>
                      <a:pt x="172" y="95"/>
                    </a:lnTo>
                    <a:lnTo>
                      <a:pt x="185" y="102"/>
                    </a:lnTo>
                    <a:lnTo>
                      <a:pt x="197" y="109"/>
                    </a:lnTo>
                    <a:lnTo>
                      <a:pt x="210" y="115"/>
                    </a:lnTo>
                    <a:lnTo>
                      <a:pt x="223" y="121"/>
                    </a:lnTo>
                    <a:lnTo>
                      <a:pt x="231" y="121"/>
                    </a:lnTo>
                    <a:lnTo>
                      <a:pt x="245" y="123"/>
                    </a:lnTo>
                    <a:lnTo>
                      <a:pt x="251" y="125"/>
                    </a:lnTo>
                    <a:lnTo>
                      <a:pt x="257" y="126"/>
                    </a:lnTo>
                    <a:lnTo>
                      <a:pt x="261" y="127"/>
                    </a:lnTo>
                    <a:lnTo>
                      <a:pt x="263" y="129"/>
                    </a:lnTo>
                    <a:lnTo>
                      <a:pt x="263" y="139"/>
                    </a:lnTo>
                    <a:lnTo>
                      <a:pt x="266" y="148"/>
                    </a:lnTo>
                    <a:lnTo>
                      <a:pt x="271" y="156"/>
                    </a:lnTo>
                    <a:lnTo>
                      <a:pt x="276" y="164"/>
                    </a:lnTo>
                    <a:lnTo>
                      <a:pt x="282" y="171"/>
                    </a:lnTo>
                    <a:lnTo>
                      <a:pt x="290" y="179"/>
                    </a:lnTo>
                    <a:lnTo>
                      <a:pt x="299" y="185"/>
                    </a:lnTo>
                    <a:lnTo>
                      <a:pt x="306" y="192"/>
                    </a:lnTo>
                    <a:lnTo>
                      <a:pt x="322" y="204"/>
                    </a:lnTo>
                    <a:lnTo>
                      <a:pt x="336" y="215"/>
                    </a:lnTo>
                    <a:lnTo>
                      <a:pt x="343" y="220"/>
                    </a:lnTo>
                    <a:lnTo>
                      <a:pt x="347" y="225"/>
                    </a:lnTo>
                    <a:lnTo>
                      <a:pt x="349" y="230"/>
                    </a:lnTo>
                    <a:lnTo>
                      <a:pt x="350" y="235"/>
                    </a:lnTo>
                    <a:lnTo>
                      <a:pt x="351" y="240"/>
                    </a:lnTo>
                    <a:lnTo>
                      <a:pt x="353" y="247"/>
                    </a:lnTo>
                    <a:lnTo>
                      <a:pt x="356" y="253"/>
                    </a:lnTo>
                    <a:lnTo>
                      <a:pt x="358" y="261"/>
                    </a:lnTo>
                    <a:lnTo>
                      <a:pt x="366" y="274"/>
                    </a:lnTo>
                    <a:lnTo>
                      <a:pt x="373" y="284"/>
                    </a:lnTo>
                    <a:lnTo>
                      <a:pt x="383" y="292"/>
                    </a:lnTo>
                    <a:lnTo>
                      <a:pt x="388" y="298"/>
                    </a:lnTo>
                    <a:lnTo>
                      <a:pt x="389" y="301"/>
                    </a:lnTo>
                    <a:lnTo>
                      <a:pt x="390" y="306"/>
                    </a:lnTo>
                    <a:lnTo>
                      <a:pt x="390" y="313"/>
                    </a:lnTo>
                    <a:lnTo>
                      <a:pt x="390" y="322"/>
                    </a:lnTo>
                    <a:lnTo>
                      <a:pt x="390" y="331"/>
                    </a:lnTo>
                    <a:lnTo>
                      <a:pt x="390" y="336"/>
                    </a:lnTo>
                    <a:lnTo>
                      <a:pt x="390" y="340"/>
                    </a:lnTo>
                    <a:lnTo>
                      <a:pt x="388" y="340"/>
                    </a:lnTo>
                    <a:lnTo>
                      <a:pt x="381" y="335"/>
                    </a:lnTo>
                    <a:lnTo>
                      <a:pt x="363" y="327"/>
                    </a:lnTo>
                    <a:lnTo>
                      <a:pt x="355" y="321"/>
                    </a:lnTo>
                    <a:lnTo>
                      <a:pt x="346" y="314"/>
                    </a:lnTo>
                    <a:lnTo>
                      <a:pt x="337" y="306"/>
                    </a:lnTo>
                    <a:lnTo>
                      <a:pt x="331" y="298"/>
                    </a:lnTo>
                    <a:lnTo>
                      <a:pt x="325" y="288"/>
                    </a:lnTo>
                    <a:lnTo>
                      <a:pt x="319" y="279"/>
                    </a:lnTo>
                    <a:lnTo>
                      <a:pt x="315" y="269"/>
                    </a:lnTo>
                    <a:lnTo>
                      <a:pt x="310" y="261"/>
                    </a:lnTo>
                    <a:lnTo>
                      <a:pt x="302" y="246"/>
                    </a:lnTo>
                    <a:lnTo>
                      <a:pt x="290" y="229"/>
                    </a:lnTo>
                    <a:lnTo>
                      <a:pt x="278" y="212"/>
                    </a:lnTo>
                    <a:lnTo>
                      <a:pt x="272" y="199"/>
                    </a:lnTo>
                    <a:lnTo>
                      <a:pt x="266" y="193"/>
                    </a:lnTo>
                    <a:lnTo>
                      <a:pt x="260" y="185"/>
                    </a:lnTo>
                    <a:lnTo>
                      <a:pt x="251" y="179"/>
                    </a:lnTo>
                    <a:lnTo>
                      <a:pt x="241" y="171"/>
                    </a:lnTo>
                    <a:lnTo>
                      <a:pt x="220" y="158"/>
                    </a:lnTo>
                    <a:lnTo>
                      <a:pt x="200" y="147"/>
                    </a:lnTo>
                    <a:lnTo>
                      <a:pt x="202" y="149"/>
                    </a:lnTo>
                    <a:lnTo>
                      <a:pt x="214" y="161"/>
                    </a:lnTo>
                    <a:lnTo>
                      <a:pt x="221" y="168"/>
                    </a:lnTo>
                    <a:lnTo>
                      <a:pt x="226" y="176"/>
                    </a:lnTo>
                    <a:lnTo>
                      <a:pt x="229" y="178"/>
                    </a:lnTo>
                    <a:lnTo>
                      <a:pt x="230" y="180"/>
                    </a:lnTo>
                    <a:lnTo>
                      <a:pt x="229" y="181"/>
                    </a:lnTo>
                    <a:lnTo>
                      <a:pt x="227" y="182"/>
                    </a:lnTo>
                    <a:lnTo>
                      <a:pt x="219" y="181"/>
                    </a:lnTo>
                    <a:lnTo>
                      <a:pt x="211" y="180"/>
                    </a:lnTo>
                    <a:lnTo>
                      <a:pt x="205" y="178"/>
                    </a:lnTo>
                    <a:lnTo>
                      <a:pt x="198" y="175"/>
                    </a:lnTo>
                    <a:lnTo>
                      <a:pt x="192" y="171"/>
                    </a:lnTo>
                    <a:lnTo>
                      <a:pt x="185" y="167"/>
                    </a:lnTo>
                    <a:lnTo>
                      <a:pt x="180" y="162"/>
                    </a:lnTo>
                    <a:lnTo>
                      <a:pt x="175" y="156"/>
                    </a:lnTo>
                    <a:lnTo>
                      <a:pt x="154" y="134"/>
                    </a:lnTo>
                    <a:lnTo>
                      <a:pt x="135" y="112"/>
                    </a:lnTo>
                    <a:lnTo>
                      <a:pt x="120" y="97"/>
                    </a:lnTo>
                    <a:lnTo>
                      <a:pt x="103" y="80"/>
                    </a:lnTo>
                    <a:lnTo>
                      <a:pt x="95" y="72"/>
                    </a:lnTo>
                    <a:lnTo>
                      <a:pt x="86" y="65"/>
                    </a:lnTo>
                    <a:lnTo>
                      <a:pt x="77" y="59"/>
                    </a:lnTo>
                    <a:lnTo>
                      <a:pt x="69" y="55"/>
                    </a:lnTo>
                    <a:lnTo>
                      <a:pt x="55" y="51"/>
                    </a:lnTo>
                    <a:lnTo>
                      <a:pt x="34" y="45"/>
                    </a:lnTo>
                    <a:lnTo>
                      <a:pt x="14" y="40"/>
                    </a:lnTo>
                    <a:lnTo>
                      <a:pt x="5" y="36"/>
                    </a:lnTo>
                    <a:lnTo>
                      <a:pt x="2" y="25"/>
                    </a:lnTo>
                    <a:lnTo>
                      <a:pt x="0" y="11"/>
                    </a:lnTo>
                    <a:lnTo>
                      <a:pt x="0" y="5"/>
                    </a:lnTo>
                    <a:lnTo>
                      <a:pt x="1" y="1"/>
                    </a:lnTo>
                    <a:lnTo>
                      <a:pt x="2" y="0"/>
                    </a:lnTo>
                    <a:lnTo>
                      <a:pt x="3" y="0"/>
                    </a:lnTo>
                    <a:lnTo>
                      <a:pt x="4" y="0"/>
                    </a:lnTo>
                    <a:lnTo>
                      <a:pt x="6" y="2"/>
                    </a:lnTo>
                    <a:lnTo>
                      <a:pt x="14" y="10"/>
                    </a:lnTo>
                    <a:lnTo>
                      <a:pt x="22" y="17"/>
                    </a:lnTo>
                    <a:lnTo>
                      <a:pt x="32" y="25"/>
                    </a:lnTo>
                    <a:lnTo>
                      <a:pt x="43" y="31"/>
                    </a:lnTo>
                    <a:lnTo>
                      <a:pt x="54" y="38"/>
                    </a:lnTo>
                    <a:lnTo>
                      <a:pt x="66" y="42"/>
                    </a:lnTo>
                    <a:lnTo>
                      <a:pt x="77" y="45"/>
                    </a:lnTo>
                    <a:lnTo>
                      <a:pt x="90" y="46"/>
                    </a:lnTo>
                    <a:lnTo>
                      <a:pt x="98" y="46"/>
                    </a:lnTo>
                    <a:lnTo>
                      <a:pt x="108" y="47"/>
                    </a:lnTo>
                    <a:lnTo>
                      <a:pt x="116" y="50"/>
                    </a:lnTo>
                    <a:lnTo>
                      <a:pt x="125" y="52"/>
                    </a:lnTo>
                    <a:lnTo>
                      <a:pt x="131" y="54"/>
                    </a:lnTo>
                    <a:lnTo>
                      <a:pt x="134" y="57"/>
                    </a:lnTo>
                    <a:lnTo>
                      <a:pt x="134" y="58"/>
                    </a:lnTo>
                    <a:lnTo>
                      <a:pt x="133" y="60"/>
                    </a:lnTo>
                    <a:lnTo>
                      <a:pt x="130" y="61"/>
                    </a:lnTo>
                    <a:lnTo>
                      <a:pt x="126" y="6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85" name="Freeform 210">
                <a:extLst>
                  <a:ext uri="{FF2B5EF4-FFF2-40B4-BE49-F238E27FC236}">
                    <a16:creationId xmlns:a16="http://schemas.microsoft.com/office/drawing/2014/main" id="{B28F4CC1-F2C6-4B1E-9A1E-4305C2947B27}"/>
                  </a:ext>
                </a:extLst>
              </p:cNvPr>
              <p:cNvSpPr/>
              <p:nvPr/>
            </p:nvSpPr>
            <p:spPr bwMode="auto">
              <a:xfrm>
                <a:off x="2523" y="3446"/>
                <a:ext cx="36" cy="55"/>
              </a:xfrm>
              <a:custGeom>
                <a:avLst/>
                <a:gdLst>
                  <a:gd name="T0" fmla="*/ 63 w 143"/>
                  <a:gd name="T1" fmla="*/ 58 h 218"/>
                  <a:gd name="T2" fmla="*/ 93 w 143"/>
                  <a:gd name="T3" fmla="*/ 101 h 218"/>
                  <a:gd name="T4" fmla="*/ 109 w 143"/>
                  <a:gd name="T5" fmla="*/ 118 h 218"/>
                  <a:gd name="T6" fmla="*/ 118 w 143"/>
                  <a:gd name="T7" fmla="*/ 125 h 218"/>
                  <a:gd name="T8" fmla="*/ 126 w 143"/>
                  <a:gd name="T9" fmla="*/ 129 h 218"/>
                  <a:gd name="T10" fmla="*/ 130 w 143"/>
                  <a:gd name="T11" fmla="*/ 139 h 218"/>
                  <a:gd name="T12" fmla="*/ 130 w 143"/>
                  <a:gd name="T13" fmla="*/ 152 h 218"/>
                  <a:gd name="T14" fmla="*/ 129 w 143"/>
                  <a:gd name="T15" fmla="*/ 156 h 218"/>
                  <a:gd name="T16" fmla="*/ 123 w 143"/>
                  <a:gd name="T17" fmla="*/ 154 h 218"/>
                  <a:gd name="T18" fmla="*/ 107 w 143"/>
                  <a:gd name="T19" fmla="*/ 146 h 218"/>
                  <a:gd name="T20" fmla="*/ 101 w 143"/>
                  <a:gd name="T21" fmla="*/ 143 h 218"/>
                  <a:gd name="T22" fmla="*/ 102 w 143"/>
                  <a:gd name="T23" fmla="*/ 151 h 218"/>
                  <a:gd name="T24" fmla="*/ 106 w 143"/>
                  <a:gd name="T25" fmla="*/ 155 h 218"/>
                  <a:gd name="T26" fmla="*/ 116 w 143"/>
                  <a:gd name="T27" fmla="*/ 160 h 218"/>
                  <a:gd name="T28" fmla="*/ 122 w 143"/>
                  <a:gd name="T29" fmla="*/ 166 h 218"/>
                  <a:gd name="T30" fmla="*/ 129 w 143"/>
                  <a:gd name="T31" fmla="*/ 179 h 218"/>
                  <a:gd name="T32" fmla="*/ 142 w 143"/>
                  <a:gd name="T33" fmla="*/ 204 h 218"/>
                  <a:gd name="T34" fmla="*/ 142 w 143"/>
                  <a:gd name="T35" fmla="*/ 214 h 218"/>
                  <a:gd name="T36" fmla="*/ 138 w 143"/>
                  <a:gd name="T37" fmla="*/ 218 h 218"/>
                  <a:gd name="T38" fmla="*/ 129 w 143"/>
                  <a:gd name="T39" fmla="*/ 217 h 218"/>
                  <a:gd name="T40" fmla="*/ 120 w 143"/>
                  <a:gd name="T41" fmla="*/ 212 h 218"/>
                  <a:gd name="T42" fmla="*/ 111 w 143"/>
                  <a:gd name="T43" fmla="*/ 198 h 218"/>
                  <a:gd name="T44" fmla="*/ 99 w 143"/>
                  <a:gd name="T45" fmla="*/ 184 h 218"/>
                  <a:gd name="T46" fmla="*/ 83 w 143"/>
                  <a:gd name="T47" fmla="*/ 163 h 218"/>
                  <a:gd name="T48" fmla="*/ 71 w 143"/>
                  <a:gd name="T49" fmla="*/ 143 h 218"/>
                  <a:gd name="T50" fmla="*/ 69 w 143"/>
                  <a:gd name="T51" fmla="*/ 127 h 218"/>
                  <a:gd name="T52" fmla="*/ 57 w 143"/>
                  <a:gd name="T53" fmla="*/ 99 h 218"/>
                  <a:gd name="T54" fmla="*/ 49 w 143"/>
                  <a:gd name="T55" fmla="*/ 84 h 218"/>
                  <a:gd name="T56" fmla="*/ 42 w 143"/>
                  <a:gd name="T57" fmla="*/ 75 h 218"/>
                  <a:gd name="T58" fmla="*/ 26 w 143"/>
                  <a:gd name="T59" fmla="*/ 64 h 218"/>
                  <a:gd name="T60" fmla="*/ 7 w 143"/>
                  <a:gd name="T61" fmla="*/ 52 h 218"/>
                  <a:gd name="T62" fmla="*/ 1 w 143"/>
                  <a:gd name="T63" fmla="*/ 41 h 218"/>
                  <a:gd name="T64" fmla="*/ 0 w 143"/>
                  <a:gd name="T65" fmla="*/ 18 h 218"/>
                  <a:gd name="T66" fmla="*/ 1 w 143"/>
                  <a:gd name="T67" fmla="*/ 1 h 218"/>
                  <a:gd name="T68" fmla="*/ 3 w 143"/>
                  <a:gd name="T69" fmla="*/ 0 h 218"/>
                  <a:gd name="T70" fmla="*/ 7 w 143"/>
                  <a:gd name="T71" fmla="*/ 4 h 218"/>
                  <a:gd name="T72" fmla="*/ 21 w 143"/>
                  <a:gd name="T73" fmla="*/ 16 h 218"/>
                  <a:gd name="T74" fmla="*/ 29 w 143"/>
                  <a:gd name="T75" fmla="*/ 24 h 218"/>
                  <a:gd name="T76" fmla="*/ 32 w 143"/>
                  <a:gd name="T77" fmla="*/ 29 h 218"/>
                  <a:gd name="T78" fmla="*/ 41 w 143"/>
                  <a:gd name="T7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218">
                    <a:moveTo>
                      <a:pt x="46" y="35"/>
                    </a:moveTo>
                    <a:lnTo>
                      <a:pt x="63" y="58"/>
                    </a:lnTo>
                    <a:lnTo>
                      <a:pt x="84" y="87"/>
                    </a:lnTo>
                    <a:lnTo>
                      <a:pt x="93" y="101"/>
                    </a:lnTo>
                    <a:lnTo>
                      <a:pt x="104" y="113"/>
                    </a:lnTo>
                    <a:lnTo>
                      <a:pt x="109" y="118"/>
                    </a:lnTo>
                    <a:lnTo>
                      <a:pt x="114" y="122"/>
                    </a:lnTo>
                    <a:lnTo>
                      <a:pt x="118" y="125"/>
                    </a:lnTo>
                    <a:lnTo>
                      <a:pt x="124" y="127"/>
                    </a:lnTo>
                    <a:lnTo>
                      <a:pt x="126" y="129"/>
                    </a:lnTo>
                    <a:lnTo>
                      <a:pt x="128" y="133"/>
                    </a:lnTo>
                    <a:lnTo>
                      <a:pt x="130" y="139"/>
                    </a:lnTo>
                    <a:lnTo>
                      <a:pt x="130" y="145"/>
                    </a:lnTo>
                    <a:lnTo>
                      <a:pt x="130" y="152"/>
                    </a:lnTo>
                    <a:lnTo>
                      <a:pt x="130" y="155"/>
                    </a:lnTo>
                    <a:lnTo>
                      <a:pt x="129" y="156"/>
                    </a:lnTo>
                    <a:lnTo>
                      <a:pt x="127" y="156"/>
                    </a:lnTo>
                    <a:lnTo>
                      <a:pt x="123" y="154"/>
                    </a:lnTo>
                    <a:lnTo>
                      <a:pt x="116" y="152"/>
                    </a:lnTo>
                    <a:lnTo>
                      <a:pt x="107" y="146"/>
                    </a:lnTo>
                    <a:lnTo>
                      <a:pt x="102" y="141"/>
                    </a:lnTo>
                    <a:lnTo>
                      <a:pt x="101" y="143"/>
                    </a:lnTo>
                    <a:lnTo>
                      <a:pt x="101" y="146"/>
                    </a:lnTo>
                    <a:lnTo>
                      <a:pt x="102" y="151"/>
                    </a:lnTo>
                    <a:lnTo>
                      <a:pt x="102" y="152"/>
                    </a:lnTo>
                    <a:lnTo>
                      <a:pt x="106" y="155"/>
                    </a:lnTo>
                    <a:lnTo>
                      <a:pt x="113" y="158"/>
                    </a:lnTo>
                    <a:lnTo>
                      <a:pt x="116" y="160"/>
                    </a:lnTo>
                    <a:lnTo>
                      <a:pt x="119" y="162"/>
                    </a:lnTo>
                    <a:lnTo>
                      <a:pt x="122" y="166"/>
                    </a:lnTo>
                    <a:lnTo>
                      <a:pt x="124" y="169"/>
                    </a:lnTo>
                    <a:lnTo>
                      <a:pt x="129" y="179"/>
                    </a:lnTo>
                    <a:lnTo>
                      <a:pt x="138" y="196"/>
                    </a:lnTo>
                    <a:lnTo>
                      <a:pt x="142" y="204"/>
                    </a:lnTo>
                    <a:lnTo>
                      <a:pt x="143" y="211"/>
                    </a:lnTo>
                    <a:lnTo>
                      <a:pt x="142" y="214"/>
                    </a:lnTo>
                    <a:lnTo>
                      <a:pt x="141" y="216"/>
                    </a:lnTo>
                    <a:lnTo>
                      <a:pt x="138" y="218"/>
                    </a:lnTo>
                    <a:lnTo>
                      <a:pt x="134" y="218"/>
                    </a:lnTo>
                    <a:lnTo>
                      <a:pt x="129" y="217"/>
                    </a:lnTo>
                    <a:lnTo>
                      <a:pt x="125" y="215"/>
                    </a:lnTo>
                    <a:lnTo>
                      <a:pt x="120" y="212"/>
                    </a:lnTo>
                    <a:lnTo>
                      <a:pt x="117" y="208"/>
                    </a:lnTo>
                    <a:lnTo>
                      <a:pt x="111" y="198"/>
                    </a:lnTo>
                    <a:lnTo>
                      <a:pt x="105" y="190"/>
                    </a:lnTo>
                    <a:lnTo>
                      <a:pt x="99" y="184"/>
                    </a:lnTo>
                    <a:lnTo>
                      <a:pt x="91" y="176"/>
                    </a:lnTo>
                    <a:lnTo>
                      <a:pt x="83" y="163"/>
                    </a:lnTo>
                    <a:lnTo>
                      <a:pt x="71" y="148"/>
                    </a:lnTo>
                    <a:lnTo>
                      <a:pt x="71" y="143"/>
                    </a:lnTo>
                    <a:lnTo>
                      <a:pt x="71" y="138"/>
                    </a:lnTo>
                    <a:lnTo>
                      <a:pt x="69" y="127"/>
                    </a:lnTo>
                    <a:lnTo>
                      <a:pt x="63" y="113"/>
                    </a:lnTo>
                    <a:lnTo>
                      <a:pt x="57" y="99"/>
                    </a:lnTo>
                    <a:lnTo>
                      <a:pt x="52" y="88"/>
                    </a:lnTo>
                    <a:lnTo>
                      <a:pt x="49" y="84"/>
                    </a:lnTo>
                    <a:lnTo>
                      <a:pt x="46" y="79"/>
                    </a:lnTo>
                    <a:lnTo>
                      <a:pt x="42" y="75"/>
                    </a:lnTo>
                    <a:lnTo>
                      <a:pt x="36" y="72"/>
                    </a:lnTo>
                    <a:lnTo>
                      <a:pt x="26" y="64"/>
                    </a:lnTo>
                    <a:lnTo>
                      <a:pt x="14" y="57"/>
                    </a:lnTo>
                    <a:lnTo>
                      <a:pt x="7" y="52"/>
                    </a:lnTo>
                    <a:lnTo>
                      <a:pt x="3" y="47"/>
                    </a:lnTo>
                    <a:lnTo>
                      <a:pt x="1" y="41"/>
                    </a:lnTo>
                    <a:lnTo>
                      <a:pt x="0" y="32"/>
                    </a:lnTo>
                    <a:lnTo>
                      <a:pt x="0" y="18"/>
                    </a:lnTo>
                    <a:lnTo>
                      <a:pt x="0" y="4"/>
                    </a:lnTo>
                    <a:lnTo>
                      <a:pt x="1" y="1"/>
                    </a:lnTo>
                    <a:lnTo>
                      <a:pt x="1" y="0"/>
                    </a:lnTo>
                    <a:lnTo>
                      <a:pt x="3" y="0"/>
                    </a:lnTo>
                    <a:lnTo>
                      <a:pt x="4" y="1"/>
                    </a:lnTo>
                    <a:lnTo>
                      <a:pt x="7" y="4"/>
                    </a:lnTo>
                    <a:lnTo>
                      <a:pt x="10" y="7"/>
                    </a:lnTo>
                    <a:lnTo>
                      <a:pt x="21" y="16"/>
                    </a:lnTo>
                    <a:lnTo>
                      <a:pt x="28" y="21"/>
                    </a:lnTo>
                    <a:lnTo>
                      <a:pt x="29" y="24"/>
                    </a:lnTo>
                    <a:lnTo>
                      <a:pt x="30" y="27"/>
                    </a:lnTo>
                    <a:lnTo>
                      <a:pt x="32" y="29"/>
                    </a:lnTo>
                    <a:lnTo>
                      <a:pt x="34" y="31"/>
                    </a:lnTo>
                    <a:lnTo>
                      <a:pt x="41" y="34"/>
                    </a:lnTo>
                    <a:lnTo>
                      <a:pt x="46" y="3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86" name="Freeform 211">
                <a:extLst>
                  <a:ext uri="{FF2B5EF4-FFF2-40B4-BE49-F238E27FC236}">
                    <a16:creationId xmlns:a16="http://schemas.microsoft.com/office/drawing/2014/main" id="{DA9841D8-A737-450F-95BC-9CE1E278F0F8}"/>
                  </a:ext>
                </a:extLst>
              </p:cNvPr>
              <p:cNvSpPr/>
              <p:nvPr/>
            </p:nvSpPr>
            <p:spPr bwMode="auto">
              <a:xfrm>
                <a:off x="2886" y="3560"/>
                <a:ext cx="79" cy="56"/>
              </a:xfrm>
              <a:custGeom>
                <a:avLst/>
                <a:gdLst>
                  <a:gd name="T0" fmla="*/ 68 w 318"/>
                  <a:gd name="T1" fmla="*/ 0 h 226"/>
                  <a:gd name="T2" fmla="*/ 77 w 318"/>
                  <a:gd name="T3" fmla="*/ 8 h 226"/>
                  <a:gd name="T4" fmla="*/ 102 w 318"/>
                  <a:gd name="T5" fmla="*/ 30 h 226"/>
                  <a:gd name="T6" fmla="*/ 136 w 318"/>
                  <a:gd name="T7" fmla="*/ 57 h 226"/>
                  <a:gd name="T8" fmla="*/ 171 w 318"/>
                  <a:gd name="T9" fmla="*/ 84 h 226"/>
                  <a:gd name="T10" fmla="*/ 185 w 318"/>
                  <a:gd name="T11" fmla="*/ 94 h 226"/>
                  <a:gd name="T12" fmla="*/ 200 w 318"/>
                  <a:gd name="T13" fmla="*/ 104 h 226"/>
                  <a:gd name="T14" fmla="*/ 213 w 318"/>
                  <a:gd name="T15" fmla="*/ 113 h 226"/>
                  <a:gd name="T16" fmla="*/ 225 w 318"/>
                  <a:gd name="T17" fmla="*/ 124 h 226"/>
                  <a:gd name="T18" fmla="*/ 250 w 318"/>
                  <a:gd name="T19" fmla="*/ 141 h 226"/>
                  <a:gd name="T20" fmla="*/ 279 w 318"/>
                  <a:gd name="T21" fmla="*/ 162 h 226"/>
                  <a:gd name="T22" fmla="*/ 292 w 318"/>
                  <a:gd name="T23" fmla="*/ 173 h 226"/>
                  <a:gd name="T24" fmla="*/ 303 w 318"/>
                  <a:gd name="T25" fmla="*/ 183 h 226"/>
                  <a:gd name="T26" fmla="*/ 311 w 318"/>
                  <a:gd name="T27" fmla="*/ 190 h 226"/>
                  <a:gd name="T28" fmla="*/ 316 w 318"/>
                  <a:gd name="T29" fmla="*/ 195 h 226"/>
                  <a:gd name="T30" fmla="*/ 317 w 318"/>
                  <a:gd name="T31" fmla="*/ 200 h 226"/>
                  <a:gd name="T32" fmla="*/ 318 w 318"/>
                  <a:gd name="T33" fmla="*/ 204 h 226"/>
                  <a:gd name="T34" fmla="*/ 317 w 318"/>
                  <a:gd name="T35" fmla="*/ 209 h 226"/>
                  <a:gd name="T36" fmla="*/ 315 w 318"/>
                  <a:gd name="T37" fmla="*/ 212 h 226"/>
                  <a:gd name="T38" fmla="*/ 310 w 318"/>
                  <a:gd name="T39" fmla="*/ 217 h 226"/>
                  <a:gd name="T40" fmla="*/ 308 w 318"/>
                  <a:gd name="T41" fmla="*/ 220 h 226"/>
                  <a:gd name="T42" fmla="*/ 298 w 318"/>
                  <a:gd name="T43" fmla="*/ 226 h 226"/>
                  <a:gd name="T44" fmla="*/ 300 w 318"/>
                  <a:gd name="T45" fmla="*/ 223 h 226"/>
                  <a:gd name="T46" fmla="*/ 300 w 318"/>
                  <a:gd name="T47" fmla="*/ 215 h 226"/>
                  <a:gd name="T48" fmla="*/ 300 w 318"/>
                  <a:gd name="T49" fmla="*/ 210 h 226"/>
                  <a:gd name="T50" fmla="*/ 298 w 318"/>
                  <a:gd name="T51" fmla="*/ 206 h 226"/>
                  <a:gd name="T52" fmla="*/ 297 w 318"/>
                  <a:gd name="T53" fmla="*/ 200 h 226"/>
                  <a:gd name="T54" fmla="*/ 295 w 318"/>
                  <a:gd name="T55" fmla="*/ 195 h 226"/>
                  <a:gd name="T56" fmla="*/ 288 w 318"/>
                  <a:gd name="T57" fmla="*/ 188 h 226"/>
                  <a:gd name="T58" fmla="*/ 275 w 318"/>
                  <a:gd name="T59" fmla="*/ 181 h 226"/>
                  <a:gd name="T60" fmla="*/ 257 w 318"/>
                  <a:gd name="T61" fmla="*/ 170 h 226"/>
                  <a:gd name="T62" fmla="*/ 237 w 318"/>
                  <a:gd name="T63" fmla="*/ 158 h 226"/>
                  <a:gd name="T64" fmla="*/ 216 w 318"/>
                  <a:gd name="T65" fmla="*/ 144 h 226"/>
                  <a:gd name="T66" fmla="*/ 196 w 318"/>
                  <a:gd name="T67" fmla="*/ 129 h 226"/>
                  <a:gd name="T68" fmla="*/ 175 w 318"/>
                  <a:gd name="T69" fmla="*/ 114 h 226"/>
                  <a:gd name="T70" fmla="*/ 155 w 318"/>
                  <a:gd name="T71" fmla="*/ 97 h 226"/>
                  <a:gd name="T72" fmla="*/ 144 w 318"/>
                  <a:gd name="T73" fmla="*/ 87 h 226"/>
                  <a:gd name="T74" fmla="*/ 133 w 318"/>
                  <a:gd name="T75" fmla="*/ 76 h 226"/>
                  <a:gd name="T76" fmla="*/ 123 w 318"/>
                  <a:gd name="T77" fmla="*/ 66 h 226"/>
                  <a:gd name="T78" fmla="*/ 111 w 318"/>
                  <a:gd name="T79" fmla="*/ 59 h 226"/>
                  <a:gd name="T80" fmla="*/ 101 w 318"/>
                  <a:gd name="T81" fmla="*/ 52 h 226"/>
                  <a:gd name="T82" fmla="*/ 89 w 318"/>
                  <a:gd name="T83" fmla="*/ 46 h 226"/>
                  <a:gd name="T84" fmla="*/ 78 w 318"/>
                  <a:gd name="T85" fmla="*/ 39 h 226"/>
                  <a:gd name="T86" fmla="*/ 68 w 318"/>
                  <a:gd name="T87" fmla="*/ 34 h 226"/>
                  <a:gd name="T88" fmla="*/ 59 w 318"/>
                  <a:gd name="T89" fmla="*/ 31 h 226"/>
                  <a:gd name="T90" fmla="*/ 51 w 318"/>
                  <a:gd name="T91" fmla="*/ 29 h 226"/>
                  <a:gd name="T92" fmla="*/ 45 w 318"/>
                  <a:gd name="T93" fmla="*/ 28 h 226"/>
                  <a:gd name="T94" fmla="*/ 38 w 318"/>
                  <a:gd name="T95" fmla="*/ 28 h 226"/>
                  <a:gd name="T96" fmla="*/ 27 w 318"/>
                  <a:gd name="T97" fmla="*/ 29 h 226"/>
                  <a:gd name="T98" fmla="*/ 17 w 318"/>
                  <a:gd name="T99" fmla="*/ 31 h 226"/>
                  <a:gd name="T100" fmla="*/ 4 w 318"/>
                  <a:gd name="T101" fmla="*/ 37 h 226"/>
                  <a:gd name="T102" fmla="*/ 0 w 318"/>
                  <a:gd name="T103" fmla="*/ 41 h 226"/>
                  <a:gd name="T104" fmla="*/ 68 w 318"/>
                  <a:gd name="T10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8" h="226">
                    <a:moveTo>
                      <a:pt x="68" y="0"/>
                    </a:moveTo>
                    <a:lnTo>
                      <a:pt x="77" y="8"/>
                    </a:lnTo>
                    <a:lnTo>
                      <a:pt x="102" y="30"/>
                    </a:lnTo>
                    <a:lnTo>
                      <a:pt x="136" y="57"/>
                    </a:lnTo>
                    <a:lnTo>
                      <a:pt x="171" y="84"/>
                    </a:lnTo>
                    <a:lnTo>
                      <a:pt x="185" y="94"/>
                    </a:lnTo>
                    <a:lnTo>
                      <a:pt x="200" y="104"/>
                    </a:lnTo>
                    <a:lnTo>
                      <a:pt x="213" y="113"/>
                    </a:lnTo>
                    <a:lnTo>
                      <a:pt x="225" y="124"/>
                    </a:lnTo>
                    <a:lnTo>
                      <a:pt x="250" y="141"/>
                    </a:lnTo>
                    <a:lnTo>
                      <a:pt x="279" y="162"/>
                    </a:lnTo>
                    <a:lnTo>
                      <a:pt x="292" y="173"/>
                    </a:lnTo>
                    <a:lnTo>
                      <a:pt x="303" y="183"/>
                    </a:lnTo>
                    <a:lnTo>
                      <a:pt x="311" y="190"/>
                    </a:lnTo>
                    <a:lnTo>
                      <a:pt x="316" y="195"/>
                    </a:lnTo>
                    <a:lnTo>
                      <a:pt x="317" y="200"/>
                    </a:lnTo>
                    <a:lnTo>
                      <a:pt x="318" y="204"/>
                    </a:lnTo>
                    <a:lnTo>
                      <a:pt x="317" y="209"/>
                    </a:lnTo>
                    <a:lnTo>
                      <a:pt x="315" y="212"/>
                    </a:lnTo>
                    <a:lnTo>
                      <a:pt x="310" y="217"/>
                    </a:lnTo>
                    <a:lnTo>
                      <a:pt x="308" y="220"/>
                    </a:lnTo>
                    <a:lnTo>
                      <a:pt x="298" y="226"/>
                    </a:lnTo>
                    <a:lnTo>
                      <a:pt x="300" y="223"/>
                    </a:lnTo>
                    <a:lnTo>
                      <a:pt x="300" y="215"/>
                    </a:lnTo>
                    <a:lnTo>
                      <a:pt x="300" y="210"/>
                    </a:lnTo>
                    <a:lnTo>
                      <a:pt x="298" y="206"/>
                    </a:lnTo>
                    <a:lnTo>
                      <a:pt x="297" y="200"/>
                    </a:lnTo>
                    <a:lnTo>
                      <a:pt x="295" y="195"/>
                    </a:lnTo>
                    <a:lnTo>
                      <a:pt x="288" y="188"/>
                    </a:lnTo>
                    <a:lnTo>
                      <a:pt x="275" y="181"/>
                    </a:lnTo>
                    <a:lnTo>
                      <a:pt x="257" y="170"/>
                    </a:lnTo>
                    <a:lnTo>
                      <a:pt x="237" y="158"/>
                    </a:lnTo>
                    <a:lnTo>
                      <a:pt x="216" y="144"/>
                    </a:lnTo>
                    <a:lnTo>
                      <a:pt x="196" y="129"/>
                    </a:lnTo>
                    <a:lnTo>
                      <a:pt x="175" y="114"/>
                    </a:lnTo>
                    <a:lnTo>
                      <a:pt x="155" y="97"/>
                    </a:lnTo>
                    <a:lnTo>
                      <a:pt x="144" y="87"/>
                    </a:lnTo>
                    <a:lnTo>
                      <a:pt x="133" y="76"/>
                    </a:lnTo>
                    <a:lnTo>
                      <a:pt x="123" y="66"/>
                    </a:lnTo>
                    <a:lnTo>
                      <a:pt x="111" y="59"/>
                    </a:lnTo>
                    <a:lnTo>
                      <a:pt x="101" y="52"/>
                    </a:lnTo>
                    <a:lnTo>
                      <a:pt x="89" y="46"/>
                    </a:lnTo>
                    <a:lnTo>
                      <a:pt x="78" y="39"/>
                    </a:lnTo>
                    <a:lnTo>
                      <a:pt x="68" y="34"/>
                    </a:lnTo>
                    <a:lnTo>
                      <a:pt x="59" y="31"/>
                    </a:lnTo>
                    <a:lnTo>
                      <a:pt x="51" y="29"/>
                    </a:lnTo>
                    <a:lnTo>
                      <a:pt x="45" y="28"/>
                    </a:lnTo>
                    <a:lnTo>
                      <a:pt x="38" y="28"/>
                    </a:lnTo>
                    <a:lnTo>
                      <a:pt x="27" y="29"/>
                    </a:lnTo>
                    <a:lnTo>
                      <a:pt x="17" y="31"/>
                    </a:lnTo>
                    <a:lnTo>
                      <a:pt x="4" y="37"/>
                    </a:lnTo>
                    <a:lnTo>
                      <a:pt x="0" y="41"/>
                    </a:lnTo>
                    <a:lnTo>
                      <a:pt x="68"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87" name="Freeform 212">
                <a:extLst>
                  <a:ext uri="{FF2B5EF4-FFF2-40B4-BE49-F238E27FC236}">
                    <a16:creationId xmlns:a16="http://schemas.microsoft.com/office/drawing/2014/main" id="{80F30B86-087E-42DD-8445-6E63BEBDC29C}"/>
                  </a:ext>
                </a:extLst>
              </p:cNvPr>
              <p:cNvSpPr/>
              <p:nvPr/>
            </p:nvSpPr>
            <p:spPr bwMode="auto">
              <a:xfrm>
                <a:off x="2926" y="3597"/>
                <a:ext cx="72" cy="38"/>
              </a:xfrm>
              <a:custGeom>
                <a:avLst/>
                <a:gdLst>
                  <a:gd name="T0" fmla="*/ 22 w 287"/>
                  <a:gd name="T1" fmla="*/ 12 h 151"/>
                  <a:gd name="T2" fmla="*/ 66 w 287"/>
                  <a:gd name="T3" fmla="*/ 34 h 151"/>
                  <a:gd name="T4" fmla="*/ 128 w 287"/>
                  <a:gd name="T5" fmla="*/ 63 h 151"/>
                  <a:gd name="T6" fmla="*/ 165 w 287"/>
                  <a:gd name="T7" fmla="*/ 76 h 151"/>
                  <a:gd name="T8" fmla="*/ 174 w 287"/>
                  <a:gd name="T9" fmla="*/ 79 h 151"/>
                  <a:gd name="T10" fmla="*/ 188 w 287"/>
                  <a:gd name="T11" fmla="*/ 83 h 151"/>
                  <a:gd name="T12" fmla="*/ 230 w 287"/>
                  <a:gd name="T13" fmla="*/ 97 h 151"/>
                  <a:gd name="T14" fmla="*/ 255 w 287"/>
                  <a:gd name="T15" fmla="*/ 108 h 151"/>
                  <a:gd name="T16" fmla="*/ 262 w 287"/>
                  <a:gd name="T17" fmla="*/ 117 h 151"/>
                  <a:gd name="T18" fmla="*/ 267 w 287"/>
                  <a:gd name="T19" fmla="*/ 128 h 151"/>
                  <a:gd name="T20" fmla="*/ 273 w 287"/>
                  <a:gd name="T21" fmla="*/ 138 h 151"/>
                  <a:gd name="T22" fmla="*/ 284 w 287"/>
                  <a:gd name="T23" fmla="*/ 149 h 151"/>
                  <a:gd name="T24" fmla="*/ 257 w 287"/>
                  <a:gd name="T25" fmla="*/ 151 h 151"/>
                  <a:gd name="T26" fmla="*/ 252 w 287"/>
                  <a:gd name="T27" fmla="*/ 128 h 151"/>
                  <a:gd name="T28" fmla="*/ 247 w 287"/>
                  <a:gd name="T29" fmla="*/ 122 h 151"/>
                  <a:gd name="T30" fmla="*/ 239 w 287"/>
                  <a:gd name="T31" fmla="*/ 118 h 151"/>
                  <a:gd name="T32" fmla="*/ 193 w 287"/>
                  <a:gd name="T33" fmla="*/ 106 h 151"/>
                  <a:gd name="T34" fmla="*/ 183 w 287"/>
                  <a:gd name="T35" fmla="*/ 106 h 151"/>
                  <a:gd name="T36" fmla="*/ 176 w 287"/>
                  <a:gd name="T37" fmla="*/ 104 h 151"/>
                  <a:gd name="T38" fmla="*/ 174 w 287"/>
                  <a:gd name="T39" fmla="*/ 100 h 151"/>
                  <a:gd name="T40" fmla="*/ 172 w 287"/>
                  <a:gd name="T41" fmla="*/ 97 h 151"/>
                  <a:gd name="T42" fmla="*/ 169 w 287"/>
                  <a:gd name="T43" fmla="*/ 97 h 151"/>
                  <a:gd name="T44" fmla="*/ 158 w 287"/>
                  <a:gd name="T45" fmla="*/ 97 h 151"/>
                  <a:gd name="T46" fmla="*/ 132 w 287"/>
                  <a:gd name="T47" fmla="*/ 87 h 151"/>
                  <a:gd name="T48" fmla="*/ 107 w 287"/>
                  <a:gd name="T49" fmla="*/ 74 h 151"/>
                  <a:gd name="T50" fmla="*/ 78 w 287"/>
                  <a:gd name="T51" fmla="*/ 54 h 151"/>
                  <a:gd name="T52" fmla="*/ 49 w 287"/>
                  <a:gd name="T53" fmla="*/ 39 h 151"/>
                  <a:gd name="T54" fmla="*/ 9 w 287"/>
                  <a:gd name="T55" fmla="*/ 21 h 151"/>
                  <a:gd name="T56" fmla="*/ 3 w 287"/>
                  <a:gd name="T57" fmla="*/ 17 h 151"/>
                  <a:gd name="T58" fmla="*/ 4 w 287"/>
                  <a:gd name="T59" fmla="*/ 13 h 151"/>
                  <a:gd name="T60" fmla="*/ 9 w 287"/>
                  <a:gd name="T61" fmla="*/ 11 h 151"/>
                  <a:gd name="T62" fmla="*/ 0 w 287"/>
                  <a:gd name="T63" fmla="*/ 0 h 151"/>
                  <a:gd name="T64" fmla="*/ 14 w 287"/>
                  <a:gd name="T65" fmla="*/ 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 h="151">
                    <a:moveTo>
                      <a:pt x="14" y="7"/>
                    </a:moveTo>
                    <a:lnTo>
                      <a:pt x="22" y="12"/>
                    </a:lnTo>
                    <a:lnTo>
                      <a:pt x="41" y="22"/>
                    </a:lnTo>
                    <a:lnTo>
                      <a:pt x="66" y="34"/>
                    </a:lnTo>
                    <a:lnTo>
                      <a:pt x="95" y="49"/>
                    </a:lnTo>
                    <a:lnTo>
                      <a:pt x="128" y="63"/>
                    </a:lnTo>
                    <a:lnTo>
                      <a:pt x="161" y="76"/>
                    </a:lnTo>
                    <a:lnTo>
                      <a:pt x="165" y="76"/>
                    </a:lnTo>
                    <a:lnTo>
                      <a:pt x="170" y="76"/>
                    </a:lnTo>
                    <a:lnTo>
                      <a:pt x="174" y="79"/>
                    </a:lnTo>
                    <a:lnTo>
                      <a:pt x="178" y="81"/>
                    </a:lnTo>
                    <a:lnTo>
                      <a:pt x="188" y="83"/>
                    </a:lnTo>
                    <a:lnTo>
                      <a:pt x="197" y="86"/>
                    </a:lnTo>
                    <a:lnTo>
                      <a:pt x="230" y="97"/>
                    </a:lnTo>
                    <a:lnTo>
                      <a:pt x="250" y="105"/>
                    </a:lnTo>
                    <a:lnTo>
                      <a:pt x="255" y="108"/>
                    </a:lnTo>
                    <a:lnTo>
                      <a:pt x="259" y="112"/>
                    </a:lnTo>
                    <a:lnTo>
                      <a:pt x="262" y="117"/>
                    </a:lnTo>
                    <a:lnTo>
                      <a:pt x="264" y="123"/>
                    </a:lnTo>
                    <a:lnTo>
                      <a:pt x="267" y="128"/>
                    </a:lnTo>
                    <a:lnTo>
                      <a:pt x="270" y="133"/>
                    </a:lnTo>
                    <a:lnTo>
                      <a:pt x="273" y="138"/>
                    </a:lnTo>
                    <a:lnTo>
                      <a:pt x="278" y="143"/>
                    </a:lnTo>
                    <a:lnTo>
                      <a:pt x="284" y="149"/>
                    </a:lnTo>
                    <a:lnTo>
                      <a:pt x="287" y="151"/>
                    </a:lnTo>
                    <a:lnTo>
                      <a:pt x="257" y="151"/>
                    </a:lnTo>
                    <a:lnTo>
                      <a:pt x="257" y="147"/>
                    </a:lnTo>
                    <a:lnTo>
                      <a:pt x="252" y="128"/>
                    </a:lnTo>
                    <a:lnTo>
                      <a:pt x="251" y="124"/>
                    </a:lnTo>
                    <a:lnTo>
                      <a:pt x="247" y="122"/>
                    </a:lnTo>
                    <a:lnTo>
                      <a:pt x="244" y="120"/>
                    </a:lnTo>
                    <a:lnTo>
                      <a:pt x="239" y="118"/>
                    </a:lnTo>
                    <a:lnTo>
                      <a:pt x="221" y="115"/>
                    </a:lnTo>
                    <a:lnTo>
                      <a:pt x="193" y="106"/>
                    </a:lnTo>
                    <a:lnTo>
                      <a:pt x="189" y="106"/>
                    </a:lnTo>
                    <a:lnTo>
                      <a:pt x="183" y="106"/>
                    </a:lnTo>
                    <a:lnTo>
                      <a:pt x="179" y="105"/>
                    </a:lnTo>
                    <a:lnTo>
                      <a:pt x="176" y="104"/>
                    </a:lnTo>
                    <a:lnTo>
                      <a:pt x="174" y="103"/>
                    </a:lnTo>
                    <a:lnTo>
                      <a:pt x="174" y="100"/>
                    </a:lnTo>
                    <a:lnTo>
                      <a:pt x="173" y="98"/>
                    </a:lnTo>
                    <a:lnTo>
                      <a:pt x="172" y="97"/>
                    </a:lnTo>
                    <a:lnTo>
                      <a:pt x="171" y="97"/>
                    </a:lnTo>
                    <a:lnTo>
                      <a:pt x="169" y="97"/>
                    </a:lnTo>
                    <a:lnTo>
                      <a:pt x="163" y="98"/>
                    </a:lnTo>
                    <a:lnTo>
                      <a:pt x="158" y="97"/>
                    </a:lnTo>
                    <a:lnTo>
                      <a:pt x="148" y="93"/>
                    </a:lnTo>
                    <a:lnTo>
                      <a:pt x="132" y="87"/>
                    </a:lnTo>
                    <a:lnTo>
                      <a:pt x="116" y="79"/>
                    </a:lnTo>
                    <a:lnTo>
                      <a:pt x="107" y="74"/>
                    </a:lnTo>
                    <a:lnTo>
                      <a:pt x="92" y="63"/>
                    </a:lnTo>
                    <a:lnTo>
                      <a:pt x="78" y="54"/>
                    </a:lnTo>
                    <a:lnTo>
                      <a:pt x="63" y="46"/>
                    </a:lnTo>
                    <a:lnTo>
                      <a:pt x="49" y="39"/>
                    </a:lnTo>
                    <a:lnTo>
                      <a:pt x="25" y="27"/>
                    </a:lnTo>
                    <a:lnTo>
                      <a:pt x="9" y="21"/>
                    </a:lnTo>
                    <a:lnTo>
                      <a:pt x="5" y="19"/>
                    </a:lnTo>
                    <a:lnTo>
                      <a:pt x="3" y="17"/>
                    </a:lnTo>
                    <a:lnTo>
                      <a:pt x="3" y="15"/>
                    </a:lnTo>
                    <a:lnTo>
                      <a:pt x="4" y="13"/>
                    </a:lnTo>
                    <a:lnTo>
                      <a:pt x="7" y="11"/>
                    </a:lnTo>
                    <a:lnTo>
                      <a:pt x="9" y="11"/>
                    </a:lnTo>
                    <a:lnTo>
                      <a:pt x="3" y="4"/>
                    </a:lnTo>
                    <a:lnTo>
                      <a:pt x="0" y="0"/>
                    </a:lnTo>
                    <a:lnTo>
                      <a:pt x="5" y="1"/>
                    </a:lnTo>
                    <a:lnTo>
                      <a:pt x="14"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88" name="Freeform 213">
                <a:extLst>
                  <a:ext uri="{FF2B5EF4-FFF2-40B4-BE49-F238E27FC236}">
                    <a16:creationId xmlns:a16="http://schemas.microsoft.com/office/drawing/2014/main" id="{29E9F95E-64F0-4157-BB32-95CEF4E6E329}"/>
                  </a:ext>
                </a:extLst>
              </p:cNvPr>
              <p:cNvSpPr/>
              <p:nvPr/>
            </p:nvSpPr>
            <p:spPr bwMode="auto">
              <a:xfrm>
                <a:off x="2916" y="3619"/>
                <a:ext cx="31" cy="16"/>
              </a:xfrm>
              <a:custGeom>
                <a:avLst/>
                <a:gdLst>
                  <a:gd name="T0" fmla="*/ 7 w 122"/>
                  <a:gd name="T1" fmla="*/ 0 h 65"/>
                  <a:gd name="T2" fmla="*/ 7 w 122"/>
                  <a:gd name="T3" fmla="*/ 0 h 65"/>
                  <a:gd name="T4" fmla="*/ 10 w 122"/>
                  <a:gd name="T5" fmla="*/ 3 h 65"/>
                  <a:gd name="T6" fmla="*/ 12 w 122"/>
                  <a:gd name="T7" fmla="*/ 5 h 65"/>
                  <a:gd name="T8" fmla="*/ 30 w 122"/>
                  <a:gd name="T9" fmla="*/ 15 h 65"/>
                  <a:gd name="T10" fmla="*/ 49 w 122"/>
                  <a:gd name="T11" fmla="*/ 26 h 65"/>
                  <a:gd name="T12" fmla="*/ 60 w 122"/>
                  <a:gd name="T13" fmla="*/ 30 h 65"/>
                  <a:gd name="T14" fmla="*/ 71 w 122"/>
                  <a:gd name="T15" fmla="*/ 34 h 65"/>
                  <a:gd name="T16" fmla="*/ 80 w 122"/>
                  <a:gd name="T17" fmla="*/ 37 h 65"/>
                  <a:gd name="T18" fmla="*/ 90 w 122"/>
                  <a:gd name="T19" fmla="*/ 39 h 65"/>
                  <a:gd name="T20" fmla="*/ 100 w 122"/>
                  <a:gd name="T21" fmla="*/ 41 h 65"/>
                  <a:gd name="T22" fmla="*/ 106 w 122"/>
                  <a:gd name="T23" fmla="*/ 44 h 65"/>
                  <a:gd name="T24" fmla="*/ 113 w 122"/>
                  <a:gd name="T25" fmla="*/ 48 h 65"/>
                  <a:gd name="T26" fmla="*/ 116 w 122"/>
                  <a:gd name="T27" fmla="*/ 52 h 65"/>
                  <a:gd name="T28" fmla="*/ 121 w 122"/>
                  <a:gd name="T29" fmla="*/ 59 h 65"/>
                  <a:gd name="T30" fmla="*/ 122 w 122"/>
                  <a:gd name="T31" fmla="*/ 62 h 65"/>
                  <a:gd name="T32" fmla="*/ 104 w 122"/>
                  <a:gd name="T33" fmla="*/ 65 h 65"/>
                  <a:gd name="T34" fmla="*/ 105 w 122"/>
                  <a:gd name="T35" fmla="*/ 62 h 65"/>
                  <a:gd name="T36" fmla="*/ 107 w 122"/>
                  <a:gd name="T37" fmla="*/ 58 h 65"/>
                  <a:gd name="T38" fmla="*/ 106 w 122"/>
                  <a:gd name="T39" fmla="*/ 55 h 65"/>
                  <a:gd name="T40" fmla="*/ 103 w 122"/>
                  <a:gd name="T41" fmla="*/ 53 h 65"/>
                  <a:gd name="T42" fmla="*/ 99 w 122"/>
                  <a:gd name="T43" fmla="*/ 49 h 65"/>
                  <a:gd name="T44" fmla="*/ 91 w 122"/>
                  <a:gd name="T45" fmla="*/ 48 h 65"/>
                  <a:gd name="T46" fmla="*/ 80 w 122"/>
                  <a:gd name="T47" fmla="*/ 46 h 65"/>
                  <a:gd name="T48" fmla="*/ 70 w 122"/>
                  <a:gd name="T49" fmla="*/ 43 h 65"/>
                  <a:gd name="T50" fmla="*/ 60 w 122"/>
                  <a:gd name="T51" fmla="*/ 40 h 65"/>
                  <a:gd name="T52" fmla="*/ 49 w 122"/>
                  <a:gd name="T53" fmla="*/ 34 h 65"/>
                  <a:gd name="T54" fmla="*/ 29 w 122"/>
                  <a:gd name="T55" fmla="*/ 24 h 65"/>
                  <a:gd name="T56" fmla="*/ 12 w 122"/>
                  <a:gd name="T57" fmla="*/ 14 h 65"/>
                  <a:gd name="T58" fmla="*/ 3 w 122"/>
                  <a:gd name="T59" fmla="*/ 5 h 65"/>
                  <a:gd name="T60" fmla="*/ 0 w 122"/>
                  <a:gd name="T61" fmla="*/ 12 h 65"/>
                  <a:gd name="T62" fmla="*/ 7 w 122"/>
                  <a:gd name="T6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65">
                    <a:moveTo>
                      <a:pt x="7" y="0"/>
                    </a:moveTo>
                    <a:lnTo>
                      <a:pt x="7" y="0"/>
                    </a:lnTo>
                    <a:lnTo>
                      <a:pt x="10" y="3"/>
                    </a:lnTo>
                    <a:lnTo>
                      <a:pt x="12" y="5"/>
                    </a:lnTo>
                    <a:lnTo>
                      <a:pt x="30" y="15"/>
                    </a:lnTo>
                    <a:lnTo>
                      <a:pt x="49" y="26"/>
                    </a:lnTo>
                    <a:lnTo>
                      <a:pt x="60" y="30"/>
                    </a:lnTo>
                    <a:lnTo>
                      <a:pt x="71" y="34"/>
                    </a:lnTo>
                    <a:lnTo>
                      <a:pt x="80" y="37"/>
                    </a:lnTo>
                    <a:lnTo>
                      <a:pt x="90" y="39"/>
                    </a:lnTo>
                    <a:lnTo>
                      <a:pt x="100" y="41"/>
                    </a:lnTo>
                    <a:lnTo>
                      <a:pt x="106" y="44"/>
                    </a:lnTo>
                    <a:lnTo>
                      <a:pt x="113" y="48"/>
                    </a:lnTo>
                    <a:lnTo>
                      <a:pt x="116" y="52"/>
                    </a:lnTo>
                    <a:lnTo>
                      <a:pt x="121" y="59"/>
                    </a:lnTo>
                    <a:lnTo>
                      <a:pt x="122" y="62"/>
                    </a:lnTo>
                    <a:lnTo>
                      <a:pt x="104" y="65"/>
                    </a:lnTo>
                    <a:lnTo>
                      <a:pt x="105" y="62"/>
                    </a:lnTo>
                    <a:lnTo>
                      <a:pt x="107" y="58"/>
                    </a:lnTo>
                    <a:lnTo>
                      <a:pt x="106" y="55"/>
                    </a:lnTo>
                    <a:lnTo>
                      <a:pt x="103" y="53"/>
                    </a:lnTo>
                    <a:lnTo>
                      <a:pt x="99" y="49"/>
                    </a:lnTo>
                    <a:lnTo>
                      <a:pt x="91" y="48"/>
                    </a:lnTo>
                    <a:lnTo>
                      <a:pt x="80" y="46"/>
                    </a:lnTo>
                    <a:lnTo>
                      <a:pt x="70" y="43"/>
                    </a:lnTo>
                    <a:lnTo>
                      <a:pt x="60" y="40"/>
                    </a:lnTo>
                    <a:lnTo>
                      <a:pt x="49" y="34"/>
                    </a:lnTo>
                    <a:lnTo>
                      <a:pt x="29" y="24"/>
                    </a:lnTo>
                    <a:lnTo>
                      <a:pt x="12" y="14"/>
                    </a:lnTo>
                    <a:lnTo>
                      <a:pt x="3" y="5"/>
                    </a:lnTo>
                    <a:lnTo>
                      <a:pt x="0" y="12"/>
                    </a:lnTo>
                    <a:lnTo>
                      <a:pt x="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89" name="Freeform 214">
                <a:extLst>
                  <a:ext uri="{FF2B5EF4-FFF2-40B4-BE49-F238E27FC236}">
                    <a16:creationId xmlns:a16="http://schemas.microsoft.com/office/drawing/2014/main" id="{145EEEFD-5B43-48EA-9C24-C53326CCAF1D}"/>
                  </a:ext>
                </a:extLst>
              </p:cNvPr>
              <p:cNvSpPr/>
              <p:nvPr/>
            </p:nvSpPr>
            <p:spPr bwMode="auto">
              <a:xfrm>
                <a:off x="2937" y="3625"/>
                <a:ext cx="16" cy="10"/>
              </a:xfrm>
              <a:custGeom>
                <a:avLst/>
                <a:gdLst>
                  <a:gd name="T0" fmla="*/ 1 w 63"/>
                  <a:gd name="T1" fmla="*/ 0 h 43"/>
                  <a:gd name="T2" fmla="*/ 13 w 63"/>
                  <a:gd name="T3" fmla="*/ 3 h 43"/>
                  <a:gd name="T4" fmla="*/ 25 w 63"/>
                  <a:gd name="T5" fmla="*/ 4 h 43"/>
                  <a:gd name="T6" fmla="*/ 31 w 63"/>
                  <a:gd name="T7" fmla="*/ 6 h 43"/>
                  <a:gd name="T8" fmla="*/ 37 w 63"/>
                  <a:gd name="T9" fmla="*/ 8 h 43"/>
                  <a:gd name="T10" fmla="*/ 43 w 63"/>
                  <a:gd name="T11" fmla="*/ 11 h 43"/>
                  <a:gd name="T12" fmla="*/ 49 w 63"/>
                  <a:gd name="T13" fmla="*/ 17 h 43"/>
                  <a:gd name="T14" fmla="*/ 63 w 63"/>
                  <a:gd name="T15" fmla="*/ 40 h 43"/>
                  <a:gd name="T16" fmla="*/ 44 w 63"/>
                  <a:gd name="T17" fmla="*/ 43 h 43"/>
                  <a:gd name="T18" fmla="*/ 43 w 63"/>
                  <a:gd name="T19" fmla="*/ 36 h 43"/>
                  <a:gd name="T20" fmla="*/ 42 w 63"/>
                  <a:gd name="T21" fmla="*/ 32 h 43"/>
                  <a:gd name="T22" fmla="*/ 41 w 63"/>
                  <a:gd name="T23" fmla="*/ 27 h 43"/>
                  <a:gd name="T24" fmla="*/ 38 w 63"/>
                  <a:gd name="T25" fmla="*/ 23 h 43"/>
                  <a:gd name="T26" fmla="*/ 35 w 63"/>
                  <a:gd name="T27" fmla="*/ 20 h 43"/>
                  <a:gd name="T28" fmla="*/ 32 w 63"/>
                  <a:gd name="T29" fmla="*/ 17 h 43"/>
                  <a:gd name="T30" fmla="*/ 29 w 63"/>
                  <a:gd name="T31" fmla="*/ 13 h 43"/>
                  <a:gd name="T32" fmla="*/ 24 w 63"/>
                  <a:gd name="T33" fmla="*/ 11 h 43"/>
                  <a:gd name="T34" fmla="*/ 0 w 63"/>
                  <a:gd name="T35" fmla="*/ 5 h 43"/>
                  <a:gd name="T36" fmla="*/ 1 w 63"/>
                  <a:gd name="T3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43">
                    <a:moveTo>
                      <a:pt x="1" y="0"/>
                    </a:moveTo>
                    <a:lnTo>
                      <a:pt x="13" y="3"/>
                    </a:lnTo>
                    <a:lnTo>
                      <a:pt x="25" y="4"/>
                    </a:lnTo>
                    <a:lnTo>
                      <a:pt x="31" y="6"/>
                    </a:lnTo>
                    <a:lnTo>
                      <a:pt x="37" y="8"/>
                    </a:lnTo>
                    <a:lnTo>
                      <a:pt x="43" y="11"/>
                    </a:lnTo>
                    <a:lnTo>
                      <a:pt x="49" y="17"/>
                    </a:lnTo>
                    <a:lnTo>
                      <a:pt x="63" y="40"/>
                    </a:lnTo>
                    <a:lnTo>
                      <a:pt x="44" y="43"/>
                    </a:lnTo>
                    <a:lnTo>
                      <a:pt x="43" y="36"/>
                    </a:lnTo>
                    <a:lnTo>
                      <a:pt x="42" y="32"/>
                    </a:lnTo>
                    <a:lnTo>
                      <a:pt x="41" y="27"/>
                    </a:lnTo>
                    <a:lnTo>
                      <a:pt x="38" y="23"/>
                    </a:lnTo>
                    <a:lnTo>
                      <a:pt x="35" y="20"/>
                    </a:lnTo>
                    <a:lnTo>
                      <a:pt x="32" y="17"/>
                    </a:lnTo>
                    <a:lnTo>
                      <a:pt x="29" y="13"/>
                    </a:lnTo>
                    <a:lnTo>
                      <a:pt x="24" y="11"/>
                    </a:lnTo>
                    <a:lnTo>
                      <a:pt x="0" y="5"/>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0" name="Freeform 215">
                <a:extLst>
                  <a:ext uri="{FF2B5EF4-FFF2-40B4-BE49-F238E27FC236}">
                    <a16:creationId xmlns:a16="http://schemas.microsoft.com/office/drawing/2014/main" id="{6AB40920-133E-43A6-952D-F30543731314}"/>
                  </a:ext>
                </a:extLst>
              </p:cNvPr>
              <p:cNvSpPr/>
              <p:nvPr/>
            </p:nvSpPr>
            <p:spPr bwMode="auto">
              <a:xfrm>
                <a:off x="2712" y="3545"/>
                <a:ext cx="214" cy="85"/>
              </a:xfrm>
              <a:custGeom>
                <a:avLst/>
                <a:gdLst>
                  <a:gd name="T0" fmla="*/ 202 w 856"/>
                  <a:gd name="T1" fmla="*/ 81 h 338"/>
                  <a:gd name="T2" fmla="*/ 346 w 856"/>
                  <a:gd name="T3" fmla="*/ 111 h 338"/>
                  <a:gd name="T4" fmla="*/ 478 w 856"/>
                  <a:gd name="T5" fmla="*/ 135 h 338"/>
                  <a:gd name="T6" fmla="*/ 558 w 856"/>
                  <a:gd name="T7" fmla="*/ 157 h 338"/>
                  <a:gd name="T8" fmla="*/ 579 w 856"/>
                  <a:gd name="T9" fmla="*/ 145 h 338"/>
                  <a:gd name="T10" fmla="*/ 583 w 856"/>
                  <a:gd name="T11" fmla="*/ 131 h 338"/>
                  <a:gd name="T12" fmla="*/ 620 w 856"/>
                  <a:gd name="T13" fmla="*/ 124 h 338"/>
                  <a:gd name="T14" fmla="*/ 709 w 856"/>
                  <a:gd name="T15" fmla="*/ 143 h 338"/>
                  <a:gd name="T16" fmla="*/ 755 w 856"/>
                  <a:gd name="T17" fmla="*/ 164 h 338"/>
                  <a:gd name="T18" fmla="*/ 797 w 856"/>
                  <a:gd name="T19" fmla="*/ 206 h 338"/>
                  <a:gd name="T20" fmla="*/ 834 w 856"/>
                  <a:gd name="T21" fmla="*/ 230 h 338"/>
                  <a:gd name="T22" fmla="*/ 856 w 856"/>
                  <a:gd name="T23" fmla="*/ 256 h 338"/>
                  <a:gd name="T24" fmla="*/ 833 w 856"/>
                  <a:gd name="T25" fmla="*/ 255 h 338"/>
                  <a:gd name="T26" fmla="*/ 796 w 856"/>
                  <a:gd name="T27" fmla="*/ 220 h 338"/>
                  <a:gd name="T28" fmla="*/ 733 w 856"/>
                  <a:gd name="T29" fmla="*/ 179 h 338"/>
                  <a:gd name="T30" fmla="*/ 720 w 856"/>
                  <a:gd name="T31" fmla="*/ 186 h 338"/>
                  <a:gd name="T32" fmla="*/ 716 w 856"/>
                  <a:gd name="T33" fmla="*/ 206 h 338"/>
                  <a:gd name="T34" fmla="*/ 690 w 856"/>
                  <a:gd name="T35" fmla="*/ 187 h 338"/>
                  <a:gd name="T36" fmla="*/ 673 w 856"/>
                  <a:gd name="T37" fmla="*/ 188 h 338"/>
                  <a:gd name="T38" fmla="*/ 669 w 856"/>
                  <a:gd name="T39" fmla="*/ 220 h 338"/>
                  <a:gd name="T40" fmla="*/ 659 w 856"/>
                  <a:gd name="T41" fmla="*/ 229 h 338"/>
                  <a:gd name="T42" fmla="*/ 643 w 856"/>
                  <a:gd name="T43" fmla="*/ 210 h 338"/>
                  <a:gd name="T44" fmla="*/ 628 w 856"/>
                  <a:gd name="T45" fmla="*/ 180 h 338"/>
                  <a:gd name="T46" fmla="*/ 600 w 856"/>
                  <a:gd name="T47" fmla="*/ 162 h 338"/>
                  <a:gd name="T48" fmla="*/ 597 w 856"/>
                  <a:gd name="T49" fmla="*/ 185 h 338"/>
                  <a:gd name="T50" fmla="*/ 628 w 856"/>
                  <a:gd name="T51" fmla="*/ 213 h 338"/>
                  <a:gd name="T52" fmla="*/ 654 w 856"/>
                  <a:gd name="T53" fmla="*/ 266 h 338"/>
                  <a:gd name="T54" fmla="*/ 659 w 856"/>
                  <a:gd name="T55" fmla="*/ 335 h 338"/>
                  <a:gd name="T56" fmla="*/ 650 w 856"/>
                  <a:gd name="T57" fmla="*/ 331 h 338"/>
                  <a:gd name="T58" fmla="*/ 627 w 856"/>
                  <a:gd name="T59" fmla="*/ 284 h 338"/>
                  <a:gd name="T60" fmla="*/ 570 w 856"/>
                  <a:gd name="T61" fmla="*/ 233 h 338"/>
                  <a:gd name="T62" fmla="*/ 466 w 856"/>
                  <a:gd name="T63" fmla="*/ 184 h 338"/>
                  <a:gd name="T64" fmla="*/ 419 w 856"/>
                  <a:gd name="T65" fmla="*/ 151 h 338"/>
                  <a:gd name="T66" fmla="*/ 399 w 856"/>
                  <a:gd name="T67" fmla="*/ 165 h 338"/>
                  <a:gd name="T68" fmla="*/ 403 w 856"/>
                  <a:gd name="T69" fmla="*/ 197 h 338"/>
                  <a:gd name="T70" fmla="*/ 396 w 856"/>
                  <a:gd name="T71" fmla="*/ 188 h 338"/>
                  <a:gd name="T72" fmla="*/ 354 w 856"/>
                  <a:gd name="T73" fmla="*/ 179 h 338"/>
                  <a:gd name="T74" fmla="*/ 337 w 856"/>
                  <a:gd name="T75" fmla="*/ 188 h 338"/>
                  <a:gd name="T76" fmla="*/ 326 w 856"/>
                  <a:gd name="T77" fmla="*/ 189 h 338"/>
                  <a:gd name="T78" fmla="*/ 278 w 856"/>
                  <a:gd name="T79" fmla="*/ 145 h 338"/>
                  <a:gd name="T80" fmla="*/ 246 w 856"/>
                  <a:gd name="T81" fmla="*/ 141 h 338"/>
                  <a:gd name="T82" fmla="*/ 276 w 856"/>
                  <a:gd name="T83" fmla="*/ 180 h 338"/>
                  <a:gd name="T84" fmla="*/ 313 w 856"/>
                  <a:gd name="T85" fmla="*/ 217 h 338"/>
                  <a:gd name="T86" fmla="*/ 299 w 856"/>
                  <a:gd name="T87" fmla="*/ 225 h 338"/>
                  <a:gd name="T88" fmla="*/ 258 w 856"/>
                  <a:gd name="T89" fmla="*/ 177 h 338"/>
                  <a:gd name="T90" fmla="*/ 219 w 856"/>
                  <a:gd name="T91" fmla="*/ 138 h 338"/>
                  <a:gd name="T92" fmla="*/ 191 w 856"/>
                  <a:gd name="T93" fmla="*/ 132 h 338"/>
                  <a:gd name="T94" fmla="*/ 163 w 856"/>
                  <a:gd name="T95" fmla="*/ 143 h 338"/>
                  <a:gd name="T96" fmla="*/ 154 w 856"/>
                  <a:gd name="T97" fmla="*/ 132 h 338"/>
                  <a:gd name="T98" fmla="*/ 87 w 856"/>
                  <a:gd name="T99" fmla="*/ 104 h 338"/>
                  <a:gd name="T100" fmla="*/ 14 w 856"/>
                  <a:gd name="T101" fmla="*/ 67 h 338"/>
                  <a:gd name="T102" fmla="*/ 0 w 856"/>
                  <a:gd name="T103" fmla="*/ 50 h 338"/>
                  <a:gd name="T104" fmla="*/ 10 w 856"/>
                  <a:gd name="T105" fmla="*/ 38 h 338"/>
                  <a:gd name="T106" fmla="*/ 37 w 856"/>
                  <a:gd name="T107" fmla="*/ 21 h 338"/>
                  <a:gd name="T108" fmla="*/ 42 w 856"/>
                  <a:gd name="T109" fmla="*/ 2 h 338"/>
                  <a:gd name="T110" fmla="*/ 68 w 856"/>
                  <a:gd name="T111" fmla="*/ 4 h 338"/>
                  <a:gd name="T112" fmla="*/ 116 w 856"/>
                  <a:gd name="T113" fmla="*/ 30 h 338"/>
                  <a:gd name="T114" fmla="*/ 140 w 856"/>
                  <a:gd name="T115" fmla="*/ 37 h 338"/>
                  <a:gd name="T116" fmla="*/ 168 w 856"/>
                  <a:gd name="T117" fmla="*/ 6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56" h="338">
                    <a:moveTo>
                      <a:pt x="178" y="72"/>
                    </a:moveTo>
                    <a:lnTo>
                      <a:pt x="181" y="76"/>
                    </a:lnTo>
                    <a:lnTo>
                      <a:pt x="186" y="78"/>
                    </a:lnTo>
                    <a:lnTo>
                      <a:pt x="193" y="80"/>
                    </a:lnTo>
                    <a:lnTo>
                      <a:pt x="202" y="81"/>
                    </a:lnTo>
                    <a:lnTo>
                      <a:pt x="222" y="83"/>
                    </a:lnTo>
                    <a:lnTo>
                      <a:pt x="247" y="88"/>
                    </a:lnTo>
                    <a:lnTo>
                      <a:pt x="278" y="95"/>
                    </a:lnTo>
                    <a:lnTo>
                      <a:pt x="312" y="104"/>
                    </a:lnTo>
                    <a:lnTo>
                      <a:pt x="346" y="111"/>
                    </a:lnTo>
                    <a:lnTo>
                      <a:pt x="380" y="119"/>
                    </a:lnTo>
                    <a:lnTo>
                      <a:pt x="411" y="125"/>
                    </a:lnTo>
                    <a:lnTo>
                      <a:pt x="439" y="131"/>
                    </a:lnTo>
                    <a:lnTo>
                      <a:pt x="462" y="134"/>
                    </a:lnTo>
                    <a:lnTo>
                      <a:pt x="478" y="135"/>
                    </a:lnTo>
                    <a:lnTo>
                      <a:pt x="495" y="142"/>
                    </a:lnTo>
                    <a:lnTo>
                      <a:pt x="529" y="152"/>
                    </a:lnTo>
                    <a:lnTo>
                      <a:pt x="539" y="155"/>
                    </a:lnTo>
                    <a:lnTo>
                      <a:pt x="549" y="157"/>
                    </a:lnTo>
                    <a:lnTo>
                      <a:pt x="558" y="157"/>
                    </a:lnTo>
                    <a:lnTo>
                      <a:pt x="565" y="156"/>
                    </a:lnTo>
                    <a:lnTo>
                      <a:pt x="572" y="154"/>
                    </a:lnTo>
                    <a:lnTo>
                      <a:pt x="576" y="150"/>
                    </a:lnTo>
                    <a:lnTo>
                      <a:pt x="578" y="148"/>
                    </a:lnTo>
                    <a:lnTo>
                      <a:pt x="579" y="145"/>
                    </a:lnTo>
                    <a:lnTo>
                      <a:pt x="580" y="142"/>
                    </a:lnTo>
                    <a:lnTo>
                      <a:pt x="580" y="137"/>
                    </a:lnTo>
                    <a:lnTo>
                      <a:pt x="580" y="135"/>
                    </a:lnTo>
                    <a:lnTo>
                      <a:pt x="581" y="133"/>
                    </a:lnTo>
                    <a:lnTo>
                      <a:pt x="583" y="131"/>
                    </a:lnTo>
                    <a:lnTo>
                      <a:pt x="586" y="129"/>
                    </a:lnTo>
                    <a:lnTo>
                      <a:pt x="592" y="127"/>
                    </a:lnTo>
                    <a:lnTo>
                      <a:pt x="600" y="124"/>
                    </a:lnTo>
                    <a:lnTo>
                      <a:pt x="609" y="124"/>
                    </a:lnTo>
                    <a:lnTo>
                      <a:pt x="620" y="124"/>
                    </a:lnTo>
                    <a:lnTo>
                      <a:pt x="632" y="127"/>
                    </a:lnTo>
                    <a:lnTo>
                      <a:pt x="644" y="128"/>
                    </a:lnTo>
                    <a:lnTo>
                      <a:pt x="669" y="133"/>
                    </a:lnTo>
                    <a:lnTo>
                      <a:pt x="690" y="138"/>
                    </a:lnTo>
                    <a:lnTo>
                      <a:pt x="709" y="143"/>
                    </a:lnTo>
                    <a:lnTo>
                      <a:pt x="718" y="147"/>
                    </a:lnTo>
                    <a:lnTo>
                      <a:pt x="730" y="151"/>
                    </a:lnTo>
                    <a:lnTo>
                      <a:pt x="740" y="156"/>
                    </a:lnTo>
                    <a:lnTo>
                      <a:pt x="747" y="160"/>
                    </a:lnTo>
                    <a:lnTo>
                      <a:pt x="755" y="164"/>
                    </a:lnTo>
                    <a:lnTo>
                      <a:pt x="766" y="174"/>
                    </a:lnTo>
                    <a:lnTo>
                      <a:pt x="775" y="184"/>
                    </a:lnTo>
                    <a:lnTo>
                      <a:pt x="783" y="192"/>
                    </a:lnTo>
                    <a:lnTo>
                      <a:pt x="792" y="202"/>
                    </a:lnTo>
                    <a:lnTo>
                      <a:pt x="797" y="206"/>
                    </a:lnTo>
                    <a:lnTo>
                      <a:pt x="803" y="211"/>
                    </a:lnTo>
                    <a:lnTo>
                      <a:pt x="810" y="215"/>
                    </a:lnTo>
                    <a:lnTo>
                      <a:pt x="819" y="220"/>
                    </a:lnTo>
                    <a:lnTo>
                      <a:pt x="825" y="224"/>
                    </a:lnTo>
                    <a:lnTo>
                      <a:pt x="834" y="230"/>
                    </a:lnTo>
                    <a:lnTo>
                      <a:pt x="842" y="239"/>
                    </a:lnTo>
                    <a:lnTo>
                      <a:pt x="851" y="246"/>
                    </a:lnTo>
                    <a:lnTo>
                      <a:pt x="854" y="249"/>
                    </a:lnTo>
                    <a:lnTo>
                      <a:pt x="856" y="253"/>
                    </a:lnTo>
                    <a:lnTo>
                      <a:pt x="856" y="256"/>
                    </a:lnTo>
                    <a:lnTo>
                      <a:pt x="856" y="258"/>
                    </a:lnTo>
                    <a:lnTo>
                      <a:pt x="853" y="259"/>
                    </a:lnTo>
                    <a:lnTo>
                      <a:pt x="849" y="259"/>
                    </a:lnTo>
                    <a:lnTo>
                      <a:pt x="842" y="258"/>
                    </a:lnTo>
                    <a:lnTo>
                      <a:pt x="833" y="255"/>
                    </a:lnTo>
                    <a:lnTo>
                      <a:pt x="827" y="253"/>
                    </a:lnTo>
                    <a:lnTo>
                      <a:pt x="820" y="246"/>
                    </a:lnTo>
                    <a:lnTo>
                      <a:pt x="812" y="239"/>
                    </a:lnTo>
                    <a:lnTo>
                      <a:pt x="805" y="229"/>
                    </a:lnTo>
                    <a:lnTo>
                      <a:pt x="796" y="220"/>
                    </a:lnTo>
                    <a:lnTo>
                      <a:pt x="787" y="212"/>
                    </a:lnTo>
                    <a:lnTo>
                      <a:pt x="780" y="204"/>
                    </a:lnTo>
                    <a:lnTo>
                      <a:pt x="771" y="200"/>
                    </a:lnTo>
                    <a:lnTo>
                      <a:pt x="751" y="188"/>
                    </a:lnTo>
                    <a:lnTo>
                      <a:pt x="733" y="179"/>
                    </a:lnTo>
                    <a:lnTo>
                      <a:pt x="730" y="178"/>
                    </a:lnTo>
                    <a:lnTo>
                      <a:pt x="727" y="179"/>
                    </a:lnTo>
                    <a:lnTo>
                      <a:pt x="725" y="180"/>
                    </a:lnTo>
                    <a:lnTo>
                      <a:pt x="723" y="183"/>
                    </a:lnTo>
                    <a:lnTo>
                      <a:pt x="720" y="186"/>
                    </a:lnTo>
                    <a:lnTo>
                      <a:pt x="719" y="191"/>
                    </a:lnTo>
                    <a:lnTo>
                      <a:pt x="718" y="198"/>
                    </a:lnTo>
                    <a:lnTo>
                      <a:pt x="718" y="205"/>
                    </a:lnTo>
                    <a:lnTo>
                      <a:pt x="718" y="206"/>
                    </a:lnTo>
                    <a:lnTo>
                      <a:pt x="716" y="206"/>
                    </a:lnTo>
                    <a:lnTo>
                      <a:pt x="714" y="205"/>
                    </a:lnTo>
                    <a:lnTo>
                      <a:pt x="711" y="203"/>
                    </a:lnTo>
                    <a:lnTo>
                      <a:pt x="703" y="197"/>
                    </a:lnTo>
                    <a:lnTo>
                      <a:pt x="695" y="190"/>
                    </a:lnTo>
                    <a:lnTo>
                      <a:pt x="690" y="187"/>
                    </a:lnTo>
                    <a:lnTo>
                      <a:pt x="686" y="185"/>
                    </a:lnTo>
                    <a:lnTo>
                      <a:pt x="683" y="184"/>
                    </a:lnTo>
                    <a:lnTo>
                      <a:pt x="678" y="184"/>
                    </a:lnTo>
                    <a:lnTo>
                      <a:pt x="676" y="185"/>
                    </a:lnTo>
                    <a:lnTo>
                      <a:pt x="673" y="188"/>
                    </a:lnTo>
                    <a:lnTo>
                      <a:pt x="672" y="192"/>
                    </a:lnTo>
                    <a:lnTo>
                      <a:pt x="672" y="200"/>
                    </a:lnTo>
                    <a:lnTo>
                      <a:pt x="671" y="207"/>
                    </a:lnTo>
                    <a:lnTo>
                      <a:pt x="671" y="215"/>
                    </a:lnTo>
                    <a:lnTo>
                      <a:pt x="669" y="220"/>
                    </a:lnTo>
                    <a:lnTo>
                      <a:pt x="668" y="225"/>
                    </a:lnTo>
                    <a:lnTo>
                      <a:pt x="665" y="227"/>
                    </a:lnTo>
                    <a:lnTo>
                      <a:pt x="663" y="229"/>
                    </a:lnTo>
                    <a:lnTo>
                      <a:pt x="661" y="229"/>
                    </a:lnTo>
                    <a:lnTo>
                      <a:pt x="659" y="229"/>
                    </a:lnTo>
                    <a:lnTo>
                      <a:pt x="656" y="228"/>
                    </a:lnTo>
                    <a:lnTo>
                      <a:pt x="654" y="226"/>
                    </a:lnTo>
                    <a:lnTo>
                      <a:pt x="650" y="223"/>
                    </a:lnTo>
                    <a:lnTo>
                      <a:pt x="648" y="218"/>
                    </a:lnTo>
                    <a:lnTo>
                      <a:pt x="643" y="210"/>
                    </a:lnTo>
                    <a:lnTo>
                      <a:pt x="640" y="200"/>
                    </a:lnTo>
                    <a:lnTo>
                      <a:pt x="637" y="195"/>
                    </a:lnTo>
                    <a:lnTo>
                      <a:pt x="635" y="190"/>
                    </a:lnTo>
                    <a:lnTo>
                      <a:pt x="632" y="185"/>
                    </a:lnTo>
                    <a:lnTo>
                      <a:pt x="628" y="180"/>
                    </a:lnTo>
                    <a:lnTo>
                      <a:pt x="620" y="172"/>
                    </a:lnTo>
                    <a:lnTo>
                      <a:pt x="610" y="165"/>
                    </a:lnTo>
                    <a:lnTo>
                      <a:pt x="607" y="163"/>
                    </a:lnTo>
                    <a:lnTo>
                      <a:pt x="603" y="162"/>
                    </a:lnTo>
                    <a:lnTo>
                      <a:pt x="600" y="162"/>
                    </a:lnTo>
                    <a:lnTo>
                      <a:pt x="597" y="164"/>
                    </a:lnTo>
                    <a:lnTo>
                      <a:pt x="595" y="166"/>
                    </a:lnTo>
                    <a:lnTo>
                      <a:pt x="595" y="171"/>
                    </a:lnTo>
                    <a:lnTo>
                      <a:pt x="596" y="177"/>
                    </a:lnTo>
                    <a:lnTo>
                      <a:pt x="597" y="185"/>
                    </a:lnTo>
                    <a:lnTo>
                      <a:pt x="602" y="191"/>
                    </a:lnTo>
                    <a:lnTo>
                      <a:pt x="606" y="198"/>
                    </a:lnTo>
                    <a:lnTo>
                      <a:pt x="613" y="203"/>
                    </a:lnTo>
                    <a:lnTo>
                      <a:pt x="620" y="209"/>
                    </a:lnTo>
                    <a:lnTo>
                      <a:pt x="628" y="213"/>
                    </a:lnTo>
                    <a:lnTo>
                      <a:pt x="635" y="218"/>
                    </a:lnTo>
                    <a:lnTo>
                      <a:pt x="641" y="225"/>
                    </a:lnTo>
                    <a:lnTo>
                      <a:pt x="645" y="231"/>
                    </a:lnTo>
                    <a:lnTo>
                      <a:pt x="649" y="245"/>
                    </a:lnTo>
                    <a:lnTo>
                      <a:pt x="654" y="266"/>
                    </a:lnTo>
                    <a:lnTo>
                      <a:pt x="658" y="290"/>
                    </a:lnTo>
                    <a:lnTo>
                      <a:pt x="660" y="313"/>
                    </a:lnTo>
                    <a:lnTo>
                      <a:pt x="660" y="322"/>
                    </a:lnTo>
                    <a:lnTo>
                      <a:pt x="660" y="330"/>
                    </a:lnTo>
                    <a:lnTo>
                      <a:pt x="659" y="335"/>
                    </a:lnTo>
                    <a:lnTo>
                      <a:pt x="657" y="338"/>
                    </a:lnTo>
                    <a:lnTo>
                      <a:pt x="656" y="338"/>
                    </a:lnTo>
                    <a:lnTo>
                      <a:pt x="654" y="337"/>
                    </a:lnTo>
                    <a:lnTo>
                      <a:pt x="652" y="335"/>
                    </a:lnTo>
                    <a:lnTo>
                      <a:pt x="650" y="331"/>
                    </a:lnTo>
                    <a:lnTo>
                      <a:pt x="645" y="322"/>
                    </a:lnTo>
                    <a:lnTo>
                      <a:pt x="640" y="308"/>
                    </a:lnTo>
                    <a:lnTo>
                      <a:pt x="635" y="299"/>
                    </a:lnTo>
                    <a:lnTo>
                      <a:pt x="631" y="292"/>
                    </a:lnTo>
                    <a:lnTo>
                      <a:pt x="627" y="284"/>
                    </a:lnTo>
                    <a:lnTo>
                      <a:pt x="621" y="276"/>
                    </a:lnTo>
                    <a:lnTo>
                      <a:pt x="610" y="264"/>
                    </a:lnTo>
                    <a:lnTo>
                      <a:pt x="597" y="253"/>
                    </a:lnTo>
                    <a:lnTo>
                      <a:pt x="585" y="242"/>
                    </a:lnTo>
                    <a:lnTo>
                      <a:pt x="570" y="233"/>
                    </a:lnTo>
                    <a:lnTo>
                      <a:pt x="555" y="225"/>
                    </a:lnTo>
                    <a:lnTo>
                      <a:pt x="540" y="218"/>
                    </a:lnTo>
                    <a:lnTo>
                      <a:pt x="510" y="204"/>
                    </a:lnTo>
                    <a:lnTo>
                      <a:pt x="480" y="191"/>
                    </a:lnTo>
                    <a:lnTo>
                      <a:pt x="466" y="184"/>
                    </a:lnTo>
                    <a:lnTo>
                      <a:pt x="453" y="176"/>
                    </a:lnTo>
                    <a:lnTo>
                      <a:pt x="441" y="168"/>
                    </a:lnTo>
                    <a:lnTo>
                      <a:pt x="430" y="158"/>
                    </a:lnTo>
                    <a:lnTo>
                      <a:pt x="425" y="154"/>
                    </a:lnTo>
                    <a:lnTo>
                      <a:pt x="419" y="151"/>
                    </a:lnTo>
                    <a:lnTo>
                      <a:pt x="414" y="151"/>
                    </a:lnTo>
                    <a:lnTo>
                      <a:pt x="409" y="152"/>
                    </a:lnTo>
                    <a:lnTo>
                      <a:pt x="404" y="156"/>
                    </a:lnTo>
                    <a:lnTo>
                      <a:pt x="401" y="160"/>
                    </a:lnTo>
                    <a:lnTo>
                      <a:pt x="399" y="165"/>
                    </a:lnTo>
                    <a:lnTo>
                      <a:pt x="398" y="173"/>
                    </a:lnTo>
                    <a:lnTo>
                      <a:pt x="399" y="188"/>
                    </a:lnTo>
                    <a:lnTo>
                      <a:pt x="401" y="195"/>
                    </a:lnTo>
                    <a:lnTo>
                      <a:pt x="402" y="197"/>
                    </a:lnTo>
                    <a:lnTo>
                      <a:pt x="403" y="197"/>
                    </a:lnTo>
                    <a:lnTo>
                      <a:pt x="403" y="196"/>
                    </a:lnTo>
                    <a:lnTo>
                      <a:pt x="402" y="195"/>
                    </a:lnTo>
                    <a:lnTo>
                      <a:pt x="401" y="192"/>
                    </a:lnTo>
                    <a:lnTo>
                      <a:pt x="399" y="190"/>
                    </a:lnTo>
                    <a:lnTo>
                      <a:pt x="396" y="188"/>
                    </a:lnTo>
                    <a:lnTo>
                      <a:pt x="390" y="185"/>
                    </a:lnTo>
                    <a:lnTo>
                      <a:pt x="384" y="183"/>
                    </a:lnTo>
                    <a:lnTo>
                      <a:pt x="376" y="180"/>
                    </a:lnTo>
                    <a:lnTo>
                      <a:pt x="367" y="179"/>
                    </a:lnTo>
                    <a:lnTo>
                      <a:pt x="354" y="179"/>
                    </a:lnTo>
                    <a:lnTo>
                      <a:pt x="350" y="179"/>
                    </a:lnTo>
                    <a:lnTo>
                      <a:pt x="347" y="180"/>
                    </a:lnTo>
                    <a:lnTo>
                      <a:pt x="345" y="182"/>
                    </a:lnTo>
                    <a:lnTo>
                      <a:pt x="342" y="184"/>
                    </a:lnTo>
                    <a:lnTo>
                      <a:pt x="337" y="188"/>
                    </a:lnTo>
                    <a:lnTo>
                      <a:pt x="334" y="191"/>
                    </a:lnTo>
                    <a:lnTo>
                      <a:pt x="332" y="192"/>
                    </a:lnTo>
                    <a:lnTo>
                      <a:pt x="330" y="192"/>
                    </a:lnTo>
                    <a:lnTo>
                      <a:pt x="328" y="191"/>
                    </a:lnTo>
                    <a:lnTo>
                      <a:pt x="326" y="189"/>
                    </a:lnTo>
                    <a:lnTo>
                      <a:pt x="318" y="180"/>
                    </a:lnTo>
                    <a:lnTo>
                      <a:pt x="309" y="164"/>
                    </a:lnTo>
                    <a:lnTo>
                      <a:pt x="304" y="159"/>
                    </a:lnTo>
                    <a:lnTo>
                      <a:pt x="292" y="151"/>
                    </a:lnTo>
                    <a:lnTo>
                      <a:pt x="278" y="145"/>
                    </a:lnTo>
                    <a:lnTo>
                      <a:pt x="264" y="140"/>
                    </a:lnTo>
                    <a:lnTo>
                      <a:pt x="258" y="137"/>
                    </a:lnTo>
                    <a:lnTo>
                      <a:pt x="252" y="137"/>
                    </a:lnTo>
                    <a:lnTo>
                      <a:pt x="248" y="138"/>
                    </a:lnTo>
                    <a:lnTo>
                      <a:pt x="246" y="141"/>
                    </a:lnTo>
                    <a:lnTo>
                      <a:pt x="246" y="144"/>
                    </a:lnTo>
                    <a:lnTo>
                      <a:pt x="248" y="149"/>
                    </a:lnTo>
                    <a:lnTo>
                      <a:pt x="252" y="158"/>
                    </a:lnTo>
                    <a:lnTo>
                      <a:pt x="260" y="168"/>
                    </a:lnTo>
                    <a:lnTo>
                      <a:pt x="276" y="180"/>
                    </a:lnTo>
                    <a:lnTo>
                      <a:pt x="296" y="195"/>
                    </a:lnTo>
                    <a:lnTo>
                      <a:pt x="305" y="203"/>
                    </a:lnTo>
                    <a:lnTo>
                      <a:pt x="312" y="210"/>
                    </a:lnTo>
                    <a:lnTo>
                      <a:pt x="313" y="214"/>
                    </a:lnTo>
                    <a:lnTo>
                      <a:pt x="313" y="217"/>
                    </a:lnTo>
                    <a:lnTo>
                      <a:pt x="311" y="220"/>
                    </a:lnTo>
                    <a:lnTo>
                      <a:pt x="307" y="223"/>
                    </a:lnTo>
                    <a:lnTo>
                      <a:pt x="304" y="225"/>
                    </a:lnTo>
                    <a:lnTo>
                      <a:pt x="302" y="225"/>
                    </a:lnTo>
                    <a:lnTo>
                      <a:pt x="299" y="225"/>
                    </a:lnTo>
                    <a:lnTo>
                      <a:pt x="295" y="224"/>
                    </a:lnTo>
                    <a:lnTo>
                      <a:pt x="290" y="220"/>
                    </a:lnTo>
                    <a:lnTo>
                      <a:pt x="285" y="215"/>
                    </a:lnTo>
                    <a:lnTo>
                      <a:pt x="272" y="198"/>
                    </a:lnTo>
                    <a:lnTo>
                      <a:pt x="258" y="177"/>
                    </a:lnTo>
                    <a:lnTo>
                      <a:pt x="250" y="168"/>
                    </a:lnTo>
                    <a:lnTo>
                      <a:pt x="241" y="158"/>
                    </a:lnTo>
                    <a:lnTo>
                      <a:pt x="233" y="149"/>
                    </a:lnTo>
                    <a:lnTo>
                      <a:pt x="223" y="142"/>
                    </a:lnTo>
                    <a:lnTo>
                      <a:pt x="219" y="138"/>
                    </a:lnTo>
                    <a:lnTo>
                      <a:pt x="213" y="136"/>
                    </a:lnTo>
                    <a:lnTo>
                      <a:pt x="208" y="134"/>
                    </a:lnTo>
                    <a:lnTo>
                      <a:pt x="203" y="133"/>
                    </a:lnTo>
                    <a:lnTo>
                      <a:pt x="196" y="132"/>
                    </a:lnTo>
                    <a:lnTo>
                      <a:pt x="191" y="132"/>
                    </a:lnTo>
                    <a:lnTo>
                      <a:pt x="184" y="133"/>
                    </a:lnTo>
                    <a:lnTo>
                      <a:pt x="178" y="135"/>
                    </a:lnTo>
                    <a:lnTo>
                      <a:pt x="169" y="138"/>
                    </a:lnTo>
                    <a:lnTo>
                      <a:pt x="165" y="141"/>
                    </a:lnTo>
                    <a:lnTo>
                      <a:pt x="163" y="143"/>
                    </a:lnTo>
                    <a:lnTo>
                      <a:pt x="163" y="144"/>
                    </a:lnTo>
                    <a:lnTo>
                      <a:pt x="163" y="143"/>
                    </a:lnTo>
                    <a:lnTo>
                      <a:pt x="163" y="141"/>
                    </a:lnTo>
                    <a:lnTo>
                      <a:pt x="159" y="137"/>
                    </a:lnTo>
                    <a:lnTo>
                      <a:pt x="154" y="132"/>
                    </a:lnTo>
                    <a:lnTo>
                      <a:pt x="145" y="125"/>
                    </a:lnTo>
                    <a:lnTo>
                      <a:pt x="135" y="120"/>
                    </a:lnTo>
                    <a:lnTo>
                      <a:pt x="123" y="116"/>
                    </a:lnTo>
                    <a:lnTo>
                      <a:pt x="111" y="111"/>
                    </a:lnTo>
                    <a:lnTo>
                      <a:pt x="87" y="104"/>
                    </a:lnTo>
                    <a:lnTo>
                      <a:pt x="72" y="96"/>
                    </a:lnTo>
                    <a:lnTo>
                      <a:pt x="62" y="92"/>
                    </a:lnTo>
                    <a:lnTo>
                      <a:pt x="47" y="86"/>
                    </a:lnTo>
                    <a:lnTo>
                      <a:pt x="30" y="77"/>
                    </a:lnTo>
                    <a:lnTo>
                      <a:pt x="14" y="67"/>
                    </a:lnTo>
                    <a:lnTo>
                      <a:pt x="7" y="62"/>
                    </a:lnTo>
                    <a:lnTo>
                      <a:pt x="2" y="58"/>
                    </a:lnTo>
                    <a:lnTo>
                      <a:pt x="1" y="54"/>
                    </a:lnTo>
                    <a:lnTo>
                      <a:pt x="0" y="52"/>
                    </a:lnTo>
                    <a:lnTo>
                      <a:pt x="0" y="50"/>
                    </a:lnTo>
                    <a:lnTo>
                      <a:pt x="0" y="48"/>
                    </a:lnTo>
                    <a:lnTo>
                      <a:pt x="1" y="45"/>
                    </a:lnTo>
                    <a:lnTo>
                      <a:pt x="3" y="42"/>
                    </a:lnTo>
                    <a:lnTo>
                      <a:pt x="5" y="40"/>
                    </a:lnTo>
                    <a:lnTo>
                      <a:pt x="10" y="38"/>
                    </a:lnTo>
                    <a:lnTo>
                      <a:pt x="20" y="35"/>
                    </a:lnTo>
                    <a:lnTo>
                      <a:pt x="35" y="31"/>
                    </a:lnTo>
                    <a:lnTo>
                      <a:pt x="37" y="30"/>
                    </a:lnTo>
                    <a:lnTo>
                      <a:pt x="37" y="25"/>
                    </a:lnTo>
                    <a:lnTo>
                      <a:pt x="37" y="21"/>
                    </a:lnTo>
                    <a:lnTo>
                      <a:pt x="37" y="16"/>
                    </a:lnTo>
                    <a:lnTo>
                      <a:pt x="37" y="10"/>
                    </a:lnTo>
                    <a:lnTo>
                      <a:pt x="38" y="5"/>
                    </a:lnTo>
                    <a:lnTo>
                      <a:pt x="40" y="4"/>
                    </a:lnTo>
                    <a:lnTo>
                      <a:pt x="42" y="2"/>
                    </a:lnTo>
                    <a:lnTo>
                      <a:pt x="44" y="2"/>
                    </a:lnTo>
                    <a:lnTo>
                      <a:pt x="47" y="0"/>
                    </a:lnTo>
                    <a:lnTo>
                      <a:pt x="55" y="2"/>
                    </a:lnTo>
                    <a:lnTo>
                      <a:pt x="61" y="3"/>
                    </a:lnTo>
                    <a:lnTo>
                      <a:pt x="68" y="4"/>
                    </a:lnTo>
                    <a:lnTo>
                      <a:pt x="73" y="6"/>
                    </a:lnTo>
                    <a:lnTo>
                      <a:pt x="85" y="11"/>
                    </a:lnTo>
                    <a:lnTo>
                      <a:pt x="96" y="18"/>
                    </a:lnTo>
                    <a:lnTo>
                      <a:pt x="106" y="24"/>
                    </a:lnTo>
                    <a:lnTo>
                      <a:pt x="116" y="30"/>
                    </a:lnTo>
                    <a:lnTo>
                      <a:pt x="121" y="32"/>
                    </a:lnTo>
                    <a:lnTo>
                      <a:pt x="126" y="34"/>
                    </a:lnTo>
                    <a:lnTo>
                      <a:pt x="131" y="35"/>
                    </a:lnTo>
                    <a:lnTo>
                      <a:pt x="137" y="35"/>
                    </a:lnTo>
                    <a:lnTo>
                      <a:pt x="140" y="37"/>
                    </a:lnTo>
                    <a:lnTo>
                      <a:pt x="144" y="41"/>
                    </a:lnTo>
                    <a:lnTo>
                      <a:pt x="150" y="47"/>
                    </a:lnTo>
                    <a:lnTo>
                      <a:pt x="156" y="53"/>
                    </a:lnTo>
                    <a:lnTo>
                      <a:pt x="163" y="61"/>
                    </a:lnTo>
                    <a:lnTo>
                      <a:pt x="168" y="66"/>
                    </a:lnTo>
                    <a:lnTo>
                      <a:pt x="174" y="71"/>
                    </a:lnTo>
                    <a:lnTo>
                      <a:pt x="178" y="7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1" name="Freeform 216">
                <a:extLst>
                  <a:ext uri="{FF2B5EF4-FFF2-40B4-BE49-F238E27FC236}">
                    <a16:creationId xmlns:a16="http://schemas.microsoft.com/office/drawing/2014/main" id="{8EB1E170-DFA2-48E8-9EB1-C19240680A89}"/>
                  </a:ext>
                </a:extLst>
              </p:cNvPr>
              <p:cNvSpPr/>
              <p:nvPr/>
            </p:nvSpPr>
            <p:spPr bwMode="auto">
              <a:xfrm>
                <a:off x="2870" y="3565"/>
                <a:ext cx="53" cy="21"/>
              </a:xfrm>
              <a:custGeom>
                <a:avLst/>
                <a:gdLst>
                  <a:gd name="T0" fmla="*/ 112 w 213"/>
                  <a:gd name="T1" fmla="*/ 0 h 84"/>
                  <a:gd name="T2" fmla="*/ 95 w 213"/>
                  <a:gd name="T3" fmla="*/ 0 h 84"/>
                  <a:gd name="T4" fmla="*/ 92 w 213"/>
                  <a:gd name="T5" fmla="*/ 2 h 84"/>
                  <a:gd name="T6" fmla="*/ 92 w 213"/>
                  <a:gd name="T7" fmla="*/ 9 h 84"/>
                  <a:gd name="T8" fmla="*/ 96 w 213"/>
                  <a:gd name="T9" fmla="*/ 18 h 84"/>
                  <a:gd name="T10" fmla="*/ 103 w 213"/>
                  <a:gd name="T11" fmla="*/ 26 h 84"/>
                  <a:gd name="T12" fmla="*/ 107 w 213"/>
                  <a:gd name="T13" fmla="*/ 28 h 84"/>
                  <a:gd name="T14" fmla="*/ 108 w 213"/>
                  <a:gd name="T15" fmla="*/ 30 h 84"/>
                  <a:gd name="T16" fmla="*/ 107 w 213"/>
                  <a:gd name="T17" fmla="*/ 31 h 84"/>
                  <a:gd name="T18" fmla="*/ 101 w 213"/>
                  <a:gd name="T19" fmla="*/ 32 h 84"/>
                  <a:gd name="T20" fmla="*/ 81 w 213"/>
                  <a:gd name="T21" fmla="*/ 28 h 84"/>
                  <a:gd name="T22" fmla="*/ 43 w 213"/>
                  <a:gd name="T23" fmla="*/ 26 h 84"/>
                  <a:gd name="T24" fmla="*/ 17 w 213"/>
                  <a:gd name="T25" fmla="*/ 26 h 84"/>
                  <a:gd name="T26" fmla="*/ 12 w 213"/>
                  <a:gd name="T27" fmla="*/ 31 h 84"/>
                  <a:gd name="T28" fmla="*/ 5 w 213"/>
                  <a:gd name="T29" fmla="*/ 50 h 84"/>
                  <a:gd name="T30" fmla="*/ 1 w 213"/>
                  <a:gd name="T31" fmla="*/ 58 h 84"/>
                  <a:gd name="T32" fmla="*/ 7 w 213"/>
                  <a:gd name="T33" fmla="*/ 62 h 84"/>
                  <a:gd name="T34" fmla="*/ 21 w 213"/>
                  <a:gd name="T35" fmla="*/ 63 h 84"/>
                  <a:gd name="T36" fmla="*/ 56 w 213"/>
                  <a:gd name="T37" fmla="*/ 63 h 84"/>
                  <a:gd name="T38" fmla="*/ 80 w 213"/>
                  <a:gd name="T39" fmla="*/ 63 h 84"/>
                  <a:gd name="T40" fmla="*/ 103 w 213"/>
                  <a:gd name="T41" fmla="*/ 66 h 84"/>
                  <a:gd name="T42" fmla="*/ 110 w 213"/>
                  <a:gd name="T43" fmla="*/ 70 h 84"/>
                  <a:gd name="T44" fmla="*/ 119 w 213"/>
                  <a:gd name="T45" fmla="*/ 80 h 84"/>
                  <a:gd name="T46" fmla="*/ 124 w 213"/>
                  <a:gd name="T47" fmla="*/ 78 h 84"/>
                  <a:gd name="T48" fmla="*/ 124 w 213"/>
                  <a:gd name="T49" fmla="*/ 73 h 84"/>
                  <a:gd name="T50" fmla="*/ 118 w 213"/>
                  <a:gd name="T51" fmla="*/ 66 h 84"/>
                  <a:gd name="T52" fmla="*/ 95 w 213"/>
                  <a:gd name="T53" fmla="*/ 56 h 84"/>
                  <a:gd name="T54" fmla="*/ 81 w 213"/>
                  <a:gd name="T55" fmla="*/ 51 h 84"/>
                  <a:gd name="T56" fmla="*/ 83 w 213"/>
                  <a:gd name="T57" fmla="*/ 52 h 84"/>
                  <a:gd name="T58" fmla="*/ 97 w 213"/>
                  <a:gd name="T59" fmla="*/ 55 h 84"/>
                  <a:gd name="T60" fmla="*/ 112 w 213"/>
                  <a:gd name="T61" fmla="*/ 56 h 84"/>
                  <a:gd name="T62" fmla="*/ 134 w 213"/>
                  <a:gd name="T63" fmla="*/ 57 h 84"/>
                  <a:gd name="T64" fmla="*/ 141 w 213"/>
                  <a:gd name="T65" fmla="*/ 61 h 84"/>
                  <a:gd name="T66" fmla="*/ 145 w 213"/>
                  <a:gd name="T67" fmla="*/ 63 h 84"/>
                  <a:gd name="T68" fmla="*/ 146 w 213"/>
                  <a:gd name="T69" fmla="*/ 68 h 84"/>
                  <a:gd name="T70" fmla="*/ 149 w 213"/>
                  <a:gd name="T71" fmla="*/ 75 h 84"/>
                  <a:gd name="T72" fmla="*/ 154 w 213"/>
                  <a:gd name="T73" fmla="*/ 78 h 84"/>
                  <a:gd name="T74" fmla="*/ 159 w 213"/>
                  <a:gd name="T75" fmla="*/ 79 h 84"/>
                  <a:gd name="T76" fmla="*/ 159 w 213"/>
                  <a:gd name="T77" fmla="*/ 71 h 84"/>
                  <a:gd name="T78" fmla="*/ 158 w 213"/>
                  <a:gd name="T79" fmla="*/ 64 h 84"/>
                  <a:gd name="T80" fmla="*/ 153 w 213"/>
                  <a:gd name="T81" fmla="*/ 57 h 84"/>
                  <a:gd name="T82" fmla="*/ 148 w 213"/>
                  <a:gd name="T83" fmla="*/ 53 h 84"/>
                  <a:gd name="T84" fmla="*/ 140 w 213"/>
                  <a:gd name="T85" fmla="*/ 49 h 84"/>
                  <a:gd name="T86" fmla="*/ 145 w 213"/>
                  <a:gd name="T87" fmla="*/ 49 h 84"/>
                  <a:gd name="T88" fmla="*/ 154 w 213"/>
                  <a:gd name="T89" fmla="*/ 51 h 84"/>
                  <a:gd name="T90" fmla="*/ 168 w 213"/>
                  <a:gd name="T91" fmla="*/ 58 h 84"/>
                  <a:gd name="T92" fmla="*/ 191 w 213"/>
                  <a:gd name="T93" fmla="*/ 75 h 84"/>
                  <a:gd name="T94" fmla="*/ 206 w 213"/>
                  <a:gd name="T95" fmla="*/ 83 h 84"/>
                  <a:gd name="T96" fmla="*/ 210 w 213"/>
                  <a:gd name="T97" fmla="*/ 84 h 84"/>
                  <a:gd name="T98" fmla="*/ 213 w 213"/>
                  <a:gd name="T99" fmla="*/ 80 h 84"/>
                  <a:gd name="T100" fmla="*/ 211 w 213"/>
                  <a:gd name="T101" fmla="*/ 70 h 84"/>
                  <a:gd name="T102" fmla="*/ 208 w 213"/>
                  <a:gd name="T103" fmla="*/ 62 h 84"/>
                  <a:gd name="T104" fmla="*/ 199 w 213"/>
                  <a:gd name="T105" fmla="*/ 52 h 84"/>
                  <a:gd name="T106" fmla="*/ 178 w 213"/>
                  <a:gd name="T107" fmla="*/ 26 h 84"/>
                  <a:gd name="T108" fmla="*/ 170 w 213"/>
                  <a:gd name="T109" fmla="*/ 13 h 84"/>
                  <a:gd name="T110" fmla="*/ 160 w 213"/>
                  <a:gd name="T111" fmla="*/ 9 h 84"/>
                  <a:gd name="T112" fmla="*/ 138 w 213"/>
                  <a:gd name="T113" fmla="*/ 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3" h="84">
                    <a:moveTo>
                      <a:pt x="127" y="0"/>
                    </a:moveTo>
                    <a:lnTo>
                      <a:pt x="112" y="0"/>
                    </a:lnTo>
                    <a:lnTo>
                      <a:pt x="97" y="0"/>
                    </a:lnTo>
                    <a:lnTo>
                      <a:pt x="95" y="0"/>
                    </a:lnTo>
                    <a:lnTo>
                      <a:pt x="93" y="1"/>
                    </a:lnTo>
                    <a:lnTo>
                      <a:pt x="92" y="2"/>
                    </a:lnTo>
                    <a:lnTo>
                      <a:pt x="92" y="4"/>
                    </a:lnTo>
                    <a:lnTo>
                      <a:pt x="92" y="9"/>
                    </a:lnTo>
                    <a:lnTo>
                      <a:pt x="93" y="13"/>
                    </a:lnTo>
                    <a:lnTo>
                      <a:pt x="96" y="18"/>
                    </a:lnTo>
                    <a:lnTo>
                      <a:pt x="99" y="23"/>
                    </a:lnTo>
                    <a:lnTo>
                      <a:pt x="103" y="26"/>
                    </a:lnTo>
                    <a:lnTo>
                      <a:pt x="106" y="28"/>
                    </a:lnTo>
                    <a:lnTo>
                      <a:pt x="107" y="28"/>
                    </a:lnTo>
                    <a:lnTo>
                      <a:pt x="108" y="29"/>
                    </a:lnTo>
                    <a:lnTo>
                      <a:pt x="108" y="30"/>
                    </a:lnTo>
                    <a:lnTo>
                      <a:pt x="108" y="31"/>
                    </a:lnTo>
                    <a:lnTo>
                      <a:pt x="107" y="31"/>
                    </a:lnTo>
                    <a:lnTo>
                      <a:pt x="105" y="32"/>
                    </a:lnTo>
                    <a:lnTo>
                      <a:pt x="101" y="32"/>
                    </a:lnTo>
                    <a:lnTo>
                      <a:pt x="97" y="31"/>
                    </a:lnTo>
                    <a:lnTo>
                      <a:pt x="81" y="28"/>
                    </a:lnTo>
                    <a:lnTo>
                      <a:pt x="63" y="27"/>
                    </a:lnTo>
                    <a:lnTo>
                      <a:pt x="43" y="26"/>
                    </a:lnTo>
                    <a:lnTo>
                      <a:pt x="24" y="26"/>
                    </a:lnTo>
                    <a:lnTo>
                      <a:pt x="17" y="26"/>
                    </a:lnTo>
                    <a:lnTo>
                      <a:pt x="13" y="28"/>
                    </a:lnTo>
                    <a:lnTo>
                      <a:pt x="12" y="31"/>
                    </a:lnTo>
                    <a:lnTo>
                      <a:pt x="11" y="39"/>
                    </a:lnTo>
                    <a:lnTo>
                      <a:pt x="5" y="50"/>
                    </a:lnTo>
                    <a:lnTo>
                      <a:pt x="0" y="56"/>
                    </a:lnTo>
                    <a:lnTo>
                      <a:pt x="1" y="58"/>
                    </a:lnTo>
                    <a:lnTo>
                      <a:pt x="3" y="59"/>
                    </a:lnTo>
                    <a:lnTo>
                      <a:pt x="7" y="62"/>
                    </a:lnTo>
                    <a:lnTo>
                      <a:pt x="10" y="62"/>
                    </a:lnTo>
                    <a:lnTo>
                      <a:pt x="21" y="63"/>
                    </a:lnTo>
                    <a:lnTo>
                      <a:pt x="32" y="64"/>
                    </a:lnTo>
                    <a:lnTo>
                      <a:pt x="56" y="63"/>
                    </a:lnTo>
                    <a:lnTo>
                      <a:pt x="72" y="62"/>
                    </a:lnTo>
                    <a:lnTo>
                      <a:pt x="80" y="63"/>
                    </a:lnTo>
                    <a:lnTo>
                      <a:pt x="92" y="64"/>
                    </a:lnTo>
                    <a:lnTo>
                      <a:pt x="103" y="66"/>
                    </a:lnTo>
                    <a:lnTo>
                      <a:pt x="108" y="67"/>
                    </a:lnTo>
                    <a:lnTo>
                      <a:pt x="110" y="70"/>
                    </a:lnTo>
                    <a:lnTo>
                      <a:pt x="114" y="76"/>
                    </a:lnTo>
                    <a:lnTo>
                      <a:pt x="119" y="80"/>
                    </a:lnTo>
                    <a:lnTo>
                      <a:pt x="122" y="81"/>
                    </a:lnTo>
                    <a:lnTo>
                      <a:pt x="124" y="78"/>
                    </a:lnTo>
                    <a:lnTo>
                      <a:pt x="125" y="76"/>
                    </a:lnTo>
                    <a:lnTo>
                      <a:pt x="124" y="73"/>
                    </a:lnTo>
                    <a:lnTo>
                      <a:pt x="123" y="70"/>
                    </a:lnTo>
                    <a:lnTo>
                      <a:pt x="118" y="66"/>
                    </a:lnTo>
                    <a:lnTo>
                      <a:pt x="111" y="62"/>
                    </a:lnTo>
                    <a:lnTo>
                      <a:pt x="95" y="56"/>
                    </a:lnTo>
                    <a:lnTo>
                      <a:pt x="85" y="53"/>
                    </a:lnTo>
                    <a:lnTo>
                      <a:pt x="81" y="51"/>
                    </a:lnTo>
                    <a:lnTo>
                      <a:pt x="80" y="51"/>
                    </a:lnTo>
                    <a:lnTo>
                      <a:pt x="83" y="52"/>
                    </a:lnTo>
                    <a:lnTo>
                      <a:pt x="87" y="52"/>
                    </a:lnTo>
                    <a:lnTo>
                      <a:pt x="97" y="55"/>
                    </a:lnTo>
                    <a:lnTo>
                      <a:pt x="103" y="56"/>
                    </a:lnTo>
                    <a:lnTo>
                      <a:pt x="112" y="56"/>
                    </a:lnTo>
                    <a:lnTo>
                      <a:pt x="126" y="56"/>
                    </a:lnTo>
                    <a:lnTo>
                      <a:pt x="134" y="57"/>
                    </a:lnTo>
                    <a:lnTo>
                      <a:pt x="139" y="59"/>
                    </a:lnTo>
                    <a:lnTo>
                      <a:pt x="141" y="61"/>
                    </a:lnTo>
                    <a:lnTo>
                      <a:pt x="144" y="62"/>
                    </a:lnTo>
                    <a:lnTo>
                      <a:pt x="145" y="63"/>
                    </a:lnTo>
                    <a:lnTo>
                      <a:pt x="145" y="65"/>
                    </a:lnTo>
                    <a:lnTo>
                      <a:pt x="146" y="68"/>
                    </a:lnTo>
                    <a:lnTo>
                      <a:pt x="147" y="71"/>
                    </a:lnTo>
                    <a:lnTo>
                      <a:pt x="149" y="75"/>
                    </a:lnTo>
                    <a:lnTo>
                      <a:pt x="152" y="77"/>
                    </a:lnTo>
                    <a:lnTo>
                      <a:pt x="154" y="78"/>
                    </a:lnTo>
                    <a:lnTo>
                      <a:pt x="156" y="79"/>
                    </a:lnTo>
                    <a:lnTo>
                      <a:pt x="159" y="79"/>
                    </a:lnTo>
                    <a:lnTo>
                      <a:pt x="159" y="77"/>
                    </a:lnTo>
                    <a:lnTo>
                      <a:pt x="159" y="71"/>
                    </a:lnTo>
                    <a:lnTo>
                      <a:pt x="159" y="67"/>
                    </a:lnTo>
                    <a:lnTo>
                      <a:pt x="158" y="64"/>
                    </a:lnTo>
                    <a:lnTo>
                      <a:pt x="155" y="61"/>
                    </a:lnTo>
                    <a:lnTo>
                      <a:pt x="153" y="57"/>
                    </a:lnTo>
                    <a:lnTo>
                      <a:pt x="151" y="55"/>
                    </a:lnTo>
                    <a:lnTo>
                      <a:pt x="148" y="53"/>
                    </a:lnTo>
                    <a:lnTo>
                      <a:pt x="144" y="51"/>
                    </a:lnTo>
                    <a:lnTo>
                      <a:pt x="140" y="49"/>
                    </a:lnTo>
                    <a:lnTo>
                      <a:pt x="141" y="49"/>
                    </a:lnTo>
                    <a:lnTo>
                      <a:pt x="145" y="49"/>
                    </a:lnTo>
                    <a:lnTo>
                      <a:pt x="149" y="49"/>
                    </a:lnTo>
                    <a:lnTo>
                      <a:pt x="154" y="51"/>
                    </a:lnTo>
                    <a:lnTo>
                      <a:pt x="161" y="54"/>
                    </a:lnTo>
                    <a:lnTo>
                      <a:pt x="168" y="58"/>
                    </a:lnTo>
                    <a:lnTo>
                      <a:pt x="176" y="64"/>
                    </a:lnTo>
                    <a:lnTo>
                      <a:pt x="191" y="75"/>
                    </a:lnTo>
                    <a:lnTo>
                      <a:pt x="203" y="82"/>
                    </a:lnTo>
                    <a:lnTo>
                      <a:pt x="206" y="83"/>
                    </a:lnTo>
                    <a:lnTo>
                      <a:pt x="208" y="84"/>
                    </a:lnTo>
                    <a:lnTo>
                      <a:pt x="210" y="84"/>
                    </a:lnTo>
                    <a:lnTo>
                      <a:pt x="211" y="83"/>
                    </a:lnTo>
                    <a:lnTo>
                      <a:pt x="213" y="80"/>
                    </a:lnTo>
                    <a:lnTo>
                      <a:pt x="213" y="75"/>
                    </a:lnTo>
                    <a:lnTo>
                      <a:pt x="211" y="70"/>
                    </a:lnTo>
                    <a:lnTo>
                      <a:pt x="210" y="65"/>
                    </a:lnTo>
                    <a:lnTo>
                      <a:pt x="208" y="62"/>
                    </a:lnTo>
                    <a:lnTo>
                      <a:pt x="206" y="59"/>
                    </a:lnTo>
                    <a:lnTo>
                      <a:pt x="199" y="52"/>
                    </a:lnTo>
                    <a:lnTo>
                      <a:pt x="188" y="39"/>
                    </a:lnTo>
                    <a:lnTo>
                      <a:pt x="178" y="26"/>
                    </a:lnTo>
                    <a:lnTo>
                      <a:pt x="173" y="15"/>
                    </a:lnTo>
                    <a:lnTo>
                      <a:pt x="170" y="13"/>
                    </a:lnTo>
                    <a:lnTo>
                      <a:pt x="166" y="11"/>
                    </a:lnTo>
                    <a:lnTo>
                      <a:pt x="160" y="9"/>
                    </a:lnTo>
                    <a:lnTo>
                      <a:pt x="153" y="7"/>
                    </a:lnTo>
                    <a:lnTo>
                      <a:pt x="138" y="3"/>
                    </a:lnTo>
                    <a:lnTo>
                      <a:pt x="12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2" name="Freeform 217">
                <a:extLst>
                  <a:ext uri="{FF2B5EF4-FFF2-40B4-BE49-F238E27FC236}">
                    <a16:creationId xmlns:a16="http://schemas.microsoft.com/office/drawing/2014/main" id="{5F219290-12A9-4B85-A42A-E603EFCEA358}"/>
                  </a:ext>
                </a:extLst>
              </p:cNvPr>
              <p:cNvSpPr/>
              <p:nvPr/>
            </p:nvSpPr>
            <p:spPr bwMode="auto">
              <a:xfrm>
                <a:off x="1966" y="3439"/>
                <a:ext cx="225" cy="196"/>
              </a:xfrm>
              <a:custGeom>
                <a:avLst/>
                <a:gdLst>
                  <a:gd name="T0" fmla="*/ 827 w 902"/>
                  <a:gd name="T1" fmla="*/ 51 h 788"/>
                  <a:gd name="T2" fmla="*/ 731 w 902"/>
                  <a:gd name="T3" fmla="*/ 59 h 788"/>
                  <a:gd name="T4" fmla="*/ 662 w 902"/>
                  <a:gd name="T5" fmla="*/ 68 h 788"/>
                  <a:gd name="T6" fmla="*/ 629 w 902"/>
                  <a:gd name="T7" fmla="*/ 90 h 788"/>
                  <a:gd name="T8" fmla="*/ 593 w 902"/>
                  <a:gd name="T9" fmla="*/ 140 h 788"/>
                  <a:gd name="T10" fmla="*/ 559 w 902"/>
                  <a:gd name="T11" fmla="*/ 188 h 788"/>
                  <a:gd name="T12" fmla="*/ 521 w 902"/>
                  <a:gd name="T13" fmla="*/ 219 h 788"/>
                  <a:gd name="T14" fmla="*/ 472 w 902"/>
                  <a:gd name="T15" fmla="*/ 234 h 788"/>
                  <a:gd name="T16" fmla="*/ 437 w 902"/>
                  <a:gd name="T17" fmla="*/ 246 h 788"/>
                  <a:gd name="T18" fmla="*/ 398 w 902"/>
                  <a:gd name="T19" fmla="*/ 270 h 788"/>
                  <a:gd name="T20" fmla="*/ 355 w 902"/>
                  <a:gd name="T21" fmla="*/ 283 h 788"/>
                  <a:gd name="T22" fmla="*/ 326 w 902"/>
                  <a:gd name="T23" fmla="*/ 307 h 788"/>
                  <a:gd name="T24" fmla="*/ 313 w 902"/>
                  <a:gd name="T25" fmla="*/ 338 h 788"/>
                  <a:gd name="T26" fmla="*/ 311 w 902"/>
                  <a:gd name="T27" fmla="*/ 396 h 788"/>
                  <a:gd name="T28" fmla="*/ 306 w 902"/>
                  <a:gd name="T29" fmla="*/ 407 h 788"/>
                  <a:gd name="T30" fmla="*/ 269 w 902"/>
                  <a:gd name="T31" fmla="*/ 435 h 788"/>
                  <a:gd name="T32" fmla="*/ 234 w 902"/>
                  <a:gd name="T33" fmla="*/ 454 h 788"/>
                  <a:gd name="T34" fmla="*/ 232 w 902"/>
                  <a:gd name="T35" fmla="*/ 458 h 788"/>
                  <a:gd name="T36" fmla="*/ 206 w 902"/>
                  <a:gd name="T37" fmla="*/ 499 h 788"/>
                  <a:gd name="T38" fmla="*/ 127 w 902"/>
                  <a:gd name="T39" fmla="*/ 576 h 788"/>
                  <a:gd name="T40" fmla="*/ 77 w 902"/>
                  <a:gd name="T41" fmla="*/ 645 h 788"/>
                  <a:gd name="T42" fmla="*/ 68 w 902"/>
                  <a:gd name="T43" fmla="*/ 710 h 788"/>
                  <a:gd name="T44" fmla="*/ 47 w 902"/>
                  <a:gd name="T45" fmla="*/ 768 h 788"/>
                  <a:gd name="T46" fmla="*/ 36 w 902"/>
                  <a:gd name="T47" fmla="*/ 783 h 788"/>
                  <a:gd name="T48" fmla="*/ 5 w 902"/>
                  <a:gd name="T49" fmla="*/ 785 h 788"/>
                  <a:gd name="T50" fmla="*/ 26 w 902"/>
                  <a:gd name="T51" fmla="*/ 752 h 788"/>
                  <a:gd name="T52" fmla="*/ 49 w 902"/>
                  <a:gd name="T53" fmla="*/ 683 h 788"/>
                  <a:gd name="T54" fmla="*/ 65 w 902"/>
                  <a:gd name="T55" fmla="*/ 620 h 788"/>
                  <a:gd name="T56" fmla="*/ 78 w 902"/>
                  <a:gd name="T57" fmla="*/ 602 h 788"/>
                  <a:gd name="T58" fmla="*/ 134 w 902"/>
                  <a:gd name="T59" fmla="*/ 546 h 788"/>
                  <a:gd name="T60" fmla="*/ 203 w 902"/>
                  <a:gd name="T61" fmla="*/ 478 h 788"/>
                  <a:gd name="T62" fmla="*/ 222 w 902"/>
                  <a:gd name="T63" fmla="*/ 447 h 788"/>
                  <a:gd name="T64" fmla="*/ 262 w 902"/>
                  <a:gd name="T65" fmla="*/ 416 h 788"/>
                  <a:gd name="T66" fmla="*/ 292 w 902"/>
                  <a:gd name="T67" fmla="*/ 370 h 788"/>
                  <a:gd name="T68" fmla="*/ 303 w 902"/>
                  <a:gd name="T69" fmla="*/ 315 h 788"/>
                  <a:gd name="T70" fmla="*/ 328 w 902"/>
                  <a:gd name="T71" fmla="*/ 283 h 788"/>
                  <a:gd name="T72" fmla="*/ 373 w 902"/>
                  <a:gd name="T73" fmla="*/ 261 h 788"/>
                  <a:gd name="T74" fmla="*/ 395 w 902"/>
                  <a:gd name="T75" fmla="*/ 256 h 788"/>
                  <a:gd name="T76" fmla="*/ 429 w 902"/>
                  <a:gd name="T77" fmla="*/ 232 h 788"/>
                  <a:gd name="T78" fmla="*/ 452 w 902"/>
                  <a:gd name="T79" fmla="*/ 212 h 788"/>
                  <a:gd name="T80" fmla="*/ 493 w 902"/>
                  <a:gd name="T81" fmla="*/ 206 h 788"/>
                  <a:gd name="T82" fmla="*/ 530 w 902"/>
                  <a:gd name="T83" fmla="*/ 187 h 788"/>
                  <a:gd name="T84" fmla="*/ 559 w 902"/>
                  <a:gd name="T85" fmla="*/ 158 h 788"/>
                  <a:gd name="T86" fmla="*/ 594 w 902"/>
                  <a:gd name="T87" fmla="*/ 101 h 788"/>
                  <a:gd name="T88" fmla="*/ 630 w 902"/>
                  <a:gd name="T89" fmla="*/ 58 h 788"/>
                  <a:gd name="T90" fmla="*/ 684 w 902"/>
                  <a:gd name="T91" fmla="*/ 36 h 788"/>
                  <a:gd name="T92" fmla="*/ 741 w 902"/>
                  <a:gd name="T93" fmla="*/ 20 h 788"/>
                  <a:gd name="T94" fmla="*/ 808 w 902"/>
                  <a:gd name="T95" fmla="*/ 7 h 788"/>
                  <a:gd name="T96" fmla="*/ 876 w 902"/>
                  <a:gd name="T97" fmla="*/ 40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2" h="788">
                    <a:moveTo>
                      <a:pt x="849" y="51"/>
                    </a:moveTo>
                    <a:lnTo>
                      <a:pt x="849" y="51"/>
                    </a:lnTo>
                    <a:lnTo>
                      <a:pt x="849" y="51"/>
                    </a:lnTo>
                    <a:lnTo>
                      <a:pt x="827" y="51"/>
                    </a:lnTo>
                    <a:lnTo>
                      <a:pt x="805" y="52"/>
                    </a:lnTo>
                    <a:lnTo>
                      <a:pt x="781" y="54"/>
                    </a:lnTo>
                    <a:lnTo>
                      <a:pt x="756" y="57"/>
                    </a:lnTo>
                    <a:lnTo>
                      <a:pt x="731" y="59"/>
                    </a:lnTo>
                    <a:lnTo>
                      <a:pt x="711" y="63"/>
                    </a:lnTo>
                    <a:lnTo>
                      <a:pt x="691" y="66"/>
                    </a:lnTo>
                    <a:lnTo>
                      <a:pt x="670" y="67"/>
                    </a:lnTo>
                    <a:lnTo>
                      <a:pt x="662" y="68"/>
                    </a:lnTo>
                    <a:lnTo>
                      <a:pt x="654" y="72"/>
                    </a:lnTo>
                    <a:lnTo>
                      <a:pt x="645" y="76"/>
                    </a:lnTo>
                    <a:lnTo>
                      <a:pt x="638" y="82"/>
                    </a:lnTo>
                    <a:lnTo>
                      <a:pt x="629" y="90"/>
                    </a:lnTo>
                    <a:lnTo>
                      <a:pt x="620" y="99"/>
                    </a:lnTo>
                    <a:lnTo>
                      <a:pt x="613" y="108"/>
                    </a:lnTo>
                    <a:lnTo>
                      <a:pt x="605" y="120"/>
                    </a:lnTo>
                    <a:lnTo>
                      <a:pt x="593" y="140"/>
                    </a:lnTo>
                    <a:lnTo>
                      <a:pt x="580" y="160"/>
                    </a:lnTo>
                    <a:lnTo>
                      <a:pt x="574" y="170"/>
                    </a:lnTo>
                    <a:lnTo>
                      <a:pt x="566" y="179"/>
                    </a:lnTo>
                    <a:lnTo>
                      <a:pt x="559" y="188"/>
                    </a:lnTo>
                    <a:lnTo>
                      <a:pt x="550" y="197"/>
                    </a:lnTo>
                    <a:lnTo>
                      <a:pt x="542" y="205"/>
                    </a:lnTo>
                    <a:lnTo>
                      <a:pt x="532" y="213"/>
                    </a:lnTo>
                    <a:lnTo>
                      <a:pt x="521" y="219"/>
                    </a:lnTo>
                    <a:lnTo>
                      <a:pt x="510" y="225"/>
                    </a:lnTo>
                    <a:lnTo>
                      <a:pt x="498" y="229"/>
                    </a:lnTo>
                    <a:lnTo>
                      <a:pt x="485" y="232"/>
                    </a:lnTo>
                    <a:lnTo>
                      <a:pt x="472" y="234"/>
                    </a:lnTo>
                    <a:lnTo>
                      <a:pt x="457" y="236"/>
                    </a:lnTo>
                    <a:lnTo>
                      <a:pt x="452" y="237"/>
                    </a:lnTo>
                    <a:lnTo>
                      <a:pt x="446" y="241"/>
                    </a:lnTo>
                    <a:lnTo>
                      <a:pt x="437" y="246"/>
                    </a:lnTo>
                    <a:lnTo>
                      <a:pt x="427" y="253"/>
                    </a:lnTo>
                    <a:lnTo>
                      <a:pt x="417" y="260"/>
                    </a:lnTo>
                    <a:lnTo>
                      <a:pt x="408" y="266"/>
                    </a:lnTo>
                    <a:lnTo>
                      <a:pt x="398" y="270"/>
                    </a:lnTo>
                    <a:lnTo>
                      <a:pt x="389" y="272"/>
                    </a:lnTo>
                    <a:lnTo>
                      <a:pt x="376" y="275"/>
                    </a:lnTo>
                    <a:lnTo>
                      <a:pt x="365" y="280"/>
                    </a:lnTo>
                    <a:lnTo>
                      <a:pt x="355" y="283"/>
                    </a:lnTo>
                    <a:lnTo>
                      <a:pt x="346" y="288"/>
                    </a:lnTo>
                    <a:lnTo>
                      <a:pt x="338" y="294"/>
                    </a:lnTo>
                    <a:lnTo>
                      <a:pt x="331" y="299"/>
                    </a:lnTo>
                    <a:lnTo>
                      <a:pt x="326" y="307"/>
                    </a:lnTo>
                    <a:lnTo>
                      <a:pt x="320" y="313"/>
                    </a:lnTo>
                    <a:lnTo>
                      <a:pt x="317" y="322"/>
                    </a:lnTo>
                    <a:lnTo>
                      <a:pt x="314" y="329"/>
                    </a:lnTo>
                    <a:lnTo>
                      <a:pt x="313" y="338"/>
                    </a:lnTo>
                    <a:lnTo>
                      <a:pt x="312" y="347"/>
                    </a:lnTo>
                    <a:lnTo>
                      <a:pt x="311" y="366"/>
                    </a:lnTo>
                    <a:lnTo>
                      <a:pt x="311" y="392"/>
                    </a:lnTo>
                    <a:lnTo>
                      <a:pt x="311" y="396"/>
                    </a:lnTo>
                    <a:lnTo>
                      <a:pt x="311" y="399"/>
                    </a:lnTo>
                    <a:lnTo>
                      <a:pt x="311" y="403"/>
                    </a:lnTo>
                    <a:lnTo>
                      <a:pt x="310" y="405"/>
                    </a:lnTo>
                    <a:lnTo>
                      <a:pt x="306" y="407"/>
                    </a:lnTo>
                    <a:lnTo>
                      <a:pt x="303" y="409"/>
                    </a:lnTo>
                    <a:lnTo>
                      <a:pt x="292" y="419"/>
                    </a:lnTo>
                    <a:lnTo>
                      <a:pt x="280" y="427"/>
                    </a:lnTo>
                    <a:lnTo>
                      <a:pt x="269" y="435"/>
                    </a:lnTo>
                    <a:lnTo>
                      <a:pt x="258" y="441"/>
                    </a:lnTo>
                    <a:lnTo>
                      <a:pt x="248" y="446"/>
                    </a:lnTo>
                    <a:lnTo>
                      <a:pt x="239" y="450"/>
                    </a:lnTo>
                    <a:lnTo>
                      <a:pt x="234" y="454"/>
                    </a:lnTo>
                    <a:lnTo>
                      <a:pt x="232" y="458"/>
                    </a:lnTo>
                    <a:lnTo>
                      <a:pt x="232" y="458"/>
                    </a:lnTo>
                    <a:lnTo>
                      <a:pt x="232" y="458"/>
                    </a:lnTo>
                    <a:lnTo>
                      <a:pt x="232" y="458"/>
                    </a:lnTo>
                    <a:lnTo>
                      <a:pt x="232" y="459"/>
                    </a:lnTo>
                    <a:lnTo>
                      <a:pt x="224" y="473"/>
                    </a:lnTo>
                    <a:lnTo>
                      <a:pt x="216" y="486"/>
                    </a:lnTo>
                    <a:lnTo>
                      <a:pt x="206" y="499"/>
                    </a:lnTo>
                    <a:lnTo>
                      <a:pt x="195" y="512"/>
                    </a:lnTo>
                    <a:lnTo>
                      <a:pt x="172" y="535"/>
                    </a:lnTo>
                    <a:lnTo>
                      <a:pt x="147" y="558"/>
                    </a:lnTo>
                    <a:lnTo>
                      <a:pt x="127" y="576"/>
                    </a:lnTo>
                    <a:lnTo>
                      <a:pt x="110" y="595"/>
                    </a:lnTo>
                    <a:lnTo>
                      <a:pt x="94" y="615"/>
                    </a:lnTo>
                    <a:lnTo>
                      <a:pt x="79" y="637"/>
                    </a:lnTo>
                    <a:lnTo>
                      <a:pt x="77" y="645"/>
                    </a:lnTo>
                    <a:lnTo>
                      <a:pt x="76" y="658"/>
                    </a:lnTo>
                    <a:lnTo>
                      <a:pt x="74" y="673"/>
                    </a:lnTo>
                    <a:lnTo>
                      <a:pt x="72" y="692"/>
                    </a:lnTo>
                    <a:lnTo>
                      <a:pt x="68" y="710"/>
                    </a:lnTo>
                    <a:lnTo>
                      <a:pt x="64" y="727"/>
                    </a:lnTo>
                    <a:lnTo>
                      <a:pt x="58" y="743"/>
                    </a:lnTo>
                    <a:lnTo>
                      <a:pt x="53" y="756"/>
                    </a:lnTo>
                    <a:lnTo>
                      <a:pt x="47" y="768"/>
                    </a:lnTo>
                    <a:lnTo>
                      <a:pt x="43" y="777"/>
                    </a:lnTo>
                    <a:lnTo>
                      <a:pt x="40" y="780"/>
                    </a:lnTo>
                    <a:lnTo>
                      <a:pt x="38" y="782"/>
                    </a:lnTo>
                    <a:lnTo>
                      <a:pt x="36" y="783"/>
                    </a:lnTo>
                    <a:lnTo>
                      <a:pt x="33" y="784"/>
                    </a:lnTo>
                    <a:lnTo>
                      <a:pt x="0" y="788"/>
                    </a:lnTo>
                    <a:lnTo>
                      <a:pt x="3" y="786"/>
                    </a:lnTo>
                    <a:lnTo>
                      <a:pt x="5" y="785"/>
                    </a:lnTo>
                    <a:lnTo>
                      <a:pt x="9" y="782"/>
                    </a:lnTo>
                    <a:lnTo>
                      <a:pt x="13" y="778"/>
                    </a:lnTo>
                    <a:lnTo>
                      <a:pt x="19" y="766"/>
                    </a:lnTo>
                    <a:lnTo>
                      <a:pt x="26" y="752"/>
                    </a:lnTo>
                    <a:lnTo>
                      <a:pt x="33" y="736"/>
                    </a:lnTo>
                    <a:lnTo>
                      <a:pt x="39" y="717"/>
                    </a:lnTo>
                    <a:lnTo>
                      <a:pt x="44" y="700"/>
                    </a:lnTo>
                    <a:lnTo>
                      <a:pt x="49" y="683"/>
                    </a:lnTo>
                    <a:lnTo>
                      <a:pt x="53" y="664"/>
                    </a:lnTo>
                    <a:lnTo>
                      <a:pt x="57" y="646"/>
                    </a:lnTo>
                    <a:lnTo>
                      <a:pt x="60" y="631"/>
                    </a:lnTo>
                    <a:lnTo>
                      <a:pt x="65" y="620"/>
                    </a:lnTo>
                    <a:lnTo>
                      <a:pt x="65" y="620"/>
                    </a:lnTo>
                    <a:lnTo>
                      <a:pt x="65" y="620"/>
                    </a:lnTo>
                    <a:lnTo>
                      <a:pt x="71" y="611"/>
                    </a:lnTo>
                    <a:lnTo>
                      <a:pt x="78" y="602"/>
                    </a:lnTo>
                    <a:lnTo>
                      <a:pt x="85" y="592"/>
                    </a:lnTo>
                    <a:lnTo>
                      <a:pt x="94" y="584"/>
                    </a:lnTo>
                    <a:lnTo>
                      <a:pt x="113" y="565"/>
                    </a:lnTo>
                    <a:lnTo>
                      <a:pt x="134" y="546"/>
                    </a:lnTo>
                    <a:lnTo>
                      <a:pt x="159" y="524"/>
                    </a:lnTo>
                    <a:lnTo>
                      <a:pt x="182" y="502"/>
                    </a:lnTo>
                    <a:lnTo>
                      <a:pt x="193" y="490"/>
                    </a:lnTo>
                    <a:lnTo>
                      <a:pt x="203" y="478"/>
                    </a:lnTo>
                    <a:lnTo>
                      <a:pt x="211" y="465"/>
                    </a:lnTo>
                    <a:lnTo>
                      <a:pt x="219" y="452"/>
                    </a:lnTo>
                    <a:lnTo>
                      <a:pt x="219" y="452"/>
                    </a:lnTo>
                    <a:lnTo>
                      <a:pt x="222" y="447"/>
                    </a:lnTo>
                    <a:lnTo>
                      <a:pt x="228" y="440"/>
                    </a:lnTo>
                    <a:lnTo>
                      <a:pt x="235" y="435"/>
                    </a:lnTo>
                    <a:lnTo>
                      <a:pt x="244" y="429"/>
                    </a:lnTo>
                    <a:lnTo>
                      <a:pt x="262" y="416"/>
                    </a:lnTo>
                    <a:lnTo>
                      <a:pt x="280" y="405"/>
                    </a:lnTo>
                    <a:lnTo>
                      <a:pt x="287" y="400"/>
                    </a:lnTo>
                    <a:lnTo>
                      <a:pt x="292" y="398"/>
                    </a:lnTo>
                    <a:lnTo>
                      <a:pt x="292" y="370"/>
                    </a:lnTo>
                    <a:lnTo>
                      <a:pt x="296" y="347"/>
                    </a:lnTo>
                    <a:lnTo>
                      <a:pt x="298" y="336"/>
                    </a:lnTo>
                    <a:lnTo>
                      <a:pt x="300" y="325"/>
                    </a:lnTo>
                    <a:lnTo>
                      <a:pt x="303" y="315"/>
                    </a:lnTo>
                    <a:lnTo>
                      <a:pt x="309" y="307"/>
                    </a:lnTo>
                    <a:lnTo>
                      <a:pt x="314" y="298"/>
                    </a:lnTo>
                    <a:lnTo>
                      <a:pt x="320" y="289"/>
                    </a:lnTo>
                    <a:lnTo>
                      <a:pt x="328" y="283"/>
                    </a:lnTo>
                    <a:lnTo>
                      <a:pt x="338" y="276"/>
                    </a:lnTo>
                    <a:lnTo>
                      <a:pt x="347" y="271"/>
                    </a:lnTo>
                    <a:lnTo>
                      <a:pt x="359" y="266"/>
                    </a:lnTo>
                    <a:lnTo>
                      <a:pt x="373" y="261"/>
                    </a:lnTo>
                    <a:lnTo>
                      <a:pt x="387" y="258"/>
                    </a:lnTo>
                    <a:lnTo>
                      <a:pt x="388" y="258"/>
                    </a:lnTo>
                    <a:lnTo>
                      <a:pt x="389" y="258"/>
                    </a:lnTo>
                    <a:lnTo>
                      <a:pt x="395" y="256"/>
                    </a:lnTo>
                    <a:lnTo>
                      <a:pt x="401" y="253"/>
                    </a:lnTo>
                    <a:lnTo>
                      <a:pt x="410" y="247"/>
                    </a:lnTo>
                    <a:lnTo>
                      <a:pt x="420" y="241"/>
                    </a:lnTo>
                    <a:lnTo>
                      <a:pt x="429" y="232"/>
                    </a:lnTo>
                    <a:lnTo>
                      <a:pt x="439" y="223"/>
                    </a:lnTo>
                    <a:lnTo>
                      <a:pt x="443" y="217"/>
                    </a:lnTo>
                    <a:lnTo>
                      <a:pt x="449" y="214"/>
                    </a:lnTo>
                    <a:lnTo>
                      <a:pt x="452" y="212"/>
                    </a:lnTo>
                    <a:lnTo>
                      <a:pt x="456" y="211"/>
                    </a:lnTo>
                    <a:lnTo>
                      <a:pt x="469" y="211"/>
                    </a:lnTo>
                    <a:lnTo>
                      <a:pt x="481" y="209"/>
                    </a:lnTo>
                    <a:lnTo>
                      <a:pt x="493" y="206"/>
                    </a:lnTo>
                    <a:lnTo>
                      <a:pt x="503" y="202"/>
                    </a:lnTo>
                    <a:lnTo>
                      <a:pt x="512" y="198"/>
                    </a:lnTo>
                    <a:lnTo>
                      <a:pt x="522" y="193"/>
                    </a:lnTo>
                    <a:lnTo>
                      <a:pt x="530" y="187"/>
                    </a:lnTo>
                    <a:lnTo>
                      <a:pt x="538" y="181"/>
                    </a:lnTo>
                    <a:lnTo>
                      <a:pt x="545" y="174"/>
                    </a:lnTo>
                    <a:lnTo>
                      <a:pt x="552" y="167"/>
                    </a:lnTo>
                    <a:lnTo>
                      <a:pt x="559" y="158"/>
                    </a:lnTo>
                    <a:lnTo>
                      <a:pt x="564" y="149"/>
                    </a:lnTo>
                    <a:lnTo>
                      <a:pt x="576" y="132"/>
                    </a:lnTo>
                    <a:lnTo>
                      <a:pt x="587" y="115"/>
                    </a:lnTo>
                    <a:lnTo>
                      <a:pt x="594" y="101"/>
                    </a:lnTo>
                    <a:lnTo>
                      <a:pt x="603" y="89"/>
                    </a:lnTo>
                    <a:lnTo>
                      <a:pt x="612" y="77"/>
                    </a:lnTo>
                    <a:lnTo>
                      <a:pt x="621" y="67"/>
                    </a:lnTo>
                    <a:lnTo>
                      <a:pt x="630" y="58"/>
                    </a:lnTo>
                    <a:lnTo>
                      <a:pt x="640" y="50"/>
                    </a:lnTo>
                    <a:lnTo>
                      <a:pt x="650" y="45"/>
                    </a:lnTo>
                    <a:lnTo>
                      <a:pt x="660" y="40"/>
                    </a:lnTo>
                    <a:lnTo>
                      <a:pt x="684" y="36"/>
                    </a:lnTo>
                    <a:lnTo>
                      <a:pt x="707" y="30"/>
                    </a:lnTo>
                    <a:lnTo>
                      <a:pt x="717" y="26"/>
                    </a:lnTo>
                    <a:lnTo>
                      <a:pt x="729" y="23"/>
                    </a:lnTo>
                    <a:lnTo>
                      <a:pt x="741" y="20"/>
                    </a:lnTo>
                    <a:lnTo>
                      <a:pt x="753" y="19"/>
                    </a:lnTo>
                    <a:lnTo>
                      <a:pt x="768" y="14"/>
                    </a:lnTo>
                    <a:lnTo>
                      <a:pt x="786" y="10"/>
                    </a:lnTo>
                    <a:lnTo>
                      <a:pt x="808" y="7"/>
                    </a:lnTo>
                    <a:lnTo>
                      <a:pt x="830" y="5"/>
                    </a:lnTo>
                    <a:lnTo>
                      <a:pt x="871" y="2"/>
                    </a:lnTo>
                    <a:lnTo>
                      <a:pt x="902" y="0"/>
                    </a:lnTo>
                    <a:lnTo>
                      <a:pt x="876" y="40"/>
                    </a:lnTo>
                    <a:lnTo>
                      <a:pt x="861" y="36"/>
                    </a:lnTo>
                    <a:lnTo>
                      <a:pt x="849" y="5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3" name="Freeform 218">
                <a:extLst>
                  <a:ext uri="{FF2B5EF4-FFF2-40B4-BE49-F238E27FC236}">
                    <a16:creationId xmlns:a16="http://schemas.microsoft.com/office/drawing/2014/main" id="{06C82777-2B69-4C0D-B8D1-76ED76C18083}"/>
                  </a:ext>
                </a:extLst>
              </p:cNvPr>
              <p:cNvSpPr/>
              <p:nvPr/>
            </p:nvSpPr>
            <p:spPr bwMode="auto">
              <a:xfrm>
                <a:off x="2118" y="3454"/>
                <a:ext cx="57" cy="27"/>
              </a:xfrm>
              <a:custGeom>
                <a:avLst/>
                <a:gdLst>
                  <a:gd name="T0" fmla="*/ 227 w 227"/>
                  <a:gd name="T1" fmla="*/ 0 h 106"/>
                  <a:gd name="T2" fmla="*/ 218 w 227"/>
                  <a:gd name="T3" fmla="*/ 1 h 106"/>
                  <a:gd name="T4" fmla="*/ 209 w 227"/>
                  <a:gd name="T5" fmla="*/ 3 h 106"/>
                  <a:gd name="T6" fmla="*/ 200 w 227"/>
                  <a:gd name="T7" fmla="*/ 6 h 106"/>
                  <a:gd name="T8" fmla="*/ 190 w 227"/>
                  <a:gd name="T9" fmla="*/ 10 h 106"/>
                  <a:gd name="T10" fmla="*/ 181 w 227"/>
                  <a:gd name="T11" fmla="*/ 13 h 106"/>
                  <a:gd name="T12" fmla="*/ 171 w 227"/>
                  <a:gd name="T13" fmla="*/ 16 h 106"/>
                  <a:gd name="T14" fmla="*/ 161 w 227"/>
                  <a:gd name="T15" fmla="*/ 18 h 106"/>
                  <a:gd name="T16" fmla="*/ 151 w 227"/>
                  <a:gd name="T17" fmla="*/ 19 h 106"/>
                  <a:gd name="T18" fmla="*/ 138 w 227"/>
                  <a:gd name="T19" fmla="*/ 19 h 106"/>
                  <a:gd name="T20" fmla="*/ 124 w 227"/>
                  <a:gd name="T21" fmla="*/ 19 h 106"/>
                  <a:gd name="T22" fmla="*/ 110 w 227"/>
                  <a:gd name="T23" fmla="*/ 19 h 106"/>
                  <a:gd name="T24" fmla="*/ 99 w 227"/>
                  <a:gd name="T25" fmla="*/ 19 h 106"/>
                  <a:gd name="T26" fmla="*/ 93 w 227"/>
                  <a:gd name="T27" fmla="*/ 19 h 106"/>
                  <a:gd name="T28" fmla="*/ 89 w 227"/>
                  <a:gd name="T29" fmla="*/ 20 h 106"/>
                  <a:gd name="T30" fmla="*/ 86 w 227"/>
                  <a:gd name="T31" fmla="*/ 23 h 106"/>
                  <a:gd name="T32" fmla="*/ 82 w 227"/>
                  <a:gd name="T33" fmla="*/ 25 h 106"/>
                  <a:gd name="T34" fmla="*/ 76 w 227"/>
                  <a:gd name="T35" fmla="*/ 30 h 106"/>
                  <a:gd name="T36" fmla="*/ 71 w 227"/>
                  <a:gd name="T37" fmla="*/ 38 h 106"/>
                  <a:gd name="T38" fmla="*/ 65 w 227"/>
                  <a:gd name="T39" fmla="*/ 45 h 106"/>
                  <a:gd name="T40" fmla="*/ 60 w 227"/>
                  <a:gd name="T41" fmla="*/ 53 h 106"/>
                  <a:gd name="T42" fmla="*/ 53 w 227"/>
                  <a:gd name="T43" fmla="*/ 59 h 106"/>
                  <a:gd name="T44" fmla="*/ 46 w 227"/>
                  <a:gd name="T45" fmla="*/ 65 h 106"/>
                  <a:gd name="T46" fmla="*/ 40 w 227"/>
                  <a:gd name="T47" fmla="*/ 67 h 106"/>
                  <a:gd name="T48" fmla="*/ 35 w 227"/>
                  <a:gd name="T49" fmla="*/ 67 h 106"/>
                  <a:gd name="T50" fmla="*/ 32 w 227"/>
                  <a:gd name="T51" fmla="*/ 67 h 106"/>
                  <a:gd name="T52" fmla="*/ 27 w 227"/>
                  <a:gd name="T53" fmla="*/ 66 h 106"/>
                  <a:gd name="T54" fmla="*/ 24 w 227"/>
                  <a:gd name="T55" fmla="*/ 66 h 106"/>
                  <a:gd name="T56" fmla="*/ 21 w 227"/>
                  <a:gd name="T57" fmla="*/ 67 h 106"/>
                  <a:gd name="T58" fmla="*/ 18 w 227"/>
                  <a:gd name="T59" fmla="*/ 70 h 106"/>
                  <a:gd name="T60" fmla="*/ 16 w 227"/>
                  <a:gd name="T61" fmla="*/ 75 h 106"/>
                  <a:gd name="T62" fmla="*/ 16 w 227"/>
                  <a:gd name="T63" fmla="*/ 83 h 106"/>
                  <a:gd name="T64" fmla="*/ 16 w 227"/>
                  <a:gd name="T65" fmla="*/ 91 h 106"/>
                  <a:gd name="T66" fmla="*/ 8 w 227"/>
                  <a:gd name="T67" fmla="*/ 100 h 106"/>
                  <a:gd name="T68" fmla="*/ 0 w 227"/>
                  <a:gd name="T69"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106">
                    <a:moveTo>
                      <a:pt x="227" y="0"/>
                    </a:moveTo>
                    <a:lnTo>
                      <a:pt x="218" y="1"/>
                    </a:lnTo>
                    <a:lnTo>
                      <a:pt x="209" y="3"/>
                    </a:lnTo>
                    <a:lnTo>
                      <a:pt x="200" y="6"/>
                    </a:lnTo>
                    <a:lnTo>
                      <a:pt x="190" y="10"/>
                    </a:lnTo>
                    <a:lnTo>
                      <a:pt x="181" y="13"/>
                    </a:lnTo>
                    <a:lnTo>
                      <a:pt x="171" y="16"/>
                    </a:lnTo>
                    <a:lnTo>
                      <a:pt x="161" y="18"/>
                    </a:lnTo>
                    <a:lnTo>
                      <a:pt x="151" y="19"/>
                    </a:lnTo>
                    <a:lnTo>
                      <a:pt x="138" y="19"/>
                    </a:lnTo>
                    <a:lnTo>
                      <a:pt x="124" y="19"/>
                    </a:lnTo>
                    <a:lnTo>
                      <a:pt x="110" y="19"/>
                    </a:lnTo>
                    <a:lnTo>
                      <a:pt x="99" y="19"/>
                    </a:lnTo>
                    <a:lnTo>
                      <a:pt x="93" y="19"/>
                    </a:lnTo>
                    <a:lnTo>
                      <a:pt x="89" y="20"/>
                    </a:lnTo>
                    <a:lnTo>
                      <a:pt x="86" y="23"/>
                    </a:lnTo>
                    <a:lnTo>
                      <a:pt x="82" y="25"/>
                    </a:lnTo>
                    <a:lnTo>
                      <a:pt x="76" y="30"/>
                    </a:lnTo>
                    <a:lnTo>
                      <a:pt x="71" y="38"/>
                    </a:lnTo>
                    <a:lnTo>
                      <a:pt x="65" y="45"/>
                    </a:lnTo>
                    <a:lnTo>
                      <a:pt x="60" y="53"/>
                    </a:lnTo>
                    <a:lnTo>
                      <a:pt x="53" y="59"/>
                    </a:lnTo>
                    <a:lnTo>
                      <a:pt x="46" y="65"/>
                    </a:lnTo>
                    <a:lnTo>
                      <a:pt x="40" y="67"/>
                    </a:lnTo>
                    <a:lnTo>
                      <a:pt x="35" y="67"/>
                    </a:lnTo>
                    <a:lnTo>
                      <a:pt x="32" y="67"/>
                    </a:lnTo>
                    <a:lnTo>
                      <a:pt x="27" y="66"/>
                    </a:lnTo>
                    <a:lnTo>
                      <a:pt x="24" y="66"/>
                    </a:lnTo>
                    <a:lnTo>
                      <a:pt x="21" y="67"/>
                    </a:lnTo>
                    <a:lnTo>
                      <a:pt x="18" y="70"/>
                    </a:lnTo>
                    <a:lnTo>
                      <a:pt x="16" y="75"/>
                    </a:lnTo>
                    <a:lnTo>
                      <a:pt x="16" y="83"/>
                    </a:lnTo>
                    <a:lnTo>
                      <a:pt x="16" y="91"/>
                    </a:lnTo>
                    <a:lnTo>
                      <a:pt x="8" y="100"/>
                    </a:lnTo>
                    <a:lnTo>
                      <a:pt x="0" y="106"/>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4" name="Freeform 219">
                <a:extLst>
                  <a:ext uri="{FF2B5EF4-FFF2-40B4-BE49-F238E27FC236}">
                    <a16:creationId xmlns:a16="http://schemas.microsoft.com/office/drawing/2014/main" id="{82257B2A-7276-4666-AD7C-C1E3EB25CF91}"/>
                  </a:ext>
                </a:extLst>
              </p:cNvPr>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5" name="Freeform 220">
                <a:extLst>
                  <a:ext uri="{FF2B5EF4-FFF2-40B4-BE49-F238E27FC236}">
                    <a16:creationId xmlns:a16="http://schemas.microsoft.com/office/drawing/2014/main" id="{2E90647B-26B5-4E23-B9EF-49D4987367FC}"/>
                  </a:ext>
                </a:extLst>
              </p:cNvPr>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6" name="Freeform 221">
                <a:extLst>
                  <a:ext uri="{FF2B5EF4-FFF2-40B4-BE49-F238E27FC236}">
                    <a16:creationId xmlns:a16="http://schemas.microsoft.com/office/drawing/2014/main" id="{04A1A982-0C2E-4EC1-BA58-463692FEF263}"/>
                  </a:ext>
                </a:extLst>
              </p:cNvPr>
              <p:cNvSpPr>
                <a:spLocks noEditPoints="1"/>
              </p:cNvSpPr>
              <p:nvPr/>
            </p:nvSpPr>
            <p:spPr bwMode="auto">
              <a:xfrm>
                <a:off x="3117" y="3510"/>
                <a:ext cx="84" cy="125"/>
              </a:xfrm>
              <a:custGeom>
                <a:avLst/>
                <a:gdLst>
                  <a:gd name="T0" fmla="*/ 21 w 337"/>
                  <a:gd name="T1" fmla="*/ 12 h 499"/>
                  <a:gd name="T2" fmla="*/ 29 w 337"/>
                  <a:gd name="T3" fmla="*/ 12 h 499"/>
                  <a:gd name="T4" fmla="*/ 0 w 337"/>
                  <a:gd name="T5" fmla="*/ 28 h 499"/>
                  <a:gd name="T6" fmla="*/ 14 w 337"/>
                  <a:gd name="T7" fmla="*/ 14 h 499"/>
                  <a:gd name="T8" fmla="*/ 29 w 337"/>
                  <a:gd name="T9" fmla="*/ 12 h 499"/>
                  <a:gd name="T10" fmla="*/ 43 w 337"/>
                  <a:gd name="T11" fmla="*/ 30 h 499"/>
                  <a:gd name="T12" fmla="*/ 66 w 337"/>
                  <a:gd name="T13" fmla="*/ 53 h 499"/>
                  <a:gd name="T14" fmla="*/ 87 w 337"/>
                  <a:gd name="T15" fmla="*/ 59 h 499"/>
                  <a:gd name="T16" fmla="*/ 113 w 337"/>
                  <a:gd name="T17" fmla="*/ 62 h 499"/>
                  <a:gd name="T18" fmla="*/ 121 w 337"/>
                  <a:gd name="T19" fmla="*/ 63 h 499"/>
                  <a:gd name="T20" fmla="*/ 133 w 337"/>
                  <a:gd name="T21" fmla="*/ 72 h 499"/>
                  <a:gd name="T22" fmla="*/ 160 w 337"/>
                  <a:gd name="T23" fmla="*/ 121 h 499"/>
                  <a:gd name="T24" fmla="*/ 176 w 337"/>
                  <a:gd name="T25" fmla="*/ 153 h 499"/>
                  <a:gd name="T26" fmla="*/ 180 w 337"/>
                  <a:gd name="T27" fmla="*/ 159 h 499"/>
                  <a:gd name="T28" fmla="*/ 186 w 337"/>
                  <a:gd name="T29" fmla="*/ 165 h 499"/>
                  <a:gd name="T30" fmla="*/ 204 w 337"/>
                  <a:gd name="T31" fmla="*/ 189 h 499"/>
                  <a:gd name="T32" fmla="*/ 220 w 337"/>
                  <a:gd name="T33" fmla="*/ 220 h 499"/>
                  <a:gd name="T34" fmla="*/ 223 w 337"/>
                  <a:gd name="T35" fmla="*/ 243 h 499"/>
                  <a:gd name="T36" fmla="*/ 231 w 337"/>
                  <a:gd name="T37" fmla="*/ 271 h 499"/>
                  <a:gd name="T38" fmla="*/ 240 w 337"/>
                  <a:gd name="T39" fmla="*/ 291 h 499"/>
                  <a:gd name="T40" fmla="*/ 250 w 337"/>
                  <a:gd name="T41" fmla="*/ 300 h 499"/>
                  <a:gd name="T42" fmla="*/ 261 w 337"/>
                  <a:gd name="T43" fmla="*/ 322 h 499"/>
                  <a:gd name="T44" fmla="*/ 288 w 337"/>
                  <a:gd name="T45" fmla="*/ 403 h 499"/>
                  <a:gd name="T46" fmla="*/ 300 w 337"/>
                  <a:gd name="T47" fmla="*/ 423 h 499"/>
                  <a:gd name="T48" fmla="*/ 329 w 337"/>
                  <a:gd name="T49" fmla="*/ 471 h 499"/>
                  <a:gd name="T50" fmla="*/ 337 w 337"/>
                  <a:gd name="T51" fmla="*/ 499 h 499"/>
                  <a:gd name="T52" fmla="*/ 318 w 337"/>
                  <a:gd name="T53" fmla="*/ 487 h 499"/>
                  <a:gd name="T54" fmla="*/ 296 w 337"/>
                  <a:gd name="T55" fmla="*/ 454 h 499"/>
                  <a:gd name="T56" fmla="*/ 281 w 337"/>
                  <a:gd name="T57" fmla="*/ 429 h 499"/>
                  <a:gd name="T58" fmla="*/ 276 w 337"/>
                  <a:gd name="T59" fmla="*/ 410 h 499"/>
                  <a:gd name="T60" fmla="*/ 265 w 337"/>
                  <a:gd name="T61" fmla="*/ 376 h 499"/>
                  <a:gd name="T62" fmla="*/ 242 w 337"/>
                  <a:gd name="T63" fmla="*/ 331 h 499"/>
                  <a:gd name="T64" fmla="*/ 224 w 337"/>
                  <a:gd name="T65" fmla="*/ 310 h 499"/>
                  <a:gd name="T66" fmla="*/ 213 w 337"/>
                  <a:gd name="T67" fmla="*/ 288 h 499"/>
                  <a:gd name="T68" fmla="*/ 200 w 337"/>
                  <a:gd name="T69" fmla="*/ 255 h 499"/>
                  <a:gd name="T70" fmla="*/ 193 w 337"/>
                  <a:gd name="T71" fmla="*/ 222 h 499"/>
                  <a:gd name="T72" fmla="*/ 172 w 337"/>
                  <a:gd name="T73" fmla="*/ 178 h 499"/>
                  <a:gd name="T74" fmla="*/ 165 w 337"/>
                  <a:gd name="T75" fmla="*/ 170 h 499"/>
                  <a:gd name="T76" fmla="*/ 161 w 337"/>
                  <a:gd name="T77" fmla="*/ 166 h 499"/>
                  <a:gd name="T78" fmla="*/ 150 w 337"/>
                  <a:gd name="T79" fmla="*/ 148 h 499"/>
                  <a:gd name="T80" fmla="*/ 131 w 337"/>
                  <a:gd name="T81" fmla="*/ 109 h 499"/>
                  <a:gd name="T82" fmla="*/ 113 w 337"/>
                  <a:gd name="T83" fmla="*/ 91 h 499"/>
                  <a:gd name="T84" fmla="*/ 85 w 337"/>
                  <a:gd name="T85" fmla="*/ 76 h 499"/>
                  <a:gd name="T86" fmla="*/ 65 w 337"/>
                  <a:gd name="T87" fmla="*/ 72 h 499"/>
                  <a:gd name="T88" fmla="*/ 33 w 337"/>
                  <a:gd name="T89" fmla="*/ 59 h 499"/>
                  <a:gd name="T90" fmla="*/ 12 w 337"/>
                  <a:gd name="T91" fmla="*/ 37 h 499"/>
                  <a:gd name="T92" fmla="*/ 29 w 337"/>
                  <a:gd name="T93" fmla="*/ 1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7" h="499">
                    <a:moveTo>
                      <a:pt x="1" y="30"/>
                    </a:moveTo>
                    <a:lnTo>
                      <a:pt x="5" y="28"/>
                    </a:lnTo>
                    <a:lnTo>
                      <a:pt x="21" y="12"/>
                    </a:lnTo>
                    <a:lnTo>
                      <a:pt x="22" y="0"/>
                    </a:lnTo>
                    <a:lnTo>
                      <a:pt x="25" y="6"/>
                    </a:lnTo>
                    <a:lnTo>
                      <a:pt x="29" y="12"/>
                    </a:lnTo>
                    <a:lnTo>
                      <a:pt x="5" y="27"/>
                    </a:lnTo>
                    <a:lnTo>
                      <a:pt x="2" y="27"/>
                    </a:lnTo>
                    <a:lnTo>
                      <a:pt x="0" y="28"/>
                    </a:lnTo>
                    <a:lnTo>
                      <a:pt x="1" y="30"/>
                    </a:lnTo>
                    <a:close/>
                    <a:moveTo>
                      <a:pt x="1" y="18"/>
                    </a:moveTo>
                    <a:lnTo>
                      <a:pt x="14" y="14"/>
                    </a:lnTo>
                    <a:lnTo>
                      <a:pt x="21" y="12"/>
                    </a:lnTo>
                    <a:lnTo>
                      <a:pt x="1" y="18"/>
                    </a:lnTo>
                    <a:close/>
                    <a:moveTo>
                      <a:pt x="29" y="12"/>
                    </a:moveTo>
                    <a:lnTo>
                      <a:pt x="32" y="15"/>
                    </a:lnTo>
                    <a:lnTo>
                      <a:pt x="35" y="18"/>
                    </a:lnTo>
                    <a:lnTo>
                      <a:pt x="43" y="30"/>
                    </a:lnTo>
                    <a:lnTo>
                      <a:pt x="53" y="40"/>
                    </a:lnTo>
                    <a:lnTo>
                      <a:pt x="60" y="49"/>
                    </a:lnTo>
                    <a:lnTo>
                      <a:pt x="66" y="53"/>
                    </a:lnTo>
                    <a:lnTo>
                      <a:pt x="66" y="53"/>
                    </a:lnTo>
                    <a:lnTo>
                      <a:pt x="77" y="57"/>
                    </a:lnTo>
                    <a:lnTo>
                      <a:pt x="87" y="59"/>
                    </a:lnTo>
                    <a:lnTo>
                      <a:pt x="99" y="60"/>
                    </a:lnTo>
                    <a:lnTo>
                      <a:pt x="113" y="62"/>
                    </a:lnTo>
                    <a:lnTo>
                      <a:pt x="113" y="62"/>
                    </a:lnTo>
                    <a:lnTo>
                      <a:pt x="114" y="62"/>
                    </a:lnTo>
                    <a:lnTo>
                      <a:pt x="118" y="62"/>
                    </a:lnTo>
                    <a:lnTo>
                      <a:pt x="121" y="63"/>
                    </a:lnTo>
                    <a:lnTo>
                      <a:pt x="124" y="65"/>
                    </a:lnTo>
                    <a:lnTo>
                      <a:pt x="127" y="67"/>
                    </a:lnTo>
                    <a:lnTo>
                      <a:pt x="133" y="72"/>
                    </a:lnTo>
                    <a:lnTo>
                      <a:pt x="138" y="80"/>
                    </a:lnTo>
                    <a:lnTo>
                      <a:pt x="149" y="99"/>
                    </a:lnTo>
                    <a:lnTo>
                      <a:pt x="160" y="121"/>
                    </a:lnTo>
                    <a:lnTo>
                      <a:pt x="165" y="133"/>
                    </a:lnTo>
                    <a:lnTo>
                      <a:pt x="172" y="145"/>
                    </a:lnTo>
                    <a:lnTo>
                      <a:pt x="176" y="153"/>
                    </a:lnTo>
                    <a:lnTo>
                      <a:pt x="180" y="159"/>
                    </a:lnTo>
                    <a:lnTo>
                      <a:pt x="180" y="159"/>
                    </a:lnTo>
                    <a:lnTo>
                      <a:pt x="180" y="159"/>
                    </a:lnTo>
                    <a:lnTo>
                      <a:pt x="182" y="162"/>
                    </a:lnTo>
                    <a:lnTo>
                      <a:pt x="186" y="165"/>
                    </a:lnTo>
                    <a:lnTo>
                      <a:pt x="186" y="165"/>
                    </a:lnTo>
                    <a:lnTo>
                      <a:pt x="190" y="169"/>
                    </a:lnTo>
                    <a:lnTo>
                      <a:pt x="193" y="174"/>
                    </a:lnTo>
                    <a:lnTo>
                      <a:pt x="204" y="189"/>
                    </a:lnTo>
                    <a:lnTo>
                      <a:pt x="213" y="205"/>
                    </a:lnTo>
                    <a:lnTo>
                      <a:pt x="217" y="213"/>
                    </a:lnTo>
                    <a:lnTo>
                      <a:pt x="220" y="220"/>
                    </a:lnTo>
                    <a:lnTo>
                      <a:pt x="221" y="227"/>
                    </a:lnTo>
                    <a:lnTo>
                      <a:pt x="222" y="232"/>
                    </a:lnTo>
                    <a:lnTo>
                      <a:pt x="223" y="243"/>
                    </a:lnTo>
                    <a:lnTo>
                      <a:pt x="224" y="253"/>
                    </a:lnTo>
                    <a:lnTo>
                      <a:pt x="228" y="262"/>
                    </a:lnTo>
                    <a:lnTo>
                      <a:pt x="231" y="271"/>
                    </a:lnTo>
                    <a:lnTo>
                      <a:pt x="234" y="279"/>
                    </a:lnTo>
                    <a:lnTo>
                      <a:pt x="237" y="287"/>
                    </a:lnTo>
                    <a:lnTo>
                      <a:pt x="240" y="291"/>
                    </a:lnTo>
                    <a:lnTo>
                      <a:pt x="243" y="294"/>
                    </a:lnTo>
                    <a:lnTo>
                      <a:pt x="246" y="298"/>
                    </a:lnTo>
                    <a:lnTo>
                      <a:pt x="250" y="300"/>
                    </a:lnTo>
                    <a:lnTo>
                      <a:pt x="257" y="303"/>
                    </a:lnTo>
                    <a:lnTo>
                      <a:pt x="258" y="311"/>
                    </a:lnTo>
                    <a:lnTo>
                      <a:pt x="261" y="322"/>
                    </a:lnTo>
                    <a:lnTo>
                      <a:pt x="270" y="351"/>
                    </a:lnTo>
                    <a:lnTo>
                      <a:pt x="279" y="381"/>
                    </a:lnTo>
                    <a:lnTo>
                      <a:pt x="288" y="403"/>
                    </a:lnTo>
                    <a:lnTo>
                      <a:pt x="288" y="403"/>
                    </a:lnTo>
                    <a:lnTo>
                      <a:pt x="293" y="413"/>
                    </a:lnTo>
                    <a:lnTo>
                      <a:pt x="300" y="423"/>
                    </a:lnTo>
                    <a:lnTo>
                      <a:pt x="312" y="440"/>
                    </a:lnTo>
                    <a:lnTo>
                      <a:pt x="324" y="460"/>
                    </a:lnTo>
                    <a:lnTo>
                      <a:pt x="329" y="471"/>
                    </a:lnTo>
                    <a:lnTo>
                      <a:pt x="333" y="481"/>
                    </a:lnTo>
                    <a:lnTo>
                      <a:pt x="336" y="491"/>
                    </a:lnTo>
                    <a:lnTo>
                      <a:pt x="337" y="499"/>
                    </a:lnTo>
                    <a:lnTo>
                      <a:pt x="323" y="499"/>
                    </a:lnTo>
                    <a:lnTo>
                      <a:pt x="321" y="494"/>
                    </a:lnTo>
                    <a:lnTo>
                      <a:pt x="318" y="487"/>
                    </a:lnTo>
                    <a:lnTo>
                      <a:pt x="314" y="480"/>
                    </a:lnTo>
                    <a:lnTo>
                      <a:pt x="307" y="471"/>
                    </a:lnTo>
                    <a:lnTo>
                      <a:pt x="296" y="454"/>
                    </a:lnTo>
                    <a:lnTo>
                      <a:pt x="286" y="440"/>
                    </a:lnTo>
                    <a:lnTo>
                      <a:pt x="283" y="435"/>
                    </a:lnTo>
                    <a:lnTo>
                      <a:pt x="281" y="429"/>
                    </a:lnTo>
                    <a:lnTo>
                      <a:pt x="279" y="425"/>
                    </a:lnTo>
                    <a:lnTo>
                      <a:pt x="278" y="420"/>
                    </a:lnTo>
                    <a:lnTo>
                      <a:pt x="276" y="410"/>
                    </a:lnTo>
                    <a:lnTo>
                      <a:pt x="272" y="398"/>
                    </a:lnTo>
                    <a:lnTo>
                      <a:pt x="270" y="388"/>
                    </a:lnTo>
                    <a:lnTo>
                      <a:pt x="265" y="376"/>
                    </a:lnTo>
                    <a:lnTo>
                      <a:pt x="260" y="365"/>
                    </a:lnTo>
                    <a:lnTo>
                      <a:pt x="254" y="353"/>
                    </a:lnTo>
                    <a:lnTo>
                      <a:pt x="242" y="331"/>
                    </a:lnTo>
                    <a:lnTo>
                      <a:pt x="235" y="318"/>
                    </a:lnTo>
                    <a:lnTo>
                      <a:pt x="230" y="314"/>
                    </a:lnTo>
                    <a:lnTo>
                      <a:pt x="224" y="310"/>
                    </a:lnTo>
                    <a:lnTo>
                      <a:pt x="221" y="304"/>
                    </a:lnTo>
                    <a:lnTo>
                      <a:pt x="218" y="299"/>
                    </a:lnTo>
                    <a:lnTo>
                      <a:pt x="213" y="288"/>
                    </a:lnTo>
                    <a:lnTo>
                      <a:pt x="208" y="276"/>
                    </a:lnTo>
                    <a:lnTo>
                      <a:pt x="204" y="265"/>
                    </a:lnTo>
                    <a:lnTo>
                      <a:pt x="200" y="255"/>
                    </a:lnTo>
                    <a:lnTo>
                      <a:pt x="196" y="244"/>
                    </a:lnTo>
                    <a:lnTo>
                      <a:pt x="195" y="231"/>
                    </a:lnTo>
                    <a:lnTo>
                      <a:pt x="193" y="222"/>
                    </a:lnTo>
                    <a:lnTo>
                      <a:pt x="188" y="208"/>
                    </a:lnTo>
                    <a:lnTo>
                      <a:pt x="180" y="192"/>
                    </a:lnTo>
                    <a:lnTo>
                      <a:pt x="172" y="178"/>
                    </a:lnTo>
                    <a:lnTo>
                      <a:pt x="167" y="174"/>
                    </a:lnTo>
                    <a:lnTo>
                      <a:pt x="165" y="170"/>
                    </a:lnTo>
                    <a:lnTo>
                      <a:pt x="165" y="170"/>
                    </a:lnTo>
                    <a:lnTo>
                      <a:pt x="163" y="168"/>
                    </a:lnTo>
                    <a:lnTo>
                      <a:pt x="161" y="166"/>
                    </a:lnTo>
                    <a:lnTo>
                      <a:pt x="161" y="166"/>
                    </a:lnTo>
                    <a:lnTo>
                      <a:pt x="161" y="166"/>
                    </a:lnTo>
                    <a:lnTo>
                      <a:pt x="154" y="159"/>
                    </a:lnTo>
                    <a:lnTo>
                      <a:pt x="150" y="148"/>
                    </a:lnTo>
                    <a:lnTo>
                      <a:pt x="145" y="136"/>
                    </a:lnTo>
                    <a:lnTo>
                      <a:pt x="138" y="122"/>
                    </a:lnTo>
                    <a:lnTo>
                      <a:pt x="131" y="109"/>
                    </a:lnTo>
                    <a:lnTo>
                      <a:pt x="123" y="99"/>
                    </a:lnTo>
                    <a:lnTo>
                      <a:pt x="117" y="93"/>
                    </a:lnTo>
                    <a:lnTo>
                      <a:pt x="113" y="91"/>
                    </a:lnTo>
                    <a:lnTo>
                      <a:pt x="113" y="91"/>
                    </a:lnTo>
                    <a:lnTo>
                      <a:pt x="98" y="84"/>
                    </a:lnTo>
                    <a:lnTo>
                      <a:pt x="85" y="76"/>
                    </a:lnTo>
                    <a:lnTo>
                      <a:pt x="79" y="75"/>
                    </a:lnTo>
                    <a:lnTo>
                      <a:pt x="72" y="72"/>
                    </a:lnTo>
                    <a:lnTo>
                      <a:pt x="65" y="72"/>
                    </a:lnTo>
                    <a:lnTo>
                      <a:pt x="55" y="73"/>
                    </a:lnTo>
                    <a:lnTo>
                      <a:pt x="40" y="64"/>
                    </a:lnTo>
                    <a:lnTo>
                      <a:pt x="33" y="59"/>
                    </a:lnTo>
                    <a:lnTo>
                      <a:pt x="27" y="54"/>
                    </a:lnTo>
                    <a:lnTo>
                      <a:pt x="19" y="46"/>
                    </a:lnTo>
                    <a:lnTo>
                      <a:pt x="12" y="37"/>
                    </a:lnTo>
                    <a:lnTo>
                      <a:pt x="8" y="31"/>
                    </a:lnTo>
                    <a:lnTo>
                      <a:pt x="5" y="27"/>
                    </a:lnTo>
                    <a:lnTo>
                      <a:pt x="29" y="1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7" name="Freeform 222">
                <a:extLst>
                  <a:ext uri="{FF2B5EF4-FFF2-40B4-BE49-F238E27FC236}">
                    <a16:creationId xmlns:a16="http://schemas.microsoft.com/office/drawing/2014/main" id="{6E480895-68B2-4132-A96E-BCA1D33063C8}"/>
                  </a:ext>
                </a:extLst>
              </p:cNvPr>
              <p:cNvSpPr/>
              <p:nvPr/>
            </p:nvSpPr>
            <p:spPr bwMode="auto">
              <a:xfrm>
                <a:off x="3164" y="3555"/>
                <a:ext cx="68" cy="80"/>
              </a:xfrm>
              <a:custGeom>
                <a:avLst/>
                <a:gdLst>
                  <a:gd name="T0" fmla="*/ 10 w 271"/>
                  <a:gd name="T1" fmla="*/ 1 h 321"/>
                  <a:gd name="T2" fmla="*/ 26 w 271"/>
                  <a:gd name="T3" fmla="*/ 4 h 321"/>
                  <a:gd name="T4" fmla="*/ 49 w 271"/>
                  <a:gd name="T5" fmla="*/ 15 h 321"/>
                  <a:gd name="T6" fmla="*/ 70 w 271"/>
                  <a:gd name="T7" fmla="*/ 29 h 321"/>
                  <a:gd name="T8" fmla="*/ 86 w 271"/>
                  <a:gd name="T9" fmla="*/ 38 h 321"/>
                  <a:gd name="T10" fmla="*/ 100 w 271"/>
                  <a:gd name="T11" fmla="*/ 43 h 321"/>
                  <a:gd name="T12" fmla="*/ 109 w 271"/>
                  <a:gd name="T13" fmla="*/ 48 h 321"/>
                  <a:gd name="T14" fmla="*/ 119 w 271"/>
                  <a:gd name="T15" fmla="*/ 57 h 321"/>
                  <a:gd name="T16" fmla="*/ 127 w 271"/>
                  <a:gd name="T17" fmla="*/ 72 h 321"/>
                  <a:gd name="T18" fmla="*/ 132 w 271"/>
                  <a:gd name="T19" fmla="*/ 90 h 321"/>
                  <a:gd name="T20" fmla="*/ 133 w 271"/>
                  <a:gd name="T21" fmla="*/ 98 h 321"/>
                  <a:gd name="T22" fmla="*/ 136 w 271"/>
                  <a:gd name="T23" fmla="*/ 106 h 321"/>
                  <a:gd name="T24" fmla="*/ 140 w 271"/>
                  <a:gd name="T25" fmla="*/ 113 h 321"/>
                  <a:gd name="T26" fmla="*/ 150 w 271"/>
                  <a:gd name="T27" fmla="*/ 123 h 321"/>
                  <a:gd name="T28" fmla="*/ 171 w 271"/>
                  <a:gd name="T29" fmla="*/ 139 h 321"/>
                  <a:gd name="T30" fmla="*/ 182 w 271"/>
                  <a:gd name="T31" fmla="*/ 143 h 321"/>
                  <a:gd name="T32" fmla="*/ 182 w 271"/>
                  <a:gd name="T33" fmla="*/ 143 h 321"/>
                  <a:gd name="T34" fmla="*/ 202 w 271"/>
                  <a:gd name="T35" fmla="*/ 155 h 321"/>
                  <a:gd name="T36" fmla="*/ 220 w 271"/>
                  <a:gd name="T37" fmla="*/ 176 h 321"/>
                  <a:gd name="T38" fmla="*/ 252 w 271"/>
                  <a:gd name="T39" fmla="*/ 224 h 321"/>
                  <a:gd name="T40" fmla="*/ 259 w 271"/>
                  <a:gd name="T41" fmla="*/ 242 h 321"/>
                  <a:gd name="T42" fmla="*/ 264 w 271"/>
                  <a:gd name="T43" fmla="*/ 263 h 321"/>
                  <a:gd name="T44" fmla="*/ 271 w 271"/>
                  <a:gd name="T45" fmla="*/ 290 h 321"/>
                  <a:gd name="T46" fmla="*/ 267 w 271"/>
                  <a:gd name="T47" fmla="*/ 320 h 321"/>
                  <a:gd name="T48" fmla="*/ 261 w 271"/>
                  <a:gd name="T49" fmla="*/ 321 h 321"/>
                  <a:gd name="T50" fmla="*/ 256 w 271"/>
                  <a:gd name="T51" fmla="*/ 312 h 321"/>
                  <a:gd name="T52" fmla="*/ 249 w 271"/>
                  <a:gd name="T53" fmla="*/ 289 h 321"/>
                  <a:gd name="T54" fmla="*/ 244 w 271"/>
                  <a:gd name="T55" fmla="*/ 263 h 321"/>
                  <a:gd name="T56" fmla="*/ 237 w 271"/>
                  <a:gd name="T57" fmla="*/ 239 h 321"/>
                  <a:gd name="T58" fmla="*/ 220 w 271"/>
                  <a:gd name="T59" fmla="*/ 209 h 321"/>
                  <a:gd name="T60" fmla="*/ 200 w 271"/>
                  <a:gd name="T61" fmla="*/ 180 h 321"/>
                  <a:gd name="T62" fmla="*/ 187 w 271"/>
                  <a:gd name="T63" fmla="*/ 167 h 321"/>
                  <a:gd name="T64" fmla="*/ 165 w 271"/>
                  <a:gd name="T65" fmla="*/ 160 h 321"/>
                  <a:gd name="T66" fmla="*/ 139 w 271"/>
                  <a:gd name="T67" fmla="*/ 148 h 321"/>
                  <a:gd name="T68" fmla="*/ 123 w 271"/>
                  <a:gd name="T69" fmla="*/ 137 h 321"/>
                  <a:gd name="T70" fmla="*/ 118 w 271"/>
                  <a:gd name="T71" fmla="*/ 131 h 321"/>
                  <a:gd name="T72" fmla="*/ 116 w 271"/>
                  <a:gd name="T73" fmla="*/ 108 h 321"/>
                  <a:gd name="T74" fmla="*/ 112 w 271"/>
                  <a:gd name="T75" fmla="*/ 94 h 321"/>
                  <a:gd name="T76" fmla="*/ 111 w 271"/>
                  <a:gd name="T77" fmla="*/ 93 h 321"/>
                  <a:gd name="T78" fmla="*/ 110 w 271"/>
                  <a:gd name="T79" fmla="*/ 86 h 321"/>
                  <a:gd name="T80" fmla="*/ 106 w 271"/>
                  <a:gd name="T81" fmla="*/ 79 h 321"/>
                  <a:gd name="T82" fmla="*/ 95 w 271"/>
                  <a:gd name="T83" fmla="*/ 72 h 321"/>
                  <a:gd name="T84" fmla="*/ 86 w 271"/>
                  <a:gd name="T85" fmla="*/ 69 h 321"/>
                  <a:gd name="T86" fmla="*/ 66 w 271"/>
                  <a:gd name="T87" fmla="*/ 60 h 321"/>
                  <a:gd name="T88" fmla="*/ 46 w 271"/>
                  <a:gd name="T89" fmla="*/ 49 h 321"/>
                  <a:gd name="T90" fmla="*/ 24 w 271"/>
                  <a:gd name="T91" fmla="*/ 36 h 321"/>
                  <a:gd name="T92" fmla="*/ 12 w 271"/>
                  <a:gd name="T93" fmla="*/ 31 h 321"/>
                  <a:gd name="T94" fmla="*/ 0 w 271"/>
                  <a:gd name="T95" fmla="*/ 2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321">
                    <a:moveTo>
                      <a:pt x="0" y="0"/>
                    </a:moveTo>
                    <a:lnTo>
                      <a:pt x="10" y="1"/>
                    </a:lnTo>
                    <a:lnTo>
                      <a:pt x="18" y="2"/>
                    </a:lnTo>
                    <a:lnTo>
                      <a:pt x="26" y="4"/>
                    </a:lnTo>
                    <a:lnTo>
                      <a:pt x="33" y="8"/>
                    </a:lnTo>
                    <a:lnTo>
                      <a:pt x="49" y="15"/>
                    </a:lnTo>
                    <a:lnTo>
                      <a:pt x="63" y="24"/>
                    </a:lnTo>
                    <a:lnTo>
                      <a:pt x="70" y="29"/>
                    </a:lnTo>
                    <a:lnTo>
                      <a:pt x="79" y="34"/>
                    </a:lnTo>
                    <a:lnTo>
                      <a:pt x="86" y="38"/>
                    </a:lnTo>
                    <a:lnTo>
                      <a:pt x="95" y="41"/>
                    </a:lnTo>
                    <a:lnTo>
                      <a:pt x="100" y="43"/>
                    </a:lnTo>
                    <a:lnTo>
                      <a:pt x="105" y="45"/>
                    </a:lnTo>
                    <a:lnTo>
                      <a:pt x="109" y="48"/>
                    </a:lnTo>
                    <a:lnTo>
                      <a:pt x="113" y="51"/>
                    </a:lnTo>
                    <a:lnTo>
                      <a:pt x="119" y="57"/>
                    </a:lnTo>
                    <a:lnTo>
                      <a:pt x="124" y="64"/>
                    </a:lnTo>
                    <a:lnTo>
                      <a:pt x="127" y="72"/>
                    </a:lnTo>
                    <a:lnTo>
                      <a:pt x="129" y="81"/>
                    </a:lnTo>
                    <a:lnTo>
                      <a:pt x="132" y="90"/>
                    </a:lnTo>
                    <a:lnTo>
                      <a:pt x="133" y="98"/>
                    </a:lnTo>
                    <a:lnTo>
                      <a:pt x="133" y="98"/>
                    </a:lnTo>
                    <a:lnTo>
                      <a:pt x="134" y="101"/>
                    </a:lnTo>
                    <a:lnTo>
                      <a:pt x="136" y="106"/>
                    </a:lnTo>
                    <a:lnTo>
                      <a:pt x="138" y="109"/>
                    </a:lnTo>
                    <a:lnTo>
                      <a:pt x="140" y="113"/>
                    </a:lnTo>
                    <a:lnTo>
                      <a:pt x="140" y="113"/>
                    </a:lnTo>
                    <a:lnTo>
                      <a:pt x="150" y="123"/>
                    </a:lnTo>
                    <a:lnTo>
                      <a:pt x="161" y="133"/>
                    </a:lnTo>
                    <a:lnTo>
                      <a:pt x="171" y="139"/>
                    </a:lnTo>
                    <a:lnTo>
                      <a:pt x="181" y="143"/>
                    </a:lnTo>
                    <a:lnTo>
                      <a:pt x="182" y="143"/>
                    </a:lnTo>
                    <a:lnTo>
                      <a:pt x="182" y="143"/>
                    </a:lnTo>
                    <a:lnTo>
                      <a:pt x="182" y="143"/>
                    </a:lnTo>
                    <a:lnTo>
                      <a:pt x="192" y="149"/>
                    </a:lnTo>
                    <a:lnTo>
                      <a:pt x="202" y="155"/>
                    </a:lnTo>
                    <a:lnTo>
                      <a:pt x="210" y="165"/>
                    </a:lnTo>
                    <a:lnTo>
                      <a:pt x="220" y="176"/>
                    </a:lnTo>
                    <a:lnTo>
                      <a:pt x="236" y="200"/>
                    </a:lnTo>
                    <a:lnTo>
                      <a:pt x="252" y="224"/>
                    </a:lnTo>
                    <a:lnTo>
                      <a:pt x="256" y="232"/>
                    </a:lnTo>
                    <a:lnTo>
                      <a:pt x="259" y="242"/>
                    </a:lnTo>
                    <a:lnTo>
                      <a:pt x="262" y="252"/>
                    </a:lnTo>
                    <a:lnTo>
                      <a:pt x="264" y="263"/>
                    </a:lnTo>
                    <a:lnTo>
                      <a:pt x="267" y="283"/>
                    </a:lnTo>
                    <a:lnTo>
                      <a:pt x="271" y="290"/>
                    </a:lnTo>
                    <a:lnTo>
                      <a:pt x="271" y="319"/>
                    </a:lnTo>
                    <a:lnTo>
                      <a:pt x="267" y="320"/>
                    </a:lnTo>
                    <a:lnTo>
                      <a:pt x="264" y="321"/>
                    </a:lnTo>
                    <a:lnTo>
                      <a:pt x="261" y="321"/>
                    </a:lnTo>
                    <a:lnTo>
                      <a:pt x="259" y="319"/>
                    </a:lnTo>
                    <a:lnTo>
                      <a:pt x="256" y="312"/>
                    </a:lnTo>
                    <a:lnTo>
                      <a:pt x="252" y="301"/>
                    </a:lnTo>
                    <a:lnTo>
                      <a:pt x="249" y="289"/>
                    </a:lnTo>
                    <a:lnTo>
                      <a:pt x="247" y="276"/>
                    </a:lnTo>
                    <a:lnTo>
                      <a:pt x="244" y="263"/>
                    </a:lnTo>
                    <a:lnTo>
                      <a:pt x="242" y="250"/>
                    </a:lnTo>
                    <a:lnTo>
                      <a:pt x="237" y="239"/>
                    </a:lnTo>
                    <a:lnTo>
                      <a:pt x="234" y="230"/>
                    </a:lnTo>
                    <a:lnTo>
                      <a:pt x="220" y="209"/>
                    </a:lnTo>
                    <a:lnTo>
                      <a:pt x="206" y="189"/>
                    </a:lnTo>
                    <a:lnTo>
                      <a:pt x="200" y="180"/>
                    </a:lnTo>
                    <a:lnTo>
                      <a:pt x="193" y="173"/>
                    </a:lnTo>
                    <a:lnTo>
                      <a:pt x="187" y="167"/>
                    </a:lnTo>
                    <a:lnTo>
                      <a:pt x="180" y="164"/>
                    </a:lnTo>
                    <a:lnTo>
                      <a:pt x="165" y="160"/>
                    </a:lnTo>
                    <a:lnTo>
                      <a:pt x="148" y="152"/>
                    </a:lnTo>
                    <a:lnTo>
                      <a:pt x="139" y="148"/>
                    </a:lnTo>
                    <a:lnTo>
                      <a:pt x="130" y="143"/>
                    </a:lnTo>
                    <a:lnTo>
                      <a:pt x="123" y="137"/>
                    </a:lnTo>
                    <a:lnTo>
                      <a:pt x="118" y="131"/>
                    </a:lnTo>
                    <a:lnTo>
                      <a:pt x="118" y="131"/>
                    </a:lnTo>
                    <a:lnTo>
                      <a:pt x="116" y="120"/>
                    </a:lnTo>
                    <a:lnTo>
                      <a:pt x="116" y="108"/>
                    </a:lnTo>
                    <a:lnTo>
                      <a:pt x="114" y="101"/>
                    </a:lnTo>
                    <a:lnTo>
                      <a:pt x="112" y="94"/>
                    </a:lnTo>
                    <a:lnTo>
                      <a:pt x="112" y="94"/>
                    </a:lnTo>
                    <a:lnTo>
                      <a:pt x="111" y="93"/>
                    </a:lnTo>
                    <a:lnTo>
                      <a:pt x="111" y="92"/>
                    </a:lnTo>
                    <a:lnTo>
                      <a:pt x="110" y="86"/>
                    </a:lnTo>
                    <a:lnTo>
                      <a:pt x="108" y="83"/>
                    </a:lnTo>
                    <a:lnTo>
                      <a:pt x="106" y="79"/>
                    </a:lnTo>
                    <a:lnTo>
                      <a:pt x="102" y="77"/>
                    </a:lnTo>
                    <a:lnTo>
                      <a:pt x="95" y="72"/>
                    </a:lnTo>
                    <a:lnTo>
                      <a:pt x="86" y="69"/>
                    </a:lnTo>
                    <a:lnTo>
                      <a:pt x="86" y="69"/>
                    </a:lnTo>
                    <a:lnTo>
                      <a:pt x="75" y="65"/>
                    </a:lnTo>
                    <a:lnTo>
                      <a:pt x="66" y="60"/>
                    </a:lnTo>
                    <a:lnTo>
                      <a:pt x="56" y="54"/>
                    </a:lnTo>
                    <a:lnTo>
                      <a:pt x="46" y="49"/>
                    </a:lnTo>
                    <a:lnTo>
                      <a:pt x="36" y="41"/>
                    </a:lnTo>
                    <a:lnTo>
                      <a:pt x="24" y="36"/>
                    </a:lnTo>
                    <a:lnTo>
                      <a:pt x="18" y="32"/>
                    </a:lnTo>
                    <a:lnTo>
                      <a:pt x="12" y="31"/>
                    </a:lnTo>
                    <a:lnTo>
                      <a:pt x="6" y="29"/>
                    </a:lnTo>
                    <a:lnTo>
                      <a:pt x="0" y="29"/>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8" name="Freeform 223">
                <a:extLst>
                  <a:ext uri="{FF2B5EF4-FFF2-40B4-BE49-F238E27FC236}">
                    <a16:creationId xmlns:a16="http://schemas.microsoft.com/office/drawing/2014/main" id="{125635A3-6F0E-4FE4-A459-0C9E154FC6AD}"/>
                  </a:ext>
                </a:extLst>
              </p:cNvPr>
              <p:cNvSpPr/>
              <p:nvPr/>
            </p:nvSpPr>
            <p:spPr bwMode="auto">
              <a:xfrm>
                <a:off x="2878" y="3480"/>
                <a:ext cx="234" cy="121"/>
              </a:xfrm>
              <a:custGeom>
                <a:avLst/>
                <a:gdLst>
                  <a:gd name="T0" fmla="*/ 820 w 937"/>
                  <a:gd name="T1" fmla="*/ 202 h 484"/>
                  <a:gd name="T2" fmla="*/ 867 w 937"/>
                  <a:gd name="T3" fmla="*/ 252 h 484"/>
                  <a:gd name="T4" fmla="*/ 908 w 937"/>
                  <a:gd name="T5" fmla="*/ 320 h 484"/>
                  <a:gd name="T6" fmla="*/ 932 w 937"/>
                  <a:gd name="T7" fmla="*/ 396 h 484"/>
                  <a:gd name="T8" fmla="*/ 936 w 937"/>
                  <a:gd name="T9" fmla="*/ 470 h 484"/>
                  <a:gd name="T10" fmla="*/ 928 w 937"/>
                  <a:gd name="T11" fmla="*/ 483 h 484"/>
                  <a:gd name="T12" fmla="*/ 918 w 937"/>
                  <a:gd name="T13" fmla="*/ 451 h 484"/>
                  <a:gd name="T14" fmla="*/ 899 w 937"/>
                  <a:gd name="T15" fmla="*/ 354 h 484"/>
                  <a:gd name="T16" fmla="*/ 873 w 937"/>
                  <a:gd name="T17" fmla="*/ 301 h 484"/>
                  <a:gd name="T18" fmla="*/ 840 w 937"/>
                  <a:gd name="T19" fmla="*/ 263 h 484"/>
                  <a:gd name="T20" fmla="*/ 832 w 937"/>
                  <a:gd name="T21" fmla="*/ 263 h 484"/>
                  <a:gd name="T22" fmla="*/ 834 w 937"/>
                  <a:gd name="T23" fmla="*/ 288 h 484"/>
                  <a:gd name="T24" fmla="*/ 835 w 937"/>
                  <a:gd name="T25" fmla="*/ 313 h 484"/>
                  <a:gd name="T26" fmla="*/ 820 w 937"/>
                  <a:gd name="T27" fmla="*/ 302 h 484"/>
                  <a:gd name="T28" fmla="*/ 810 w 937"/>
                  <a:gd name="T29" fmla="*/ 272 h 484"/>
                  <a:gd name="T30" fmla="*/ 775 w 937"/>
                  <a:gd name="T31" fmla="*/ 228 h 484"/>
                  <a:gd name="T32" fmla="*/ 723 w 937"/>
                  <a:gd name="T33" fmla="*/ 195 h 484"/>
                  <a:gd name="T34" fmla="*/ 691 w 937"/>
                  <a:gd name="T35" fmla="*/ 186 h 484"/>
                  <a:gd name="T36" fmla="*/ 680 w 937"/>
                  <a:gd name="T37" fmla="*/ 193 h 484"/>
                  <a:gd name="T38" fmla="*/ 695 w 937"/>
                  <a:gd name="T39" fmla="*/ 221 h 484"/>
                  <a:gd name="T40" fmla="*/ 720 w 937"/>
                  <a:gd name="T41" fmla="*/ 251 h 484"/>
                  <a:gd name="T42" fmla="*/ 707 w 937"/>
                  <a:gd name="T43" fmla="*/ 249 h 484"/>
                  <a:gd name="T44" fmla="*/ 643 w 937"/>
                  <a:gd name="T45" fmla="*/ 213 h 484"/>
                  <a:gd name="T46" fmla="*/ 573 w 937"/>
                  <a:gd name="T47" fmla="*/ 164 h 484"/>
                  <a:gd name="T48" fmla="*/ 553 w 937"/>
                  <a:gd name="T49" fmla="*/ 166 h 484"/>
                  <a:gd name="T50" fmla="*/ 518 w 937"/>
                  <a:gd name="T51" fmla="*/ 177 h 484"/>
                  <a:gd name="T52" fmla="*/ 492 w 937"/>
                  <a:gd name="T53" fmla="*/ 166 h 484"/>
                  <a:gd name="T54" fmla="*/ 503 w 937"/>
                  <a:gd name="T55" fmla="*/ 180 h 484"/>
                  <a:gd name="T56" fmla="*/ 502 w 937"/>
                  <a:gd name="T57" fmla="*/ 189 h 484"/>
                  <a:gd name="T58" fmla="*/ 460 w 937"/>
                  <a:gd name="T59" fmla="*/ 178 h 484"/>
                  <a:gd name="T60" fmla="*/ 411 w 937"/>
                  <a:gd name="T61" fmla="*/ 153 h 484"/>
                  <a:gd name="T62" fmla="*/ 376 w 937"/>
                  <a:gd name="T63" fmla="*/ 122 h 484"/>
                  <a:gd name="T64" fmla="*/ 339 w 937"/>
                  <a:gd name="T65" fmla="*/ 105 h 484"/>
                  <a:gd name="T66" fmla="*/ 327 w 937"/>
                  <a:gd name="T67" fmla="*/ 105 h 484"/>
                  <a:gd name="T68" fmla="*/ 334 w 937"/>
                  <a:gd name="T69" fmla="*/ 131 h 484"/>
                  <a:gd name="T70" fmla="*/ 330 w 937"/>
                  <a:gd name="T71" fmla="*/ 142 h 484"/>
                  <a:gd name="T72" fmla="*/ 286 w 937"/>
                  <a:gd name="T73" fmla="*/ 103 h 484"/>
                  <a:gd name="T74" fmla="*/ 246 w 937"/>
                  <a:gd name="T75" fmla="*/ 75 h 484"/>
                  <a:gd name="T76" fmla="*/ 229 w 937"/>
                  <a:gd name="T77" fmla="*/ 73 h 484"/>
                  <a:gd name="T78" fmla="*/ 232 w 937"/>
                  <a:gd name="T79" fmla="*/ 88 h 484"/>
                  <a:gd name="T80" fmla="*/ 253 w 937"/>
                  <a:gd name="T81" fmla="*/ 119 h 484"/>
                  <a:gd name="T82" fmla="*/ 254 w 937"/>
                  <a:gd name="T83" fmla="*/ 142 h 484"/>
                  <a:gd name="T84" fmla="*/ 242 w 937"/>
                  <a:gd name="T85" fmla="*/ 147 h 484"/>
                  <a:gd name="T86" fmla="*/ 224 w 937"/>
                  <a:gd name="T87" fmla="*/ 128 h 484"/>
                  <a:gd name="T88" fmla="*/ 207 w 937"/>
                  <a:gd name="T89" fmla="*/ 84 h 484"/>
                  <a:gd name="T90" fmla="*/ 191 w 937"/>
                  <a:gd name="T91" fmla="*/ 57 h 484"/>
                  <a:gd name="T92" fmla="*/ 158 w 937"/>
                  <a:gd name="T93" fmla="*/ 43 h 484"/>
                  <a:gd name="T94" fmla="*/ 107 w 937"/>
                  <a:gd name="T95" fmla="*/ 47 h 484"/>
                  <a:gd name="T96" fmla="*/ 68 w 937"/>
                  <a:gd name="T97" fmla="*/ 39 h 484"/>
                  <a:gd name="T98" fmla="*/ 9 w 937"/>
                  <a:gd name="T99" fmla="*/ 8 h 484"/>
                  <a:gd name="T100" fmla="*/ 11 w 937"/>
                  <a:gd name="T101" fmla="*/ 0 h 484"/>
                  <a:gd name="T102" fmla="*/ 41 w 937"/>
                  <a:gd name="T103" fmla="*/ 1 h 484"/>
                  <a:gd name="T104" fmla="*/ 150 w 937"/>
                  <a:gd name="T105" fmla="*/ 25 h 484"/>
                  <a:gd name="T106" fmla="*/ 265 w 937"/>
                  <a:gd name="T107" fmla="*/ 58 h 484"/>
                  <a:gd name="T108" fmla="*/ 397 w 937"/>
                  <a:gd name="T109" fmla="*/ 102 h 484"/>
                  <a:gd name="T110" fmla="*/ 507 w 937"/>
                  <a:gd name="T111" fmla="*/ 134 h 484"/>
                  <a:gd name="T112" fmla="*/ 609 w 937"/>
                  <a:gd name="T113" fmla="*/ 159 h 484"/>
                  <a:gd name="T114" fmla="*/ 736 w 937"/>
                  <a:gd name="T115" fmla="*/ 17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7" h="484">
                    <a:moveTo>
                      <a:pt x="787" y="183"/>
                    </a:moveTo>
                    <a:lnTo>
                      <a:pt x="798" y="187"/>
                    </a:lnTo>
                    <a:lnTo>
                      <a:pt x="809" y="194"/>
                    </a:lnTo>
                    <a:lnTo>
                      <a:pt x="820" y="202"/>
                    </a:lnTo>
                    <a:lnTo>
                      <a:pt x="832" y="212"/>
                    </a:lnTo>
                    <a:lnTo>
                      <a:pt x="844" y="224"/>
                    </a:lnTo>
                    <a:lnTo>
                      <a:pt x="856" y="238"/>
                    </a:lnTo>
                    <a:lnTo>
                      <a:pt x="867" y="252"/>
                    </a:lnTo>
                    <a:lnTo>
                      <a:pt x="878" y="268"/>
                    </a:lnTo>
                    <a:lnTo>
                      <a:pt x="888" y="284"/>
                    </a:lnTo>
                    <a:lnTo>
                      <a:pt x="898" y="301"/>
                    </a:lnTo>
                    <a:lnTo>
                      <a:pt x="908" y="320"/>
                    </a:lnTo>
                    <a:lnTo>
                      <a:pt x="915" y="339"/>
                    </a:lnTo>
                    <a:lnTo>
                      <a:pt x="923" y="357"/>
                    </a:lnTo>
                    <a:lnTo>
                      <a:pt x="928" y="377"/>
                    </a:lnTo>
                    <a:lnTo>
                      <a:pt x="932" y="396"/>
                    </a:lnTo>
                    <a:lnTo>
                      <a:pt x="936" y="416"/>
                    </a:lnTo>
                    <a:lnTo>
                      <a:pt x="937" y="436"/>
                    </a:lnTo>
                    <a:lnTo>
                      <a:pt x="937" y="455"/>
                    </a:lnTo>
                    <a:lnTo>
                      <a:pt x="936" y="470"/>
                    </a:lnTo>
                    <a:lnTo>
                      <a:pt x="933" y="480"/>
                    </a:lnTo>
                    <a:lnTo>
                      <a:pt x="932" y="484"/>
                    </a:lnTo>
                    <a:lnTo>
                      <a:pt x="930" y="484"/>
                    </a:lnTo>
                    <a:lnTo>
                      <a:pt x="928" y="483"/>
                    </a:lnTo>
                    <a:lnTo>
                      <a:pt x="926" y="478"/>
                    </a:lnTo>
                    <a:lnTo>
                      <a:pt x="924" y="473"/>
                    </a:lnTo>
                    <a:lnTo>
                      <a:pt x="921" y="463"/>
                    </a:lnTo>
                    <a:lnTo>
                      <a:pt x="918" y="451"/>
                    </a:lnTo>
                    <a:lnTo>
                      <a:pt x="915" y="435"/>
                    </a:lnTo>
                    <a:lnTo>
                      <a:pt x="908" y="390"/>
                    </a:lnTo>
                    <a:lnTo>
                      <a:pt x="902" y="365"/>
                    </a:lnTo>
                    <a:lnTo>
                      <a:pt x="899" y="354"/>
                    </a:lnTo>
                    <a:lnTo>
                      <a:pt x="895" y="345"/>
                    </a:lnTo>
                    <a:lnTo>
                      <a:pt x="889" y="332"/>
                    </a:lnTo>
                    <a:lnTo>
                      <a:pt x="881" y="314"/>
                    </a:lnTo>
                    <a:lnTo>
                      <a:pt x="873" y="301"/>
                    </a:lnTo>
                    <a:lnTo>
                      <a:pt x="864" y="287"/>
                    </a:lnTo>
                    <a:lnTo>
                      <a:pt x="854" y="274"/>
                    </a:lnTo>
                    <a:lnTo>
                      <a:pt x="844" y="266"/>
                    </a:lnTo>
                    <a:lnTo>
                      <a:pt x="840" y="263"/>
                    </a:lnTo>
                    <a:lnTo>
                      <a:pt x="835" y="262"/>
                    </a:lnTo>
                    <a:lnTo>
                      <a:pt x="834" y="262"/>
                    </a:lnTo>
                    <a:lnTo>
                      <a:pt x="833" y="262"/>
                    </a:lnTo>
                    <a:lnTo>
                      <a:pt x="832" y="263"/>
                    </a:lnTo>
                    <a:lnTo>
                      <a:pt x="831" y="265"/>
                    </a:lnTo>
                    <a:lnTo>
                      <a:pt x="831" y="270"/>
                    </a:lnTo>
                    <a:lnTo>
                      <a:pt x="832" y="278"/>
                    </a:lnTo>
                    <a:lnTo>
                      <a:pt x="834" y="288"/>
                    </a:lnTo>
                    <a:lnTo>
                      <a:pt x="839" y="302"/>
                    </a:lnTo>
                    <a:lnTo>
                      <a:pt x="840" y="307"/>
                    </a:lnTo>
                    <a:lnTo>
                      <a:pt x="839" y="311"/>
                    </a:lnTo>
                    <a:lnTo>
                      <a:pt x="835" y="313"/>
                    </a:lnTo>
                    <a:lnTo>
                      <a:pt x="832" y="313"/>
                    </a:lnTo>
                    <a:lnTo>
                      <a:pt x="828" y="312"/>
                    </a:lnTo>
                    <a:lnTo>
                      <a:pt x="824" y="308"/>
                    </a:lnTo>
                    <a:lnTo>
                      <a:pt x="820" y="302"/>
                    </a:lnTo>
                    <a:lnTo>
                      <a:pt x="818" y="294"/>
                    </a:lnTo>
                    <a:lnTo>
                      <a:pt x="816" y="286"/>
                    </a:lnTo>
                    <a:lnTo>
                      <a:pt x="813" y="280"/>
                    </a:lnTo>
                    <a:lnTo>
                      <a:pt x="810" y="272"/>
                    </a:lnTo>
                    <a:lnTo>
                      <a:pt x="806" y="266"/>
                    </a:lnTo>
                    <a:lnTo>
                      <a:pt x="798" y="252"/>
                    </a:lnTo>
                    <a:lnTo>
                      <a:pt x="787" y="240"/>
                    </a:lnTo>
                    <a:lnTo>
                      <a:pt x="775" y="228"/>
                    </a:lnTo>
                    <a:lnTo>
                      <a:pt x="762" y="217"/>
                    </a:lnTo>
                    <a:lnTo>
                      <a:pt x="749" y="208"/>
                    </a:lnTo>
                    <a:lnTo>
                      <a:pt x="734" y="200"/>
                    </a:lnTo>
                    <a:lnTo>
                      <a:pt x="723" y="195"/>
                    </a:lnTo>
                    <a:lnTo>
                      <a:pt x="713" y="190"/>
                    </a:lnTo>
                    <a:lnTo>
                      <a:pt x="705" y="188"/>
                    </a:lnTo>
                    <a:lnTo>
                      <a:pt x="697" y="186"/>
                    </a:lnTo>
                    <a:lnTo>
                      <a:pt x="691" y="186"/>
                    </a:lnTo>
                    <a:lnTo>
                      <a:pt x="686" y="186"/>
                    </a:lnTo>
                    <a:lnTo>
                      <a:pt x="683" y="187"/>
                    </a:lnTo>
                    <a:lnTo>
                      <a:pt x="681" y="189"/>
                    </a:lnTo>
                    <a:lnTo>
                      <a:pt x="680" y="193"/>
                    </a:lnTo>
                    <a:lnTo>
                      <a:pt x="681" y="197"/>
                    </a:lnTo>
                    <a:lnTo>
                      <a:pt x="682" y="201"/>
                    </a:lnTo>
                    <a:lnTo>
                      <a:pt x="685" y="208"/>
                    </a:lnTo>
                    <a:lnTo>
                      <a:pt x="695" y="221"/>
                    </a:lnTo>
                    <a:lnTo>
                      <a:pt x="709" y="236"/>
                    </a:lnTo>
                    <a:lnTo>
                      <a:pt x="717" y="244"/>
                    </a:lnTo>
                    <a:lnTo>
                      <a:pt x="720" y="249"/>
                    </a:lnTo>
                    <a:lnTo>
                      <a:pt x="720" y="251"/>
                    </a:lnTo>
                    <a:lnTo>
                      <a:pt x="719" y="251"/>
                    </a:lnTo>
                    <a:lnTo>
                      <a:pt x="717" y="251"/>
                    </a:lnTo>
                    <a:lnTo>
                      <a:pt x="714" y="251"/>
                    </a:lnTo>
                    <a:lnTo>
                      <a:pt x="707" y="249"/>
                    </a:lnTo>
                    <a:lnTo>
                      <a:pt x="697" y="243"/>
                    </a:lnTo>
                    <a:lnTo>
                      <a:pt x="685" y="238"/>
                    </a:lnTo>
                    <a:lnTo>
                      <a:pt x="671" y="230"/>
                    </a:lnTo>
                    <a:lnTo>
                      <a:pt x="643" y="213"/>
                    </a:lnTo>
                    <a:lnTo>
                      <a:pt x="614" y="196"/>
                    </a:lnTo>
                    <a:lnTo>
                      <a:pt x="590" y="178"/>
                    </a:lnTo>
                    <a:lnTo>
                      <a:pt x="575" y="167"/>
                    </a:lnTo>
                    <a:lnTo>
                      <a:pt x="573" y="164"/>
                    </a:lnTo>
                    <a:lnTo>
                      <a:pt x="570" y="163"/>
                    </a:lnTo>
                    <a:lnTo>
                      <a:pt x="566" y="163"/>
                    </a:lnTo>
                    <a:lnTo>
                      <a:pt x="561" y="163"/>
                    </a:lnTo>
                    <a:lnTo>
                      <a:pt x="553" y="166"/>
                    </a:lnTo>
                    <a:lnTo>
                      <a:pt x="543" y="170"/>
                    </a:lnTo>
                    <a:lnTo>
                      <a:pt x="533" y="173"/>
                    </a:lnTo>
                    <a:lnTo>
                      <a:pt x="524" y="176"/>
                    </a:lnTo>
                    <a:lnTo>
                      <a:pt x="518" y="177"/>
                    </a:lnTo>
                    <a:lnTo>
                      <a:pt x="514" y="177"/>
                    </a:lnTo>
                    <a:lnTo>
                      <a:pt x="510" y="176"/>
                    </a:lnTo>
                    <a:lnTo>
                      <a:pt x="506" y="175"/>
                    </a:lnTo>
                    <a:lnTo>
                      <a:pt x="492" y="166"/>
                    </a:lnTo>
                    <a:lnTo>
                      <a:pt x="489" y="164"/>
                    </a:lnTo>
                    <a:lnTo>
                      <a:pt x="493" y="169"/>
                    </a:lnTo>
                    <a:lnTo>
                      <a:pt x="500" y="175"/>
                    </a:lnTo>
                    <a:lnTo>
                      <a:pt x="503" y="180"/>
                    </a:lnTo>
                    <a:lnTo>
                      <a:pt x="505" y="183"/>
                    </a:lnTo>
                    <a:lnTo>
                      <a:pt x="506" y="186"/>
                    </a:lnTo>
                    <a:lnTo>
                      <a:pt x="505" y="188"/>
                    </a:lnTo>
                    <a:lnTo>
                      <a:pt x="502" y="189"/>
                    </a:lnTo>
                    <a:lnTo>
                      <a:pt x="495" y="189"/>
                    </a:lnTo>
                    <a:lnTo>
                      <a:pt x="487" y="187"/>
                    </a:lnTo>
                    <a:lnTo>
                      <a:pt x="473" y="183"/>
                    </a:lnTo>
                    <a:lnTo>
                      <a:pt x="460" y="178"/>
                    </a:lnTo>
                    <a:lnTo>
                      <a:pt x="447" y="173"/>
                    </a:lnTo>
                    <a:lnTo>
                      <a:pt x="435" y="167"/>
                    </a:lnTo>
                    <a:lnTo>
                      <a:pt x="423" y="160"/>
                    </a:lnTo>
                    <a:lnTo>
                      <a:pt x="411" y="153"/>
                    </a:lnTo>
                    <a:lnTo>
                      <a:pt x="401" y="144"/>
                    </a:lnTo>
                    <a:lnTo>
                      <a:pt x="391" y="135"/>
                    </a:lnTo>
                    <a:lnTo>
                      <a:pt x="381" y="127"/>
                    </a:lnTo>
                    <a:lnTo>
                      <a:pt x="376" y="122"/>
                    </a:lnTo>
                    <a:lnTo>
                      <a:pt x="367" y="117"/>
                    </a:lnTo>
                    <a:lnTo>
                      <a:pt x="358" y="113"/>
                    </a:lnTo>
                    <a:lnTo>
                      <a:pt x="349" y="108"/>
                    </a:lnTo>
                    <a:lnTo>
                      <a:pt x="339" y="105"/>
                    </a:lnTo>
                    <a:lnTo>
                      <a:pt x="333" y="104"/>
                    </a:lnTo>
                    <a:lnTo>
                      <a:pt x="329" y="104"/>
                    </a:lnTo>
                    <a:lnTo>
                      <a:pt x="328" y="104"/>
                    </a:lnTo>
                    <a:lnTo>
                      <a:pt x="327" y="105"/>
                    </a:lnTo>
                    <a:lnTo>
                      <a:pt x="327" y="107"/>
                    </a:lnTo>
                    <a:lnTo>
                      <a:pt x="330" y="117"/>
                    </a:lnTo>
                    <a:lnTo>
                      <a:pt x="333" y="125"/>
                    </a:lnTo>
                    <a:lnTo>
                      <a:pt x="334" y="131"/>
                    </a:lnTo>
                    <a:lnTo>
                      <a:pt x="334" y="135"/>
                    </a:lnTo>
                    <a:lnTo>
                      <a:pt x="333" y="139"/>
                    </a:lnTo>
                    <a:lnTo>
                      <a:pt x="332" y="141"/>
                    </a:lnTo>
                    <a:lnTo>
                      <a:pt x="330" y="142"/>
                    </a:lnTo>
                    <a:lnTo>
                      <a:pt x="329" y="142"/>
                    </a:lnTo>
                    <a:lnTo>
                      <a:pt x="319" y="133"/>
                    </a:lnTo>
                    <a:lnTo>
                      <a:pt x="298" y="114"/>
                    </a:lnTo>
                    <a:lnTo>
                      <a:pt x="286" y="103"/>
                    </a:lnTo>
                    <a:lnTo>
                      <a:pt x="275" y="92"/>
                    </a:lnTo>
                    <a:lnTo>
                      <a:pt x="266" y="85"/>
                    </a:lnTo>
                    <a:lnTo>
                      <a:pt x="258" y="80"/>
                    </a:lnTo>
                    <a:lnTo>
                      <a:pt x="246" y="75"/>
                    </a:lnTo>
                    <a:lnTo>
                      <a:pt x="237" y="73"/>
                    </a:lnTo>
                    <a:lnTo>
                      <a:pt x="233" y="72"/>
                    </a:lnTo>
                    <a:lnTo>
                      <a:pt x="231" y="72"/>
                    </a:lnTo>
                    <a:lnTo>
                      <a:pt x="229" y="73"/>
                    </a:lnTo>
                    <a:lnTo>
                      <a:pt x="228" y="74"/>
                    </a:lnTo>
                    <a:lnTo>
                      <a:pt x="228" y="77"/>
                    </a:lnTo>
                    <a:lnTo>
                      <a:pt x="229" y="81"/>
                    </a:lnTo>
                    <a:lnTo>
                      <a:pt x="232" y="88"/>
                    </a:lnTo>
                    <a:lnTo>
                      <a:pt x="238" y="93"/>
                    </a:lnTo>
                    <a:lnTo>
                      <a:pt x="244" y="103"/>
                    </a:lnTo>
                    <a:lnTo>
                      <a:pt x="248" y="112"/>
                    </a:lnTo>
                    <a:lnTo>
                      <a:pt x="253" y="119"/>
                    </a:lnTo>
                    <a:lnTo>
                      <a:pt x="255" y="127"/>
                    </a:lnTo>
                    <a:lnTo>
                      <a:pt x="256" y="132"/>
                    </a:lnTo>
                    <a:lnTo>
                      <a:pt x="256" y="138"/>
                    </a:lnTo>
                    <a:lnTo>
                      <a:pt x="254" y="142"/>
                    </a:lnTo>
                    <a:lnTo>
                      <a:pt x="253" y="145"/>
                    </a:lnTo>
                    <a:lnTo>
                      <a:pt x="250" y="147"/>
                    </a:lnTo>
                    <a:lnTo>
                      <a:pt x="246" y="148"/>
                    </a:lnTo>
                    <a:lnTo>
                      <a:pt x="242" y="147"/>
                    </a:lnTo>
                    <a:lnTo>
                      <a:pt x="238" y="145"/>
                    </a:lnTo>
                    <a:lnTo>
                      <a:pt x="233" y="141"/>
                    </a:lnTo>
                    <a:lnTo>
                      <a:pt x="228" y="135"/>
                    </a:lnTo>
                    <a:lnTo>
                      <a:pt x="224" y="128"/>
                    </a:lnTo>
                    <a:lnTo>
                      <a:pt x="218" y="118"/>
                    </a:lnTo>
                    <a:lnTo>
                      <a:pt x="214" y="105"/>
                    </a:lnTo>
                    <a:lnTo>
                      <a:pt x="210" y="90"/>
                    </a:lnTo>
                    <a:lnTo>
                      <a:pt x="207" y="84"/>
                    </a:lnTo>
                    <a:lnTo>
                      <a:pt x="204" y="76"/>
                    </a:lnTo>
                    <a:lnTo>
                      <a:pt x="201" y="70"/>
                    </a:lnTo>
                    <a:lnTo>
                      <a:pt x="197" y="63"/>
                    </a:lnTo>
                    <a:lnTo>
                      <a:pt x="191" y="57"/>
                    </a:lnTo>
                    <a:lnTo>
                      <a:pt x="185" y="51"/>
                    </a:lnTo>
                    <a:lnTo>
                      <a:pt x="177" y="48"/>
                    </a:lnTo>
                    <a:lnTo>
                      <a:pt x="169" y="45"/>
                    </a:lnTo>
                    <a:lnTo>
                      <a:pt x="158" y="43"/>
                    </a:lnTo>
                    <a:lnTo>
                      <a:pt x="145" y="42"/>
                    </a:lnTo>
                    <a:lnTo>
                      <a:pt x="131" y="43"/>
                    </a:lnTo>
                    <a:lnTo>
                      <a:pt x="114" y="46"/>
                    </a:lnTo>
                    <a:lnTo>
                      <a:pt x="107" y="47"/>
                    </a:lnTo>
                    <a:lnTo>
                      <a:pt x="101" y="47"/>
                    </a:lnTo>
                    <a:lnTo>
                      <a:pt x="93" y="46"/>
                    </a:lnTo>
                    <a:lnTo>
                      <a:pt x="86" y="44"/>
                    </a:lnTo>
                    <a:lnTo>
                      <a:pt x="68" y="39"/>
                    </a:lnTo>
                    <a:lnTo>
                      <a:pt x="52" y="33"/>
                    </a:lnTo>
                    <a:lnTo>
                      <a:pt x="36" y="24"/>
                    </a:lnTo>
                    <a:lnTo>
                      <a:pt x="21" y="17"/>
                    </a:lnTo>
                    <a:lnTo>
                      <a:pt x="9" y="8"/>
                    </a:lnTo>
                    <a:lnTo>
                      <a:pt x="0" y="2"/>
                    </a:lnTo>
                    <a:lnTo>
                      <a:pt x="0" y="1"/>
                    </a:lnTo>
                    <a:lnTo>
                      <a:pt x="5" y="0"/>
                    </a:lnTo>
                    <a:lnTo>
                      <a:pt x="11" y="0"/>
                    </a:lnTo>
                    <a:lnTo>
                      <a:pt x="18" y="1"/>
                    </a:lnTo>
                    <a:lnTo>
                      <a:pt x="32" y="1"/>
                    </a:lnTo>
                    <a:lnTo>
                      <a:pt x="35" y="0"/>
                    </a:lnTo>
                    <a:lnTo>
                      <a:pt x="41" y="1"/>
                    </a:lnTo>
                    <a:lnTo>
                      <a:pt x="59" y="5"/>
                    </a:lnTo>
                    <a:lnTo>
                      <a:pt x="86" y="10"/>
                    </a:lnTo>
                    <a:lnTo>
                      <a:pt x="117" y="18"/>
                    </a:lnTo>
                    <a:lnTo>
                      <a:pt x="150" y="25"/>
                    </a:lnTo>
                    <a:lnTo>
                      <a:pt x="184" y="34"/>
                    </a:lnTo>
                    <a:lnTo>
                      <a:pt x="212" y="42"/>
                    </a:lnTo>
                    <a:lnTo>
                      <a:pt x="233" y="47"/>
                    </a:lnTo>
                    <a:lnTo>
                      <a:pt x="265" y="58"/>
                    </a:lnTo>
                    <a:lnTo>
                      <a:pt x="303" y="72"/>
                    </a:lnTo>
                    <a:lnTo>
                      <a:pt x="341" y="85"/>
                    </a:lnTo>
                    <a:lnTo>
                      <a:pt x="370" y="94"/>
                    </a:lnTo>
                    <a:lnTo>
                      <a:pt x="397" y="102"/>
                    </a:lnTo>
                    <a:lnTo>
                      <a:pt x="425" y="111"/>
                    </a:lnTo>
                    <a:lnTo>
                      <a:pt x="452" y="118"/>
                    </a:lnTo>
                    <a:lnTo>
                      <a:pt x="479" y="127"/>
                    </a:lnTo>
                    <a:lnTo>
                      <a:pt x="507" y="134"/>
                    </a:lnTo>
                    <a:lnTo>
                      <a:pt x="534" y="142"/>
                    </a:lnTo>
                    <a:lnTo>
                      <a:pt x="562" y="149"/>
                    </a:lnTo>
                    <a:lnTo>
                      <a:pt x="589" y="156"/>
                    </a:lnTo>
                    <a:lnTo>
                      <a:pt x="609" y="159"/>
                    </a:lnTo>
                    <a:lnTo>
                      <a:pt x="637" y="163"/>
                    </a:lnTo>
                    <a:lnTo>
                      <a:pt x="669" y="169"/>
                    </a:lnTo>
                    <a:lnTo>
                      <a:pt x="704" y="174"/>
                    </a:lnTo>
                    <a:lnTo>
                      <a:pt x="736" y="178"/>
                    </a:lnTo>
                    <a:lnTo>
                      <a:pt x="763" y="183"/>
                    </a:lnTo>
                    <a:lnTo>
                      <a:pt x="781" y="184"/>
                    </a:lnTo>
                    <a:lnTo>
                      <a:pt x="787" y="18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99" name="Freeform 224">
                <a:extLst>
                  <a:ext uri="{FF2B5EF4-FFF2-40B4-BE49-F238E27FC236}">
                    <a16:creationId xmlns:a16="http://schemas.microsoft.com/office/drawing/2014/main" id="{02C62957-9519-4232-9F2B-6A16AFAB6B43}"/>
                  </a:ext>
                </a:extLst>
              </p:cNvPr>
              <p:cNvSpPr/>
              <p:nvPr/>
            </p:nvSpPr>
            <p:spPr bwMode="auto">
              <a:xfrm>
                <a:off x="3074" y="3517"/>
                <a:ext cx="64" cy="34"/>
              </a:xfrm>
              <a:custGeom>
                <a:avLst/>
                <a:gdLst>
                  <a:gd name="T0" fmla="*/ 51 w 252"/>
                  <a:gd name="T1" fmla="*/ 32 h 136"/>
                  <a:gd name="T2" fmla="*/ 114 w 252"/>
                  <a:gd name="T3" fmla="*/ 24 h 136"/>
                  <a:gd name="T4" fmla="*/ 143 w 252"/>
                  <a:gd name="T5" fmla="*/ 13 h 136"/>
                  <a:gd name="T6" fmla="*/ 170 w 252"/>
                  <a:gd name="T7" fmla="*/ 1 h 136"/>
                  <a:gd name="T8" fmla="*/ 186 w 252"/>
                  <a:gd name="T9" fmla="*/ 12 h 136"/>
                  <a:gd name="T10" fmla="*/ 193 w 252"/>
                  <a:gd name="T11" fmla="*/ 18 h 136"/>
                  <a:gd name="T12" fmla="*/ 206 w 252"/>
                  <a:gd name="T13" fmla="*/ 21 h 136"/>
                  <a:gd name="T14" fmla="*/ 214 w 252"/>
                  <a:gd name="T15" fmla="*/ 29 h 136"/>
                  <a:gd name="T16" fmla="*/ 222 w 252"/>
                  <a:gd name="T17" fmla="*/ 47 h 136"/>
                  <a:gd name="T18" fmla="*/ 228 w 252"/>
                  <a:gd name="T19" fmla="*/ 52 h 136"/>
                  <a:gd name="T20" fmla="*/ 242 w 252"/>
                  <a:gd name="T21" fmla="*/ 59 h 136"/>
                  <a:gd name="T22" fmla="*/ 251 w 252"/>
                  <a:gd name="T23" fmla="*/ 75 h 136"/>
                  <a:gd name="T24" fmla="*/ 251 w 252"/>
                  <a:gd name="T25" fmla="*/ 81 h 136"/>
                  <a:gd name="T26" fmla="*/ 246 w 252"/>
                  <a:gd name="T27" fmla="*/ 73 h 136"/>
                  <a:gd name="T28" fmla="*/ 213 w 252"/>
                  <a:gd name="T29" fmla="*/ 48 h 136"/>
                  <a:gd name="T30" fmla="*/ 179 w 252"/>
                  <a:gd name="T31" fmla="*/ 26 h 136"/>
                  <a:gd name="T32" fmla="*/ 164 w 252"/>
                  <a:gd name="T33" fmla="*/ 26 h 136"/>
                  <a:gd name="T34" fmla="*/ 165 w 252"/>
                  <a:gd name="T35" fmla="*/ 30 h 136"/>
                  <a:gd name="T36" fmla="*/ 175 w 252"/>
                  <a:gd name="T37" fmla="*/ 40 h 136"/>
                  <a:gd name="T38" fmla="*/ 179 w 252"/>
                  <a:gd name="T39" fmla="*/ 44 h 136"/>
                  <a:gd name="T40" fmla="*/ 199 w 252"/>
                  <a:gd name="T41" fmla="*/ 54 h 136"/>
                  <a:gd name="T42" fmla="*/ 201 w 252"/>
                  <a:gd name="T43" fmla="*/ 64 h 136"/>
                  <a:gd name="T44" fmla="*/ 193 w 252"/>
                  <a:gd name="T45" fmla="*/ 62 h 136"/>
                  <a:gd name="T46" fmla="*/ 171 w 252"/>
                  <a:gd name="T47" fmla="*/ 49 h 136"/>
                  <a:gd name="T48" fmla="*/ 143 w 252"/>
                  <a:gd name="T49" fmla="*/ 39 h 136"/>
                  <a:gd name="T50" fmla="*/ 125 w 252"/>
                  <a:gd name="T51" fmla="*/ 38 h 136"/>
                  <a:gd name="T52" fmla="*/ 124 w 252"/>
                  <a:gd name="T53" fmla="*/ 40 h 136"/>
                  <a:gd name="T54" fmla="*/ 136 w 252"/>
                  <a:gd name="T55" fmla="*/ 47 h 136"/>
                  <a:gd name="T56" fmla="*/ 133 w 252"/>
                  <a:gd name="T57" fmla="*/ 49 h 136"/>
                  <a:gd name="T58" fmla="*/ 112 w 252"/>
                  <a:gd name="T59" fmla="*/ 47 h 136"/>
                  <a:gd name="T60" fmla="*/ 113 w 252"/>
                  <a:gd name="T61" fmla="*/ 48 h 136"/>
                  <a:gd name="T62" fmla="*/ 138 w 252"/>
                  <a:gd name="T63" fmla="*/ 67 h 136"/>
                  <a:gd name="T64" fmla="*/ 139 w 252"/>
                  <a:gd name="T65" fmla="*/ 75 h 136"/>
                  <a:gd name="T66" fmla="*/ 129 w 252"/>
                  <a:gd name="T67" fmla="*/ 73 h 136"/>
                  <a:gd name="T68" fmla="*/ 114 w 252"/>
                  <a:gd name="T69" fmla="*/ 63 h 136"/>
                  <a:gd name="T70" fmla="*/ 92 w 252"/>
                  <a:gd name="T71" fmla="*/ 48 h 136"/>
                  <a:gd name="T72" fmla="*/ 84 w 252"/>
                  <a:gd name="T73" fmla="*/ 48 h 136"/>
                  <a:gd name="T74" fmla="*/ 74 w 252"/>
                  <a:gd name="T75" fmla="*/ 50 h 136"/>
                  <a:gd name="T76" fmla="*/ 68 w 252"/>
                  <a:gd name="T77" fmla="*/ 56 h 136"/>
                  <a:gd name="T78" fmla="*/ 77 w 252"/>
                  <a:gd name="T79" fmla="*/ 65 h 136"/>
                  <a:gd name="T80" fmla="*/ 89 w 252"/>
                  <a:gd name="T81" fmla="*/ 69 h 136"/>
                  <a:gd name="T82" fmla="*/ 84 w 252"/>
                  <a:gd name="T83" fmla="*/ 76 h 136"/>
                  <a:gd name="T84" fmla="*/ 73 w 252"/>
                  <a:gd name="T85" fmla="*/ 73 h 136"/>
                  <a:gd name="T86" fmla="*/ 58 w 252"/>
                  <a:gd name="T87" fmla="*/ 59 h 136"/>
                  <a:gd name="T88" fmla="*/ 56 w 252"/>
                  <a:gd name="T89" fmla="*/ 63 h 136"/>
                  <a:gd name="T90" fmla="*/ 59 w 252"/>
                  <a:gd name="T91" fmla="*/ 72 h 136"/>
                  <a:gd name="T92" fmla="*/ 71 w 252"/>
                  <a:gd name="T93" fmla="*/ 84 h 136"/>
                  <a:gd name="T94" fmla="*/ 96 w 252"/>
                  <a:gd name="T95" fmla="*/ 98 h 136"/>
                  <a:gd name="T96" fmla="*/ 114 w 252"/>
                  <a:gd name="T97" fmla="*/ 117 h 136"/>
                  <a:gd name="T98" fmla="*/ 122 w 252"/>
                  <a:gd name="T99" fmla="*/ 127 h 136"/>
                  <a:gd name="T100" fmla="*/ 123 w 252"/>
                  <a:gd name="T101" fmla="*/ 135 h 136"/>
                  <a:gd name="T102" fmla="*/ 116 w 252"/>
                  <a:gd name="T103" fmla="*/ 132 h 136"/>
                  <a:gd name="T104" fmla="*/ 79 w 252"/>
                  <a:gd name="T105" fmla="*/ 105 h 136"/>
                  <a:gd name="T106" fmla="*/ 36 w 252"/>
                  <a:gd name="T107" fmla="*/ 79 h 136"/>
                  <a:gd name="T108" fmla="*/ 14 w 252"/>
                  <a:gd name="T109" fmla="*/ 57 h 136"/>
                  <a:gd name="T110" fmla="*/ 1 w 252"/>
                  <a:gd name="T111" fmla="*/ 40 h 136"/>
                  <a:gd name="T112" fmla="*/ 0 w 252"/>
                  <a:gd name="T113" fmla="*/ 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 h="136">
                    <a:moveTo>
                      <a:pt x="0" y="36"/>
                    </a:moveTo>
                    <a:lnTo>
                      <a:pt x="27" y="35"/>
                    </a:lnTo>
                    <a:lnTo>
                      <a:pt x="51" y="32"/>
                    </a:lnTo>
                    <a:lnTo>
                      <a:pt x="77" y="29"/>
                    </a:lnTo>
                    <a:lnTo>
                      <a:pt x="101" y="25"/>
                    </a:lnTo>
                    <a:lnTo>
                      <a:pt x="114" y="24"/>
                    </a:lnTo>
                    <a:lnTo>
                      <a:pt x="126" y="22"/>
                    </a:lnTo>
                    <a:lnTo>
                      <a:pt x="133" y="18"/>
                    </a:lnTo>
                    <a:lnTo>
                      <a:pt x="143" y="13"/>
                    </a:lnTo>
                    <a:lnTo>
                      <a:pt x="152" y="9"/>
                    </a:lnTo>
                    <a:lnTo>
                      <a:pt x="155" y="4"/>
                    </a:lnTo>
                    <a:lnTo>
                      <a:pt x="170" y="1"/>
                    </a:lnTo>
                    <a:lnTo>
                      <a:pt x="185" y="0"/>
                    </a:lnTo>
                    <a:lnTo>
                      <a:pt x="185" y="6"/>
                    </a:lnTo>
                    <a:lnTo>
                      <a:pt x="186" y="12"/>
                    </a:lnTo>
                    <a:lnTo>
                      <a:pt x="188" y="14"/>
                    </a:lnTo>
                    <a:lnTo>
                      <a:pt x="190" y="17"/>
                    </a:lnTo>
                    <a:lnTo>
                      <a:pt x="193" y="18"/>
                    </a:lnTo>
                    <a:lnTo>
                      <a:pt x="197" y="20"/>
                    </a:lnTo>
                    <a:lnTo>
                      <a:pt x="201" y="20"/>
                    </a:lnTo>
                    <a:lnTo>
                      <a:pt x="206" y="21"/>
                    </a:lnTo>
                    <a:lnTo>
                      <a:pt x="209" y="22"/>
                    </a:lnTo>
                    <a:lnTo>
                      <a:pt x="211" y="24"/>
                    </a:lnTo>
                    <a:lnTo>
                      <a:pt x="214" y="29"/>
                    </a:lnTo>
                    <a:lnTo>
                      <a:pt x="216" y="35"/>
                    </a:lnTo>
                    <a:lnTo>
                      <a:pt x="219" y="41"/>
                    </a:lnTo>
                    <a:lnTo>
                      <a:pt x="222" y="47"/>
                    </a:lnTo>
                    <a:lnTo>
                      <a:pt x="224" y="49"/>
                    </a:lnTo>
                    <a:lnTo>
                      <a:pt x="225" y="51"/>
                    </a:lnTo>
                    <a:lnTo>
                      <a:pt x="228" y="52"/>
                    </a:lnTo>
                    <a:lnTo>
                      <a:pt x="232" y="53"/>
                    </a:lnTo>
                    <a:lnTo>
                      <a:pt x="236" y="55"/>
                    </a:lnTo>
                    <a:lnTo>
                      <a:pt x="242" y="59"/>
                    </a:lnTo>
                    <a:lnTo>
                      <a:pt x="248" y="65"/>
                    </a:lnTo>
                    <a:lnTo>
                      <a:pt x="250" y="69"/>
                    </a:lnTo>
                    <a:lnTo>
                      <a:pt x="251" y="75"/>
                    </a:lnTo>
                    <a:lnTo>
                      <a:pt x="251" y="79"/>
                    </a:lnTo>
                    <a:lnTo>
                      <a:pt x="252" y="81"/>
                    </a:lnTo>
                    <a:lnTo>
                      <a:pt x="251" y="81"/>
                    </a:lnTo>
                    <a:lnTo>
                      <a:pt x="251" y="80"/>
                    </a:lnTo>
                    <a:lnTo>
                      <a:pt x="249" y="78"/>
                    </a:lnTo>
                    <a:lnTo>
                      <a:pt x="246" y="73"/>
                    </a:lnTo>
                    <a:lnTo>
                      <a:pt x="237" y="66"/>
                    </a:lnTo>
                    <a:lnTo>
                      <a:pt x="226" y="57"/>
                    </a:lnTo>
                    <a:lnTo>
                      <a:pt x="213" y="48"/>
                    </a:lnTo>
                    <a:lnTo>
                      <a:pt x="200" y="39"/>
                    </a:lnTo>
                    <a:lnTo>
                      <a:pt x="188" y="31"/>
                    </a:lnTo>
                    <a:lnTo>
                      <a:pt x="179" y="26"/>
                    </a:lnTo>
                    <a:lnTo>
                      <a:pt x="172" y="24"/>
                    </a:lnTo>
                    <a:lnTo>
                      <a:pt x="167" y="24"/>
                    </a:lnTo>
                    <a:lnTo>
                      <a:pt x="164" y="26"/>
                    </a:lnTo>
                    <a:lnTo>
                      <a:pt x="163" y="27"/>
                    </a:lnTo>
                    <a:lnTo>
                      <a:pt x="164" y="28"/>
                    </a:lnTo>
                    <a:lnTo>
                      <a:pt x="165" y="30"/>
                    </a:lnTo>
                    <a:lnTo>
                      <a:pt x="168" y="32"/>
                    </a:lnTo>
                    <a:lnTo>
                      <a:pt x="173" y="37"/>
                    </a:lnTo>
                    <a:lnTo>
                      <a:pt x="175" y="40"/>
                    </a:lnTo>
                    <a:lnTo>
                      <a:pt x="177" y="42"/>
                    </a:lnTo>
                    <a:lnTo>
                      <a:pt x="177" y="43"/>
                    </a:lnTo>
                    <a:lnTo>
                      <a:pt x="179" y="44"/>
                    </a:lnTo>
                    <a:lnTo>
                      <a:pt x="192" y="49"/>
                    </a:lnTo>
                    <a:lnTo>
                      <a:pt x="196" y="51"/>
                    </a:lnTo>
                    <a:lnTo>
                      <a:pt x="199" y="54"/>
                    </a:lnTo>
                    <a:lnTo>
                      <a:pt x="201" y="58"/>
                    </a:lnTo>
                    <a:lnTo>
                      <a:pt x="202" y="62"/>
                    </a:lnTo>
                    <a:lnTo>
                      <a:pt x="201" y="64"/>
                    </a:lnTo>
                    <a:lnTo>
                      <a:pt x="200" y="66"/>
                    </a:lnTo>
                    <a:lnTo>
                      <a:pt x="197" y="65"/>
                    </a:lnTo>
                    <a:lnTo>
                      <a:pt x="193" y="62"/>
                    </a:lnTo>
                    <a:lnTo>
                      <a:pt x="187" y="57"/>
                    </a:lnTo>
                    <a:lnTo>
                      <a:pt x="180" y="53"/>
                    </a:lnTo>
                    <a:lnTo>
                      <a:pt x="171" y="49"/>
                    </a:lnTo>
                    <a:lnTo>
                      <a:pt x="163" y="44"/>
                    </a:lnTo>
                    <a:lnTo>
                      <a:pt x="153" y="42"/>
                    </a:lnTo>
                    <a:lnTo>
                      <a:pt x="143" y="39"/>
                    </a:lnTo>
                    <a:lnTo>
                      <a:pt x="135" y="38"/>
                    </a:lnTo>
                    <a:lnTo>
                      <a:pt x="127" y="38"/>
                    </a:lnTo>
                    <a:lnTo>
                      <a:pt x="125" y="38"/>
                    </a:lnTo>
                    <a:lnTo>
                      <a:pt x="123" y="38"/>
                    </a:lnTo>
                    <a:lnTo>
                      <a:pt x="123" y="39"/>
                    </a:lnTo>
                    <a:lnTo>
                      <a:pt x="124" y="40"/>
                    </a:lnTo>
                    <a:lnTo>
                      <a:pt x="127" y="42"/>
                    </a:lnTo>
                    <a:lnTo>
                      <a:pt x="131" y="44"/>
                    </a:lnTo>
                    <a:lnTo>
                      <a:pt x="136" y="47"/>
                    </a:lnTo>
                    <a:lnTo>
                      <a:pt x="139" y="49"/>
                    </a:lnTo>
                    <a:lnTo>
                      <a:pt x="139" y="50"/>
                    </a:lnTo>
                    <a:lnTo>
                      <a:pt x="133" y="49"/>
                    </a:lnTo>
                    <a:lnTo>
                      <a:pt x="120" y="47"/>
                    </a:lnTo>
                    <a:lnTo>
                      <a:pt x="113" y="47"/>
                    </a:lnTo>
                    <a:lnTo>
                      <a:pt x="112" y="47"/>
                    </a:lnTo>
                    <a:lnTo>
                      <a:pt x="111" y="47"/>
                    </a:lnTo>
                    <a:lnTo>
                      <a:pt x="112" y="48"/>
                    </a:lnTo>
                    <a:lnTo>
                      <a:pt x="113" y="48"/>
                    </a:lnTo>
                    <a:lnTo>
                      <a:pt x="123" y="54"/>
                    </a:lnTo>
                    <a:lnTo>
                      <a:pt x="137" y="65"/>
                    </a:lnTo>
                    <a:lnTo>
                      <a:pt x="138" y="67"/>
                    </a:lnTo>
                    <a:lnTo>
                      <a:pt x="140" y="71"/>
                    </a:lnTo>
                    <a:lnTo>
                      <a:pt x="140" y="73"/>
                    </a:lnTo>
                    <a:lnTo>
                      <a:pt x="139" y="75"/>
                    </a:lnTo>
                    <a:lnTo>
                      <a:pt x="137" y="76"/>
                    </a:lnTo>
                    <a:lnTo>
                      <a:pt x="135" y="76"/>
                    </a:lnTo>
                    <a:lnTo>
                      <a:pt x="129" y="73"/>
                    </a:lnTo>
                    <a:lnTo>
                      <a:pt x="125" y="70"/>
                    </a:lnTo>
                    <a:lnTo>
                      <a:pt x="119" y="67"/>
                    </a:lnTo>
                    <a:lnTo>
                      <a:pt x="114" y="63"/>
                    </a:lnTo>
                    <a:lnTo>
                      <a:pt x="104" y="55"/>
                    </a:lnTo>
                    <a:lnTo>
                      <a:pt x="97" y="49"/>
                    </a:lnTo>
                    <a:lnTo>
                      <a:pt x="92" y="48"/>
                    </a:lnTo>
                    <a:lnTo>
                      <a:pt x="88" y="47"/>
                    </a:lnTo>
                    <a:lnTo>
                      <a:pt x="85" y="47"/>
                    </a:lnTo>
                    <a:lnTo>
                      <a:pt x="84" y="48"/>
                    </a:lnTo>
                    <a:lnTo>
                      <a:pt x="82" y="49"/>
                    </a:lnTo>
                    <a:lnTo>
                      <a:pt x="82" y="51"/>
                    </a:lnTo>
                    <a:lnTo>
                      <a:pt x="74" y="50"/>
                    </a:lnTo>
                    <a:lnTo>
                      <a:pt x="67" y="49"/>
                    </a:lnTo>
                    <a:lnTo>
                      <a:pt x="67" y="53"/>
                    </a:lnTo>
                    <a:lnTo>
                      <a:pt x="68" y="56"/>
                    </a:lnTo>
                    <a:lnTo>
                      <a:pt x="70" y="58"/>
                    </a:lnTo>
                    <a:lnTo>
                      <a:pt x="72" y="62"/>
                    </a:lnTo>
                    <a:lnTo>
                      <a:pt x="77" y="65"/>
                    </a:lnTo>
                    <a:lnTo>
                      <a:pt x="82" y="67"/>
                    </a:lnTo>
                    <a:lnTo>
                      <a:pt x="87" y="69"/>
                    </a:lnTo>
                    <a:lnTo>
                      <a:pt x="89" y="69"/>
                    </a:lnTo>
                    <a:lnTo>
                      <a:pt x="88" y="72"/>
                    </a:lnTo>
                    <a:lnTo>
                      <a:pt x="86" y="75"/>
                    </a:lnTo>
                    <a:lnTo>
                      <a:pt x="84" y="76"/>
                    </a:lnTo>
                    <a:lnTo>
                      <a:pt x="82" y="76"/>
                    </a:lnTo>
                    <a:lnTo>
                      <a:pt x="77" y="76"/>
                    </a:lnTo>
                    <a:lnTo>
                      <a:pt x="73" y="73"/>
                    </a:lnTo>
                    <a:lnTo>
                      <a:pt x="65" y="67"/>
                    </a:lnTo>
                    <a:lnTo>
                      <a:pt x="59" y="61"/>
                    </a:lnTo>
                    <a:lnTo>
                      <a:pt x="58" y="59"/>
                    </a:lnTo>
                    <a:lnTo>
                      <a:pt x="57" y="61"/>
                    </a:lnTo>
                    <a:lnTo>
                      <a:pt x="56" y="61"/>
                    </a:lnTo>
                    <a:lnTo>
                      <a:pt x="56" y="63"/>
                    </a:lnTo>
                    <a:lnTo>
                      <a:pt x="56" y="66"/>
                    </a:lnTo>
                    <a:lnTo>
                      <a:pt x="57" y="69"/>
                    </a:lnTo>
                    <a:lnTo>
                      <a:pt x="59" y="72"/>
                    </a:lnTo>
                    <a:lnTo>
                      <a:pt x="61" y="77"/>
                    </a:lnTo>
                    <a:lnTo>
                      <a:pt x="65" y="81"/>
                    </a:lnTo>
                    <a:lnTo>
                      <a:pt x="71" y="84"/>
                    </a:lnTo>
                    <a:lnTo>
                      <a:pt x="76" y="89"/>
                    </a:lnTo>
                    <a:lnTo>
                      <a:pt x="84" y="92"/>
                    </a:lnTo>
                    <a:lnTo>
                      <a:pt x="96" y="98"/>
                    </a:lnTo>
                    <a:lnTo>
                      <a:pt x="102" y="103"/>
                    </a:lnTo>
                    <a:lnTo>
                      <a:pt x="108" y="109"/>
                    </a:lnTo>
                    <a:lnTo>
                      <a:pt x="114" y="117"/>
                    </a:lnTo>
                    <a:lnTo>
                      <a:pt x="117" y="120"/>
                    </a:lnTo>
                    <a:lnTo>
                      <a:pt x="120" y="124"/>
                    </a:lnTo>
                    <a:lnTo>
                      <a:pt x="122" y="127"/>
                    </a:lnTo>
                    <a:lnTo>
                      <a:pt x="123" y="132"/>
                    </a:lnTo>
                    <a:lnTo>
                      <a:pt x="123" y="134"/>
                    </a:lnTo>
                    <a:lnTo>
                      <a:pt x="123" y="135"/>
                    </a:lnTo>
                    <a:lnTo>
                      <a:pt x="122" y="136"/>
                    </a:lnTo>
                    <a:lnTo>
                      <a:pt x="119" y="135"/>
                    </a:lnTo>
                    <a:lnTo>
                      <a:pt x="116" y="132"/>
                    </a:lnTo>
                    <a:lnTo>
                      <a:pt x="113" y="130"/>
                    </a:lnTo>
                    <a:lnTo>
                      <a:pt x="97" y="117"/>
                    </a:lnTo>
                    <a:lnTo>
                      <a:pt x="79" y="105"/>
                    </a:lnTo>
                    <a:lnTo>
                      <a:pt x="61" y="93"/>
                    </a:lnTo>
                    <a:lnTo>
                      <a:pt x="43" y="82"/>
                    </a:lnTo>
                    <a:lnTo>
                      <a:pt x="36" y="79"/>
                    </a:lnTo>
                    <a:lnTo>
                      <a:pt x="30" y="72"/>
                    </a:lnTo>
                    <a:lnTo>
                      <a:pt x="21" y="66"/>
                    </a:lnTo>
                    <a:lnTo>
                      <a:pt x="14" y="57"/>
                    </a:lnTo>
                    <a:lnTo>
                      <a:pt x="7" y="50"/>
                    </a:lnTo>
                    <a:lnTo>
                      <a:pt x="2" y="43"/>
                    </a:lnTo>
                    <a:lnTo>
                      <a:pt x="1" y="40"/>
                    </a:lnTo>
                    <a:lnTo>
                      <a:pt x="0" y="38"/>
                    </a:lnTo>
                    <a:lnTo>
                      <a:pt x="0" y="36"/>
                    </a:lnTo>
                    <a:lnTo>
                      <a:pt x="0" y="3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0" name="Freeform 225">
                <a:extLst>
                  <a:ext uri="{FF2B5EF4-FFF2-40B4-BE49-F238E27FC236}">
                    <a16:creationId xmlns:a16="http://schemas.microsoft.com/office/drawing/2014/main" id="{977B6C08-F0AE-40A1-B596-47B1C681A328}"/>
                  </a:ext>
                </a:extLst>
              </p:cNvPr>
              <p:cNvSpPr/>
              <p:nvPr/>
            </p:nvSpPr>
            <p:spPr bwMode="auto">
              <a:xfrm>
                <a:off x="3155" y="3376"/>
                <a:ext cx="50" cy="31"/>
              </a:xfrm>
              <a:custGeom>
                <a:avLst/>
                <a:gdLst>
                  <a:gd name="T0" fmla="*/ 8 w 202"/>
                  <a:gd name="T1" fmla="*/ 12 h 124"/>
                  <a:gd name="T2" fmla="*/ 19 w 202"/>
                  <a:gd name="T3" fmla="*/ 8 h 124"/>
                  <a:gd name="T4" fmla="*/ 30 w 202"/>
                  <a:gd name="T5" fmla="*/ 8 h 124"/>
                  <a:gd name="T6" fmla="*/ 44 w 202"/>
                  <a:gd name="T7" fmla="*/ 13 h 124"/>
                  <a:gd name="T8" fmla="*/ 60 w 202"/>
                  <a:gd name="T9" fmla="*/ 19 h 124"/>
                  <a:gd name="T10" fmla="*/ 79 w 202"/>
                  <a:gd name="T11" fmla="*/ 20 h 124"/>
                  <a:gd name="T12" fmla="*/ 91 w 202"/>
                  <a:gd name="T13" fmla="*/ 16 h 124"/>
                  <a:gd name="T14" fmla="*/ 102 w 202"/>
                  <a:gd name="T15" fmla="*/ 7 h 124"/>
                  <a:gd name="T16" fmla="*/ 118 w 202"/>
                  <a:gd name="T17" fmla="*/ 1 h 124"/>
                  <a:gd name="T18" fmla="*/ 140 w 202"/>
                  <a:gd name="T19" fmla="*/ 4 h 124"/>
                  <a:gd name="T20" fmla="*/ 150 w 202"/>
                  <a:gd name="T21" fmla="*/ 15 h 124"/>
                  <a:gd name="T22" fmla="*/ 164 w 202"/>
                  <a:gd name="T23" fmla="*/ 47 h 124"/>
                  <a:gd name="T24" fmla="*/ 163 w 202"/>
                  <a:gd name="T25" fmla="*/ 57 h 124"/>
                  <a:gd name="T26" fmla="*/ 146 w 202"/>
                  <a:gd name="T27" fmla="*/ 52 h 124"/>
                  <a:gd name="T28" fmla="*/ 150 w 202"/>
                  <a:gd name="T29" fmla="*/ 51 h 124"/>
                  <a:gd name="T30" fmla="*/ 171 w 202"/>
                  <a:gd name="T31" fmla="*/ 52 h 124"/>
                  <a:gd name="T32" fmla="*/ 180 w 202"/>
                  <a:gd name="T33" fmla="*/ 57 h 124"/>
                  <a:gd name="T34" fmla="*/ 190 w 202"/>
                  <a:gd name="T35" fmla="*/ 66 h 124"/>
                  <a:gd name="T36" fmla="*/ 198 w 202"/>
                  <a:gd name="T37" fmla="*/ 78 h 124"/>
                  <a:gd name="T38" fmla="*/ 202 w 202"/>
                  <a:gd name="T39" fmla="*/ 89 h 124"/>
                  <a:gd name="T40" fmla="*/ 202 w 202"/>
                  <a:gd name="T41" fmla="*/ 98 h 124"/>
                  <a:gd name="T42" fmla="*/ 195 w 202"/>
                  <a:gd name="T43" fmla="*/ 103 h 124"/>
                  <a:gd name="T44" fmla="*/ 184 w 202"/>
                  <a:gd name="T45" fmla="*/ 102 h 124"/>
                  <a:gd name="T46" fmla="*/ 171 w 202"/>
                  <a:gd name="T47" fmla="*/ 93 h 124"/>
                  <a:gd name="T48" fmla="*/ 159 w 202"/>
                  <a:gd name="T49" fmla="*/ 81 h 124"/>
                  <a:gd name="T50" fmla="*/ 154 w 202"/>
                  <a:gd name="T51" fmla="*/ 81 h 124"/>
                  <a:gd name="T52" fmla="*/ 152 w 202"/>
                  <a:gd name="T53" fmla="*/ 85 h 124"/>
                  <a:gd name="T54" fmla="*/ 156 w 202"/>
                  <a:gd name="T55" fmla="*/ 99 h 124"/>
                  <a:gd name="T56" fmla="*/ 160 w 202"/>
                  <a:gd name="T57" fmla="*/ 110 h 124"/>
                  <a:gd name="T58" fmla="*/ 160 w 202"/>
                  <a:gd name="T59" fmla="*/ 112 h 124"/>
                  <a:gd name="T60" fmla="*/ 154 w 202"/>
                  <a:gd name="T61" fmla="*/ 113 h 124"/>
                  <a:gd name="T62" fmla="*/ 136 w 202"/>
                  <a:gd name="T63" fmla="*/ 102 h 124"/>
                  <a:gd name="T64" fmla="*/ 121 w 202"/>
                  <a:gd name="T65" fmla="*/ 82 h 124"/>
                  <a:gd name="T66" fmla="*/ 116 w 202"/>
                  <a:gd name="T67" fmla="*/ 79 h 124"/>
                  <a:gd name="T68" fmla="*/ 113 w 202"/>
                  <a:gd name="T69" fmla="*/ 80 h 124"/>
                  <a:gd name="T70" fmla="*/ 113 w 202"/>
                  <a:gd name="T71" fmla="*/ 89 h 124"/>
                  <a:gd name="T72" fmla="*/ 118 w 202"/>
                  <a:gd name="T73" fmla="*/ 100 h 124"/>
                  <a:gd name="T74" fmla="*/ 123 w 202"/>
                  <a:gd name="T75" fmla="*/ 108 h 124"/>
                  <a:gd name="T76" fmla="*/ 120 w 202"/>
                  <a:gd name="T77" fmla="*/ 108 h 124"/>
                  <a:gd name="T78" fmla="*/ 106 w 202"/>
                  <a:gd name="T79" fmla="*/ 95 h 124"/>
                  <a:gd name="T80" fmla="*/ 93 w 202"/>
                  <a:gd name="T81" fmla="*/ 79 h 124"/>
                  <a:gd name="T82" fmla="*/ 87 w 202"/>
                  <a:gd name="T83" fmla="*/ 75 h 124"/>
                  <a:gd name="T84" fmla="*/ 83 w 202"/>
                  <a:gd name="T85" fmla="*/ 75 h 124"/>
                  <a:gd name="T86" fmla="*/ 80 w 202"/>
                  <a:gd name="T87" fmla="*/ 78 h 124"/>
                  <a:gd name="T88" fmla="*/ 78 w 202"/>
                  <a:gd name="T89" fmla="*/ 93 h 124"/>
                  <a:gd name="T90" fmla="*/ 63 w 202"/>
                  <a:gd name="T91" fmla="*/ 91 h 124"/>
                  <a:gd name="T92" fmla="*/ 42 w 202"/>
                  <a:gd name="T93" fmla="*/ 73 h 124"/>
                  <a:gd name="T94" fmla="*/ 38 w 202"/>
                  <a:gd name="T95" fmla="*/ 70 h 124"/>
                  <a:gd name="T96" fmla="*/ 42 w 202"/>
                  <a:gd name="T97" fmla="*/ 85 h 124"/>
                  <a:gd name="T98" fmla="*/ 42 w 202"/>
                  <a:gd name="T99" fmla="*/ 104 h 124"/>
                  <a:gd name="T100" fmla="*/ 40 w 202"/>
                  <a:gd name="T101" fmla="*/ 113 h 124"/>
                  <a:gd name="T102" fmla="*/ 37 w 202"/>
                  <a:gd name="T103" fmla="*/ 117 h 124"/>
                  <a:gd name="T104" fmla="*/ 33 w 202"/>
                  <a:gd name="T105" fmla="*/ 116 h 124"/>
                  <a:gd name="T106" fmla="*/ 27 w 202"/>
                  <a:gd name="T107" fmla="*/ 109 h 124"/>
                  <a:gd name="T108" fmla="*/ 22 w 202"/>
                  <a:gd name="T109" fmla="*/ 100 h 124"/>
                  <a:gd name="T110" fmla="*/ 19 w 202"/>
                  <a:gd name="T111" fmla="*/ 98 h 124"/>
                  <a:gd name="T112" fmla="*/ 13 w 202"/>
                  <a:gd name="T113" fmla="*/ 103 h 124"/>
                  <a:gd name="T114" fmla="*/ 9 w 202"/>
                  <a:gd name="T115" fmla="*/ 116 h 124"/>
                  <a:gd name="T116" fmla="*/ 6 w 202"/>
                  <a:gd name="T117" fmla="*/ 123 h 124"/>
                  <a:gd name="T118" fmla="*/ 3 w 202"/>
                  <a:gd name="T119" fmla="*/ 124 h 124"/>
                  <a:gd name="T120" fmla="*/ 0 w 202"/>
                  <a:gd name="T121" fmla="*/ 105 h 124"/>
                  <a:gd name="T122" fmla="*/ 0 w 202"/>
                  <a:gd name="T123"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24">
                    <a:moveTo>
                      <a:pt x="1" y="15"/>
                    </a:moveTo>
                    <a:lnTo>
                      <a:pt x="8" y="12"/>
                    </a:lnTo>
                    <a:lnTo>
                      <a:pt x="13" y="10"/>
                    </a:lnTo>
                    <a:lnTo>
                      <a:pt x="19" y="8"/>
                    </a:lnTo>
                    <a:lnTo>
                      <a:pt x="23" y="7"/>
                    </a:lnTo>
                    <a:lnTo>
                      <a:pt x="30" y="8"/>
                    </a:lnTo>
                    <a:lnTo>
                      <a:pt x="38" y="10"/>
                    </a:lnTo>
                    <a:lnTo>
                      <a:pt x="44" y="13"/>
                    </a:lnTo>
                    <a:lnTo>
                      <a:pt x="52" y="16"/>
                    </a:lnTo>
                    <a:lnTo>
                      <a:pt x="60" y="19"/>
                    </a:lnTo>
                    <a:lnTo>
                      <a:pt x="69" y="20"/>
                    </a:lnTo>
                    <a:lnTo>
                      <a:pt x="79" y="20"/>
                    </a:lnTo>
                    <a:lnTo>
                      <a:pt x="85" y="19"/>
                    </a:lnTo>
                    <a:lnTo>
                      <a:pt x="91" y="16"/>
                    </a:lnTo>
                    <a:lnTo>
                      <a:pt x="94" y="13"/>
                    </a:lnTo>
                    <a:lnTo>
                      <a:pt x="102" y="7"/>
                    </a:lnTo>
                    <a:lnTo>
                      <a:pt x="111" y="0"/>
                    </a:lnTo>
                    <a:lnTo>
                      <a:pt x="118" y="1"/>
                    </a:lnTo>
                    <a:lnTo>
                      <a:pt x="129" y="2"/>
                    </a:lnTo>
                    <a:lnTo>
                      <a:pt x="140" y="4"/>
                    </a:lnTo>
                    <a:lnTo>
                      <a:pt x="147" y="7"/>
                    </a:lnTo>
                    <a:lnTo>
                      <a:pt x="150" y="15"/>
                    </a:lnTo>
                    <a:lnTo>
                      <a:pt x="158" y="30"/>
                    </a:lnTo>
                    <a:lnTo>
                      <a:pt x="164" y="47"/>
                    </a:lnTo>
                    <a:lnTo>
                      <a:pt x="167" y="55"/>
                    </a:lnTo>
                    <a:lnTo>
                      <a:pt x="163" y="57"/>
                    </a:lnTo>
                    <a:lnTo>
                      <a:pt x="160" y="59"/>
                    </a:lnTo>
                    <a:lnTo>
                      <a:pt x="146" y="52"/>
                    </a:lnTo>
                    <a:lnTo>
                      <a:pt x="143" y="51"/>
                    </a:lnTo>
                    <a:lnTo>
                      <a:pt x="150" y="51"/>
                    </a:lnTo>
                    <a:lnTo>
                      <a:pt x="165" y="51"/>
                    </a:lnTo>
                    <a:lnTo>
                      <a:pt x="171" y="52"/>
                    </a:lnTo>
                    <a:lnTo>
                      <a:pt x="175" y="54"/>
                    </a:lnTo>
                    <a:lnTo>
                      <a:pt x="180" y="57"/>
                    </a:lnTo>
                    <a:lnTo>
                      <a:pt x="186" y="62"/>
                    </a:lnTo>
                    <a:lnTo>
                      <a:pt x="190" y="66"/>
                    </a:lnTo>
                    <a:lnTo>
                      <a:pt x="194" y="72"/>
                    </a:lnTo>
                    <a:lnTo>
                      <a:pt x="198" y="78"/>
                    </a:lnTo>
                    <a:lnTo>
                      <a:pt x="200" y="83"/>
                    </a:lnTo>
                    <a:lnTo>
                      <a:pt x="202" y="89"/>
                    </a:lnTo>
                    <a:lnTo>
                      <a:pt x="202" y="94"/>
                    </a:lnTo>
                    <a:lnTo>
                      <a:pt x="202" y="98"/>
                    </a:lnTo>
                    <a:lnTo>
                      <a:pt x="200" y="102"/>
                    </a:lnTo>
                    <a:lnTo>
                      <a:pt x="195" y="103"/>
                    </a:lnTo>
                    <a:lnTo>
                      <a:pt x="190" y="104"/>
                    </a:lnTo>
                    <a:lnTo>
                      <a:pt x="184" y="102"/>
                    </a:lnTo>
                    <a:lnTo>
                      <a:pt x="174" y="98"/>
                    </a:lnTo>
                    <a:lnTo>
                      <a:pt x="171" y="93"/>
                    </a:lnTo>
                    <a:lnTo>
                      <a:pt x="163" y="84"/>
                    </a:lnTo>
                    <a:lnTo>
                      <a:pt x="159" y="81"/>
                    </a:lnTo>
                    <a:lnTo>
                      <a:pt x="156" y="80"/>
                    </a:lnTo>
                    <a:lnTo>
                      <a:pt x="154" y="81"/>
                    </a:lnTo>
                    <a:lnTo>
                      <a:pt x="153" y="83"/>
                    </a:lnTo>
                    <a:lnTo>
                      <a:pt x="152" y="85"/>
                    </a:lnTo>
                    <a:lnTo>
                      <a:pt x="152" y="90"/>
                    </a:lnTo>
                    <a:lnTo>
                      <a:pt x="156" y="99"/>
                    </a:lnTo>
                    <a:lnTo>
                      <a:pt x="160" y="109"/>
                    </a:lnTo>
                    <a:lnTo>
                      <a:pt x="160" y="110"/>
                    </a:lnTo>
                    <a:lnTo>
                      <a:pt x="160" y="111"/>
                    </a:lnTo>
                    <a:lnTo>
                      <a:pt x="160" y="112"/>
                    </a:lnTo>
                    <a:lnTo>
                      <a:pt x="159" y="113"/>
                    </a:lnTo>
                    <a:lnTo>
                      <a:pt x="154" y="113"/>
                    </a:lnTo>
                    <a:lnTo>
                      <a:pt x="146" y="111"/>
                    </a:lnTo>
                    <a:lnTo>
                      <a:pt x="136" y="102"/>
                    </a:lnTo>
                    <a:lnTo>
                      <a:pt x="124" y="85"/>
                    </a:lnTo>
                    <a:lnTo>
                      <a:pt x="121" y="82"/>
                    </a:lnTo>
                    <a:lnTo>
                      <a:pt x="119" y="80"/>
                    </a:lnTo>
                    <a:lnTo>
                      <a:pt x="116" y="79"/>
                    </a:lnTo>
                    <a:lnTo>
                      <a:pt x="115" y="79"/>
                    </a:lnTo>
                    <a:lnTo>
                      <a:pt x="113" y="80"/>
                    </a:lnTo>
                    <a:lnTo>
                      <a:pt x="112" y="83"/>
                    </a:lnTo>
                    <a:lnTo>
                      <a:pt x="113" y="89"/>
                    </a:lnTo>
                    <a:lnTo>
                      <a:pt x="115" y="96"/>
                    </a:lnTo>
                    <a:lnTo>
                      <a:pt x="118" y="100"/>
                    </a:lnTo>
                    <a:lnTo>
                      <a:pt x="122" y="106"/>
                    </a:lnTo>
                    <a:lnTo>
                      <a:pt x="123" y="108"/>
                    </a:lnTo>
                    <a:lnTo>
                      <a:pt x="122" y="109"/>
                    </a:lnTo>
                    <a:lnTo>
                      <a:pt x="120" y="108"/>
                    </a:lnTo>
                    <a:lnTo>
                      <a:pt x="115" y="105"/>
                    </a:lnTo>
                    <a:lnTo>
                      <a:pt x="106" y="95"/>
                    </a:lnTo>
                    <a:lnTo>
                      <a:pt x="97" y="83"/>
                    </a:lnTo>
                    <a:lnTo>
                      <a:pt x="93" y="79"/>
                    </a:lnTo>
                    <a:lnTo>
                      <a:pt x="90" y="76"/>
                    </a:lnTo>
                    <a:lnTo>
                      <a:pt x="87" y="75"/>
                    </a:lnTo>
                    <a:lnTo>
                      <a:pt x="84" y="73"/>
                    </a:lnTo>
                    <a:lnTo>
                      <a:pt x="83" y="75"/>
                    </a:lnTo>
                    <a:lnTo>
                      <a:pt x="81" y="76"/>
                    </a:lnTo>
                    <a:lnTo>
                      <a:pt x="80" y="78"/>
                    </a:lnTo>
                    <a:lnTo>
                      <a:pt x="80" y="81"/>
                    </a:lnTo>
                    <a:lnTo>
                      <a:pt x="78" y="93"/>
                    </a:lnTo>
                    <a:lnTo>
                      <a:pt x="75" y="100"/>
                    </a:lnTo>
                    <a:lnTo>
                      <a:pt x="63" y="91"/>
                    </a:lnTo>
                    <a:lnTo>
                      <a:pt x="50" y="80"/>
                    </a:lnTo>
                    <a:lnTo>
                      <a:pt x="42" y="73"/>
                    </a:lnTo>
                    <a:lnTo>
                      <a:pt x="38" y="70"/>
                    </a:lnTo>
                    <a:lnTo>
                      <a:pt x="38" y="70"/>
                    </a:lnTo>
                    <a:lnTo>
                      <a:pt x="39" y="75"/>
                    </a:lnTo>
                    <a:lnTo>
                      <a:pt x="42" y="85"/>
                    </a:lnTo>
                    <a:lnTo>
                      <a:pt x="42" y="95"/>
                    </a:lnTo>
                    <a:lnTo>
                      <a:pt x="42" y="104"/>
                    </a:lnTo>
                    <a:lnTo>
                      <a:pt x="41" y="111"/>
                    </a:lnTo>
                    <a:lnTo>
                      <a:pt x="40" y="113"/>
                    </a:lnTo>
                    <a:lnTo>
                      <a:pt x="38" y="116"/>
                    </a:lnTo>
                    <a:lnTo>
                      <a:pt x="37" y="117"/>
                    </a:lnTo>
                    <a:lnTo>
                      <a:pt x="35" y="117"/>
                    </a:lnTo>
                    <a:lnTo>
                      <a:pt x="33" y="116"/>
                    </a:lnTo>
                    <a:lnTo>
                      <a:pt x="29" y="113"/>
                    </a:lnTo>
                    <a:lnTo>
                      <a:pt x="27" y="109"/>
                    </a:lnTo>
                    <a:lnTo>
                      <a:pt x="24" y="105"/>
                    </a:lnTo>
                    <a:lnTo>
                      <a:pt x="22" y="100"/>
                    </a:lnTo>
                    <a:lnTo>
                      <a:pt x="20" y="98"/>
                    </a:lnTo>
                    <a:lnTo>
                      <a:pt x="19" y="98"/>
                    </a:lnTo>
                    <a:lnTo>
                      <a:pt x="16" y="98"/>
                    </a:lnTo>
                    <a:lnTo>
                      <a:pt x="13" y="103"/>
                    </a:lnTo>
                    <a:lnTo>
                      <a:pt x="11" y="108"/>
                    </a:lnTo>
                    <a:lnTo>
                      <a:pt x="9" y="116"/>
                    </a:lnTo>
                    <a:lnTo>
                      <a:pt x="7" y="121"/>
                    </a:lnTo>
                    <a:lnTo>
                      <a:pt x="6" y="123"/>
                    </a:lnTo>
                    <a:lnTo>
                      <a:pt x="5" y="124"/>
                    </a:lnTo>
                    <a:lnTo>
                      <a:pt x="3" y="124"/>
                    </a:lnTo>
                    <a:lnTo>
                      <a:pt x="2" y="122"/>
                    </a:lnTo>
                    <a:lnTo>
                      <a:pt x="0" y="105"/>
                    </a:lnTo>
                    <a:lnTo>
                      <a:pt x="0" y="69"/>
                    </a:lnTo>
                    <a:lnTo>
                      <a:pt x="0" y="34"/>
                    </a:lnTo>
                    <a:lnTo>
                      <a:pt x="1" y="1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1" name="Freeform 226">
                <a:extLst>
                  <a:ext uri="{FF2B5EF4-FFF2-40B4-BE49-F238E27FC236}">
                    <a16:creationId xmlns:a16="http://schemas.microsoft.com/office/drawing/2014/main" id="{7296FA16-8572-4F85-A596-566B470C51DA}"/>
                  </a:ext>
                </a:extLst>
              </p:cNvPr>
              <p:cNvSpPr/>
              <p:nvPr/>
            </p:nvSpPr>
            <p:spPr bwMode="auto">
              <a:xfrm>
                <a:off x="3108" y="3408"/>
                <a:ext cx="65" cy="103"/>
              </a:xfrm>
              <a:custGeom>
                <a:avLst/>
                <a:gdLst>
                  <a:gd name="T0" fmla="*/ 218 w 260"/>
                  <a:gd name="T1" fmla="*/ 42 h 410"/>
                  <a:gd name="T2" fmla="*/ 260 w 260"/>
                  <a:gd name="T3" fmla="*/ 97 h 410"/>
                  <a:gd name="T4" fmla="*/ 250 w 260"/>
                  <a:gd name="T5" fmla="*/ 112 h 410"/>
                  <a:gd name="T6" fmla="*/ 229 w 260"/>
                  <a:gd name="T7" fmla="*/ 83 h 410"/>
                  <a:gd name="T8" fmla="*/ 203 w 260"/>
                  <a:gd name="T9" fmla="*/ 55 h 410"/>
                  <a:gd name="T10" fmla="*/ 172 w 260"/>
                  <a:gd name="T11" fmla="*/ 39 h 410"/>
                  <a:gd name="T12" fmla="*/ 168 w 260"/>
                  <a:gd name="T13" fmla="*/ 52 h 410"/>
                  <a:gd name="T14" fmla="*/ 162 w 260"/>
                  <a:gd name="T15" fmla="*/ 57 h 410"/>
                  <a:gd name="T16" fmla="*/ 150 w 260"/>
                  <a:gd name="T17" fmla="*/ 52 h 410"/>
                  <a:gd name="T18" fmla="*/ 145 w 260"/>
                  <a:gd name="T19" fmla="*/ 58 h 410"/>
                  <a:gd name="T20" fmla="*/ 149 w 260"/>
                  <a:gd name="T21" fmla="*/ 84 h 410"/>
                  <a:gd name="T22" fmla="*/ 188 w 260"/>
                  <a:gd name="T23" fmla="*/ 147 h 410"/>
                  <a:gd name="T24" fmla="*/ 203 w 260"/>
                  <a:gd name="T25" fmla="*/ 157 h 410"/>
                  <a:gd name="T26" fmla="*/ 187 w 260"/>
                  <a:gd name="T27" fmla="*/ 136 h 410"/>
                  <a:gd name="T28" fmla="*/ 160 w 260"/>
                  <a:gd name="T29" fmla="*/ 128 h 410"/>
                  <a:gd name="T30" fmla="*/ 148 w 260"/>
                  <a:gd name="T31" fmla="*/ 114 h 410"/>
                  <a:gd name="T32" fmla="*/ 141 w 260"/>
                  <a:gd name="T33" fmla="*/ 89 h 410"/>
                  <a:gd name="T34" fmla="*/ 130 w 260"/>
                  <a:gd name="T35" fmla="*/ 83 h 410"/>
                  <a:gd name="T36" fmla="*/ 108 w 260"/>
                  <a:gd name="T37" fmla="*/ 97 h 410"/>
                  <a:gd name="T38" fmla="*/ 117 w 260"/>
                  <a:gd name="T39" fmla="*/ 117 h 410"/>
                  <a:gd name="T40" fmla="*/ 58 w 260"/>
                  <a:gd name="T41" fmla="*/ 96 h 410"/>
                  <a:gd name="T42" fmla="*/ 39 w 260"/>
                  <a:gd name="T43" fmla="*/ 97 h 410"/>
                  <a:gd name="T44" fmla="*/ 47 w 260"/>
                  <a:gd name="T45" fmla="*/ 112 h 410"/>
                  <a:gd name="T46" fmla="*/ 91 w 260"/>
                  <a:gd name="T47" fmla="*/ 152 h 410"/>
                  <a:gd name="T48" fmla="*/ 100 w 260"/>
                  <a:gd name="T49" fmla="*/ 163 h 410"/>
                  <a:gd name="T50" fmla="*/ 88 w 260"/>
                  <a:gd name="T51" fmla="*/ 159 h 410"/>
                  <a:gd name="T52" fmla="*/ 45 w 260"/>
                  <a:gd name="T53" fmla="*/ 140 h 410"/>
                  <a:gd name="T54" fmla="*/ 43 w 260"/>
                  <a:gd name="T55" fmla="*/ 146 h 410"/>
                  <a:gd name="T56" fmla="*/ 80 w 260"/>
                  <a:gd name="T57" fmla="*/ 163 h 410"/>
                  <a:gd name="T58" fmla="*/ 114 w 260"/>
                  <a:gd name="T59" fmla="*/ 201 h 410"/>
                  <a:gd name="T60" fmla="*/ 82 w 260"/>
                  <a:gd name="T61" fmla="*/ 197 h 410"/>
                  <a:gd name="T62" fmla="*/ 55 w 260"/>
                  <a:gd name="T63" fmla="*/ 171 h 410"/>
                  <a:gd name="T64" fmla="*/ 110 w 260"/>
                  <a:gd name="T65" fmla="*/ 265 h 410"/>
                  <a:gd name="T66" fmla="*/ 118 w 260"/>
                  <a:gd name="T67" fmla="*/ 292 h 410"/>
                  <a:gd name="T68" fmla="*/ 210 w 260"/>
                  <a:gd name="T69" fmla="*/ 346 h 410"/>
                  <a:gd name="T70" fmla="*/ 172 w 260"/>
                  <a:gd name="T71" fmla="*/ 340 h 410"/>
                  <a:gd name="T72" fmla="*/ 114 w 260"/>
                  <a:gd name="T73" fmla="*/ 309 h 410"/>
                  <a:gd name="T74" fmla="*/ 90 w 260"/>
                  <a:gd name="T75" fmla="*/ 304 h 410"/>
                  <a:gd name="T76" fmla="*/ 96 w 260"/>
                  <a:gd name="T77" fmla="*/ 319 h 410"/>
                  <a:gd name="T78" fmla="*/ 118 w 260"/>
                  <a:gd name="T79" fmla="*/ 328 h 410"/>
                  <a:gd name="T80" fmla="*/ 122 w 260"/>
                  <a:gd name="T81" fmla="*/ 336 h 410"/>
                  <a:gd name="T82" fmla="*/ 128 w 260"/>
                  <a:gd name="T83" fmla="*/ 353 h 410"/>
                  <a:gd name="T84" fmla="*/ 149 w 260"/>
                  <a:gd name="T85" fmla="*/ 370 h 410"/>
                  <a:gd name="T86" fmla="*/ 154 w 260"/>
                  <a:gd name="T87" fmla="*/ 380 h 410"/>
                  <a:gd name="T88" fmla="*/ 149 w 260"/>
                  <a:gd name="T89" fmla="*/ 382 h 410"/>
                  <a:gd name="T90" fmla="*/ 118 w 260"/>
                  <a:gd name="T91" fmla="*/ 365 h 410"/>
                  <a:gd name="T92" fmla="*/ 108 w 260"/>
                  <a:gd name="T93" fmla="*/ 364 h 410"/>
                  <a:gd name="T94" fmla="*/ 123 w 260"/>
                  <a:gd name="T95" fmla="*/ 406 h 410"/>
                  <a:gd name="T96" fmla="*/ 115 w 260"/>
                  <a:gd name="T97" fmla="*/ 409 h 410"/>
                  <a:gd name="T98" fmla="*/ 89 w 260"/>
                  <a:gd name="T99" fmla="*/ 393 h 410"/>
                  <a:gd name="T100" fmla="*/ 70 w 260"/>
                  <a:gd name="T101" fmla="*/ 365 h 410"/>
                  <a:gd name="T102" fmla="*/ 75 w 260"/>
                  <a:gd name="T103" fmla="*/ 400 h 410"/>
                  <a:gd name="T104" fmla="*/ 68 w 260"/>
                  <a:gd name="T105" fmla="*/ 410 h 410"/>
                  <a:gd name="T106" fmla="*/ 62 w 260"/>
                  <a:gd name="T107" fmla="*/ 393 h 410"/>
                  <a:gd name="T108" fmla="*/ 68 w 260"/>
                  <a:gd name="T109" fmla="*/ 277 h 410"/>
                  <a:gd name="T110" fmla="*/ 75 w 260"/>
                  <a:gd name="T111" fmla="*/ 216 h 410"/>
                  <a:gd name="T112" fmla="*/ 64 w 260"/>
                  <a:gd name="T113" fmla="*/ 187 h 410"/>
                  <a:gd name="T114" fmla="*/ 34 w 260"/>
                  <a:gd name="T115" fmla="*/ 155 h 410"/>
                  <a:gd name="T116" fmla="*/ 6 w 260"/>
                  <a:gd name="T117" fmla="*/ 124 h 410"/>
                  <a:gd name="T118" fmla="*/ 6 w 260"/>
                  <a:gd name="T119" fmla="*/ 103 h 410"/>
                  <a:gd name="T120" fmla="*/ 40 w 260"/>
                  <a:gd name="T121" fmla="*/ 80 h 410"/>
                  <a:gd name="T122" fmla="*/ 82 w 260"/>
                  <a:gd name="T123" fmla="*/ 61 h 410"/>
                  <a:gd name="T124" fmla="*/ 170 w 260"/>
                  <a:gd name="T125" fmla="*/ 11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410">
                    <a:moveTo>
                      <a:pt x="193" y="0"/>
                    </a:moveTo>
                    <a:lnTo>
                      <a:pt x="206" y="24"/>
                    </a:lnTo>
                    <a:lnTo>
                      <a:pt x="213" y="34"/>
                    </a:lnTo>
                    <a:lnTo>
                      <a:pt x="218" y="42"/>
                    </a:lnTo>
                    <a:lnTo>
                      <a:pt x="229" y="63"/>
                    </a:lnTo>
                    <a:lnTo>
                      <a:pt x="243" y="76"/>
                    </a:lnTo>
                    <a:lnTo>
                      <a:pt x="259" y="91"/>
                    </a:lnTo>
                    <a:lnTo>
                      <a:pt x="260" y="97"/>
                    </a:lnTo>
                    <a:lnTo>
                      <a:pt x="260" y="105"/>
                    </a:lnTo>
                    <a:lnTo>
                      <a:pt x="259" y="114"/>
                    </a:lnTo>
                    <a:lnTo>
                      <a:pt x="257" y="117"/>
                    </a:lnTo>
                    <a:lnTo>
                      <a:pt x="250" y="112"/>
                    </a:lnTo>
                    <a:lnTo>
                      <a:pt x="243" y="105"/>
                    </a:lnTo>
                    <a:lnTo>
                      <a:pt x="238" y="98"/>
                    </a:lnTo>
                    <a:lnTo>
                      <a:pt x="233" y="90"/>
                    </a:lnTo>
                    <a:lnTo>
                      <a:pt x="229" y="83"/>
                    </a:lnTo>
                    <a:lnTo>
                      <a:pt x="225" y="75"/>
                    </a:lnTo>
                    <a:lnTo>
                      <a:pt x="218" y="67"/>
                    </a:lnTo>
                    <a:lnTo>
                      <a:pt x="211" y="61"/>
                    </a:lnTo>
                    <a:lnTo>
                      <a:pt x="203" y="55"/>
                    </a:lnTo>
                    <a:lnTo>
                      <a:pt x="188" y="45"/>
                    </a:lnTo>
                    <a:lnTo>
                      <a:pt x="181" y="41"/>
                    </a:lnTo>
                    <a:lnTo>
                      <a:pt x="174" y="39"/>
                    </a:lnTo>
                    <a:lnTo>
                      <a:pt x="172" y="39"/>
                    </a:lnTo>
                    <a:lnTo>
                      <a:pt x="170" y="42"/>
                    </a:lnTo>
                    <a:lnTo>
                      <a:pt x="169" y="44"/>
                    </a:lnTo>
                    <a:lnTo>
                      <a:pt x="168" y="49"/>
                    </a:lnTo>
                    <a:lnTo>
                      <a:pt x="168" y="52"/>
                    </a:lnTo>
                    <a:lnTo>
                      <a:pt x="168" y="55"/>
                    </a:lnTo>
                    <a:lnTo>
                      <a:pt x="166" y="56"/>
                    </a:lnTo>
                    <a:lnTo>
                      <a:pt x="165" y="57"/>
                    </a:lnTo>
                    <a:lnTo>
                      <a:pt x="162" y="57"/>
                    </a:lnTo>
                    <a:lnTo>
                      <a:pt x="159" y="56"/>
                    </a:lnTo>
                    <a:lnTo>
                      <a:pt x="156" y="55"/>
                    </a:lnTo>
                    <a:lnTo>
                      <a:pt x="151" y="52"/>
                    </a:lnTo>
                    <a:lnTo>
                      <a:pt x="150" y="52"/>
                    </a:lnTo>
                    <a:lnTo>
                      <a:pt x="148" y="52"/>
                    </a:lnTo>
                    <a:lnTo>
                      <a:pt x="147" y="53"/>
                    </a:lnTo>
                    <a:lnTo>
                      <a:pt x="146" y="55"/>
                    </a:lnTo>
                    <a:lnTo>
                      <a:pt x="145" y="58"/>
                    </a:lnTo>
                    <a:lnTo>
                      <a:pt x="145" y="62"/>
                    </a:lnTo>
                    <a:lnTo>
                      <a:pt x="145" y="67"/>
                    </a:lnTo>
                    <a:lnTo>
                      <a:pt x="146" y="73"/>
                    </a:lnTo>
                    <a:lnTo>
                      <a:pt x="149" y="84"/>
                    </a:lnTo>
                    <a:lnTo>
                      <a:pt x="155" y="97"/>
                    </a:lnTo>
                    <a:lnTo>
                      <a:pt x="166" y="119"/>
                    </a:lnTo>
                    <a:lnTo>
                      <a:pt x="178" y="135"/>
                    </a:lnTo>
                    <a:lnTo>
                      <a:pt x="188" y="147"/>
                    </a:lnTo>
                    <a:lnTo>
                      <a:pt x="199" y="158"/>
                    </a:lnTo>
                    <a:lnTo>
                      <a:pt x="203" y="161"/>
                    </a:lnTo>
                    <a:lnTo>
                      <a:pt x="205" y="161"/>
                    </a:lnTo>
                    <a:lnTo>
                      <a:pt x="203" y="157"/>
                    </a:lnTo>
                    <a:lnTo>
                      <a:pt x="198" y="147"/>
                    </a:lnTo>
                    <a:lnTo>
                      <a:pt x="195" y="143"/>
                    </a:lnTo>
                    <a:lnTo>
                      <a:pt x="191" y="140"/>
                    </a:lnTo>
                    <a:lnTo>
                      <a:pt x="187" y="136"/>
                    </a:lnTo>
                    <a:lnTo>
                      <a:pt x="183" y="134"/>
                    </a:lnTo>
                    <a:lnTo>
                      <a:pt x="175" y="132"/>
                    </a:lnTo>
                    <a:lnTo>
                      <a:pt x="168" y="130"/>
                    </a:lnTo>
                    <a:lnTo>
                      <a:pt x="160" y="128"/>
                    </a:lnTo>
                    <a:lnTo>
                      <a:pt x="154" y="125"/>
                    </a:lnTo>
                    <a:lnTo>
                      <a:pt x="151" y="121"/>
                    </a:lnTo>
                    <a:lnTo>
                      <a:pt x="149" y="118"/>
                    </a:lnTo>
                    <a:lnTo>
                      <a:pt x="148" y="114"/>
                    </a:lnTo>
                    <a:lnTo>
                      <a:pt x="146" y="108"/>
                    </a:lnTo>
                    <a:lnTo>
                      <a:pt x="145" y="101"/>
                    </a:lnTo>
                    <a:lnTo>
                      <a:pt x="143" y="94"/>
                    </a:lnTo>
                    <a:lnTo>
                      <a:pt x="141" y="89"/>
                    </a:lnTo>
                    <a:lnTo>
                      <a:pt x="138" y="86"/>
                    </a:lnTo>
                    <a:lnTo>
                      <a:pt x="136" y="84"/>
                    </a:lnTo>
                    <a:lnTo>
                      <a:pt x="133" y="83"/>
                    </a:lnTo>
                    <a:lnTo>
                      <a:pt x="130" y="83"/>
                    </a:lnTo>
                    <a:lnTo>
                      <a:pt x="128" y="83"/>
                    </a:lnTo>
                    <a:lnTo>
                      <a:pt x="116" y="89"/>
                    </a:lnTo>
                    <a:lnTo>
                      <a:pt x="108" y="93"/>
                    </a:lnTo>
                    <a:lnTo>
                      <a:pt x="108" y="97"/>
                    </a:lnTo>
                    <a:lnTo>
                      <a:pt x="113" y="106"/>
                    </a:lnTo>
                    <a:lnTo>
                      <a:pt x="117" y="115"/>
                    </a:lnTo>
                    <a:lnTo>
                      <a:pt x="119" y="119"/>
                    </a:lnTo>
                    <a:lnTo>
                      <a:pt x="117" y="117"/>
                    </a:lnTo>
                    <a:lnTo>
                      <a:pt x="104" y="112"/>
                    </a:lnTo>
                    <a:lnTo>
                      <a:pt x="86" y="104"/>
                    </a:lnTo>
                    <a:lnTo>
                      <a:pt x="66" y="98"/>
                    </a:lnTo>
                    <a:lnTo>
                      <a:pt x="58" y="96"/>
                    </a:lnTo>
                    <a:lnTo>
                      <a:pt x="50" y="93"/>
                    </a:lnTo>
                    <a:lnTo>
                      <a:pt x="43" y="93"/>
                    </a:lnTo>
                    <a:lnTo>
                      <a:pt x="39" y="96"/>
                    </a:lnTo>
                    <a:lnTo>
                      <a:pt x="39" y="97"/>
                    </a:lnTo>
                    <a:lnTo>
                      <a:pt x="38" y="99"/>
                    </a:lnTo>
                    <a:lnTo>
                      <a:pt x="39" y="101"/>
                    </a:lnTo>
                    <a:lnTo>
                      <a:pt x="40" y="104"/>
                    </a:lnTo>
                    <a:lnTo>
                      <a:pt x="47" y="112"/>
                    </a:lnTo>
                    <a:lnTo>
                      <a:pt x="56" y="122"/>
                    </a:lnTo>
                    <a:lnTo>
                      <a:pt x="72" y="134"/>
                    </a:lnTo>
                    <a:lnTo>
                      <a:pt x="88" y="148"/>
                    </a:lnTo>
                    <a:lnTo>
                      <a:pt x="91" y="152"/>
                    </a:lnTo>
                    <a:lnTo>
                      <a:pt x="96" y="157"/>
                    </a:lnTo>
                    <a:lnTo>
                      <a:pt x="99" y="159"/>
                    </a:lnTo>
                    <a:lnTo>
                      <a:pt x="100" y="162"/>
                    </a:lnTo>
                    <a:lnTo>
                      <a:pt x="100" y="163"/>
                    </a:lnTo>
                    <a:lnTo>
                      <a:pt x="99" y="163"/>
                    </a:lnTo>
                    <a:lnTo>
                      <a:pt x="99" y="165"/>
                    </a:lnTo>
                    <a:lnTo>
                      <a:pt x="96" y="165"/>
                    </a:lnTo>
                    <a:lnTo>
                      <a:pt x="88" y="159"/>
                    </a:lnTo>
                    <a:lnTo>
                      <a:pt x="67" y="149"/>
                    </a:lnTo>
                    <a:lnTo>
                      <a:pt x="58" y="144"/>
                    </a:lnTo>
                    <a:lnTo>
                      <a:pt x="48" y="141"/>
                    </a:lnTo>
                    <a:lnTo>
                      <a:pt x="45" y="140"/>
                    </a:lnTo>
                    <a:lnTo>
                      <a:pt x="42" y="140"/>
                    </a:lnTo>
                    <a:lnTo>
                      <a:pt x="41" y="140"/>
                    </a:lnTo>
                    <a:lnTo>
                      <a:pt x="40" y="142"/>
                    </a:lnTo>
                    <a:lnTo>
                      <a:pt x="43" y="146"/>
                    </a:lnTo>
                    <a:lnTo>
                      <a:pt x="49" y="149"/>
                    </a:lnTo>
                    <a:lnTo>
                      <a:pt x="55" y="154"/>
                    </a:lnTo>
                    <a:lnTo>
                      <a:pt x="64" y="157"/>
                    </a:lnTo>
                    <a:lnTo>
                      <a:pt x="80" y="163"/>
                    </a:lnTo>
                    <a:lnTo>
                      <a:pt x="91" y="168"/>
                    </a:lnTo>
                    <a:lnTo>
                      <a:pt x="96" y="174"/>
                    </a:lnTo>
                    <a:lnTo>
                      <a:pt x="105" y="187"/>
                    </a:lnTo>
                    <a:lnTo>
                      <a:pt x="114" y="201"/>
                    </a:lnTo>
                    <a:lnTo>
                      <a:pt x="118" y="208"/>
                    </a:lnTo>
                    <a:lnTo>
                      <a:pt x="108" y="204"/>
                    </a:lnTo>
                    <a:lnTo>
                      <a:pt x="91" y="200"/>
                    </a:lnTo>
                    <a:lnTo>
                      <a:pt x="82" y="197"/>
                    </a:lnTo>
                    <a:lnTo>
                      <a:pt x="75" y="193"/>
                    </a:lnTo>
                    <a:lnTo>
                      <a:pt x="68" y="186"/>
                    </a:lnTo>
                    <a:lnTo>
                      <a:pt x="62" y="180"/>
                    </a:lnTo>
                    <a:lnTo>
                      <a:pt x="55" y="171"/>
                    </a:lnTo>
                    <a:lnTo>
                      <a:pt x="59" y="174"/>
                    </a:lnTo>
                    <a:lnTo>
                      <a:pt x="107" y="239"/>
                    </a:lnTo>
                    <a:lnTo>
                      <a:pt x="109" y="248"/>
                    </a:lnTo>
                    <a:lnTo>
                      <a:pt x="110" y="265"/>
                    </a:lnTo>
                    <a:lnTo>
                      <a:pt x="111" y="274"/>
                    </a:lnTo>
                    <a:lnTo>
                      <a:pt x="114" y="282"/>
                    </a:lnTo>
                    <a:lnTo>
                      <a:pt x="116" y="289"/>
                    </a:lnTo>
                    <a:lnTo>
                      <a:pt x="118" y="292"/>
                    </a:lnTo>
                    <a:lnTo>
                      <a:pt x="137" y="303"/>
                    </a:lnTo>
                    <a:lnTo>
                      <a:pt x="169" y="321"/>
                    </a:lnTo>
                    <a:lnTo>
                      <a:pt x="199" y="338"/>
                    </a:lnTo>
                    <a:lnTo>
                      <a:pt x="210" y="346"/>
                    </a:lnTo>
                    <a:lnTo>
                      <a:pt x="198" y="346"/>
                    </a:lnTo>
                    <a:lnTo>
                      <a:pt x="188" y="345"/>
                    </a:lnTo>
                    <a:lnTo>
                      <a:pt x="179" y="342"/>
                    </a:lnTo>
                    <a:lnTo>
                      <a:pt x="172" y="340"/>
                    </a:lnTo>
                    <a:lnTo>
                      <a:pt x="158" y="334"/>
                    </a:lnTo>
                    <a:lnTo>
                      <a:pt x="144" y="326"/>
                    </a:lnTo>
                    <a:lnTo>
                      <a:pt x="134" y="320"/>
                    </a:lnTo>
                    <a:lnTo>
                      <a:pt x="114" y="309"/>
                    </a:lnTo>
                    <a:lnTo>
                      <a:pt x="103" y="305"/>
                    </a:lnTo>
                    <a:lnTo>
                      <a:pt x="95" y="303"/>
                    </a:lnTo>
                    <a:lnTo>
                      <a:pt x="92" y="303"/>
                    </a:lnTo>
                    <a:lnTo>
                      <a:pt x="90" y="304"/>
                    </a:lnTo>
                    <a:lnTo>
                      <a:pt x="89" y="307"/>
                    </a:lnTo>
                    <a:lnTo>
                      <a:pt x="89" y="310"/>
                    </a:lnTo>
                    <a:lnTo>
                      <a:pt x="92" y="315"/>
                    </a:lnTo>
                    <a:lnTo>
                      <a:pt x="96" y="319"/>
                    </a:lnTo>
                    <a:lnTo>
                      <a:pt x="102" y="322"/>
                    </a:lnTo>
                    <a:lnTo>
                      <a:pt x="107" y="324"/>
                    </a:lnTo>
                    <a:lnTo>
                      <a:pt x="113" y="326"/>
                    </a:lnTo>
                    <a:lnTo>
                      <a:pt x="118" y="328"/>
                    </a:lnTo>
                    <a:lnTo>
                      <a:pt x="119" y="331"/>
                    </a:lnTo>
                    <a:lnTo>
                      <a:pt x="121" y="332"/>
                    </a:lnTo>
                    <a:lnTo>
                      <a:pt x="122" y="334"/>
                    </a:lnTo>
                    <a:lnTo>
                      <a:pt x="122" y="336"/>
                    </a:lnTo>
                    <a:lnTo>
                      <a:pt x="122" y="341"/>
                    </a:lnTo>
                    <a:lnTo>
                      <a:pt x="123" y="347"/>
                    </a:lnTo>
                    <a:lnTo>
                      <a:pt x="125" y="350"/>
                    </a:lnTo>
                    <a:lnTo>
                      <a:pt x="128" y="353"/>
                    </a:lnTo>
                    <a:lnTo>
                      <a:pt x="132" y="359"/>
                    </a:lnTo>
                    <a:lnTo>
                      <a:pt x="138" y="363"/>
                    </a:lnTo>
                    <a:lnTo>
                      <a:pt x="144" y="366"/>
                    </a:lnTo>
                    <a:lnTo>
                      <a:pt x="149" y="370"/>
                    </a:lnTo>
                    <a:lnTo>
                      <a:pt x="150" y="373"/>
                    </a:lnTo>
                    <a:lnTo>
                      <a:pt x="152" y="375"/>
                    </a:lnTo>
                    <a:lnTo>
                      <a:pt x="154" y="377"/>
                    </a:lnTo>
                    <a:lnTo>
                      <a:pt x="154" y="380"/>
                    </a:lnTo>
                    <a:lnTo>
                      <a:pt x="154" y="381"/>
                    </a:lnTo>
                    <a:lnTo>
                      <a:pt x="152" y="382"/>
                    </a:lnTo>
                    <a:lnTo>
                      <a:pt x="151" y="382"/>
                    </a:lnTo>
                    <a:lnTo>
                      <a:pt x="149" y="382"/>
                    </a:lnTo>
                    <a:lnTo>
                      <a:pt x="145" y="381"/>
                    </a:lnTo>
                    <a:lnTo>
                      <a:pt x="141" y="378"/>
                    </a:lnTo>
                    <a:lnTo>
                      <a:pt x="129" y="372"/>
                    </a:lnTo>
                    <a:lnTo>
                      <a:pt x="118" y="365"/>
                    </a:lnTo>
                    <a:lnTo>
                      <a:pt x="114" y="363"/>
                    </a:lnTo>
                    <a:lnTo>
                      <a:pt x="111" y="362"/>
                    </a:lnTo>
                    <a:lnTo>
                      <a:pt x="109" y="362"/>
                    </a:lnTo>
                    <a:lnTo>
                      <a:pt x="108" y="364"/>
                    </a:lnTo>
                    <a:lnTo>
                      <a:pt x="109" y="369"/>
                    </a:lnTo>
                    <a:lnTo>
                      <a:pt x="111" y="377"/>
                    </a:lnTo>
                    <a:lnTo>
                      <a:pt x="119" y="394"/>
                    </a:lnTo>
                    <a:lnTo>
                      <a:pt x="123" y="406"/>
                    </a:lnTo>
                    <a:lnTo>
                      <a:pt x="123" y="409"/>
                    </a:lnTo>
                    <a:lnTo>
                      <a:pt x="121" y="410"/>
                    </a:lnTo>
                    <a:lnTo>
                      <a:pt x="118" y="410"/>
                    </a:lnTo>
                    <a:lnTo>
                      <a:pt x="115" y="409"/>
                    </a:lnTo>
                    <a:lnTo>
                      <a:pt x="108" y="405"/>
                    </a:lnTo>
                    <a:lnTo>
                      <a:pt x="104" y="402"/>
                    </a:lnTo>
                    <a:lnTo>
                      <a:pt x="94" y="396"/>
                    </a:lnTo>
                    <a:lnTo>
                      <a:pt x="89" y="393"/>
                    </a:lnTo>
                    <a:lnTo>
                      <a:pt x="83" y="388"/>
                    </a:lnTo>
                    <a:lnTo>
                      <a:pt x="78" y="376"/>
                    </a:lnTo>
                    <a:lnTo>
                      <a:pt x="73" y="366"/>
                    </a:lnTo>
                    <a:lnTo>
                      <a:pt x="70" y="365"/>
                    </a:lnTo>
                    <a:lnTo>
                      <a:pt x="72" y="369"/>
                    </a:lnTo>
                    <a:lnTo>
                      <a:pt x="73" y="378"/>
                    </a:lnTo>
                    <a:lnTo>
                      <a:pt x="75" y="389"/>
                    </a:lnTo>
                    <a:lnTo>
                      <a:pt x="75" y="400"/>
                    </a:lnTo>
                    <a:lnTo>
                      <a:pt x="75" y="404"/>
                    </a:lnTo>
                    <a:lnTo>
                      <a:pt x="74" y="407"/>
                    </a:lnTo>
                    <a:lnTo>
                      <a:pt x="72" y="409"/>
                    </a:lnTo>
                    <a:lnTo>
                      <a:pt x="68" y="410"/>
                    </a:lnTo>
                    <a:lnTo>
                      <a:pt x="65" y="409"/>
                    </a:lnTo>
                    <a:lnTo>
                      <a:pt x="64" y="406"/>
                    </a:lnTo>
                    <a:lnTo>
                      <a:pt x="63" y="401"/>
                    </a:lnTo>
                    <a:lnTo>
                      <a:pt x="62" y="393"/>
                    </a:lnTo>
                    <a:lnTo>
                      <a:pt x="62" y="375"/>
                    </a:lnTo>
                    <a:lnTo>
                      <a:pt x="63" y="352"/>
                    </a:lnTo>
                    <a:lnTo>
                      <a:pt x="66" y="308"/>
                    </a:lnTo>
                    <a:lnTo>
                      <a:pt x="68" y="277"/>
                    </a:lnTo>
                    <a:lnTo>
                      <a:pt x="70" y="256"/>
                    </a:lnTo>
                    <a:lnTo>
                      <a:pt x="74" y="236"/>
                    </a:lnTo>
                    <a:lnTo>
                      <a:pt x="75" y="226"/>
                    </a:lnTo>
                    <a:lnTo>
                      <a:pt x="75" y="216"/>
                    </a:lnTo>
                    <a:lnTo>
                      <a:pt x="75" y="208"/>
                    </a:lnTo>
                    <a:lnTo>
                      <a:pt x="73" y="201"/>
                    </a:lnTo>
                    <a:lnTo>
                      <a:pt x="68" y="194"/>
                    </a:lnTo>
                    <a:lnTo>
                      <a:pt x="64" y="187"/>
                    </a:lnTo>
                    <a:lnTo>
                      <a:pt x="60" y="181"/>
                    </a:lnTo>
                    <a:lnTo>
                      <a:pt x="54" y="175"/>
                    </a:lnTo>
                    <a:lnTo>
                      <a:pt x="45" y="165"/>
                    </a:lnTo>
                    <a:lnTo>
                      <a:pt x="34" y="155"/>
                    </a:lnTo>
                    <a:lnTo>
                      <a:pt x="23" y="145"/>
                    </a:lnTo>
                    <a:lnTo>
                      <a:pt x="14" y="135"/>
                    </a:lnTo>
                    <a:lnTo>
                      <a:pt x="10" y="130"/>
                    </a:lnTo>
                    <a:lnTo>
                      <a:pt x="6" y="124"/>
                    </a:lnTo>
                    <a:lnTo>
                      <a:pt x="4" y="118"/>
                    </a:lnTo>
                    <a:lnTo>
                      <a:pt x="0" y="112"/>
                    </a:lnTo>
                    <a:lnTo>
                      <a:pt x="1" y="108"/>
                    </a:lnTo>
                    <a:lnTo>
                      <a:pt x="6" y="103"/>
                    </a:lnTo>
                    <a:lnTo>
                      <a:pt x="13" y="98"/>
                    </a:lnTo>
                    <a:lnTo>
                      <a:pt x="22" y="91"/>
                    </a:lnTo>
                    <a:lnTo>
                      <a:pt x="31" y="86"/>
                    </a:lnTo>
                    <a:lnTo>
                      <a:pt x="40" y="80"/>
                    </a:lnTo>
                    <a:lnTo>
                      <a:pt x="48" y="76"/>
                    </a:lnTo>
                    <a:lnTo>
                      <a:pt x="53" y="74"/>
                    </a:lnTo>
                    <a:lnTo>
                      <a:pt x="65" y="70"/>
                    </a:lnTo>
                    <a:lnTo>
                      <a:pt x="82" y="61"/>
                    </a:lnTo>
                    <a:lnTo>
                      <a:pt x="104" y="49"/>
                    </a:lnTo>
                    <a:lnTo>
                      <a:pt x="127" y="36"/>
                    </a:lnTo>
                    <a:lnTo>
                      <a:pt x="149" y="22"/>
                    </a:lnTo>
                    <a:lnTo>
                      <a:pt x="170" y="11"/>
                    </a:lnTo>
                    <a:lnTo>
                      <a:pt x="185" y="3"/>
                    </a:lnTo>
                    <a:lnTo>
                      <a:pt x="19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2" name="Freeform 227">
                <a:extLst>
                  <a:ext uri="{FF2B5EF4-FFF2-40B4-BE49-F238E27FC236}">
                    <a16:creationId xmlns:a16="http://schemas.microsoft.com/office/drawing/2014/main" id="{5458BBE9-B72E-456D-BB9D-825BB57C7992}"/>
                  </a:ext>
                </a:extLst>
              </p:cNvPr>
              <p:cNvSpPr/>
              <p:nvPr/>
            </p:nvSpPr>
            <p:spPr bwMode="auto">
              <a:xfrm>
                <a:off x="3215" y="3513"/>
                <a:ext cx="273" cy="122"/>
              </a:xfrm>
              <a:custGeom>
                <a:avLst/>
                <a:gdLst>
                  <a:gd name="T0" fmla="*/ 175 w 1095"/>
                  <a:gd name="T1" fmla="*/ 4 h 486"/>
                  <a:gd name="T2" fmla="*/ 137 w 1095"/>
                  <a:gd name="T3" fmla="*/ 30 h 486"/>
                  <a:gd name="T4" fmla="*/ 83 w 1095"/>
                  <a:gd name="T5" fmla="*/ 106 h 486"/>
                  <a:gd name="T6" fmla="*/ 28 w 1095"/>
                  <a:gd name="T7" fmla="*/ 230 h 486"/>
                  <a:gd name="T8" fmla="*/ 0 w 1095"/>
                  <a:gd name="T9" fmla="*/ 342 h 486"/>
                  <a:gd name="T10" fmla="*/ 5 w 1095"/>
                  <a:gd name="T11" fmla="*/ 338 h 486"/>
                  <a:gd name="T12" fmla="*/ 55 w 1095"/>
                  <a:gd name="T13" fmla="*/ 248 h 486"/>
                  <a:gd name="T14" fmla="*/ 72 w 1095"/>
                  <a:gd name="T15" fmla="*/ 226 h 486"/>
                  <a:gd name="T16" fmla="*/ 73 w 1095"/>
                  <a:gd name="T17" fmla="*/ 202 h 486"/>
                  <a:gd name="T18" fmla="*/ 86 w 1095"/>
                  <a:gd name="T19" fmla="*/ 192 h 486"/>
                  <a:gd name="T20" fmla="*/ 97 w 1095"/>
                  <a:gd name="T21" fmla="*/ 166 h 486"/>
                  <a:gd name="T22" fmla="*/ 105 w 1095"/>
                  <a:gd name="T23" fmla="*/ 140 h 486"/>
                  <a:gd name="T24" fmla="*/ 125 w 1095"/>
                  <a:gd name="T25" fmla="*/ 121 h 486"/>
                  <a:gd name="T26" fmla="*/ 148 w 1095"/>
                  <a:gd name="T27" fmla="*/ 86 h 486"/>
                  <a:gd name="T28" fmla="*/ 164 w 1095"/>
                  <a:gd name="T29" fmla="*/ 93 h 486"/>
                  <a:gd name="T30" fmla="*/ 167 w 1095"/>
                  <a:gd name="T31" fmla="*/ 119 h 486"/>
                  <a:gd name="T32" fmla="*/ 160 w 1095"/>
                  <a:gd name="T33" fmla="*/ 138 h 486"/>
                  <a:gd name="T34" fmla="*/ 182 w 1095"/>
                  <a:gd name="T35" fmla="*/ 135 h 486"/>
                  <a:gd name="T36" fmla="*/ 214 w 1095"/>
                  <a:gd name="T37" fmla="*/ 114 h 486"/>
                  <a:gd name="T38" fmla="*/ 229 w 1095"/>
                  <a:gd name="T39" fmla="*/ 121 h 486"/>
                  <a:gd name="T40" fmla="*/ 241 w 1095"/>
                  <a:gd name="T41" fmla="*/ 109 h 486"/>
                  <a:gd name="T42" fmla="*/ 263 w 1095"/>
                  <a:gd name="T43" fmla="*/ 83 h 486"/>
                  <a:gd name="T44" fmla="*/ 295 w 1095"/>
                  <a:gd name="T45" fmla="*/ 78 h 486"/>
                  <a:gd name="T46" fmla="*/ 305 w 1095"/>
                  <a:gd name="T47" fmla="*/ 90 h 486"/>
                  <a:gd name="T48" fmla="*/ 289 w 1095"/>
                  <a:gd name="T49" fmla="*/ 132 h 486"/>
                  <a:gd name="T50" fmla="*/ 271 w 1095"/>
                  <a:gd name="T51" fmla="*/ 180 h 486"/>
                  <a:gd name="T52" fmla="*/ 332 w 1095"/>
                  <a:gd name="T53" fmla="*/ 142 h 486"/>
                  <a:gd name="T54" fmla="*/ 353 w 1095"/>
                  <a:gd name="T55" fmla="*/ 146 h 486"/>
                  <a:gd name="T56" fmla="*/ 359 w 1095"/>
                  <a:gd name="T57" fmla="*/ 170 h 486"/>
                  <a:gd name="T58" fmla="*/ 391 w 1095"/>
                  <a:gd name="T59" fmla="*/ 164 h 486"/>
                  <a:gd name="T60" fmla="*/ 389 w 1095"/>
                  <a:gd name="T61" fmla="*/ 183 h 486"/>
                  <a:gd name="T62" fmla="*/ 408 w 1095"/>
                  <a:gd name="T63" fmla="*/ 189 h 486"/>
                  <a:gd name="T64" fmla="*/ 433 w 1095"/>
                  <a:gd name="T65" fmla="*/ 198 h 486"/>
                  <a:gd name="T66" fmla="*/ 435 w 1095"/>
                  <a:gd name="T67" fmla="*/ 218 h 486"/>
                  <a:gd name="T68" fmla="*/ 410 w 1095"/>
                  <a:gd name="T69" fmla="*/ 253 h 486"/>
                  <a:gd name="T70" fmla="*/ 373 w 1095"/>
                  <a:gd name="T71" fmla="*/ 288 h 486"/>
                  <a:gd name="T72" fmla="*/ 364 w 1095"/>
                  <a:gd name="T73" fmla="*/ 334 h 486"/>
                  <a:gd name="T74" fmla="*/ 371 w 1095"/>
                  <a:gd name="T75" fmla="*/ 353 h 486"/>
                  <a:gd name="T76" fmla="*/ 385 w 1095"/>
                  <a:gd name="T77" fmla="*/ 346 h 486"/>
                  <a:gd name="T78" fmla="*/ 421 w 1095"/>
                  <a:gd name="T79" fmla="*/ 302 h 486"/>
                  <a:gd name="T80" fmla="*/ 476 w 1095"/>
                  <a:gd name="T81" fmla="*/ 272 h 486"/>
                  <a:gd name="T82" fmla="*/ 499 w 1095"/>
                  <a:gd name="T83" fmla="*/ 252 h 486"/>
                  <a:gd name="T84" fmla="*/ 533 w 1095"/>
                  <a:gd name="T85" fmla="*/ 246 h 486"/>
                  <a:gd name="T86" fmla="*/ 576 w 1095"/>
                  <a:gd name="T87" fmla="*/ 286 h 486"/>
                  <a:gd name="T88" fmla="*/ 629 w 1095"/>
                  <a:gd name="T89" fmla="*/ 303 h 486"/>
                  <a:gd name="T90" fmla="*/ 681 w 1095"/>
                  <a:gd name="T91" fmla="*/ 342 h 486"/>
                  <a:gd name="T92" fmla="*/ 706 w 1095"/>
                  <a:gd name="T93" fmla="*/ 378 h 486"/>
                  <a:gd name="T94" fmla="*/ 730 w 1095"/>
                  <a:gd name="T95" fmla="*/ 400 h 486"/>
                  <a:gd name="T96" fmla="*/ 842 w 1095"/>
                  <a:gd name="T97" fmla="*/ 444 h 486"/>
                  <a:gd name="T98" fmla="*/ 1007 w 1095"/>
                  <a:gd name="T99" fmla="*/ 486 h 486"/>
                  <a:gd name="T100" fmla="*/ 1088 w 1095"/>
                  <a:gd name="T101" fmla="*/ 482 h 486"/>
                  <a:gd name="T102" fmla="*/ 1090 w 1095"/>
                  <a:gd name="T103" fmla="*/ 474 h 486"/>
                  <a:gd name="T104" fmla="*/ 981 w 1095"/>
                  <a:gd name="T105" fmla="*/ 445 h 486"/>
                  <a:gd name="T106" fmla="*/ 852 w 1095"/>
                  <a:gd name="T107" fmla="*/ 410 h 486"/>
                  <a:gd name="T108" fmla="*/ 748 w 1095"/>
                  <a:gd name="T109" fmla="*/ 352 h 486"/>
                  <a:gd name="T110" fmla="*/ 563 w 1095"/>
                  <a:gd name="T111" fmla="*/ 216 h 486"/>
                  <a:gd name="T112" fmla="*/ 337 w 1095"/>
                  <a:gd name="T113" fmla="*/ 64 h 486"/>
                  <a:gd name="T114" fmla="*/ 225 w 1095"/>
                  <a:gd name="T115" fmla="*/ 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5" h="486">
                    <a:moveTo>
                      <a:pt x="203" y="0"/>
                    </a:moveTo>
                    <a:lnTo>
                      <a:pt x="196" y="0"/>
                    </a:lnTo>
                    <a:lnTo>
                      <a:pt x="189" y="1"/>
                    </a:lnTo>
                    <a:lnTo>
                      <a:pt x="182" y="2"/>
                    </a:lnTo>
                    <a:lnTo>
                      <a:pt x="175" y="4"/>
                    </a:lnTo>
                    <a:lnTo>
                      <a:pt x="169" y="8"/>
                    </a:lnTo>
                    <a:lnTo>
                      <a:pt x="161" y="11"/>
                    </a:lnTo>
                    <a:lnTo>
                      <a:pt x="155" y="15"/>
                    </a:lnTo>
                    <a:lnTo>
                      <a:pt x="148" y="19"/>
                    </a:lnTo>
                    <a:lnTo>
                      <a:pt x="137" y="30"/>
                    </a:lnTo>
                    <a:lnTo>
                      <a:pt x="125" y="43"/>
                    </a:lnTo>
                    <a:lnTo>
                      <a:pt x="113" y="57"/>
                    </a:lnTo>
                    <a:lnTo>
                      <a:pt x="102" y="72"/>
                    </a:lnTo>
                    <a:lnTo>
                      <a:pt x="92" y="88"/>
                    </a:lnTo>
                    <a:lnTo>
                      <a:pt x="83" y="106"/>
                    </a:lnTo>
                    <a:lnTo>
                      <a:pt x="73" y="122"/>
                    </a:lnTo>
                    <a:lnTo>
                      <a:pt x="64" y="139"/>
                    </a:lnTo>
                    <a:lnTo>
                      <a:pt x="50" y="171"/>
                    </a:lnTo>
                    <a:lnTo>
                      <a:pt x="38" y="200"/>
                    </a:lnTo>
                    <a:lnTo>
                      <a:pt x="28" y="230"/>
                    </a:lnTo>
                    <a:lnTo>
                      <a:pt x="15" y="270"/>
                    </a:lnTo>
                    <a:lnTo>
                      <a:pt x="9" y="290"/>
                    </a:lnTo>
                    <a:lnTo>
                      <a:pt x="4" y="311"/>
                    </a:lnTo>
                    <a:lnTo>
                      <a:pt x="1" y="328"/>
                    </a:lnTo>
                    <a:lnTo>
                      <a:pt x="0" y="342"/>
                    </a:lnTo>
                    <a:lnTo>
                      <a:pt x="0" y="343"/>
                    </a:lnTo>
                    <a:lnTo>
                      <a:pt x="1" y="343"/>
                    </a:lnTo>
                    <a:lnTo>
                      <a:pt x="1" y="343"/>
                    </a:lnTo>
                    <a:lnTo>
                      <a:pt x="2" y="342"/>
                    </a:lnTo>
                    <a:lnTo>
                      <a:pt x="5" y="338"/>
                    </a:lnTo>
                    <a:lnTo>
                      <a:pt x="9" y="331"/>
                    </a:lnTo>
                    <a:lnTo>
                      <a:pt x="20" y="313"/>
                    </a:lnTo>
                    <a:lnTo>
                      <a:pt x="32" y="291"/>
                    </a:lnTo>
                    <a:lnTo>
                      <a:pt x="44" y="269"/>
                    </a:lnTo>
                    <a:lnTo>
                      <a:pt x="55" y="248"/>
                    </a:lnTo>
                    <a:lnTo>
                      <a:pt x="63" y="234"/>
                    </a:lnTo>
                    <a:lnTo>
                      <a:pt x="68" y="229"/>
                    </a:lnTo>
                    <a:lnTo>
                      <a:pt x="70" y="229"/>
                    </a:lnTo>
                    <a:lnTo>
                      <a:pt x="72" y="228"/>
                    </a:lnTo>
                    <a:lnTo>
                      <a:pt x="72" y="226"/>
                    </a:lnTo>
                    <a:lnTo>
                      <a:pt x="73" y="224"/>
                    </a:lnTo>
                    <a:lnTo>
                      <a:pt x="73" y="219"/>
                    </a:lnTo>
                    <a:lnTo>
                      <a:pt x="72" y="214"/>
                    </a:lnTo>
                    <a:lnTo>
                      <a:pt x="72" y="207"/>
                    </a:lnTo>
                    <a:lnTo>
                      <a:pt x="73" y="202"/>
                    </a:lnTo>
                    <a:lnTo>
                      <a:pt x="74" y="200"/>
                    </a:lnTo>
                    <a:lnTo>
                      <a:pt x="76" y="197"/>
                    </a:lnTo>
                    <a:lnTo>
                      <a:pt x="78" y="195"/>
                    </a:lnTo>
                    <a:lnTo>
                      <a:pt x="82" y="194"/>
                    </a:lnTo>
                    <a:lnTo>
                      <a:pt x="86" y="192"/>
                    </a:lnTo>
                    <a:lnTo>
                      <a:pt x="89" y="190"/>
                    </a:lnTo>
                    <a:lnTo>
                      <a:pt x="91" y="187"/>
                    </a:lnTo>
                    <a:lnTo>
                      <a:pt x="93" y="183"/>
                    </a:lnTo>
                    <a:lnTo>
                      <a:pt x="96" y="176"/>
                    </a:lnTo>
                    <a:lnTo>
                      <a:pt x="97" y="166"/>
                    </a:lnTo>
                    <a:lnTo>
                      <a:pt x="98" y="157"/>
                    </a:lnTo>
                    <a:lnTo>
                      <a:pt x="100" y="150"/>
                    </a:lnTo>
                    <a:lnTo>
                      <a:pt x="101" y="146"/>
                    </a:lnTo>
                    <a:lnTo>
                      <a:pt x="103" y="142"/>
                    </a:lnTo>
                    <a:lnTo>
                      <a:pt x="105" y="140"/>
                    </a:lnTo>
                    <a:lnTo>
                      <a:pt x="110" y="138"/>
                    </a:lnTo>
                    <a:lnTo>
                      <a:pt x="114" y="135"/>
                    </a:lnTo>
                    <a:lnTo>
                      <a:pt x="117" y="132"/>
                    </a:lnTo>
                    <a:lnTo>
                      <a:pt x="122" y="126"/>
                    </a:lnTo>
                    <a:lnTo>
                      <a:pt x="125" y="121"/>
                    </a:lnTo>
                    <a:lnTo>
                      <a:pt x="130" y="110"/>
                    </a:lnTo>
                    <a:lnTo>
                      <a:pt x="136" y="100"/>
                    </a:lnTo>
                    <a:lnTo>
                      <a:pt x="140" y="94"/>
                    </a:lnTo>
                    <a:lnTo>
                      <a:pt x="144" y="90"/>
                    </a:lnTo>
                    <a:lnTo>
                      <a:pt x="148" y="86"/>
                    </a:lnTo>
                    <a:lnTo>
                      <a:pt x="152" y="85"/>
                    </a:lnTo>
                    <a:lnTo>
                      <a:pt x="156" y="85"/>
                    </a:lnTo>
                    <a:lnTo>
                      <a:pt x="159" y="87"/>
                    </a:lnTo>
                    <a:lnTo>
                      <a:pt x="161" y="90"/>
                    </a:lnTo>
                    <a:lnTo>
                      <a:pt x="164" y="93"/>
                    </a:lnTo>
                    <a:lnTo>
                      <a:pt x="166" y="97"/>
                    </a:lnTo>
                    <a:lnTo>
                      <a:pt x="167" y="102"/>
                    </a:lnTo>
                    <a:lnTo>
                      <a:pt x="168" y="108"/>
                    </a:lnTo>
                    <a:lnTo>
                      <a:pt x="168" y="113"/>
                    </a:lnTo>
                    <a:lnTo>
                      <a:pt x="167" y="119"/>
                    </a:lnTo>
                    <a:lnTo>
                      <a:pt x="165" y="124"/>
                    </a:lnTo>
                    <a:lnTo>
                      <a:pt x="163" y="129"/>
                    </a:lnTo>
                    <a:lnTo>
                      <a:pt x="159" y="135"/>
                    </a:lnTo>
                    <a:lnTo>
                      <a:pt x="159" y="137"/>
                    </a:lnTo>
                    <a:lnTo>
                      <a:pt x="160" y="138"/>
                    </a:lnTo>
                    <a:lnTo>
                      <a:pt x="164" y="139"/>
                    </a:lnTo>
                    <a:lnTo>
                      <a:pt x="168" y="139"/>
                    </a:lnTo>
                    <a:lnTo>
                      <a:pt x="172" y="138"/>
                    </a:lnTo>
                    <a:lnTo>
                      <a:pt x="178" y="137"/>
                    </a:lnTo>
                    <a:lnTo>
                      <a:pt x="182" y="135"/>
                    </a:lnTo>
                    <a:lnTo>
                      <a:pt x="185" y="132"/>
                    </a:lnTo>
                    <a:lnTo>
                      <a:pt x="192" y="126"/>
                    </a:lnTo>
                    <a:lnTo>
                      <a:pt x="199" y="121"/>
                    </a:lnTo>
                    <a:lnTo>
                      <a:pt x="207" y="116"/>
                    </a:lnTo>
                    <a:lnTo>
                      <a:pt x="214" y="114"/>
                    </a:lnTo>
                    <a:lnTo>
                      <a:pt x="219" y="113"/>
                    </a:lnTo>
                    <a:lnTo>
                      <a:pt x="222" y="114"/>
                    </a:lnTo>
                    <a:lnTo>
                      <a:pt x="225" y="115"/>
                    </a:lnTo>
                    <a:lnTo>
                      <a:pt x="227" y="118"/>
                    </a:lnTo>
                    <a:lnTo>
                      <a:pt x="229" y="121"/>
                    </a:lnTo>
                    <a:lnTo>
                      <a:pt x="232" y="125"/>
                    </a:lnTo>
                    <a:lnTo>
                      <a:pt x="233" y="131"/>
                    </a:lnTo>
                    <a:lnTo>
                      <a:pt x="233" y="138"/>
                    </a:lnTo>
                    <a:lnTo>
                      <a:pt x="234" y="131"/>
                    </a:lnTo>
                    <a:lnTo>
                      <a:pt x="241" y="109"/>
                    </a:lnTo>
                    <a:lnTo>
                      <a:pt x="244" y="104"/>
                    </a:lnTo>
                    <a:lnTo>
                      <a:pt x="248" y="97"/>
                    </a:lnTo>
                    <a:lnTo>
                      <a:pt x="252" y="92"/>
                    </a:lnTo>
                    <a:lnTo>
                      <a:pt x="257" y="86"/>
                    </a:lnTo>
                    <a:lnTo>
                      <a:pt x="263" y="83"/>
                    </a:lnTo>
                    <a:lnTo>
                      <a:pt x="269" y="79"/>
                    </a:lnTo>
                    <a:lnTo>
                      <a:pt x="277" y="77"/>
                    </a:lnTo>
                    <a:lnTo>
                      <a:pt x="285" y="77"/>
                    </a:lnTo>
                    <a:lnTo>
                      <a:pt x="291" y="77"/>
                    </a:lnTo>
                    <a:lnTo>
                      <a:pt x="295" y="78"/>
                    </a:lnTo>
                    <a:lnTo>
                      <a:pt x="298" y="79"/>
                    </a:lnTo>
                    <a:lnTo>
                      <a:pt x="301" y="81"/>
                    </a:lnTo>
                    <a:lnTo>
                      <a:pt x="303" y="84"/>
                    </a:lnTo>
                    <a:lnTo>
                      <a:pt x="304" y="86"/>
                    </a:lnTo>
                    <a:lnTo>
                      <a:pt x="305" y="90"/>
                    </a:lnTo>
                    <a:lnTo>
                      <a:pt x="305" y="94"/>
                    </a:lnTo>
                    <a:lnTo>
                      <a:pt x="303" y="102"/>
                    </a:lnTo>
                    <a:lnTo>
                      <a:pt x="300" y="111"/>
                    </a:lnTo>
                    <a:lnTo>
                      <a:pt x="295" y="122"/>
                    </a:lnTo>
                    <a:lnTo>
                      <a:pt x="289" y="132"/>
                    </a:lnTo>
                    <a:lnTo>
                      <a:pt x="264" y="170"/>
                    </a:lnTo>
                    <a:lnTo>
                      <a:pt x="253" y="188"/>
                    </a:lnTo>
                    <a:lnTo>
                      <a:pt x="259" y="187"/>
                    </a:lnTo>
                    <a:lnTo>
                      <a:pt x="264" y="183"/>
                    </a:lnTo>
                    <a:lnTo>
                      <a:pt x="271" y="180"/>
                    </a:lnTo>
                    <a:lnTo>
                      <a:pt x="280" y="175"/>
                    </a:lnTo>
                    <a:lnTo>
                      <a:pt x="297" y="162"/>
                    </a:lnTo>
                    <a:lnTo>
                      <a:pt x="315" y="150"/>
                    </a:lnTo>
                    <a:lnTo>
                      <a:pt x="323" y="146"/>
                    </a:lnTo>
                    <a:lnTo>
                      <a:pt x="332" y="142"/>
                    </a:lnTo>
                    <a:lnTo>
                      <a:pt x="339" y="140"/>
                    </a:lnTo>
                    <a:lnTo>
                      <a:pt x="346" y="140"/>
                    </a:lnTo>
                    <a:lnTo>
                      <a:pt x="348" y="141"/>
                    </a:lnTo>
                    <a:lnTo>
                      <a:pt x="351" y="143"/>
                    </a:lnTo>
                    <a:lnTo>
                      <a:pt x="353" y="146"/>
                    </a:lnTo>
                    <a:lnTo>
                      <a:pt x="356" y="149"/>
                    </a:lnTo>
                    <a:lnTo>
                      <a:pt x="357" y="153"/>
                    </a:lnTo>
                    <a:lnTo>
                      <a:pt x="358" y="157"/>
                    </a:lnTo>
                    <a:lnTo>
                      <a:pt x="359" y="164"/>
                    </a:lnTo>
                    <a:lnTo>
                      <a:pt x="359" y="170"/>
                    </a:lnTo>
                    <a:lnTo>
                      <a:pt x="372" y="166"/>
                    </a:lnTo>
                    <a:lnTo>
                      <a:pt x="388" y="162"/>
                    </a:lnTo>
                    <a:lnTo>
                      <a:pt x="390" y="162"/>
                    </a:lnTo>
                    <a:lnTo>
                      <a:pt x="390" y="163"/>
                    </a:lnTo>
                    <a:lnTo>
                      <a:pt x="391" y="164"/>
                    </a:lnTo>
                    <a:lnTo>
                      <a:pt x="391" y="165"/>
                    </a:lnTo>
                    <a:lnTo>
                      <a:pt x="391" y="169"/>
                    </a:lnTo>
                    <a:lnTo>
                      <a:pt x="390" y="175"/>
                    </a:lnTo>
                    <a:lnTo>
                      <a:pt x="389" y="179"/>
                    </a:lnTo>
                    <a:lnTo>
                      <a:pt x="389" y="183"/>
                    </a:lnTo>
                    <a:lnTo>
                      <a:pt x="390" y="185"/>
                    </a:lnTo>
                    <a:lnTo>
                      <a:pt x="391" y="187"/>
                    </a:lnTo>
                    <a:lnTo>
                      <a:pt x="392" y="188"/>
                    </a:lnTo>
                    <a:lnTo>
                      <a:pt x="394" y="188"/>
                    </a:lnTo>
                    <a:lnTo>
                      <a:pt x="408" y="189"/>
                    </a:lnTo>
                    <a:lnTo>
                      <a:pt x="420" y="191"/>
                    </a:lnTo>
                    <a:lnTo>
                      <a:pt x="425" y="192"/>
                    </a:lnTo>
                    <a:lnTo>
                      <a:pt x="428" y="194"/>
                    </a:lnTo>
                    <a:lnTo>
                      <a:pt x="431" y="196"/>
                    </a:lnTo>
                    <a:lnTo>
                      <a:pt x="433" y="198"/>
                    </a:lnTo>
                    <a:lnTo>
                      <a:pt x="435" y="202"/>
                    </a:lnTo>
                    <a:lnTo>
                      <a:pt x="437" y="205"/>
                    </a:lnTo>
                    <a:lnTo>
                      <a:pt x="437" y="207"/>
                    </a:lnTo>
                    <a:lnTo>
                      <a:pt x="437" y="210"/>
                    </a:lnTo>
                    <a:lnTo>
                      <a:pt x="435" y="218"/>
                    </a:lnTo>
                    <a:lnTo>
                      <a:pt x="432" y="224"/>
                    </a:lnTo>
                    <a:lnTo>
                      <a:pt x="428" y="232"/>
                    </a:lnTo>
                    <a:lnTo>
                      <a:pt x="422" y="239"/>
                    </a:lnTo>
                    <a:lnTo>
                      <a:pt x="416" y="247"/>
                    </a:lnTo>
                    <a:lnTo>
                      <a:pt x="410" y="253"/>
                    </a:lnTo>
                    <a:lnTo>
                      <a:pt x="396" y="265"/>
                    </a:lnTo>
                    <a:lnTo>
                      <a:pt x="383" y="273"/>
                    </a:lnTo>
                    <a:lnTo>
                      <a:pt x="379" y="276"/>
                    </a:lnTo>
                    <a:lnTo>
                      <a:pt x="376" y="281"/>
                    </a:lnTo>
                    <a:lnTo>
                      <a:pt x="373" y="288"/>
                    </a:lnTo>
                    <a:lnTo>
                      <a:pt x="370" y="297"/>
                    </a:lnTo>
                    <a:lnTo>
                      <a:pt x="367" y="306"/>
                    </a:lnTo>
                    <a:lnTo>
                      <a:pt x="365" y="316"/>
                    </a:lnTo>
                    <a:lnTo>
                      <a:pt x="364" y="325"/>
                    </a:lnTo>
                    <a:lnTo>
                      <a:pt x="364" y="334"/>
                    </a:lnTo>
                    <a:lnTo>
                      <a:pt x="364" y="342"/>
                    </a:lnTo>
                    <a:lnTo>
                      <a:pt x="366" y="347"/>
                    </a:lnTo>
                    <a:lnTo>
                      <a:pt x="367" y="350"/>
                    </a:lnTo>
                    <a:lnTo>
                      <a:pt x="369" y="352"/>
                    </a:lnTo>
                    <a:lnTo>
                      <a:pt x="371" y="353"/>
                    </a:lnTo>
                    <a:lnTo>
                      <a:pt x="373" y="353"/>
                    </a:lnTo>
                    <a:lnTo>
                      <a:pt x="375" y="353"/>
                    </a:lnTo>
                    <a:lnTo>
                      <a:pt x="378" y="352"/>
                    </a:lnTo>
                    <a:lnTo>
                      <a:pt x="380" y="349"/>
                    </a:lnTo>
                    <a:lnTo>
                      <a:pt x="385" y="346"/>
                    </a:lnTo>
                    <a:lnTo>
                      <a:pt x="393" y="336"/>
                    </a:lnTo>
                    <a:lnTo>
                      <a:pt x="403" y="322"/>
                    </a:lnTo>
                    <a:lnTo>
                      <a:pt x="408" y="315"/>
                    </a:lnTo>
                    <a:lnTo>
                      <a:pt x="415" y="308"/>
                    </a:lnTo>
                    <a:lnTo>
                      <a:pt x="421" y="302"/>
                    </a:lnTo>
                    <a:lnTo>
                      <a:pt x="428" y="297"/>
                    </a:lnTo>
                    <a:lnTo>
                      <a:pt x="441" y="288"/>
                    </a:lnTo>
                    <a:lnTo>
                      <a:pt x="454" y="281"/>
                    </a:lnTo>
                    <a:lnTo>
                      <a:pt x="466" y="276"/>
                    </a:lnTo>
                    <a:lnTo>
                      <a:pt x="476" y="272"/>
                    </a:lnTo>
                    <a:lnTo>
                      <a:pt x="481" y="270"/>
                    </a:lnTo>
                    <a:lnTo>
                      <a:pt x="485" y="266"/>
                    </a:lnTo>
                    <a:lnTo>
                      <a:pt x="488" y="264"/>
                    </a:lnTo>
                    <a:lnTo>
                      <a:pt x="492" y="261"/>
                    </a:lnTo>
                    <a:lnTo>
                      <a:pt x="499" y="252"/>
                    </a:lnTo>
                    <a:lnTo>
                      <a:pt x="507" y="246"/>
                    </a:lnTo>
                    <a:lnTo>
                      <a:pt x="514" y="243"/>
                    </a:lnTo>
                    <a:lnTo>
                      <a:pt x="521" y="242"/>
                    </a:lnTo>
                    <a:lnTo>
                      <a:pt x="527" y="243"/>
                    </a:lnTo>
                    <a:lnTo>
                      <a:pt x="533" y="246"/>
                    </a:lnTo>
                    <a:lnTo>
                      <a:pt x="538" y="249"/>
                    </a:lnTo>
                    <a:lnTo>
                      <a:pt x="542" y="254"/>
                    </a:lnTo>
                    <a:lnTo>
                      <a:pt x="558" y="277"/>
                    </a:lnTo>
                    <a:lnTo>
                      <a:pt x="567" y="287"/>
                    </a:lnTo>
                    <a:lnTo>
                      <a:pt x="576" y="286"/>
                    </a:lnTo>
                    <a:lnTo>
                      <a:pt x="584" y="287"/>
                    </a:lnTo>
                    <a:lnTo>
                      <a:pt x="594" y="289"/>
                    </a:lnTo>
                    <a:lnTo>
                      <a:pt x="605" y="292"/>
                    </a:lnTo>
                    <a:lnTo>
                      <a:pt x="617" y="298"/>
                    </a:lnTo>
                    <a:lnTo>
                      <a:pt x="629" y="303"/>
                    </a:lnTo>
                    <a:lnTo>
                      <a:pt x="639" y="309"/>
                    </a:lnTo>
                    <a:lnTo>
                      <a:pt x="651" y="317"/>
                    </a:lnTo>
                    <a:lnTo>
                      <a:pt x="662" y="326"/>
                    </a:lnTo>
                    <a:lnTo>
                      <a:pt x="672" y="333"/>
                    </a:lnTo>
                    <a:lnTo>
                      <a:pt x="681" y="342"/>
                    </a:lnTo>
                    <a:lnTo>
                      <a:pt x="690" y="350"/>
                    </a:lnTo>
                    <a:lnTo>
                      <a:pt x="696" y="358"/>
                    </a:lnTo>
                    <a:lnTo>
                      <a:pt x="701" y="366"/>
                    </a:lnTo>
                    <a:lnTo>
                      <a:pt x="704" y="372"/>
                    </a:lnTo>
                    <a:lnTo>
                      <a:pt x="706" y="378"/>
                    </a:lnTo>
                    <a:lnTo>
                      <a:pt x="706" y="382"/>
                    </a:lnTo>
                    <a:lnTo>
                      <a:pt x="708" y="385"/>
                    </a:lnTo>
                    <a:lnTo>
                      <a:pt x="712" y="388"/>
                    </a:lnTo>
                    <a:lnTo>
                      <a:pt x="717" y="393"/>
                    </a:lnTo>
                    <a:lnTo>
                      <a:pt x="730" y="400"/>
                    </a:lnTo>
                    <a:lnTo>
                      <a:pt x="747" y="409"/>
                    </a:lnTo>
                    <a:lnTo>
                      <a:pt x="768" y="417"/>
                    </a:lnTo>
                    <a:lnTo>
                      <a:pt x="790" y="427"/>
                    </a:lnTo>
                    <a:lnTo>
                      <a:pt x="815" y="436"/>
                    </a:lnTo>
                    <a:lnTo>
                      <a:pt x="842" y="444"/>
                    </a:lnTo>
                    <a:lnTo>
                      <a:pt x="896" y="460"/>
                    </a:lnTo>
                    <a:lnTo>
                      <a:pt x="948" y="474"/>
                    </a:lnTo>
                    <a:lnTo>
                      <a:pt x="970" y="480"/>
                    </a:lnTo>
                    <a:lnTo>
                      <a:pt x="991" y="483"/>
                    </a:lnTo>
                    <a:lnTo>
                      <a:pt x="1007" y="486"/>
                    </a:lnTo>
                    <a:lnTo>
                      <a:pt x="1020" y="486"/>
                    </a:lnTo>
                    <a:lnTo>
                      <a:pt x="1052" y="486"/>
                    </a:lnTo>
                    <a:lnTo>
                      <a:pt x="1075" y="485"/>
                    </a:lnTo>
                    <a:lnTo>
                      <a:pt x="1083" y="484"/>
                    </a:lnTo>
                    <a:lnTo>
                      <a:pt x="1088" y="482"/>
                    </a:lnTo>
                    <a:lnTo>
                      <a:pt x="1092" y="481"/>
                    </a:lnTo>
                    <a:lnTo>
                      <a:pt x="1095" y="480"/>
                    </a:lnTo>
                    <a:lnTo>
                      <a:pt x="1095" y="478"/>
                    </a:lnTo>
                    <a:lnTo>
                      <a:pt x="1093" y="477"/>
                    </a:lnTo>
                    <a:lnTo>
                      <a:pt x="1090" y="474"/>
                    </a:lnTo>
                    <a:lnTo>
                      <a:pt x="1086" y="472"/>
                    </a:lnTo>
                    <a:lnTo>
                      <a:pt x="1075" y="468"/>
                    </a:lnTo>
                    <a:lnTo>
                      <a:pt x="1060" y="464"/>
                    </a:lnTo>
                    <a:lnTo>
                      <a:pt x="1021" y="454"/>
                    </a:lnTo>
                    <a:lnTo>
                      <a:pt x="981" y="445"/>
                    </a:lnTo>
                    <a:lnTo>
                      <a:pt x="946" y="439"/>
                    </a:lnTo>
                    <a:lnTo>
                      <a:pt x="923" y="433"/>
                    </a:lnTo>
                    <a:lnTo>
                      <a:pt x="898" y="427"/>
                    </a:lnTo>
                    <a:lnTo>
                      <a:pt x="874" y="419"/>
                    </a:lnTo>
                    <a:lnTo>
                      <a:pt x="852" y="410"/>
                    </a:lnTo>
                    <a:lnTo>
                      <a:pt x="830" y="400"/>
                    </a:lnTo>
                    <a:lnTo>
                      <a:pt x="809" y="389"/>
                    </a:lnTo>
                    <a:lnTo>
                      <a:pt x="788" y="377"/>
                    </a:lnTo>
                    <a:lnTo>
                      <a:pt x="769" y="364"/>
                    </a:lnTo>
                    <a:lnTo>
                      <a:pt x="748" y="352"/>
                    </a:lnTo>
                    <a:lnTo>
                      <a:pt x="711" y="324"/>
                    </a:lnTo>
                    <a:lnTo>
                      <a:pt x="673" y="294"/>
                    </a:lnTo>
                    <a:lnTo>
                      <a:pt x="634" y="265"/>
                    </a:lnTo>
                    <a:lnTo>
                      <a:pt x="594" y="237"/>
                    </a:lnTo>
                    <a:lnTo>
                      <a:pt x="563" y="216"/>
                    </a:lnTo>
                    <a:lnTo>
                      <a:pt x="516" y="183"/>
                    </a:lnTo>
                    <a:lnTo>
                      <a:pt x="460" y="145"/>
                    </a:lnTo>
                    <a:lnTo>
                      <a:pt x="399" y="102"/>
                    </a:lnTo>
                    <a:lnTo>
                      <a:pt x="367" y="83"/>
                    </a:lnTo>
                    <a:lnTo>
                      <a:pt x="337" y="64"/>
                    </a:lnTo>
                    <a:lnTo>
                      <a:pt x="308" y="46"/>
                    </a:lnTo>
                    <a:lnTo>
                      <a:pt x="281" y="30"/>
                    </a:lnTo>
                    <a:lnTo>
                      <a:pt x="256" y="17"/>
                    </a:lnTo>
                    <a:lnTo>
                      <a:pt x="235" y="8"/>
                    </a:lnTo>
                    <a:lnTo>
                      <a:pt x="225" y="4"/>
                    </a:lnTo>
                    <a:lnTo>
                      <a:pt x="216" y="2"/>
                    </a:lnTo>
                    <a:lnTo>
                      <a:pt x="209" y="0"/>
                    </a:lnTo>
                    <a:lnTo>
                      <a:pt x="20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3" name="Freeform 228">
                <a:extLst>
                  <a:ext uri="{FF2B5EF4-FFF2-40B4-BE49-F238E27FC236}">
                    <a16:creationId xmlns:a16="http://schemas.microsoft.com/office/drawing/2014/main" id="{64468F2B-21C3-4C15-A1FE-1EDCB2F6CB9D}"/>
                  </a:ext>
                </a:extLst>
              </p:cNvPr>
              <p:cNvSpPr/>
              <p:nvPr/>
            </p:nvSpPr>
            <p:spPr bwMode="auto">
              <a:xfrm>
                <a:off x="3197" y="3408"/>
                <a:ext cx="69" cy="111"/>
              </a:xfrm>
              <a:custGeom>
                <a:avLst/>
                <a:gdLst>
                  <a:gd name="T0" fmla="*/ 115 w 277"/>
                  <a:gd name="T1" fmla="*/ 14 h 443"/>
                  <a:gd name="T2" fmla="*/ 85 w 277"/>
                  <a:gd name="T3" fmla="*/ 47 h 443"/>
                  <a:gd name="T4" fmla="*/ 57 w 277"/>
                  <a:gd name="T5" fmla="*/ 90 h 443"/>
                  <a:gd name="T6" fmla="*/ 31 w 277"/>
                  <a:gd name="T7" fmla="*/ 125 h 443"/>
                  <a:gd name="T8" fmla="*/ 10 w 277"/>
                  <a:gd name="T9" fmla="*/ 131 h 443"/>
                  <a:gd name="T10" fmla="*/ 0 w 277"/>
                  <a:gd name="T11" fmla="*/ 145 h 443"/>
                  <a:gd name="T12" fmla="*/ 6 w 277"/>
                  <a:gd name="T13" fmla="*/ 170 h 443"/>
                  <a:gd name="T14" fmla="*/ 66 w 277"/>
                  <a:gd name="T15" fmla="*/ 119 h 443"/>
                  <a:gd name="T16" fmla="*/ 94 w 277"/>
                  <a:gd name="T17" fmla="*/ 115 h 443"/>
                  <a:gd name="T18" fmla="*/ 98 w 277"/>
                  <a:gd name="T19" fmla="*/ 131 h 443"/>
                  <a:gd name="T20" fmla="*/ 76 w 277"/>
                  <a:gd name="T21" fmla="*/ 180 h 443"/>
                  <a:gd name="T22" fmla="*/ 91 w 277"/>
                  <a:gd name="T23" fmla="*/ 171 h 443"/>
                  <a:gd name="T24" fmla="*/ 105 w 277"/>
                  <a:gd name="T25" fmla="*/ 173 h 443"/>
                  <a:gd name="T26" fmla="*/ 94 w 277"/>
                  <a:gd name="T27" fmla="*/ 214 h 443"/>
                  <a:gd name="T28" fmla="*/ 75 w 277"/>
                  <a:gd name="T29" fmla="*/ 280 h 443"/>
                  <a:gd name="T30" fmla="*/ 62 w 277"/>
                  <a:gd name="T31" fmla="*/ 332 h 443"/>
                  <a:gd name="T32" fmla="*/ 60 w 277"/>
                  <a:gd name="T33" fmla="*/ 379 h 443"/>
                  <a:gd name="T34" fmla="*/ 72 w 277"/>
                  <a:gd name="T35" fmla="*/ 364 h 443"/>
                  <a:gd name="T36" fmla="*/ 94 w 277"/>
                  <a:gd name="T37" fmla="*/ 313 h 443"/>
                  <a:gd name="T38" fmla="*/ 99 w 277"/>
                  <a:gd name="T39" fmla="*/ 289 h 443"/>
                  <a:gd name="T40" fmla="*/ 115 w 277"/>
                  <a:gd name="T41" fmla="*/ 247 h 443"/>
                  <a:gd name="T42" fmla="*/ 129 w 277"/>
                  <a:gd name="T43" fmla="*/ 236 h 443"/>
                  <a:gd name="T44" fmla="*/ 130 w 277"/>
                  <a:gd name="T45" fmla="*/ 265 h 443"/>
                  <a:gd name="T46" fmla="*/ 129 w 277"/>
                  <a:gd name="T47" fmla="*/ 292 h 443"/>
                  <a:gd name="T48" fmla="*/ 125 w 277"/>
                  <a:gd name="T49" fmla="*/ 299 h 443"/>
                  <a:gd name="T50" fmla="*/ 147 w 277"/>
                  <a:gd name="T51" fmla="*/ 302 h 443"/>
                  <a:gd name="T52" fmla="*/ 145 w 277"/>
                  <a:gd name="T53" fmla="*/ 311 h 443"/>
                  <a:gd name="T54" fmla="*/ 159 w 277"/>
                  <a:gd name="T55" fmla="*/ 314 h 443"/>
                  <a:gd name="T56" fmla="*/ 157 w 277"/>
                  <a:gd name="T57" fmla="*/ 330 h 443"/>
                  <a:gd name="T58" fmla="*/ 131 w 277"/>
                  <a:gd name="T59" fmla="*/ 365 h 443"/>
                  <a:gd name="T60" fmla="*/ 148 w 277"/>
                  <a:gd name="T61" fmla="*/ 364 h 443"/>
                  <a:gd name="T62" fmla="*/ 186 w 277"/>
                  <a:gd name="T63" fmla="*/ 354 h 443"/>
                  <a:gd name="T64" fmla="*/ 172 w 277"/>
                  <a:gd name="T65" fmla="*/ 375 h 443"/>
                  <a:gd name="T66" fmla="*/ 142 w 277"/>
                  <a:gd name="T67" fmla="*/ 420 h 443"/>
                  <a:gd name="T68" fmla="*/ 166 w 277"/>
                  <a:gd name="T69" fmla="*/ 409 h 443"/>
                  <a:gd name="T70" fmla="*/ 183 w 277"/>
                  <a:gd name="T71" fmla="*/ 399 h 443"/>
                  <a:gd name="T72" fmla="*/ 187 w 277"/>
                  <a:gd name="T73" fmla="*/ 407 h 443"/>
                  <a:gd name="T74" fmla="*/ 191 w 277"/>
                  <a:gd name="T75" fmla="*/ 417 h 443"/>
                  <a:gd name="T76" fmla="*/ 227 w 277"/>
                  <a:gd name="T77" fmla="*/ 412 h 443"/>
                  <a:gd name="T78" fmla="*/ 246 w 277"/>
                  <a:gd name="T79" fmla="*/ 415 h 443"/>
                  <a:gd name="T80" fmla="*/ 256 w 277"/>
                  <a:gd name="T81" fmla="*/ 438 h 443"/>
                  <a:gd name="T82" fmla="*/ 270 w 277"/>
                  <a:gd name="T83" fmla="*/ 442 h 443"/>
                  <a:gd name="T84" fmla="*/ 276 w 277"/>
                  <a:gd name="T85" fmla="*/ 427 h 443"/>
                  <a:gd name="T86" fmla="*/ 258 w 277"/>
                  <a:gd name="T87" fmla="*/ 390 h 443"/>
                  <a:gd name="T88" fmla="*/ 198 w 277"/>
                  <a:gd name="T89" fmla="*/ 296 h 443"/>
                  <a:gd name="T90" fmla="*/ 163 w 277"/>
                  <a:gd name="T91" fmla="*/ 210 h 443"/>
                  <a:gd name="T92" fmla="*/ 161 w 277"/>
                  <a:gd name="T93" fmla="*/ 172 h 443"/>
                  <a:gd name="T94" fmla="*/ 149 w 277"/>
                  <a:gd name="T95" fmla="*/ 92 h 443"/>
                  <a:gd name="T96" fmla="*/ 120 w 277"/>
                  <a:gd name="T9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443">
                    <a:moveTo>
                      <a:pt x="120" y="1"/>
                    </a:moveTo>
                    <a:lnTo>
                      <a:pt x="119" y="4"/>
                    </a:lnTo>
                    <a:lnTo>
                      <a:pt x="117" y="9"/>
                    </a:lnTo>
                    <a:lnTo>
                      <a:pt x="115" y="14"/>
                    </a:lnTo>
                    <a:lnTo>
                      <a:pt x="112" y="18"/>
                    </a:lnTo>
                    <a:lnTo>
                      <a:pt x="103" y="28"/>
                    </a:lnTo>
                    <a:lnTo>
                      <a:pt x="94" y="37"/>
                    </a:lnTo>
                    <a:lnTo>
                      <a:pt x="85" y="47"/>
                    </a:lnTo>
                    <a:lnTo>
                      <a:pt x="76" y="57"/>
                    </a:lnTo>
                    <a:lnTo>
                      <a:pt x="68" y="64"/>
                    </a:lnTo>
                    <a:lnTo>
                      <a:pt x="64" y="72"/>
                    </a:lnTo>
                    <a:lnTo>
                      <a:pt x="57" y="90"/>
                    </a:lnTo>
                    <a:lnTo>
                      <a:pt x="48" y="109"/>
                    </a:lnTo>
                    <a:lnTo>
                      <a:pt x="41" y="116"/>
                    </a:lnTo>
                    <a:lnTo>
                      <a:pt x="35" y="123"/>
                    </a:lnTo>
                    <a:lnTo>
                      <a:pt x="31" y="125"/>
                    </a:lnTo>
                    <a:lnTo>
                      <a:pt x="25" y="127"/>
                    </a:lnTo>
                    <a:lnTo>
                      <a:pt x="20" y="129"/>
                    </a:lnTo>
                    <a:lnTo>
                      <a:pt x="15" y="130"/>
                    </a:lnTo>
                    <a:lnTo>
                      <a:pt x="10" y="131"/>
                    </a:lnTo>
                    <a:lnTo>
                      <a:pt x="7" y="132"/>
                    </a:lnTo>
                    <a:lnTo>
                      <a:pt x="5" y="135"/>
                    </a:lnTo>
                    <a:lnTo>
                      <a:pt x="3" y="138"/>
                    </a:lnTo>
                    <a:lnTo>
                      <a:pt x="0" y="145"/>
                    </a:lnTo>
                    <a:lnTo>
                      <a:pt x="0" y="153"/>
                    </a:lnTo>
                    <a:lnTo>
                      <a:pt x="2" y="160"/>
                    </a:lnTo>
                    <a:lnTo>
                      <a:pt x="4" y="167"/>
                    </a:lnTo>
                    <a:lnTo>
                      <a:pt x="6" y="170"/>
                    </a:lnTo>
                    <a:lnTo>
                      <a:pt x="7" y="170"/>
                    </a:lnTo>
                    <a:lnTo>
                      <a:pt x="20" y="158"/>
                    </a:lnTo>
                    <a:lnTo>
                      <a:pt x="44" y="138"/>
                    </a:lnTo>
                    <a:lnTo>
                      <a:pt x="66" y="119"/>
                    </a:lnTo>
                    <a:lnTo>
                      <a:pt x="79" y="111"/>
                    </a:lnTo>
                    <a:lnTo>
                      <a:pt x="86" y="111"/>
                    </a:lnTo>
                    <a:lnTo>
                      <a:pt x="90" y="113"/>
                    </a:lnTo>
                    <a:lnTo>
                      <a:pt x="94" y="115"/>
                    </a:lnTo>
                    <a:lnTo>
                      <a:pt x="97" y="118"/>
                    </a:lnTo>
                    <a:lnTo>
                      <a:pt x="98" y="121"/>
                    </a:lnTo>
                    <a:lnTo>
                      <a:pt x="98" y="126"/>
                    </a:lnTo>
                    <a:lnTo>
                      <a:pt x="98" y="131"/>
                    </a:lnTo>
                    <a:lnTo>
                      <a:pt x="97" y="135"/>
                    </a:lnTo>
                    <a:lnTo>
                      <a:pt x="87" y="157"/>
                    </a:lnTo>
                    <a:lnTo>
                      <a:pt x="77" y="175"/>
                    </a:lnTo>
                    <a:lnTo>
                      <a:pt x="76" y="180"/>
                    </a:lnTo>
                    <a:lnTo>
                      <a:pt x="76" y="181"/>
                    </a:lnTo>
                    <a:lnTo>
                      <a:pt x="79" y="181"/>
                    </a:lnTo>
                    <a:lnTo>
                      <a:pt x="82" y="178"/>
                    </a:lnTo>
                    <a:lnTo>
                      <a:pt x="91" y="171"/>
                    </a:lnTo>
                    <a:lnTo>
                      <a:pt x="97" y="168"/>
                    </a:lnTo>
                    <a:lnTo>
                      <a:pt x="101" y="169"/>
                    </a:lnTo>
                    <a:lnTo>
                      <a:pt x="104" y="170"/>
                    </a:lnTo>
                    <a:lnTo>
                      <a:pt x="105" y="173"/>
                    </a:lnTo>
                    <a:lnTo>
                      <a:pt x="106" y="176"/>
                    </a:lnTo>
                    <a:lnTo>
                      <a:pt x="104" y="186"/>
                    </a:lnTo>
                    <a:lnTo>
                      <a:pt x="100" y="199"/>
                    </a:lnTo>
                    <a:lnTo>
                      <a:pt x="94" y="214"/>
                    </a:lnTo>
                    <a:lnTo>
                      <a:pt x="88" y="231"/>
                    </a:lnTo>
                    <a:lnTo>
                      <a:pt x="81" y="251"/>
                    </a:lnTo>
                    <a:lnTo>
                      <a:pt x="77" y="271"/>
                    </a:lnTo>
                    <a:lnTo>
                      <a:pt x="75" y="280"/>
                    </a:lnTo>
                    <a:lnTo>
                      <a:pt x="73" y="289"/>
                    </a:lnTo>
                    <a:lnTo>
                      <a:pt x="70" y="298"/>
                    </a:lnTo>
                    <a:lnTo>
                      <a:pt x="67" y="306"/>
                    </a:lnTo>
                    <a:lnTo>
                      <a:pt x="62" y="332"/>
                    </a:lnTo>
                    <a:lnTo>
                      <a:pt x="60" y="353"/>
                    </a:lnTo>
                    <a:lnTo>
                      <a:pt x="59" y="369"/>
                    </a:lnTo>
                    <a:lnTo>
                      <a:pt x="59" y="378"/>
                    </a:lnTo>
                    <a:lnTo>
                      <a:pt x="60" y="379"/>
                    </a:lnTo>
                    <a:lnTo>
                      <a:pt x="61" y="379"/>
                    </a:lnTo>
                    <a:lnTo>
                      <a:pt x="63" y="377"/>
                    </a:lnTo>
                    <a:lnTo>
                      <a:pt x="65" y="374"/>
                    </a:lnTo>
                    <a:lnTo>
                      <a:pt x="72" y="364"/>
                    </a:lnTo>
                    <a:lnTo>
                      <a:pt x="78" y="351"/>
                    </a:lnTo>
                    <a:lnTo>
                      <a:pt x="86" y="337"/>
                    </a:lnTo>
                    <a:lnTo>
                      <a:pt x="92" y="321"/>
                    </a:lnTo>
                    <a:lnTo>
                      <a:pt x="94" y="313"/>
                    </a:lnTo>
                    <a:lnTo>
                      <a:pt x="97" y="307"/>
                    </a:lnTo>
                    <a:lnTo>
                      <a:pt x="98" y="299"/>
                    </a:lnTo>
                    <a:lnTo>
                      <a:pt x="98" y="294"/>
                    </a:lnTo>
                    <a:lnTo>
                      <a:pt x="99" y="289"/>
                    </a:lnTo>
                    <a:lnTo>
                      <a:pt x="102" y="279"/>
                    </a:lnTo>
                    <a:lnTo>
                      <a:pt x="105" y="268"/>
                    </a:lnTo>
                    <a:lnTo>
                      <a:pt x="109" y="257"/>
                    </a:lnTo>
                    <a:lnTo>
                      <a:pt x="115" y="247"/>
                    </a:lnTo>
                    <a:lnTo>
                      <a:pt x="120" y="239"/>
                    </a:lnTo>
                    <a:lnTo>
                      <a:pt x="123" y="237"/>
                    </a:lnTo>
                    <a:lnTo>
                      <a:pt x="127" y="236"/>
                    </a:lnTo>
                    <a:lnTo>
                      <a:pt x="129" y="236"/>
                    </a:lnTo>
                    <a:lnTo>
                      <a:pt x="132" y="238"/>
                    </a:lnTo>
                    <a:lnTo>
                      <a:pt x="133" y="243"/>
                    </a:lnTo>
                    <a:lnTo>
                      <a:pt x="132" y="254"/>
                    </a:lnTo>
                    <a:lnTo>
                      <a:pt x="130" y="265"/>
                    </a:lnTo>
                    <a:lnTo>
                      <a:pt x="130" y="271"/>
                    </a:lnTo>
                    <a:lnTo>
                      <a:pt x="130" y="278"/>
                    </a:lnTo>
                    <a:lnTo>
                      <a:pt x="130" y="288"/>
                    </a:lnTo>
                    <a:lnTo>
                      <a:pt x="129" y="292"/>
                    </a:lnTo>
                    <a:lnTo>
                      <a:pt x="128" y="296"/>
                    </a:lnTo>
                    <a:lnTo>
                      <a:pt x="126" y="299"/>
                    </a:lnTo>
                    <a:lnTo>
                      <a:pt x="122" y="300"/>
                    </a:lnTo>
                    <a:lnTo>
                      <a:pt x="125" y="299"/>
                    </a:lnTo>
                    <a:lnTo>
                      <a:pt x="135" y="299"/>
                    </a:lnTo>
                    <a:lnTo>
                      <a:pt x="141" y="299"/>
                    </a:lnTo>
                    <a:lnTo>
                      <a:pt x="145" y="300"/>
                    </a:lnTo>
                    <a:lnTo>
                      <a:pt x="147" y="302"/>
                    </a:lnTo>
                    <a:lnTo>
                      <a:pt x="148" y="304"/>
                    </a:lnTo>
                    <a:lnTo>
                      <a:pt x="149" y="305"/>
                    </a:lnTo>
                    <a:lnTo>
                      <a:pt x="149" y="307"/>
                    </a:lnTo>
                    <a:lnTo>
                      <a:pt x="145" y="311"/>
                    </a:lnTo>
                    <a:lnTo>
                      <a:pt x="141" y="313"/>
                    </a:lnTo>
                    <a:lnTo>
                      <a:pt x="143" y="314"/>
                    </a:lnTo>
                    <a:lnTo>
                      <a:pt x="156" y="314"/>
                    </a:lnTo>
                    <a:lnTo>
                      <a:pt x="159" y="314"/>
                    </a:lnTo>
                    <a:lnTo>
                      <a:pt x="160" y="317"/>
                    </a:lnTo>
                    <a:lnTo>
                      <a:pt x="161" y="319"/>
                    </a:lnTo>
                    <a:lnTo>
                      <a:pt x="160" y="322"/>
                    </a:lnTo>
                    <a:lnTo>
                      <a:pt x="157" y="330"/>
                    </a:lnTo>
                    <a:lnTo>
                      <a:pt x="152" y="338"/>
                    </a:lnTo>
                    <a:lnTo>
                      <a:pt x="139" y="354"/>
                    </a:lnTo>
                    <a:lnTo>
                      <a:pt x="132" y="362"/>
                    </a:lnTo>
                    <a:lnTo>
                      <a:pt x="131" y="365"/>
                    </a:lnTo>
                    <a:lnTo>
                      <a:pt x="132" y="366"/>
                    </a:lnTo>
                    <a:lnTo>
                      <a:pt x="134" y="366"/>
                    </a:lnTo>
                    <a:lnTo>
                      <a:pt x="137" y="366"/>
                    </a:lnTo>
                    <a:lnTo>
                      <a:pt x="148" y="364"/>
                    </a:lnTo>
                    <a:lnTo>
                      <a:pt x="161" y="360"/>
                    </a:lnTo>
                    <a:lnTo>
                      <a:pt x="173" y="357"/>
                    </a:lnTo>
                    <a:lnTo>
                      <a:pt x="183" y="354"/>
                    </a:lnTo>
                    <a:lnTo>
                      <a:pt x="186" y="354"/>
                    </a:lnTo>
                    <a:lnTo>
                      <a:pt x="188" y="355"/>
                    </a:lnTo>
                    <a:lnTo>
                      <a:pt x="187" y="357"/>
                    </a:lnTo>
                    <a:lnTo>
                      <a:pt x="185" y="360"/>
                    </a:lnTo>
                    <a:lnTo>
                      <a:pt x="172" y="375"/>
                    </a:lnTo>
                    <a:lnTo>
                      <a:pt x="156" y="397"/>
                    </a:lnTo>
                    <a:lnTo>
                      <a:pt x="142" y="417"/>
                    </a:lnTo>
                    <a:lnTo>
                      <a:pt x="136" y="424"/>
                    </a:lnTo>
                    <a:lnTo>
                      <a:pt x="142" y="420"/>
                    </a:lnTo>
                    <a:lnTo>
                      <a:pt x="147" y="417"/>
                    </a:lnTo>
                    <a:lnTo>
                      <a:pt x="154" y="415"/>
                    </a:lnTo>
                    <a:lnTo>
                      <a:pt x="159" y="412"/>
                    </a:lnTo>
                    <a:lnTo>
                      <a:pt x="166" y="409"/>
                    </a:lnTo>
                    <a:lnTo>
                      <a:pt x="171" y="407"/>
                    </a:lnTo>
                    <a:lnTo>
                      <a:pt x="176" y="404"/>
                    </a:lnTo>
                    <a:lnTo>
                      <a:pt x="181" y="401"/>
                    </a:lnTo>
                    <a:lnTo>
                      <a:pt x="183" y="399"/>
                    </a:lnTo>
                    <a:lnTo>
                      <a:pt x="185" y="397"/>
                    </a:lnTo>
                    <a:lnTo>
                      <a:pt x="187" y="399"/>
                    </a:lnTo>
                    <a:lnTo>
                      <a:pt x="187" y="401"/>
                    </a:lnTo>
                    <a:lnTo>
                      <a:pt x="187" y="407"/>
                    </a:lnTo>
                    <a:lnTo>
                      <a:pt x="187" y="413"/>
                    </a:lnTo>
                    <a:lnTo>
                      <a:pt x="187" y="415"/>
                    </a:lnTo>
                    <a:lnTo>
                      <a:pt x="188" y="416"/>
                    </a:lnTo>
                    <a:lnTo>
                      <a:pt x="191" y="417"/>
                    </a:lnTo>
                    <a:lnTo>
                      <a:pt x="195" y="417"/>
                    </a:lnTo>
                    <a:lnTo>
                      <a:pt x="204" y="416"/>
                    </a:lnTo>
                    <a:lnTo>
                      <a:pt x="215" y="414"/>
                    </a:lnTo>
                    <a:lnTo>
                      <a:pt x="227" y="412"/>
                    </a:lnTo>
                    <a:lnTo>
                      <a:pt x="238" y="410"/>
                    </a:lnTo>
                    <a:lnTo>
                      <a:pt x="241" y="412"/>
                    </a:lnTo>
                    <a:lnTo>
                      <a:pt x="244" y="413"/>
                    </a:lnTo>
                    <a:lnTo>
                      <a:pt x="246" y="415"/>
                    </a:lnTo>
                    <a:lnTo>
                      <a:pt x="248" y="417"/>
                    </a:lnTo>
                    <a:lnTo>
                      <a:pt x="249" y="424"/>
                    </a:lnTo>
                    <a:lnTo>
                      <a:pt x="252" y="432"/>
                    </a:lnTo>
                    <a:lnTo>
                      <a:pt x="256" y="438"/>
                    </a:lnTo>
                    <a:lnTo>
                      <a:pt x="262" y="442"/>
                    </a:lnTo>
                    <a:lnTo>
                      <a:pt x="265" y="443"/>
                    </a:lnTo>
                    <a:lnTo>
                      <a:pt x="267" y="443"/>
                    </a:lnTo>
                    <a:lnTo>
                      <a:pt x="270" y="442"/>
                    </a:lnTo>
                    <a:lnTo>
                      <a:pt x="272" y="441"/>
                    </a:lnTo>
                    <a:lnTo>
                      <a:pt x="273" y="437"/>
                    </a:lnTo>
                    <a:lnTo>
                      <a:pt x="276" y="433"/>
                    </a:lnTo>
                    <a:lnTo>
                      <a:pt x="276" y="427"/>
                    </a:lnTo>
                    <a:lnTo>
                      <a:pt x="277" y="420"/>
                    </a:lnTo>
                    <a:lnTo>
                      <a:pt x="274" y="414"/>
                    </a:lnTo>
                    <a:lnTo>
                      <a:pt x="268" y="404"/>
                    </a:lnTo>
                    <a:lnTo>
                      <a:pt x="258" y="390"/>
                    </a:lnTo>
                    <a:lnTo>
                      <a:pt x="248" y="376"/>
                    </a:lnTo>
                    <a:lnTo>
                      <a:pt x="227" y="347"/>
                    </a:lnTo>
                    <a:lnTo>
                      <a:pt x="214" y="326"/>
                    </a:lnTo>
                    <a:lnTo>
                      <a:pt x="198" y="296"/>
                    </a:lnTo>
                    <a:lnTo>
                      <a:pt x="180" y="258"/>
                    </a:lnTo>
                    <a:lnTo>
                      <a:pt x="172" y="239"/>
                    </a:lnTo>
                    <a:lnTo>
                      <a:pt x="166" y="220"/>
                    </a:lnTo>
                    <a:lnTo>
                      <a:pt x="163" y="210"/>
                    </a:lnTo>
                    <a:lnTo>
                      <a:pt x="161" y="201"/>
                    </a:lnTo>
                    <a:lnTo>
                      <a:pt x="161" y="193"/>
                    </a:lnTo>
                    <a:lnTo>
                      <a:pt x="161" y="185"/>
                    </a:lnTo>
                    <a:lnTo>
                      <a:pt x="161" y="172"/>
                    </a:lnTo>
                    <a:lnTo>
                      <a:pt x="161" y="157"/>
                    </a:lnTo>
                    <a:lnTo>
                      <a:pt x="159" y="142"/>
                    </a:lnTo>
                    <a:lnTo>
                      <a:pt x="157" y="126"/>
                    </a:lnTo>
                    <a:lnTo>
                      <a:pt x="149" y="92"/>
                    </a:lnTo>
                    <a:lnTo>
                      <a:pt x="141" y="60"/>
                    </a:lnTo>
                    <a:lnTo>
                      <a:pt x="132" y="32"/>
                    </a:lnTo>
                    <a:lnTo>
                      <a:pt x="126" y="11"/>
                    </a:lnTo>
                    <a:lnTo>
                      <a:pt x="120" y="0"/>
                    </a:lnTo>
                    <a:lnTo>
                      <a:pt x="120"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4" name="Freeform 229">
                <a:extLst>
                  <a:ext uri="{FF2B5EF4-FFF2-40B4-BE49-F238E27FC236}">
                    <a16:creationId xmlns:a16="http://schemas.microsoft.com/office/drawing/2014/main" id="{0272537E-878F-4AFA-BE0B-90E88976D579}"/>
                  </a:ext>
                </a:extLst>
              </p:cNvPr>
              <p:cNvSpPr/>
              <p:nvPr/>
            </p:nvSpPr>
            <p:spPr bwMode="auto">
              <a:xfrm>
                <a:off x="3180" y="3377"/>
                <a:ext cx="48" cy="38"/>
              </a:xfrm>
              <a:custGeom>
                <a:avLst/>
                <a:gdLst>
                  <a:gd name="T0" fmla="*/ 72 w 190"/>
                  <a:gd name="T1" fmla="*/ 5 h 151"/>
                  <a:gd name="T2" fmla="*/ 74 w 190"/>
                  <a:gd name="T3" fmla="*/ 14 h 151"/>
                  <a:gd name="T4" fmla="*/ 77 w 190"/>
                  <a:gd name="T5" fmla="*/ 17 h 151"/>
                  <a:gd name="T6" fmla="*/ 96 w 190"/>
                  <a:gd name="T7" fmla="*/ 18 h 151"/>
                  <a:gd name="T8" fmla="*/ 118 w 190"/>
                  <a:gd name="T9" fmla="*/ 23 h 151"/>
                  <a:gd name="T10" fmla="*/ 130 w 190"/>
                  <a:gd name="T11" fmla="*/ 29 h 151"/>
                  <a:gd name="T12" fmla="*/ 145 w 190"/>
                  <a:gd name="T13" fmla="*/ 40 h 151"/>
                  <a:gd name="T14" fmla="*/ 165 w 190"/>
                  <a:gd name="T15" fmla="*/ 65 h 151"/>
                  <a:gd name="T16" fmla="*/ 184 w 190"/>
                  <a:gd name="T17" fmla="*/ 109 h 151"/>
                  <a:gd name="T18" fmla="*/ 189 w 190"/>
                  <a:gd name="T19" fmla="*/ 128 h 151"/>
                  <a:gd name="T20" fmla="*/ 189 w 190"/>
                  <a:gd name="T21" fmla="*/ 137 h 151"/>
                  <a:gd name="T22" fmla="*/ 186 w 190"/>
                  <a:gd name="T23" fmla="*/ 141 h 151"/>
                  <a:gd name="T24" fmla="*/ 181 w 190"/>
                  <a:gd name="T25" fmla="*/ 140 h 151"/>
                  <a:gd name="T26" fmla="*/ 171 w 190"/>
                  <a:gd name="T27" fmla="*/ 135 h 151"/>
                  <a:gd name="T28" fmla="*/ 164 w 190"/>
                  <a:gd name="T29" fmla="*/ 133 h 151"/>
                  <a:gd name="T30" fmla="*/ 165 w 190"/>
                  <a:gd name="T31" fmla="*/ 132 h 151"/>
                  <a:gd name="T32" fmla="*/ 169 w 190"/>
                  <a:gd name="T33" fmla="*/ 127 h 151"/>
                  <a:gd name="T34" fmla="*/ 172 w 190"/>
                  <a:gd name="T35" fmla="*/ 118 h 151"/>
                  <a:gd name="T36" fmla="*/ 170 w 190"/>
                  <a:gd name="T37" fmla="*/ 113 h 151"/>
                  <a:gd name="T38" fmla="*/ 161 w 190"/>
                  <a:gd name="T39" fmla="*/ 112 h 151"/>
                  <a:gd name="T40" fmla="*/ 138 w 190"/>
                  <a:gd name="T41" fmla="*/ 123 h 151"/>
                  <a:gd name="T42" fmla="*/ 126 w 190"/>
                  <a:gd name="T43" fmla="*/ 130 h 151"/>
                  <a:gd name="T44" fmla="*/ 123 w 190"/>
                  <a:gd name="T45" fmla="*/ 134 h 151"/>
                  <a:gd name="T46" fmla="*/ 123 w 190"/>
                  <a:gd name="T47" fmla="*/ 134 h 151"/>
                  <a:gd name="T48" fmla="*/ 124 w 190"/>
                  <a:gd name="T49" fmla="*/ 127 h 151"/>
                  <a:gd name="T50" fmla="*/ 121 w 190"/>
                  <a:gd name="T51" fmla="*/ 120 h 151"/>
                  <a:gd name="T52" fmla="*/ 117 w 190"/>
                  <a:gd name="T53" fmla="*/ 118 h 151"/>
                  <a:gd name="T54" fmla="*/ 119 w 190"/>
                  <a:gd name="T55" fmla="*/ 112 h 151"/>
                  <a:gd name="T56" fmla="*/ 127 w 190"/>
                  <a:gd name="T57" fmla="*/ 104 h 151"/>
                  <a:gd name="T58" fmla="*/ 132 w 190"/>
                  <a:gd name="T59" fmla="*/ 95 h 151"/>
                  <a:gd name="T60" fmla="*/ 133 w 190"/>
                  <a:gd name="T61" fmla="*/ 89 h 151"/>
                  <a:gd name="T62" fmla="*/ 127 w 190"/>
                  <a:gd name="T63" fmla="*/ 88 h 151"/>
                  <a:gd name="T64" fmla="*/ 118 w 190"/>
                  <a:gd name="T65" fmla="*/ 93 h 151"/>
                  <a:gd name="T66" fmla="*/ 101 w 190"/>
                  <a:gd name="T67" fmla="*/ 109 h 151"/>
                  <a:gd name="T68" fmla="*/ 76 w 190"/>
                  <a:gd name="T69" fmla="*/ 127 h 151"/>
                  <a:gd name="T70" fmla="*/ 59 w 190"/>
                  <a:gd name="T71" fmla="*/ 137 h 151"/>
                  <a:gd name="T72" fmla="*/ 44 w 190"/>
                  <a:gd name="T73" fmla="*/ 142 h 151"/>
                  <a:gd name="T74" fmla="*/ 39 w 190"/>
                  <a:gd name="T75" fmla="*/ 145 h 151"/>
                  <a:gd name="T76" fmla="*/ 39 w 190"/>
                  <a:gd name="T77" fmla="*/ 144 h 151"/>
                  <a:gd name="T78" fmla="*/ 38 w 190"/>
                  <a:gd name="T79" fmla="*/ 139 h 151"/>
                  <a:gd name="T80" fmla="*/ 36 w 190"/>
                  <a:gd name="T81" fmla="*/ 139 h 151"/>
                  <a:gd name="T82" fmla="*/ 29 w 190"/>
                  <a:gd name="T83" fmla="*/ 144 h 151"/>
                  <a:gd name="T84" fmla="*/ 18 w 190"/>
                  <a:gd name="T85" fmla="*/ 150 h 151"/>
                  <a:gd name="T86" fmla="*/ 6 w 190"/>
                  <a:gd name="T87" fmla="*/ 151 h 151"/>
                  <a:gd name="T88" fmla="*/ 1 w 190"/>
                  <a:gd name="T89" fmla="*/ 147 h 151"/>
                  <a:gd name="T90" fmla="*/ 0 w 190"/>
                  <a:gd name="T91" fmla="*/ 144 h 151"/>
                  <a:gd name="T92" fmla="*/ 2 w 190"/>
                  <a:gd name="T93" fmla="*/ 138 h 151"/>
                  <a:gd name="T94" fmla="*/ 18 w 190"/>
                  <a:gd name="T95" fmla="*/ 120 h 151"/>
                  <a:gd name="T96" fmla="*/ 30 w 190"/>
                  <a:gd name="T97" fmla="*/ 100 h 151"/>
                  <a:gd name="T98" fmla="*/ 38 w 190"/>
                  <a:gd name="T99" fmla="*/ 84 h 151"/>
                  <a:gd name="T100" fmla="*/ 42 w 190"/>
                  <a:gd name="T101" fmla="*/ 57 h 151"/>
                  <a:gd name="T102" fmla="*/ 43 w 190"/>
                  <a:gd name="T103" fmla="*/ 37 h 151"/>
                  <a:gd name="T104" fmla="*/ 43 w 190"/>
                  <a:gd name="T105" fmla="*/ 21 h 151"/>
                  <a:gd name="T106" fmla="*/ 45 w 190"/>
                  <a:gd name="T107" fmla="*/ 13 h 151"/>
                  <a:gd name="T108" fmla="*/ 60 w 190"/>
                  <a:gd name="T109" fmla="*/ 12 h 151"/>
                  <a:gd name="T110" fmla="*/ 69 w 190"/>
                  <a:gd name="T11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0" h="151">
                    <a:moveTo>
                      <a:pt x="69" y="0"/>
                    </a:moveTo>
                    <a:lnTo>
                      <a:pt x="72" y="5"/>
                    </a:lnTo>
                    <a:lnTo>
                      <a:pt x="73" y="12"/>
                    </a:lnTo>
                    <a:lnTo>
                      <a:pt x="74" y="14"/>
                    </a:lnTo>
                    <a:lnTo>
                      <a:pt x="75" y="16"/>
                    </a:lnTo>
                    <a:lnTo>
                      <a:pt x="77" y="17"/>
                    </a:lnTo>
                    <a:lnTo>
                      <a:pt x="80" y="17"/>
                    </a:lnTo>
                    <a:lnTo>
                      <a:pt x="96" y="18"/>
                    </a:lnTo>
                    <a:lnTo>
                      <a:pt x="110" y="21"/>
                    </a:lnTo>
                    <a:lnTo>
                      <a:pt x="118" y="23"/>
                    </a:lnTo>
                    <a:lnTo>
                      <a:pt x="125" y="26"/>
                    </a:lnTo>
                    <a:lnTo>
                      <a:pt x="130" y="29"/>
                    </a:lnTo>
                    <a:lnTo>
                      <a:pt x="135" y="31"/>
                    </a:lnTo>
                    <a:lnTo>
                      <a:pt x="145" y="40"/>
                    </a:lnTo>
                    <a:lnTo>
                      <a:pt x="156" y="50"/>
                    </a:lnTo>
                    <a:lnTo>
                      <a:pt x="165" y="65"/>
                    </a:lnTo>
                    <a:lnTo>
                      <a:pt x="178" y="93"/>
                    </a:lnTo>
                    <a:lnTo>
                      <a:pt x="184" y="109"/>
                    </a:lnTo>
                    <a:lnTo>
                      <a:pt x="188" y="123"/>
                    </a:lnTo>
                    <a:lnTo>
                      <a:pt x="189" y="128"/>
                    </a:lnTo>
                    <a:lnTo>
                      <a:pt x="190" y="133"/>
                    </a:lnTo>
                    <a:lnTo>
                      <a:pt x="189" y="137"/>
                    </a:lnTo>
                    <a:lnTo>
                      <a:pt x="188" y="139"/>
                    </a:lnTo>
                    <a:lnTo>
                      <a:pt x="186" y="141"/>
                    </a:lnTo>
                    <a:lnTo>
                      <a:pt x="184" y="141"/>
                    </a:lnTo>
                    <a:lnTo>
                      <a:pt x="181" y="140"/>
                    </a:lnTo>
                    <a:lnTo>
                      <a:pt x="178" y="139"/>
                    </a:lnTo>
                    <a:lnTo>
                      <a:pt x="171" y="135"/>
                    </a:lnTo>
                    <a:lnTo>
                      <a:pt x="167" y="133"/>
                    </a:lnTo>
                    <a:lnTo>
                      <a:pt x="164" y="133"/>
                    </a:lnTo>
                    <a:lnTo>
                      <a:pt x="164" y="133"/>
                    </a:lnTo>
                    <a:lnTo>
                      <a:pt x="165" y="132"/>
                    </a:lnTo>
                    <a:lnTo>
                      <a:pt x="167" y="130"/>
                    </a:lnTo>
                    <a:lnTo>
                      <a:pt x="169" y="127"/>
                    </a:lnTo>
                    <a:lnTo>
                      <a:pt x="172" y="123"/>
                    </a:lnTo>
                    <a:lnTo>
                      <a:pt x="172" y="118"/>
                    </a:lnTo>
                    <a:lnTo>
                      <a:pt x="172" y="115"/>
                    </a:lnTo>
                    <a:lnTo>
                      <a:pt x="170" y="113"/>
                    </a:lnTo>
                    <a:lnTo>
                      <a:pt x="168" y="112"/>
                    </a:lnTo>
                    <a:lnTo>
                      <a:pt x="161" y="112"/>
                    </a:lnTo>
                    <a:lnTo>
                      <a:pt x="154" y="115"/>
                    </a:lnTo>
                    <a:lnTo>
                      <a:pt x="138" y="123"/>
                    </a:lnTo>
                    <a:lnTo>
                      <a:pt x="128" y="128"/>
                    </a:lnTo>
                    <a:lnTo>
                      <a:pt x="126" y="130"/>
                    </a:lnTo>
                    <a:lnTo>
                      <a:pt x="124" y="133"/>
                    </a:lnTo>
                    <a:lnTo>
                      <a:pt x="123" y="134"/>
                    </a:lnTo>
                    <a:lnTo>
                      <a:pt x="123" y="134"/>
                    </a:lnTo>
                    <a:lnTo>
                      <a:pt x="123" y="134"/>
                    </a:lnTo>
                    <a:lnTo>
                      <a:pt x="123" y="132"/>
                    </a:lnTo>
                    <a:lnTo>
                      <a:pt x="124" y="127"/>
                    </a:lnTo>
                    <a:lnTo>
                      <a:pt x="123" y="123"/>
                    </a:lnTo>
                    <a:lnTo>
                      <a:pt x="121" y="120"/>
                    </a:lnTo>
                    <a:lnTo>
                      <a:pt x="119" y="119"/>
                    </a:lnTo>
                    <a:lnTo>
                      <a:pt x="117" y="118"/>
                    </a:lnTo>
                    <a:lnTo>
                      <a:pt x="117" y="116"/>
                    </a:lnTo>
                    <a:lnTo>
                      <a:pt x="119" y="112"/>
                    </a:lnTo>
                    <a:lnTo>
                      <a:pt x="125" y="106"/>
                    </a:lnTo>
                    <a:lnTo>
                      <a:pt x="127" y="104"/>
                    </a:lnTo>
                    <a:lnTo>
                      <a:pt x="130" y="98"/>
                    </a:lnTo>
                    <a:lnTo>
                      <a:pt x="132" y="95"/>
                    </a:lnTo>
                    <a:lnTo>
                      <a:pt x="133" y="92"/>
                    </a:lnTo>
                    <a:lnTo>
                      <a:pt x="133" y="89"/>
                    </a:lnTo>
                    <a:lnTo>
                      <a:pt x="132" y="88"/>
                    </a:lnTo>
                    <a:lnTo>
                      <a:pt x="127" y="88"/>
                    </a:lnTo>
                    <a:lnTo>
                      <a:pt x="123" y="90"/>
                    </a:lnTo>
                    <a:lnTo>
                      <a:pt x="118" y="93"/>
                    </a:lnTo>
                    <a:lnTo>
                      <a:pt x="116" y="96"/>
                    </a:lnTo>
                    <a:lnTo>
                      <a:pt x="101" y="109"/>
                    </a:lnTo>
                    <a:lnTo>
                      <a:pt x="85" y="121"/>
                    </a:lnTo>
                    <a:lnTo>
                      <a:pt x="76" y="127"/>
                    </a:lnTo>
                    <a:lnTo>
                      <a:pt x="67" y="132"/>
                    </a:lnTo>
                    <a:lnTo>
                      <a:pt x="59" y="137"/>
                    </a:lnTo>
                    <a:lnTo>
                      <a:pt x="50" y="139"/>
                    </a:lnTo>
                    <a:lnTo>
                      <a:pt x="44" y="142"/>
                    </a:lnTo>
                    <a:lnTo>
                      <a:pt x="41" y="145"/>
                    </a:lnTo>
                    <a:lnTo>
                      <a:pt x="39" y="145"/>
                    </a:lnTo>
                    <a:lnTo>
                      <a:pt x="39" y="145"/>
                    </a:lnTo>
                    <a:lnTo>
                      <a:pt x="39" y="144"/>
                    </a:lnTo>
                    <a:lnTo>
                      <a:pt x="39" y="141"/>
                    </a:lnTo>
                    <a:lnTo>
                      <a:pt x="38" y="139"/>
                    </a:lnTo>
                    <a:lnTo>
                      <a:pt x="37" y="139"/>
                    </a:lnTo>
                    <a:lnTo>
                      <a:pt x="36" y="139"/>
                    </a:lnTo>
                    <a:lnTo>
                      <a:pt x="34" y="140"/>
                    </a:lnTo>
                    <a:lnTo>
                      <a:pt x="29" y="144"/>
                    </a:lnTo>
                    <a:lnTo>
                      <a:pt x="24" y="146"/>
                    </a:lnTo>
                    <a:lnTo>
                      <a:pt x="18" y="150"/>
                    </a:lnTo>
                    <a:lnTo>
                      <a:pt x="11" y="151"/>
                    </a:lnTo>
                    <a:lnTo>
                      <a:pt x="6" y="151"/>
                    </a:lnTo>
                    <a:lnTo>
                      <a:pt x="3" y="148"/>
                    </a:lnTo>
                    <a:lnTo>
                      <a:pt x="1" y="147"/>
                    </a:lnTo>
                    <a:lnTo>
                      <a:pt x="0" y="146"/>
                    </a:lnTo>
                    <a:lnTo>
                      <a:pt x="0" y="144"/>
                    </a:lnTo>
                    <a:lnTo>
                      <a:pt x="0" y="142"/>
                    </a:lnTo>
                    <a:lnTo>
                      <a:pt x="2" y="138"/>
                    </a:lnTo>
                    <a:lnTo>
                      <a:pt x="6" y="132"/>
                    </a:lnTo>
                    <a:lnTo>
                      <a:pt x="18" y="120"/>
                    </a:lnTo>
                    <a:lnTo>
                      <a:pt x="27" y="109"/>
                    </a:lnTo>
                    <a:lnTo>
                      <a:pt x="30" y="100"/>
                    </a:lnTo>
                    <a:lnTo>
                      <a:pt x="35" y="93"/>
                    </a:lnTo>
                    <a:lnTo>
                      <a:pt x="38" y="84"/>
                    </a:lnTo>
                    <a:lnTo>
                      <a:pt x="41" y="71"/>
                    </a:lnTo>
                    <a:lnTo>
                      <a:pt x="42" y="57"/>
                    </a:lnTo>
                    <a:lnTo>
                      <a:pt x="43" y="45"/>
                    </a:lnTo>
                    <a:lnTo>
                      <a:pt x="43" y="37"/>
                    </a:lnTo>
                    <a:lnTo>
                      <a:pt x="43" y="27"/>
                    </a:lnTo>
                    <a:lnTo>
                      <a:pt x="43" y="21"/>
                    </a:lnTo>
                    <a:lnTo>
                      <a:pt x="44" y="16"/>
                    </a:lnTo>
                    <a:lnTo>
                      <a:pt x="45" y="13"/>
                    </a:lnTo>
                    <a:lnTo>
                      <a:pt x="46" y="12"/>
                    </a:lnTo>
                    <a:lnTo>
                      <a:pt x="60" y="12"/>
                    </a:lnTo>
                    <a:lnTo>
                      <a:pt x="74" y="10"/>
                    </a:lnTo>
                    <a:lnTo>
                      <a:pt x="69"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5" name="Freeform 230">
                <a:extLst>
                  <a:ext uri="{FF2B5EF4-FFF2-40B4-BE49-F238E27FC236}">
                    <a16:creationId xmlns:a16="http://schemas.microsoft.com/office/drawing/2014/main" id="{09EBB7F0-302A-4220-A177-10025535840B}"/>
                  </a:ext>
                </a:extLst>
              </p:cNvPr>
              <p:cNvSpPr/>
              <p:nvPr/>
            </p:nvSpPr>
            <p:spPr bwMode="auto">
              <a:xfrm>
                <a:off x="3198" y="3498"/>
                <a:ext cx="16" cy="93"/>
              </a:xfrm>
              <a:custGeom>
                <a:avLst/>
                <a:gdLst>
                  <a:gd name="T0" fmla="*/ 65 w 65"/>
                  <a:gd name="T1" fmla="*/ 372 h 372"/>
                  <a:gd name="T2" fmla="*/ 61 w 65"/>
                  <a:gd name="T3" fmla="*/ 350 h 372"/>
                  <a:gd name="T4" fmla="*/ 54 w 65"/>
                  <a:gd name="T5" fmla="*/ 311 h 372"/>
                  <a:gd name="T6" fmla="*/ 45 w 65"/>
                  <a:gd name="T7" fmla="*/ 273 h 372"/>
                  <a:gd name="T8" fmla="*/ 40 w 65"/>
                  <a:gd name="T9" fmla="*/ 254 h 372"/>
                  <a:gd name="T10" fmla="*/ 30 w 65"/>
                  <a:gd name="T11" fmla="*/ 238 h 372"/>
                  <a:gd name="T12" fmla="*/ 21 w 65"/>
                  <a:gd name="T13" fmla="*/ 217 h 372"/>
                  <a:gd name="T14" fmla="*/ 13 w 65"/>
                  <a:gd name="T15" fmla="*/ 193 h 372"/>
                  <a:gd name="T16" fmla="*/ 5 w 65"/>
                  <a:gd name="T17" fmla="*/ 168 h 372"/>
                  <a:gd name="T18" fmla="*/ 3 w 65"/>
                  <a:gd name="T19" fmla="*/ 155 h 372"/>
                  <a:gd name="T20" fmla="*/ 1 w 65"/>
                  <a:gd name="T21" fmla="*/ 142 h 372"/>
                  <a:gd name="T22" fmla="*/ 0 w 65"/>
                  <a:gd name="T23" fmla="*/ 129 h 372"/>
                  <a:gd name="T24" fmla="*/ 0 w 65"/>
                  <a:gd name="T25" fmla="*/ 117 h 372"/>
                  <a:gd name="T26" fmla="*/ 1 w 65"/>
                  <a:gd name="T27" fmla="*/ 105 h 372"/>
                  <a:gd name="T28" fmla="*/ 3 w 65"/>
                  <a:gd name="T29" fmla="*/ 95 h 372"/>
                  <a:gd name="T30" fmla="*/ 6 w 65"/>
                  <a:gd name="T31" fmla="*/ 84 h 372"/>
                  <a:gd name="T32" fmla="*/ 12 w 65"/>
                  <a:gd name="T33" fmla="*/ 75 h 372"/>
                  <a:gd name="T34" fmla="*/ 19 w 65"/>
                  <a:gd name="T35" fmla="*/ 62 h 372"/>
                  <a:gd name="T36" fmla="*/ 26 w 65"/>
                  <a:gd name="T37" fmla="*/ 51 h 372"/>
                  <a:gd name="T38" fmla="*/ 28 w 65"/>
                  <a:gd name="T39" fmla="*/ 45 h 372"/>
                  <a:gd name="T40" fmla="*/ 30 w 65"/>
                  <a:gd name="T41" fmla="*/ 39 h 372"/>
                  <a:gd name="T42" fmla="*/ 31 w 65"/>
                  <a:gd name="T43" fmla="*/ 31 h 372"/>
                  <a:gd name="T44" fmla="*/ 31 w 65"/>
                  <a:gd name="T45" fmla="*/ 22 h 372"/>
                  <a:gd name="T46" fmla="*/ 33 w 65"/>
                  <a:gd name="T47" fmla="*/ 17 h 372"/>
                  <a:gd name="T48" fmla="*/ 36 w 65"/>
                  <a:gd name="T49" fmla="*/ 11 h 372"/>
                  <a:gd name="T50" fmla="*/ 42 w 65"/>
                  <a:gd name="T51" fmla="*/ 5 h 372"/>
                  <a:gd name="T52" fmla="*/ 47 w 65"/>
                  <a:gd name="T53" fmla="*/ 2 h 372"/>
                  <a:gd name="T54" fmla="*/ 49 w 65"/>
                  <a:gd name="T55" fmla="*/ 0 h 372"/>
                  <a:gd name="T56" fmla="*/ 52 w 65"/>
                  <a:gd name="T57" fmla="*/ 0 h 372"/>
                  <a:gd name="T58" fmla="*/ 54 w 65"/>
                  <a:gd name="T59" fmla="*/ 0 h 372"/>
                  <a:gd name="T60" fmla="*/ 56 w 65"/>
                  <a:gd name="T61" fmla="*/ 0 h 372"/>
                  <a:gd name="T62" fmla="*/ 57 w 65"/>
                  <a:gd name="T63" fmla="*/ 1 h 372"/>
                  <a:gd name="T64" fmla="*/ 57 w 65"/>
                  <a:gd name="T65" fmla="*/ 3 h 372"/>
                  <a:gd name="T66" fmla="*/ 57 w 65"/>
                  <a:gd name="T67" fmla="*/ 6 h 372"/>
                  <a:gd name="T68" fmla="*/ 56 w 65"/>
                  <a:gd name="T69" fmla="*/ 11 h 372"/>
                  <a:gd name="T70" fmla="*/ 49 w 65"/>
                  <a:gd name="T71" fmla="*/ 30 h 372"/>
                  <a:gd name="T72" fmla="*/ 43 w 65"/>
                  <a:gd name="T73" fmla="*/ 49 h 372"/>
                  <a:gd name="T74" fmla="*/ 38 w 65"/>
                  <a:gd name="T75" fmla="*/ 69 h 372"/>
                  <a:gd name="T76" fmla="*/ 31 w 65"/>
                  <a:gd name="T77" fmla="*/ 89 h 372"/>
                  <a:gd name="T78" fmla="*/ 27 w 65"/>
                  <a:gd name="T79" fmla="*/ 110 h 372"/>
                  <a:gd name="T80" fmla="*/ 22 w 65"/>
                  <a:gd name="T81" fmla="*/ 131 h 372"/>
                  <a:gd name="T82" fmla="*/ 20 w 65"/>
                  <a:gd name="T83" fmla="*/ 153 h 372"/>
                  <a:gd name="T84" fmla="*/ 19 w 65"/>
                  <a:gd name="T85" fmla="*/ 177 h 372"/>
                  <a:gd name="T86" fmla="*/ 20 w 65"/>
                  <a:gd name="T87" fmla="*/ 185 h 372"/>
                  <a:gd name="T88" fmla="*/ 24 w 65"/>
                  <a:gd name="T89" fmla="*/ 193 h 372"/>
                  <a:gd name="T90" fmla="*/ 27 w 65"/>
                  <a:gd name="T91" fmla="*/ 200 h 372"/>
                  <a:gd name="T92" fmla="*/ 31 w 65"/>
                  <a:gd name="T93" fmla="*/ 207 h 372"/>
                  <a:gd name="T94" fmla="*/ 36 w 65"/>
                  <a:gd name="T95" fmla="*/ 213 h 372"/>
                  <a:gd name="T96" fmla="*/ 40 w 65"/>
                  <a:gd name="T97" fmla="*/ 220 h 372"/>
                  <a:gd name="T98" fmla="*/ 43 w 65"/>
                  <a:gd name="T99" fmla="*/ 226 h 372"/>
                  <a:gd name="T100" fmla="*/ 44 w 65"/>
                  <a:gd name="T101" fmla="*/ 234 h 372"/>
                  <a:gd name="T102" fmla="*/ 47 w 65"/>
                  <a:gd name="T103" fmla="*/ 248 h 372"/>
                  <a:gd name="T104" fmla="*/ 54 w 65"/>
                  <a:gd name="T105" fmla="*/ 268 h 372"/>
                  <a:gd name="T106" fmla="*/ 61 w 65"/>
                  <a:gd name="T107" fmla="*/ 287 h 372"/>
                  <a:gd name="T108" fmla="*/ 65 w 65"/>
                  <a:gd name="T109" fmla="*/ 294 h 372"/>
                  <a:gd name="T110" fmla="*/ 65 w 65"/>
                  <a:gd name="T111" fmla="*/ 309 h 372"/>
                  <a:gd name="T112" fmla="*/ 65 w 65"/>
                  <a:gd name="T113" fmla="*/ 327 h 372"/>
                  <a:gd name="T114" fmla="*/ 65 w 65"/>
                  <a:gd name="T115" fmla="*/ 348 h 372"/>
                  <a:gd name="T116" fmla="*/ 65 w 65"/>
                  <a:gd name="T117"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 h="372">
                    <a:moveTo>
                      <a:pt x="65" y="372"/>
                    </a:moveTo>
                    <a:lnTo>
                      <a:pt x="61" y="350"/>
                    </a:lnTo>
                    <a:lnTo>
                      <a:pt x="54" y="311"/>
                    </a:lnTo>
                    <a:lnTo>
                      <a:pt x="45" y="273"/>
                    </a:lnTo>
                    <a:lnTo>
                      <a:pt x="40" y="254"/>
                    </a:lnTo>
                    <a:lnTo>
                      <a:pt x="30" y="238"/>
                    </a:lnTo>
                    <a:lnTo>
                      <a:pt x="21" y="217"/>
                    </a:lnTo>
                    <a:lnTo>
                      <a:pt x="13" y="193"/>
                    </a:lnTo>
                    <a:lnTo>
                      <a:pt x="5" y="168"/>
                    </a:lnTo>
                    <a:lnTo>
                      <a:pt x="3" y="155"/>
                    </a:lnTo>
                    <a:lnTo>
                      <a:pt x="1" y="142"/>
                    </a:lnTo>
                    <a:lnTo>
                      <a:pt x="0" y="129"/>
                    </a:lnTo>
                    <a:lnTo>
                      <a:pt x="0" y="117"/>
                    </a:lnTo>
                    <a:lnTo>
                      <a:pt x="1" y="105"/>
                    </a:lnTo>
                    <a:lnTo>
                      <a:pt x="3" y="95"/>
                    </a:lnTo>
                    <a:lnTo>
                      <a:pt x="6" y="84"/>
                    </a:lnTo>
                    <a:lnTo>
                      <a:pt x="12" y="75"/>
                    </a:lnTo>
                    <a:lnTo>
                      <a:pt x="19" y="62"/>
                    </a:lnTo>
                    <a:lnTo>
                      <a:pt x="26" y="51"/>
                    </a:lnTo>
                    <a:lnTo>
                      <a:pt x="28" y="45"/>
                    </a:lnTo>
                    <a:lnTo>
                      <a:pt x="30" y="39"/>
                    </a:lnTo>
                    <a:lnTo>
                      <a:pt x="31" y="31"/>
                    </a:lnTo>
                    <a:lnTo>
                      <a:pt x="31" y="22"/>
                    </a:lnTo>
                    <a:lnTo>
                      <a:pt x="33" y="17"/>
                    </a:lnTo>
                    <a:lnTo>
                      <a:pt x="36" y="11"/>
                    </a:lnTo>
                    <a:lnTo>
                      <a:pt x="42" y="5"/>
                    </a:lnTo>
                    <a:lnTo>
                      <a:pt x="47" y="2"/>
                    </a:lnTo>
                    <a:lnTo>
                      <a:pt x="49" y="0"/>
                    </a:lnTo>
                    <a:lnTo>
                      <a:pt x="52" y="0"/>
                    </a:lnTo>
                    <a:lnTo>
                      <a:pt x="54" y="0"/>
                    </a:lnTo>
                    <a:lnTo>
                      <a:pt x="56" y="0"/>
                    </a:lnTo>
                    <a:lnTo>
                      <a:pt x="57" y="1"/>
                    </a:lnTo>
                    <a:lnTo>
                      <a:pt x="57" y="3"/>
                    </a:lnTo>
                    <a:lnTo>
                      <a:pt x="57" y="6"/>
                    </a:lnTo>
                    <a:lnTo>
                      <a:pt x="56" y="11"/>
                    </a:lnTo>
                    <a:lnTo>
                      <a:pt x="49" y="30"/>
                    </a:lnTo>
                    <a:lnTo>
                      <a:pt x="43" y="49"/>
                    </a:lnTo>
                    <a:lnTo>
                      <a:pt x="38" y="69"/>
                    </a:lnTo>
                    <a:lnTo>
                      <a:pt x="31" y="89"/>
                    </a:lnTo>
                    <a:lnTo>
                      <a:pt x="27" y="110"/>
                    </a:lnTo>
                    <a:lnTo>
                      <a:pt x="22" y="131"/>
                    </a:lnTo>
                    <a:lnTo>
                      <a:pt x="20" y="153"/>
                    </a:lnTo>
                    <a:lnTo>
                      <a:pt x="19" y="177"/>
                    </a:lnTo>
                    <a:lnTo>
                      <a:pt x="20" y="185"/>
                    </a:lnTo>
                    <a:lnTo>
                      <a:pt x="24" y="193"/>
                    </a:lnTo>
                    <a:lnTo>
                      <a:pt x="27" y="200"/>
                    </a:lnTo>
                    <a:lnTo>
                      <a:pt x="31" y="207"/>
                    </a:lnTo>
                    <a:lnTo>
                      <a:pt x="36" y="213"/>
                    </a:lnTo>
                    <a:lnTo>
                      <a:pt x="40" y="220"/>
                    </a:lnTo>
                    <a:lnTo>
                      <a:pt x="43" y="226"/>
                    </a:lnTo>
                    <a:lnTo>
                      <a:pt x="44" y="234"/>
                    </a:lnTo>
                    <a:lnTo>
                      <a:pt x="47" y="248"/>
                    </a:lnTo>
                    <a:lnTo>
                      <a:pt x="54" y="268"/>
                    </a:lnTo>
                    <a:lnTo>
                      <a:pt x="61" y="287"/>
                    </a:lnTo>
                    <a:lnTo>
                      <a:pt x="65" y="294"/>
                    </a:lnTo>
                    <a:lnTo>
                      <a:pt x="65" y="309"/>
                    </a:lnTo>
                    <a:lnTo>
                      <a:pt x="65" y="327"/>
                    </a:lnTo>
                    <a:lnTo>
                      <a:pt x="65" y="348"/>
                    </a:lnTo>
                    <a:lnTo>
                      <a:pt x="65" y="37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6" name="Freeform 231">
                <a:extLst>
                  <a:ext uri="{FF2B5EF4-FFF2-40B4-BE49-F238E27FC236}">
                    <a16:creationId xmlns:a16="http://schemas.microsoft.com/office/drawing/2014/main" id="{6B5F6876-1755-4F2D-80BE-164089FB3A60}"/>
                  </a:ext>
                </a:extLst>
              </p:cNvPr>
              <p:cNvSpPr/>
              <p:nvPr/>
            </p:nvSpPr>
            <p:spPr bwMode="auto">
              <a:xfrm>
                <a:off x="3189" y="3461"/>
                <a:ext cx="22" cy="72"/>
              </a:xfrm>
              <a:custGeom>
                <a:avLst/>
                <a:gdLst>
                  <a:gd name="T0" fmla="*/ 30 w 87"/>
                  <a:gd name="T1" fmla="*/ 31 h 288"/>
                  <a:gd name="T2" fmla="*/ 22 w 87"/>
                  <a:gd name="T3" fmla="*/ 57 h 288"/>
                  <a:gd name="T4" fmla="*/ 16 w 87"/>
                  <a:gd name="T5" fmla="*/ 83 h 288"/>
                  <a:gd name="T6" fmla="*/ 14 w 87"/>
                  <a:gd name="T7" fmla="*/ 111 h 288"/>
                  <a:gd name="T8" fmla="*/ 13 w 87"/>
                  <a:gd name="T9" fmla="*/ 137 h 288"/>
                  <a:gd name="T10" fmla="*/ 9 w 87"/>
                  <a:gd name="T11" fmla="*/ 160 h 288"/>
                  <a:gd name="T12" fmla="*/ 2 w 87"/>
                  <a:gd name="T13" fmla="*/ 189 h 288"/>
                  <a:gd name="T14" fmla="*/ 1 w 87"/>
                  <a:gd name="T15" fmla="*/ 216 h 288"/>
                  <a:gd name="T16" fmla="*/ 10 w 87"/>
                  <a:gd name="T17" fmla="*/ 234 h 288"/>
                  <a:gd name="T18" fmla="*/ 21 w 87"/>
                  <a:gd name="T19" fmla="*/ 251 h 288"/>
                  <a:gd name="T20" fmla="*/ 28 w 87"/>
                  <a:gd name="T21" fmla="*/ 265 h 288"/>
                  <a:gd name="T22" fmla="*/ 30 w 87"/>
                  <a:gd name="T23" fmla="*/ 276 h 288"/>
                  <a:gd name="T24" fmla="*/ 33 w 87"/>
                  <a:gd name="T25" fmla="*/ 282 h 288"/>
                  <a:gd name="T26" fmla="*/ 37 w 87"/>
                  <a:gd name="T27" fmla="*/ 287 h 288"/>
                  <a:gd name="T28" fmla="*/ 41 w 87"/>
                  <a:gd name="T29" fmla="*/ 288 h 288"/>
                  <a:gd name="T30" fmla="*/ 44 w 87"/>
                  <a:gd name="T31" fmla="*/ 287 h 288"/>
                  <a:gd name="T32" fmla="*/ 48 w 87"/>
                  <a:gd name="T33" fmla="*/ 284 h 288"/>
                  <a:gd name="T34" fmla="*/ 48 w 87"/>
                  <a:gd name="T35" fmla="*/ 279 h 288"/>
                  <a:gd name="T36" fmla="*/ 46 w 87"/>
                  <a:gd name="T37" fmla="*/ 274 h 288"/>
                  <a:gd name="T38" fmla="*/ 38 w 87"/>
                  <a:gd name="T39" fmla="*/ 265 h 288"/>
                  <a:gd name="T40" fmla="*/ 30 w 87"/>
                  <a:gd name="T41" fmla="*/ 248 h 288"/>
                  <a:gd name="T42" fmla="*/ 27 w 87"/>
                  <a:gd name="T43" fmla="*/ 225 h 288"/>
                  <a:gd name="T44" fmla="*/ 25 w 87"/>
                  <a:gd name="T45" fmla="*/ 201 h 288"/>
                  <a:gd name="T46" fmla="*/ 26 w 87"/>
                  <a:gd name="T47" fmla="*/ 160 h 288"/>
                  <a:gd name="T48" fmla="*/ 29 w 87"/>
                  <a:gd name="T49" fmla="*/ 110 h 288"/>
                  <a:gd name="T50" fmla="*/ 30 w 87"/>
                  <a:gd name="T51" fmla="*/ 82 h 288"/>
                  <a:gd name="T52" fmla="*/ 35 w 87"/>
                  <a:gd name="T53" fmla="*/ 68 h 288"/>
                  <a:gd name="T54" fmla="*/ 43 w 87"/>
                  <a:gd name="T55" fmla="*/ 54 h 288"/>
                  <a:gd name="T56" fmla="*/ 53 w 87"/>
                  <a:gd name="T57" fmla="*/ 43 h 288"/>
                  <a:gd name="T58" fmla="*/ 78 w 87"/>
                  <a:gd name="T59" fmla="*/ 23 h 288"/>
                  <a:gd name="T60" fmla="*/ 85 w 87"/>
                  <a:gd name="T61" fmla="*/ 14 h 288"/>
                  <a:gd name="T62" fmla="*/ 80 w 87"/>
                  <a:gd name="T63" fmla="*/ 5 h 288"/>
                  <a:gd name="T64" fmla="*/ 71 w 87"/>
                  <a:gd name="T65" fmla="*/ 0 h 288"/>
                  <a:gd name="T66" fmla="*/ 62 w 87"/>
                  <a:gd name="T67" fmla="*/ 1 h 288"/>
                  <a:gd name="T68" fmla="*/ 51 w 87"/>
                  <a:gd name="T69" fmla="*/ 13 h 288"/>
                  <a:gd name="T70" fmla="*/ 46 w 87"/>
                  <a:gd name="T71" fmla="*/ 24 h 288"/>
                  <a:gd name="T72" fmla="*/ 41 w 87"/>
                  <a:gd name="T73" fmla="*/ 2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288">
                    <a:moveTo>
                      <a:pt x="37" y="17"/>
                    </a:moveTo>
                    <a:lnTo>
                      <a:pt x="30" y="31"/>
                    </a:lnTo>
                    <a:lnTo>
                      <a:pt x="26" y="44"/>
                    </a:lnTo>
                    <a:lnTo>
                      <a:pt x="22" y="57"/>
                    </a:lnTo>
                    <a:lnTo>
                      <a:pt x="19" y="69"/>
                    </a:lnTo>
                    <a:lnTo>
                      <a:pt x="16" y="83"/>
                    </a:lnTo>
                    <a:lnTo>
                      <a:pt x="14" y="96"/>
                    </a:lnTo>
                    <a:lnTo>
                      <a:pt x="14" y="111"/>
                    </a:lnTo>
                    <a:lnTo>
                      <a:pt x="13" y="126"/>
                    </a:lnTo>
                    <a:lnTo>
                      <a:pt x="13" y="137"/>
                    </a:lnTo>
                    <a:lnTo>
                      <a:pt x="11" y="149"/>
                    </a:lnTo>
                    <a:lnTo>
                      <a:pt x="9" y="160"/>
                    </a:lnTo>
                    <a:lnTo>
                      <a:pt x="7" y="169"/>
                    </a:lnTo>
                    <a:lnTo>
                      <a:pt x="2" y="189"/>
                    </a:lnTo>
                    <a:lnTo>
                      <a:pt x="0" y="206"/>
                    </a:lnTo>
                    <a:lnTo>
                      <a:pt x="1" y="216"/>
                    </a:lnTo>
                    <a:lnTo>
                      <a:pt x="5" y="225"/>
                    </a:lnTo>
                    <a:lnTo>
                      <a:pt x="10" y="234"/>
                    </a:lnTo>
                    <a:lnTo>
                      <a:pt x="15" y="244"/>
                    </a:lnTo>
                    <a:lnTo>
                      <a:pt x="21" y="251"/>
                    </a:lnTo>
                    <a:lnTo>
                      <a:pt x="25" y="259"/>
                    </a:lnTo>
                    <a:lnTo>
                      <a:pt x="28" y="265"/>
                    </a:lnTo>
                    <a:lnTo>
                      <a:pt x="30" y="272"/>
                    </a:lnTo>
                    <a:lnTo>
                      <a:pt x="30" y="276"/>
                    </a:lnTo>
                    <a:lnTo>
                      <a:pt x="31" y="279"/>
                    </a:lnTo>
                    <a:lnTo>
                      <a:pt x="33" y="282"/>
                    </a:lnTo>
                    <a:lnTo>
                      <a:pt x="35" y="285"/>
                    </a:lnTo>
                    <a:lnTo>
                      <a:pt x="37" y="287"/>
                    </a:lnTo>
                    <a:lnTo>
                      <a:pt x="38" y="287"/>
                    </a:lnTo>
                    <a:lnTo>
                      <a:pt x="41" y="288"/>
                    </a:lnTo>
                    <a:lnTo>
                      <a:pt x="42" y="288"/>
                    </a:lnTo>
                    <a:lnTo>
                      <a:pt x="44" y="287"/>
                    </a:lnTo>
                    <a:lnTo>
                      <a:pt x="47" y="286"/>
                    </a:lnTo>
                    <a:lnTo>
                      <a:pt x="48" y="284"/>
                    </a:lnTo>
                    <a:lnTo>
                      <a:pt x="48" y="281"/>
                    </a:lnTo>
                    <a:lnTo>
                      <a:pt x="48" y="279"/>
                    </a:lnTo>
                    <a:lnTo>
                      <a:pt x="48" y="277"/>
                    </a:lnTo>
                    <a:lnTo>
                      <a:pt x="46" y="274"/>
                    </a:lnTo>
                    <a:lnTo>
                      <a:pt x="43" y="272"/>
                    </a:lnTo>
                    <a:lnTo>
                      <a:pt x="38" y="265"/>
                    </a:lnTo>
                    <a:lnTo>
                      <a:pt x="34" y="257"/>
                    </a:lnTo>
                    <a:lnTo>
                      <a:pt x="30" y="248"/>
                    </a:lnTo>
                    <a:lnTo>
                      <a:pt x="28" y="237"/>
                    </a:lnTo>
                    <a:lnTo>
                      <a:pt x="27" y="225"/>
                    </a:lnTo>
                    <a:lnTo>
                      <a:pt x="26" y="213"/>
                    </a:lnTo>
                    <a:lnTo>
                      <a:pt x="25" y="201"/>
                    </a:lnTo>
                    <a:lnTo>
                      <a:pt x="25" y="186"/>
                    </a:lnTo>
                    <a:lnTo>
                      <a:pt x="26" y="160"/>
                    </a:lnTo>
                    <a:lnTo>
                      <a:pt x="28" y="134"/>
                    </a:lnTo>
                    <a:lnTo>
                      <a:pt x="29" y="110"/>
                    </a:lnTo>
                    <a:lnTo>
                      <a:pt x="30" y="91"/>
                    </a:lnTo>
                    <a:lnTo>
                      <a:pt x="30" y="82"/>
                    </a:lnTo>
                    <a:lnTo>
                      <a:pt x="33" y="74"/>
                    </a:lnTo>
                    <a:lnTo>
                      <a:pt x="35" y="68"/>
                    </a:lnTo>
                    <a:lnTo>
                      <a:pt x="39" y="60"/>
                    </a:lnTo>
                    <a:lnTo>
                      <a:pt x="43" y="54"/>
                    </a:lnTo>
                    <a:lnTo>
                      <a:pt x="48" y="48"/>
                    </a:lnTo>
                    <a:lnTo>
                      <a:pt x="53" y="43"/>
                    </a:lnTo>
                    <a:lnTo>
                      <a:pt x="58" y="38"/>
                    </a:lnTo>
                    <a:lnTo>
                      <a:pt x="78" y="23"/>
                    </a:lnTo>
                    <a:lnTo>
                      <a:pt x="87" y="17"/>
                    </a:lnTo>
                    <a:lnTo>
                      <a:pt x="85" y="14"/>
                    </a:lnTo>
                    <a:lnTo>
                      <a:pt x="83" y="10"/>
                    </a:lnTo>
                    <a:lnTo>
                      <a:pt x="80" y="5"/>
                    </a:lnTo>
                    <a:lnTo>
                      <a:pt x="76" y="2"/>
                    </a:lnTo>
                    <a:lnTo>
                      <a:pt x="71" y="0"/>
                    </a:lnTo>
                    <a:lnTo>
                      <a:pt x="67" y="0"/>
                    </a:lnTo>
                    <a:lnTo>
                      <a:pt x="62" y="1"/>
                    </a:lnTo>
                    <a:lnTo>
                      <a:pt x="56" y="4"/>
                    </a:lnTo>
                    <a:lnTo>
                      <a:pt x="51" y="13"/>
                    </a:lnTo>
                    <a:lnTo>
                      <a:pt x="48" y="20"/>
                    </a:lnTo>
                    <a:lnTo>
                      <a:pt x="46" y="24"/>
                    </a:lnTo>
                    <a:lnTo>
                      <a:pt x="43" y="24"/>
                    </a:lnTo>
                    <a:lnTo>
                      <a:pt x="41" y="23"/>
                    </a:lnTo>
                    <a:lnTo>
                      <a:pt x="37"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7" name="Freeform 232">
                <a:extLst>
                  <a:ext uri="{FF2B5EF4-FFF2-40B4-BE49-F238E27FC236}">
                    <a16:creationId xmlns:a16="http://schemas.microsoft.com/office/drawing/2014/main" id="{4A9F3312-5773-46E7-90F4-D0180D532153}"/>
                  </a:ext>
                </a:extLst>
              </p:cNvPr>
              <p:cNvSpPr/>
              <p:nvPr/>
            </p:nvSpPr>
            <p:spPr bwMode="auto">
              <a:xfrm>
                <a:off x="3213" y="3531"/>
                <a:ext cx="5" cy="32"/>
              </a:xfrm>
              <a:custGeom>
                <a:avLst/>
                <a:gdLst>
                  <a:gd name="T0" fmla="*/ 19 w 21"/>
                  <a:gd name="T1" fmla="*/ 1 h 132"/>
                  <a:gd name="T2" fmla="*/ 13 w 21"/>
                  <a:gd name="T3" fmla="*/ 8 h 132"/>
                  <a:gd name="T4" fmla="*/ 9 w 21"/>
                  <a:gd name="T5" fmla="*/ 14 h 132"/>
                  <a:gd name="T6" fmla="*/ 5 w 21"/>
                  <a:gd name="T7" fmla="*/ 22 h 132"/>
                  <a:gd name="T8" fmla="*/ 2 w 21"/>
                  <a:gd name="T9" fmla="*/ 29 h 132"/>
                  <a:gd name="T10" fmla="*/ 0 w 21"/>
                  <a:gd name="T11" fmla="*/ 37 h 132"/>
                  <a:gd name="T12" fmla="*/ 0 w 21"/>
                  <a:gd name="T13" fmla="*/ 46 h 132"/>
                  <a:gd name="T14" fmla="*/ 0 w 21"/>
                  <a:gd name="T15" fmla="*/ 57 h 132"/>
                  <a:gd name="T16" fmla="*/ 0 w 21"/>
                  <a:gd name="T17" fmla="*/ 68 h 132"/>
                  <a:gd name="T18" fmla="*/ 1 w 21"/>
                  <a:gd name="T19" fmla="*/ 92 h 132"/>
                  <a:gd name="T20" fmla="*/ 2 w 21"/>
                  <a:gd name="T21" fmla="*/ 110 h 132"/>
                  <a:gd name="T22" fmla="*/ 2 w 21"/>
                  <a:gd name="T23" fmla="*/ 120 h 132"/>
                  <a:gd name="T24" fmla="*/ 2 w 21"/>
                  <a:gd name="T25" fmla="*/ 130 h 132"/>
                  <a:gd name="T26" fmla="*/ 5 w 21"/>
                  <a:gd name="T27" fmla="*/ 131 h 132"/>
                  <a:gd name="T28" fmla="*/ 11 w 21"/>
                  <a:gd name="T29" fmla="*/ 132 h 132"/>
                  <a:gd name="T30" fmla="*/ 13 w 21"/>
                  <a:gd name="T31" fmla="*/ 132 h 132"/>
                  <a:gd name="T32" fmla="*/ 16 w 21"/>
                  <a:gd name="T33" fmla="*/ 131 h 132"/>
                  <a:gd name="T34" fmla="*/ 19 w 21"/>
                  <a:gd name="T35" fmla="*/ 128 h 132"/>
                  <a:gd name="T36" fmla="*/ 19 w 21"/>
                  <a:gd name="T37" fmla="*/ 126 h 132"/>
                  <a:gd name="T38" fmla="*/ 19 w 21"/>
                  <a:gd name="T39" fmla="*/ 117 h 132"/>
                  <a:gd name="T40" fmla="*/ 19 w 21"/>
                  <a:gd name="T41" fmla="*/ 107 h 132"/>
                  <a:gd name="T42" fmla="*/ 19 w 21"/>
                  <a:gd name="T43" fmla="*/ 107 h 132"/>
                  <a:gd name="T44" fmla="*/ 16 w 21"/>
                  <a:gd name="T45" fmla="*/ 105 h 132"/>
                  <a:gd name="T46" fmla="*/ 14 w 21"/>
                  <a:gd name="T47" fmla="*/ 103 h 132"/>
                  <a:gd name="T48" fmla="*/ 13 w 21"/>
                  <a:gd name="T49" fmla="*/ 98 h 132"/>
                  <a:gd name="T50" fmla="*/ 13 w 21"/>
                  <a:gd name="T51" fmla="*/ 84 h 132"/>
                  <a:gd name="T52" fmla="*/ 13 w 21"/>
                  <a:gd name="T53" fmla="*/ 71 h 132"/>
                  <a:gd name="T54" fmla="*/ 15 w 21"/>
                  <a:gd name="T55" fmla="*/ 62 h 132"/>
                  <a:gd name="T56" fmla="*/ 16 w 21"/>
                  <a:gd name="T57" fmla="*/ 52 h 132"/>
                  <a:gd name="T58" fmla="*/ 15 w 21"/>
                  <a:gd name="T59" fmla="*/ 38 h 132"/>
                  <a:gd name="T60" fmla="*/ 13 w 21"/>
                  <a:gd name="T61" fmla="*/ 24 h 132"/>
                  <a:gd name="T62" fmla="*/ 13 w 21"/>
                  <a:gd name="T63" fmla="*/ 20 h 132"/>
                  <a:gd name="T64" fmla="*/ 14 w 21"/>
                  <a:gd name="T65" fmla="*/ 17 h 132"/>
                  <a:gd name="T66" fmla="*/ 15 w 21"/>
                  <a:gd name="T67" fmla="*/ 15 h 132"/>
                  <a:gd name="T68" fmla="*/ 19 w 21"/>
                  <a:gd name="T69" fmla="*/ 13 h 132"/>
                  <a:gd name="T70" fmla="*/ 21 w 21"/>
                  <a:gd name="T71" fmla="*/ 10 h 132"/>
                  <a:gd name="T72" fmla="*/ 21 w 21"/>
                  <a:gd name="T73" fmla="*/ 6 h 132"/>
                  <a:gd name="T74" fmla="*/ 21 w 21"/>
                  <a:gd name="T75" fmla="*/ 2 h 132"/>
                  <a:gd name="T76" fmla="*/ 21 w 21"/>
                  <a:gd name="T77" fmla="*/ 1 h 132"/>
                  <a:gd name="T78" fmla="*/ 20 w 21"/>
                  <a:gd name="T79" fmla="*/ 0 h 132"/>
                  <a:gd name="T80" fmla="*/ 19 w 21"/>
                  <a:gd name="T81" fmla="*/ 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32">
                    <a:moveTo>
                      <a:pt x="19" y="1"/>
                    </a:moveTo>
                    <a:lnTo>
                      <a:pt x="13" y="8"/>
                    </a:lnTo>
                    <a:lnTo>
                      <a:pt x="9" y="14"/>
                    </a:lnTo>
                    <a:lnTo>
                      <a:pt x="5" y="22"/>
                    </a:lnTo>
                    <a:lnTo>
                      <a:pt x="2" y="29"/>
                    </a:lnTo>
                    <a:lnTo>
                      <a:pt x="0" y="37"/>
                    </a:lnTo>
                    <a:lnTo>
                      <a:pt x="0" y="46"/>
                    </a:lnTo>
                    <a:lnTo>
                      <a:pt x="0" y="57"/>
                    </a:lnTo>
                    <a:lnTo>
                      <a:pt x="0" y="68"/>
                    </a:lnTo>
                    <a:lnTo>
                      <a:pt x="1" y="92"/>
                    </a:lnTo>
                    <a:lnTo>
                      <a:pt x="2" y="110"/>
                    </a:lnTo>
                    <a:lnTo>
                      <a:pt x="2" y="120"/>
                    </a:lnTo>
                    <a:lnTo>
                      <a:pt x="2" y="130"/>
                    </a:lnTo>
                    <a:lnTo>
                      <a:pt x="5" y="131"/>
                    </a:lnTo>
                    <a:lnTo>
                      <a:pt x="11" y="132"/>
                    </a:lnTo>
                    <a:lnTo>
                      <a:pt x="13" y="132"/>
                    </a:lnTo>
                    <a:lnTo>
                      <a:pt x="16" y="131"/>
                    </a:lnTo>
                    <a:lnTo>
                      <a:pt x="19" y="128"/>
                    </a:lnTo>
                    <a:lnTo>
                      <a:pt x="19" y="126"/>
                    </a:lnTo>
                    <a:lnTo>
                      <a:pt x="19" y="117"/>
                    </a:lnTo>
                    <a:lnTo>
                      <a:pt x="19" y="107"/>
                    </a:lnTo>
                    <a:lnTo>
                      <a:pt x="19" y="107"/>
                    </a:lnTo>
                    <a:lnTo>
                      <a:pt x="16" y="105"/>
                    </a:lnTo>
                    <a:lnTo>
                      <a:pt x="14" y="103"/>
                    </a:lnTo>
                    <a:lnTo>
                      <a:pt x="13" y="98"/>
                    </a:lnTo>
                    <a:lnTo>
                      <a:pt x="13" y="84"/>
                    </a:lnTo>
                    <a:lnTo>
                      <a:pt x="13" y="71"/>
                    </a:lnTo>
                    <a:lnTo>
                      <a:pt x="15" y="62"/>
                    </a:lnTo>
                    <a:lnTo>
                      <a:pt x="16" y="52"/>
                    </a:lnTo>
                    <a:lnTo>
                      <a:pt x="15" y="38"/>
                    </a:lnTo>
                    <a:lnTo>
                      <a:pt x="13" y="24"/>
                    </a:lnTo>
                    <a:lnTo>
                      <a:pt x="13" y="20"/>
                    </a:lnTo>
                    <a:lnTo>
                      <a:pt x="14" y="17"/>
                    </a:lnTo>
                    <a:lnTo>
                      <a:pt x="15" y="15"/>
                    </a:lnTo>
                    <a:lnTo>
                      <a:pt x="19" y="13"/>
                    </a:lnTo>
                    <a:lnTo>
                      <a:pt x="21" y="10"/>
                    </a:lnTo>
                    <a:lnTo>
                      <a:pt x="21" y="6"/>
                    </a:lnTo>
                    <a:lnTo>
                      <a:pt x="21" y="2"/>
                    </a:lnTo>
                    <a:lnTo>
                      <a:pt x="21" y="1"/>
                    </a:lnTo>
                    <a:lnTo>
                      <a:pt x="20" y="0"/>
                    </a:lnTo>
                    <a:lnTo>
                      <a:pt x="19"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8" name="Freeform 233">
                <a:extLst>
                  <a:ext uri="{FF2B5EF4-FFF2-40B4-BE49-F238E27FC236}">
                    <a16:creationId xmlns:a16="http://schemas.microsoft.com/office/drawing/2014/main" id="{C7715C38-B8A9-4EE7-B66A-C3BBB42D48D6}"/>
                  </a:ext>
                </a:extLst>
              </p:cNvPr>
              <p:cNvSpPr/>
              <p:nvPr/>
            </p:nvSpPr>
            <p:spPr bwMode="auto">
              <a:xfrm>
                <a:off x="3181" y="3402"/>
                <a:ext cx="22" cy="105"/>
              </a:xfrm>
              <a:custGeom>
                <a:avLst/>
                <a:gdLst>
                  <a:gd name="T0" fmla="*/ 50 w 88"/>
                  <a:gd name="T1" fmla="*/ 31 h 416"/>
                  <a:gd name="T2" fmla="*/ 34 w 88"/>
                  <a:gd name="T3" fmla="*/ 41 h 416"/>
                  <a:gd name="T4" fmla="*/ 27 w 88"/>
                  <a:gd name="T5" fmla="*/ 52 h 416"/>
                  <a:gd name="T6" fmla="*/ 22 w 88"/>
                  <a:gd name="T7" fmla="*/ 65 h 416"/>
                  <a:gd name="T8" fmla="*/ 22 w 88"/>
                  <a:gd name="T9" fmla="*/ 86 h 416"/>
                  <a:gd name="T10" fmla="*/ 20 w 88"/>
                  <a:gd name="T11" fmla="*/ 108 h 416"/>
                  <a:gd name="T12" fmla="*/ 14 w 88"/>
                  <a:gd name="T13" fmla="*/ 122 h 416"/>
                  <a:gd name="T14" fmla="*/ 5 w 88"/>
                  <a:gd name="T15" fmla="*/ 133 h 416"/>
                  <a:gd name="T16" fmla="*/ 2 w 88"/>
                  <a:gd name="T17" fmla="*/ 143 h 416"/>
                  <a:gd name="T18" fmla="*/ 0 w 88"/>
                  <a:gd name="T19" fmla="*/ 162 h 416"/>
                  <a:gd name="T20" fmla="*/ 6 w 88"/>
                  <a:gd name="T21" fmla="*/ 199 h 416"/>
                  <a:gd name="T22" fmla="*/ 9 w 88"/>
                  <a:gd name="T23" fmla="*/ 244 h 416"/>
                  <a:gd name="T24" fmla="*/ 9 w 88"/>
                  <a:gd name="T25" fmla="*/ 290 h 416"/>
                  <a:gd name="T26" fmla="*/ 14 w 88"/>
                  <a:gd name="T27" fmla="*/ 334 h 416"/>
                  <a:gd name="T28" fmla="*/ 20 w 88"/>
                  <a:gd name="T29" fmla="*/ 367 h 416"/>
                  <a:gd name="T30" fmla="*/ 28 w 88"/>
                  <a:gd name="T31" fmla="*/ 388 h 416"/>
                  <a:gd name="T32" fmla="*/ 36 w 88"/>
                  <a:gd name="T33" fmla="*/ 409 h 416"/>
                  <a:gd name="T34" fmla="*/ 42 w 88"/>
                  <a:gd name="T35" fmla="*/ 415 h 416"/>
                  <a:gd name="T36" fmla="*/ 44 w 88"/>
                  <a:gd name="T37" fmla="*/ 415 h 416"/>
                  <a:gd name="T38" fmla="*/ 46 w 88"/>
                  <a:gd name="T39" fmla="*/ 410 h 416"/>
                  <a:gd name="T40" fmla="*/ 46 w 88"/>
                  <a:gd name="T41" fmla="*/ 396 h 416"/>
                  <a:gd name="T42" fmla="*/ 44 w 88"/>
                  <a:gd name="T43" fmla="*/ 365 h 416"/>
                  <a:gd name="T44" fmla="*/ 40 w 88"/>
                  <a:gd name="T45" fmla="*/ 329 h 416"/>
                  <a:gd name="T46" fmla="*/ 36 w 88"/>
                  <a:gd name="T47" fmla="*/ 315 h 416"/>
                  <a:gd name="T48" fmla="*/ 26 w 88"/>
                  <a:gd name="T49" fmla="*/ 289 h 416"/>
                  <a:gd name="T50" fmla="*/ 24 w 88"/>
                  <a:gd name="T51" fmla="*/ 257 h 416"/>
                  <a:gd name="T52" fmla="*/ 25 w 88"/>
                  <a:gd name="T53" fmla="*/ 211 h 416"/>
                  <a:gd name="T54" fmla="*/ 26 w 88"/>
                  <a:gd name="T55" fmla="*/ 166 h 416"/>
                  <a:gd name="T56" fmla="*/ 27 w 88"/>
                  <a:gd name="T57" fmla="*/ 122 h 416"/>
                  <a:gd name="T58" fmla="*/ 27 w 88"/>
                  <a:gd name="T59" fmla="*/ 92 h 416"/>
                  <a:gd name="T60" fmla="*/ 31 w 88"/>
                  <a:gd name="T61" fmla="*/ 80 h 416"/>
                  <a:gd name="T62" fmla="*/ 42 w 88"/>
                  <a:gd name="T63" fmla="*/ 66 h 416"/>
                  <a:gd name="T64" fmla="*/ 60 w 88"/>
                  <a:gd name="T65" fmla="*/ 52 h 416"/>
                  <a:gd name="T66" fmla="*/ 72 w 88"/>
                  <a:gd name="T67" fmla="*/ 42 h 416"/>
                  <a:gd name="T68" fmla="*/ 79 w 88"/>
                  <a:gd name="T69" fmla="*/ 34 h 416"/>
                  <a:gd name="T70" fmla="*/ 82 w 88"/>
                  <a:gd name="T71" fmla="*/ 25 h 416"/>
                  <a:gd name="T72" fmla="*/ 86 w 88"/>
                  <a:gd name="T73" fmla="*/ 20 h 416"/>
                  <a:gd name="T74" fmla="*/ 88 w 88"/>
                  <a:gd name="T75" fmla="*/ 15 h 416"/>
                  <a:gd name="T76" fmla="*/ 88 w 88"/>
                  <a:gd name="T77" fmla="*/ 8 h 416"/>
                  <a:gd name="T78" fmla="*/ 85 w 88"/>
                  <a:gd name="T79" fmla="*/ 2 h 416"/>
                  <a:gd name="T80" fmla="*/ 82 w 88"/>
                  <a:gd name="T81" fmla="*/ 0 h 416"/>
                  <a:gd name="T82" fmla="*/ 79 w 88"/>
                  <a:gd name="T83" fmla="*/ 1 h 416"/>
                  <a:gd name="T84" fmla="*/ 76 w 88"/>
                  <a:gd name="T85" fmla="*/ 11 h 416"/>
                  <a:gd name="T86" fmla="*/ 75 w 88"/>
                  <a:gd name="T87" fmla="*/ 19 h 416"/>
                  <a:gd name="T88" fmla="*/ 69 w 88"/>
                  <a:gd name="T89" fmla="*/ 25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416">
                    <a:moveTo>
                      <a:pt x="62" y="27"/>
                    </a:moveTo>
                    <a:lnTo>
                      <a:pt x="50" y="31"/>
                    </a:lnTo>
                    <a:lnTo>
                      <a:pt x="42" y="36"/>
                    </a:lnTo>
                    <a:lnTo>
                      <a:pt x="34" y="41"/>
                    </a:lnTo>
                    <a:lnTo>
                      <a:pt x="30" y="46"/>
                    </a:lnTo>
                    <a:lnTo>
                      <a:pt x="27" y="52"/>
                    </a:lnTo>
                    <a:lnTo>
                      <a:pt x="24" y="58"/>
                    </a:lnTo>
                    <a:lnTo>
                      <a:pt x="22" y="65"/>
                    </a:lnTo>
                    <a:lnTo>
                      <a:pt x="22" y="72"/>
                    </a:lnTo>
                    <a:lnTo>
                      <a:pt x="22" y="86"/>
                    </a:lnTo>
                    <a:lnTo>
                      <a:pt x="21" y="100"/>
                    </a:lnTo>
                    <a:lnTo>
                      <a:pt x="20" y="108"/>
                    </a:lnTo>
                    <a:lnTo>
                      <a:pt x="18" y="114"/>
                    </a:lnTo>
                    <a:lnTo>
                      <a:pt x="14" y="122"/>
                    </a:lnTo>
                    <a:lnTo>
                      <a:pt x="9" y="128"/>
                    </a:lnTo>
                    <a:lnTo>
                      <a:pt x="5" y="133"/>
                    </a:lnTo>
                    <a:lnTo>
                      <a:pt x="3" y="138"/>
                    </a:lnTo>
                    <a:lnTo>
                      <a:pt x="2" y="143"/>
                    </a:lnTo>
                    <a:lnTo>
                      <a:pt x="1" y="149"/>
                    </a:lnTo>
                    <a:lnTo>
                      <a:pt x="0" y="162"/>
                    </a:lnTo>
                    <a:lnTo>
                      <a:pt x="1" y="175"/>
                    </a:lnTo>
                    <a:lnTo>
                      <a:pt x="6" y="199"/>
                    </a:lnTo>
                    <a:lnTo>
                      <a:pt x="9" y="220"/>
                    </a:lnTo>
                    <a:lnTo>
                      <a:pt x="9" y="244"/>
                    </a:lnTo>
                    <a:lnTo>
                      <a:pt x="9" y="267"/>
                    </a:lnTo>
                    <a:lnTo>
                      <a:pt x="9" y="290"/>
                    </a:lnTo>
                    <a:lnTo>
                      <a:pt x="11" y="313"/>
                    </a:lnTo>
                    <a:lnTo>
                      <a:pt x="14" y="334"/>
                    </a:lnTo>
                    <a:lnTo>
                      <a:pt x="18" y="356"/>
                    </a:lnTo>
                    <a:lnTo>
                      <a:pt x="20" y="367"/>
                    </a:lnTo>
                    <a:lnTo>
                      <a:pt x="24" y="377"/>
                    </a:lnTo>
                    <a:lnTo>
                      <a:pt x="28" y="388"/>
                    </a:lnTo>
                    <a:lnTo>
                      <a:pt x="32" y="400"/>
                    </a:lnTo>
                    <a:lnTo>
                      <a:pt x="36" y="409"/>
                    </a:lnTo>
                    <a:lnTo>
                      <a:pt x="41" y="414"/>
                    </a:lnTo>
                    <a:lnTo>
                      <a:pt x="42" y="415"/>
                    </a:lnTo>
                    <a:lnTo>
                      <a:pt x="43" y="416"/>
                    </a:lnTo>
                    <a:lnTo>
                      <a:pt x="44" y="415"/>
                    </a:lnTo>
                    <a:lnTo>
                      <a:pt x="45" y="414"/>
                    </a:lnTo>
                    <a:lnTo>
                      <a:pt x="46" y="410"/>
                    </a:lnTo>
                    <a:lnTo>
                      <a:pt x="46" y="403"/>
                    </a:lnTo>
                    <a:lnTo>
                      <a:pt x="46" y="396"/>
                    </a:lnTo>
                    <a:lnTo>
                      <a:pt x="45" y="386"/>
                    </a:lnTo>
                    <a:lnTo>
                      <a:pt x="44" y="365"/>
                    </a:lnTo>
                    <a:lnTo>
                      <a:pt x="41" y="345"/>
                    </a:lnTo>
                    <a:lnTo>
                      <a:pt x="40" y="329"/>
                    </a:lnTo>
                    <a:lnTo>
                      <a:pt x="39" y="321"/>
                    </a:lnTo>
                    <a:lnTo>
                      <a:pt x="36" y="315"/>
                    </a:lnTo>
                    <a:lnTo>
                      <a:pt x="31" y="302"/>
                    </a:lnTo>
                    <a:lnTo>
                      <a:pt x="26" y="289"/>
                    </a:lnTo>
                    <a:lnTo>
                      <a:pt x="24" y="278"/>
                    </a:lnTo>
                    <a:lnTo>
                      <a:pt x="24" y="257"/>
                    </a:lnTo>
                    <a:lnTo>
                      <a:pt x="25" y="234"/>
                    </a:lnTo>
                    <a:lnTo>
                      <a:pt x="25" y="211"/>
                    </a:lnTo>
                    <a:lnTo>
                      <a:pt x="26" y="189"/>
                    </a:lnTo>
                    <a:lnTo>
                      <a:pt x="26" y="166"/>
                    </a:lnTo>
                    <a:lnTo>
                      <a:pt x="27" y="143"/>
                    </a:lnTo>
                    <a:lnTo>
                      <a:pt x="27" y="122"/>
                    </a:lnTo>
                    <a:lnTo>
                      <a:pt x="27" y="99"/>
                    </a:lnTo>
                    <a:lnTo>
                      <a:pt x="27" y="92"/>
                    </a:lnTo>
                    <a:lnTo>
                      <a:pt x="29" y="86"/>
                    </a:lnTo>
                    <a:lnTo>
                      <a:pt x="31" y="80"/>
                    </a:lnTo>
                    <a:lnTo>
                      <a:pt x="34" y="75"/>
                    </a:lnTo>
                    <a:lnTo>
                      <a:pt x="42" y="66"/>
                    </a:lnTo>
                    <a:lnTo>
                      <a:pt x="50" y="58"/>
                    </a:lnTo>
                    <a:lnTo>
                      <a:pt x="60" y="52"/>
                    </a:lnTo>
                    <a:lnTo>
                      <a:pt x="69" y="45"/>
                    </a:lnTo>
                    <a:lnTo>
                      <a:pt x="72" y="42"/>
                    </a:lnTo>
                    <a:lnTo>
                      <a:pt x="75" y="39"/>
                    </a:lnTo>
                    <a:lnTo>
                      <a:pt x="79" y="34"/>
                    </a:lnTo>
                    <a:lnTo>
                      <a:pt x="80" y="30"/>
                    </a:lnTo>
                    <a:lnTo>
                      <a:pt x="82" y="25"/>
                    </a:lnTo>
                    <a:lnTo>
                      <a:pt x="85" y="22"/>
                    </a:lnTo>
                    <a:lnTo>
                      <a:pt x="86" y="20"/>
                    </a:lnTo>
                    <a:lnTo>
                      <a:pt x="87" y="18"/>
                    </a:lnTo>
                    <a:lnTo>
                      <a:pt x="88" y="15"/>
                    </a:lnTo>
                    <a:lnTo>
                      <a:pt x="88" y="11"/>
                    </a:lnTo>
                    <a:lnTo>
                      <a:pt x="88" y="8"/>
                    </a:lnTo>
                    <a:lnTo>
                      <a:pt x="87" y="4"/>
                    </a:lnTo>
                    <a:lnTo>
                      <a:pt x="85" y="2"/>
                    </a:lnTo>
                    <a:lnTo>
                      <a:pt x="84" y="0"/>
                    </a:lnTo>
                    <a:lnTo>
                      <a:pt x="82" y="0"/>
                    </a:lnTo>
                    <a:lnTo>
                      <a:pt x="80" y="0"/>
                    </a:lnTo>
                    <a:lnTo>
                      <a:pt x="79" y="1"/>
                    </a:lnTo>
                    <a:lnTo>
                      <a:pt x="76" y="4"/>
                    </a:lnTo>
                    <a:lnTo>
                      <a:pt x="76" y="11"/>
                    </a:lnTo>
                    <a:lnTo>
                      <a:pt x="76" y="17"/>
                    </a:lnTo>
                    <a:lnTo>
                      <a:pt x="75" y="19"/>
                    </a:lnTo>
                    <a:lnTo>
                      <a:pt x="72" y="23"/>
                    </a:lnTo>
                    <a:lnTo>
                      <a:pt x="69" y="25"/>
                    </a:lnTo>
                    <a:lnTo>
                      <a:pt x="62" y="2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09" name="Freeform 234">
                <a:extLst>
                  <a:ext uri="{FF2B5EF4-FFF2-40B4-BE49-F238E27FC236}">
                    <a16:creationId xmlns:a16="http://schemas.microsoft.com/office/drawing/2014/main" id="{F13D401F-8ABE-424F-A697-666A912D4DE0}"/>
                  </a:ext>
                </a:extLst>
              </p:cNvPr>
              <p:cNvSpPr/>
              <p:nvPr/>
            </p:nvSpPr>
            <p:spPr bwMode="auto">
              <a:xfrm>
                <a:off x="3148" y="3438"/>
                <a:ext cx="41" cy="59"/>
              </a:xfrm>
              <a:custGeom>
                <a:avLst/>
                <a:gdLst>
                  <a:gd name="T0" fmla="*/ 16 w 166"/>
                  <a:gd name="T1" fmla="*/ 1 h 237"/>
                  <a:gd name="T2" fmla="*/ 37 w 166"/>
                  <a:gd name="T3" fmla="*/ 6 h 237"/>
                  <a:gd name="T4" fmla="*/ 49 w 166"/>
                  <a:gd name="T5" fmla="*/ 13 h 237"/>
                  <a:gd name="T6" fmla="*/ 54 w 166"/>
                  <a:gd name="T7" fmla="*/ 20 h 237"/>
                  <a:gd name="T8" fmla="*/ 58 w 166"/>
                  <a:gd name="T9" fmla="*/ 28 h 237"/>
                  <a:gd name="T10" fmla="*/ 60 w 166"/>
                  <a:gd name="T11" fmla="*/ 39 h 237"/>
                  <a:gd name="T12" fmla="*/ 61 w 166"/>
                  <a:gd name="T13" fmla="*/ 48 h 237"/>
                  <a:gd name="T14" fmla="*/ 66 w 166"/>
                  <a:gd name="T15" fmla="*/ 52 h 237"/>
                  <a:gd name="T16" fmla="*/ 76 w 166"/>
                  <a:gd name="T17" fmla="*/ 52 h 237"/>
                  <a:gd name="T18" fmla="*/ 83 w 166"/>
                  <a:gd name="T19" fmla="*/ 54 h 237"/>
                  <a:gd name="T20" fmla="*/ 85 w 166"/>
                  <a:gd name="T21" fmla="*/ 59 h 237"/>
                  <a:gd name="T22" fmla="*/ 86 w 166"/>
                  <a:gd name="T23" fmla="*/ 72 h 237"/>
                  <a:gd name="T24" fmla="*/ 91 w 166"/>
                  <a:gd name="T25" fmla="*/ 95 h 237"/>
                  <a:gd name="T26" fmla="*/ 96 w 166"/>
                  <a:gd name="T27" fmla="*/ 111 h 237"/>
                  <a:gd name="T28" fmla="*/ 104 w 166"/>
                  <a:gd name="T29" fmla="*/ 120 h 237"/>
                  <a:gd name="T30" fmla="*/ 122 w 166"/>
                  <a:gd name="T31" fmla="*/ 130 h 237"/>
                  <a:gd name="T32" fmla="*/ 133 w 166"/>
                  <a:gd name="T33" fmla="*/ 136 h 237"/>
                  <a:gd name="T34" fmla="*/ 137 w 166"/>
                  <a:gd name="T35" fmla="*/ 147 h 237"/>
                  <a:gd name="T36" fmla="*/ 143 w 166"/>
                  <a:gd name="T37" fmla="*/ 168 h 237"/>
                  <a:gd name="T38" fmla="*/ 150 w 166"/>
                  <a:gd name="T39" fmla="*/ 190 h 237"/>
                  <a:gd name="T40" fmla="*/ 159 w 166"/>
                  <a:gd name="T41" fmla="*/ 210 h 237"/>
                  <a:gd name="T42" fmla="*/ 165 w 166"/>
                  <a:gd name="T43" fmla="*/ 228 h 237"/>
                  <a:gd name="T44" fmla="*/ 154 w 166"/>
                  <a:gd name="T45" fmla="*/ 229 h 237"/>
                  <a:gd name="T46" fmla="*/ 139 w 166"/>
                  <a:gd name="T47" fmla="*/ 215 h 237"/>
                  <a:gd name="T48" fmla="*/ 135 w 166"/>
                  <a:gd name="T49" fmla="*/ 207 h 237"/>
                  <a:gd name="T50" fmla="*/ 131 w 166"/>
                  <a:gd name="T51" fmla="*/ 194 h 237"/>
                  <a:gd name="T52" fmla="*/ 126 w 166"/>
                  <a:gd name="T53" fmla="*/ 174 h 237"/>
                  <a:gd name="T54" fmla="*/ 122 w 166"/>
                  <a:gd name="T55" fmla="*/ 160 h 237"/>
                  <a:gd name="T56" fmla="*/ 118 w 166"/>
                  <a:gd name="T57" fmla="*/ 151 h 237"/>
                  <a:gd name="T58" fmla="*/ 107 w 166"/>
                  <a:gd name="T59" fmla="*/ 138 h 237"/>
                  <a:gd name="T60" fmla="*/ 92 w 166"/>
                  <a:gd name="T61" fmla="*/ 118 h 237"/>
                  <a:gd name="T62" fmla="*/ 82 w 166"/>
                  <a:gd name="T63" fmla="*/ 107 h 237"/>
                  <a:gd name="T64" fmla="*/ 74 w 166"/>
                  <a:gd name="T65" fmla="*/ 105 h 237"/>
                  <a:gd name="T66" fmla="*/ 68 w 166"/>
                  <a:gd name="T67" fmla="*/ 100 h 237"/>
                  <a:gd name="T68" fmla="*/ 59 w 166"/>
                  <a:gd name="T69" fmla="*/ 90 h 237"/>
                  <a:gd name="T70" fmla="*/ 51 w 166"/>
                  <a:gd name="T71" fmla="*/ 78 h 237"/>
                  <a:gd name="T72" fmla="*/ 46 w 166"/>
                  <a:gd name="T73" fmla="*/ 65 h 237"/>
                  <a:gd name="T74" fmla="*/ 45 w 166"/>
                  <a:gd name="T75" fmla="*/ 48 h 237"/>
                  <a:gd name="T76" fmla="*/ 37 w 166"/>
                  <a:gd name="T77" fmla="*/ 40 h 237"/>
                  <a:gd name="T78" fmla="*/ 18 w 166"/>
                  <a:gd name="T79" fmla="*/ 30 h 237"/>
                  <a:gd name="T80" fmla="*/ 4 w 166"/>
                  <a:gd name="T81" fmla="*/ 21 h 237"/>
                  <a:gd name="T82" fmla="*/ 0 w 166"/>
                  <a:gd name="T83" fmla="*/ 14 h 237"/>
                  <a:gd name="T84" fmla="*/ 0 w 166"/>
                  <a:gd name="T85" fmla="*/ 8 h 237"/>
                  <a:gd name="T86" fmla="*/ 3 w 166"/>
                  <a:gd name="T87"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237">
                    <a:moveTo>
                      <a:pt x="5" y="0"/>
                    </a:moveTo>
                    <a:lnTo>
                      <a:pt x="16" y="1"/>
                    </a:lnTo>
                    <a:lnTo>
                      <a:pt x="27" y="2"/>
                    </a:lnTo>
                    <a:lnTo>
                      <a:pt x="37" y="6"/>
                    </a:lnTo>
                    <a:lnTo>
                      <a:pt x="45" y="10"/>
                    </a:lnTo>
                    <a:lnTo>
                      <a:pt x="49" y="13"/>
                    </a:lnTo>
                    <a:lnTo>
                      <a:pt x="52" y="16"/>
                    </a:lnTo>
                    <a:lnTo>
                      <a:pt x="54" y="20"/>
                    </a:lnTo>
                    <a:lnTo>
                      <a:pt x="56" y="24"/>
                    </a:lnTo>
                    <a:lnTo>
                      <a:pt x="58" y="28"/>
                    </a:lnTo>
                    <a:lnTo>
                      <a:pt x="59" y="34"/>
                    </a:lnTo>
                    <a:lnTo>
                      <a:pt x="60" y="39"/>
                    </a:lnTo>
                    <a:lnTo>
                      <a:pt x="60" y="44"/>
                    </a:lnTo>
                    <a:lnTo>
                      <a:pt x="61" y="48"/>
                    </a:lnTo>
                    <a:lnTo>
                      <a:pt x="64" y="50"/>
                    </a:lnTo>
                    <a:lnTo>
                      <a:pt x="66" y="52"/>
                    </a:lnTo>
                    <a:lnTo>
                      <a:pt x="69" y="52"/>
                    </a:lnTo>
                    <a:lnTo>
                      <a:pt x="76" y="52"/>
                    </a:lnTo>
                    <a:lnTo>
                      <a:pt x="81" y="53"/>
                    </a:lnTo>
                    <a:lnTo>
                      <a:pt x="83" y="54"/>
                    </a:lnTo>
                    <a:lnTo>
                      <a:pt x="84" y="56"/>
                    </a:lnTo>
                    <a:lnTo>
                      <a:pt x="85" y="59"/>
                    </a:lnTo>
                    <a:lnTo>
                      <a:pt x="85" y="63"/>
                    </a:lnTo>
                    <a:lnTo>
                      <a:pt x="86" y="72"/>
                    </a:lnTo>
                    <a:lnTo>
                      <a:pt x="88" y="84"/>
                    </a:lnTo>
                    <a:lnTo>
                      <a:pt x="91" y="95"/>
                    </a:lnTo>
                    <a:lnTo>
                      <a:pt x="94" y="107"/>
                    </a:lnTo>
                    <a:lnTo>
                      <a:pt x="96" y="111"/>
                    </a:lnTo>
                    <a:lnTo>
                      <a:pt x="99" y="117"/>
                    </a:lnTo>
                    <a:lnTo>
                      <a:pt x="104" y="120"/>
                    </a:lnTo>
                    <a:lnTo>
                      <a:pt x="108" y="123"/>
                    </a:lnTo>
                    <a:lnTo>
                      <a:pt x="122" y="130"/>
                    </a:lnTo>
                    <a:lnTo>
                      <a:pt x="129" y="133"/>
                    </a:lnTo>
                    <a:lnTo>
                      <a:pt x="133" y="136"/>
                    </a:lnTo>
                    <a:lnTo>
                      <a:pt x="135" y="140"/>
                    </a:lnTo>
                    <a:lnTo>
                      <a:pt x="137" y="147"/>
                    </a:lnTo>
                    <a:lnTo>
                      <a:pt x="140" y="155"/>
                    </a:lnTo>
                    <a:lnTo>
                      <a:pt x="143" y="168"/>
                    </a:lnTo>
                    <a:lnTo>
                      <a:pt x="147" y="179"/>
                    </a:lnTo>
                    <a:lnTo>
                      <a:pt x="150" y="190"/>
                    </a:lnTo>
                    <a:lnTo>
                      <a:pt x="154" y="203"/>
                    </a:lnTo>
                    <a:lnTo>
                      <a:pt x="159" y="210"/>
                    </a:lnTo>
                    <a:lnTo>
                      <a:pt x="163" y="219"/>
                    </a:lnTo>
                    <a:lnTo>
                      <a:pt x="165" y="228"/>
                    </a:lnTo>
                    <a:lnTo>
                      <a:pt x="166" y="237"/>
                    </a:lnTo>
                    <a:lnTo>
                      <a:pt x="154" y="229"/>
                    </a:lnTo>
                    <a:lnTo>
                      <a:pt x="143" y="217"/>
                    </a:lnTo>
                    <a:lnTo>
                      <a:pt x="139" y="215"/>
                    </a:lnTo>
                    <a:lnTo>
                      <a:pt x="137" y="210"/>
                    </a:lnTo>
                    <a:lnTo>
                      <a:pt x="135" y="207"/>
                    </a:lnTo>
                    <a:lnTo>
                      <a:pt x="133" y="203"/>
                    </a:lnTo>
                    <a:lnTo>
                      <a:pt x="131" y="194"/>
                    </a:lnTo>
                    <a:lnTo>
                      <a:pt x="128" y="185"/>
                    </a:lnTo>
                    <a:lnTo>
                      <a:pt x="126" y="174"/>
                    </a:lnTo>
                    <a:lnTo>
                      <a:pt x="124" y="164"/>
                    </a:lnTo>
                    <a:lnTo>
                      <a:pt x="122" y="160"/>
                    </a:lnTo>
                    <a:lnTo>
                      <a:pt x="120" y="155"/>
                    </a:lnTo>
                    <a:lnTo>
                      <a:pt x="118" y="151"/>
                    </a:lnTo>
                    <a:lnTo>
                      <a:pt x="113" y="147"/>
                    </a:lnTo>
                    <a:lnTo>
                      <a:pt x="107" y="138"/>
                    </a:lnTo>
                    <a:lnTo>
                      <a:pt x="97" y="124"/>
                    </a:lnTo>
                    <a:lnTo>
                      <a:pt x="92" y="118"/>
                    </a:lnTo>
                    <a:lnTo>
                      <a:pt x="86" y="111"/>
                    </a:lnTo>
                    <a:lnTo>
                      <a:pt x="82" y="107"/>
                    </a:lnTo>
                    <a:lnTo>
                      <a:pt x="79" y="106"/>
                    </a:lnTo>
                    <a:lnTo>
                      <a:pt x="74" y="105"/>
                    </a:lnTo>
                    <a:lnTo>
                      <a:pt x="71" y="104"/>
                    </a:lnTo>
                    <a:lnTo>
                      <a:pt x="68" y="100"/>
                    </a:lnTo>
                    <a:lnTo>
                      <a:pt x="65" y="97"/>
                    </a:lnTo>
                    <a:lnTo>
                      <a:pt x="59" y="90"/>
                    </a:lnTo>
                    <a:lnTo>
                      <a:pt x="55" y="84"/>
                    </a:lnTo>
                    <a:lnTo>
                      <a:pt x="51" y="78"/>
                    </a:lnTo>
                    <a:lnTo>
                      <a:pt x="47" y="72"/>
                    </a:lnTo>
                    <a:lnTo>
                      <a:pt x="46" y="65"/>
                    </a:lnTo>
                    <a:lnTo>
                      <a:pt x="46" y="53"/>
                    </a:lnTo>
                    <a:lnTo>
                      <a:pt x="45" y="48"/>
                    </a:lnTo>
                    <a:lnTo>
                      <a:pt x="42" y="43"/>
                    </a:lnTo>
                    <a:lnTo>
                      <a:pt x="37" y="40"/>
                    </a:lnTo>
                    <a:lnTo>
                      <a:pt x="31" y="36"/>
                    </a:lnTo>
                    <a:lnTo>
                      <a:pt x="18" y="30"/>
                    </a:lnTo>
                    <a:lnTo>
                      <a:pt x="8" y="24"/>
                    </a:lnTo>
                    <a:lnTo>
                      <a:pt x="4" y="21"/>
                    </a:lnTo>
                    <a:lnTo>
                      <a:pt x="2" y="18"/>
                    </a:lnTo>
                    <a:lnTo>
                      <a:pt x="0" y="14"/>
                    </a:lnTo>
                    <a:lnTo>
                      <a:pt x="0" y="11"/>
                    </a:lnTo>
                    <a:lnTo>
                      <a:pt x="0" y="8"/>
                    </a:lnTo>
                    <a:lnTo>
                      <a:pt x="1" y="4"/>
                    </a:lnTo>
                    <a:lnTo>
                      <a:pt x="3" y="2"/>
                    </a:lnTo>
                    <a:lnTo>
                      <a:pt x="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0" name="Freeform 235">
                <a:extLst>
                  <a:ext uri="{FF2B5EF4-FFF2-40B4-BE49-F238E27FC236}">
                    <a16:creationId xmlns:a16="http://schemas.microsoft.com/office/drawing/2014/main" id="{B24BB501-F6DC-4784-B9EC-664450C58DA9}"/>
                  </a:ext>
                </a:extLst>
              </p:cNvPr>
              <p:cNvSpPr/>
              <p:nvPr/>
            </p:nvSpPr>
            <p:spPr bwMode="auto">
              <a:xfrm>
                <a:off x="3135" y="3480"/>
                <a:ext cx="43" cy="46"/>
              </a:xfrm>
              <a:custGeom>
                <a:avLst/>
                <a:gdLst>
                  <a:gd name="T0" fmla="*/ 12 w 173"/>
                  <a:gd name="T1" fmla="*/ 3 h 182"/>
                  <a:gd name="T2" fmla="*/ 35 w 173"/>
                  <a:gd name="T3" fmla="*/ 0 h 182"/>
                  <a:gd name="T4" fmla="*/ 55 w 173"/>
                  <a:gd name="T5" fmla="*/ 1 h 182"/>
                  <a:gd name="T6" fmla="*/ 76 w 173"/>
                  <a:gd name="T7" fmla="*/ 6 h 182"/>
                  <a:gd name="T8" fmla="*/ 93 w 173"/>
                  <a:gd name="T9" fmla="*/ 17 h 182"/>
                  <a:gd name="T10" fmla="*/ 103 w 173"/>
                  <a:gd name="T11" fmla="*/ 28 h 182"/>
                  <a:gd name="T12" fmla="*/ 111 w 173"/>
                  <a:gd name="T13" fmla="*/ 38 h 182"/>
                  <a:gd name="T14" fmla="*/ 121 w 173"/>
                  <a:gd name="T15" fmla="*/ 49 h 182"/>
                  <a:gd name="T16" fmla="*/ 135 w 173"/>
                  <a:gd name="T17" fmla="*/ 57 h 182"/>
                  <a:gd name="T18" fmla="*/ 144 w 173"/>
                  <a:gd name="T19" fmla="*/ 66 h 182"/>
                  <a:gd name="T20" fmla="*/ 147 w 173"/>
                  <a:gd name="T21" fmla="*/ 83 h 182"/>
                  <a:gd name="T22" fmla="*/ 148 w 173"/>
                  <a:gd name="T23" fmla="*/ 114 h 182"/>
                  <a:gd name="T24" fmla="*/ 150 w 173"/>
                  <a:gd name="T25" fmla="*/ 131 h 182"/>
                  <a:gd name="T26" fmla="*/ 157 w 173"/>
                  <a:gd name="T27" fmla="*/ 142 h 182"/>
                  <a:gd name="T28" fmla="*/ 165 w 173"/>
                  <a:gd name="T29" fmla="*/ 155 h 182"/>
                  <a:gd name="T30" fmla="*/ 172 w 173"/>
                  <a:gd name="T31" fmla="*/ 169 h 182"/>
                  <a:gd name="T32" fmla="*/ 173 w 173"/>
                  <a:gd name="T33" fmla="*/ 177 h 182"/>
                  <a:gd name="T34" fmla="*/ 172 w 173"/>
                  <a:gd name="T35" fmla="*/ 181 h 182"/>
                  <a:gd name="T36" fmla="*/ 167 w 173"/>
                  <a:gd name="T37" fmla="*/ 181 h 182"/>
                  <a:gd name="T38" fmla="*/ 159 w 173"/>
                  <a:gd name="T39" fmla="*/ 176 h 182"/>
                  <a:gd name="T40" fmla="*/ 152 w 173"/>
                  <a:gd name="T41" fmla="*/ 169 h 182"/>
                  <a:gd name="T42" fmla="*/ 150 w 173"/>
                  <a:gd name="T43" fmla="*/ 157 h 182"/>
                  <a:gd name="T44" fmla="*/ 145 w 173"/>
                  <a:gd name="T45" fmla="*/ 134 h 182"/>
                  <a:gd name="T46" fmla="*/ 137 w 173"/>
                  <a:gd name="T47" fmla="*/ 121 h 182"/>
                  <a:gd name="T48" fmla="*/ 131 w 173"/>
                  <a:gd name="T49" fmla="*/ 113 h 182"/>
                  <a:gd name="T50" fmla="*/ 128 w 173"/>
                  <a:gd name="T51" fmla="*/ 106 h 182"/>
                  <a:gd name="T52" fmla="*/ 128 w 173"/>
                  <a:gd name="T53" fmla="*/ 97 h 182"/>
                  <a:gd name="T54" fmla="*/ 126 w 173"/>
                  <a:gd name="T55" fmla="*/ 84 h 182"/>
                  <a:gd name="T56" fmla="*/ 119 w 173"/>
                  <a:gd name="T57" fmla="*/ 74 h 182"/>
                  <a:gd name="T58" fmla="*/ 108 w 173"/>
                  <a:gd name="T59" fmla="*/ 67 h 182"/>
                  <a:gd name="T60" fmla="*/ 94 w 173"/>
                  <a:gd name="T61" fmla="*/ 59 h 182"/>
                  <a:gd name="T62" fmla="*/ 75 w 173"/>
                  <a:gd name="T63" fmla="*/ 47 h 182"/>
                  <a:gd name="T64" fmla="*/ 58 w 173"/>
                  <a:gd name="T65" fmla="*/ 38 h 182"/>
                  <a:gd name="T66" fmla="*/ 38 w 173"/>
                  <a:gd name="T67" fmla="*/ 26 h 182"/>
                  <a:gd name="T68" fmla="*/ 19 w 173"/>
                  <a:gd name="T69" fmla="*/ 18 h 182"/>
                  <a:gd name="T70" fmla="*/ 6 w 173"/>
                  <a:gd name="T71" fmla="*/ 15 h 182"/>
                  <a:gd name="T72" fmla="*/ 1 w 173"/>
                  <a:gd name="T73"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82">
                    <a:moveTo>
                      <a:pt x="0" y="5"/>
                    </a:moveTo>
                    <a:lnTo>
                      <a:pt x="12" y="3"/>
                    </a:lnTo>
                    <a:lnTo>
                      <a:pt x="24" y="1"/>
                    </a:lnTo>
                    <a:lnTo>
                      <a:pt x="35" y="0"/>
                    </a:lnTo>
                    <a:lnTo>
                      <a:pt x="46" y="0"/>
                    </a:lnTo>
                    <a:lnTo>
                      <a:pt x="55" y="1"/>
                    </a:lnTo>
                    <a:lnTo>
                      <a:pt x="66" y="3"/>
                    </a:lnTo>
                    <a:lnTo>
                      <a:pt x="76" y="6"/>
                    </a:lnTo>
                    <a:lnTo>
                      <a:pt x="87" y="12"/>
                    </a:lnTo>
                    <a:lnTo>
                      <a:pt x="93" y="17"/>
                    </a:lnTo>
                    <a:lnTo>
                      <a:pt x="99" y="22"/>
                    </a:lnTo>
                    <a:lnTo>
                      <a:pt x="103" y="28"/>
                    </a:lnTo>
                    <a:lnTo>
                      <a:pt x="107" y="33"/>
                    </a:lnTo>
                    <a:lnTo>
                      <a:pt x="111" y="38"/>
                    </a:lnTo>
                    <a:lnTo>
                      <a:pt x="116" y="44"/>
                    </a:lnTo>
                    <a:lnTo>
                      <a:pt x="121" y="49"/>
                    </a:lnTo>
                    <a:lnTo>
                      <a:pt x="128" y="52"/>
                    </a:lnTo>
                    <a:lnTo>
                      <a:pt x="135" y="57"/>
                    </a:lnTo>
                    <a:lnTo>
                      <a:pt x="141" y="61"/>
                    </a:lnTo>
                    <a:lnTo>
                      <a:pt x="144" y="66"/>
                    </a:lnTo>
                    <a:lnTo>
                      <a:pt x="146" y="71"/>
                    </a:lnTo>
                    <a:lnTo>
                      <a:pt x="147" y="83"/>
                    </a:lnTo>
                    <a:lnTo>
                      <a:pt x="147" y="99"/>
                    </a:lnTo>
                    <a:lnTo>
                      <a:pt x="148" y="114"/>
                    </a:lnTo>
                    <a:lnTo>
                      <a:pt x="149" y="127"/>
                    </a:lnTo>
                    <a:lnTo>
                      <a:pt x="150" y="131"/>
                    </a:lnTo>
                    <a:lnTo>
                      <a:pt x="154" y="136"/>
                    </a:lnTo>
                    <a:lnTo>
                      <a:pt x="157" y="142"/>
                    </a:lnTo>
                    <a:lnTo>
                      <a:pt x="161" y="148"/>
                    </a:lnTo>
                    <a:lnTo>
                      <a:pt x="165" y="155"/>
                    </a:lnTo>
                    <a:lnTo>
                      <a:pt x="170" y="161"/>
                    </a:lnTo>
                    <a:lnTo>
                      <a:pt x="172" y="169"/>
                    </a:lnTo>
                    <a:lnTo>
                      <a:pt x="173" y="175"/>
                    </a:lnTo>
                    <a:lnTo>
                      <a:pt x="173" y="177"/>
                    </a:lnTo>
                    <a:lnTo>
                      <a:pt x="172" y="180"/>
                    </a:lnTo>
                    <a:lnTo>
                      <a:pt x="172" y="181"/>
                    </a:lnTo>
                    <a:lnTo>
                      <a:pt x="170" y="182"/>
                    </a:lnTo>
                    <a:lnTo>
                      <a:pt x="167" y="181"/>
                    </a:lnTo>
                    <a:lnTo>
                      <a:pt x="162" y="180"/>
                    </a:lnTo>
                    <a:lnTo>
                      <a:pt x="159" y="176"/>
                    </a:lnTo>
                    <a:lnTo>
                      <a:pt x="155" y="172"/>
                    </a:lnTo>
                    <a:lnTo>
                      <a:pt x="152" y="169"/>
                    </a:lnTo>
                    <a:lnTo>
                      <a:pt x="151" y="166"/>
                    </a:lnTo>
                    <a:lnTo>
                      <a:pt x="150" y="157"/>
                    </a:lnTo>
                    <a:lnTo>
                      <a:pt x="148" y="145"/>
                    </a:lnTo>
                    <a:lnTo>
                      <a:pt x="145" y="134"/>
                    </a:lnTo>
                    <a:lnTo>
                      <a:pt x="142" y="127"/>
                    </a:lnTo>
                    <a:lnTo>
                      <a:pt x="137" y="121"/>
                    </a:lnTo>
                    <a:lnTo>
                      <a:pt x="133" y="116"/>
                    </a:lnTo>
                    <a:lnTo>
                      <a:pt x="131" y="113"/>
                    </a:lnTo>
                    <a:lnTo>
                      <a:pt x="129" y="109"/>
                    </a:lnTo>
                    <a:lnTo>
                      <a:pt x="128" y="106"/>
                    </a:lnTo>
                    <a:lnTo>
                      <a:pt x="128" y="103"/>
                    </a:lnTo>
                    <a:lnTo>
                      <a:pt x="128" y="97"/>
                    </a:lnTo>
                    <a:lnTo>
                      <a:pt x="127" y="90"/>
                    </a:lnTo>
                    <a:lnTo>
                      <a:pt x="126" y="84"/>
                    </a:lnTo>
                    <a:lnTo>
                      <a:pt x="122" y="78"/>
                    </a:lnTo>
                    <a:lnTo>
                      <a:pt x="119" y="74"/>
                    </a:lnTo>
                    <a:lnTo>
                      <a:pt x="115" y="70"/>
                    </a:lnTo>
                    <a:lnTo>
                      <a:pt x="108" y="67"/>
                    </a:lnTo>
                    <a:lnTo>
                      <a:pt x="102" y="64"/>
                    </a:lnTo>
                    <a:lnTo>
                      <a:pt x="94" y="59"/>
                    </a:lnTo>
                    <a:lnTo>
                      <a:pt x="85" y="50"/>
                    </a:lnTo>
                    <a:lnTo>
                      <a:pt x="75" y="47"/>
                    </a:lnTo>
                    <a:lnTo>
                      <a:pt x="65" y="43"/>
                    </a:lnTo>
                    <a:lnTo>
                      <a:pt x="58" y="38"/>
                    </a:lnTo>
                    <a:lnTo>
                      <a:pt x="48" y="32"/>
                    </a:lnTo>
                    <a:lnTo>
                      <a:pt x="38" y="26"/>
                    </a:lnTo>
                    <a:lnTo>
                      <a:pt x="30" y="21"/>
                    </a:lnTo>
                    <a:lnTo>
                      <a:pt x="19" y="18"/>
                    </a:lnTo>
                    <a:lnTo>
                      <a:pt x="9" y="16"/>
                    </a:lnTo>
                    <a:lnTo>
                      <a:pt x="6" y="15"/>
                    </a:lnTo>
                    <a:lnTo>
                      <a:pt x="3" y="12"/>
                    </a:lnTo>
                    <a:lnTo>
                      <a:pt x="1" y="9"/>
                    </a:lnTo>
                    <a:lnTo>
                      <a:pt x="0"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1" name="Freeform 236">
                <a:extLst>
                  <a:ext uri="{FF2B5EF4-FFF2-40B4-BE49-F238E27FC236}">
                    <a16:creationId xmlns:a16="http://schemas.microsoft.com/office/drawing/2014/main" id="{D9FE40BC-B237-4696-8355-F8A7330F8E7B}"/>
                  </a:ext>
                </a:extLst>
              </p:cNvPr>
              <p:cNvSpPr/>
              <p:nvPr/>
            </p:nvSpPr>
            <p:spPr bwMode="auto">
              <a:xfrm>
                <a:off x="3167" y="3498"/>
                <a:ext cx="30" cy="23"/>
              </a:xfrm>
              <a:custGeom>
                <a:avLst/>
                <a:gdLst>
                  <a:gd name="T0" fmla="*/ 0 w 118"/>
                  <a:gd name="T1" fmla="*/ 0 h 91"/>
                  <a:gd name="T2" fmla="*/ 12 w 118"/>
                  <a:gd name="T3" fmla="*/ 7 h 91"/>
                  <a:gd name="T4" fmla="*/ 25 w 118"/>
                  <a:gd name="T5" fmla="*/ 18 h 91"/>
                  <a:gd name="T6" fmla="*/ 35 w 118"/>
                  <a:gd name="T7" fmla="*/ 22 h 91"/>
                  <a:gd name="T8" fmla="*/ 47 w 118"/>
                  <a:gd name="T9" fmla="*/ 27 h 91"/>
                  <a:gd name="T10" fmla="*/ 55 w 118"/>
                  <a:gd name="T11" fmla="*/ 32 h 91"/>
                  <a:gd name="T12" fmla="*/ 61 w 118"/>
                  <a:gd name="T13" fmla="*/ 39 h 91"/>
                  <a:gd name="T14" fmla="*/ 76 w 118"/>
                  <a:gd name="T15" fmla="*/ 43 h 91"/>
                  <a:gd name="T16" fmla="*/ 92 w 118"/>
                  <a:gd name="T17" fmla="*/ 45 h 91"/>
                  <a:gd name="T18" fmla="*/ 94 w 118"/>
                  <a:gd name="T19" fmla="*/ 46 h 91"/>
                  <a:gd name="T20" fmla="*/ 95 w 118"/>
                  <a:gd name="T21" fmla="*/ 47 h 91"/>
                  <a:gd name="T22" fmla="*/ 96 w 118"/>
                  <a:gd name="T23" fmla="*/ 51 h 91"/>
                  <a:gd name="T24" fmla="*/ 96 w 118"/>
                  <a:gd name="T25" fmla="*/ 53 h 91"/>
                  <a:gd name="T26" fmla="*/ 96 w 118"/>
                  <a:gd name="T27" fmla="*/ 60 h 91"/>
                  <a:gd name="T28" fmla="*/ 96 w 118"/>
                  <a:gd name="T29" fmla="*/ 66 h 91"/>
                  <a:gd name="T30" fmla="*/ 97 w 118"/>
                  <a:gd name="T31" fmla="*/ 71 h 91"/>
                  <a:gd name="T32" fmla="*/ 99 w 118"/>
                  <a:gd name="T33" fmla="*/ 74 h 91"/>
                  <a:gd name="T34" fmla="*/ 102 w 118"/>
                  <a:gd name="T35" fmla="*/ 76 h 91"/>
                  <a:gd name="T36" fmla="*/ 106 w 118"/>
                  <a:gd name="T37" fmla="*/ 79 h 91"/>
                  <a:gd name="T38" fmla="*/ 112 w 118"/>
                  <a:gd name="T39" fmla="*/ 82 h 91"/>
                  <a:gd name="T40" fmla="*/ 116 w 118"/>
                  <a:gd name="T41" fmla="*/ 84 h 91"/>
                  <a:gd name="T42" fmla="*/ 117 w 118"/>
                  <a:gd name="T43" fmla="*/ 88 h 91"/>
                  <a:gd name="T44" fmla="*/ 118 w 118"/>
                  <a:gd name="T45" fmla="*/ 91 h 91"/>
                  <a:gd name="T46" fmla="*/ 114 w 118"/>
                  <a:gd name="T47" fmla="*/ 91 h 91"/>
                  <a:gd name="T48" fmla="*/ 104 w 118"/>
                  <a:gd name="T49" fmla="*/ 90 h 91"/>
                  <a:gd name="T50" fmla="*/ 96 w 118"/>
                  <a:gd name="T51" fmla="*/ 88 h 91"/>
                  <a:gd name="T52" fmla="*/ 92 w 118"/>
                  <a:gd name="T53" fmla="*/ 86 h 91"/>
                  <a:gd name="T54" fmla="*/ 88 w 118"/>
                  <a:gd name="T55" fmla="*/ 80 h 91"/>
                  <a:gd name="T56" fmla="*/ 84 w 118"/>
                  <a:gd name="T57" fmla="*/ 71 h 91"/>
                  <a:gd name="T58" fmla="*/ 84 w 118"/>
                  <a:gd name="T59" fmla="*/ 65 h 91"/>
                  <a:gd name="T60" fmla="*/ 84 w 118"/>
                  <a:gd name="T61" fmla="*/ 59 h 91"/>
                  <a:gd name="T62" fmla="*/ 83 w 118"/>
                  <a:gd name="T63" fmla="*/ 57 h 91"/>
                  <a:gd name="T64" fmla="*/ 81 w 118"/>
                  <a:gd name="T65" fmla="*/ 55 h 91"/>
                  <a:gd name="T66" fmla="*/ 76 w 118"/>
                  <a:gd name="T67" fmla="*/ 53 h 91"/>
                  <a:gd name="T68" fmla="*/ 71 w 118"/>
                  <a:gd name="T69" fmla="*/ 52 h 91"/>
                  <a:gd name="T70" fmla="*/ 61 w 118"/>
                  <a:gd name="T71" fmla="*/ 49 h 91"/>
                  <a:gd name="T72" fmla="*/ 55 w 118"/>
                  <a:gd name="T73" fmla="*/ 47 h 91"/>
                  <a:gd name="T74" fmla="*/ 45 w 118"/>
                  <a:gd name="T75" fmla="*/ 43 h 91"/>
                  <a:gd name="T76" fmla="*/ 33 w 118"/>
                  <a:gd name="T77" fmla="*/ 36 h 91"/>
                  <a:gd name="T78" fmla="*/ 28 w 118"/>
                  <a:gd name="T79" fmla="*/ 33 h 91"/>
                  <a:gd name="T80" fmla="*/ 24 w 118"/>
                  <a:gd name="T81" fmla="*/ 30 h 91"/>
                  <a:gd name="T82" fmla="*/ 19 w 118"/>
                  <a:gd name="T83" fmla="*/ 28 h 91"/>
                  <a:gd name="T84" fmla="*/ 18 w 118"/>
                  <a:gd name="T85" fmla="*/ 25 h 91"/>
                  <a:gd name="T86" fmla="*/ 6 w 118"/>
                  <a:gd name="T87" fmla="*/ 11 h 91"/>
                  <a:gd name="T88" fmla="*/ 0 w 118"/>
                  <a:gd name="T8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91">
                    <a:moveTo>
                      <a:pt x="0" y="0"/>
                    </a:moveTo>
                    <a:lnTo>
                      <a:pt x="12" y="7"/>
                    </a:lnTo>
                    <a:lnTo>
                      <a:pt x="25" y="18"/>
                    </a:lnTo>
                    <a:lnTo>
                      <a:pt x="35" y="22"/>
                    </a:lnTo>
                    <a:lnTo>
                      <a:pt x="47" y="27"/>
                    </a:lnTo>
                    <a:lnTo>
                      <a:pt x="55" y="32"/>
                    </a:lnTo>
                    <a:lnTo>
                      <a:pt x="61" y="39"/>
                    </a:lnTo>
                    <a:lnTo>
                      <a:pt x="76" y="43"/>
                    </a:lnTo>
                    <a:lnTo>
                      <a:pt x="92" y="45"/>
                    </a:lnTo>
                    <a:lnTo>
                      <a:pt x="94" y="46"/>
                    </a:lnTo>
                    <a:lnTo>
                      <a:pt x="95" y="47"/>
                    </a:lnTo>
                    <a:lnTo>
                      <a:pt x="96" y="51"/>
                    </a:lnTo>
                    <a:lnTo>
                      <a:pt x="96" y="53"/>
                    </a:lnTo>
                    <a:lnTo>
                      <a:pt x="96" y="60"/>
                    </a:lnTo>
                    <a:lnTo>
                      <a:pt x="96" y="66"/>
                    </a:lnTo>
                    <a:lnTo>
                      <a:pt x="97" y="71"/>
                    </a:lnTo>
                    <a:lnTo>
                      <a:pt x="99" y="74"/>
                    </a:lnTo>
                    <a:lnTo>
                      <a:pt x="102" y="76"/>
                    </a:lnTo>
                    <a:lnTo>
                      <a:pt x="106" y="79"/>
                    </a:lnTo>
                    <a:lnTo>
                      <a:pt x="112" y="82"/>
                    </a:lnTo>
                    <a:lnTo>
                      <a:pt x="116" y="84"/>
                    </a:lnTo>
                    <a:lnTo>
                      <a:pt x="117" y="88"/>
                    </a:lnTo>
                    <a:lnTo>
                      <a:pt x="118" y="91"/>
                    </a:lnTo>
                    <a:lnTo>
                      <a:pt x="114" y="91"/>
                    </a:lnTo>
                    <a:lnTo>
                      <a:pt x="104" y="90"/>
                    </a:lnTo>
                    <a:lnTo>
                      <a:pt x="96" y="88"/>
                    </a:lnTo>
                    <a:lnTo>
                      <a:pt x="92" y="86"/>
                    </a:lnTo>
                    <a:lnTo>
                      <a:pt x="88" y="80"/>
                    </a:lnTo>
                    <a:lnTo>
                      <a:pt x="84" y="71"/>
                    </a:lnTo>
                    <a:lnTo>
                      <a:pt x="84" y="65"/>
                    </a:lnTo>
                    <a:lnTo>
                      <a:pt x="84" y="59"/>
                    </a:lnTo>
                    <a:lnTo>
                      <a:pt x="83" y="57"/>
                    </a:lnTo>
                    <a:lnTo>
                      <a:pt x="81" y="55"/>
                    </a:lnTo>
                    <a:lnTo>
                      <a:pt x="76" y="53"/>
                    </a:lnTo>
                    <a:lnTo>
                      <a:pt x="71" y="52"/>
                    </a:lnTo>
                    <a:lnTo>
                      <a:pt x="61" y="49"/>
                    </a:lnTo>
                    <a:lnTo>
                      <a:pt x="55" y="47"/>
                    </a:lnTo>
                    <a:lnTo>
                      <a:pt x="45" y="43"/>
                    </a:lnTo>
                    <a:lnTo>
                      <a:pt x="33" y="36"/>
                    </a:lnTo>
                    <a:lnTo>
                      <a:pt x="28" y="33"/>
                    </a:lnTo>
                    <a:lnTo>
                      <a:pt x="24" y="30"/>
                    </a:lnTo>
                    <a:lnTo>
                      <a:pt x="19" y="28"/>
                    </a:lnTo>
                    <a:lnTo>
                      <a:pt x="18" y="25"/>
                    </a:lnTo>
                    <a:lnTo>
                      <a:pt x="6" y="11"/>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2" name="Freeform 237">
                <a:extLst>
                  <a:ext uri="{FF2B5EF4-FFF2-40B4-BE49-F238E27FC236}">
                    <a16:creationId xmlns:a16="http://schemas.microsoft.com/office/drawing/2014/main" id="{05E09276-1685-4D36-89AA-528F82671B15}"/>
                  </a:ext>
                </a:extLst>
              </p:cNvPr>
              <p:cNvSpPr/>
              <p:nvPr/>
            </p:nvSpPr>
            <p:spPr bwMode="auto">
              <a:xfrm>
                <a:off x="3150" y="3535"/>
                <a:ext cx="60" cy="32"/>
              </a:xfrm>
              <a:custGeom>
                <a:avLst/>
                <a:gdLst>
                  <a:gd name="T0" fmla="*/ 4 w 239"/>
                  <a:gd name="T1" fmla="*/ 0 h 132"/>
                  <a:gd name="T2" fmla="*/ 18 w 239"/>
                  <a:gd name="T3" fmla="*/ 1 h 132"/>
                  <a:gd name="T4" fmla="*/ 33 w 239"/>
                  <a:gd name="T5" fmla="*/ 5 h 132"/>
                  <a:gd name="T6" fmla="*/ 46 w 239"/>
                  <a:gd name="T7" fmla="*/ 8 h 132"/>
                  <a:gd name="T8" fmla="*/ 57 w 239"/>
                  <a:gd name="T9" fmla="*/ 9 h 132"/>
                  <a:gd name="T10" fmla="*/ 68 w 239"/>
                  <a:gd name="T11" fmla="*/ 19 h 132"/>
                  <a:gd name="T12" fmla="*/ 82 w 239"/>
                  <a:gd name="T13" fmla="*/ 29 h 132"/>
                  <a:gd name="T14" fmla="*/ 91 w 239"/>
                  <a:gd name="T15" fmla="*/ 32 h 132"/>
                  <a:gd name="T16" fmla="*/ 103 w 239"/>
                  <a:gd name="T17" fmla="*/ 34 h 132"/>
                  <a:gd name="T18" fmla="*/ 115 w 239"/>
                  <a:gd name="T19" fmla="*/ 35 h 132"/>
                  <a:gd name="T20" fmla="*/ 126 w 239"/>
                  <a:gd name="T21" fmla="*/ 35 h 132"/>
                  <a:gd name="T22" fmla="*/ 140 w 239"/>
                  <a:gd name="T23" fmla="*/ 32 h 132"/>
                  <a:gd name="T24" fmla="*/ 147 w 239"/>
                  <a:gd name="T25" fmla="*/ 32 h 132"/>
                  <a:gd name="T26" fmla="*/ 154 w 239"/>
                  <a:gd name="T27" fmla="*/ 37 h 132"/>
                  <a:gd name="T28" fmla="*/ 165 w 239"/>
                  <a:gd name="T29" fmla="*/ 48 h 132"/>
                  <a:gd name="T30" fmla="*/ 186 w 239"/>
                  <a:gd name="T31" fmla="*/ 65 h 132"/>
                  <a:gd name="T32" fmla="*/ 210 w 239"/>
                  <a:gd name="T33" fmla="*/ 82 h 132"/>
                  <a:gd name="T34" fmla="*/ 221 w 239"/>
                  <a:gd name="T35" fmla="*/ 92 h 132"/>
                  <a:gd name="T36" fmla="*/ 230 w 239"/>
                  <a:gd name="T37" fmla="*/ 102 h 132"/>
                  <a:gd name="T38" fmla="*/ 234 w 239"/>
                  <a:gd name="T39" fmla="*/ 107 h 132"/>
                  <a:gd name="T40" fmla="*/ 236 w 239"/>
                  <a:gd name="T41" fmla="*/ 112 h 132"/>
                  <a:gd name="T42" fmla="*/ 238 w 239"/>
                  <a:gd name="T43" fmla="*/ 118 h 132"/>
                  <a:gd name="T44" fmla="*/ 238 w 239"/>
                  <a:gd name="T45" fmla="*/ 124 h 132"/>
                  <a:gd name="T46" fmla="*/ 239 w 239"/>
                  <a:gd name="T47" fmla="*/ 132 h 132"/>
                  <a:gd name="T48" fmla="*/ 239 w 239"/>
                  <a:gd name="T49" fmla="*/ 130 h 132"/>
                  <a:gd name="T50" fmla="*/ 238 w 239"/>
                  <a:gd name="T51" fmla="*/ 128 h 132"/>
                  <a:gd name="T52" fmla="*/ 236 w 239"/>
                  <a:gd name="T53" fmla="*/ 124 h 132"/>
                  <a:gd name="T54" fmla="*/ 233 w 239"/>
                  <a:gd name="T55" fmla="*/ 121 h 132"/>
                  <a:gd name="T56" fmla="*/ 227 w 239"/>
                  <a:gd name="T57" fmla="*/ 119 h 132"/>
                  <a:gd name="T58" fmla="*/ 220 w 239"/>
                  <a:gd name="T59" fmla="*/ 116 h 132"/>
                  <a:gd name="T60" fmla="*/ 213 w 239"/>
                  <a:gd name="T61" fmla="*/ 110 h 132"/>
                  <a:gd name="T62" fmla="*/ 207 w 239"/>
                  <a:gd name="T63" fmla="*/ 105 h 132"/>
                  <a:gd name="T64" fmla="*/ 201 w 239"/>
                  <a:gd name="T65" fmla="*/ 98 h 132"/>
                  <a:gd name="T66" fmla="*/ 187 w 239"/>
                  <a:gd name="T67" fmla="*/ 91 h 132"/>
                  <a:gd name="T68" fmla="*/ 173 w 239"/>
                  <a:gd name="T69" fmla="*/ 84 h 132"/>
                  <a:gd name="T70" fmla="*/ 167 w 239"/>
                  <a:gd name="T71" fmla="*/ 82 h 132"/>
                  <a:gd name="T72" fmla="*/ 160 w 239"/>
                  <a:gd name="T73" fmla="*/ 80 h 132"/>
                  <a:gd name="T74" fmla="*/ 155 w 239"/>
                  <a:gd name="T75" fmla="*/ 76 h 132"/>
                  <a:gd name="T76" fmla="*/ 150 w 239"/>
                  <a:gd name="T77" fmla="*/ 71 h 132"/>
                  <a:gd name="T78" fmla="*/ 139 w 239"/>
                  <a:gd name="T79" fmla="*/ 64 h 132"/>
                  <a:gd name="T80" fmla="*/ 130 w 239"/>
                  <a:gd name="T81" fmla="*/ 57 h 132"/>
                  <a:gd name="T82" fmla="*/ 120 w 239"/>
                  <a:gd name="T83" fmla="*/ 51 h 132"/>
                  <a:gd name="T84" fmla="*/ 109 w 239"/>
                  <a:gd name="T85" fmla="*/ 43 h 132"/>
                  <a:gd name="T86" fmla="*/ 102 w 239"/>
                  <a:gd name="T87" fmla="*/ 41 h 132"/>
                  <a:gd name="T88" fmla="*/ 96 w 239"/>
                  <a:gd name="T89" fmla="*/ 39 h 132"/>
                  <a:gd name="T90" fmla="*/ 89 w 239"/>
                  <a:gd name="T91" fmla="*/ 38 h 132"/>
                  <a:gd name="T92" fmla="*/ 84 w 239"/>
                  <a:gd name="T93" fmla="*/ 39 h 132"/>
                  <a:gd name="T94" fmla="*/ 76 w 239"/>
                  <a:gd name="T95" fmla="*/ 40 h 132"/>
                  <a:gd name="T96" fmla="*/ 69 w 239"/>
                  <a:gd name="T97" fmla="*/ 40 h 132"/>
                  <a:gd name="T98" fmla="*/ 62 w 239"/>
                  <a:gd name="T99" fmla="*/ 39 h 132"/>
                  <a:gd name="T100" fmla="*/ 55 w 239"/>
                  <a:gd name="T101" fmla="*/ 36 h 132"/>
                  <a:gd name="T102" fmla="*/ 43 w 239"/>
                  <a:gd name="T103" fmla="*/ 29 h 132"/>
                  <a:gd name="T104" fmla="*/ 31 w 239"/>
                  <a:gd name="T105" fmla="*/ 23 h 132"/>
                  <a:gd name="T106" fmla="*/ 23 w 239"/>
                  <a:gd name="T107" fmla="*/ 20 h 132"/>
                  <a:gd name="T108" fmla="*/ 9 w 239"/>
                  <a:gd name="T109" fmla="*/ 11 h 132"/>
                  <a:gd name="T110" fmla="*/ 4 w 239"/>
                  <a:gd name="T111" fmla="*/ 7 h 132"/>
                  <a:gd name="T112" fmla="*/ 0 w 239"/>
                  <a:gd name="T113" fmla="*/ 4 h 132"/>
                  <a:gd name="T114" fmla="*/ 0 w 239"/>
                  <a:gd name="T115" fmla="*/ 2 h 132"/>
                  <a:gd name="T116" fmla="*/ 0 w 239"/>
                  <a:gd name="T117" fmla="*/ 1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1"/>
                    </a:lnTo>
                    <a:lnTo>
                      <a:pt x="33" y="5"/>
                    </a:lnTo>
                    <a:lnTo>
                      <a:pt x="46" y="8"/>
                    </a:lnTo>
                    <a:lnTo>
                      <a:pt x="57" y="9"/>
                    </a:lnTo>
                    <a:lnTo>
                      <a:pt x="68" y="19"/>
                    </a:lnTo>
                    <a:lnTo>
                      <a:pt x="82" y="29"/>
                    </a:lnTo>
                    <a:lnTo>
                      <a:pt x="91" y="32"/>
                    </a:lnTo>
                    <a:lnTo>
                      <a:pt x="103" y="34"/>
                    </a:lnTo>
                    <a:lnTo>
                      <a:pt x="115" y="35"/>
                    </a:lnTo>
                    <a:lnTo>
                      <a:pt x="126" y="35"/>
                    </a:lnTo>
                    <a:lnTo>
                      <a:pt x="140" y="32"/>
                    </a:lnTo>
                    <a:lnTo>
                      <a:pt x="147" y="32"/>
                    </a:lnTo>
                    <a:lnTo>
                      <a:pt x="154" y="37"/>
                    </a:lnTo>
                    <a:lnTo>
                      <a:pt x="165" y="48"/>
                    </a:lnTo>
                    <a:lnTo>
                      <a:pt x="186" y="65"/>
                    </a:lnTo>
                    <a:lnTo>
                      <a:pt x="210" y="82"/>
                    </a:lnTo>
                    <a:lnTo>
                      <a:pt x="221" y="92"/>
                    </a:lnTo>
                    <a:lnTo>
                      <a:pt x="230" y="102"/>
                    </a:lnTo>
                    <a:lnTo>
                      <a:pt x="234" y="107"/>
                    </a:lnTo>
                    <a:lnTo>
                      <a:pt x="236" y="112"/>
                    </a:lnTo>
                    <a:lnTo>
                      <a:pt x="238" y="118"/>
                    </a:lnTo>
                    <a:lnTo>
                      <a:pt x="238" y="124"/>
                    </a:lnTo>
                    <a:lnTo>
                      <a:pt x="239" y="132"/>
                    </a:lnTo>
                    <a:lnTo>
                      <a:pt x="239" y="130"/>
                    </a:lnTo>
                    <a:lnTo>
                      <a:pt x="238" y="128"/>
                    </a:lnTo>
                    <a:lnTo>
                      <a:pt x="236" y="124"/>
                    </a:lnTo>
                    <a:lnTo>
                      <a:pt x="233" y="121"/>
                    </a:lnTo>
                    <a:lnTo>
                      <a:pt x="227" y="119"/>
                    </a:lnTo>
                    <a:lnTo>
                      <a:pt x="220" y="116"/>
                    </a:lnTo>
                    <a:lnTo>
                      <a:pt x="213" y="110"/>
                    </a:lnTo>
                    <a:lnTo>
                      <a:pt x="207" y="105"/>
                    </a:lnTo>
                    <a:lnTo>
                      <a:pt x="201" y="98"/>
                    </a:lnTo>
                    <a:lnTo>
                      <a:pt x="187" y="91"/>
                    </a:lnTo>
                    <a:lnTo>
                      <a:pt x="173" y="84"/>
                    </a:lnTo>
                    <a:lnTo>
                      <a:pt x="167" y="82"/>
                    </a:lnTo>
                    <a:lnTo>
                      <a:pt x="160" y="80"/>
                    </a:lnTo>
                    <a:lnTo>
                      <a:pt x="155" y="76"/>
                    </a:lnTo>
                    <a:lnTo>
                      <a:pt x="150" y="71"/>
                    </a:lnTo>
                    <a:lnTo>
                      <a:pt x="139" y="64"/>
                    </a:lnTo>
                    <a:lnTo>
                      <a:pt x="130" y="57"/>
                    </a:lnTo>
                    <a:lnTo>
                      <a:pt x="120" y="51"/>
                    </a:lnTo>
                    <a:lnTo>
                      <a:pt x="109" y="43"/>
                    </a:lnTo>
                    <a:lnTo>
                      <a:pt x="102" y="41"/>
                    </a:lnTo>
                    <a:lnTo>
                      <a:pt x="96" y="39"/>
                    </a:lnTo>
                    <a:lnTo>
                      <a:pt x="89" y="38"/>
                    </a:lnTo>
                    <a:lnTo>
                      <a:pt x="84" y="39"/>
                    </a:lnTo>
                    <a:lnTo>
                      <a:pt x="76" y="40"/>
                    </a:lnTo>
                    <a:lnTo>
                      <a:pt x="69" y="40"/>
                    </a:lnTo>
                    <a:lnTo>
                      <a:pt x="62" y="39"/>
                    </a:lnTo>
                    <a:lnTo>
                      <a:pt x="55" y="36"/>
                    </a:lnTo>
                    <a:lnTo>
                      <a:pt x="43" y="29"/>
                    </a:lnTo>
                    <a:lnTo>
                      <a:pt x="31" y="23"/>
                    </a:lnTo>
                    <a:lnTo>
                      <a:pt x="23" y="20"/>
                    </a:lnTo>
                    <a:lnTo>
                      <a:pt x="9" y="11"/>
                    </a:lnTo>
                    <a:lnTo>
                      <a:pt x="4" y="7"/>
                    </a:lnTo>
                    <a:lnTo>
                      <a:pt x="0" y="4"/>
                    </a:lnTo>
                    <a:lnTo>
                      <a:pt x="0" y="2"/>
                    </a:lnTo>
                    <a:lnTo>
                      <a:pt x="0" y="1"/>
                    </a:lnTo>
                    <a:lnTo>
                      <a:pt x="1" y="0"/>
                    </a:lnTo>
                    <a:lnTo>
                      <a:pt x="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3" name="Freeform 238">
                <a:extLst>
                  <a:ext uri="{FF2B5EF4-FFF2-40B4-BE49-F238E27FC236}">
                    <a16:creationId xmlns:a16="http://schemas.microsoft.com/office/drawing/2014/main" id="{0CEDFCE6-7105-48F3-85D4-096721CC903C}"/>
                  </a:ext>
                </a:extLst>
              </p:cNvPr>
              <p:cNvSpPr/>
              <p:nvPr/>
            </p:nvSpPr>
            <p:spPr bwMode="auto">
              <a:xfrm>
                <a:off x="2962" y="3525"/>
                <a:ext cx="60" cy="33"/>
              </a:xfrm>
              <a:custGeom>
                <a:avLst/>
                <a:gdLst>
                  <a:gd name="T0" fmla="*/ 4 w 239"/>
                  <a:gd name="T1" fmla="*/ 0 h 132"/>
                  <a:gd name="T2" fmla="*/ 18 w 239"/>
                  <a:gd name="T3" fmla="*/ 2 h 132"/>
                  <a:gd name="T4" fmla="*/ 33 w 239"/>
                  <a:gd name="T5" fmla="*/ 5 h 132"/>
                  <a:gd name="T6" fmla="*/ 46 w 239"/>
                  <a:gd name="T7" fmla="*/ 8 h 132"/>
                  <a:gd name="T8" fmla="*/ 57 w 239"/>
                  <a:gd name="T9" fmla="*/ 10 h 132"/>
                  <a:gd name="T10" fmla="*/ 68 w 239"/>
                  <a:gd name="T11" fmla="*/ 19 h 132"/>
                  <a:gd name="T12" fmla="*/ 82 w 239"/>
                  <a:gd name="T13" fmla="*/ 31 h 132"/>
                  <a:gd name="T14" fmla="*/ 92 w 239"/>
                  <a:gd name="T15" fmla="*/ 33 h 132"/>
                  <a:gd name="T16" fmla="*/ 103 w 239"/>
                  <a:gd name="T17" fmla="*/ 35 h 132"/>
                  <a:gd name="T18" fmla="*/ 115 w 239"/>
                  <a:gd name="T19" fmla="*/ 36 h 132"/>
                  <a:gd name="T20" fmla="*/ 126 w 239"/>
                  <a:gd name="T21" fmla="*/ 35 h 132"/>
                  <a:gd name="T22" fmla="*/ 141 w 239"/>
                  <a:gd name="T23" fmla="*/ 33 h 132"/>
                  <a:gd name="T24" fmla="*/ 148 w 239"/>
                  <a:gd name="T25" fmla="*/ 33 h 132"/>
                  <a:gd name="T26" fmla="*/ 154 w 239"/>
                  <a:gd name="T27" fmla="*/ 37 h 132"/>
                  <a:gd name="T28" fmla="*/ 165 w 239"/>
                  <a:gd name="T29" fmla="*/ 49 h 132"/>
                  <a:gd name="T30" fmla="*/ 187 w 239"/>
                  <a:gd name="T31" fmla="*/ 66 h 132"/>
                  <a:gd name="T32" fmla="*/ 210 w 239"/>
                  <a:gd name="T33" fmla="*/ 84 h 132"/>
                  <a:gd name="T34" fmla="*/ 221 w 239"/>
                  <a:gd name="T35" fmla="*/ 92 h 132"/>
                  <a:gd name="T36" fmla="*/ 231 w 239"/>
                  <a:gd name="T37" fmla="*/ 102 h 132"/>
                  <a:gd name="T38" fmla="*/ 234 w 239"/>
                  <a:gd name="T39" fmla="*/ 107 h 132"/>
                  <a:gd name="T40" fmla="*/ 236 w 239"/>
                  <a:gd name="T41" fmla="*/ 113 h 132"/>
                  <a:gd name="T42" fmla="*/ 238 w 239"/>
                  <a:gd name="T43" fmla="*/ 119 h 132"/>
                  <a:gd name="T44" fmla="*/ 238 w 239"/>
                  <a:gd name="T45" fmla="*/ 124 h 132"/>
                  <a:gd name="T46" fmla="*/ 239 w 239"/>
                  <a:gd name="T47" fmla="*/ 132 h 132"/>
                  <a:gd name="T48" fmla="*/ 239 w 239"/>
                  <a:gd name="T49" fmla="*/ 131 h 132"/>
                  <a:gd name="T50" fmla="*/ 238 w 239"/>
                  <a:gd name="T51" fmla="*/ 128 h 132"/>
                  <a:gd name="T52" fmla="*/ 236 w 239"/>
                  <a:gd name="T53" fmla="*/ 126 h 132"/>
                  <a:gd name="T54" fmla="*/ 233 w 239"/>
                  <a:gd name="T55" fmla="*/ 122 h 132"/>
                  <a:gd name="T56" fmla="*/ 228 w 239"/>
                  <a:gd name="T57" fmla="*/ 120 h 132"/>
                  <a:gd name="T58" fmla="*/ 220 w 239"/>
                  <a:gd name="T59" fmla="*/ 117 h 132"/>
                  <a:gd name="T60" fmla="*/ 213 w 239"/>
                  <a:gd name="T61" fmla="*/ 112 h 132"/>
                  <a:gd name="T62" fmla="*/ 207 w 239"/>
                  <a:gd name="T63" fmla="*/ 105 h 132"/>
                  <a:gd name="T64" fmla="*/ 202 w 239"/>
                  <a:gd name="T65" fmla="*/ 100 h 132"/>
                  <a:gd name="T66" fmla="*/ 188 w 239"/>
                  <a:gd name="T67" fmla="*/ 91 h 132"/>
                  <a:gd name="T68" fmla="*/ 175 w 239"/>
                  <a:gd name="T69" fmla="*/ 86 h 132"/>
                  <a:gd name="T70" fmla="*/ 167 w 239"/>
                  <a:gd name="T71" fmla="*/ 84 h 132"/>
                  <a:gd name="T72" fmla="*/ 162 w 239"/>
                  <a:gd name="T73" fmla="*/ 80 h 132"/>
                  <a:gd name="T74" fmla="*/ 155 w 239"/>
                  <a:gd name="T75" fmla="*/ 77 h 132"/>
                  <a:gd name="T76" fmla="*/ 150 w 239"/>
                  <a:gd name="T77" fmla="*/ 73 h 132"/>
                  <a:gd name="T78" fmla="*/ 139 w 239"/>
                  <a:gd name="T79" fmla="*/ 64 h 132"/>
                  <a:gd name="T80" fmla="*/ 130 w 239"/>
                  <a:gd name="T81" fmla="*/ 58 h 132"/>
                  <a:gd name="T82" fmla="*/ 122 w 239"/>
                  <a:gd name="T83" fmla="*/ 51 h 132"/>
                  <a:gd name="T84" fmla="*/ 109 w 239"/>
                  <a:gd name="T85" fmla="*/ 45 h 132"/>
                  <a:gd name="T86" fmla="*/ 102 w 239"/>
                  <a:gd name="T87" fmla="*/ 41 h 132"/>
                  <a:gd name="T88" fmla="*/ 96 w 239"/>
                  <a:gd name="T89" fmla="*/ 39 h 132"/>
                  <a:gd name="T90" fmla="*/ 91 w 239"/>
                  <a:gd name="T91" fmla="*/ 39 h 132"/>
                  <a:gd name="T92" fmla="*/ 84 w 239"/>
                  <a:gd name="T93" fmla="*/ 39 h 132"/>
                  <a:gd name="T94" fmla="*/ 76 w 239"/>
                  <a:gd name="T95" fmla="*/ 41 h 132"/>
                  <a:gd name="T96" fmla="*/ 69 w 239"/>
                  <a:gd name="T97" fmla="*/ 41 h 132"/>
                  <a:gd name="T98" fmla="*/ 62 w 239"/>
                  <a:gd name="T99" fmla="*/ 39 h 132"/>
                  <a:gd name="T100" fmla="*/ 55 w 239"/>
                  <a:gd name="T101" fmla="*/ 37 h 132"/>
                  <a:gd name="T102" fmla="*/ 43 w 239"/>
                  <a:gd name="T103" fmla="*/ 30 h 132"/>
                  <a:gd name="T104" fmla="*/ 31 w 239"/>
                  <a:gd name="T105" fmla="*/ 23 h 132"/>
                  <a:gd name="T106" fmla="*/ 24 w 239"/>
                  <a:gd name="T107" fmla="*/ 20 h 132"/>
                  <a:gd name="T108" fmla="*/ 10 w 239"/>
                  <a:gd name="T109" fmla="*/ 12 h 132"/>
                  <a:gd name="T110" fmla="*/ 4 w 239"/>
                  <a:gd name="T111" fmla="*/ 8 h 132"/>
                  <a:gd name="T112" fmla="*/ 0 w 239"/>
                  <a:gd name="T113" fmla="*/ 4 h 132"/>
                  <a:gd name="T114" fmla="*/ 0 w 239"/>
                  <a:gd name="T115" fmla="*/ 3 h 132"/>
                  <a:gd name="T116" fmla="*/ 0 w 239"/>
                  <a:gd name="T117" fmla="*/ 2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2"/>
                    </a:lnTo>
                    <a:lnTo>
                      <a:pt x="33" y="5"/>
                    </a:lnTo>
                    <a:lnTo>
                      <a:pt x="46" y="8"/>
                    </a:lnTo>
                    <a:lnTo>
                      <a:pt x="57" y="10"/>
                    </a:lnTo>
                    <a:lnTo>
                      <a:pt x="68" y="19"/>
                    </a:lnTo>
                    <a:lnTo>
                      <a:pt x="82" y="31"/>
                    </a:lnTo>
                    <a:lnTo>
                      <a:pt x="92" y="33"/>
                    </a:lnTo>
                    <a:lnTo>
                      <a:pt x="103" y="35"/>
                    </a:lnTo>
                    <a:lnTo>
                      <a:pt x="115" y="36"/>
                    </a:lnTo>
                    <a:lnTo>
                      <a:pt x="126" y="35"/>
                    </a:lnTo>
                    <a:lnTo>
                      <a:pt x="141" y="33"/>
                    </a:lnTo>
                    <a:lnTo>
                      <a:pt x="148" y="33"/>
                    </a:lnTo>
                    <a:lnTo>
                      <a:pt x="154" y="37"/>
                    </a:lnTo>
                    <a:lnTo>
                      <a:pt x="165" y="49"/>
                    </a:lnTo>
                    <a:lnTo>
                      <a:pt x="187" y="66"/>
                    </a:lnTo>
                    <a:lnTo>
                      <a:pt x="210" y="84"/>
                    </a:lnTo>
                    <a:lnTo>
                      <a:pt x="221" y="92"/>
                    </a:lnTo>
                    <a:lnTo>
                      <a:pt x="231" y="102"/>
                    </a:lnTo>
                    <a:lnTo>
                      <a:pt x="234" y="107"/>
                    </a:lnTo>
                    <a:lnTo>
                      <a:pt x="236" y="113"/>
                    </a:lnTo>
                    <a:lnTo>
                      <a:pt x="238" y="119"/>
                    </a:lnTo>
                    <a:lnTo>
                      <a:pt x="238" y="124"/>
                    </a:lnTo>
                    <a:lnTo>
                      <a:pt x="239" y="132"/>
                    </a:lnTo>
                    <a:lnTo>
                      <a:pt x="239" y="131"/>
                    </a:lnTo>
                    <a:lnTo>
                      <a:pt x="238" y="128"/>
                    </a:lnTo>
                    <a:lnTo>
                      <a:pt x="236" y="126"/>
                    </a:lnTo>
                    <a:lnTo>
                      <a:pt x="233" y="122"/>
                    </a:lnTo>
                    <a:lnTo>
                      <a:pt x="228" y="120"/>
                    </a:lnTo>
                    <a:lnTo>
                      <a:pt x="220" y="117"/>
                    </a:lnTo>
                    <a:lnTo>
                      <a:pt x="213" y="112"/>
                    </a:lnTo>
                    <a:lnTo>
                      <a:pt x="207" y="105"/>
                    </a:lnTo>
                    <a:lnTo>
                      <a:pt x="202" y="100"/>
                    </a:lnTo>
                    <a:lnTo>
                      <a:pt x="188" y="91"/>
                    </a:lnTo>
                    <a:lnTo>
                      <a:pt x="175" y="86"/>
                    </a:lnTo>
                    <a:lnTo>
                      <a:pt x="167" y="84"/>
                    </a:lnTo>
                    <a:lnTo>
                      <a:pt x="162" y="80"/>
                    </a:lnTo>
                    <a:lnTo>
                      <a:pt x="155" y="77"/>
                    </a:lnTo>
                    <a:lnTo>
                      <a:pt x="150" y="73"/>
                    </a:lnTo>
                    <a:lnTo>
                      <a:pt x="139" y="64"/>
                    </a:lnTo>
                    <a:lnTo>
                      <a:pt x="130" y="58"/>
                    </a:lnTo>
                    <a:lnTo>
                      <a:pt x="122" y="51"/>
                    </a:lnTo>
                    <a:lnTo>
                      <a:pt x="109" y="45"/>
                    </a:lnTo>
                    <a:lnTo>
                      <a:pt x="102" y="41"/>
                    </a:lnTo>
                    <a:lnTo>
                      <a:pt x="96" y="39"/>
                    </a:lnTo>
                    <a:lnTo>
                      <a:pt x="91" y="39"/>
                    </a:lnTo>
                    <a:lnTo>
                      <a:pt x="84" y="39"/>
                    </a:lnTo>
                    <a:lnTo>
                      <a:pt x="76" y="41"/>
                    </a:lnTo>
                    <a:lnTo>
                      <a:pt x="69" y="41"/>
                    </a:lnTo>
                    <a:lnTo>
                      <a:pt x="62" y="39"/>
                    </a:lnTo>
                    <a:lnTo>
                      <a:pt x="55" y="37"/>
                    </a:lnTo>
                    <a:lnTo>
                      <a:pt x="43" y="30"/>
                    </a:lnTo>
                    <a:lnTo>
                      <a:pt x="31" y="23"/>
                    </a:lnTo>
                    <a:lnTo>
                      <a:pt x="24" y="20"/>
                    </a:lnTo>
                    <a:lnTo>
                      <a:pt x="10" y="12"/>
                    </a:lnTo>
                    <a:lnTo>
                      <a:pt x="4" y="8"/>
                    </a:lnTo>
                    <a:lnTo>
                      <a:pt x="0" y="4"/>
                    </a:lnTo>
                    <a:lnTo>
                      <a:pt x="0" y="3"/>
                    </a:lnTo>
                    <a:lnTo>
                      <a:pt x="0" y="2"/>
                    </a:lnTo>
                    <a:lnTo>
                      <a:pt x="1" y="0"/>
                    </a:lnTo>
                    <a:lnTo>
                      <a:pt x="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4" name="Freeform 239">
                <a:extLst>
                  <a:ext uri="{FF2B5EF4-FFF2-40B4-BE49-F238E27FC236}">
                    <a16:creationId xmlns:a16="http://schemas.microsoft.com/office/drawing/2014/main" id="{BB30A758-7B27-43FA-952E-14F4DB1E48CB}"/>
                  </a:ext>
                </a:extLst>
              </p:cNvPr>
              <p:cNvSpPr/>
              <p:nvPr/>
            </p:nvSpPr>
            <p:spPr bwMode="auto">
              <a:xfrm>
                <a:off x="3131" y="3446"/>
                <a:ext cx="22" cy="24"/>
              </a:xfrm>
              <a:custGeom>
                <a:avLst/>
                <a:gdLst>
                  <a:gd name="T0" fmla="*/ 11 w 92"/>
                  <a:gd name="T1" fmla="*/ 0 h 96"/>
                  <a:gd name="T2" fmla="*/ 3 w 92"/>
                  <a:gd name="T3" fmla="*/ 2 h 96"/>
                  <a:gd name="T4" fmla="*/ 12 w 92"/>
                  <a:gd name="T5" fmla="*/ 4 h 96"/>
                  <a:gd name="T6" fmla="*/ 19 w 92"/>
                  <a:gd name="T7" fmla="*/ 6 h 96"/>
                  <a:gd name="T8" fmla="*/ 25 w 92"/>
                  <a:gd name="T9" fmla="*/ 9 h 96"/>
                  <a:gd name="T10" fmla="*/ 29 w 92"/>
                  <a:gd name="T11" fmla="*/ 14 h 96"/>
                  <a:gd name="T12" fmla="*/ 31 w 92"/>
                  <a:gd name="T13" fmla="*/ 17 h 96"/>
                  <a:gd name="T14" fmla="*/ 33 w 92"/>
                  <a:gd name="T15" fmla="*/ 20 h 96"/>
                  <a:gd name="T16" fmla="*/ 35 w 92"/>
                  <a:gd name="T17" fmla="*/ 22 h 96"/>
                  <a:gd name="T18" fmla="*/ 36 w 92"/>
                  <a:gd name="T19" fmla="*/ 23 h 96"/>
                  <a:gd name="T20" fmla="*/ 38 w 92"/>
                  <a:gd name="T21" fmla="*/ 23 h 96"/>
                  <a:gd name="T22" fmla="*/ 41 w 92"/>
                  <a:gd name="T23" fmla="*/ 23 h 96"/>
                  <a:gd name="T24" fmla="*/ 50 w 92"/>
                  <a:gd name="T25" fmla="*/ 24 h 96"/>
                  <a:gd name="T26" fmla="*/ 63 w 92"/>
                  <a:gd name="T27" fmla="*/ 28 h 96"/>
                  <a:gd name="T28" fmla="*/ 74 w 92"/>
                  <a:gd name="T29" fmla="*/ 31 h 96"/>
                  <a:gd name="T30" fmla="*/ 80 w 92"/>
                  <a:gd name="T31" fmla="*/ 33 h 96"/>
                  <a:gd name="T32" fmla="*/ 80 w 92"/>
                  <a:gd name="T33" fmla="*/ 43 h 96"/>
                  <a:gd name="T34" fmla="*/ 81 w 92"/>
                  <a:gd name="T35" fmla="*/ 51 h 96"/>
                  <a:gd name="T36" fmla="*/ 82 w 92"/>
                  <a:gd name="T37" fmla="*/ 59 h 96"/>
                  <a:gd name="T38" fmla="*/ 84 w 92"/>
                  <a:gd name="T39" fmla="*/ 70 h 96"/>
                  <a:gd name="T40" fmla="*/ 85 w 92"/>
                  <a:gd name="T41" fmla="*/ 75 h 96"/>
                  <a:gd name="T42" fmla="*/ 87 w 92"/>
                  <a:gd name="T43" fmla="*/ 79 h 96"/>
                  <a:gd name="T44" fmla="*/ 89 w 92"/>
                  <a:gd name="T45" fmla="*/ 84 h 96"/>
                  <a:gd name="T46" fmla="*/ 92 w 92"/>
                  <a:gd name="T47" fmla="*/ 87 h 96"/>
                  <a:gd name="T48" fmla="*/ 92 w 92"/>
                  <a:gd name="T49" fmla="*/ 92 h 96"/>
                  <a:gd name="T50" fmla="*/ 92 w 92"/>
                  <a:gd name="T51" fmla="*/ 96 h 96"/>
                  <a:gd name="T52" fmla="*/ 90 w 92"/>
                  <a:gd name="T53" fmla="*/ 94 h 96"/>
                  <a:gd name="T54" fmla="*/ 89 w 92"/>
                  <a:gd name="T55" fmla="*/ 91 h 96"/>
                  <a:gd name="T56" fmla="*/ 86 w 92"/>
                  <a:gd name="T57" fmla="*/ 87 h 96"/>
                  <a:gd name="T58" fmla="*/ 85 w 92"/>
                  <a:gd name="T59" fmla="*/ 82 h 96"/>
                  <a:gd name="T60" fmla="*/ 82 w 92"/>
                  <a:gd name="T61" fmla="*/ 71 h 96"/>
                  <a:gd name="T62" fmla="*/ 80 w 92"/>
                  <a:gd name="T63" fmla="*/ 62 h 96"/>
                  <a:gd name="T64" fmla="*/ 78 w 92"/>
                  <a:gd name="T65" fmla="*/ 59 h 96"/>
                  <a:gd name="T66" fmla="*/ 76 w 92"/>
                  <a:gd name="T67" fmla="*/ 57 h 96"/>
                  <a:gd name="T68" fmla="*/ 72 w 92"/>
                  <a:gd name="T69" fmla="*/ 55 h 96"/>
                  <a:gd name="T70" fmla="*/ 69 w 92"/>
                  <a:gd name="T71" fmla="*/ 52 h 96"/>
                  <a:gd name="T72" fmla="*/ 63 w 92"/>
                  <a:gd name="T73" fmla="*/ 50 h 96"/>
                  <a:gd name="T74" fmla="*/ 56 w 92"/>
                  <a:gd name="T75" fmla="*/ 48 h 96"/>
                  <a:gd name="T76" fmla="*/ 51 w 92"/>
                  <a:gd name="T77" fmla="*/ 43 h 96"/>
                  <a:gd name="T78" fmla="*/ 42 w 92"/>
                  <a:gd name="T79" fmla="*/ 36 h 96"/>
                  <a:gd name="T80" fmla="*/ 36 w 92"/>
                  <a:gd name="T81" fmla="*/ 31 h 96"/>
                  <a:gd name="T82" fmla="*/ 28 w 92"/>
                  <a:gd name="T83" fmla="*/ 23 h 96"/>
                  <a:gd name="T84" fmla="*/ 24 w 92"/>
                  <a:gd name="T85" fmla="*/ 19 h 96"/>
                  <a:gd name="T86" fmla="*/ 19 w 92"/>
                  <a:gd name="T87" fmla="*/ 17 h 96"/>
                  <a:gd name="T88" fmla="*/ 15 w 92"/>
                  <a:gd name="T89" fmla="*/ 15 h 96"/>
                  <a:gd name="T90" fmla="*/ 10 w 92"/>
                  <a:gd name="T91" fmla="*/ 14 h 96"/>
                  <a:gd name="T92" fmla="*/ 5 w 92"/>
                  <a:gd name="T93" fmla="*/ 13 h 96"/>
                  <a:gd name="T94" fmla="*/ 2 w 92"/>
                  <a:gd name="T95" fmla="*/ 11 h 96"/>
                  <a:gd name="T96" fmla="*/ 0 w 92"/>
                  <a:gd name="T97" fmla="*/ 9 h 96"/>
                  <a:gd name="T98" fmla="*/ 0 w 92"/>
                  <a:gd name="T99" fmla="*/ 6 h 96"/>
                  <a:gd name="T100" fmla="*/ 0 w 92"/>
                  <a:gd name="T101" fmla="*/ 4 h 96"/>
                  <a:gd name="T102" fmla="*/ 2 w 92"/>
                  <a:gd name="T103" fmla="*/ 2 h 96"/>
                  <a:gd name="T104" fmla="*/ 7 w 92"/>
                  <a:gd name="T105" fmla="*/ 0 h 96"/>
                  <a:gd name="T106" fmla="*/ 11 w 92"/>
                  <a:gd name="T10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96">
                    <a:moveTo>
                      <a:pt x="11" y="0"/>
                    </a:moveTo>
                    <a:lnTo>
                      <a:pt x="3" y="2"/>
                    </a:lnTo>
                    <a:lnTo>
                      <a:pt x="12" y="4"/>
                    </a:lnTo>
                    <a:lnTo>
                      <a:pt x="19" y="6"/>
                    </a:lnTo>
                    <a:lnTo>
                      <a:pt x="25" y="9"/>
                    </a:lnTo>
                    <a:lnTo>
                      <a:pt x="29" y="14"/>
                    </a:lnTo>
                    <a:lnTo>
                      <a:pt x="31" y="17"/>
                    </a:lnTo>
                    <a:lnTo>
                      <a:pt x="33" y="20"/>
                    </a:lnTo>
                    <a:lnTo>
                      <a:pt x="35" y="22"/>
                    </a:lnTo>
                    <a:lnTo>
                      <a:pt x="36" y="23"/>
                    </a:lnTo>
                    <a:lnTo>
                      <a:pt x="38" y="23"/>
                    </a:lnTo>
                    <a:lnTo>
                      <a:pt x="41" y="23"/>
                    </a:lnTo>
                    <a:lnTo>
                      <a:pt x="50" y="24"/>
                    </a:lnTo>
                    <a:lnTo>
                      <a:pt x="63" y="28"/>
                    </a:lnTo>
                    <a:lnTo>
                      <a:pt x="74" y="31"/>
                    </a:lnTo>
                    <a:lnTo>
                      <a:pt x="80" y="33"/>
                    </a:lnTo>
                    <a:lnTo>
                      <a:pt x="80" y="43"/>
                    </a:lnTo>
                    <a:lnTo>
                      <a:pt x="81" y="51"/>
                    </a:lnTo>
                    <a:lnTo>
                      <a:pt x="82" y="59"/>
                    </a:lnTo>
                    <a:lnTo>
                      <a:pt x="84" y="70"/>
                    </a:lnTo>
                    <a:lnTo>
                      <a:pt x="85" y="75"/>
                    </a:lnTo>
                    <a:lnTo>
                      <a:pt x="87" y="79"/>
                    </a:lnTo>
                    <a:lnTo>
                      <a:pt x="89" y="84"/>
                    </a:lnTo>
                    <a:lnTo>
                      <a:pt x="92" y="87"/>
                    </a:lnTo>
                    <a:lnTo>
                      <a:pt x="92" y="92"/>
                    </a:lnTo>
                    <a:lnTo>
                      <a:pt x="92" y="96"/>
                    </a:lnTo>
                    <a:lnTo>
                      <a:pt x="90" y="94"/>
                    </a:lnTo>
                    <a:lnTo>
                      <a:pt x="89" y="91"/>
                    </a:lnTo>
                    <a:lnTo>
                      <a:pt x="86" y="87"/>
                    </a:lnTo>
                    <a:lnTo>
                      <a:pt x="85" y="82"/>
                    </a:lnTo>
                    <a:lnTo>
                      <a:pt x="82" y="71"/>
                    </a:lnTo>
                    <a:lnTo>
                      <a:pt x="80" y="62"/>
                    </a:lnTo>
                    <a:lnTo>
                      <a:pt x="78" y="59"/>
                    </a:lnTo>
                    <a:lnTo>
                      <a:pt x="76" y="57"/>
                    </a:lnTo>
                    <a:lnTo>
                      <a:pt x="72" y="55"/>
                    </a:lnTo>
                    <a:lnTo>
                      <a:pt x="69" y="52"/>
                    </a:lnTo>
                    <a:lnTo>
                      <a:pt x="63" y="50"/>
                    </a:lnTo>
                    <a:lnTo>
                      <a:pt x="56" y="48"/>
                    </a:lnTo>
                    <a:lnTo>
                      <a:pt x="51" y="43"/>
                    </a:lnTo>
                    <a:lnTo>
                      <a:pt x="42" y="36"/>
                    </a:lnTo>
                    <a:lnTo>
                      <a:pt x="36" y="31"/>
                    </a:lnTo>
                    <a:lnTo>
                      <a:pt x="28" y="23"/>
                    </a:lnTo>
                    <a:lnTo>
                      <a:pt x="24" y="19"/>
                    </a:lnTo>
                    <a:lnTo>
                      <a:pt x="19" y="17"/>
                    </a:lnTo>
                    <a:lnTo>
                      <a:pt x="15" y="15"/>
                    </a:lnTo>
                    <a:lnTo>
                      <a:pt x="10" y="14"/>
                    </a:lnTo>
                    <a:lnTo>
                      <a:pt x="5" y="13"/>
                    </a:lnTo>
                    <a:lnTo>
                      <a:pt x="2" y="11"/>
                    </a:lnTo>
                    <a:lnTo>
                      <a:pt x="0" y="9"/>
                    </a:lnTo>
                    <a:lnTo>
                      <a:pt x="0" y="6"/>
                    </a:lnTo>
                    <a:lnTo>
                      <a:pt x="0" y="4"/>
                    </a:lnTo>
                    <a:lnTo>
                      <a:pt x="2" y="2"/>
                    </a:lnTo>
                    <a:lnTo>
                      <a:pt x="7" y="0"/>
                    </a:lnTo>
                    <a:lnTo>
                      <a:pt x="1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5" name="Freeform 240">
                <a:extLst>
                  <a:ext uri="{FF2B5EF4-FFF2-40B4-BE49-F238E27FC236}">
                    <a16:creationId xmlns:a16="http://schemas.microsoft.com/office/drawing/2014/main" id="{E6B2A6BE-8762-4519-BB04-C87482F55282}"/>
                  </a:ext>
                </a:extLst>
              </p:cNvPr>
              <p:cNvSpPr/>
              <p:nvPr/>
            </p:nvSpPr>
            <p:spPr bwMode="auto">
              <a:xfrm>
                <a:off x="3050" y="3373"/>
                <a:ext cx="79" cy="69"/>
              </a:xfrm>
              <a:custGeom>
                <a:avLst/>
                <a:gdLst>
                  <a:gd name="T0" fmla="*/ 280 w 318"/>
                  <a:gd name="T1" fmla="*/ 14 h 279"/>
                  <a:gd name="T2" fmla="*/ 228 w 318"/>
                  <a:gd name="T3" fmla="*/ 5 h 279"/>
                  <a:gd name="T4" fmla="*/ 206 w 318"/>
                  <a:gd name="T5" fmla="*/ 8 h 279"/>
                  <a:gd name="T6" fmla="*/ 197 w 318"/>
                  <a:gd name="T7" fmla="*/ 23 h 279"/>
                  <a:gd name="T8" fmla="*/ 183 w 318"/>
                  <a:gd name="T9" fmla="*/ 34 h 279"/>
                  <a:gd name="T10" fmla="*/ 158 w 318"/>
                  <a:gd name="T11" fmla="*/ 37 h 279"/>
                  <a:gd name="T12" fmla="*/ 147 w 318"/>
                  <a:gd name="T13" fmla="*/ 42 h 279"/>
                  <a:gd name="T14" fmla="*/ 138 w 318"/>
                  <a:gd name="T15" fmla="*/ 51 h 279"/>
                  <a:gd name="T16" fmla="*/ 119 w 318"/>
                  <a:gd name="T17" fmla="*/ 59 h 279"/>
                  <a:gd name="T18" fmla="*/ 100 w 318"/>
                  <a:gd name="T19" fmla="*/ 63 h 279"/>
                  <a:gd name="T20" fmla="*/ 90 w 318"/>
                  <a:gd name="T21" fmla="*/ 79 h 279"/>
                  <a:gd name="T22" fmla="*/ 62 w 318"/>
                  <a:gd name="T23" fmla="*/ 99 h 279"/>
                  <a:gd name="T24" fmla="*/ 30 w 318"/>
                  <a:gd name="T25" fmla="*/ 120 h 279"/>
                  <a:gd name="T26" fmla="*/ 11 w 318"/>
                  <a:gd name="T27" fmla="*/ 141 h 279"/>
                  <a:gd name="T28" fmla="*/ 4 w 318"/>
                  <a:gd name="T29" fmla="*/ 172 h 279"/>
                  <a:gd name="T30" fmla="*/ 5 w 318"/>
                  <a:gd name="T31" fmla="*/ 189 h 279"/>
                  <a:gd name="T32" fmla="*/ 6 w 318"/>
                  <a:gd name="T33" fmla="*/ 188 h 279"/>
                  <a:gd name="T34" fmla="*/ 18 w 318"/>
                  <a:gd name="T35" fmla="*/ 171 h 279"/>
                  <a:gd name="T36" fmla="*/ 26 w 318"/>
                  <a:gd name="T37" fmla="*/ 157 h 279"/>
                  <a:gd name="T38" fmla="*/ 41 w 318"/>
                  <a:gd name="T39" fmla="*/ 142 h 279"/>
                  <a:gd name="T40" fmla="*/ 59 w 318"/>
                  <a:gd name="T41" fmla="*/ 137 h 279"/>
                  <a:gd name="T42" fmla="*/ 63 w 318"/>
                  <a:gd name="T43" fmla="*/ 142 h 279"/>
                  <a:gd name="T44" fmla="*/ 57 w 318"/>
                  <a:gd name="T45" fmla="*/ 151 h 279"/>
                  <a:gd name="T46" fmla="*/ 40 w 318"/>
                  <a:gd name="T47" fmla="*/ 174 h 279"/>
                  <a:gd name="T48" fmla="*/ 36 w 318"/>
                  <a:gd name="T49" fmla="*/ 186 h 279"/>
                  <a:gd name="T50" fmla="*/ 33 w 318"/>
                  <a:gd name="T51" fmla="*/ 200 h 279"/>
                  <a:gd name="T52" fmla="*/ 18 w 318"/>
                  <a:gd name="T53" fmla="*/ 226 h 279"/>
                  <a:gd name="T54" fmla="*/ 4 w 318"/>
                  <a:gd name="T55" fmla="*/ 252 h 279"/>
                  <a:gd name="T56" fmla="*/ 0 w 318"/>
                  <a:gd name="T57" fmla="*/ 266 h 279"/>
                  <a:gd name="T58" fmla="*/ 4 w 318"/>
                  <a:gd name="T59" fmla="*/ 276 h 279"/>
                  <a:gd name="T60" fmla="*/ 14 w 318"/>
                  <a:gd name="T61" fmla="*/ 262 h 279"/>
                  <a:gd name="T62" fmla="*/ 25 w 318"/>
                  <a:gd name="T63" fmla="*/ 261 h 279"/>
                  <a:gd name="T64" fmla="*/ 36 w 318"/>
                  <a:gd name="T65" fmla="*/ 256 h 279"/>
                  <a:gd name="T66" fmla="*/ 47 w 318"/>
                  <a:gd name="T67" fmla="*/ 241 h 279"/>
                  <a:gd name="T68" fmla="*/ 50 w 318"/>
                  <a:gd name="T69" fmla="*/ 242 h 279"/>
                  <a:gd name="T70" fmla="*/ 52 w 318"/>
                  <a:gd name="T71" fmla="*/ 256 h 279"/>
                  <a:gd name="T72" fmla="*/ 55 w 318"/>
                  <a:gd name="T73" fmla="*/ 256 h 279"/>
                  <a:gd name="T74" fmla="*/ 62 w 318"/>
                  <a:gd name="T75" fmla="*/ 240 h 279"/>
                  <a:gd name="T76" fmla="*/ 67 w 318"/>
                  <a:gd name="T77" fmla="*/ 201 h 279"/>
                  <a:gd name="T78" fmla="*/ 73 w 318"/>
                  <a:gd name="T79" fmla="*/ 189 h 279"/>
                  <a:gd name="T80" fmla="*/ 92 w 318"/>
                  <a:gd name="T81" fmla="*/ 166 h 279"/>
                  <a:gd name="T82" fmla="*/ 133 w 318"/>
                  <a:gd name="T83" fmla="*/ 137 h 279"/>
                  <a:gd name="T84" fmla="*/ 171 w 318"/>
                  <a:gd name="T85" fmla="*/ 130 h 279"/>
                  <a:gd name="T86" fmla="*/ 178 w 318"/>
                  <a:gd name="T87" fmla="*/ 124 h 279"/>
                  <a:gd name="T88" fmla="*/ 183 w 318"/>
                  <a:gd name="T89" fmla="*/ 118 h 279"/>
                  <a:gd name="T90" fmla="*/ 205 w 318"/>
                  <a:gd name="T91" fmla="*/ 107 h 279"/>
                  <a:gd name="T92" fmla="*/ 249 w 318"/>
                  <a:gd name="T93" fmla="*/ 87 h 279"/>
                  <a:gd name="T94" fmla="*/ 263 w 318"/>
                  <a:gd name="T95" fmla="*/ 78 h 279"/>
                  <a:gd name="T96" fmla="*/ 291 w 318"/>
                  <a:gd name="T97" fmla="*/ 48 h 279"/>
                  <a:gd name="T98" fmla="*/ 314 w 318"/>
                  <a:gd name="T99" fmla="*/ 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8" h="279">
                    <a:moveTo>
                      <a:pt x="318" y="19"/>
                    </a:moveTo>
                    <a:lnTo>
                      <a:pt x="298" y="18"/>
                    </a:lnTo>
                    <a:lnTo>
                      <a:pt x="280" y="14"/>
                    </a:lnTo>
                    <a:lnTo>
                      <a:pt x="261" y="11"/>
                    </a:lnTo>
                    <a:lnTo>
                      <a:pt x="244" y="10"/>
                    </a:lnTo>
                    <a:lnTo>
                      <a:pt x="228" y="5"/>
                    </a:lnTo>
                    <a:lnTo>
                      <a:pt x="217" y="0"/>
                    </a:lnTo>
                    <a:lnTo>
                      <a:pt x="211" y="4"/>
                    </a:lnTo>
                    <a:lnTo>
                      <a:pt x="206" y="8"/>
                    </a:lnTo>
                    <a:lnTo>
                      <a:pt x="202" y="13"/>
                    </a:lnTo>
                    <a:lnTo>
                      <a:pt x="200" y="18"/>
                    </a:lnTo>
                    <a:lnTo>
                      <a:pt x="197" y="23"/>
                    </a:lnTo>
                    <a:lnTo>
                      <a:pt x="192" y="27"/>
                    </a:lnTo>
                    <a:lnTo>
                      <a:pt x="188" y="31"/>
                    </a:lnTo>
                    <a:lnTo>
                      <a:pt x="183" y="34"/>
                    </a:lnTo>
                    <a:lnTo>
                      <a:pt x="173" y="35"/>
                    </a:lnTo>
                    <a:lnTo>
                      <a:pt x="162" y="36"/>
                    </a:lnTo>
                    <a:lnTo>
                      <a:pt x="158" y="37"/>
                    </a:lnTo>
                    <a:lnTo>
                      <a:pt x="154" y="38"/>
                    </a:lnTo>
                    <a:lnTo>
                      <a:pt x="150" y="39"/>
                    </a:lnTo>
                    <a:lnTo>
                      <a:pt x="147" y="42"/>
                    </a:lnTo>
                    <a:lnTo>
                      <a:pt x="145" y="46"/>
                    </a:lnTo>
                    <a:lnTo>
                      <a:pt x="142" y="49"/>
                    </a:lnTo>
                    <a:lnTo>
                      <a:pt x="138" y="51"/>
                    </a:lnTo>
                    <a:lnTo>
                      <a:pt x="135" y="53"/>
                    </a:lnTo>
                    <a:lnTo>
                      <a:pt x="127" y="56"/>
                    </a:lnTo>
                    <a:lnTo>
                      <a:pt x="119" y="59"/>
                    </a:lnTo>
                    <a:lnTo>
                      <a:pt x="112" y="60"/>
                    </a:lnTo>
                    <a:lnTo>
                      <a:pt x="105" y="62"/>
                    </a:lnTo>
                    <a:lnTo>
                      <a:pt x="100" y="63"/>
                    </a:lnTo>
                    <a:lnTo>
                      <a:pt x="98" y="66"/>
                    </a:lnTo>
                    <a:lnTo>
                      <a:pt x="94" y="73"/>
                    </a:lnTo>
                    <a:lnTo>
                      <a:pt x="90" y="79"/>
                    </a:lnTo>
                    <a:lnTo>
                      <a:pt x="85" y="84"/>
                    </a:lnTo>
                    <a:lnTo>
                      <a:pt x="78" y="90"/>
                    </a:lnTo>
                    <a:lnTo>
                      <a:pt x="62" y="99"/>
                    </a:lnTo>
                    <a:lnTo>
                      <a:pt x="46" y="108"/>
                    </a:lnTo>
                    <a:lnTo>
                      <a:pt x="37" y="114"/>
                    </a:lnTo>
                    <a:lnTo>
                      <a:pt x="30" y="120"/>
                    </a:lnTo>
                    <a:lnTo>
                      <a:pt x="23" y="127"/>
                    </a:lnTo>
                    <a:lnTo>
                      <a:pt x="17" y="133"/>
                    </a:lnTo>
                    <a:lnTo>
                      <a:pt x="11" y="141"/>
                    </a:lnTo>
                    <a:lnTo>
                      <a:pt x="7" y="150"/>
                    </a:lnTo>
                    <a:lnTo>
                      <a:pt x="4" y="160"/>
                    </a:lnTo>
                    <a:lnTo>
                      <a:pt x="4" y="172"/>
                    </a:lnTo>
                    <a:lnTo>
                      <a:pt x="4" y="183"/>
                    </a:lnTo>
                    <a:lnTo>
                      <a:pt x="4" y="188"/>
                    </a:lnTo>
                    <a:lnTo>
                      <a:pt x="5" y="189"/>
                    </a:lnTo>
                    <a:lnTo>
                      <a:pt x="5" y="189"/>
                    </a:lnTo>
                    <a:lnTo>
                      <a:pt x="6" y="189"/>
                    </a:lnTo>
                    <a:lnTo>
                      <a:pt x="6" y="188"/>
                    </a:lnTo>
                    <a:lnTo>
                      <a:pt x="10" y="179"/>
                    </a:lnTo>
                    <a:lnTo>
                      <a:pt x="13" y="174"/>
                    </a:lnTo>
                    <a:lnTo>
                      <a:pt x="18" y="171"/>
                    </a:lnTo>
                    <a:lnTo>
                      <a:pt x="21" y="166"/>
                    </a:lnTo>
                    <a:lnTo>
                      <a:pt x="23" y="161"/>
                    </a:lnTo>
                    <a:lnTo>
                      <a:pt x="26" y="157"/>
                    </a:lnTo>
                    <a:lnTo>
                      <a:pt x="31" y="150"/>
                    </a:lnTo>
                    <a:lnTo>
                      <a:pt x="36" y="145"/>
                    </a:lnTo>
                    <a:lnTo>
                      <a:pt x="41" y="142"/>
                    </a:lnTo>
                    <a:lnTo>
                      <a:pt x="47" y="139"/>
                    </a:lnTo>
                    <a:lnTo>
                      <a:pt x="54" y="137"/>
                    </a:lnTo>
                    <a:lnTo>
                      <a:pt x="59" y="137"/>
                    </a:lnTo>
                    <a:lnTo>
                      <a:pt x="62" y="137"/>
                    </a:lnTo>
                    <a:lnTo>
                      <a:pt x="63" y="139"/>
                    </a:lnTo>
                    <a:lnTo>
                      <a:pt x="63" y="142"/>
                    </a:lnTo>
                    <a:lnTo>
                      <a:pt x="62" y="145"/>
                    </a:lnTo>
                    <a:lnTo>
                      <a:pt x="60" y="148"/>
                    </a:lnTo>
                    <a:lnTo>
                      <a:pt x="57" y="151"/>
                    </a:lnTo>
                    <a:lnTo>
                      <a:pt x="50" y="160"/>
                    </a:lnTo>
                    <a:lnTo>
                      <a:pt x="44" y="170"/>
                    </a:lnTo>
                    <a:lnTo>
                      <a:pt x="40" y="174"/>
                    </a:lnTo>
                    <a:lnTo>
                      <a:pt x="38" y="178"/>
                    </a:lnTo>
                    <a:lnTo>
                      <a:pt x="36" y="183"/>
                    </a:lnTo>
                    <a:lnTo>
                      <a:pt x="36" y="186"/>
                    </a:lnTo>
                    <a:lnTo>
                      <a:pt x="35" y="190"/>
                    </a:lnTo>
                    <a:lnTo>
                      <a:pt x="34" y="196"/>
                    </a:lnTo>
                    <a:lnTo>
                      <a:pt x="33" y="200"/>
                    </a:lnTo>
                    <a:lnTo>
                      <a:pt x="30" y="205"/>
                    </a:lnTo>
                    <a:lnTo>
                      <a:pt x="24" y="215"/>
                    </a:lnTo>
                    <a:lnTo>
                      <a:pt x="18" y="226"/>
                    </a:lnTo>
                    <a:lnTo>
                      <a:pt x="11" y="237"/>
                    </a:lnTo>
                    <a:lnTo>
                      <a:pt x="6" y="246"/>
                    </a:lnTo>
                    <a:lnTo>
                      <a:pt x="4" y="252"/>
                    </a:lnTo>
                    <a:lnTo>
                      <a:pt x="1" y="256"/>
                    </a:lnTo>
                    <a:lnTo>
                      <a:pt x="0" y="260"/>
                    </a:lnTo>
                    <a:lnTo>
                      <a:pt x="0" y="266"/>
                    </a:lnTo>
                    <a:lnTo>
                      <a:pt x="0" y="275"/>
                    </a:lnTo>
                    <a:lnTo>
                      <a:pt x="1" y="279"/>
                    </a:lnTo>
                    <a:lnTo>
                      <a:pt x="4" y="276"/>
                    </a:lnTo>
                    <a:lnTo>
                      <a:pt x="9" y="268"/>
                    </a:lnTo>
                    <a:lnTo>
                      <a:pt x="11" y="265"/>
                    </a:lnTo>
                    <a:lnTo>
                      <a:pt x="14" y="262"/>
                    </a:lnTo>
                    <a:lnTo>
                      <a:pt x="18" y="261"/>
                    </a:lnTo>
                    <a:lnTo>
                      <a:pt x="21" y="261"/>
                    </a:lnTo>
                    <a:lnTo>
                      <a:pt x="25" y="261"/>
                    </a:lnTo>
                    <a:lnTo>
                      <a:pt x="28" y="260"/>
                    </a:lnTo>
                    <a:lnTo>
                      <a:pt x="32" y="259"/>
                    </a:lnTo>
                    <a:lnTo>
                      <a:pt x="36" y="256"/>
                    </a:lnTo>
                    <a:lnTo>
                      <a:pt x="39" y="252"/>
                    </a:lnTo>
                    <a:lnTo>
                      <a:pt x="44" y="244"/>
                    </a:lnTo>
                    <a:lnTo>
                      <a:pt x="47" y="241"/>
                    </a:lnTo>
                    <a:lnTo>
                      <a:pt x="48" y="239"/>
                    </a:lnTo>
                    <a:lnTo>
                      <a:pt x="50" y="239"/>
                    </a:lnTo>
                    <a:lnTo>
                      <a:pt x="50" y="242"/>
                    </a:lnTo>
                    <a:lnTo>
                      <a:pt x="50" y="248"/>
                    </a:lnTo>
                    <a:lnTo>
                      <a:pt x="51" y="253"/>
                    </a:lnTo>
                    <a:lnTo>
                      <a:pt x="52" y="256"/>
                    </a:lnTo>
                    <a:lnTo>
                      <a:pt x="53" y="258"/>
                    </a:lnTo>
                    <a:lnTo>
                      <a:pt x="54" y="257"/>
                    </a:lnTo>
                    <a:lnTo>
                      <a:pt x="55" y="256"/>
                    </a:lnTo>
                    <a:lnTo>
                      <a:pt x="58" y="254"/>
                    </a:lnTo>
                    <a:lnTo>
                      <a:pt x="59" y="249"/>
                    </a:lnTo>
                    <a:lnTo>
                      <a:pt x="62" y="240"/>
                    </a:lnTo>
                    <a:lnTo>
                      <a:pt x="65" y="228"/>
                    </a:lnTo>
                    <a:lnTo>
                      <a:pt x="67" y="214"/>
                    </a:lnTo>
                    <a:lnTo>
                      <a:pt x="67" y="201"/>
                    </a:lnTo>
                    <a:lnTo>
                      <a:pt x="68" y="198"/>
                    </a:lnTo>
                    <a:lnTo>
                      <a:pt x="69" y="193"/>
                    </a:lnTo>
                    <a:lnTo>
                      <a:pt x="73" y="189"/>
                    </a:lnTo>
                    <a:lnTo>
                      <a:pt x="75" y="185"/>
                    </a:lnTo>
                    <a:lnTo>
                      <a:pt x="83" y="176"/>
                    </a:lnTo>
                    <a:lnTo>
                      <a:pt x="92" y="166"/>
                    </a:lnTo>
                    <a:lnTo>
                      <a:pt x="112" y="150"/>
                    </a:lnTo>
                    <a:lnTo>
                      <a:pt x="123" y="139"/>
                    </a:lnTo>
                    <a:lnTo>
                      <a:pt x="133" y="137"/>
                    </a:lnTo>
                    <a:lnTo>
                      <a:pt x="153" y="135"/>
                    </a:lnTo>
                    <a:lnTo>
                      <a:pt x="162" y="133"/>
                    </a:lnTo>
                    <a:lnTo>
                      <a:pt x="171" y="130"/>
                    </a:lnTo>
                    <a:lnTo>
                      <a:pt x="174" y="129"/>
                    </a:lnTo>
                    <a:lnTo>
                      <a:pt x="177" y="127"/>
                    </a:lnTo>
                    <a:lnTo>
                      <a:pt x="178" y="124"/>
                    </a:lnTo>
                    <a:lnTo>
                      <a:pt x="179" y="121"/>
                    </a:lnTo>
                    <a:lnTo>
                      <a:pt x="181" y="120"/>
                    </a:lnTo>
                    <a:lnTo>
                      <a:pt x="183" y="118"/>
                    </a:lnTo>
                    <a:lnTo>
                      <a:pt x="187" y="116"/>
                    </a:lnTo>
                    <a:lnTo>
                      <a:pt x="192" y="113"/>
                    </a:lnTo>
                    <a:lnTo>
                      <a:pt x="205" y="107"/>
                    </a:lnTo>
                    <a:lnTo>
                      <a:pt x="220" y="101"/>
                    </a:lnTo>
                    <a:lnTo>
                      <a:pt x="236" y="94"/>
                    </a:lnTo>
                    <a:lnTo>
                      <a:pt x="249" y="87"/>
                    </a:lnTo>
                    <a:lnTo>
                      <a:pt x="255" y="83"/>
                    </a:lnTo>
                    <a:lnTo>
                      <a:pt x="259" y="80"/>
                    </a:lnTo>
                    <a:lnTo>
                      <a:pt x="263" y="78"/>
                    </a:lnTo>
                    <a:lnTo>
                      <a:pt x="265" y="75"/>
                    </a:lnTo>
                    <a:lnTo>
                      <a:pt x="273" y="64"/>
                    </a:lnTo>
                    <a:lnTo>
                      <a:pt x="291" y="48"/>
                    </a:lnTo>
                    <a:lnTo>
                      <a:pt x="299" y="39"/>
                    </a:lnTo>
                    <a:lnTo>
                      <a:pt x="308" y="32"/>
                    </a:lnTo>
                    <a:lnTo>
                      <a:pt x="314" y="24"/>
                    </a:lnTo>
                    <a:lnTo>
                      <a:pt x="318"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6" name="Freeform 241">
                <a:extLst>
                  <a:ext uri="{FF2B5EF4-FFF2-40B4-BE49-F238E27FC236}">
                    <a16:creationId xmlns:a16="http://schemas.microsoft.com/office/drawing/2014/main" id="{0D7F26B3-E16D-4A39-A97A-AF15DC07F278}"/>
                  </a:ext>
                </a:extLst>
              </p:cNvPr>
              <p:cNvSpPr/>
              <p:nvPr/>
            </p:nvSpPr>
            <p:spPr bwMode="auto">
              <a:xfrm>
                <a:off x="3133" y="3371"/>
                <a:ext cx="3" cy="30"/>
              </a:xfrm>
              <a:custGeom>
                <a:avLst/>
                <a:gdLst>
                  <a:gd name="T0" fmla="*/ 14 w 14"/>
                  <a:gd name="T1" fmla="*/ 0 h 120"/>
                  <a:gd name="T2" fmla="*/ 14 w 14"/>
                  <a:gd name="T3" fmla="*/ 112 h 120"/>
                  <a:gd name="T4" fmla="*/ 0 w 14"/>
                  <a:gd name="T5" fmla="*/ 120 h 120"/>
                  <a:gd name="T6" fmla="*/ 1 w 14"/>
                  <a:gd name="T7" fmla="*/ 0 h 120"/>
                  <a:gd name="T8" fmla="*/ 14 w 14"/>
                  <a:gd name="T9" fmla="*/ 0 h 120"/>
                </a:gdLst>
                <a:ahLst/>
                <a:cxnLst>
                  <a:cxn ang="0">
                    <a:pos x="T0" y="T1"/>
                  </a:cxn>
                  <a:cxn ang="0">
                    <a:pos x="T2" y="T3"/>
                  </a:cxn>
                  <a:cxn ang="0">
                    <a:pos x="T4" y="T5"/>
                  </a:cxn>
                  <a:cxn ang="0">
                    <a:pos x="T6" y="T7"/>
                  </a:cxn>
                  <a:cxn ang="0">
                    <a:pos x="T8" y="T9"/>
                  </a:cxn>
                </a:cxnLst>
                <a:rect l="0" t="0" r="r" b="b"/>
                <a:pathLst>
                  <a:path w="14" h="120">
                    <a:moveTo>
                      <a:pt x="14" y="0"/>
                    </a:moveTo>
                    <a:lnTo>
                      <a:pt x="14" y="112"/>
                    </a:lnTo>
                    <a:lnTo>
                      <a:pt x="0" y="120"/>
                    </a:lnTo>
                    <a:lnTo>
                      <a:pt x="1" y="0"/>
                    </a:lnTo>
                    <a:lnTo>
                      <a:pt x="1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7" name="Freeform 242">
                <a:extLst>
                  <a:ext uri="{FF2B5EF4-FFF2-40B4-BE49-F238E27FC236}">
                    <a16:creationId xmlns:a16="http://schemas.microsoft.com/office/drawing/2014/main" id="{2768F01E-4899-4805-968D-ACF2FDC8E7E9}"/>
                  </a:ext>
                </a:extLst>
              </p:cNvPr>
              <p:cNvSpPr/>
              <p:nvPr/>
            </p:nvSpPr>
            <p:spPr bwMode="auto">
              <a:xfrm>
                <a:off x="3041" y="3426"/>
                <a:ext cx="34" cy="45"/>
              </a:xfrm>
              <a:custGeom>
                <a:avLst/>
                <a:gdLst>
                  <a:gd name="T0" fmla="*/ 102 w 137"/>
                  <a:gd name="T1" fmla="*/ 9 h 178"/>
                  <a:gd name="T2" fmla="*/ 92 w 137"/>
                  <a:gd name="T3" fmla="*/ 20 h 178"/>
                  <a:gd name="T4" fmla="*/ 87 w 137"/>
                  <a:gd name="T5" fmla="*/ 31 h 178"/>
                  <a:gd name="T6" fmla="*/ 86 w 137"/>
                  <a:gd name="T7" fmla="*/ 41 h 178"/>
                  <a:gd name="T8" fmla="*/ 81 w 137"/>
                  <a:gd name="T9" fmla="*/ 47 h 178"/>
                  <a:gd name="T10" fmla="*/ 71 w 137"/>
                  <a:gd name="T11" fmla="*/ 56 h 178"/>
                  <a:gd name="T12" fmla="*/ 57 w 137"/>
                  <a:gd name="T13" fmla="*/ 73 h 178"/>
                  <a:gd name="T14" fmla="*/ 43 w 137"/>
                  <a:gd name="T15" fmla="*/ 91 h 178"/>
                  <a:gd name="T16" fmla="*/ 31 w 137"/>
                  <a:gd name="T17" fmla="*/ 100 h 178"/>
                  <a:gd name="T18" fmla="*/ 19 w 137"/>
                  <a:gd name="T19" fmla="*/ 107 h 178"/>
                  <a:gd name="T20" fmla="*/ 12 w 137"/>
                  <a:gd name="T21" fmla="*/ 112 h 178"/>
                  <a:gd name="T22" fmla="*/ 5 w 137"/>
                  <a:gd name="T23" fmla="*/ 126 h 178"/>
                  <a:gd name="T24" fmla="*/ 1 w 137"/>
                  <a:gd name="T25" fmla="*/ 144 h 178"/>
                  <a:gd name="T26" fmla="*/ 0 w 137"/>
                  <a:gd name="T27" fmla="*/ 150 h 178"/>
                  <a:gd name="T28" fmla="*/ 6 w 137"/>
                  <a:gd name="T29" fmla="*/ 144 h 178"/>
                  <a:gd name="T30" fmla="*/ 27 w 137"/>
                  <a:gd name="T31" fmla="*/ 124 h 178"/>
                  <a:gd name="T32" fmla="*/ 43 w 137"/>
                  <a:gd name="T33" fmla="*/ 107 h 178"/>
                  <a:gd name="T34" fmla="*/ 55 w 137"/>
                  <a:gd name="T35" fmla="*/ 97 h 178"/>
                  <a:gd name="T36" fmla="*/ 69 w 137"/>
                  <a:gd name="T37" fmla="*/ 89 h 178"/>
                  <a:gd name="T38" fmla="*/ 81 w 137"/>
                  <a:gd name="T39" fmla="*/ 86 h 178"/>
                  <a:gd name="T40" fmla="*/ 83 w 137"/>
                  <a:gd name="T41" fmla="*/ 92 h 178"/>
                  <a:gd name="T42" fmla="*/ 79 w 137"/>
                  <a:gd name="T43" fmla="*/ 105 h 178"/>
                  <a:gd name="T44" fmla="*/ 75 w 137"/>
                  <a:gd name="T45" fmla="*/ 109 h 178"/>
                  <a:gd name="T46" fmla="*/ 75 w 137"/>
                  <a:gd name="T47" fmla="*/ 111 h 178"/>
                  <a:gd name="T48" fmla="*/ 79 w 137"/>
                  <a:gd name="T49" fmla="*/ 112 h 178"/>
                  <a:gd name="T50" fmla="*/ 80 w 137"/>
                  <a:gd name="T51" fmla="*/ 115 h 178"/>
                  <a:gd name="T52" fmla="*/ 77 w 137"/>
                  <a:gd name="T53" fmla="*/ 123 h 178"/>
                  <a:gd name="T54" fmla="*/ 82 w 137"/>
                  <a:gd name="T55" fmla="*/ 124 h 178"/>
                  <a:gd name="T56" fmla="*/ 92 w 137"/>
                  <a:gd name="T57" fmla="*/ 122 h 178"/>
                  <a:gd name="T58" fmla="*/ 97 w 137"/>
                  <a:gd name="T59" fmla="*/ 123 h 178"/>
                  <a:gd name="T60" fmla="*/ 90 w 137"/>
                  <a:gd name="T61" fmla="*/ 131 h 178"/>
                  <a:gd name="T62" fmla="*/ 69 w 137"/>
                  <a:gd name="T63" fmla="*/ 151 h 178"/>
                  <a:gd name="T64" fmla="*/ 61 w 137"/>
                  <a:gd name="T65" fmla="*/ 161 h 178"/>
                  <a:gd name="T66" fmla="*/ 59 w 137"/>
                  <a:gd name="T67" fmla="*/ 166 h 178"/>
                  <a:gd name="T68" fmla="*/ 61 w 137"/>
                  <a:gd name="T69" fmla="*/ 170 h 178"/>
                  <a:gd name="T70" fmla="*/ 68 w 137"/>
                  <a:gd name="T71" fmla="*/ 170 h 178"/>
                  <a:gd name="T72" fmla="*/ 77 w 137"/>
                  <a:gd name="T73" fmla="*/ 164 h 178"/>
                  <a:gd name="T74" fmla="*/ 88 w 137"/>
                  <a:gd name="T75" fmla="*/ 155 h 178"/>
                  <a:gd name="T76" fmla="*/ 95 w 137"/>
                  <a:gd name="T77" fmla="*/ 149 h 178"/>
                  <a:gd name="T78" fmla="*/ 102 w 137"/>
                  <a:gd name="T79" fmla="*/ 148 h 178"/>
                  <a:gd name="T80" fmla="*/ 109 w 137"/>
                  <a:gd name="T81" fmla="*/ 148 h 178"/>
                  <a:gd name="T82" fmla="*/ 110 w 137"/>
                  <a:gd name="T83" fmla="*/ 154 h 178"/>
                  <a:gd name="T84" fmla="*/ 111 w 137"/>
                  <a:gd name="T85" fmla="*/ 162 h 178"/>
                  <a:gd name="T86" fmla="*/ 114 w 137"/>
                  <a:gd name="T87" fmla="*/ 167 h 178"/>
                  <a:gd name="T88" fmla="*/ 118 w 137"/>
                  <a:gd name="T89" fmla="*/ 168 h 178"/>
                  <a:gd name="T90" fmla="*/ 122 w 137"/>
                  <a:gd name="T91" fmla="*/ 174 h 178"/>
                  <a:gd name="T92" fmla="*/ 125 w 137"/>
                  <a:gd name="T93" fmla="*/ 177 h 178"/>
                  <a:gd name="T94" fmla="*/ 133 w 137"/>
                  <a:gd name="T95" fmla="*/ 164 h 178"/>
                  <a:gd name="T96" fmla="*/ 136 w 137"/>
                  <a:gd name="T97" fmla="*/ 151 h 178"/>
                  <a:gd name="T98" fmla="*/ 134 w 137"/>
                  <a:gd name="T99" fmla="*/ 130 h 178"/>
                  <a:gd name="T100" fmla="*/ 120 w 137"/>
                  <a:gd name="T101" fmla="*/ 91 h 178"/>
                  <a:gd name="T102" fmla="*/ 114 w 137"/>
                  <a:gd name="T103" fmla="*/ 69 h 178"/>
                  <a:gd name="T104" fmla="*/ 117 w 137"/>
                  <a:gd name="T105" fmla="*/ 46 h 178"/>
                  <a:gd name="T106" fmla="*/ 118 w 137"/>
                  <a:gd name="T107" fmla="*/ 25 h 178"/>
                  <a:gd name="T108" fmla="*/ 117 w 137"/>
                  <a:gd name="T109" fmla="*/ 11 h 178"/>
                  <a:gd name="T110" fmla="*/ 114 w 137"/>
                  <a:gd name="T111"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78">
                    <a:moveTo>
                      <a:pt x="112" y="0"/>
                    </a:moveTo>
                    <a:lnTo>
                      <a:pt x="102" y="9"/>
                    </a:lnTo>
                    <a:lnTo>
                      <a:pt x="95" y="16"/>
                    </a:lnTo>
                    <a:lnTo>
                      <a:pt x="92" y="20"/>
                    </a:lnTo>
                    <a:lnTo>
                      <a:pt x="88" y="26"/>
                    </a:lnTo>
                    <a:lnTo>
                      <a:pt x="87" y="31"/>
                    </a:lnTo>
                    <a:lnTo>
                      <a:pt x="86" y="39"/>
                    </a:lnTo>
                    <a:lnTo>
                      <a:pt x="86" y="41"/>
                    </a:lnTo>
                    <a:lnTo>
                      <a:pt x="84" y="44"/>
                    </a:lnTo>
                    <a:lnTo>
                      <a:pt x="81" y="47"/>
                    </a:lnTo>
                    <a:lnTo>
                      <a:pt x="77" y="50"/>
                    </a:lnTo>
                    <a:lnTo>
                      <a:pt x="71" y="56"/>
                    </a:lnTo>
                    <a:lnTo>
                      <a:pt x="66" y="61"/>
                    </a:lnTo>
                    <a:lnTo>
                      <a:pt x="57" y="73"/>
                    </a:lnTo>
                    <a:lnTo>
                      <a:pt x="48" y="85"/>
                    </a:lnTo>
                    <a:lnTo>
                      <a:pt x="43" y="91"/>
                    </a:lnTo>
                    <a:lnTo>
                      <a:pt x="38" y="96"/>
                    </a:lnTo>
                    <a:lnTo>
                      <a:pt x="31" y="100"/>
                    </a:lnTo>
                    <a:lnTo>
                      <a:pt x="25" y="103"/>
                    </a:lnTo>
                    <a:lnTo>
                      <a:pt x="19" y="107"/>
                    </a:lnTo>
                    <a:lnTo>
                      <a:pt x="15" y="109"/>
                    </a:lnTo>
                    <a:lnTo>
                      <a:pt x="12" y="112"/>
                    </a:lnTo>
                    <a:lnTo>
                      <a:pt x="8" y="116"/>
                    </a:lnTo>
                    <a:lnTo>
                      <a:pt x="5" y="126"/>
                    </a:lnTo>
                    <a:lnTo>
                      <a:pt x="2" y="138"/>
                    </a:lnTo>
                    <a:lnTo>
                      <a:pt x="1" y="144"/>
                    </a:lnTo>
                    <a:lnTo>
                      <a:pt x="0" y="148"/>
                    </a:lnTo>
                    <a:lnTo>
                      <a:pt x="0" y="150"/>
                    </a:lnTo>
                    <a:lnTo>
                      <a:pt x="2" y="149"/>
                    </a:lnTo>
                    <a:lnTo>
                      <a:pt x="6" y="144"/>
                    </a:lnTo>
                    <a:lnTo>
                      <a:pt x="16" y="135"/>
                    </a:lnTo>
                    <a:lnTo>
                      <a:pt x="27" y="124"/>
                    </a:lnTo>
                    <a:lnTo>
                      <a:pt x="38" y="112"/>
                    </a:lnTo>
                    <a:lnTo>
                      <a:pt x="43" y="107"/>
                    </a:lnTo>
                    <a:lnTo>
                      <a:pt x="49" y="101"/>
                    </a:lnTo>
                    <a:lnTo>
                      <a:pt x="55" y="97"/>
                    </a:lnTo>
                    <a:lnTo>
                      <a:pt x="61" y="94"/>
                    </a:lnTo>
                    <a:lnTo>
                      <a:pt x="69" y="89"/>
                    </a:lnTo>
                    <a:lnTo>
                      <a:pt x="76" y="86"/>
                    </a:lnTo>
                    <a:lnTo>
                      <a:pt x="81" y="86"/>
                    </a:lnTo>
                    <a:lnTo>
                      <a:pt x="83" y="88"/>
                    </a:lnTo>
                    <a:lnTo>
                      <a:pt x="83" y="92"/>
                    </a:lnTo>
                    <a:lnTo>
                      <a:pt x="81" y="99"/>
                    </a:lnTo>
                    <a:lnTo>
                      <a:pt x="79" y="105"/>
                    </a:lnTo>
                    <a:lnTo>
                      <a:pt x="76" y="108"/>
                    </a:lnTo>
                    <a:lnTo>
                      <a:pt x="75" y="109"/>
                    </a:lnTo>
                    <a:lnTo>
                      <a:pt x="75" y="110"/>
                    </a:lnTo>
                    <a:lnTo>
                      <a:pt x="75" y="111"/>
                    </a:lnTo>
                    <a:lnTo>
                      <a:pt x="77" y="111"/>
                    </a:lnTo>
                    <a:lnTo>
                      <a:pt x="79" y="112"/>
                    </a:lnTo>
                    <a:lnTo>
                      <a:pt x="80" y="113"/>
                    </a:lnTo>
                    <a:lnTo>
                      <a:pt x="80" y="115"/>
                    </a:lnTo>
                    <a:lnTo>
                      <a:pt x="79" y="117"/>
                    </a:lnTo>
                    <a:lnTo>
                      <a:pt x="77" y="123"/>
                    </a:lnTo>
                    <a:lnTo>
                      <a:pt x="79" y="125"/>
                    </a:lnTo>
                    <a:lnTo>
                      <a:pt x="82" y="124"/>
                    </a:lnTo>
                    <a:lnTo>
                      <a:pt x="88" y="122"/>
                    </a:lnTo>
                    <a:lnTo>
                      <a:pt x="92" y="122"/>
                    </a:lnTo>
                    <a:lnTo>
                      <a:pt x="95" y="122"/>
                    </a:lnTo>
                    <a:lnTo>
                      <a:pt x="97" y="123"/>
                    </a:lnTo>
                    <a:lnTo>
                      <a:pt x="97" y="125"/>
                    </a:lnTo>
                    <a:lnTo>
                      <a:pt x="90" y="131"/>
                    </a:lnTo>
                    <a:lnTo>
                      <a:pt x="76" y="144"/>
                    </a:lnTo>
                    <a:lnTo>
                      <a:pt x="69" y="151"/>
                    </a:lnTo>
                    <a:lnTo>
                      <a:pt x="63" y="158"/>
                    </a:lnTo>
                    <a:lnTo>
                      <a:pt x="61" y="161"/>
                    </a:lnTo>
                    <a:lnTo>
                      <a:pt x="59" y="164"/>
                    </a:lnTo>
                    <a:lnTo>
                      <a:pt x="59" y="166"/>
                    </a:lnTo>
                    <a:lnTo>
                      <a:pt x="59" y="168"/>
                    </a:lnTo>
                    <a:lnTo>
                      <a:pt x="61" y="170"/>
                    </a:lnTo>
                    <a:lnTo>
                      <a:pt x="65" y="171"/>
                    </a:lnTo>
                    <a:lnTo>
                      <a:pt x="68" y="170"/>
                    </a:lnTo>
                    <a:lnTo>
                      <a:pt x="71" y="168"/>
                    </a:lnTo>
                    <a:lnTo>
                      <a:pt x="77" y="164"/>
                    </a:lnTo>
                    <a:lnTo>
                      <a:pt x="82" y="160"/>
                    </a:lnTo>
                    <a:lnTo>
                      <a:pt x="88" y="155"/>
                    </a:lnTo>
                    <a:lnTo>
                      <a:pt x="93" y="151"/>
                    </a:lnTo>
                    <a:lnTo>
                      <a:pt x="95" y="149"/>
                    </a:lnTo>
                    <a:lnTo>
                      <a:pt x="98" y="148"/>
                    </a:lnTo>
                    <a:lnTo>
                      <a:pt x="102" y="148"/>
                    </a:lnTo>
                    <a:lnTo>
                      <a:pt x="108" y="147"/>
                    </a:lnTo>
                    <a:lnTo>
                      <a:pt x="109" y="148"/>
                    </a:lnTo>
                    <a:lnTo>
                      <a:pt x="110" y="151"/>
                    </a:lnTo>
                    <a:lnTo>
                      <a:pt x="110" y="154"/>
                    </a:lnTo>
                    <a:lnTo>
                      <a:pt x="110" y="157"/>
                    </a:lnTo>
                    <a:lnTo>
                      <a:pt x="111" y="162"/>
                    </a:lnTo>
                    <a:lnTo>
                      <a:pt x="112" y="165"/>
                    </a:lnTo>
                    <a:lnTo>
                      <a:pt x="114" y="167"/>
                    </a:lnTo>
                    <a:lnTo>
                      <a:pt x="116" y="168"/>
                    </a:lnTo>
                    <a:lnTo>
                      <a:pt x="118" y="168"/>
                    </a:lnTo>
                    <a:lnTo>
                      <a:pt x="121" y="170"/>
                    </a:lnTo>
                    <a:lnTo>
                      <a:pt x="122" y="174"/>
                    </a:lnTo>
                    <a:lnTo>
                      <a:pt x="123" y="178"/>
                    </a:lnTo>
                    <a:lnTo>
                      <a:pt x="125" y="177"/>
                    </a:lnTo>
                    <a:lnTo>
                      <a:pt x="129" y="169"/>
                    </a:lnTo>
                    <a:lnTo>
                      <a:pt x="133" y="164"/>
                    </a:lnTo>
                    <a:lnTo>
                      <a:pt x="135" y="157"/>
                    </a:lnTo>
                    <a:lnTo>
                      <a:pt x="136" y="151"/>
                    </a:lnTo>
                    <a:lnTo>
                      <a:pt x="137" y="142"/>
                    </a:lnTo>
                    <a:lnTo>
                      <a:pt x="134" y="130"/>
                    </a:lnTo>
                    <a:lnTo>
                      <a:pt x="127" y="111"/>
                    </a:lnTo>
                    <a:lnTo>
                      <a:pt x="120" y="91"/>
                    </a:lnTo>
                    <a:lnTo>
                      <a:pt x="114" y="77"/>
                    </a:lnTo>
                    <a:lnTo>
                      <a:pt x="114" y="69"/>
                    </a:lnTo>
                    <a:lnTo>
                      <a:pt x="115" y="58"/>
                    </a:lnTo>
                    <a:lnTo>
                      <a:pt x="117" y="46"/>
                    </a:lnTo>
                    <a:lnTo>
                      <a:pt x="118" y="37"/>
                    </a:lnTo>
                    <a:lnTo>
                      <a:pt x="118" y="25"/>
                    </a:lnTo>
                    <a:lnTo>
                      <a:pt x="117" y="15"/>
                    </a:lnTo>
                    <a:lnTo>
                      <a:pt x="117" y="11"/>
                    </a:lnTo>
                    <a:lnTo>
                      <a:pt x="116" y="6"/>
                    </a:lnTo>
                    <a:lnTo>
                      <a:pt x="114" y="3"/>
                    </a:lnTo>
                    <a:lnTo>
                      <a:pt x="11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8" name="Freeform 243">
                <a:extLst>
                  <a:ext uri="{FF2B5EF4-FFF2-40B4-BE49-F238E27FC236}">
                    <a16:creationId xmlns:a16="http://schemas.microsoft.com/office/drawing/2014/main" id="{D1E5CCFC-9243-456F-983F-D17790D1BCF0}"/>
                  </a:ext>
                </a:extLst>
              </p:cNvPr>
              <p:cNvSpPr/>
              <p:nvPr/>
            </p:nvSpPr>
            <p:spPr bwMode="auto">
              <a:xfrm>
                <a:off x="2992" y="3407"/>
                <a:ext cx="37" cy="27"/>
              </a:xfrm>
              <a:custGeom>
                <a:avLst/>
                <a:gdLst>
                  <a:gd name="T0" fmla="*/ 143 w 147"/>
                  <a:gd name="T1" fmla="*/ 1 h 108"/>
                  <a:gd name="T2" fmla="*/ 140 w 147"/>
                  <a:gd name="T3" fmla="*/ 0 h 108"/>
                  <a:gd name="T4" fmla="*/ 131 w 147"/>
                  <a:gd name="T5" fmla="*/ 0 h 108"/>
                  <a:gd name="T6" fmla="*/ 116 w 147"/>
                  <a:gd name="T7" fmla="*/ 3 h 108"/>
                  <a:gd name="T8" fmla="*/ 107 w 147"/>
                  <a:gd name="T9" fmla="*/ 9 h 108"/>
                  <a:gd name="T10" fmla="*/ 103 w 147"/>
                  <a:gd name="T11" fmla="*/ 13 h 108"/>
                  <a:gd name="T12" fmla="*/ 100 w 147"/>
                  <a:gd name="T13" fmla="*/ 21 h 108"/>
                  <a:gd name="T14" fmla="*/ 91 w 147"/>
                  <a:gd name="T15" fmla="*/ 33 h 108"/>
                  <a:gd name="T16" fmla="*/ 73 w 147"/>
                  <a:gd name="T17" fmla="*/ 49 h 108"/>
                  <a:gd name="T18" fmla="*/ 52 w 147"/>
                  <a:gd name="T19" fmla="*/ 62 h 108"/>
                  <a:gd name="T20" fmla="*/ 35 w 147"/>
                  <a:gd name="T21" fmla="*/ 67 h 108"/>
                  <a:gd name="T22" fmla="*/ 21 w 147"/>
                  <a:gd name="T23" fmla="*/ 70 h 108"/>
                  <a:gd name="T24" fmla="*/ 11 w 147"/>
                  <a:gd name="T25" fmla="*/ 78 h 108"/>
                  <a:gd name="T26" fmla="*/ 5 w 147"/>
                  <a:gd name="T27" fmla="*/ 85 h 108"/>
                  <a:gd name="T28" fmla="*/ 0 w 147"/>
                  <a:gd name="T29" fmla="*/ 102 h 108"/>
                  <a:gd name="T30" fmla="*/ 0 w 147"/>
                  <a:gd name="T31" fmla="*/ 105 h 108"/>
                  <a:gd name="T32" fmla="*/ 3 w 147"/>
                  <a:gd name="T33" fmla="*/ 98 h 108"/>
                  <a:gd name="T34" fmla="*/ 10 w 147"/>
                  <a:gd name="T35" fmla="*/ 88 h 108"/>
                  <a:gd name="T36" fmla="*/ 27 w 147"/>
                  <a:gd name="T37" fmla="*/ 78 h 108"/>
                  <a:gd name="T38" fmla="*/ 42 w 147"/>
                  <a:gd name="T39" fmla="*/ 71 h 108"/>
                  <a:gd name="T40" fmla="*/ 56 w 147"/>
                  <a:gd name="T41" fmla="*/ 68 h 108"/>
                  <a:gd name="T42" fmla="*/ 64 w 147"/>
                  <a:gd name="T43" fmla="*/ 65 h 108"/>
                  <a:gd name="T44" fmla="*/ 68 w 147"/>
                  <a:gd name="T45" fmla="*/ 68 h 108"/>
                  <a:gd name="T46" fmla="*/ 68 w 147"/>
                  <a:gd name="T47" fmla="*/ 78 h 108"/>
                  <a:gd name="T48" fmla="*/ 69 w 147"/>
                  <a:gd name="T49" fmla="*/ 76 h 108"/>
                  <a:gd name="T50" fmla="*/ 79 w 147"/>
                  <a:gd name="T51" fmla="*/ 66 h 108"/>
                  <a:gd name="T52" fmla="*/ 86 w 147"/>
                  <a:gd name="T53" fmla="*/ 52 h 108"/>
                  <a:gd name="T54" fmla="*/ 93 w 147"/>
                  <a:gd name="T55" fmla="*/ 46 h 108"/>
                  <a:gd name="T56" fmla="*/ 101 w 147"/>
                  <a:gd name="T57" fmla="*/ 44 h 108"/>
                  <a:gd name="T58" fmla="*/ 102 w 147"/>
                  <a:gd name="T59" fmla="*/ 41 h 108"/>
                  <a:gd name="T60" fmla="*/ 102 w 147"/>
                  <a:gd name="T61" fmla="*/ 36 h 108"/>
                  <a:gd name="T62" fmla="*/ 111 w 147"/>
                  <a:gd name="T63" fmla="*/ 30 h 108"/>
                  <a:gd name="T64" fmla="*/ 124 w 147"/>
                  <a:gd name="T65" fmla="*/ 30 h 108"/>
                  <a:gd name="T66" fmla="*/ 125 w 147"/>
                  <a:gd name="T67" fmla="*/ 35 h 108"/>
                  <a:gd name="T68" fmla="*/ 123 w 147"/>
                  <a:gd name="T69" fmla="*/ 37 h 108"/>
                  <a:gd name="T70" fmla="*/ 135 w 147"/>
                  <a:gd name="T71" fmla="*/ 23 h 108"/>
                  <a:gd name="T72" fmla="*/ 146 w 147"/>
                  <a:gd name="T73" fmla="*/ 10 h 108"/>
                  <a:gd name="T74" fmla="*/ 147 w 147"/>
                  <a:gd name="T75" fmla="*/ 6 h 108"/>
                  <a:gd name="T76" fmla="*/ 146 w 147"/>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08">
                    <a:moveTo>
                      <a:pt x="144" y="2"/>
                    </a:moveTo>
                    <a:lnTo>
                      <a:pt x="143" y="1"/>
                    </a:lnTo>
                    <a:lnTo>
                      <a:pt x="142" y="0"/>
                    </a:lnTo>
                    <a:lnTo>
                      <a:pt x="140" y="0"/>
                    </a:lnTo>
                    <a:lnTo>
                      <a:pt x="138" y="0"/>
                    </a:lnTo>
                    <a:lnTo>
                      <a:pt x="131" y="0"/>
                    </a:lnTo>
                    <a:lnTo>
                      <a:pt x="124" y="1"/>
                    </a:lnTo>
                    <a:lnTo>
                      <a:pt x="116" y="3"/>
                    </a:lnTo>
                    <a:lnTo>
                      <a:pt x="110" y="7"/>
                    </a:lnTo>
                    <a:lnTo>
                      <a:pt x="107" y="9"/>
                    </a:lnTo>
                    <a:lnTo>
                      <a:pt x="104" y="11"/>
                    </a:lnTo>
                    <a:lnTo>
                      <a:pt x="103" y="13"/>
                    </a:lnTo>
                    <a:lnTo>
                      <a:pt x="102" y="15"/>
                    </a:lnTo>
                    <a:lnTo>
                      <a:pt x="100" y="21"/>
                    </a:lnTo>
                    <a:lnTo>
                      <a:pt x="97" y="26"/>
                    </a:lnTo>
                    <a:lnTo>
                      <a:pt x="91" y="33"/>
                    </a:lnTo>
                    <a:lnTo>
                      <a:pt x="86" y="38"/>
                    </a:lnTo>
                    <a:lnTo>
                      <a:pt x="73" y="49"/>
                    </a:lnTo>
                    <a:lnTo>
                      <a:pt x="62" y="56"/>
                    </a:lnTo>
                    <a:lnTo>
                      <a:pt x="52" y="62"/>
                    </a:lnTo>
                    <a:lnTo>
                      <a:pt x="44" y="65"/>
                    </a:lnTo>
                    <a:lnTo>
                      <a:pt x="35" y="67"/>
                    </a:lnTo>
                    <a:lnTo>
                      <a:pt x="28" y="68"/>
                    </a:lnTo>
                    <a:lnTo>
                      <a:pt x="21" y="70"/>
                    </a:lnTo>
                    <a:lnTo>
                      <a:pt x="15" y="75"/>
                    </a:lnTo>
                    <a:lnTo>
                      <a:pt x="11" y="78"/>
                    </a:lnTo>
                    <a:lnTo>
                      <a:pt x="8" y="81"/>
                    </a:lnTo>
                    <a:lnTo>
                      <a:pt x="5" y="85"/>
                    </a:lnTo>
                    <a:lnTo>
                      <a:pt x="2" y="91"/>
                    </a:lnTo>
                    <a:lnTo>
                      <a:pt x="0" y="102"/>
                    </a:lnTo>
                    <a:lnTo>
                      <a:pt x="0" y="108"/>
                    </a:lnTo>
                    <a:lnTo>
                      <a:pt x="0" y="105"/>
                    </a:lnTo>
                    <a:lnTo>
                      <a:pt x="1" y="102"/>
                    </a:lnTo>
                    <a:lnTo>
                      <a:pt x="3" y="98"/>
                    </a:lnTo>
                    <a:lnTo>
                      <a:pt x="5" y="94"/>
                    </a:lnTo>
                    <a:lnTo>
                      <a:pt x="10" y="88"/>
                    </a:lnTo>
                    <a:lnTo>
                      <a:pt x="18" y="82"/>
                    </a:lnTo>
                    <a:lnTo>
                      <a:pt x="27" y="78"/>
                    </a:lnTo>
                    <a:lnTo>
                      <a:pt x="34" y="74"/>
                    </a:lnTo>
                    <a:lnTo>
                      <a:pt x="42" y="71"/>
                    </a:lnTo>
                    <a:lnTo>
                      <a:pt x="48" y="70"/>
                    </a:lnTo>
                    <a:lnTo>
                      <a:pt x="56" y="68"/>
                    </a:lnTo>
                    <a:lnTo>
                      <a:pt x="62" y="66"/>
                    </a:lnTo>
                    <a:lnTo>
                      <a:pt x="64" y="65"/>
                    </a:lnTo>
                    <a:lnTo>
                      <a:pt x="66" y="66"/>
                    </a:lnTo>
                    <a:lnTo>
                      <a:pt x="68" y="68"/>
                    </a:lnTo>
                    <a:lnTo>
                      <a:pt x="68" y="72"/>
                    </a:lnTo>
                    <a:lnTo>
                      <a:pt x="68" y="78"/>
                    </a:lnTo>
                    <a:lnTo>
                      <a:pt x="66" y="78"/>
                    </a:lnTo>
                    <a:lnTo>
                      <a:pt x="69" y="76"/>
                    </a:lnTo>
                    <a:lnTo>
                      <a:pt x="74" y="71"/>
                    </a:lnTo>
                    <a:lnTo>
                      <a:pt x="79" y="66"/>
                    </a:lnTo>
                    <a:lnTo>
                      <a:pt x="84" y="56"/>
                    </a:lnTo>
                    <a:lnTo>
                      <a:pt x="86" y="52"/>
                    </a:lnTo>
                    <a:lnTo>
                      <a:pt x="89" y="48"/>
                    </a:lnTo>
                    <a:lnTo>
                      <a:pt x="93" y="46"/>
                    </a:lnTo>
                    <a:lnTo>
                      <a:pt x="99" y="44"/>
                    </a:lnTo>
                    <a:lnTo>
                      <a:pt x="101" y="44"/>
                    </a:lnTo>
                    <a:lnTo>
                      <a:pt x="102" y="43"/>
                    </a:lnTo>
                    <a:lnTo>
                      <a:pt x="102" y="41"/>
                    </a:lnTo>
                    <a:lnTo>
                      <a:pt x="102" y="39"/>
                    </a:lnTo>
                    <a:lnTo>
                      <a:pt x="102" y="36"/>
                    </a:lnTo>
                    <a:lnTo>
                      <a:pt x="102" y="34"/>
                    </a:lnTo>
                    <a:lnTo>
                      <a:pt x="111" y="30"/>
                    </a:lnTo>
                    <a:lnTo>
                      <a:pt x="120" y="30"/>
                    </a:lnTo>
                    <a:lnTo>
                      <a:pt x="124" y="30"/>
                    </a:lnTo>
                    <a:lnTo>
                      <a:pt x="125" y="33"/>
                    </a:lnTo>
                    <a:lnTo>
                      <a:pt x="125" y="35"/>
                    </a:lnTo>
                    <a:lnTo>
                      <a:pt x="123" y="38"/>
                    </a:lnTo>
                    <a:lnTo>
                      <a:pt x="123" y="37"/>
                    </a:lnTo>
                    <a:lnTo>
                      <a:pt x="130" y="28"/>
                    </a:lnTo>
                    <a:lnTo>
                      <a:pt x="135" y="23"/>
                    </a:lnTo>
                    <a:lnTo>
                      <a:pt x="143" y="14"/>
                    </a:lnTo>
                    <a:lnTo>
                      <a:pt x="146" y="10"/>
                    </a:lnTo>
                    <a:lnTo>
                      <a:pt x="147" y="7"/>
                    </a:lnTo>
                    <a:lnTo>
                      <a:pt x="147" y="6"/>
                    </a:lnTo>
                    <a:lnTo>
                      <a:pt x="147" y="5"/>
                    </a:lnTo>
                    <a:lnTo>
                      <a:pt x="146" y="3"/>
                    </a:lnTo>
                    <a:lnTo>
                      <a:pt x="144"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19" name="Freeform 244">
                <a:extLst>
                  <a:ext uri="{FF2B5EF4-FFF2-40B4-BE49-F238E27FC236}">
                    <a16:creationId xmlns:a16="http://schemas.microsoft.com/office/drawing/2014/main" id="{EC9CE881-2BE7-4CD4-BB92-E871269D7691}"/>
                  </a:ext>
                </a:extLst>
              </p:cNvPr>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0" name="Freeform 245">
                <a:extLst>
                  <a:ext uri="{FF2B5EF4-FFF2-40B4-BE49-F238E27FC236}">
                    <a16:creationId xmlns:a16="http://schemas.microsoft.com/office/drawing/2014/main" id="{1B2EBF9D-0501-40BF-AAE1-202C8349C450}"/>
                  </a:ext>
                </a:extLst>
              </p:cNvPr>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1" name="Freeform 246">
                <a:extLst>
                  <a:ext uri="{FF2B5EF4-FFF2-40B4-BE49-F238E27FC236}">
                    <a16:creationId xmlns:a16="http://schemas.microsoft.com/office/drawing/2014/main" id="{31391D38-A855-4CB7-98E2-B3CC151653DD}"/>
                  </a:ext>
                </a:extLst>
              </p:cNvPr>
              <p:cNvSpPr/>
              <p:nvPr/>
            </p:nvSpPr>
            <p:spPr bwMode="auto">
              <a:xfrm>
                <a:off x="3442" y="3508"/>
                <a:ext cx="215" cy="100"/>
              </a:xfrm>
              <a:custGeom>
                <a:avLst/>
                <a:gdLst>
                  <a:gd name="T0" fmla="*/ 16 w 859"/>
                  <a:gd name="T1" fmla="*/ 328 h 404"/>
                  <a:gd name="T2" fmla="*/ 64 w 859"/>
                  <a:gd name="T3" fmla="*/ 348 h 404"/>
                  <a:gd name="T4" fmla="*/ 126 w 859"/>
                  <a:gd name="T5" fmla="*/ 378 h 404"/>
                  <a:gd name="T6" fmla="*/ 177 w 859"/>
                  <a:gd name="T7" fmla="*/ 394 h 404"/>
                  <a:gd name="T8" fmla="*/ 234 w 859"/>
                  <a:gd name="T9" fmla="*/ 403 h 404"/>
                  <a:gd name="T10" fmla="*/ 297 w 859"/>
                  <a:gd name="T11" fmla="*/ 400 h 404"/>
                  <a:gd name="T12" fmla="*/ 356 w 859"/>
                  <a:gd name="T13" fmla="*/ 394 h 404"/>
                  <a:gd name="T14" fmla="*/ 409 w 859"/>
                  <a:gd name="T15" fmla="*/ 382 h 404"/>
                  <a:gd name="T16" fmla="*/ 456 w 859"/>
                  <a:gd name="T17" fmla="*/ 362 h 404"/>
                  <a:gd name="T18" fmla="*/ 497 w 859"/>
                  <a:gd name="T19" fmla="*/ 334 h 404"/>
                  <a:gd name="T20" fmla="*/ 530 w 859"/>
                  <a:gd name="T21" fmla="*/ 298 h 404"/>
                  <a:gd name="T22" fmla="*/ 545 w 859"/>
                  <a:gd name="T23" fmla="*/ 270 h 404"/>
                  <a:gd name="T24" fmla="*/ 547 w 859"/>
                  <a:gd name="T25" fmla="*/ 266 h 404"/>
                  <a:gd name="T26" fmla="*/ 561 w 859"/>
                  <a:gd name="T27" fmla="*/ 243 h 404"/>
                  <a:gd name="T28" fmla="*/ 580 w 859"/>
                  <a:gd name="T29" fmla="*/ 225 h 404"/>
                  <a:gd name="T30" fmla="*/ 615 w 859"/>
                  <a:gd name="T31" fmla="*/ 206 h 404"/>
                  <a:gd name="T32" fmla="*/ 675 w 859"/>
                  <a:gd name="T33" fmla="*/ 185 h 404"/>
                  <a:gd name="T34" fmla="*/ 752 w 859"/>
                  <a:gd name="T35" fmla="*/ 156 h 404"/>
                  <a:gd name="T36" fmla="*/ 791 w 859"/>
                  <a:gd name="T37" fmla="*/ 130 h 404"/>
                  <a:gd name="T38" fmla="*/ 816 w 859"/>
                  <a:gd name="T39" fmla="*/ 101 h 404"/>
                  <a:gd name="T40" fmla="*/ 825 w 859"/>
                  <a:gd name="T41" fmla="*/ 79 h 404"/>
                  <a:gd name="T42" fmla="*/ 832 w 859"/>
                  <a:gd name="T43" fmla="*/ 53 h 404"/>
                  <a:gd name="T44" fmla="*/ 832 w 859"/>
                  <a:gd name="T45" fmla="*/ 23 h 404"/>
                  <a:gd name="T46" fmla="*/ 859 w 859"/>
                  <a:gd name="T47" fmla="*/ 3 h 404"/>
                  <a:gd name="T48" fmla="*/ 858 w 859"/>
                  <a:gd name="T49" fmla="*/ 38 h 404"/>
                  <a:gd name="T50" fmla="*/ 853 w 859"/>
                  <a:gd name="T51" fmla="*/ 69 h 404"/>
                  <a:gd name="T52" fmla="*/ 840 w 859"/>
                  <a:gd name="T53" fmla="*/ 103 h 404"/>
                  <a:gd name="T54" fmla="*/ 810 w 859"/>
                  <a:gd name="T55" fmla="*/ 143 h 404"/>
                  <a:gd name="T56" fmla="*/ 770 w 859"/>
                  <a:gd name="T57" fmla="*/ 173 h 404"/>
                  <a:gd name="T58" fmla="*/ 694 w 859"/>
                  <a:gd name="T59" fmla="*/ 212 h 404"/>
                  <a:gd name="T60" fmla="*/ 666 w 859"/>
                  <a:gd name="T61" fmla="*/ 224 h 404"/>
                  <a:gd name="T62" fmla="*/ 631 w 859"/>
                  <a:gd name="T63" fmla="*/ 234 h 404"/>
                  <a:gd name="T64" fmla="*/ 603 w 859"/>
                  <a:gd name="T65" fmla="*/ 246 h 404"/>
                  <a:gd name="T66" fmla="*/ 583 w 859"/>
                  <a:gd name="T67" fmla="*/ 262 h 404"/>
                  <a:gd name="T68" fmla="*/ 574 w 859"/>
                  <a:gd name="T69" fmla="*/ 276 h 404"/>
                  <a:gd name="T70" fmla="*/ 572 w 859"/>
                  <a:gd name="T71" fmla="*/ 282 h 404"/>
                  <a:gd name="T72" fmla="*/ 557 w 859"/>
                  <a:gd name="T73" fmla="*/ 307 h 404"/>
                  <a:gd name="T74" fmla="*/ 536 w 859"/>
                  <a:gd name="T75" fmla="*/ 328 h 404"/>
                  <a:gd name="T76" fmla="*/ 501 w 859"/>
                  <a:gd name="T77" fmla="*/ 353 h 404"/>
                  <a:gd name="T78" fmla="*/ 434 w 859"/>
                  <a:gd name="T79" fmla="*/ 381 h 404"/>
                  <a:gd name="T80" fmla="*/ 359 w 859"/>
                  <a:gd name="T81" fmla="*/ 398 h 404"/>
                  <a:gd name="T82" fmla="*/ 282 w 859"/>
                  <a:gd name="T83" fmla="*/ 404 h 404"/>
                  <a:gd name="T84" fmla="*/ 216 w 859"/>
                  <a:gd name="T85" fmla="*/ 400 h 404"/>
                  <a:gd name="T86" fmla="*/ 169 w 859"/>
                  <a:gd name="T87" fmla="*/ 393 h 404"/>
                  <a:gd name="T88" fmla="*/ 95 w 859"/>
                  <a:gd name="T89" fmla="*/ 367 h 404"/>
                  <a:gd name="T90" fmla="*/ 17 w 859"/>
                  <a:gd name="T91" fmla="*/ 331 h 404"/>
                  <a:gd name="T92" fmla="*/ 0 w 859"/>
                  <a:gd name="T93" fmla="*/ 325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9" h="404">
                    <a:moveTo>
                      <a:pt x="0" y="325"/>
                    </a:moveTo>
                    <a:lnTo>
                      <a:pt x="6" y="327"/>
                    </a:lnTo>
                    <a:lnTo>
                      <a:pt x="16" y="328"/>
                    </a:lnTo>
                    <a:lnTo>
                      <a:pt x="27" y="330"/>
                    </a:lnTo>
                    <a:lnTo>
                      <a:pt x="33" y="331"/>
                    </a:lnTo>
                    <a:lnTo>
                      <a:pt x="64" y="348"/>
                    </a:lnTo>
                    <a:lnTo>
                      <a:pt x="94" y="363"/>
                    </a:lnTo>
                    <a:lnTo>
                      <a:pt x="110" y="370"/>
                    </a:lnTo>
                    <a:lnTo>
                      <a:pt x="126" y="378"/>
                    </a:lnTo>
                    <a:lnTo>
                      <a:pt x="142" y="383"/>
                    </a:lnTo>
                    <a:lnTo>
                      <a:pt x="160" y="390"/>
                    </a:lnTo>
                    <a:lnTo>
                      <a:pt x="177" y="394"/>
                    </a:lnTo>
                    <a:lnTo>
                      <a:pt x="195" y="398"/>
                    </a:lnTo>
                    <a:lnTo>
                      <a:pt x="215" y="402"/>
                    </a:lnTo>
                    <a:lnTo>
                      <a:pt x="234" y="403"/>
                    </a:lnTo>
                    <a:lnTo>
                      <a:pt x="254" y="404"/>
                    </a:lnTo>
                    <a:lnTo>
                      <a:pt x="275" y="403"/>
                    </a:lnTo>
                    <a:lnTo>
                      <a:pt x="297" y="400"/>
                    </a:lnTo>
                    <a:lnTo>
                      <a:pt x="319" y="397"/>
                    </a:lnTo>
                    <a:lnTo>
                      <a:pt x="338" y="396"/>
                    </a:lnTo>
                    <a:lnTo>
                      <a:pt x="356" y="394"/>
                    </a:lnTo>
                    <a:lnTo>
                      <a:pt x="374" y="391"/>
                    </a:lnTo>
                    <a:lnTo>
                      <a:pt x="392" y="386"/>
                    </a:lnTo>
                    <a:lnTo>
                      <a:pt x="409" y="382"/>
                    </a:lnTo>
                    <a:lnTo>
                      <a:pt x="425" y="376"/>
                    </a:lnTo>
                    <a:lnTo>
                      <a:pt x="441" y="369"/>
                    </a:lnTo>
                    <a:lnTo>
                      <a:pt x="456" y="362"/>
                    </a:lnTo>
                    <a:lnTo>
                      <a:pt x="471" y="353"/>
                    </a:lnTo>
                    <a:lnTo>
                      <a:pt x="484" y="344"/>
                    </a:lnTo>
                    <a:lnTo>
                      <a:pt x="497" y="334"/>
                    </a:lnTo>
                    <a:lnTo>
                      <a:pt x="509" y="323"/>
                    </a:lnTo>
                    <a:lnTo>
                      <a:pt x="520" y="311"/>
                    </a:lnTo>
                    <a:lnTo>
                      <a:pt x="530" y="298"/>
                    </a:lnTo>
                    <a:lnTo>
                      <a:pt x="538" y="285"/>
                    </a:lnTo>
                    <a:lnTo>
                      <a:pt x="545" y="270"/>
                    </a:lnTo>
                    <a:lnTo>
                      <a:pt x="545" y="270"/>
                    </a:lnTo>
                    <a:lnTo>
                      <a:pt x="546" y="268"/>
                    </a:lnTo>
                    <a:lnTo>
                      <a:pt x="547" y="266"/>
                    </a:lnTo>
                    <a:lnTo>
                      <a:pt x="547" y="266"/>
                    </a:lnTo>
                    <a:lnTo>
                      <a:pt x="551" y="258"/>
                    </a:lnTo>
                    <a:lnTo>
                      <a:pt x="556" y="251"/>
                    </a:lnTo>
                    <a:lnTo>
                      <a:pt x="561" y="243"/>
                    </a:lnTo>
                    <a:lnTo>
                      <a:pt x="566" y="237"/>
                    </a:lnTo>
                    <a:lnTo>
                      <a:pt x="574" y="231"/>
                    </a:lnTo>
                    <a:lnTo>
                      <a:pt x="580" y="225"/>
                    </a:lnTo>
                    <a:lnTo>
                      <a:pt x="588" y="220"/>
                    </a:lnTo>
                    <a:lnTo>
                      <a:pt x="597" y="215"/>
                    </a:lnTo>
                    <a:lnTo>
                      <a:pt x="615" y="206"/>
                    </a:lnTo>
                    <a:lnTo>
                      <a:pt x="634" y="199"/>
                    </a:lnTo>
                    <a:lnTo>
                      <a:pt x="655" y="191"/>
                    </a:lnTo>
                    <a:lnTo>
                      <a:pt x="675" y="185"/>
                    </a:lnTo>
                    <a:lnTo>
                      <a:pt x="707" y="174"/>
                    </a:lnTo>
                    <a:lnTo>
                      <a:pt x="737" y="162"/>
                    </a:lnTo>
                    <a:lnTo>
                      <a:pt x="752" y="156"/>
                    </a:lnTo>
                    <a:lnTo>
                      <a:pt x="766" y="148"/>
                    </a:lnTo>
                    <a:lnTo>
                      <a:pt x="779" y="140"/>
                    </a:lnTo>
                    <a:lnTo>
                      <a:pt x="791" y="130"/>
                    </a:lnTo>
                    <a:lnTo>
                      <a:pt x="802" y="120"/>
                    </a:lnTo>
                    <a:lnTo>
                      <a:pt x="811" y="107"/>
                    </a:lnTo>
                    <a:lnTo>
                      <a:pt x="816" y="101"/>
                    </a:lnTo>
                    <a:lnTo>
                      <a:pt x="820" y="94"/>
                    </a:lnTo>
                    <a:lnTo>
                      <a:pt x="823" y="87"/>
                    </a:lnTo>
                    <a:lnTo>
                      <a:pt x="825" y="79"/>
                    </a:lnTo>
                    <a:lnTo>
                      <a:pt x="828" y="71"/>
                    </a:lnTo>
                    <a:lnTo>
                      <a:pt x="830" y="62"/>
                    </a:lnTo>
                    <a:lnTo>
                      <a:pt x="832" y="53"/>
                    </a:lnTo>
                    <a:lnTo>
                      <a:pt x="832" y="44"/>
                    </a:lnTo>
                    <a:lnTo>
                      <a:pt x="833" y="34"/>
                    </a:lnTo>
                    <a:lnTo>
                      <a:pt x="832" y="23"/>
                    </a:lnTo>
                    <a:lnTo>
                      <a:pt x="832" y="12"/>
                    </a:lnTo>
                    <a:lnTo>
                      <a:pt x="830" y="0"/>
                    </a:lnTo>
                    <a:lnTo>
                      <a:pt x="859" y="3"/>
                    </a:lnTo>
                    <a:lnTo>
                      <a:pt x="859" y="16"/>
                    </a:lnTo>
                    <a:lnTo>
                      <a:pt x="859" y="27"/>
                    </a:lnTo>
                    <a:lnTo>
                      <a:pt x="858" y="38"/>
                    </a:lnTo>
                    <a:lnTo>
                      <a:pt x="857" y="49"/>
                    </a:lnTo>
                    <a:lnTo>
                      <a:pt x="855" y="60"/>
                    </a:lnTo>
                    <a:lnTo>
                      <a:pt x="853" y="69"/>
                    </a:lnTo>
                    <a:lnTo>
                      <a:pt x="850" y="78"/>
                    </a:lnTo>
                    <a:lnTo>
                      <a:pt x="848" y="87"/>
                    </a:lnTo>
                    <a:lnTo>
                      <a:pt x="840" y="103"/>
                    </a:lnTo>
                    <a:lnTo>
                      <a:pt x="832" y="118"/>
                    </a:lnTo>
                    <a:lnTo>
                      <a:pt x="821" y="131"/>
                    </a:lnTo>
                    <a:lnTo>
                      <a:pt x="810" y="143"/>
                    </a:lnTo>
                    <a:lnTo>
                      <a:pt x="797" y="155"/>
                    </a:lnTo>
                    <a:lnTo>
                      <a:pt x="784" y="164"/>
                    </a:lnTo>
                    <a:lnTo>
                      <a:pt x="770" y="173"/>
                    </a:lnTo>
                    <a:lnTo>
                      <a:pt x="755" y="182"/>
                    </a:lnTo>
                    <a:lnTo>
                      <a:pt x="725" y="198"/>
                    </a:lnTo>
                    <a:lnTo>
                      <a:pt x="694" y="212"/>
                    </a:lnTo>
                    <a:lnTo>
                      <a:pt x="686" y="216"/>
                    </a:lnTo>
                    <a:lnTo>
                      <a:pt x="677" y="220"/>
                    </a:lnTo>
                    <a:lnTo>
                      <a:pt x="666" y="224"/>
                    </a:lnTo>
                    <a:lnTo>
                      <a:pt x="654" y="228"/>
                    </a:lnTo>
                    <a:lnTo>
                      <a:pt x="642" y="231"/>
                    </a:lnTo>
                    <a:lnTo>
                      <a:pt x="631" y="234"/>
                    </a:lnTo>
                    <a:lnTo>
                      <a:pt x="621" y="239"/>
                    </a:lnTo>
                    <a:lnTo>
                      <a:pt x="612" y="242"/>
                    </a:lnTo>
                    <a:lnTo>
                      <a:pt x="603" y="246"/>
                    </a:lnTo>
                    <a:lnTo>
                      <a:pt x="595" y="251"/>
                    </a:lnTo>
                    <a:lnTo>
                      <a:pt x="589" y="256"/>
                    </a:lnTo>
                    <a:lnTo>
                      <a:pt x="583" y="262"/>
                    </a:lnTo>
                    <a:lnTo>
                      <a:pt x="578" y="269"/>
                    </a:lnTo>
                    <a:lnTo>
                      <a:pt x="574" y="276"/>
                    </a:lnTo>
                    <a:lnTo>
                      <a:pt x="574" y="276"/>
                    </a:lnTo>
                    <a:lnTo>
                      <a:pt x="573" y="280"/>
                    </a:lnTo>
                    <a:lnTo>
                      <a:pt x="572" y="282"/>
                    </a:lnTo>
                    <a:lnTo>
                      <a:pt x="572" y="282"/>
                    </a:lnTo>
                    <a:lnTo>
                      <a:pt x="567" y="291"/>
                    </a:lnTo>
                    <a:lnTo>
                      <a:pt x="563" y="298"/>
                    </a:lnTo>
                    <a:lnTo>
                      <a:pt x="557" y="307"/>
                    </a:lnTo>
                    <a:lnTo>
                      <a:pt x="551" y="314"/>
                    </a:lnTo>
                    <a:lnTo>
                      <a:pt x="544" y="321"/>
                    </a:lnTo>
                    <a:lnTo>
                      <a:pt x="536" y="328"/>
                    </a:lnTo>
                    <a:lnTo>
                      <a:pt x="529" y="335"/>
                    </a:lnTo>
                    <a:lnTo>
                      <a:pt x="519" y="341"/>
                    </a:lnTo>
                    <a:lnTo>
                      <a:pt x="501" y="353"/>
                    </a:lnTo>
                    <a:lnTo>
                      <a:pt x="480" y="363"/>
                    </a:lnTo>
                    <a:lnTo>
                      <a:pt x="457" y="372"/>
                    </a:lnTo>
                    <a:lnTo>
                      <a:pt x="434" y="381"/>
                    </a:lnTo>
                    <a:lnTo>
                      <a:pt x="410" y="388"/>
                    </a:lnTo>
                    <a:lnTo>
                      <a:pt x="384" y="394"/>
                    </a:lnTo>
                    <a:lnTo>
                      <a:pt x="359" y="398"/>
                    </a:lnTo>
                    <a:lnTo>
                      <a:pt x="333" y="402"/>
                    </a:lnTo>
                    <a:lnTo>
                      <a:pt x="307" y="404"/>
                    </a:lnTo>
                    <a:lnTo>
                      <a:pt x="282" y="404"/>
                    </a:lnTo>
                    <a:lnTo>
                      <a:pt x="258" y="404"/>
                    </a:lnTo>
                    <a:lnTo>
                      <a:pt x="233" y="402"/>
                    </a:lnTo>
                    <a:lnTo>
                      <a:pt x="216" y="400"/>
                    </a:lnTo>
                    <a:lnTo>
                      <a:pt x="200" y="398"/>
                    </a:lnTo>
                    <a:lnTo>
                      <a:pt x="184" y="395"/>
                    </a:lnTo>
                    <a:lnTo>
                      <a:pt x="169" y="393"/>
                    </a:lnTo>
                    <a:lnTo>
                      <a:pt x="143" y="385"/>
                    </a:lnTo>
                    <a:lnTo>
                      <a:pt x="119" y="377"/>
                    </a:lnTo>
                    <a:lnTo>
                      <a:pt x="95" y="367"/>
                    </a:lnTo>
                    <a:lnTo>
                      <a:pt x="70" y="356"/>
                    </a:lnTo>
                    <a:lnTo>
                      <a:pt x="45" y="344"/>
                    </a:lnTo>
                    <a:lnTo>
                      <a:pt x="17" y="331"/>
                    </a:lnTo>
                    <a:lnTo>
                      <a:pt x="9" y="328"/>
                    </a:lnTo>
                    <a:lnTo>
                      <a:pt x="0" y="325"/>
                    </a:lnTo>
                    <a:lnTo>
                      <a:pt x="0" y="32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2" name="Freeform 247">
                <a:extLst>
                  <a:ext uri="{FF2B5EF4-FFF2-40B4-BE49-F238E27FC236}">
                    <a16:creationId xmlns:a16="http://schemas.microsoft.com/office/drawing/2014/main" id="{F0DDF931-6005-4E47-B4DE-08594D7F1F64}"/>
                  </a:ext>
                </a:extLst>
              </p:cNvPr>
              <p:cNvSpPr>
                <a:spLocks noEditPoints="1"/>
              </p:cNvSpPr>
              <p:nvPr/>
            </p:nvSpPr>
            <p:spPr bwMode="auto">
              <a:xfrm>
                <a:off x="3423" y="3505"/>
                <a:ext cx="236" cy="105"/>
              </a:xfrm>
              <a:custGeom>
                <a:avLst/>
                <a:gdLst>
                  <a:gd name="T0" fmla="*/ 87 w 940"/>
                  <a:gd name="T1" fmla="*/ 333 h 419"/>
                  <a:gd name="T2" fmla="*/ 117 w 940"/>
                  <a:gd name="T3" fmla="*/ 343 h 419"/>
                  <a:gd name="T4" fmla="*/ 234 w 940"/>
                  <a:gd name="T5" fmla="*/ 390 h 419"/>
                  <a:gd name="T6" fmla="*/ 308 w 940"/>
                  <a:gd name="T7" fmla="*/ 402 h 419"/>
                  <a:gd name="T8" fmla="*/ 361 w 940"/>
                  <a:gd name="T9" fmla="*/ 403 h 419"/>
                  <a:gd name="T10" fmla="*/ 393 w 940"/>
                  <a:gd name="T11" fmla="*/ 398 h 419"/>
                  <a:gd name="T12" fmla="*/ 444 w 940"/>
                  <a:gd name="T13" fmla="*/ 392 h 419"/>
                  <a:gd name="T14" fmla="*/ 517 w 940"/>
                  <a:gd name="T15" fmla="*/ 368 h 419"/>
                  <a:gd name="T16" fmla="*/ 566 w 940"/>
                  <a:gd name="T17" fmla="*/ 336 h 419"/>
                  <a:gd name="T18" fmla="*/ 602 w 940"/>
                  <a:gd name="T19" fmla="*/ 295 h 419"/>
                  <a:gd name="T20" fmla="*/ 618 w 940"/>
                  <a:gd name="T21" fmla="*/ 262 h 419"/>
                  <a:gd name="T22" fmla="*/ 650 w 940"/>
                  <a:gd name="T23" fmla="*/ 227 h 419"/>
                  <a:gd name="T24" fmla="*/ 726 w 940"/>
                  <a:gd name="T25" fmla="*/ 193 h 419"/>
                  <a:gd name="T26" fmla="*/ 836 w 940"/>
                  <a:gd name="T27" fmla="*/ 150 h 419"/>
                  <a:gd name="T28" fmla="*/ 886 w 940"/>
                  <a:gd name="T29" fmla="*/ 99 h 419"/>
                  <a:gd name="T30" fmla="*/ 899 w 940"/>
                  <a:gd name="T31" fmla="*/ 51 h 419"/>
                  <a:gd name="T32" fmla="*/ 895 w 940"/>
                  <a:gd name="T33" fmla="*/ 0 h 419"/>
                  <a:gd name="T34" fmla="*/ 940 w 940"/>
                  <a:gd name="T35" fmla="*/ 34 h 419"/>
                  <a:gd name="T36" fmla="*/ 915 w 940"/>
                  <a:gd name="T37" fmla="*/ 125 h 419"/>
                  <a:gd name="T38" fmla="*/ 857 w 940"/>
                  <a:gd name="T39" fmla="*/ 182 h 419"/>
                  <a:gd name="T40" fmla="*/ 771 w 940"/>
                  <a:gd name="T41" fmla="*/ 226 h 419"/>
                  <a:gd name="T42" fmla="*/ 754 w 940"/>
                  <a:gd name="T43" fmla="*/ 235 h 419"/>
                  <a:gd name="T44" fmla="*/ 708 w 940"/>
                  <a:gd name="T45" fmla="*/ 250 h 419"/>
                  <a:gd name="T46" fmla="*/ 668 w 940"/>
                  <a:gd name="T47" fmla="*/ 269 h 419"/>
                  <a:gd name="T48" fmla="*/ 653 w 940"/>
                  <a:gd name="T49" fmla="*/ 291 h 419"/>
                  <a:gd name="T50" fmla="*/ 652 w 940"/>
                  <a:gd name="T51" fmla="*/ 293 h 419"/>
                  <a:gd name="T52" fmla="*/ 619 w 940"/>
                  <a:gd name="T53" fmla="*/ 338 h 419"/>
                  <a:gd name="T54" fmla="*/ 562 w 940"/>
                  <a:gd name="T55" fmla="*/ 376 h 419"/>
                  <a:gd name="T56" fmla="*/ 484 w 940"/>
                  <a:gd name="T57" fmla="*/ 403 h 419"/>
                  <a:gd name="T58" fmla="*/ 399 w 940"/>
                  <a:gd name="T59" fmla="*/ 417 h 419"/>
                  <a:gd name="T60" fmla="*/ 309 w 940"/>
                  <a:gd name="T61" fmla="*/ 418 h 419"/>
                  <a:gd name="T62" fmla="*/ 213 w 940"/>
                  <a:gd name="T63" fmla="*/ 400 h 419"/>
                  <a:gd name="T64" fmla="*/ 115 w 940"/>
                  <a:gd name="T65" fmla="*/ 358 h 419"/>
                  <a:gd name="T66" fmla="*/ 82 w 940"/>
                  <a:gd name="T67" fmla="*/ 344 h 419"/>
                  <a:gd name="T68" fmla="*/ 70 w 940"/>
                  <a:gd name="T69" fmla="*/ 339 h 419"/>
                  <a:gd name="T70" fmla="*/ 611 w 940"/>
                  <a:gd name="T71" fmla="*/ 307 h 419"/>
                  <a:gd name="T72" fmla="*/ 569 w 940"/>
                  <a:gd name="T73" fmla="*/ 352 h 419"/>
                  <a:gd name="T74" fmla="*/ 599 w 940"/>
                  <a:gd name="T75" fmla="*/ 335 h 419"/>
                  <a:gd name="T76" fmla="*/ 634 w 940"/>
                  <a:gd name="T77" fmla="*/ 297 h 419"/>
                  <a:gd name="T78" fmla="*/ 641 w 940"/>
                  <a:gd name="T79" fmla="*/ 282 h 419"/>
                  <a:gd name="T80" fmla="*/ 659 w 940"/>
                  <a:gd name="T81" fmla="*/ 259 h 419"/>
                  <a:gd name="T82" fmla="*/ 703 w 940"/>
                  <a:gd name="T83" fmla="*/ 236 h 419"/>
                  <a:gd name="T84" fmla="*/ 753 w 940"/>
                  <a:gd name="T85" fmla="*/ 220 h 419"/>
                  <a:gd name="T86" fmla="*/ 770 w 940"/>
                  <a:gd name="T87" fmla="*/ 213 h 419"/>
                  <a:gd name="T88" fmla="*/ 806 w 940"/>
                  <a:gd name="T89" fmla="*/ 194 h 419"/>
                  <a:gd name="T90" fmla="*/ 871 w 940"/>
                  <a:gd name="T91" fmla="*/ 153 h 419"/>
                  <a:gd name="T92" fmla="*/ 915 w 940"/>
                  <a:gd name="T93" fmla="*/ 90 h 419"/>
                  <a:gd name="T94" fmla="*/ 912 w 940"/>
                  <a:gd name="T95" fmla="*/ 16 h 419"/>
                  <a:gd name="T96" fmla="*/ 912 w 940"/>
                  <a:gd name="T97" fmla="*/ 68 h 419"/>
                  <a:gd name="T98" fmla="*/ 891 w 940"/>
                  <a:gd name="T99" fmla="*/ 121 h 419"/>
                  <a:gd name="T100" fmla="*/ 829 w 940"/>
                  <a:gd name="T101" fmla="*/ 170 h 419"/>
                  <a:gd name="T102" fmla="*/ 710 w 940"/>
                  <a:gd name="T103" fmla="*/ 213 h 419"/>
                  <a:gd name="T104" fmla="*/ 641 w 940"/>
                  <a:gd name="T105" fmla="*/ 254 h 419"/>
                  <a:gd name="T106" fmla="*/ 626 w 940"/>
                  <a:gd name="T107" fmla="*/ 280 h 419"/>
                  <a:gd name="T108" fmla="*/ 626 w 940"/>
                  <a:gd name="T109" fmla="*/ 281 h 419"/>
                  <a:gd name="T110" fmla="*/ 74 w 940"/>
                  <a:gd name="T111" fmla="*/ 33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40" h="419">
                    <a:moveTo>
                      <a:pt x="76" y="327"/>
                    </a:moveTo>
                    <a:lnTo>
                      <a:pt x="76" y="327"/>
                    </a:lnTo>
                    <a:lnTo>
                      <a:pt x="76" y="327"/>
                    </a:lnTo>
                    <a:lnTo>
                      <a:pt x="80" y="330"/>
                    </a:lnTo>
                    <a:lnTo>
                      <a:pt x="87" y="333"/>
                    </a:lnTo>
                    <a:lnTo>
                      <a:pt x="96" y="334"/>
                    </a:lnTo>
                    <a:lnTo>
                      <a:pt x="101" y="335"/>
                    </a:lnTo>
                    <a:lnTo>
                      <a:pt x="106" y="337"/>
                    </a:lnTo>
                    <a:lnTo>
                      <a:pt x="111" y="341"/>
                    </a:lnTo>
                    <a:lnTo>
                      <a:pt x="117" y="343"/>
                    </a:lnTo>
                    <a:lnTo>
                      <a:pt x="150" y="359"/>
                    </a:lnTo>
                    <a:lnTo>
                      <a:pt x="182" y="372"/>
                    </a:lnTo>
                    <a:lnTo>
                      <a:pt x="198" y="378"/>
                    </a:lnTo>
                    <a:lnTo>
                      <a:pt x="215" y="385"/>
                    </a:lnTo>
                    <a:lnTo>
                      <a:pt x="234" y="390"/>
                    </a:lnTo>
                    <a:lnTo>
                      <a:pt x="252" y="394"/>
                    </a:lnTo>
                    <a:lnTo>
                      <a:pt x="265" y="398"/>
                    </a:lnTo>
                    <a:lnTo>
                      <a:pt x="278" y="399"/>
                    </a:lnTo>
                    <a:lnTo>
                      <a:pt x="293" y="401"/>
                    </a:lnTo>
                    <a:lnTo>
                      <a:pt x="308" y="402"/>
                    </a:lnTo>
                    <a:lnTo>
                      <a:pt x="308" y="403"/>
                    </a:lnTo>
                    <a:lnTo>
                      <a:pt x="320" y="403"/>
                    </a:lnTo>
                    <a:lnTo>
                      <a:pt x="332" y="404"/>
                    </a:lnTo>
                    <a:lnTo>
                      <a:pt x="346" y="404"/>
                    </a:lnTo>
                    <a:lnTo>
                      <a:pt x="361" y="403"/>
                    </a:lnTo>
                    <a:lnTo>
                      <a:pt x="376" y="401"/>
                    </a:lnTo>
                    <a:lnTo>
                      <a:pt x="392" y="398"/>
                    </a:lnTo>
                    <a:lnTo>
                      <a:pt x="392" y="398"/>
                    </a:lnTo>
                    <a:lnTo>
                      <a:pt x="393" y="398"/>
                    </a:lnTo>
                    <a:lnTo>
                      <a:pt x="393" y="398"/>
                    </a:lnTo>
                    <a:lnTo>
                      <a:pt x="404" y="398"/>
                    </a:lnTo>
                    <a:lnTo>
                      <a:pt x="414" y="397"/>
                    </a:lnTo>
                    <a:lnTo>
                      <a:pt x="424" y="396"/>
                    </a:lnTo>
                    <a:lnTo>
                      <a:pt x="434" y="393"/>
                    </a:lnTo>
                    <a:lnTo>
                      <a:pt x="444" y="392"/>
                    </a:lnTo>
                    <a:lnTo>
                      <a:pt x="454" y="390"/>
                    </a:lnTo>
                    <a:lnTo>
                      <a:pt x="463" y="388"/>
                    </a:lnTo>
                    <a:lnTo>
                      <a:pt x="472" y="385"/>
                    </a:lnTo>
                    <a:lnTo>
                      <a:pt x="496" y="377"/>
                    </a:lnTo>
                    <a:lnTo>
                      <a:pt x="517" y="368"/>
                    </a:lnTo>
                    <a:lnTo>
                      <a:pt x="528" y="362"/>
                    </a:lnTo>
                    <a:lnTo>
                      <a:pt x="538" y="357"/>
                    </a:lnTo>
                    <a:lnTo>
                      <a:pt x="548" y="350"/>
                    </a:lnTo>
                    <a:lnTo>
                      <a:pt x="557" y="344"/>
                    </a:lnTo>
                    <a:lnTo>
                      <a:pt x="566" y="336"/>
                    </a:lnTo>
                    <a:lnTo>
                      <a:pt x="575" y="330"/>
                    </a:lnTo>
                    <a:lnTo>
                      <a:pt x="582" y="321"/>
                    </a:lnTo>
                    <a:lnTo>
                      <a:pt x="589" y="313"/>
                    </a:lnTo>
                    <a:lnTo>
                      <a:pt x="596" y="304"/>
                    </a:lnTo>
                    <a:lnTo>
                      <a:pt x="602" y="295"/>
                    </a:lnTo>
                    <a:lnTo>
                      <a:pt x="607" y="286"/>
                    </a:lnTo>
                    <a:lnTo>
                      <a:pt x="612" y="276"/>
                    </a:lnTo>
                    <a:lnTo>
                      <a:pt x="613" y="273"/>
                    </a:lnTo>
                    <a:lnTo>
                      <a:pt x="614" y="272"/>
                    </a:lnTo>
                    <a:lnTo>
                      <a:pt x="618" y="262"/>
                    </a:lnTo>
                    <a:lnTo>
                      <a:pt x="623" y="254"/>
                    </a:lnTo>
                    <a:lnTo>
                      <a:pt x="628" y="247"/>
                    </a:lnTo>
                    <a:lnTo>
                      <a:pt x="635" y="240"/>
                    </a:lnTo>
                    <a:lnTo>
                      <a:pt x="643" y="234"/>
                    </a:lnTo>
                    <a:lnTo>
                      <a:pt x="650" y="227"/>
                    </a:lnTo>
                    <a:lnTo>
                      <a:pt x="659" y="222"/>
                    </a:lnTo>
                    <a:lnTo>
                      <a:pt x="667" y="217"/>
                    </a:lnTo>
                    <a:lnTo>
                      <a:pt x="686" y="208"/>
                    </a:lnTo>
                    <a:lnTo>
                      <a:pt x="705" y="200"/>
                    </a:lnTo>
                    <a:lnTo>
                      <a:pt x="726" y="193"/>
                    </a:lnTo>
                    <a:lnTo>
                      <a:pt x="747" y="185"/>
                    </a:lnTo>
                    <a:lnTo>
                      <a:pt x="777" y="176"/>
                    </a:lnTo>
                    <a:lnTo>
                      <a:pt x="808" y="164"/>
                    </a:lnTo>
                    <a:lnTo>
                      <a:pt x="822" y="157"/>
                    </a:lnTo>
                    <a:lnTo>
                      <a:pt x="836" y="150"/>
                    </a:lnTo>
                    <a:lnTo>
                      <a:pt x="849" y="142"/>
                    </a:lnTo>
                    <a:lnTo>
                      <a:pt x="860" y="132"/>
                    </a:lnTo>
                    <a:lnTo>
                      <a:pt x="870" y="123"/>
                    </a:lnTo>
                    <a:lnTo>
                      <a:pt x="879" y="112"/>
                    </a:lnTo>
                    <a:lnTo>
                      <a:pt x="886" y="99"/>
                    </a:lnTo>
                    <a:lnTo>
                      <a:pt x="893" y="85"/>
                    </a:lnTo>
                    <a:lnTo>
                      <a:pt x="895" y="76"/>
                    </a:lnTo>
                    <a:lnTo>
                      <a:pt x="897" y="69"/>
                    </a:lnTo>
                    <a:lnTo>
                      <a:pt x="898" y="60"/>
                    </a:lnTo>
                    <a:lnTo>
                      <a:pt x="899" y="51"/>
                    </a:lnTo>
                    <a:lnTo>
                      <a:pt x="899" y="41"/>
                    </a:lnTo>
                    <a:lnTo>
                      <a:pt x="899" y="31"/>
                    </a:lnTo>
                    <a:lnTo>
                      <a:pt x="898" y="20"/>
                    </a:lnTo>
                    <a:lnTo>
                      <a:pt x="896" y="10"/>
                    </a:lnTo>
                    <a:lnTo>
                      <a:pt x="895" y="0"/>
                    </a:lnTo>
                    <a:lnTo>
                      <a:pt x="905" y="1"/>
                    </a:lnTo>
                    <a:lnTo>
                      <a:pt x="934" y="4"/>
                    </a:lnTo>
                    <a:lnTo>
                      <a:pt x="940" y="4"/>
                    </a:lnTo>
                    <a:lnTo>
                      <a:pt x="940" y="11"/>
                    </a:lnTo>
                    <a:lnTo>
                      <a:pt x="940" y="34"/>
                    </a:lnTo>
                    <a:lnTo>
                      <a:pt x="939" y="56"/>
                    </a:lnTo>
                    <a:lnTo>
                      <a:pt x="935" y="76"/>
                    </a:lnTo>
                    <a:lnTo>
                      <a:pt x="929" y="94"/>
                    </a:lnTo>
                    <a:lnTo>
                      <a:pt x="923" y="111"/>
                    </a:lnTo>
                    <a:lnTo>
                      <a:pt x="915" y="125"/>
                    </a:lnTo>
                    <a:lnTo>
                      <a:pt x="906" y="139"/>
                    </a:lnTo>
                    <a:lnTo>
                      <a:pt x="895" y="151"/>
                    </a:lnTo>
                    <a:lnTo>
                      <a:pt x="883" y="163"/>
                    </a:lnTo>
                    <a:lnTo>
                      <a:pt x="871" y="172"/>
                    </a:lnTo>
                    <a:lnTo>
                      <a:pt x="857" y="182"/>
                    </a:lnTo>
                    <a:lnTo>
                      <a:pt x="843" y="191"/>
                    </a:lnTo>
                    <a:lnTo>
                      <a:pt x="814" y="206"/>
                    </a:lnTo>
                    <a:lnTo>
                      <a:pt x="784" y="221"/>
                    </a:lnTo>
                    <a:lnTo>
                      <a:pt x="771" y="226"/>
                    </a:lnTo>
                    <a:lnTo>
                      <a:pt x="771" y="226"/>
                    </a:lnTo>
                    <a:lnTo>
                      <a:pt x="763" y="231"/>
                    </a:lnTo>
                    <a:lnTo>
                      <a:pt x="763" y="231"/>
                    </a:lnTo>
                    <a:lnTo>
                      <a:pt x="755" y="235"/>
                    </a:lnTo>
                    <a:lnTo>
                      <a:pt x="755" y="235"/>
                    </a:lnTo>
                    <a:lnTo>
                      <a:pt x="754" y="235"/>
                    </a:lnTo>
                    <a:lnTo>
                      <a:pt x="754" y="235"/>
                    </a:lnTo>
                    <a:lnTo>
                      <a:pt x="744" y="238"/>
                    </a:lnTo>
                    <a:lnTo>
                      <a:pt x="733" y="241"/>
                    </a:lnTo>
                    <a:lnTo>
                      <a:pt x="720" y="246"/>
                    </a:lnTo>
                    <a:lnTo>
                      <a:pt x="708" y="250"/>
                    </a:lnTo>
                    <a:lnTo>
                      <a:pt x="699" y="253"/>
                    </a:lnTo>
                    <a:lnTo>
                      <a:pt x="689" y="256"/>
                    </a:lnTo>
                    <a:lnTo>
                      <a:pt x="681" y="261"/>
                    </a:lnTo>
                    <a:lnTo>
                      <a:pt x="674" y="265"/>
                    </a:lnTo>
                    <a:lnTo>
                      <a:pt x="668" y="269"/>
                    </a:lnTo>
                    <a:lnTo>
                      <a:pt x="663" y="275"/>
                    </a:lnTo>
                    <a:lnTo>
                      <a:pt x="659" y="280"/>
                    </a:lnTo>
                    <a:lnTo>
                      <a:pt x="655" y="287"/>
                    </a:lnTo>
                    <a:lnTo>
                      <a:pt x="655" y="287"/>
                    </a:lnTo>
                    <a:lnTo>
                      <a:pt x="653" y="291"/>
                    </a:lnTo>
                    <a:lnTo>
                      <a:pt x="653" y="292"/>
                    </a:lnTo>
                    <a:lnTo>
                      <a:pt x="653" y="292"/>
                    </a:lnTo>
                    <a:lnTo>
                      <a:pt x="652" y="293"/>
                    </a:lnTo>
                    <a:lnTo>
                      <a:pt x="652" y="293"/>
                    </a:lnTo>
                    <a:lnTo>
                      <a:pt x="652" y="293"/>
                    </a:lnTo>
                    <a:lnTo>
                      <a:pt x="648" y="303"/>
                    </a:lnTo>
                    <a:lnTo>
                      <a:pt x="641" y="313"/>
                    </a:lnTo>
                    <a:lnTo>
                      <a:pt x="635" y="322"/>
                    </a:lnTo>
                    <a:lnTo>
                      <a:pt x="626" y="331"/>
                    </a:lnTo>
                    <a:lnTo>
                      <a:pt x="619" y="338"/>
                    </a:lnTo>
                    <a:lnTo>
                      <a:pt x="609" y="346"/>
                    </a:lnTo>
                    <a:lnTo>
                      <a:pt x="599" y="354"/>
                    </a:lnTo>
                    <a:lnTo>
                      <a:pt x="589" y="361"/>
                    </a:lnTo>
                    <a:lnTo>
                      <a:pt x="576" y="369"/>
                    </a:lnTo>
                    <a:lnTo>
                      <a:pt x="562" y="376"/>
                    </a:lnTo>
                    <a:lnTo>
                      <a:pt x="548" y="383"/>
                    </a:lnTo>
                    <a:lnTo>
                      <a:pt x="532" y="388"/>
                    </a:lnTo>
                    <a:lnTo>
                      <a:pt x="516" y="393"/>
                    </a:lnTo>
                    <a:lnTo>
                      <a:pt x="500" y="399"/>
                    </a:lnTo>
                    <a:lnTo>
                      <a:pt x="484" y="403"/>
                    </a:lnTo>
                    <a:lnTo>
                      <a:pt x="468" y="407"/>
                    </a:lnTo>
                    <a:lnTo>
                      <a:pt x="450" y="411"/>
                    </a:lnTo>
                    <a:lnTo>
                      <a:pt x="433" y="413"/>
                    </a:lnTo>
                    <a:lnTo>
                      <a:pt x="416" y="416"/>
                    </a:lnTo>
                    <a:lnTo>
                      <a:pt x="399" y="417"/>
                    </a:lnTo>
                    <a:lnTo>
                      <a:pt x="383" y="418"/>
                    </a:lnTo>
                    <a:lnTo>
                      <a:pt x="365" y="419"/>
                    </a:lnTo>
                    <a:lnTo>
                      <a:pt x="348" y="419"/>
                    </a:lnTo>
                    <a:lnTo>
                      <a:pt x="332" y="419"/>
                    </a:lnTo>
                    <a:lnTo>
                      <a:pt x="309" y="418"/>
                    </a:lnTo>
                    <a:lnTo>
                      <a:pt x="288" y="416"/>
                    </a:lnTo>
                    <a:lnTo>
                      <a:pt x="267" y="413"/>
                    </a:lnTo>
                    <a:lnTo>
                      <a:pt x="247" y="408"/>
                    </a:lnTo>
                    <a:lnTo>
                      <a:pt x="229" y="404"/>
                    </a:lnTo>
                    <a:lnTo>
                      <a:pt x="213" y="400"/>
                    </a:lnTo>
                    <a:lnTo>
                      <a:pt x="198" y="394"/>
                    </a:lnTo>
                    <a:lnTo>
                      <a:pt x="183" y="389"/>
                    </a:lnTo>
                    <a:lnTo>
                      <a:pt x="154" y="376"/>
                    </a:lnTo>
                    <a:lnTo>
                      <a:pt x="124" y="362"/>
                    </a:lnTo>
                    <a:lnTo>
                      <a:pt x="115" y="358"/>
                    </a:lnTo>
                    <a:lnTo>
                      <a:pt x="106" y="355"/>
                    </a:lnTo>
                    <a:lnTo>
                      <a:pt x="98" y="350"/>
                    </a:lnTo>
                    <a:lnTo>
                      <a:pt x="89" y="346"/>
                    </a:lnTo>
                    <a:lnTo>
                      <a:pt x="85" y="345"/>
                    </a:lnTo>
                    <a:lnTo>
                      <a:pt x="82" y="344"/>
                    </a:lnTo>
                    <a:lnTo>
                      <a:pt x="76" y="342"/>
                    </a:lnTo>
                    <a:lnTo>
                      <a:pt x="71" y="339"/>
                    </a:lnTo>
                    <a:lnTo>
                      <a:pt x="71" y="339"/>
                    </a:lnTo>
                    <a:lnTo>
                      <a:pt x="70" y="339"/>
                    </a:lnTo>
                    <a:lnTo>
                      <a:pt x="70" y="339"/>
                    </a:lnTo>
                    <a:lnTo>
                      <a:pt x="0" y="293"/>
                    </a:lnTo>
                    <a:lnTo>
                      <a:pt x="76" y="327"/>
                    </a:lnTo>
                    <a:close/>
                    <a:moveTo>
                      <a:pt x="624" y="286"/>
                    </a:moveTo>
                    <a:lnTo>
                      <a:pt x="618" y="296"/>
                    </a:lnTo>
                    <a:lnTo>
                      <a:pt x="611" y="307"/>
                    </a:lnTo>
                    <a:lnTo>
                      <a:pt x="605" y="317"/>
                    </a:lnTo>
                    <a:lnTo>
                      <a:pt x="596" y="327"/>
                    </a:lnTo>
                    <a:lnTo>
                      <a:pt x="589" y="336"/>
                    </a:lnTo>
                    <a:lnTo>
                      <a:pt x="579" y="345"/>
                    </a:lnTo>
                    <a:lnTo>
                      <a:pt x="569" y="352"/>
                    </a:lnTo>
                    <a:lnTo>
                      <a:pt x="559" y="360"/>
                    </a:lnTo>
                    <a:lnTo>
                      <a:pt x="570" y="355"/>
                    </a:lnTo>
                    <a:lnTo>
                      <a:pt x="580" y="349"/>
                    </a:lnTo>
                    <a:lnTo>
                      <a:pt x="591" y="342"/>
                    </a:lnTo>
                    <a:lnTo>
                      <a:pt x="599" y="335"/>
                    </a:lnTo>
                    <a:lnTo>
                      <a:pt x="608" y="328"/>
                    </a:lnTo>
                    <a:lnTo>
                      <a:pt x="616" y="320"/>
                    </a:lnTo>
                    <a:lnTo>
                      <a:pt x="622" y="314"/>
                    </a:lnTo>
                    <a:lnTo>
                      <a:pt x="628" y="305"/>
                    </a:lnTo>
                    <a:lnTo>
                      <a:pt x="634" y="297"/>
                    </a:lnTo>
                    <a:lnTo>
                      <a:pt x="638" y="290"/>
                    </a:lnTo>
                    <a:lnTo>
                      <a:pt x="639" y="288"/>
                    </a:lnTo>
                    <a:lnTo>
                      <a:pt x="640" y="284"/>
                    </a:lnTo>
                    <a:lnTo>
                      <a:pt x="640" y="284"/>
                    </a:lnTo>
                    <a:lnTo>
                      <a:pt x="641" y="282"/>
                    </a:lnTo>
                    <a:lnTo>
                      <a:pt x="643" y="277"/>
                    </a:lnTo>
                    <a:lnTo>
                      <a:pt x="644" y="277"/>
                    </a:lnTo>
                    <a:lnTo>
                      <a:pt x="648" y="270"/>
                    </a:lnTo>
                    <a:lnTo>
                      <a:pt x="652" y="264"/>
                    </a:lnTo>
                    <a:lnTo>
                      <a:pt x="659" y="259"/>
                    </a:lnTo>
                    <a:lnTo>
                      <a:pt x="665" y="253"/>
                    </a:lnTo>
                    <a:lnTo>
                      <a:pt x="674" y="248"/>
                    </a:lnTo>
                    <a:lnTo>
                      <a:pt x="682" y="244"/>
                    </a:lnTo>
                    <a:lnTo>
                      <a:pt x="692" y="239"/>
                    </a:lnTo>
                    <a:lnTo>
                      <a:pt x="703" y="236"/>
                    </a:lnTo>
                    <a:lnTo>
                      <a:pt x="715" y="232"/>
                    </a:lnTo>
                    <a:lnTo>
                      <a:pt x="729" y="227"/>
                    </a:lnTo>
                    <a:lnTo>
                      <a:pt x="737" y="225"/>
                    </a:lnTo>
                    <a:lnTo>
                      <a:pt x="748" y="221"/>
                    </a:lnTo>
                    <a:lnTo>
                      <a:pt x="753" y="220"/>
                    </a:lnTo>
                    <a:lnTo>
                      <a:pt x="756" y="218"/>
                    </a:lnTo>
                    <a:lnTo>
                      <a:pt x="756" y="218"/>
                    </a:lnTo>
                    <a:lnTo>
                      <a:pt x="764" y="213"/>
                    </a:lnTo>
                    <a:lnTo>
                      <a:pt x="764" y="213"/>
                    </a:lnTo>
                    <a:lnTo>
                      <a:pt x="770" y="213"/>
                    </a:lnTo>
                    <a:lnTo>
                      <a:pt x="773" y="211"/>
                    </a:lnTo>
                    <a:lnTo>
                      <a:pt x="775" y="208"/>
                    </a:lnTo>
                    <a:lnTo>
                      <a:pt x="777" y="206"/>
                    </a:lnTo>
                    <a:lnTo>
                      <a:pt x="792" y="200"/>
                    </a:lnTo>
                    <a:lnTo>
                      <a:pt x="806" y="194"/>
                    </a:lnTo>
                    <a:lnTo>
                      <a:pt x="820" y="186"/>
                    </a:lnTo>
                    <a:lnTo>
                      <a:pt x="835" y="179"/>
                    </a:lnTo>
                    <a:lnTo>
                      <a:pt x="847" y="171"/>
                    </a:lnTo>
                    <a:lnTo>
                      <a:pt x="860" y="163"/>
                    </a:lnTo>
                    <a:lnTo>
                      <a:pt x="871" y="153"/>
                    </a:lnTo>
                    <a:lnTo>
                      <a:pt x="883" y="142"/>
                    </a:lnTo>
                    <a:lnTo>
                      <a:pt x="893" y="131"/>
                    </a:lnTo>
                    <a:lnTo>
                      <a:pt x="901" y="118"/>
                    </a:lnTo>
                    <a:lnTo>
                      <a:pt x="909" y="106"/>
                    </a:lnTo>
                    <a:lnTo>
                      <a:pt x="915" y="90"/>
                    </a:lnTo>
                    <a:lnTo>
                      <a:pt x="920" y="74"/>
                    </a:lnTo>
                    <a:lnTo>
                      <a:pt x="923" y="57"/>
                    </a:lnTo>
                    <a:lnTo>
                      <a:pt x="925" y="38"/>
                    </a:lnTo>
                    <a:lnTo>
                      <a:pt x="925" y="17"/>
                    </a:lnTo>
                    <a:lnTo>
                      <a:pt x="912" y="16"/>
                    </a:lnTo>
                    <a:lnTo>
                      <a:pt x="913" y="28"/>
                    </a:lnTo>
                    <a:lnTo>
                      <a:pt x="914" y="39"/>
                    </a:lnTo>
                    <a:lnTo>
                      <a:pt x="914" y="48"/>
                    </a:lnTo>
                    <a:lnTo>
                      <a:pt x="913" y="58"/>
                    </a:lnTo>
                    <a:lnTo>
                      <a:pt x="912" y="68"/>
                    </a:lnTo>
                    <a:lnTo>
                      <a:pt x="910" y="76"/>
                    </a:lnTo>
                    <a:lnTo>
                      <a:pt x="908" y="85"/>
                    </a:lnTo>
                    <a:lnTo>
                      <a:pt x="906" y="93"/>
                    </a:lnTo>
                    <a:lnTo>
                      <a:pt x="899" y="108"/>
                    </a:lnTo>
                    <a:lnTo>
                      <a:pt x="891" y="121"/>
                    </a:lnTo>
                    <a:lnTo>
                      <a:pt x="881" y="132"/>
                    </a:lnTo>
                    <a:lnTo>
                      <a:pt x="870" y="143"/>
                    </a:lnTo>
                    <a:lnTo>
                      <a:pt x="857" y="154"/>
                    </a:lnTo>
                    <a:lnTo>
                      <a:pt x="844" y="163"/>
                    </a:lnTo>
                    <a:lnTo>
                      <a:pt x="829" y="170"/>
                    </a:lnTo>
                    <a:lnTo>
                      <a:pt x="814" y="177"/>
                    </a:lnTo>
                    <a:lnTo>
                      <a:pt x="784" y="189"/>
                    </a:lnTo>
                    <a:lnTo>
                      <a:pt x="751" y="199"/>
                    </a:lnTo>
                    <a:lnTo>
                      <a:pt x="731" y="207"/>
                    </a:lnTo>
                    <a:lnTo>
                      <a:pt x="710" y="213"/>
                    </a:lnTo>
                    <a:lnTo>
                      <a:pt x="692" y="221"/>
                    </a:lnTo>
                    <a:lnTo>
                      <a:pt x="675" y="230"/>
                    </a:lnTo>
                    <a:lnTo>
                      <a:pt x="660" y="238"/>
                    </a:lnTo>
                    <a:lnTo>
                      <a:pt x="647" y="249"/>
                    </a:lnTo>
                    <a:lnTo>
                      <a:pt x="641" y="254"/>
                    </a:lnTo>
                    <a:lnTo>
                      <a:pt x="637" y="261"/>
                    </a:lnTo>
                    <a:lnTo>
                      <a:pt x="633" y="267"/>
                    </a:lnTo>
                    <a:lnTo>
                      <a:pt x="628" y="274"/>
                    </a:lnTo>
                    <a:lnTo>
                      <a:pt x="627" y="277"/>
                    </a:lnTo>
                    <a:lnTo>
                      <a:pt x="626" y="280"/>
                    </a:lnTo>
                    <a:lnTo>
                      <a:pt x="626" y="280"/>
                    </a:lnTo>
                    <a:lnTo>
                      <a:pt x="626" y="280"/>
                    </a:lnTo>
                    <a:lnTo>
                      <a:pt x="626" y="280"/>
                    </a:lnTo>
                    <a:lnTo>
                      <a:pt x="626" y="281"/>
                    </a:lnTo>
                    <a:lnTo>
                      <a:pt x="626" y="281"/>
                    </a:lnTo>
                    <a:lnTo>
                      <a:pt x="624" y="286"/>
                    </a:lnTo>
                    <a:lnTo>
                      <a:pt x="624" y="286"/>
                    </a:lnTo>
                    <a:close/>
                    <a:moveTo>
                      <a:pt x="74" y="333"/>
                    </a:moveTo>
                    <a:lnTo>
                      <a:pt x="74" y="333"/>
                    </a:lnTo>
                    <a:lnTo>
                      <a:pt x="74" y="33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3" name="Freeform 248">
                <a:extLst>
                  <a:ext uri="{FF2B5EF4-FFF2-40B4-BE49-F238E27FC236}">
                    <a16:creationId xmlns:a16="http://schemas.microsoft.com/office/drawing/2014/main" id="{D9AED411-2045-4EC9-87A8-377FE0D358AA}"/>
                  </a:ext>
                </a:extLst>
              </p:cNvPr>
              <p:cNvSpPr/>
              <p:nvPr/>
            </p:nvSpPr>
            <p:spPr bwMode="auto">
              <a:xfrm>
                <a:off x="3659" y="3536"/>
                <a:ext cx="90" cy="100"/>
              </a:xfrm>
              <a:custGeom>
                <a:avLst/>
                <a:gdLst>
                  <a:gd name="T0" fmla="*/ 9 w 362"/>
                  <a:gd name="T1" fmla="*/ 28 h 403"/>
                  <a:gd name="T2" fmla="*/ 47 w 362"/>
                  <a:gd name="T3" fmla="*/ 48 h 403"/>
                  <a:gd name="T4" fmla="*/ 82 w 362"/>
                  <a:gd name="T5" fmla="*/ 72 h 403"/>
                  <a:gd name="T6" fmla="*/ 118 w 362"/>
                  <a:gd name="T7" fmla="*/ 99 h 403"/>
                  <a:gd name="T8" fmla="*/ 136 w 362"/>
                  <a:gd name="T9" fmla="*/ 118 h 403"/>
                  <a:gd name="T10" fmla="*/ 145 w 362"/>
                  <a:gd name="T11" fmla="*/ 133 h 403"/>
                  <a:gd name="T12" fmla="*/ 158 w 362"/>
                  <a:gd name="T13" fmla="*/ 168 h 403"/>
                  <a:gd name="T14" fmla="*/ 168 w 362"/>
                  <a:gd name="T15" fmla="*/ 193 h 403"/>
                  <a:gd name="T16" fmla="*/ 174 w 362"/>
                  <a:gd name="T17" fmla="*/ 199 h 403"/>
                  <a:gd name="T18" fmla="*/ 182 w 362"/>
                  <a:gd name="T19" fmla="*/ 202 h 403"/>
                  <a:gd name="T20" fmla="*/ 192 w 362"/>
                  <a:gd name="T21" fmla="*/ 202 h 403"/>
                  <a:gd name="T22" fmla="*/ 216 w 362"/>
                  <a:gd name="T23" fmla="*/ 209 h 403"/>
                  <a:gd name="T24" fmla="*/ 213 w 362"/>
                  <a:gd name="T25" fmla="*/ 208 h 403"/>
                  <a:gd name="T26" fmla="*/ 214 w 362"/>
                  <a:gd name="T27" fmla="*/ 209 h 403"/>
                  <a:gd name="T28" fmla="*/ 219 w 362"/>
                  <a:gd name="T29" fmla="*/ 214 h 403"/>
                  <a:gd name="T30" fmla="*/ 232 w 362"/>
                  <a:gd name="T31" fmla="*/ 225 h 403"/>
                  <a:gd name="T32" fmla="*/ 249 w 362"/>
                  <a:gd name="T33" fmla="*/ 240 h 403"/>
                  <a:gd name="T34" fmla="*/ 266 w 362"/>
                  <a:gd name="T35" fmla="*/ 258 h 403"/>
                  <a:gd name="T36" fmla="*/ 300 w 362"/>
                  <a:gd name="T37" fmla="*/ 299 h 403"/>
                  <a:gd name="T38" fmla="*/ 326 w 362"/>
                  <a:gd name="T39" fmla="*/ 341 h 403"/>
                  <a:gd name="T40" fmla="*/ 341 w 362"/>
                  <a:gd name="T41" fmla="*/ 373 h 403"/>
                  <a:gd name="T42" fmla="*/ 350 w 362"/>
                  <a:gd name="T43" fmla="*/ 403 h 403"/>
                  <a:gd name="T44" fmla="*/ 356 w 362"/>
                  <a:gd name="T45" fmla="*/ 385 h 403"/>
                  <a:gd name="T46" fmla="*/ 336 w 362"/>
                  <a:gd name="T47" fmla="*/ 338 h 403"/>
                  <a:gd name="T48" fmla="*/ 307 w 362"/>
                  <a:gd name="T49" fmla="*/ 286 h 403"/>
                  <a:gd name="T50" fmla="*/ 272 w 362"/>
                  <a:gd name="T51" fmla="*/ 239 h 403"/>
                  <a:gd name="T52" fmla="*/ 242 w 362"/>
                  <a:gd name="T53" fmla="*/ 206 h 403"/>
                  <a:gd name="T54" fmla="*/ 223 w 362"/>
                  <a:gd name="T55" fmla="*/ 192 h 403"/>
                  <a:gd name="T56" fmla="*/ 210 w 362"/>
                  <a:gd name="T57" fmla="*/ 186 h 403"/>
                  <a:gd name="T58" fmla="*/ 204 w 362"/>
                  <a:gd name="T59" fmla="*/ 185 h 403"/>
                  <a:gd name="T60" fmla="*/ 195 w 362"/>
                  <a:gd name="T61" fmla="*/ 183 h 403"/>
                  <a:gd name="T62" fmla="*/ 181 w 362"/>
                  <a:gd name="T63" fmla="*/ 174 h 403"/>
                  <a:gd name="T64" fmla="*/ 170 w 362"/>
                  <a:gd name="T65" fmla="*/ 161 h 403"/>
                  <a:gd name="T66" fmla="*/ 160 w 362"/>
                  <a:gd name="T67" fmla="*/ 143 h 403"/>
                  <a:gd name="T68" fmla="*/ 147 w 362"/>
                  <a:gd name="T69" fmla="*/ 115 h 403"/>
                  <a:gd name="T70" fmla="*/ 131 w 362"/>
                  <a:gd name="T71" fmla="*/ 88 h 403"/>
                  <a:gd name="T72" fmla="*/ 116 w 362"/>
                  <a:gd name="T73" fmla="*/ 72 h 403"/>
                  <a:gd name="T74" fmla="*/ 88 w 362"/>
                  <a:gd name="T75" fmla="*/ 50 h 403"/>
                  <a:gd name="T76" fmla="*/ 51 w 362"/>
                  <a:gd name="T77" fmla="*/ 25 h 403"/>
                  <a:gd name="T78" fmla="*/ 11 w 362"/>
                  <a:gd name="T79" fmla="*/ 4 h 403"/>
                  <a:gd name="T80" fmla="*/ 0 w 362"/>
                  <a:gd name="T81" fmla="*/ 2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2" h="403">
                    <a:moveTo>
                      <a:pt x="0" y="23"/>
                    </a:moveTo>
                    <a:lnTo>
                      <a:pt x="9" y="28"/>
                    </a:lnTo>
                    <a:lnTo>
                      <a:pt x="32" y="40"/>
                    </a:lnTo>
                    <a:lnTo>
                      <a:pt x="47" y="48"/>
                    </a:lnTo>
                    <a:lnTo>
                      <a:pt x="64" y="59"/>
                    </a:lnTo>
                    <a:lnTo>
                      <a:pt x="82" y="72"/>
                    </a:lnTo>
                    <a:lnTo>
                      <a:pt x="102" y="86"/>
                    </a:lnTo>
                    <a:lnTo>
                      <a:pt x="118" y="99"/>
                    </a:lnTo>
                    <a:lnTo>
                      <a:pt x="131" y="112"/>
                    </a:lnTo>
                    <a:lnTo>
                      <a:pt x="136" y="118"/>
                    </a:lnTo>
                    <a:lnTo>
                      <a:pt x="141" y="126"/>
                    </a:lnTo>
                    <a:lnTo>
                      <a:pt x="145" y="133"/>
                    </a:lnTo>
                    <a:lnTo>
                      <a:pt x="149" y="141"/>
                    </a:lnTo>
                    <a:lnTo>
                      <a:pt x="158" y="168"/>
                    </a:lnTo>
                    <a:lnTo>
                      <a:pt x="165" y="188"/>
                    </a:lnTo>
                    <a:lnTo>
                      <a:pt x="168" y="193"/>
                    </a:lnTo>
                    <a:lnTo>
                      <a:pt x="171" y="196"/>
                    </a:lnTo>
                    <a:lnTo>
                      <a:pt x="174" y="199"/>
                    </a:lnTo>
                    <a:lnTo>
                      <a:pt x="177" y="200"/>
                    </a:lnTo>
                    <a:lnTo>
                      <a:pt x="182" y="202"/>
                    </a:lnTo>
                    <a:lnTo>
                      <a:pt x="187" y="202"/>
                    </a:lnTo>
                    <a:lnTo>
                      <a:pt x="192" y="202"/>
                    </a:lnTo>
                    <a:lnTo>
                      <a:pt x="200" y="201"/>
                    </a:lnTo>
                    <a:lnTo>
                      <a:pt x="216" y="209"/>
                    </a:lnTo>
                    <a:lnTo>
                      <a:pt x="214" y="208"/>
                    </a:lnTo>
                    <a:lnTo>
                      <a:pt x="213" y="208"/>
                    </a:lnTo>
                    <a:lnTo>
                      <a:pt x="213" y="208"/>
                    </a:lnTo>
                    <a:lnTo>
                      <a:pt x="214" y="209"/>
                    </a:lnTo>
                    <a:lnTo>
                      <a:pt x="216" y="211"/>
                    </a:lnTo>
                    <a:lnTo>
                      <a:pt x="219" y="214"/>
                    </a:lnTo>
                    <a:lnTo>
                      <a:pt x="228" y="221"/>
                    </a:lnTo>
                    <a:lnTo>
                      <a:pt x="232" y="225"/>
                    </a:lnTo>
                    <a:lnTo>
                      <a:pt x="240" y="231"/>
                    </a:lnTo>
                    <a:lnTo>
                      <a:pt x="249" y="240"/>
                    </a:lnTo>
                    <a:lnTo>
                      <a:pt x="258" y="251"/>
                    </a:lnTo>
                    <a:lnTo>
                      <a:pt x="266" y="258"/>
                    </a:lnTo>
                    <a:lnTo>
                      <a:pt x="284" y="279"/>
                    </a:lnTo>
                    <a:lnTo>
                      <a:pt x="300" y="299"/>
                    </a:lnTo>
                    <a:lnTo>
                      <a:pt x="314" y="320"/>
                    </a:lnTo>
                    <a:lnTo>
                      <a:pt x="326" y="341"/>
                    </a:lnTo>
                    <a:lnTo>
                      <a:pt x="334" y="358"/>
                    </a:lnTo>
                    <a:lnTo>
                      <a:pt x="341" y="373"/>
                    </a:lnTo>
                    <a:lnTo>
                      <a:pt x="346" y="388"/>
                    </a:lnTo>
                    <a:lnTo>
                      <a:pt x="350" y="403"/>
                    </a:lnTo>
                    <a:lnTo>
                      <a:pt x="362" y="403"/>
                    </a:lnTo>
                    <a:lnTo>
                      <a:pt x="356" y="385"/>
                    </a:lnTo>
                    <a:lnTo>
                      <a:pt x="348" y="362"/>
                    </a:lnTo>
                    <a:lnTo>
                      <a:pt x="336" y="338"/>
                    </a:lnTo>
                    <a:lnTo>
                      <a:pt x="322" y="312"/>
                    </a:lnTo>
                    <a:lnTo>
                      <a:pt x="307" y="286"/>
                    </a:lnTo>
                    <a:lnTo>
                      <a:pt x="289" y="262"/>
                    </a:lnTo>
                    <a:lnTo>
                      <a:pt x="272" y="239"/>
                    </a:lnTo>
                    <a:lnTo>
                      <a:pt x="255" y="218"/>
                    </a:lnTo>
                    <a:lnTo>
                      <a:pt x="242" y="206"/>
                    </a:lnTo>
                    <a:lnTo>
                      <a:pt x="228" y="195"/>
                    </a:lnTo>
                    <a:lnTo>
                      <a:pt x="223" y="192"/>
                    </a:lnTo>
                    <a:lnTo>
                      <a:pt x="216" y="188"/>
                    </a:lnTo>
                    <a:lnTo>
                      <a:pt x="210" y="186"/>
                    </a:lnTo>
                    <a:lnTo>
                      <a:pt x="204" y="185"/>
                    </a:lnTo>
                    <a:lnTo>
                      <a:pt x="204" y="185"/>
                    </a:lnTo>
                    <a:lnTo>
                      <a:pt x="204" y="185"/>
                    </a:lnTo>
                    <a:lnTo>
                      <a:pt x="195" y="183"/>
                    </a:lnTo>
                    <a:lnTo>
                      <a:pt x="187" y="180"/>
                    </a:lnTo>
                    <a:lnTo>
                      <a:pt x="181" y="174"/>
                    </a:lnTo>
                    <a:lnTo>
                      <a:pt x="175" y="169"/>
                    </a:lnTo>
                    <a:lnTo>
                      <a:pt x="170" y="161"/>
                    </a:lnTo>
                    <a:lnTo>
                      <a:pt x="164" y="153"/>
                    </a:lnTo>
                    <a:lnTo>
                      <a:pt x="160" y="143"/>
                    </a:lnTo>
                    <a:lnTo>
                      <a:pt x="156" y="133"/>
                    </a:lnTo>
                    <a:lnTo>
                      <a:pt x="147" y="115"/>
                    </a:lnTo>
                    <a:lnTo>
                      <a:pt x="136" y="97"/>
                    </a:lnTo>
                    <a:lnTo>
                      <a:pt x="131" y="88"/>
                    </a:lnTo>
                    <a:lnTo>
                      <a:pt x="123" y="79"/>
                    </a:lnTo>
                    <a:lnTo>
                      <a:pt x="116" y="72"/>
                    </a:lnTo>
                    <a:lnTo>
                      <a:pt x="107" y="64"/>
                    </a:lnTo>
                    <a:lnTo>
                      <a:pt x="88" y="50"/>
                    </a:lnTo>
                    <a:lnTo>
                      <a:pt x="68" y="37"/>
                    </a:lnTo>
                    <a:lnTo>
                      <a:pt x="51" y="25"/>
                    </a:lnTo>
                    <a:lnTo>
                      <a:pt x="35" y="17"/>
                    </a:lnTo>
                    <a:lnTo>
                      <a:pt x="11" y="4"/>
                    </a:lnTo>
                    <a:lnTo>
                      <a:pt x="3" y="0"/>
                    </a:lnTo>
                    <a:lnTo>
                      <a:pt x="0"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4" name="Freeform 249">
                <a:extLst>
                  <a:ext uri="{FF2B5EF4-FFF2-40B4-BE49-F238E27FC236}">
                    <a16:creationId xmlns:a16="http://schemas.microsoft.com/office/drawing/2014/main" id="{D7B36FA7-AEF5-49D1-85D3-C8049C8352DA}"/>
                  </a:ext>
                </a:extLst>
              </p:cNvPr>
              <p:cNvSpPr/>
              <p:nvPr/>
            </p:nvSpPr>
            <p:spPr bwMode="auto">
              <a:xfrm>
                <a:off x="3660" y="3538"/>
                <a:ext cx="41" cy="48"/>
              </a:xfrm>
              <a:custGeom>
                <a:avLst/>
                <a:gdLst>
                  <a:gd name="T0" fmla="*/ 4 w 162"/>
                  <a:gd name="T1" fmla="*/ 6 h 190"/>
                  <a:gd name="T2" fmla="*/ 20 w 162"/>
                  <a:gd name="T3" fmla="*/ 19 h 190"/>
                  <a:gd name="T4" fmla="*/ 34 w 162"/>
                  <a:gd name="T5" fmla="*/ 27 h 190"/>
                  <a:gd name="T6" fmla="*/ 53 w 162"/>
                  <a:gd name="T7" fmla="*/ 34 h 190"/>
                  <a:gd name="T8" fmla="*/ 76 w 162"/>
                  <a:gd name="T9" fmla="*/ 39 h 190"/>
                  <a:gd name="T10" fmla="*/ 90 w 162"/>
                  <a:gd name="T11" fmla="*/ 42 h 190"/>
                  <a:gd name="T12" fmla="*/ 98 w 162"/>
                  <a:gd name="T13" fmla="*/ 52 h 190"/>
                  <a:gd name="T14" fmla="*/ 110 w 162"/>
                  <a:gd name="T15" fmla="*/ 70 h 190"/>
                  <a:gd name="T16" fmla="*/ 119 w 162"/>
                  <a:gd name="T17" fmla="*/ 91 h 190"/>
                  <a:gd name="T18" fmla="*/ 124 w 162"/>
                  <a:gd name="T19" fmla="*/ 102 h 190"/>
                  <a:gd name="T20" fmla="*/ 107 w 162"/>
                  <a:gd name="T21" fmla="*/ 80 h 190"/>
                  <a:gd name="T22" fmla="*/ 88 w 162"/>
                  <a:gd name="T23" fmla="*/ 74 h 190"/>
                  <a:gd name="T24" fmla="*/ 76 w 162"/>
                  <a:gd name="T25" fmla="*/ 76 h 190"/>
                  <a:gd name="T26" fmla="*/ 78 w 162"/>
                  <a:gd name="T27" fmla="*/ 75 h 190"/>
                  <a:gd name="T28" fmla="*/ 77 w 162"/>
                  <a:gd name="T29" fmla="*/ 72 h 190"/>
                  <a:gd name="T30" fmla="*/ 72 w 162"/>
                  <a:gd name="T31" fmla="*/ 68 h 190"/>
                  <a:gd name="T32" fmla="*/ 59 w 162"/>
                  <a:gd name="T33" fmla="*/ 68 h 190"/>
                  <a:gd name="T34" fmla="*/ 54 w 162"/>
                  <a:gd name="T35" fmla="*/ 73 h 190"/>
                  <a:gd name="T36" fmla="*/ 57 w 162"/>
                  <a:gd name="T37" fmla="*/ 82 h 190"/>
                  <a:gd name="T38" fmla="*/ 60 w 162"/>
                  <a:gd name="T39" fmla="*/ 95 h 190"/>
                  <a:gd name="T40" fmla="*/ 63 w 162"/>
                  <a:gd name="T41" fmla="*/ 103 h 190"/>
                  <a:gd name="T42" fmla="*/ 72 w 162"/>
                  <a:gd name="T43" fmla="*/ 110 h 190"/>
                  <a:gd name="T44" fmla="*/ 92 w 162"/>
                  <a:gd name="T45" fmla="*/ 121 h 190"/>
                  <a:gd name="T46" fmla="*/ 119 w 162"/>
                  <a:gd name="T47" fmla="*/ 142 h 190"/>
                  <a:gd name="T48" fmla="*/ 136 w 162"/>
                  <a:gd name="T49" fmla="*/ 155 h 190"/>
                  <a:gd name="T50" fmla="*/ 153 w 162"/>
                  <a:gd name="T51" fmla="*/ 163 h 190"/>
                  <a:gd name="T52" fmla="*/ 159 w 162"/>
                  <a:gd name="T53" fmla="*/ 168 h 190"/>
                  <a:gd name="T54" fmla="*/ 162 w 162"/>
                  <a:gd name="T55" fmla="*/ 171 h 190"/>
                  <a:gd name="T56" fmla="*/ 158 w 162"/>
                  <a:gd name="T57" fmla="*/ 173 h 190"/>
                  <a:gd name="T58" fmla="*/ 153 w 162"/>
                  <a:gd name="T59" fmla="*/ 173 h 190"/>
                  <a:gd name="T60" fmla="*/ 141 w 162"/>
                  <a:gd name="T61" fmla="*/ 169 h 190"/>
                  <a:gd name="T62" fmla="*/ 114 w 162"/>
                  <a:gd name="T63" fmla="*/ 153 h 190"/>
                  <a:gd name="T64" fmla="*/ 98 w 162"/>
                  <a:gd name="T65" fmla="*/ 145 h 190"/>
                  <a:gd name="T66" fmla="*/ 91 w 162"/>
                  <a:gd name="T67" fmla="*/ 145 h 190"/>
                  <a:gd name="T68" fmla="*/ 88 w 162"/>
                  <a:gd name="T69" fmla="*/ 150 h 190"/>
                  <a:gd name="T70" fmla="*/ 88 w 162"/>
                  <a:gd name="T71" fmla="*/ 157 h 190"/>
                  <a:gd name="T72" fmla="*/ 94 w 162"/>
                  <a:gd name="T73" fmla="*/ 164 h 190"/>
                  <a:gd name="T74" fmla="*/ 100 w 162"/>
                  <a:gd name="T75" fmla="*/ 171 h 190"/>
                  <a:gd name="T76" fmla="*/ 100 w 162"/>
                  <a:gd name="T77" fmla="*/ 173 h 190"/>
                  <a:gd name="T78" fmla="*/ 90 w 162"/>
                  <a:gd name="T79" fmla="*/ 169 h 190"/>
                  <a:gd name="T80" fmla="*/ 72 w 162"/>
                  <a:gd name="T81" fmla="*/ 160 h 190"/>
                  <a:gd name="T82" fmla="*/ 57 w 162"/>
                  <a:gd name="T83" fmla="*/ 151 h 190"/>
                  <a:gd name="T84" fmla="*/ 45 w 162"/>
                  <a:gd name="T85" fmla="*/ 147 h 190"/>
                  <a:gd name="T86" fmla="*/ 26 w 162"/>
                  <a:gd name="T87" fmla="*/ 142 h 190"/>
                  <a:gd name="T88" fmla="*/ 17 w 162"/>
                  <a:gd name="T89" fmla="*/ 144 h 190"/>
                  <a:gd name="T90" fmla="*/ 25 w 162"/>
                  <a:gd name="T91" fmla="*/ 155 h 190"/>
                  <a:gd name="T92" fmla="*/ 35 w 162"/>
                  <a:gd name="T93" fmla="*/ 163 h 190"/>
                  <a:gd name="T94" fmla="*/ 44 w 162"/>
                  <a:gd name="T95" fmla="*/ 172 h 190"/>
                  <a:gd name="T96" fmla="*/ 49 w 162"/>
                  <a:gd name="T97" fmla="*/ 180 h 190"/>
                  <a:gd name="T98" fmla="*/ 49 w 162"/>
                  <a:gd name="T99" fmla="*/ 186 h 190"/>
                  <a:gd name="T100" fmla="*/ 44 w 162"/>
                  <a:gd name="T101" fmla="*/ 186 h 190"/>
                  <a:gd name="T102" fmla="*/ 30 w 162"/>
                  <a:gd name="T103" fmla="*/ 182 h 190"/>
                  <a:gd name="T104" fmla="*/ 20 w 162"/>
                  <a:gd name="T105" fmla="*/ 182 h 190"/>
                  <a:gd name="T106" fmla="*/ 17 w 162"/>
                  <a:gd name="T107" fmla="*/ 186 h 190"/>
                  <a:gd name="T108" fmla="*/ 16 w 162"/>
                  <a:gd name="T109" fmla="*/ 182 h 190"/>
                  <a:gd name="T110" fmla="*/ 15 w 162"/>
                  <a:gd name="T111" fmla="*/ 161 h 190"/>
                  <a:gd name="T112" fmla="*/ 10 w 162"/>
                  <a:gd name="T113" fmla="*/ 144 h 190"/>
                  <a:gd name="T114" fmla="*/ 8 w 162"/>
                  <a:gd name="T115" fmla="*/ 100 h 190"/>
                  <a:gd name="T116" fmla="*/ 3 w 162"/>
                  <a:gd name="T117"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2" h="190">
                    <a:moveTo>
                      <a:pt x="0" y="0"/>
                    </a:moveTo>
                    <a:lnTo>
                      <a:pt x="4" y="6"/>
                    </a:lnTo>
                    <a:lnTo>
                      <a:pt x="12" y="13"/>
                    </a:lnTo>
                    <a:lnTo>
                      <a:pt x="20" y="19"/>
                    </a:lnTo>
                    <a:lnTo>
                      <a:pt x="27" y="22"/>
                    </a:lnTo>
                    <a:lnTo>
                      <a:pt x="34" y="27"/>
                    </a:lnTo>
                    <a:lnTo>
                      <a:pt x="41" y="33"/>
                    </a:lnTo>
                    <a:lnTo>
                      <a:pt x="53" y="34"/>
                    </a:lnTo>
                    <a:lnTo>
                      <a:pt x="66" y="37"/>
                    </a:lnTo>
                    <a:lnTo>
                      <a:pt x="76" y="39"/>
                    </a:lnTo>
                    <a:lnTo>
                      <a:pt x="86" y="40"/>
                    </a:lnTo>
                    <a:lnTo>
                      <a:pt x="90" y="42"/>
                    </a:lnTo>
                    <a:lnTo>
                      <a:pt x="95" y="47"/>
                    </a:lnTo>
                    <a:lnTo>
                      <a:pt x="98" y="52"/>
                    </a:lnTo>
                    <a:lnTo>
                      <a:pt x="102" y="58"/>
                    </a:lnTo>
                    <a:lnTo>
                      <a:pt x="110" y="70"/>
                    </a:lnTo>
                    <a:lnTo>
                      <a:pt x="115" y="81"/>
                    </a:lnTo>
                    <a:lnTo>
                      <a:pt x="119" y="91"/>
                    </a:lnTo>
                    <a:lnTo>
                      <a:pt x="124" y="100"/>
                    </a:lnTo>
                    <a:lnTo>
                      <a:pt x="124" y="102"/>
                    </a:lnTo>
                    <a:lnTo>
                      <a:pt x="116" y="92"/>
                    </a:lnTo>
                    <a:lnTo>
                      <a:pt x="107" y="80"/>
                    </a:lnTo>
                    <a:lnTo>
                      <a:pt x="101" y="75"/>
                    </a:lnTo>
                    <a:lnTo>
                      <a:pt x="88" y="74"/>
                    </a:lnTo>
                    <a:lnTo>
                      <a:pt x="76" y="75"/>
                    </a:lnTo>
                    <a:lnTo>
                      <a:pt x="76" y="76"/>
                    </a:lnTo>
                    <a:lnTo>
                      <a:pt x="77" y="76"/>
                    </a:lnTo>
                    <a:lnTo>
                      <a:pt x="78" y="75"/>
                    </a:lnTo>
                    <a:lnTo>
                      <a:pt x="78" y="74"/>
                    </a:lnTo>
                    <a:lnTo>
                      <a:pt x="77" y="72"/>
                    </a:lnTo>
                    <a:lnTo>
                      <a:pt x="76" y="70"/>
                    </a:lnTo>
                    <a:lnTo>
                      <a:pt x="72" y="68"/>
                    </a:lnTo>
                    <a:lnTo>
                      <a:pt x="66" y="68"/>
                    </a:lnTo>
                    <a:lnTo>
                      <a:pt x="59" y="68"/>
                    </a:lnTo>
                    <a:lnTo>
                      <a:pt x="56" y="70"/>
                    </a:lnTo>
                    <a:lnTo>
                      <a:pt x="54" y="73"/>
                    </a:lnTo>
                    <a:lnTo>
                      <a:pt x="54" y="75"/>
                    </a:lnTo>
                    <a:lnTo>
                      <a:pt x="57" y="82"/>
                    </a:lnTo>
                    <a:lnTo>
                      <a:pt x="59" y="91"/>
                    </a:lnTo>
                    <a:lnTo>
                      <a:pt x="60" y="95"/>
                    </a:lnTo>
                    <a:lnTo>
                      <a:pt x="62" y="100"/>
                    </a:lnTo>
                    <a:lnTo>
                      <a:pt x="63" y="103"/>
                    </a:lnTo>
                    <a:lnTo>
                      <a:pt x="67" y="105"/>
                    </a:lnTo>
                    <a:lnTo>
                      <a:pt x="72" y="110"/>
                    </a:lnTo>
                    <a:lnTo>
                      <a:pt x="78" y="115"/>
                    </a:lnTo>
                    <a:lnTo>
                      <a:pt x="92" y="121"/>
                    </a:lnTo>
                    <a:lnTo>
                      <a:pt x="107" y="130"/>
                    </a:lnTo>
                    <a:lnTo>
                      <a:pt x="119" y="142"/>
                    </a:lnTo>
                    <a:lnTo>
                      <a:pt x="129" y="152"/>
                    </a:lnTo>
                    <a:lnTo>
                      <a:pt x="136" y="155"/>
                    </a:lnTo>
                    <a:lnTo>
                      <a:pt x="147" y="160"/>
                    </a:lnTo>
                    <a:lnTo>
                      <a:pt x="153" y="163"/>
                    </a:lnTo>
                    <a:lnTo>
                      <a:pt x="158" y="165"/>
                    </a:lnTo>
                    <a:lnTo>
                      <a:pt x="159" y="168"/>
                    </a:lnTo>
                    <a:lnTo>
                      <a:pt x="160" y="169"/>
                    </a:lnTo>
                    <a:lnTo>
                      <a:pt x="162" y="171"/>
                    </a:lnTo>
                    <a:lnTo>
                      <a:pt x="160" y="172"/>
                    </a:lnTo>
                    <a:lnTo>
                      <a:pt x="158" y="173"/>
                    </a:lnTo>
                    <a:lnTo>
                      <a:pt x="156" y="173"/>
                    </a:lnTo>
                    <a:lnTo>
                      <a:pt x="153" y="173"/>
                    </a:lnTo>
                    <a:lnTo>
                      <a:pt x="149" y="172"/>
                    </a:lnTo>
                    <a:lnTo>
                      <a:pt x="141" y="169"/>
                    </a:lnTo>
                    <a:lnTo>
                      <a:pt x="131" y="163"/>
                    </a:lnTo>
                    <a:lnTo>
                      <a:pt x="114" y="153"/>
                    </a:lnTo>
                    <a:lnTo>
                      <a:pt x="102" y="146"/>
                    </a:lnTo>
                    <a:lnTo>
                      <a:pt x="98" y="145"/>
                    </a:lnTo>
                    <a:lnTo>
                      <a:pt x="95" y="145"/>
                    </a:lnTo>
                    <a:lnTo>
                      <a:pt x="91" y="145"/>
                    </a:lnTo>
                    <a:lnTo>
                      <a:pt x="89" y="147"/>
                    </a:lnTo>
                    <a:lnTo>
                      <a:pt x="88" y="150"/>
                    </a:lnTo>
                    <a:lnTo>
                      <a:pt x="88" y="153"/>
                    </a:lnTo>
                    <a:lnTo>
                      <a:pt x="88" y="157"/>
                    </a:lnTo>
                    <a:lnTo>
                      <a:pt x="90" y="161"/>
                    </a:lnTo>
                    <a:lnTo>
                      <a:pt x="94" y="164"/>
                    </a:lnTo>
                    <a:lnTo>
                      <a:pt x="97" y="168"/>
                    </a:lnTo>
                    <a:lnTo>
                      <a:pt x="100" y="171"/>
                    </a:lnTo>
                    <a:lnTo>
                      <a:pt x="101" y="173"/>
                    </a:lnTo>
                    <a:lnTo>
                      <a:pt x="100" y="173"/>
                    </a:lnTo>
                    <a:lnTo>
                      <a:pt x="98" y="172"/>
                    </a:lnTo>
                    <a:lnTo>
                      <a:pt x="90" y="169"/>
                    </a:lnTo>
                    <a:lnTo>
                      <a:pt x="82" y="165"/>
                    </a:lnTo>
                    <a:lnTo>
                      <a:pt x="72" y="160"/>
                    </a:lnTo>
                    <a:lnTo>
                      <a:pt x="62" y="155"/>
                    </a:lnTo>
                    <a:lnTo>
                      <a:pt x="57" y="151"/>
                    </a:lnTo>
                    <a:lnTo>
                      <a:pt x="51" y="148"/>
                    </a:lnTo>
                    <a:lnTo>
                      <a:pt x="45" y="147"/>
                    </a:lnTo>
                    <a:lnTo>
                      <a:pt x="39" y="146"/>
                    </a:lnTo>
                    <a:lnTo>
                      <a:pt x="26" y="142"/>
                    </a:lnTo>
                    <a:lnTo>
                      <a:pt x="16" y="137"/>
                    </a:lnTo>
                    <a:lnTo>
                      <a:pt x="17" y="144"/>
                    </a:lnTo>
                    <a:lnTo>
                      <a:pt x="20" y="149"/>
                    </a:lnTo>
                    <a:lnTo>
                      <a:pt x="25" y="155"/>
                    </a:lnTo>
                    <a:lnTo>
                      <a:pt x="30" y="159"/>
                    </a:lnTo>
                    <a:lnTo>
                      <a:pt x="35" y="163"/>
                    </a:lnTo>
                    <a:lnTo>
                      <a:pt x="41" y="168"/>
                    </a:lnTo>
                    <a:lnTo>
                      <a:pt x="44" y="172"/>
                    </a:lnTo>
                    <a:lnTo>
                      <a:pt x="47" y="176"/>
                    </a:lnTo>
                    <a:lnTo>
                      <a:pt x="49" y="180"/>
                    </a:lnTo>
                    <a:lnTo>
                      <a:pt x="49" y="184"/>
                    </a:lnTo>
                    <a:lnTo>
                      <a:pt x="49" y="186"/>
                    </a:lnTo>
                    <a:lnTo>
                      <a:pt x="48" y="187"/>
                    </a:lnTo>
                    <a:lnTo>
                      <a:pt x="44" y="186"/>
                    </a:lnTo>
                    <a:lnTo>
                      <a:pt x="36" y="184"/>
                    </a:lnTo>
                    <a:lnTo>
                      <a:pt x="30" y="182"/>
                    </a:lnTo>
                    <a:lnTo>
                      <a:pt x="22" y="180"/>
                    </a:lnTo>
                    <a:lnTo>
                      <a:pt x="20" y="182"/>
                    </a:lnTo>
                    <a:lnTo>
                      <a:pt x="18" y="184"/>
                    </a:lnTo>
                    <a:lnTo>
                      <a:pt x="17" y="186"/>
                    </a:lnTo>
                    <a:lnTo>
                      <a:pt x="16" y="190"/>
                    </a:lnTo>
                    <a:lnTo>
                      <a:pt x="16" y="182"/>
                    </a:lnTo>
                    <a:lnTo>
                      <a:pt x="16" y="170"/>
                    </a:lnTo>
                    <a:lnTo>
                      <a:pt x="15" y="161"/>
                    </a:lnTo>
                    <a:lnTo>
                      <a:pt x="13" y="152"/>
                    </a:lnTo>
                    <a:lnTo>
                      <a:pt x="10" y="144"/>
                    </a:lnTo>
                    <a:lnTo>
                      <a:pt x="9" y="134"/>
                    </a:lnTo>
                    <a:lnTo>
                      <a:pt x="8" y="100"/>
                    </a:lnTo>
                    <a:lnTo>
                      <a:pt x="6" y="66"/>
                    </a:lnTo>
                    <a:lnTo>
                      <a:pt x="3" y="33"/>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5" name="Freeform 250">
                <a:extLst>
                  <a:ext uri="{FF2B5EF4-FFF2-40B4-BE49-F238E27FC236}">
                    <a16:creationId xmlns:a16="http://schemas.microsoft.com/office/drawing/2014/main" id="{3D5A1EFD-17F1-43B3-80A4-9120686ACFCF}"/>
                  </a:ext>
                </a:extLst>
              </p:cNvPr>
              <p:cNvSpPr/>
              <p:nvPr/>
            </p:nvSpPr>
            <p:spPr bwMode="auto">
              <a:xfrm>
                <a:off x="3737" y="3613"/>
                <a:ext cx="37" cy="27"/>
              </a:xfrm>
              <a:custGeom>
                <a:avLst/>
                <a:gdLst>
                  <a:gd name="T0" fmla="*/ 5 w 146"/>
                  <a:gd name="T1" fmla="*/ 2 h 109"/>
                  <a:gd name="T2" fmla="*/ 8 w 146"/>
                  <a:gd name="T3" fmla="*/ 0 h 109"/>
                  <a:gd name="T4" fmla="*/ 17 w 146"/>
                  <a:gd name="T5" fmla="*/ 0 h 109"/>
                  <a:gd name="T6" fmla="*/ 32 w 146"/>
                  <a:gd name="T7" fmla="*/ 4 h 109"/>
                  <a:gd name="T8" fmla="*/ 40 w 146"/>
                  <a:gd name="T9" fmla="*/ 9 h 109"/>
                  <a:gd name="T10" fmla="*/ 44 w 146"/>
                  <a:gd name="T11" fmla="*/ 13 h 109"/>
                  <a:gd name="T12" fmla="*/ 47 w 146"/>
                  <a:gd name="T13" fmla="*/ 21 h 109"/>
                  <a:gd name="T14" fmla="*/ 55 w 146"/>
                  <a:gd name="T15" fmla="*/ 32 h 109"/>
                  <a:gd name="T16" fmla="*/ 74 w 146"/>
                  <a:gd name="T17" fmla="*/ 49 h 109"/>
                  <a:gd name="T18" fmla="*/ 93 w 146"/>
                  <a:gd name="T19" fmla="*/ 63 h 109"/>
                  <a:gd name="T20" fmla="*/ 110 w 146"/>
                  <a:gd name="T21" fmla="*/ 67 h 109"/>
                  <a:gd name="T22" fmla="*/ 124 w 146"/>
                  <a:gd name="T23" fmla="*/ 71 h 109"/>
                  <a:gd name="T24" fmla="*/ 134 w 146"/>
                  <a:gd name="T25" fmla="*/ 78 h 109"/>
                  <a:gd name="T26" fmla="*/ 140 w 146"/>
                  <a:gd name="T27" fmla="*/ 86 h 109"/>
                  <a:gd name="T28" fmla="*/ 145 w 146"/>
                  <a:gd name="T29" fmla="*/ 101 h 109"/>
                  <a:gd name="T30" fmla="*/ 145 w 146"/>
                  <a:gd name="T31" fmla="*/ 105 h 109"/>
                  <a:gd name="T32" fmla="*/ 143 w 146"/>
                  <a:gd name="T33" fmla="*/ 98 h 109"/>
                  <a:gd name="T34" fmla="*/ 134 w 146"/>
                  <a:gd name="T35" fmla="*/ 88 h 109"/>
                  <a:gd name="T36" fmla="*/ 119 w 146"/>
                  <a:gd name="T37" fmla="*/ 78 h 109"/>
                  <a:gd name="T38" fmla="*/ 104 w 146"/>
                  <a:gd name="T39" fmla="*/ 71 h 109"/>
                  <a:gd name="T40" fmla="*/ 90 w 146"/>
                  <a:gd name="T41" fmla="*/ 69 h 109"/>
                  <a:gd name="T42" fmla="*/ 81 w 146"/>
                  <a:gd name="T43" fmla="*/ 66 h 109"/>
                  <a:gd name="T44" fmla="*/ 79 w 146"/>
                  <a:gd name="T45" fmla="*/ 69 h 109"/>
                  <a:gd name="T46" fmla="*/ 79 w 146"/>
                  <a:gd name="T47" fmla="*/ 78 h 109"/>
                  <a:gd name="T48" fmla="*/ 78 w 146"/>
                  <a:gd name="T49" fmla="*/ 76 h 109"/>
                  <a:gd name="T50" fmla="*/ 68 w 146"/>
                  <a:gd name="T51" fmla="*/ 66 h 109"/>
                  <a:gd name="T52" fmla="*/ 61 w 146"/>
                  <a:gd name="T53" fmla="*/ 52 h 109"/>
                  <a:gd name="T54" fmla="*/ 53 w 146"/>
                  <a:gd name="T55" fmla="*/ 45 h 109"/>
                  <a:gd name="T56" fmla="*/ 47 w 146"/>
                  <a:gd name="T57" fmla="*/ 44 h 109"/>
                  <a:gd name="T58" fmla="*/ 44 w 146"/>
                  <a:gd name="T59" fmla="*/ 41 h 109"/>
                  <a:gd name="T60" fmla="*/ 46 w 146"/>
                  <a:gd name="T61" fmla="*/ 36 h 109"/>
                  <a:gd name="T62" fmla="*/ 36 w 146"/>
                  <a:gd name="T63" fmla="*/ 31 h 109"/>
                  <a:gd name="T64" fmla="*/ 24 w 146"/>
                  <a:gd name="T65" fmla="*/ 31 h 109"/>
                  <a:gd name="T66" fmla="*/ 23 w 146"/>
                  <a:gd name="T67" fmla="*/ 35 h 109"/>
                  <a:gd name="T68" fmla="*/ 25 w 146"/>
                  <a:gd name="T69" fmla="*/ 38 h 109"/>
                  <a:gd name="T70" fmla="*/ 13 w 146"/>
                  <a:gd name="T71" fmla="*/ 23 h 109"/>
                  <a:gd name="T72" fmla="*/ 2 w 146"/>
                  <a:gd name="T73" fmla="*/ 11 h 109"/>
                  <a:gd name="T74" fmla="*/ 0 w 146"/>
                  <a:gd name="T75" fmla="*/ 5 h 109"/>
                  <a:gd name="T76" fmla="*/ 2 w 146"/>
                  <a:gd name="T77" fmla="*/ 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09">
                    <a:moveTo>
                      <a:pt x="5" y="3"/>
                    </a:moveTo>
                    <a:lnTo>
                      <a:pt x="5" y="2"/>
                    </a:lnTo>
                    <a:lnTo>
                      <a:pt x="6" y="1"/>
                    </a:lnTo>
                    <a:lnTo>
                      <a:pt x="8" y="0"/>
                    </a:lnTo>
                    <a:lnTo>
                      <a:pt x="11" y="0"/>
                    </a:lnTo>
                    <a:lnTo>
                      <a:pt x="17" y="0"/>
                    </a:lnTo>
                    <a:lnTo>
                      <a:pt x="24" y="2"/>
                    </a:lnTo>
                    <a:lnTo>
                      <a:pt x="32" y="4"/>
                    </a:lnTo>
                    <a:lnTo>
                      <a:pt x="38" y="8"/>
                    </a:lnTo>
                    <a:lnTo>
                      <a:pt x="40" y="9"/>
                    </a:lnTo>
                    <a:lnTo>
                      <a:pt x="42" y="11"/>
                    </a:lnTo>
                    <a:lnTo>
                      <a:pt x="44" y="13"/>
                    </a:lnTo>
                    <a:lnTo>
                      <a:pt x="44" y="15"/>
                    </a:lnTo>
                    <a:lnTo>
                      <a:pt x="47" y="21"/>
                    </a:lnTo>
                    <a:lnTo>
                      <a:pt x="51" y="27"/>
                    </a:lnTo>
                    <a:lnTo>
                      <a:pt x="55" y="32"/>
                    </a:lnTo>
                    <a:lnTo>
                      <a:pt x="61" y="38"/>
                    </a:lnTo>
                    <a:lnTo>
                      <a:pt x="74" y="49"/>
                    </a:lnTo>
                    <a:lnTo>
                      <a:pt x="84" y="57"/>
                    </a:lnTo>
                    <a:lnTo>
                      <a:pt x="93" y="63"/>
                    </a:lnTo>
                    <a:lnTo>
                      <a:pt x="102" y="65"/>
                    </a:lnTo>
                    <a:lnTo>
                      <a:pt x="110" y="67"/>
                    </a:lnTo>
                    <a:lnTo>
                      <a:pt x="118" y="69"/>
                    </a:lnTo>
                    <a:lnTo>
                      <a:pt x="124" y="71"/>
                    </a:lnTo>
                    <a:lnTo>
                      <a:pt x="131" y="74"/>
                    </a:lnTo>
                    <a:lnTo>
                      <a:pt x="134" y="78"/>
                    </a:lnTo>
                    <a:lnTo>
                      <a:pt x="137" y="81"/>
                    </a:lnTo>
                    <a:lnTo>
                      <a:pt x="140" y="86"/>
                    </a:lnTo>
                    <a:lnTo>
                      <a:pt x="143" y="92"/>
                    </a:lnTo>
                    <a:lnTo>
                      <a:pt x="145" y="101"/>
                    </a:lnTo>
                    <a:lnTo>
                      <a:pt x="146" y="109"/>
                    </a:lnTo>
                    <a:lnTo>
                      <a:pt x="145" y="105"/>
                    </a:lnTo>
                    <a:lnTo>
                      <a:pt x="144" y="101"/>
                    </a:lnTo>
                    <a:lnTo>
                      <a:pt x="143" y="98"/>
                    </a:lnTo>
                    <a:lnTo>
                      <a:pt x="140" y="95"/>
                    </a:lnTo>
                    <a:lnTo>
                      <a:pt x="134" y="88"/>
                    </a:lnTo>
                    <a:lnTo>
                      <a:pt x="126" y="83"/>
                    </a:lnTo>
                    <a:lnTo>
                      <a:pt x="119" y="78"/>
                    </a:lnTo>
                    <a:lnTo>
                      <a:pt x="111" y="73"/>
                    </a:lnTo>
                    <a:lnTo>
                      <a:pt x="104" y="71"/>
                    </a:lnTo>
                    <a:lnTo>
                      <a:pt x="97" y="70"/>
                    </a:lnTo>
                    <a:lnTo>
                      <a:pt x="90" y="69"/>
                    </a:lnTo>
                    <a:lnTo>
                      <a:pt x="84" y="66"/>
                    </a:lnTo>
                    <a:lnTo>
                      <a:pt x="81" y="66"/>
                    </a:lnTo>
                    <a:lnTo>
                      <a:pt x="80" y="66"/>
                    </a:lnTo>
                    <a:lnTo>
                      <a:pt x="79" y="69"/>
                    </a:lnTo>
                    <a:lnTo>
                      <a:pt x="78" y="73"/>
                    </a:lnTo>
                    <a:lnTo>
                      <a:pt x="79" y="78"/>
                    </a:lnTo>
                    <a:lnTo>
                      <a:pt x="79" y="79"/>
                    </a:lnTo>
                    <a:lnTo>
                      <a:pt x="78" y="76"/>
                    </a:lnTo>
                    <a:lnTo>
                      <a:pt x="73" y="71"/>
                    </a:lnTo>
                    <a:lnTo>
                      <a:pt x="68" y="66"/>
                    </a:lnTo>
                    <a:lnTo>
                      <a:pt x="63" y="57"/>
                    </a:lnTo>
                    <a:lnTo>
                      <a:pt x="61" y="52"/>
                    </a:lnTo>
                    <a:lnTo>
                      <a:pt x="57" y="49"/>
                    </a:lnTo>
                    <a:lnTo>
                      <a:pt x="53" y="45"/>
                    </a:lnTo>
                    <a:lnTo>
                      <a:pt x="49" y="44"/>
                    </a:lnTo>
                    <a:lnTo>
                      <a:pt x="47" y="44"/>
                    </a:lnTo>
                    <a:lnTo>
                      <a:pt x="46" y="43"/>
                    </a:lnTo>
                    <a:lnTo>
                      <a:pt x="44" y="41"/>
                    </a:lnTo>
                    <a:lnTo>
                      <a:pt x="44" y="40"/>
                    </a:lnTo>
                    <a:lnTo>
                      <a:pt x="46" y="36"/>
                    </a:lnTo>
                    <a:lnTo>
                      <a:pt x="44" y="33"/>
                    </a:lnTo>
                    <a:lnTo>
                      <a:pt x="36" y="31"/>
                    </a:lnTo>
                    <a:lnTo>
                      <a:pt x="27" y="30"/>
                    </a:lnTo>
                    <a:lnTo>
                      <a:pt x="24" y="31"/>
                    </a:lnTo>
                    <a:lnTo>
                      <a:pt x="23" y="32"/>
                    </a:lnTo>
                    <a:lnTo>
                      <a:pt x="23" y="35"/>
                    </a:lnTo>
                    <a:lnTo>
                      <a:pt x="25" y="39"/>
                    </a:lnTo>
                    <a:lnTo>
                      <a:pt x="25" y="38"/>
                    </a:lnTo>
                    <a:lnTo>
                      <a:pt x="17" y="29"/>
                    </a:lnTo>
                    <a:lnTo>
                      <a:pt x="13" y="23"/>
                    </a:lnTo>
                    <a:lnTo>
                      <a:pt x="6" y="15"/>
                    </a:lnTo>
                    <a:lnTo>
                      <a:pt x="2" y="11"/>
                    </a:lnTo>
                    <a:lnTo>
                      <a:pt x="0" y="7"/>
                    </a:lnTo>
                    <a:lnTo>
                      <a:pt x="0" y="5"/>
                    </a:lnTo>
                    <a:lnTo>
                      <a:pt x="1" y="4"/>
                    </a:lnTo>
                    <a:lnTo>
                      <a:pt x="2" y="3"/>
                    </a:lnTo>
                    <a:lnTo>
                      <a:pt x="5"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6" name="Freeform 251">
                <a:extLst>
                  <a:ext uri="{FF2B5EF4-FFF2-40B4-BE49-F238E27FC236}">
                    <a16:creationId xmlns:a16="http://schemas.microsoft.com/office/drawing/2014/main" id="{A44363DB-D6E5-4B7C-A40C-5DCB2EF4D748}"/>
                  </a:ext>
                </a:extLst>
              </p:cNvPr>
              <p:cNvSpPr/>
              <p:nvPr/>
            </p:nvSpPr>
            <p:spPr bwMode="auto">
              <a:xfrm>
                <a:off x="2906" y="3500"/>
                <a:ext cx="93" cy="101"/>
              </a:xfrm>
              <a:custGeom>
                <a:avLst/>
                <a:gdLst>
                  <a:gd name="T0" fmla="*/ 8 w 370"/>
                  <a:gd name="T1" fmla="*/ 28 h 405"/>
                  <a:gd name="T2" fmla="*/ 47 w 370"/>
                  <a:gd name="T3" fmla="*/ 50 h 405"/>
                  <a:gd name="T4" fmla="*/ 84 w 370"/>
                  <a:gd name="T5" fmla="*/ 72 h 405"/>
                  <a:gd name="T6" fmla="*/ 119 w 370"/>
                  <a:gd name="T7" fmla="*/ 100 h 405"/>
                  <a:gd name="T8" fmla="*/ 139 w 370"/>
                  <a:gd name="T9" fmla="*/ 120 h 405"/>
                  <a:gd name="T10" fmla="*/ 147 w 370"/>
                  <a:gd name="T11" fmla="*/ 134 h 405"/>
                  <a:gd name="T12" fmla="*/ 160 w 370"/>
                  <a:gd name="T13" fmla="*/ 169 h 405"/>
                  <a:gd name="T14" fmla="*/ 171 w 370"/>
                  <a:gd name="T15" fmla="*/ 194 h 405"/>
                  <a:gd name="T16" fmla="*/ 176 w 370"/>
                  <a:gd name="T17" fmla="*/ 200 h 405"/>
                  <a:gd name="T18" fmla="*/ 185 w 370"/>
                  <a:gd name="T19" fmla="*/ 203 h 405"/>
                  <a:gd name="T20" fmla="*/ 197 w 370"/>
                  <a:gd name="T21" fmla="*/ 204 h 405"/>
                  <a:gd name="T22" fmla="*/ 220 w 370"/>
                  <a:gd name="T23" fmla="*/ 209 h 405"/>
                  <a:gd name="T24" fmla="*/ 217 w 370"/>
                  <a:gd name="T25" fmla="*/ 209 h 405"/>
                  <a:gd name="T26" fmla="*/ 217 w 370"/>
                  <a:gd name="T27" fmla="*/ 210 h 405"/>
                  <a:gd name="T28" fmla="*/ 224 w 370"/>
                  <a:gd name="T29" fmla="*/ 216 h 405"/>
                  <a:gd name="T30" fmla="*/ 237 w 370"/>
                  <a:gd name="T31" fmla="*/ 226 h 405"/>
                  <a:gd name="T32" fmla="*/ 254 w 370"/>
                  <a:gd name="T33" fmla="*/ 242 h 405"/>
                  <a:gd name="T34" fmla="*/ 271 w 370"/>
                  <a:gd name="T35" fmla="*/ 260 h 405"/>
                  <a:gd name="T36" fmla="*/ 306 w 370"/>
                  <a:gd name="T37" fmla="*/ 301 h 405"/>
                  <a:gd name="T38" fmla="*/ 333 w 370"/>
                  <a:gd name="T39" fmla="*/ 343 h 405"/>
                  <a:gd name="T40" fmla="*/ 348 w 370"/>
                  <a:gd name="T41" fmla="*/ 374 h 405"/>
                  <a:gd name="T42" fmla="*/ 357 w 370"/>
                  <a:gd name="T43" fmla="*/ 403 h 405"/>
                  <a:gd name="T44" fmla="*/ 364 w 370"/>
                  <a:gd name="T45" fmla="*/ 386 h 405"/>
                  <a:gd name="T46" fmla="*/ 343 w 370"/>
                  <a:gd name="T47" fmla="*/ 340 h 405"/>
                  <a:gd name="T48" fmla="*/ 312 w 370"/>
                  <a:gd name="T49" fmla="*/ 288 h 405"/>
                  <a:gd name="T50" fmla="*/ 278 w 370"/>
                  <a:gd name="T51" fmla="*/ 241 h 405"/>
                  <a:gd name="T52" fmla="*/ 247 w 370"/>
                  <a:gd name="T53" fmla="*/ 207 h 405"/>
                  <a:gd name="T54" fmla="*/ 226 w 370"/>
                  <a:gd name="T55" fmla="*/ 192 h 405"/>
                  <a:gd name="T56" fmla="*/ 214 w 370"/>
                  <a:gd name="T57" fmla="*/ 188 h 405"/>
                  <a:gd name="T58" fmla="*/ 208 w 370"/>
                  <a:gd name="T59" fmla="*/ 187 h 405"/>
                  <a:gd name="T60" fmla="*/ 199 w 370"/>
                  <a:gd name="T61" fmla="*/ 185 h 405"/>
                  <a:gd name="T62" fmla="*/ 184 w 370"/>
                  <a:gd name="T63" fmla="*/ 176 h 405"/>
                  <a:gd name="T64" fmla="*/ 172 w 370"/>
                  <a:gd name="T65" fmla="*/ 162 h 405"/>
                  <a:gd name="T66" fmla="*/ 162 w 370"/>
                  <a:gd name="T67" fmla="*/ 145 h 405"/>
                  <a:gd name="T68" fmla="*/ 149 w 370"/>
                  <a:gd name="T69" fmla="*/ 117 h 405"/>
                  <a:gd name="T70" fmla="*/ 132 w 370"/>
                  <a:gd name="T71" fmla="*/ 90 h 405"/>
                  <a:gd name="T72" fmla="*/ 118 w 370"/>
                  <a:gd name="T73" fmla="*/ 74 h 405"/>
                  <a:gd name="T74" fmla="*/ 89 w 370"/>
                  <a:gd name="T75" fmla="*/ 51 h 405"/>
                  <a:gd name="T76" fmla="*/ 51 w 370"/>
                  <a:gd name="T77" fmla="*/ 27 h 405"/>
                  <a:gd name="T78" fmla="*/ 10 w 370"/>
                  <a:gd name="T79" fmla="*/ 6 h 405"/>
                  <a:gd name="T80" fmla="*/ 0 w 370"/>
                  <a:gd name="T81" fmla="*/ 24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5">
                    <a:moveTo>
                      <a:pt x="0" y="24"/>
                    </a:moveTo>
                    <a:lnTo>
                      <a:pt x="8" y="28"/>
                    </a:lnTo>
                    <a:lnTo>
                      <a:pt x="32" y="41"/>
                    </a:lnTo>
                    <a:lnTo>
                      <a:pt x="47" y="50"/>
                    </a:lnTo>
                    <a:lnTo>
                      <a:pt x="65" y="61"/>
                    </a:lnTo>
                    <a:lnTo>
                      <a:pt x="84" y="72"/>
                    </a:lnTo>
                    <a:lnTo>
                      <a:pt x="103" y="88"/>
                    </a:lnTo>
                    <a:lnTo>
                      <a:pt x="119" y="100"/>
                    </a:lnTo>
                    <a:lnTo>
                      <a:pt x="132" y="113"/>
                    </a:lnTo>
                    <a:lnTo>
                      <a:pt x="139" y="120"/>
                    </a:lnTo>
                    <a:lnTo>
                      <a:pt x="143" y="126"/>
                    </a:lnTo>
                    <a:lnTo>
                      <a:pt x="147" y="134"/>
                    </a:lnTo>
                    <a:lnTo>
                      <a:pt x="152" y="143"/>
                    </a:lnTo>
                    <a:lnTo>
                      <a:pt x="160" y="169"/>
                    </a:lnTo>
                    <a:lnTo>
                      <a:pt x="168" y="190"/>
                    </a:lnTo>
                    <a:lnTo>
                      <a:pt x="171" y="194"/>
                    </a:lnTo>
                    <a:lnTo>
                      <a:pt x="173" y="198"/>
                    </a:lnTo>
                    <a:lnTo>
                      <a:pt x="176" y="200"/>
                    </a:lnTo>
                    <a:lnTo>
                      <a:pt x="181" y="202"/>
                    </a:lnTo>
                    <a:lnTo>
                      <a:pt x="185" y="203"/>
                    </a:lnTo>
                    <a:lnTo>
                      <a:pt x="190" y="204"/>
                    </a:lnTo>
                    <a:lnTo>
                      <a:pt x="197" y="204"/>
                    </a:lnTo>
                    <a:lnTo>
                      <a:pt x="203" y="203"/>
                    </a:lnTo>
                    <a:lnTo>
                      <a:pt x="220" y="209"/>
                    </a:lnTo>
                    <a:lnTo>
                      <a:pt x="219" y="209"/>
                    </a:lnTo>
                    <a:lnTo>
                      <a:pt x="217" y="209"/>
                    </a:lnTo>
                    <a:lnTo>
                      <a:pt x="217" y="209"/>
                    </a:lnTo>
                    <a:lnTo>
                      <a:pt x="217" y="210"/>
                    </a:lnTo>
                    <a:lnTo>
                      <a:pt x="221" y="213"/>
                    </a:lnTo>
                    <a:lnTo>
                      <a:pt x="224" y="216"/>
                    </a:lnTo>
                    <a:lnTo>
                      <a:pt x="233" y="222"/>
                    </a:lnTo>
                    <a:lnTo>
                      <a:pt x="237" y="226"/>
                    </a:lnTo>
                    <a:lnTo>
                      <a:pt x="244" y="232"/>
                    </a:lnTo>
                    <a:lnTo>
                      <a:pt x="254" y="242"/>
                    </a:lnTo>
                    <a:lnTo>
                      <a:pt x="263" y="251"/>
                    </a:lnTo>
                    <a:lnTo>
                      <a:pt x="271" y="260"/>
                    </a:lnTo>
                    <a:lnTo>
                      <a:pt x="290" y="281"/>
                    </a:lnTo>
                    <a:lnTo>
                      <a:pt x="306" y="301"/>
                    </a:lnTo>
                    <a:lnTo>
                      <a:pt x="321" y="322"/>
                    </a:lnTo>
                    <a:lnTo>
                      <a:pt x="333" y="343"/>
                    </a:lnTo>
                    <a:lnTo>
                      <a:pt x="341" y="358"/>
                    </a:lnTo>
                    <a:lnTo>
                      <a:pt x="348" y="374"/>
                    </a:lnTo>
                    <a:lnTo>
                      <a:pt x="353" y="389"/>
                    </a:lnTo>
                    <a:lnTo>
                      <a:pt x="357" y="403"/>
                    </a:lnTo>
                    <a:lnTo>
                      <a:pt x="370" y="405"/>
                    </a:lnTo>
                    <a:lnTo>
                      <a:pt x="364" y="386"/>
                    </a:lnTo>
                    <a:lnTo>
                      <a:pt x="354" y="364"/>
                    </a:lnTo>
                    <a:lnTo>
                      <a:pt x="343" y="340"/>
                    </a:lnTo>
                    <a:lnTo>
                      <a:pt x="329" y="314"/>
                    </a:lnTo>
                    <a:lnTo>
                      <a:pt x="312" y="288"/>
                    </a:lnTo>
                    <a:lnTo>
                      <a:pt x="296" y="263"/>
                    </a:lnTo>
                    <a:lnTo>
                      <a:pt x="278" y="241"/>
                    </a:lnTo>
                    <a:lnTo>
                      <a:pt x="261" y="220"/>
                    </a:lnTo>
                    <a:lnTo>
                      <a:pt x="247" y="207"/>
                    </a:lnTo>
                    <a:lnTo>
                      <a:pt x="233" y="196"/>
                    </a:lnTo>
                    <a:lnTo>
                      <a:pt x="226" y="192"/>
                    </a:lnTo>
                    <a:lnTo>
                      <a:pt x="220" y="190"/>
                    </a:lnTo>
                    <a:lnTo>
                      <a:pt x="214" y="188"/>
                    </a:lnTo>
                    <a:lnTo>
                      <a:pt x="208" y="187"/>
                    </a:lnTo>
                    <a:lnTo>
                      <a:pt x="208" y="187"/>
                    </a:lnTo>
                    <a:lnTo>
                      <a:pt x="208" y="187"/>
                    </a:lnTo>
                    <a:lnTo>
                      <a:pt x="199" y="185"/>
                    </a:lnTo>
                    <a:lnTo>
                      <a:pt x="190" y="181"/>
                    </a:lnTo>
                    <a:lnTo>
                      <a:pt x="184" y="176"/>
                    </a:lnTo>
                    <a:lnTo>
                      <a:pt x="178" y="169"/>
                    </a:lnTo>
                    <a:lnTo>
                      <a:pt x="172" y="162"/>
                    </a:lnTo>
                    <a:lnTo>
                      <a:pt x="168" y="153"/>
                    </a:lnTo>
                    <a:lnTo>
                      <a:pt x="162" y="145"/>
                    </a:lnTo>
                    <a:lnTo>
                      <a:pt x="158" y="135"/>
                    </a:lnTo>
                    <a:lnTo>
                      <a:pt x="149" y="117"/>
                    </a:lnTo>
                    <a:lnTo>
                      <a:pt x="139" y="98"/>
                    </a:lnTo>
                    <a:lnTo>
                      <a:pt x="132" y="90"/>
                    </a:lnTo>
                    <a:lnTo>
                      <a:pt x="126" y="81"/>
                    </a:lnTo>
                    <a:lnTo>
                      <a:pt x="118" y="74"/>
                    </a:lnTo>
                    <a:lnTo>
                      <a:pt x="108" y="66"/>
                    </a:lnTo>
                    <a:lnTo>
                      <a:pt x="89" y="51"/>
                    </a:lnTo>
                    <a:lnTo>
                      <a:pt x="70" y="38"/>
                    </a:lnTo>
                    <a:lnTo>
                      <a:pt x="51" y="27"/>
                    </a:lnTo>
                    <a:lnTo>
                      <a:pt x="35" y="17"/>
                    </a:lnTo>
                    <a:lnTo>
                      <a:pt x="10" y="6"/>
                    </a:lnTo>
                    <a:lnTo>
                      <a:pt x="2" y="0"/>
                    </a:lnTo>
                    <a:lnTo>
                      <a:pt x="0"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7" name="Freeform 252">
                <a:extLst>
                  <a:ext uri="{FF2B5EF4-FFF2-40B4-BE49-F238E27FC236}">
                    <a16:creationId xmlns:a16="http://schemas.microsoft.com/office/drawing/2014/main" id="{C1E9B04B-05C8-4C3C-920D-02E36055ECB5}"/>
                  </a:ext>
                </a:extLst>
              </p:cNvPr>
              <p:cNvSpPr/>
              <p:nvPr/>
            </p:nvSpPr>
            <p:spPr bwMode="auto">
              <a:xfrm>
                <a:off x="2907" y="3503"/>
                <a:ext cx="41" cy="47"/>
              </a:xfrm>
              <a:custGeom>
                <a:avLst/>
                <a:gdLst>
                  <a:gd name="T0" fmla="*/ 4 w 165"/>
                  <a:gd name="T1" fmla="*/ 5 h 190"/>
                  <a:gd name="T2" fmla="*/ 20 w 165"/>
                  <a:gd name="T3" fmla="*/ 18 h 190"/>
                  <a:gd name="T4" fmla="*/ 35 w 165"/>
                  <a:gd name="T5" fmla="*/ 27 h 190"/>
                  <a:gd name="T6" fmla="*/ 54 w 165"/>
                  <a:gd name="T7" fmla="*/ 34 h 190"/>
                  <a:gd name="T8" fmla="*/ 79 w 165"/>
                  <a:gd name="T9" fmla="*/ 38 h 190"/>
                  <a:gd name="T10" fmla="*/ 93 w 165"/>
                  <a:gd name="T11" fmla="*/ 42 h 190"/>
                  <a:gd name="T12" fmla="*/ 100 w 165"/>
                  <a:gd name="T13" fmla="*/ 51 h 190"/>
                  <a:gd name="T14" fmla="*/ 112 w 165"/>
                  <a:gd name="T15" fmla="*/ 70 h 190"/>
                  <a:gd name="T16" fmla="*/ 123 w 165"/>
                  <a:gd name="T17" fmla="*/ 91 h 190"/>
                  <a:gd name="T18" fmla="*/ 126 w 165"/>
                  <a:gd name="T19" fmla="*/ 100 h 190"/>
                  <a:gd name="T20" fmla="*/ 109 w 165"/>
                  <a:gd name="T21" fmla="*/ 80 h 190"/>
                  <a:gd name="T22" fmla="*/ 90 w 165"/>
                  <a:gd name="T23" fmla="*/ 73 h 190"/>
                  <a:gd name="T24" fmla="*/ 79 w 165"/>
                  <a:gd name="T25" fmla="*/ 76 h 190"/>
                  <a:gd name="T26" fmla="*/ 80 w 165"/>
                  <a:gd name="T27" fmla="*/ 74 h 190"/>
                  <a:gd name="T28" fmla="*/ 80 w 165"/>
                  <a:gd name="T29" fmla="*/ 71 h 190"/>
                  <a:gd name="T30" fmla="*/ 73 w 165"/>
                  <a:gd name="T31" fmla="*/ 68 h 190"/>
                  <a:gd name="T32" fmla="*/ 60 w 165"/>
                  <a:gd name="T33" fmla="*/ 68 h 190"/>
                  <a:gd name="T34" fmla="*/ 55 w 165"/>
                  <a:gd name="T35" fmla="*/ 71 h 190"/>
                  <a:gd name="T36" fmla="*/ 58 w 165"/>
                  <a:gd name="T37" fmla="*/ 82 h 190"/>
                  <a:gd name="T38" fmla="*/ 61 w 165"/>
                  <a:gd name="T39" fmla="*/ 95 h 190"/>
                  <a:gd name="T40" fmla="*/ 66 w 165"/>
                  <a:gd name="T41" fmla="*/ 101 h 190"/>
                  <a:gd name="T42" fmla="*/ 73 w 165"/>
                  <a:gd name="T43" fmla="*/ 110 h 190"/>
                  <a:gd name="T44" fmla="*/ 95 w 165"/>
                  <a:gd name="T45" fmla="*/ 121 h 190"/>
                  <a:gd name="T46" fmla="*/ 123 w 165"/>
                  <a:gd name="T47" fmla="*/ 141 h 190"/>
                  <a:gd name="T48" fmla="*/ 139 w 165"/>
                  <a:gd name="T49" fmla="*/ 154 h 190"/>
                  <a:gd name="T50" fmla="*/ 157 w 165"/>
                  <a:gd name="T51" fmla="*/ 162 h 190"/>
                  <a:gd name="T52" fmla="*/ 164 w 165"/>
                  <a:gd name="T53" fmla="*/ 167 h 190"/>
                  <a:gd name="T54" fmla="*/ 165 w 165"/>
                  <a:gd name="T55" fmla="*/ 169 h 190"/>
                  <a:gd name="T56" fmla="*/ 163 w 165"/>
                  <a:gd name="T57" fmla="*/ 173 h 190"/>
                  <a:gd name="T58" fmla="*/ 156 w 165"/>
                  <a:gd name="T59" fmla="*/ 173 h 190"/>
                  <a:gd name="T60" fmla="*/ 144 w 165"/>
                  <a:gd name="T61" fmla="*/ 167 h 190"/>
                  <a:gd name="T62" fmla="*/ 116 w 165"/>
                  <a:gd name="T63" fmla="*/ 152 h 190"/>
                  <a:gd name="T64" fmla="*/ 101 w 165"/>
                  <a:gd name="T65" fmla="*/ 143 h 190"/>
                  <a:gd name="T66" fmla="*/ 94 w 165"/>
                  <a:gd name="T67" fmla="*/ 145 h 190"/>
                  <a:gd name="T68" fmla="*/ 90 w 165"/>
                  <a:gd name="T69" fmla="*/ 149 h 190"/>
                  <a:gd name="T70" fmla="*/ 90 w 165"/>
                  <a:gd name="T71" fmla="*/ 156 h 190"/>
                  <a:gd name="T72" fmla="*/ 96 w 165"/>
                  <a:gd name="T73" fmla="*/ 164 h 190"/>
                  <a:gd name="T74" fmla="*/ 102 w 165"/>
                  <a:gd name="T75" fmla="*/ 170 h 190"/>
                  <a:gd name="T76" fmla="*/ 102 w 165"/>
                  <a:gd name="T77" fmla="*/ 173 h 190"/>
                  <a:gd name="T78" fmla="*/ 93 w 165"/>
                  <a:gd name="T79" fmla="*/ 167 h 190"/>
                  <a:gd name="T80" fmla="*/ 73 w 165"/>
                  <a:gd name="T81" fmla="*/ 160 h 190"/>
                  <a:gd name="T82" fmla="*/ 58 w 165"/>
                  <a:gd name="T83" fmla="*/ 151 h 190"/>
                  <a:gd name="T84" fmla="*/ 46 w 165"/>
                  <a:gd name="T85" fmla="*/ 147 h 190"/>
                  <a:gd name="T86" fmla="*/ 27 w 165"/>
                  <a:gd name="T87" fmla="*/ 140 h 190"/>
                  <a:gd name="T88" fmla="*/ 17 w 165"/>
                  <a:gd name="T89" fmla="*/ 143 h 190"/>
                  <a:gd name="T90" fmla="*/ 26 w 165"/>
                  <a:gd name="T91" fmla="*/ 154 h 190"/>
                  <a:gd name="T92" fmla="*/ 37 w 165"/>
                  <a:gd name="T93" fmla="*/ 163 h 190"/>
                  <a:gd name="T94" fmla="*/ 45 w 165"/>
                  <a:gd name="T95" fmla="*/ 172 h 190"/>
                  <a:gd name="T96" fmla="*/ 51 w 165"/>
                  <a:gd name="T97" fmla="*/ 180 h 190"/>
                  <a:gd name="T98" fmla="*/ 51 w 165"/>
                  <a:gd name="T99" fmla="*/ 186 h 190"/>
                  <a:gd name="T100" fmla="*/ 44 w 165"/>
                  <a:gd name="T101" fmla="*/ 186 h 190"/>
                  <a:gd name="T102" fmla="*/ 30 w 165"/>
                  <a:gd name="T103" fmla="*/ 181 h 190"/>
                  <a:gd name="T104" fmla="*/ 20 w 165"/>
                  <a:gd name="T105" fmla="*/ 181 h 190"/>
                  <a:gd name="T106" fmla="*/ 17 w 165"/>
                  <a:gd name="T107" fmla="*/ 186 h 190"/>
                  <a:gd name="T108" fmla="*/ 16 w 165"/>
                  <a:gd name="T109" fmla="*/ 181 h 190"/>
                  <a:gd name="T110" fmla="*/ 8 w 165"/>
                  <a:gd name="T111" fmla="*/ 157 h 190"/>
                  <a:gd name="T112" fmla="*/ 1 w 165"/>
                  <a:gd name="T113" fmla="*/ 110 h 190"/>
                  <a:gd name="T114" fmla="*/ 1 w 165"/>
                  <a:gd name="T115"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5" h="190">
                    <a:moveTo>
                      <a:pt x="0" y="0"/>
                    </a:moveTo>
                    <a:lnTo>
                      <a:pt x="4" y="5"/>
                    </a:lnTo>
                    <a:lnTo>
                      <a:pt x="12" y="12"/>
                    </a:lnTo>
                    <a:lnTo>
                      <a:pt x="20" y="18"/>
                    </a:lnTo>
                    <a:lnTo>
                      <a:pt x="27" y="22"/>
                    </a:lnTo>
                    <a:lnTo>
                      <a:pt x="35" y="27"/>
                    </a:lnTo>
                    <a:lnTo>
                      <a:pt x="42" y="31"/>
                    </a:lnTo>
                    <a:lnTo>
                      <a:pt x="54" y="34"/>
                    </a:lnTo>
                    <a:lnTo>
                      <a:pt x="67" y="36"/>
                    </a:lnTo>
                    <a:lnTo>
                      <a:pt x="79" y="38"/>
                    </a:lnTo>
                    <a:lnTo>
                      <a:pt x="88" y="40"/>
                    </a:lnTo>
                    <a:lnTo>
                      <a:pt x="93" y="42"/>
                    </a:lnTo>
                    <a:lnTo>
                      <a:pt x="97" y="45"/>
                    </a:lnTo>
                    <a:lnTo>
                      <a:pt x="100" y="51"/>
                    </a:lnTo>
                    <a:lnTo>
                      <a:pt x="104" y="57"/>
                    </a:lnTo>
                    <a:lnTo>
                      <a:pt x="112" y="70"/>
                    </a:lnTo>
                    <a:lnTo>
                      <a:pt x="117" y="80"/>
                    </a:lnTo>
                    <a:lnTo>
                      <a:pt x="123" y="91"/>
                    </a:lnTo>
                    <a:lnTo>
                      <a:pt x="126" y="99"/>
                    </a:lnTo>
                    <a:lnTo>
                      <a:pt x="126" y="100"/>
                    </a:lnTo>
                    <a:lnTo>
                      <a:pt x="119" y="92"/>
                    </a:lnTo>
                    <a:lnTo>
                      <a:pt x="109" y="80"/>
                    </a:lnTo>
                    <a:lnTo>
                      <a:pt x="103" y="74"/>
                    </a:lnTo>
                    <a:lnTo>
                      <a:pt x="90" y="73"/>
                    </a:lnTo>
                    <a:lnTo>
                      <a:pt x="78" y="74"/>
                    </a:lnTo>
                    <a:lnTo>
                      <a:pt x="79" y="76"/>
                    </a:lnTo>
                    <a:lnTo>
                      <a:pt x="79" y="76"/>
                    </a:lnTo>
                    <a:lnTo>
                      <a:pt x="80" y="74"/>
                    </a:lnTo>
                    <a:lnTo>
                      <a:pt x="81" y="73"/>
                    </a:lnTo>
                    <a:lnTo>
                      <a:pt x="80" y="71"/>
                    </a:lnTo>
                    <a:lnTo>
                      <a:pt x="78" y="69"/>
                    </a:lnTo>
                    <a:lnTo>
                      <a:pt x="73" y="68"/>
                    </a:lnTo>
                    <a:lnTo>
                      <a:pt x="67" y="68"/>
                    </a:lnTo>
                    <a:lnTo>
                      <a:pt x="60" y="68"/>
                    </a:lnTo>
                    <a:lnTo>
                      <a:pt x="57" y="69"/>
                    </a:lnTo>
                    <a:lnTo>
                      <a:pt x="55" y="71"/>
                    </a:lnTo>
                    <a:lnTo>
                      <a:pt x="55" y="74"/>
                    </a:lnTo>
                    <a:lnTo>
                      <a:pt x="58" y="82"/>
                    </a:lnTo>
                    <a:lnTo>
                      <a:pt x="60" y="91"/>
                    </a:lnTo>
                    <a:lnTo>
                      <a:pt x="61" y="95"/>
                    </a:lnTo>
                    <a:lnTo>
                      <a:pt x="63" y="98"/>
                    </a:lnTo>
                    <a:lnTo>
                      <a:pt x="66" y="101"/>
                    </a:lnTo>
                    <a:lnTo>
                      <a:pt x="68" y="105"/>
                    </a:lnTo>
                    <a:lnTo>
                      <a:pt x="73" y="110"/>
                    </a:lnTo>
                    <a:lnTo>
                      <a:pt x="81" y="113"/>
                    </a:lnTo>
                    <a:lnTo>
                      <a:pt x="95" y="121"/>
                    </a:lnTo>
                    <a:lnTo>
                      <a:pt x="110" y="128"/>
                    </a:lnTo>
                    <a:lnTo>
                      <a:pt x="123" y="141"/>
                    </a:lnTo>
                    <a:lnTo>
                      <a:pt x="133" y="152"/>
                    </a:lnTo>
                    <a:lnTo>
                      <a:pt x="139" y="154"/>
                    </a:lnTo>
                    <a:lnTo>
                      <a:pt x="151" y="159"/>
                    </a:lnTo>
                    <a:lnTo>
                      <a:pt x="157" y="162"/>
                    </a:lnTo>
                    <a:lnTo>
                      <a:pt x="162" y="165"/>
                    </a:lnTo>
                    <a:lnTo>
                      <a:pt x="164" y="167"/>
                    </a:lnTo>
                    <a:lnTo>
                      <a:pt x="165" y="168"/>
                    </a:lnTo>
                    <a:lnTo>
                      <a:pt x="165" y="169"/>
                    </a:lnTo>
                    <a:lnTo>
                      <a:pt x="165" y="170"/>
                    </a:lnTo>
                    <a:lnTo>
                      <a:pt x="163" y="173"/>
                    </a:lnTo>
                    <a:lnTo>
                      <a:pt x="159" y="173"/>
                    </a:lnTo>
                    <a:lnTo>
                      <a:pt x="156" y="173"/>
                    </a:lnTo>
                    <a:lnTo>
                      <a:pt x="153" y="172"/>
                    </a:lnTo>
                    <a:lnTo>
                      <a:pt x="144" y="167"/>
                    </a:lnTo>
                    <a:lnTo>
                      <a:pt x="135" y="163"/>
                    </a:lnTo>
                    <a:lnTo>
                      <a:pt x="116" y="152"/>
                    </a:lnTo>
                    <a:lnTo>
                      <a:pt x="106" y="146"/>
                    </a:lnTo>
                    <a:lnTo>
                      <a:pt x="101" y="143"/>
                    </a:lnTo>
                    <a:lnTo>
                      <a:pt x="97" y="143"/>
                    </a:lnTo>
                    <a:lnTo>
                      <a:pt x="94" y="145"/>
                    </a:lnTo>
                    <a:lnTo>
                      <a:pt x="92" y="147"/>
                    </a:lnTo>
                    <a:lnTo>
                      <a:pt x="90" y="149"/>
                    </a:lnTo>
                    <a:lnTo>
                      <a:pt x="90" y="153"/>
                    </a:lnTo>
                    <a:lnTo>
                      <a:pt x="90" y="156"/>
                    </a:lnTo>
                    <a:lnTo>
                      <a:pt x="93" y="161"/>
                    </a:lnTo>
                    <a:lnTo>
                      <a:pt x="96" y="164"/>
                    </a:lnTo>
                    <a:lnTo>
                      <a:pt x="99" y="167"/>
                    </a:lnTo>
                    <a:lnTo>
                      <a:pt x="102" y="170"/>
                    </a:lnTo>
                    <a:lnTo>
                      <a:pt x="103" y="172"/>
                    </a:lnTo>
                    <a:lnTo>
                      <a:pt x="102" y="173"/>
                    </a:lnTo>
                    <a:lnTo>
                      <a:pt x="100" y="172"/>
                    </a:lnTo>
                    <a:lnTo>
                      <a:pt x="93" y="167"/>
                    </a:lnTo>
                    <a:lnTo>
                      <a:pt x="84" y="165"/>
                    </a:lnTo>
                    <a:lnTo>
                      <a:pt x="73" y="160"/>
                    </a:lnTo>
                    <a:lnTo>
                      <a:pt x="63" y="153"/>
                    </a:lnTo>
                    <a:lnTo>
                      <a:pt x="58" y="151"/>
                    </a:lnTo>
                    <a:lnTo>
                      <a:pt x="53" y="148"/>
                    </a:lnTo>
                    <a:lnTo>
                      <a:pt x="46" y="147"/>
                    </a:lnTo>
                    <a:lnTo>
                      <a:pt x="40" y="146"/>
                    </a:lnTo>
                    <a:lnTo>
                      <a:pt x="27" y="140"/>
                    </a:lnTo>
                    <a:lnTo>
                      <a:pt x="16" y="137"/>
                    </a:lnTo>
                    <a:lnTo>
                      <a:pt x="17" y="143"/>
                    </a:lnTo>
                    <a:lnTo>
                      <a:pt x="20" y="149"/>
                    </a:lnTo>
                    <a:lnTo>
                      <a:pt x="26" y="154"/>
                    </a:lnTo>
                    <a:lnTo>
                      <a:pt x="31" y="159"/>
                    </a:lnTo>
                    <a:lnTo>
                      <a:pt x="37" y="163"/>
                    </a:lnTo>
                    <a:lnTo>
                      <a:pt x="41" y="167"/>
                    </a:lnTo>
                    <a:lnTo>
                      <a:pt x="45" y="172"/>
                    </a:lnTo>
                    <a:lnTo>
                      <a:pt x="48" y="175"/>
                    </a:lnTo>
                    <a:lnTo>
                      <a:pt x="51" y="180"/>
                    </a:lnTo>
                    <a:lnTo>
                      <a:pt x="51" y="183"/>
                    </a:lnTo>
                    <a:lnTo>
                      <a:pt x="51" y="186"/>
                    </a:lnTo>
                    <a:lnTo>
                      <a:pt x="49" y="186"/>
                    </a:lnTo>
                    <a:lnTo>
                      <a:pt x="44" y="186"/>
                    </a:lnTo>
                    <a:lnTo>
                      <a:pt x="38" y="183"/>
                    </a:lnTo>
                    <a:lnTo>
                      <a:pt x="30" y="181"/>
                    </a:lnTo>
                    <a:lnTo>
                      <a:pt x="24" y="180"/>
                    </a:lnTo>
                    <a:lnTo>
                      <a:pt x="20" y="181"/>
                    </a:lnTo>
                    <a:lnTo>
                      <a:pt x="18" y="182"/>
                    </a:lnTo>
                    <a:lnTo>
                      <a:pt x="17" y="186"/>
                    </a:lnTo>
                    <a:lnTo>
                      <a:pt x="16" y="190"/>
                    </a:lnTo>
                    <a:lnTo>
                      <a:pt x="16" y="181"/>
                    </a:lnTo>
                    <a:lnTo>
                      <a:pt x="16" y="168"/>
                    </a:lnTo>
                    <a:lnTo>
                      <a:pt x="8" y="157"/>
                    </a:lnTo>
                    <a:lnTo>
                      <a:pt x="0" y="145"/>
                    </a:lnTo>
                    <a:lnTo>
                      <a:pt x="1" y="110"/>
                    </a:lnTo>
                    <a:lnTo>
                      <a:pt x="1" y="71"/>
                    </a:lnTo>
                    <a:lnTo>
                      <a:pt x="1" y="3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8" name="Freeform 253">
                <a:extLst>
                  <a:ext uri="{FF2B5EF4-FFF2-40B4-BE49-F238E27FC236}">
                    <a16:creationId xmlns:a16="http://schemas.microsoft.com/office/drawing/2014/main" id="{1E63D3C5-1C4F-4F5A-A885-E48EEDFF83CB}"/>
                  </a:ext>
                </a:extLst>
              </p:cNvPr>
              <p:cNvSpPr/>
              <p:nvPr/>
            </p:nvSpPr>
            <p:spPr bwMode="auto">
              <a:xfrm>
                <a:off x="2410" y="3400"/>
                <a:ext cx="93" cy="101"/>
              </a:xfrm>
              <a:custGeom>
                <a:avLst/>
                <a:gdLst>
                  <a:gd name="T0" fmla="*/ 8 w 370"/>
                  <a:gd name="T1" fmla="*/ 28 h 403"/>
                  <a:gd name="T2" fmla="*/ 47 w 370"/>
                  <a:gd name="T3" fmla="*/ 49 h 403"/>
                  <a:gd name="T4" fmla="*/ 84 w 370"/>
                  <a:gd name="T5" fmla="*/ 72 h 403"/>
                  <a:gd name="T6" fmla="*/ 119 w 370"/>
                  <a:gd name="T7" fmla="*/ 99 h 403"/>
                  <a:gd name="T8" fmla="*/ 138 w 370"/>
                  <a:gd name="T9" fmla="*/ 119 h 403"/>
                  <a:gd name="T10" fmla="*/ 147 w 370"/>
                  <a:gd name="T11" fmla="*/ 134 h 403"/>
                  <a:gd name="T12" fmla="*/ 160 w 370"/>
                  <a:gd name="T13" fmla="*/ 168 h 403"/>
                  <a:gd name="T14" fmla="*/ 170 w 370"/>
                  <a:gd name="T15" fmla="*/ 193 h 403"/>
                  <a:gd name="T16" fmla="*/ 177 w 370"/>
                  <a:gd name="T17" fmla="*/ 200 h 403"/>
                  <a:gd name="T18" fmla="*/ 185 w 370"/>
                  <a:gd name="T19" fmla="*/ 203 h 403"/>
                  <a:gd name="T20" fmla="*/ 196 w 370"/>
                  <a:gd name="T21" fmla="*/ 203 h 403"/>
                  <a:gd name="T22" fmla="*/ 220 w 370"/>
                  <a:gd name="T23" fmla="*/ 209 h 403"/>
                  <a:gd name="T24" fmla="*/ 218 w 370"/>
                  <a:gd name="T25" fmla="*/ 208 h 403"/>
                  <a:gd name="T26" fmla="*/ 218 w 370"/>
                  <a:gd name="T27" fmla="*/ 209 h 403"/>
                  <a:gd name="T28" fmla="*/ 224 w 370"/>
                  <a:gd name="T29" fmla="*/ 215 h 403"/>
                  <a:gd name="T30" fmla="*/ 237 w 370"/>
                  <a:gd name="T31" fmla="*/ 226 h 403"/>
                  <a:gd name="T32" fmla="*/ 253 w 370"/>
                  <a:gd name="T33" fmla="*/ 241 h 403"/>
                  <a:gd name="T34" fmla="*/ 270 w 370"/>
                  <a:gd name="T35" fmla="*/ 259 h 403"/>
                  <a:gd name="T36" fmla="*/ 306 w 370"/>
                  <a:gd name="T37" fmla="*/ 300 h 403"/>
                  <a:gd name="T38" fmla="*/ 333 w 370"/>
                  <a:gd name="T39" fmla="*/ 342 h 403"/>
                  <a:gd name="T40" fmla="*/ 348 w 370"/>
                  <a:gd name="T41" fmla="*/ 373 h 403"/>
                  <a:gd name="T42" fmla="*/ 357 w 370"/>
                  <a:gd name="T43" fmla="*/ 403 h 403"/>
                  <a:gd name="T44" fmla="*/ 363 w 370"/>
                  <a:gd name="T45" fmla="*/ 385 h 403"/>
                  <a:gd name="T46" fmla="*/ 343 w 370"/>
                  <a:gd name="T47" fmla="*/ 339 h 403"/>
                  <a:gd name="T48" fmla="*/ 313 w 370"/>
                  <a:gd name="T49" fmla="*/ 287 h 403"/>
                  <a:gd name="T50" fmla="*/ 278 w 370"/>
                  <a:gd name="T51" fmla="*/ 240 h 403"/>
                  <a:gd name="T52" fmla="*/ 246 w 370"/>
                  <a:gd name="T53" fmla="*/ 206 h 403"/>
                  <a:gd name="T54" fmla="*/ 226 w 370"/>
                  <a:gd name="T55" fmla="*/ 192 h 403"/>
                  <a:gd name="T56" fmla="*/ 214 w 370"/>
                  <a:gd name="T57" fmla="*/ 187 h 403"/>
                  <a:gd name="T58" fmla="*/ 208 w 370"/>
                  <a:gd name="T59" fmla="*/ 186 h 403"/>
                  <a:gd name="T60" fmla="*/ 198 w 370"/>
                  <a:gd name="T61" fmla="*/ 184 h 403"/>
                  <a:gd name="T62" fmla="*/ 184 w 370"/>
                  <a:gd name="T63" fmla="*/ 176 h 403"/>
                  <a:gd name="T64" fmla="*/ 172 w 370"/>
                  <a:gd name="T65" fmla="*/ 162 h 403"/>
                  <a:gd name="T66" fmla="*/ 163 w 370"/>
                  <a:gd name="T67" fmla="*/ 144 h 403"/>
                  <a:gd name="T68" fmla="*/ 149 w 370"/>
                  <a:gd name="T69" fmla="*/ 116 h 403"/>
                  <a:gd name="T70" fmla="*/ 132 w 370"/>
                  <a:gd name="T71" fmla="*/ 89 h 403"/>
                  <a:gd name="T72" fmla="*/ 117 w 370"/>
                  <a:gd name="T73" fmla="*/ 72 h 403"/>
                  <a:gd name="T74" fmla="*/ 89 w 370"/>
                  <a:gd name="T75" fmla="*/ 51 h 403"/>
                  <a:gd name="T76" fmla="*/ 51 w 370"/>
                  <a:gd name="T77" fmla="*/ 26 h 403"/>
                  <a:gd name="T78" fmla="*/ 10 w 370"/>
                  <a:gd name="T79" fmla="*/ 5 h 403"/>
                  <a:gd name="T80" fmla="*/ 0 w 370"/>
                  <a:gd name="T81" fmla="*/ 24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3">
                    <a:moveTo>
                      <a:pt x="0" y="24"/>
                    </a:moveTo>
                    <a:lnTo>
                      <a:pt x="8" y="28"/>
                    </a:lnTo>
                    <a:lnTo>
                      <a:pt x="31" y="40"/>
                    </a:lnTo>
                    <a:lnTo>
                      <a:pt x="47" y="49"/>
                    </a:lnTo>
                    <a:lnTo>
                      <a:pt x="64" y="60"/>
                    </a:lnTo>
                    <a:lnTo>
                      <a:pt x="84" y="72"/>
                    </a:lnTo>
                    <a:lnTo>
                      <a:pt x="103" y="86"/>
                    </a:lnTo>
                    <a:lnTo>
                      <a:pt x="119" y="99"/>
                    </a:lnTo>
                    <a:lnTo>
                      <a:pt x="132" y="112"/>
                    </a:lnTo>
                    <a:lnTo>
                      <a:pt x="138" y="119"/>
                    </a:lnTo>
                    <a:lnTo>
                      <a:pt x="143" y="126"/>
                    </a:lnTo>
                    <a:lnTo>
                      <a:pt x="147" y="134"/>
                    </a:lnTo>
                    <a:lnTo>
                      <a:pt x="152" y="141"/>
                    </a:lnTo>
                    <a:lnTo>
                      <a:pt x="160" y="168"/>
                    </a:lnTo>
                    <a:lnTo>
                      <a:pt x="168" y="189"/>
                    </a:lnTo>
                    <a:lnTo>
                      <a:pt x="170" y="193"/>
                    </a:lnTo>
                    <a:lnTo>
                      <a:pt x="173" y="196"/>
                    </a:lnTo>
                    <a:lnTo>
                      <a:pt x="177" y="200"/>
                    </a:lnTo>
                    <a:lnTo>
                      <a:pt x="181" y="202"/>
                    </a:lnTo>
                    <a:lnTo>
                      <a:pt x="185" y="203"/>
                    </a:lnTo>
                    <a:lnTo>
                      <a:pt x="191" y="203"/>
                    </a:lnTo>
                    <a:lnTo>
                      <a:pt x="196" y="203"/>
                    </a:lnTo>
                    <a:lnTo>
                      <a:pt x="204" y="202"/>
                    </a:lnTo>
                    <a:lnTo>
                      <a:pt x="220" y="209"/>
                    </a:lnTo>
                    <a:lnTo>
                      <a:pt x="218" y="208"/>
                    </a:lnTo>
                    <a:lnTo>
                      <a:pt x="218" y="208"/>
                    </a:lnTo>
                    <a:lnTo>
                      <a:pt x="218" y="208"/>
                    </a:lnTo>
                    <a:lnTo>
                      <a:pt x="218" y="209"/>
                    </a:lnTo>
                    <a:lnTo>
                      <a:pt x="220" y="212"/>
                    </a:lnTo>
                    <a:lnTo>
                      <a:pt x="224" y="215"/>
                    </a:lnTo>
                    <a:lnTo>
                      <a:pt x="233" y="221"/>
                    </a:lnTo>
                    <a:lnTo>
                      <a:pt x="237" y="226"/>
                    </a:lnTo>
                    <a:lnTo>
                      <a:pt x="245" y="232"/>
                    </a:lnTo>
                    <a:lnTo>
                      <a:pt x="253" y="241"/>
                    </a:lnTo>
                    <a:lnTo>
                      <a:pt x="263" y="251"/>
                    </a:lnTo>
                    <a:lnTo>
                      <a:pt x="270" y="259"/>
                    </a:lnTo>
                    <a:lnTo>
                      <a:pt x="290" y="279"/>
                    </a:lnTo>
                    <a:lnTo>
                      <a:pt x="306" y="300"/>
                    </a:lnTo>
                    <a:lnTo>
                      <a:pt x="321" y="322"/>
                    </a:lnTo>
                    <a:lnTo>
                      <a:pt x="333" y="342"/>
                    </a:lnTo>
                    <a:lnTo>
                      <a:pt x="342" y="358"/>
                    </a:lnTo>
                    <a:lnTo>
                      <a:pt x="348" y="373"/>
                    </a:lnTo>
                    <a:lnTo>
                      <a:pt x="354" y="388"/>
                    </a:lnTo>
                    <a:lnTo>
                      <a:pt x="357" y="403"/>
                    </a:lnTo>
                    <a:lnTo>
                      <a:pt x="370" y="403"/>
                    </a:lnTo>
                    <a:lnTo>
                      <a:pt x="363" y="385"/>
                    </a:lnTo>
                    <a:lnTo>
                      <a:pt x="355" y="364"/>
                    </a:lnTo>
                    <a:lnTo>
                      <a:pt x="343" y="339"/>
                    </a:lnTo>
                    <a:lnTo>
                      <a:pt x="329" y="313"/>
                    </a:lnTo>
                    <a:lnTo>
                      <a:pt x="313" y="287"/>
                    </a:lnTo>
                    <a:lnTo>
                      <a:pt x="295" y="262"/>
                    </a:lnTo>
                    <a:lnTo>
                      <a:pt x="278" y="240"/>
                    </a:lnTo>
                    <a:lnTo>
                      <a:pt x="260" y="219"/>
                    </a:lnTo>
                    <a:lnTo>
                      <a:pt x="246" y="206"/>
                    </a:lnTo>
                    <a:lnTo>
                      <a:pt x="233" y="195"/>
                    </a:lnTo>
                    <a:lnTo>
                      <a:pt x="226" y="192"/>
                    </a:lnTo>
                    <a:lnTo>
                      <a:pt x="220" y="189"/>
                    </a:lnTo>
                    <a:lnTo>
                      <a:pt x="214" y="187"/>
                    </a:lnTo>
                    <a:lnTo>
                      <a:pt x="208" y="186"/>
                    </a:lnTo>
                    <a:lnTo>
                      <a:pt x="208" y="186"/>
                    </a:lnTo>
                    <a:lnTo>
                      <a:pt x="208" y="186"/>
                    </a:lnTo>
                    <a:lnTo>
                      <a:pt x="198" y="184"/>
                    </a:lnTo>
                    <a:lnTo>
                      <a:pt x="191" y="180"/>
                    </a:lnTo>
                    <a:lnTo>
                      <a:pt x="184" y="176"/>
                    </a:lnTo>
                    <a:lnTo>
                      <a:pt x="178" y="169"/>
                    </a:lnTo>
                    <a:lnTo>
                      <a:pt x="172" y="162"/>
                    </a:lnTo>
                    <a:lnTo>
                      <a:pt x="167" y="153"/>
                    </a:lnTo>
                    <a:lnTo>
                      <a:pt x="163" y="144"/>
                    </a:lnTo>
                    <a:lnTo>
                      <a:pt x="158" y="134"/>
                    </a:lnTo>
                    <a:lnTo>
                      <a:pt x="149" y="116"/>
                    </a:lnTo>
                    <a:lnTo>
                      <a:pt x="139" y="97"/>
                    </a:lnTo>
                    <a:lnTo>
                      <a:pt x="132" y="89"/>
                    </a:lnTo>
                    <a:lnTo>
                      <a:pt x="126" y="80"/>
                    </a:lnTo>
                    <a:lnTo>
                      <a:pt x="117" y="72"/>
                    </a:lnTo>
                    <a:lnTo>
                      <a:pt x="109" y="65"/>
                    </a:lnTo>
                    <a:lnTo>
                      <a:pt x="89" y="51"/>
                    </a:lnTo>
                    <a:lnTo>
                      <a:pt x="70" y="38"/>
                    </a:lnTo>
                    <a:lnTo>
                      <a:pt x="51" y="26"/>
                    </a:lnTo>
                    <a:lnTo>
                      <a:pt x="35" y="17"/>
                    </a:lnTo>
                    <a:lnTo>
                      <a:pt x="10" y="5"/>
                    </a:lnTo>
                    <a:lnTo>
                      <a:pt x="1" y="0"/>
                    </a:lnTo>
                    <a:lnTo>
                      <a:pt x="0"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29" name="Freeform 254">
                <a:extLst>
                  <a:ext uri="{FF2B5EF4-FFF2-40B4-BE49-F238E27FC236}">
                    <a16:creationId xmlns:a16="http://schemas.microsoft.com/office/drawing/2014/main" id="{A081264A-319C-4AFB-A345-EF49F4D141B5}"/>
                  </a:ext>
                </a:extLst>
              </p:cNvPr>
              <p:cNvSpPr/>
              <p:nvPr/>
            </p:nvSpPr>
            <p:spPr bwMode="auto">
              <a:xfrm>
                <a:off x="2411" y="3402"/>
                <a:ext cx="42" cy="48"/>
              </a:xfrm>
              <a:custGeom>
                <a:avLst/>
                <a:gdLst>
                  <a:gd name="T0" fmla="*/ 4 w 166"/>
                  <a:gd name="T1" fmla="*/ 5 h 190"/>
                  <a:gd name="T2" fmla="*/ 22 w 166"/>
                  <a:gd name="T3" fmla="*/ 18 h 190"/>
                  <a:gd name="T4" fmla="*/ 36 w 166"/>
                  <a:gd name="T5" fmla="*/ 27 h 190"/>
                  <a:gd name="T6" fmla="*/ 55 w 166"/>
                  <a:gd name="T7" fmla="*/ 34 h 190"/>
                  <a:gd name="T8" fmla="*/ 80 w 166"/>
                  <a:gd name="T9" fmla="*/ 39 h 190"/>
                  <a:gd name="T10" fmla="*/ 93 w 166"/>
                  <a:gd name="T11" fmla="*/ 42 h 190"/>
                  <a:gd name="T12" fmla="*/ 101 w 166"/>
                  <a:gd name="T13" fmla="*/ 52 h 190"/>
                  <a:gd name="T14" fmla="*/ 113 w 166"/>
                  <a:gd name="T15" fmla="*/ 70 h 190"/>
                  <a:gd name="T16" fmla="*/ 124 w 166"/>
                  <a:gd name="T17" fmla="*/ 91 h 190"/>
                  <a:gd name="T18" fmla="*/ 127 w 166"/>
                  <a:gd name="T19" fmla="*/ 101 h 190"/>
                  <a:gd name="T20" fmla="*/ 110 w 166"/>
                  <a:gd name="T21" fmla="*/ 80 h 190"/>
                  <a:gd name="T22" fmla="*/ 92 w 166"/>
                  <a:gd name="T23" fmla="*/ 73 h 190"/>
                  <a:gd name="T24" fmla="*/ 79 w 166"/>
                  <a:gd name="T25" fmla="*/ 75 h 190"/>
                  <a:gd name="T26" fmla="*/ 81 w 166"/>
                  <a:gd name="T27" fmla="*/ 75 h 190"/>
                  <a:gd name="T28" fmla="*/ 81 w 166"/>
                  <a:gd name="T29" fmla="*/ 71 h 190"/>
                  <a:gd name="T30" fmla="*/ 74 w 166"/>
                  <a:gd name="T31" fmla="*/ 68 h 190"/>
                  <a:gd name="T32" fmla="*/ 61 w 166"/>
                  <a:gd name="T33" fmla="*/ 68 h 190"/>
                  <a:gd name="T34" fmla="*/ 56 w 166"/>
                  <a:gd name="T35" fmla="*/ 72 h 190"/>
                  <a:gd name="T36" fmla="*/ 59 w 166"/>
                  <a:gd name="T37" fmla="*/ 82 h 190"/>
                  <a:gd name="T38" fmla="*/ 63 w 166"/>
                  <a:gd name="T39" fmla="*/ 95 h 190"/>
                  <a:gd name="T40" fmla="*/ 66 w 166"/>
                  <a:gd name="T41" fmla="*/ 102 h 190"/>
                  <a:gd name="T42" fmla="*/ 74 w 166"/>
                  <a:gd name="T43" fmla="*/ 110 h 190"/>
                  <a:gd name="T44" fmla="*/ 96 w 166"/>
                  <a:gd name="T45" fmla="*/ 121 h 190"/>
                  <a:gd name="T46" fmla="*/ 124 w 166"/>
                  <a:gd name="T47" fmla="*/ 141 h 190"/>
                  <a:gd name="T48" fmla="*/ 139 w 166"/>
                  <a:gd name="T49" fmla="*/ 154 h 190"/>
                  <a:gd name="T50" fmla="*/ 159 w 166"/>
                  <a:gd name="T51" fmla="*/ 163 h 190"/>
                  <a:gd name="T52" fmla="*/ 165 w 166"/>
                  <a:gd name="T53" fmla="*/ 167 h 190"/>
                  <a:gd name="T54" fmla="*/ 166 w 166"/>
                  <a:gd name="T55" fmla="*/ 170 h 190"/>
                  <a:gd name="T56" fmla="*/ 163 w 166"/>
                  <a:gd name="T57" fmla="*/ 173 h 190"/>
                  <a:gd name="T58" fmla="*/ 157 w 166"/>
                  <a:gd name="T59" fmla="*/ 173 h 190"/>
                  <a:gd name="T60" fmla="*/ 144 w 166"/>
                  <a:gd name="T61" fmla="*/ 168 h 190"/>
                  <a:gd name="T62" fmla="*/ 118 w 166"/>
                  <a:gd name="T63" fmla="*/ 153 h 190"/>
                  <a:gd name="T64" fmla="*/ 101 w 166"/>
                  <a:gd name="T65" fmla="*/ 144 h 190"/>
                  <a:gd name="T66" fmla="*/ 95 w 166"/>
                  <a:gd name="T67" fmla="*/ 144 h 190"/>
                  <a:gd name="T68" fmla="*/ 92 w 166"/>
                  <a:gd name="T69" fmla="*/ 150 h 190"/>
                  <a:gd name="T70" fmla="*/ 92 w 166"/>
                  <a:gd name="T71" fmla="*/ 156 h 190"/>
                  <a:gd name="T72" fmla="*/ 97 w 166"/>
                  <a:gd name="T73" fmla="*/ 164 h 190"/>
                  <a:gd name="T74" fmla="*/ 103 w 166"/>
                  <a:gd name="T75" fmla="*/ 170 h 190"/>
                  <a:gd name="T76" fmla="*/ 103 w 166"/>
                  <a:gd name="T77" fmla="*/ 173 h 190"/>
                  <a:gd name="T78" fmla="*/ 94 w 166"/>
                  <a:gd name="T79" fmla="*/ 168 h 190"/>
                  <a:gd name="T80" fmla="*/ 74 w 166"/>
                  <a:gd name="T81" fmla="*/ 161 h 190"/>
                  <a:gd name="T82" fmla="*/ 59 w 166"/>
                  <a:gd name="T83" fmla="*/ 151 h 190"/>
                  <a:gd name="T84" fmla="*/ 47 w 166"/>
                  <a:gd name="T85" fmla="*/ 147 h 190"/>
                  <a:gd name="T86" fmla="*/ 27 w 166"/>
                  <a:gd name="T87" fmla="*/ 141 h 190"/>
                  <a:gd name="T88" fmla="*/ 18 w 166"/>
                  <a:gd name="T89" fmla="*/ 143 h 190"/>
                  <a:gd name="T90" fmla="*/ 26 w 166"/>
                  <a:gd name="T91" fmla="*/ 154 h 190"/>
                  <a:gd name="T92" fmla="*/ 37 w 166"/>
                  <a:gd name="T93" fmla="*/ 163 h 190"/>
                  <a:gd name="T94" fmla="*/ 46 w 166"/>
                  <a:gd name="T95" fmla="*/ 171 h 190"/>
                  <a:gd name="T96" fmla="*/ 51 w 166"/>
                  <a:gd name="T97" fmla="*/ 180 h 190"/>
                  <a:gd name="T98" fmla="*/ 52 w 166"/>
                  <a:gd name="T99" fmla="*/ 185 h 190"/>
                  <a:gd name="T100" fmla="*/ 45 w 166"/>
                  <a:gd name="T101" fmla="*/ 185 h 190"/>
                  <a:gd name="T102" fmla="*/ 31 w 166"/>
                  <a:gd name="T103" fmla="*/ 181 h 190"/>
                  <a:gd name="T104" fmla="*/ 22 w 166"/>
                  <a:gd name="T105" fmla="*/ 181 h 190"/>
                  <a:gd name="T106" fmla="*/ 18 w 166"/>
                  <a:gd name="T107" fmla="*/ 185 h 190"/>
                  <a:gd name="T108" fmla="*/ 17 w 166"/>
                  <a:gd name="T109" fmla="*/ 181 h 190"/>
                  <a:gd name="T110" fmla="*/ 10 w 166"/>
                  <a:gd name="T111" fmla="*/ 157 h 190"/>
                  <a:gd name="T112" fmla="*/ 1 w 166"/>
                  <a:gd name="T113" fmla="*/ 110 h 190"/>
                  <a:gd name="T114" fmla="*/ 2 w 166"/>
                  <a:gd name="T115" fmla="*/ 3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6" h="190">
                    <a:moveTo>
                      <a:pt x="0" y="0"/>
                    </a:moveTo>
                    <a:lnTo>
                      <a:pt x="4" y="5"/>
                    </a:lnTo>
                    <a:lnTo>
                      <a:pt x="13" y="13"/>
                    </a:lnTo>
                    <a:lnTo>
                      <a:pt x="22" y="18"/>
                    </a:lnTo>
                    <a:lnTo>
                      <a:pt x="28" y="22"/>
                    </a:lnTo>
                    <a:lnTo>
                      <a:pt x="36" y="27"/>
                    </a:lnTo>
                    <a:lnTo>
                      <a:pt x="43" y="32"/>
                    </a:lnTo>
                    <a:lnTo>
                      <a:pt x="55" y="34"/>
                    </a:lnTo>
                    <a:lnTo>
                      <a:pt x="68" y="37"/>
                    </a:lnTo>
                    <a:lnTo>
                      <a:pt x="80" y="39"/>
                    </a:lnTo>
                    <a:lnTo>
                      <a:pt x="89" y="41"/>
                    </a:lnTo>
                    <a:lnTo>
                      <a:pt x="93" y="42"/>
                    </a:lnTo>
                    <a:lnTo>
                      <a:pt x="97" y="46"/>
                    </a:lnTo>
                    <a:lnTo>
                      <a:pt x="101" y="52"/>
                    </a:lnTo>
                    <a:lnTo>
                      <a:pt x="106" y="57"/>
                    </a:lnTo>
                    <a:lnTo>
                      <a:pt x="113" y="70"/>
                    </a:lnTo>
                    <a:lnTo>
                      <a:pt x="119" y="81"/>
                    </a:lnTo>
                    <a:lnTo>
                      <a:pt x="124" y="91"/>
                    </a:lnTo>
                    <a:lnTo>
                      <a:pt x="127" y="99"/>
                    </a:lnTo>
                    <a:lnTo>
                      <a:pt x="127" y="101"/>
                    </a:lnTo>
                    <a:lnTo>
                      <a:pt x="120" y="92"/>
                    </a:lnTo>
                    <a:lnTo>
                      <a:pt x="110" y="80"/>
                    </a:lnTo>
                    <a:lnTo>
                      <a:pt x="103" y="74"/>
                    </a:lnTo>
                    <a:lnTo>
                      <a:pt x="92" y="73"/>
                    </a:lnTo>
                    <a:lnTo>
                      <a:pt x="79" y="74"/>
                    </a:lnTo>
                    <a:lnTo>
                      <a:pt x="79" y="75"/>
                    </a:lnTo>
                    <a:lnTo>
                      <a:pt x="80" y="75"/>
                    </a:lnTo>
                    <a:lnTo>
                      <a:pt x="81" y="75"/>
                    </a:lnTo>
                    <a:lnTo>
                      <a:pt x="81" y="73"/>
                    </a:lnTo>
                    <a:lnTo>
                      <a:pt x="81" y="71"/>
                    </a:lnTo>
                    <a:lnTo>
                      <a:pt x="79" y="70"/>
                    </a:lnTo>
                    <a:lnTo>
                      <a:pt x="74" y="68"/>
                    </a:lnTo>
                    <a:lnTo>
                      <a:pt x="68" y="68"/>
                    </a:lnTo>
                    <a:lnTo>
                      <a:pt x="61" y="68"/>
                    </a:lnTo>
                    <a:lnTo>
                      <a:pt x="58" y="70"/>
                    </a:lnTo>
                    <a:lnTo>
                      <a:pt x="56" y="72"/>
                    </a:lnTo>
                    <a:lnTo>
                      <a:pt x="56" y="74"/>
                    </a:lnTo>
                    <a:lnTo>
                      <a:pt x="59" y="82"/>
                    </a:lnTo>
                    <a:lnTo>
                      <a:pt x="61" y="91"/>
                    </a:lnTo>
                    <a:lnTo>
                      <a:pt x="63" y="95"/>
                    </a:lnTo>
                    <a:lnTo>
                      <a:pt x="65" y="99"/>
                    </a:lnTo>
                    <a:lnTo>
                      <a:pt x="66" y="102"/>
                    </a:lnTo>
                    <a:lnTo>
                      <a:pt x="69" y="105"/>
                    </a:lnTo>
                    <a:lnTo>
                      <a:pt x="74" y="110"/>
                    </a:lnTo>
                    <a:lnTo>
                      <a:pt x="81" y="114"/>
                    </a:lnTo>
                    <a:lnTo>
                      <a:pt x="96" y="121"/>
                    </a:lnTo>
                    <a:lnTo>
                      <a:pt x="110" y="129"/>
                    </a:lnTo>
                    <a:lnTo>
                      <a:pt x="124" y="141"/>
                    </a:lnTo>
                    <a:lnTo>
                      <a:pt x="134" y="152"/>
                    </a:lnTo>
                    <a:lnTo>
                      <a:pt x="139" y="154"/>
                    </a:lnTo>
                    <a:lnTo>
                      <a:pt x="152" y="160"/>
                    </a:lnTo>
                    <a:lnTo>
                      <a:pt x="159" y="163"/>
                    </a:lnTo>
                    <a:lnTo>
                      <a:pt x="163" y="166"/>
                    </a:lnTo>
                    <a:lnTo>
                      <a:pt x="165" y="167"/>
                    </a:lnTo>
                    <a:lnTo>
                      <a:pt x="166" y="168"/>
                    </a:lnTo>
                    <a:lnTo>
                      <a:pt x="166" y="170"/>
                    </a:lnTo>
                    <a:lnTo>
                      <a:pt x="165" y="171"/>
                    </a:lnTo>
                    <a:lnTo>
                      <a:pt x="163" y="173"/>
                    </a:lnTo>
                    <a:lnTo>
                      <a:pt x="161" y="173"/>
                    </a:lnTo>
                    <a:lnTo>
                      <a:pt x="157" y="173"/>
                    </a:lnTo>
                    <a:lnTo>
                      <a:pt x="153" y="171"/>
                    </a:lnTo>
                    <a:lnTo>
                      <a:pt x="144" y="168"/>
                    </a:lnTo>
                    <a:lnTo>
                      <a:pt x="136" y="163"/>
                    </a:lnTo>
                    <a:lnTo>
                      <a:pt x="118" y="153"/>
                    </a:lnTo>
                    <a:lnTo>
                      <a:pt x="106" y="146"/>
                    </a:lnTo>
                    <a:lnTo>
                      <a:pt x="101" y="144"/>
                    </a:lnTo>
                    <a:lnTo>
                      <a:pt x="98" y="144"/>
                    </a:lnTo>
                    <a:lnTo>
                      <a:pt x="95" y="144"/>
                    </a:lnTo>
                    <a:lnTo>
                      <a:pt x="93" y="147"/>
                    </a:lnTo>
                    <a:lnTo>
                      <a:pt x="92" y="150"/>
                    </a:lnTo>
                    <a:lnTo>
                      <a:pt x="91" y="153"/>
                    </a:lnTo>
                    <a:lnTo>
                      <a:pt x="92" y="156"/>
                    </a:lnTo>
                    <a:lnTo>
                      <a:pt x="94" y="161"/>
                    </a:lnTo>
                    <a:lnTo>
                      <a:pt x="97" y="164"/>
                    </a:lnTo>
                    <a:lnTo>
                      <a:pt x="99" y="167"/>
                    </a:lnTo>
                    <a:lnTo>
                      <a:pt x="103" y="170"/>
                    </a:lnTo>
                    <a:lnTo>
                      <a:pt x="105" y="173"/>
                    </a:lnTo>
                    <a:lnTo>
                      <a:pt x="103" y="173"/>
                    </a:lnTo>
                    <a:lnTo>
                      <a:pt x="101" y="171"/>
                    </a:lnTo>
                    <a:lnTo>
                      <a:pt x="94" y="168"/>
                    </a:lnTo>
                    <a:lnTo>
                      <a:pt x="85" y="165"/>
                    </a:lnTo>
                    <a:lnTo>
                      <a:pt x="74" y="161"/>
                    </a:lnTo>
                    <a:lnTo>
                      <a:pt x="65" y="154"/>
                    </a:lnTo>
                    <a:lnTo>
                      <a:pt x="59" y="151"/>
                    </a:lnTo>
                    <a:lnTo>
                      <a:pt x="54" y="149"/>
                    </a:lnTo>
                    <a:lnTo>
                      <a:pt x="47" y="147"/>
                    </a:lnTo>
                    <a:lnTo>
                      <a:pt x="41" y="146"/>
                    </a:lnTo>
                    <a:lnTo>
                      <a:pt x="27" y="141"/>
                    </a:lnTo>
                    <a:lnTo>
                      <a:pt x="17" y="137"/>
                    </a:lnTo>
                    <a:lnTo>
                      <a:pt x="18" y="143"/>
                    </a:lnTo>
                    <a:lnTo>
                      <a:pt x="22" y="149"/>
                    </a:lnTo>
                    <a:lnTo>
                      <a:pt x="26" y="154"/>
                    </a:lnTo>
                    <a:lnTo>
                      <a:pt x="31" y="158"/>
                    </a:lnTo>
                    <a:lnTo>
                      <a:pt x="37" y="163"/>
                    </a:lnTo>
                    <a:lnTo>
                      <a:pt x="42" y="167"/>
                    </a:lnTo>
                    <a:lnTo>
                      <a:pt x="46" y="171"/>
                    </a:lnTo>
                    <a:lnTo>
                      <a:pt x="48" y="176"/>
                    </a:lnTo>
                    <a:lnTo>
                      <a:pt x="51" y="180"/>
                    </a:lnTo>
                    <a:lnTo>
                      <a:pt x="52" y="183"/>
                    </a:lnTo>
                    <a:lnTo>
                      <a:pt x="52" y="185"/>
                    </a:lnTo>
                    <a:lnTo>
                      <a:pt x="51" y="187"/>
                    </a:lnTo>
                    <a:lnTo>
                      <a:pt x="45" y="185"/>
                    </a:lnTo>
                    <a:lnTo>
                      <a:pt x="39" y="183"/>
                    </a:lnTo>
                    <a:lnTo>
                      <a:pt x="31" y="181"/>
                    </a:lnTo>
                    <a:lnTo>
                      <a:pt x="25" y="180"/>
                    </a:lnTo>
                    <a:lnTo>
                      <a:pt x="22" y="181"/>
                    </a:lnTo>
                    <a:lnTo>
                      <a:pt x="19" y="183"/>
                    </a:lnTo>
                    <a:lnTo>
                      <a:pt x="18" y="185"/>
                    </a:lnTo>
                    <a:lnTo>
                      <a:pt x="17" y="190"/>
                    </a:lnTo>
                    <a:lnTo>
                      <a:pt x="17" y="181"/>
                    </a:lnTo>
                    <a:lnTo>
                      <a:pt x="17" y="169"/>
                    </a:lnTo>
                    <a:lnTo>
                      <a:pt x="10" y="157"/>
                    </a:lnTo>
                    <a:lnTo>
                      <a:pt x="1" y="146"/>
                    </a:lnTo>
                    <a:lnTo>
                      <a:pt x="1" y="110"/>
                    </a:lnTo>
                    <a:lnTo>
                      <a:pt x="2" y="72"/>
                    </a:lnTo>
                    <a:lnTo>
                      <a:pt x="2" y="34"/>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0" name="Freeform 255">
                <a:extLst>
                  <a:ext uri="{FF2B5EF4-FFF2-40B4-BE49-F238E27FC236}">
                    <a16:creationId xmlns:a16="http://schemas.microsoft.com/office/drawing/2014/main" id="{126C159B-57AC-4BA0-9529-8D3C982F2F93}"/>
                  </a:ext>
                </a:extLst>
              </p:cNvPr>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1" name="Freeform 256">
                <a:extLst>
                  <a:ext uri="{FF2B5EF4-FFF2-40B4-BE49-F238E27FC236}">
                    <a16:creationId xmlns:a16="http://schemas.microsoft.com/office/drawing/2014/main" id="{A6D957F5-8FD0-4A8C-9107-27B13BD579CF}"/>
                  </a:ext>
                </a:extLst>
              </p:cNvPr>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2" name="Freeform 257">
                <a:extLst>
                  <a:ext uri="{FF2B5EF4-FFF2-40B4-BE49-F238E27FC236}">
                    <a16:creationId xmlns:a16="http://schemas.microsoft.com/office/drawing/2014/main" id="{84EE8B87-21C5-498D-BC6F-093BC5054B20}"/>
                  </a:ext>
                </a:extLst>
              </p:cNvPr>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3" name="Freeform 258">
                <a:extLst>
                  <a:ext uri="{FF2B5EF4-FFF2-40B4-BE49-F238E27FC236}">
                    <a16:creationId xmlns:a16="http://schemas.microsoft.com/office/drawing/2014/main" id="{30D37B68-DC61-4E6E-9640-09EF2B24BA95}"/>
                  </a:ext>
                </a:extLst>
              </p:cNvPr>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4" name="Freeform 259">
                <a:extLst>
                  <a:ext uri="{FF2B5EF4-FFF2-40B4-BE49-F238E27FC236}">
                    <a16:creationId xmlns:a16="http://schemas.microsoft.com/office/drawing/2014/main" id="{BBCB193B-37A3-4656-88A8-46C1AC325C6C}"/>
                  </a:ext>
                </a:extLst>
              </p:cNvPr>
              <p:cNvSpPr/>
              <p:nvPr/>
            </p:nvSpPr>
            <p:spPr bwMode="auto">
              <a:xfrm>
                <a:off x="2986" y="3577"/>
                <a:ext cx="37" cy="27"/>
              </a:xfrm>
              <a:custGeom>
                <a:avLst/>
                <a:gdLst>
                  <a:gd name="T0" fmla="*/ 4 w 149"/>
                  <a:gd name="T1" fmla="*/ 1 h 108"/>
                  <a:gd name="T2" fmla="*/ 7 w 149"/>
                  <a:gd name="T3" fmla="*/ 0 h 108"/>
                  <a:gd name="T4" fmla="*/ 17 w 149"/>
                  <a:gd name="T5" fmla="*/ 0 h 108"/>
                  <a:gd name="T6" fmla="*/ 31 w 149"/>
                  <a:gd name="T7" fmla="*/ 3 h 108"/>
                  <a:gd name="T8" fmla="*/ 41 w 149"/>
                  <a:gd name="T9" fmla="*/ 8 h 108"/>
                  <a:gd name="T10" fmla="*/ 44 w 149"/>
                  <a:gd name="T11" fmla="*/ 13 h 108"/>
                  <a:gd name="T12" fmla="*/ 47 w 149"/>
                  <a:gd name="T13" fmla="*/ 20 h 108"/>
                  <a:gd name="T14" fmla="*/ 56 w 149"/>
                  <a:gd name="T15" fmla="*/ 32 h 108"/>
                  <a:gd name="T16" fmla="*/ 74 w 149"/>
                  <a:gd name="T17" fmla="*/ 48 h 108"/>
                  <a:gd name="T18" fmla="*/ 95 w 149"/>
                  <a:gd name="T19" fmla="*/ 61 h 108"/>
                  <a:gd name="T20" fmla="*/ 112 w 149"/>
                  <a:gd name="T21" fmla="*/ 67 h 108"/>
                  <a:gd name="T22" fmla="*/ 127 w 149"/>
                  <a:gd name="T23" fmla="*/ 70 h 108"/>
                  <a:gd name="T24" fmla="*/ 137 w 149"/>
                  <a:gd name="T25" fmla="*/ 77 h 108"/>
                  <a:gd name="T26" fmla="*/ 143 w 149"/>
                  <a:gd name="T27" fmla="*/ 85 h 108"/>
                  <a:gd name="T28" fmla="*/ 148 w 149"/>
                  <a:gd name="T29" fmla="*/ 101 h 108"/>
                  <a:gd name="T30" fmla="*/ 148 w 149"/>
                  <a:gd name="T31" fmla="*/ 104 h 108"/>
                  <a:gd name="T32" fmla="*/ 146 w 149"/>
                  <a:gd name="T33" fmla="*/ 98 h 108"/>
                  <a:gd name="T34" fmla="*/ 137 w 149"/>
                  <a:gd name="T35" fmla="*/ 88 h 108"/>
                  <a:gd name="T36" fmla="*/ 122 w 149"/>
                  <a:gd name="T37" fmla="*/ 77 h 108"/>
                  <a:gd name="T38" fmla="*/ 106 w 149"/>
                  <a:gd name="T39" fmla="*/ 71 h 108"/>
                  <a:gd name="T40" fmla="*/ 92 w 149"/>
                  <a:gd name="T41" fmla="*/ 69 h 108"/>
                  <a:gd name="T42" fmla="*/ 83 w 149"/>
                  <a:gd name="T43" fmla="*/ 66 h 108"/>
                  <a:gd name="T44" fmla="*/ 80 w 149"/>
                  <a:gd name="T45" fmla="*/ 68 h 108"/>
                  <a:gd name="T46" fmla="*/ 81 w 149"/>
                  <a:gd name="T47" fmla="*/ 77 h 108"/>
                  <a:gd name="T48" fmla="*/ 80 w 149"/>
                  <a:gd name="T49" fmla="*/ 75 h 108"/>
                  <a:gd name="T50" fmla="*/ 69 w 149"/>
                  <a:gd name="T51" fmla="*/ 66 h 108"/>
                  <a:gd name="T52" fmla="*/ 61 w 149"/>
                  <a:gd name="T53" fmla="*/ 51 h 108"/>
                  <a:gd name="T54" fmla="*/ 54 w 149"/>
                  <a:gd name="T55" fmla="*/ 45 h 108"/>
                  <a:gd name="T56" fmla="*/ 47 w 149"/>
                  <a:gd name="T57" fmla="*/ 44 h 108"/>
                  <a:gd name="T58" fmla="*/ 45 w 149"/>
                  <a:gd name="T59" fmla="*/ 41 h 108"/>
                  <a:gd name="T60" fmla="*/ 45 w 149"/>
                  <a:gd name="T61" fmla="*/ 35 h 108"/>
                  <a:gd name="T62" fmla="*/ 37 w 149"/>
                  <a:gd name="T63" fmla="*/ 31 h 108"/>
                  <a:gd name="T64" fmla="*/ 25 w 149"/>
                  <a:gd name="T65" fmla="*/ 30 h 108"/>
                  <a:gd name="T66" fmla="*/ 23 w 149"/>
                  <a:gd name="T67" fmla="*/ 34 h 108"/>
                  <a:gd name="T68" fmla="*/ 25 w 149"/>
                  <a:gd name="T69" fmla="*/ 36 h 108"/>
                  <a:gd name="T70" fmla="*/ 13 w 149"/>
                  <a:gd name="T71" fmla="*/ 22 h 108"/>
                  <a:gd name="T72" fmla="*/ 2 w 149"/>
                  <a:gd name="T73" fmla="*/ 9 h 108"/>
                  <a:gd name="T74" fmla="*/ 0 w 149"/>
                  <a:gd name="T75" fmla="*/ 5 h 108"/>
                  <a:gd name="T76" fmla="*/ 2 w 149"/>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9" h="108">
                    <a:moveTo>
                      <a:pt x="4" y="3"/>
                    </a:moveTo>
                    <a:lnTo>
                      <a:pt x="4" y="1"/>
                    </a:lnTo>
                    <a:lnTo>
                      <a:pt x="5" y="1"/>
                    </a:lnTo>
                    <a:lnTo>
                      <a:pt x="7" y="0"/>
                    </a:lnTo>
                    <a:lnTo>
                      <a:pt x="11" y="0"/>
                    </a:lnTo>
                    <a:lnTo>
                      <a:pt x="17" y="0"/>
                    </a:lnTo>
                    <a:lnTo>
                      <a:pt x="25" y="1"/>
                    </a:lnTo>
                    <a:lnTo>
                      <a:pt x="31" y="3"/>
                    </a:lnTo>
                    <a:lnTo>
                      <a:pt x="38" y="6"/>
                    </a:lnTo>
                    <a:lnTo>
                      <a:pt x="41" y="8"/>
                    </a:lnTo>
                    <a:lnTo>
                      <a:pt x="43" y="11"/>
                    </a:lnTo>
                    <a:lnTo>
                      <a:pt x="44" y="13"/>
                    </a:lnTo>
                    <a:lnTo>
                      <a:pt x="45" y="15"/>
                    </a:lnTo>
                    <a:lnTo>
                      <a:pt x="47" y="20"/>
                    </a:lnTo>
                    <a:lnTo>
                      <a:pt x="52" y="26"/>
                    </a:lnTo>
                    <a:lnTo>
                      <a:pt x="56" y="32"/>
                    </a:lnTo>
                    <a:lnTo>
                      <a:pt x="62" y="37"/>
                    </a:lnTo>
                    <a:lnTo>
                      <a:pt x="74" y="48"/>
                    </a:lnTo>
                    <a:lnTo>
                      <a:pt x="86" y="57"/>
                    </a:lnTo>
                    <a:lnTo>
                      <a:pt x="95" y="61"/>
                    </a:lnTo>
                    <a:lnTo>
                      <a:pt x="105" y="64"/>
                    </a:lnTo>
                    <a:lnTo>
                      <a:pt x="112" y="67"/>
                    </a:lnTo>
                    <a:lnTo>
                      <a:pt x="120" y="68"/>
                    </a:lnTo>
                    <a:lnTo>
                      <a:pt x="127" y="70"/>
                    </a:lnTo>
                    <a:lnTo>
                      <a:pt x="134" y="74"/>
                    </a:lnTo>
                    <a:lnTo>
                      <a:pt x="137" y="77"/>
                    </a:lnTo>
                    <a:lnTo>
                      <a:pt x="140" y="81"/>
                    </a:lnTo>
                    <a:lnTo>
                      <a:pt x="143" y="85"/>
                    </a:lnTo>
                    <a:lnTo>
                      <a:pt x="147" y="90"/>
                    </a:lnTo>
                    <a:lnTo>
                      <a:pt x="148" y="101"/>
                    </a:lnTo>
                    <a:lnTo>
                      <a:pt x="149" y="108"/>
                    </a:lnTo>
                    <a:lnTo>
                      <a:pt x="148" y="104"/>
                    </a:lnTo>
                    <a:lnTo>
                      <a:pt x="147" y="101"/>
                    </a:lnTo>
                    <a:lnTo>
                      <a:pt x="146" y="98"/>
                    </a:lnTo>
                    <a:lnTo>
                      <a:pt x="143" y="95"/>
                    </a:lnTo>
                    <a:lnTo>
                      <a:pt x="137" y="88"/>
                    </a:lnTo>
                    <a:lnTo>
                      <a:pt x="129" y="82"/>
                    </a:lnTo>
                    <a:lnTo>
                      <a:pt x="122" y="77"/>
                    </a:lnTo>
                    <a:lnTo>
                      <a:pt x="113" y="73"/>
                    </a:lnTo>
                    <a:lnTo>
                      <a:pt x="106" y="71"/>
                    </a:lnTo>
                    <a:lnTo>
                      <a:pt x="99" y="70"/>
                    </a:lnTo>
                    <a:lnTo>
                      <a:pt x="92" y="69"/>
                    </a:lnTo>
                    <a:lnTo>
                      <a:pt x="85" y="66"/>
                    </a:lnTo>
                    <a:lnTo>
                      <a:pt x="83" y="66"/>
                    </a:lnTo>
                    <a:lnTo>
                      <a:pt x="81" y="66"/>
                    </a:lnTo>
                    <a:lnTo>
                      <a:pt x="80" y="68"/>
                    </a:lnTo>
                    <a:lnTo>
                      <a:pt x="80" y="72"/>
                    </a:lnTo>
                    <a:lnTo>
                      <a:pt x="81" y="77"/>
                    </a:lnTo>
                    <a:lnTo>
                      <a:pt x="81" y="77"/>
                    </a:lnTo>
                    <a:lnTo>
                      <a:pt x="80" y="75"/>
                    </a:lnTo>
                    <a:lnTo>
                      <a:pt x="73" y="71"/>
                    </a:lnTo>
                    <a:lnTo>
                      <a:pt x="69" y="66"/>
                    </a:lnTo>
                    <a:lnTo>
                      <a:pt x="65" y="56"/>
                    </a:lnTo>
                    <a:lnTo>
                      <a:pt x="61" y="51"/>
                    </a:lnTo>
                    <a:lnTo>
                      <a:pt x="58" y="48"/>
                    </a:lnTo>
                    <a:lnTo>
                      <a:pt x="54" y="45"/>
                    </a:lnTo>
                    <a:lnTo>
                      <a:pt x="50" y="44"/>
                    </a:lnTo>
                    <a:lnTo>
                      <a:pt x="47" y="44"/>
                    </a:lnTo>
                    <a:lnTo>
                      <a:pt x="46" y="43"/>
                    </a:lnTo>
                    <a:lnTo>
                      <a:pt x="45" y="41"/>
                    </a:lnTo>
                    <a:lnTo>
                      <a:pt x="45" y="39"/>
                    </a:lnTo>
                    <a:lnTo>
                      <a:pt x="45" y="35"/>
                    </a:lnTo>
                    <a:lnTo>
                      <a:pt x="45" y="33"/>
                    </a:lnTo>
                    <a:lnTo>
                      <a:pt x="37" y="31"/>
                    </a:lnTo>
                    <a:lnTo>
                      <a:pt x="28" y="30"/>
                    </a:lnTo>
                    <a:lnTo>
                      <a:pt x="25" y="30"/>
                    </a:lnTo>
                    <a:lnTo>
                      <a:pt x="23" y="32"/>
                    </a:lnTo>
                    <a:lnTo>
                      <a:pt x="23" y="34"/>
                    </a:lnTo>
                    <a:lnTo>
                      <a:pt x="26" y="37"/>
                    </a:lnTo>
                    <a:lnTo>
                      <a:pt x="25" y="36"/>
                    </a:lnTo>
                    <a:lnTo>
                      <a:pt x="17" y="28"/>
                    </a:lnTo>
                    <a:lnTo>
                      <a:pt x="13" y="22"/>
                    </a:lnTo>
                    <a:lnTo>
                      <a:pt x="5" y="14"/>
                    </a:lnTo>
                    <a:lnTo>
                      <a:pt x="2" y="9"/>
                    </a:lnTo>
                    <a:lnTo>
                      <a:pt x="0" y="6"/>
                    </a:lnTo>
                    <a:lnTo>
                      <a:pt x="0" y="5"/>
                    </a:lnTo>
                    <a:lnTo>
                      <a:pt x="0" y="4"/>
                    </a:lnTo>
                    <a:lnTo>
                      <a:pt x="2" y="3"/>
                    </a:lnTo>
                    <a:lnTo>
                      <a:pt x="4"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5" name="Freeform 260">
                <a:extLst>
                  <a:ext uri="{FF2B5EF4-FFF2-40B4-BE49-F238E27FC236}">
                    <a16:creationId xmlns:a16="http://schemas.microsoft.com/office/drawing/2014/main" id="{62C4970F-139E-4AE0-806B-D60FDE7F4F29}"/>
                  </a:ext>
                </a:extLst>
              </p:cNvPr>
              <p:cNvSpPr/>
              <p:nvPr/>
            </p:nvSpPr>
            <p:spPr bwMode="auto">
              <a:xfrm>
                <a:off x="3658" y="3526"/>
                <a:ext cx="35" cy="54"/>
              </a:xfrm>
              <a:custGeom>
                <a:avLst/>
                <a:gdLst>
                  <a:gd name="T0" fmla="*/ 14 w 138"/>
                  <a:gd name="T1" fmla="*/ 27 h 219"/>
                  <a:gd name="T2" fmla="*/ 35 w 138"/>
                  <a:gd name="T3" fmla="*/ 23 h 219"/>
                  <a:gd name="T4" fmla="*/ 39 w 138"/>
                  <a:gd name="T5" fmla="*/ 23 h 219"/>
                  <a:gd name="T6" fmla="*/ 51 w 138"/>
                  <a:gd name="T7" fmla="*/ 4 h 219"/>
                  <a:gd name="T8" fmla="*/ 55 w 138"/>
                  <a:gd name="T9" fmla="*/ 3 h 219"/>
                  <a:gd name="T10" fmla="*/ 59 w 138"/>
                  <a:gd name="T11" fmla="*/ 9 h 219"/>
                  <a:gd name="T12" fmla="*/ 69 w 138"/>
                  <a:gd name="T13" fmla="*/ 18 h 219"/>
                  <a:gd name="T14" fmla="*/ 85 w 138"/>
                  <a:gd name="T15" fmla="*/ 27 h 219"/>
                  <a:gd name="T16" fmla="*/ 100 w 138"/>
                  <a:gd name="T17" fmla="*/ 31 h 219"/>
                  <a:gd name="T18" fmla="*/ 107 w 138"/>
                  <a:gd name="T19" fmla="*/ 33 h 219"/>
                  <a:gd name="T20" fmla="*/ 109 w 138"/>
                  <a:gd name="T21" fmla="*/ 39 h 219"/>
                  <a:gd name="T22" fmla="*/ 110 w 138"/>
                  <a:gd name="T23" fmla="*/ 55 h 219"/>
                  <a:gd name="T24" fmla="*/ 111 w 138"/>
                  <a:gd name="T25" fmla="*/ 73 h 219"/>
                  <a:gd name="T26" fmla="*/ 118 w 138"/>
                  <a:gd name="T27" fmla="*/ 97 h 219"/>
                  <a:gd name="T28" fmla="*/ 122 w 138"/>
                  <a:gd name="T29" fmla="*/ 115 h 219"/>
                  <a:gd name="T30" fmla="*/ 127 w 138"/>
                  <a:gd name="T31" fmla="*/ 150 h 219"/>
                  <a:gd name="T32" fmla="*/ 132 w 138"/>
                  <a:gd name="T33" fmla="*/ 175 h 219"/>
                  <a:gd name="T34" fmla="*/ 136 w 138"/>
                  <a:gd name="T35" fmla="*/ 205 h 219"/>
                  <a:gd name="T36" fmla="*/ 137 w 138"/>
                  <a:gd name="T37" fmla="*/ 218 h 219"/>
                  <a:gd name="T38" fmla="*/ 136 w 138"/>
                  <a:gd name="T39" fmla="*/ 218 h 219"/>
                  <a:gd name="T40" fmla="*/ 133 w 138"/>
                  <a:gd name="T41" fmla="*/ 213 h 219"/>
                  <a:gd name="T42" fmla="*/ 123 w 138"/>
                  <a:gd name="T43" fmla="*/ 197 h 219"/>
                  <a:gd name="T44" fmla="*/ 118 w 138"/>
                  <a:gd name="T45" fmla="*/ 169 h 219"/>
                  <a:gd name="T46" fmla="*/ 115 w 138"/>
                  <a:gd name="T47" fmla="*/ 132 h 219"/>
                  <a:gd name="T48" fmla="*/ 111 w 138"/>
                  <a:gd name="T49" fmla="*/ 105 h 219"/>
                  <a:gd name="T50" fmla="*/ 104 w 138"/>
                  <a:gd name="T51" fmla="*/ 97 h 219"/>
                  <a:gd name="T52" fmla="*/ 99 w 138"/>
                  <a:gd name="T53" fmla="*/ 95 h 219"/>
                  <a:gd name="T54" fmla="*/ 97 w 138"/>
                  <a:gd name="T55" fmla="*/ 97 h 219"/>
                  <a:gd name="T56" fmla="*/ 95 w 138"/>
                  <a:gd name="T57" fmla="*/ 104 h 219"/>
                  <a:gd name="T58" fmla="*/ 95 w 138"/>
                  <a:gd name="T59" fmla="*/ 125 h 219"/>
                  <a:gd name="T60" fmla="*/ 92 w 138"/>
                  <a:gd name="T61" fmla="*/ 115 h 219"/>
                  <a:gd name="T62" fmla="*/ 85 w 138"/>
                  <a:gd name="T63" fmla="*/ 91 h 219"/>
                  <a:gd name="T64" fmla="*/ 80 w 138"/>
                  <a:gd name="T65" fmla="*/ 83 h 219"/>
                  <a:gd name="T66" fmla="*/ 72 w 138"/>
                  <a:gd name="T67" fmla="*/ 82 h 219"/>
                  <a:gd name="T68" fmla="*/ 68 w 138"/>
                  <a:gd name="T69" fmla="*/ 87 h 219"/>
                  <a:gd name="T70" fmla="*/ 69 w 138"/>
                  <a:gd name="T71" fmla="*/ 101 h 219"/>
                  <a:gd name="T72" fmla="*/ 67 w 138"/>
                  <a:gd name="T73" fmla="*/ 116 h 219"/>
                  <a:gd name="T74" fmla="*/ 63 w 138"/>
                  <a:gd name="T75" fmla="*/ 120 h 219"/>
                  <a:gd name="T76" fmla="*/ 56 w 138"/>
                  <a:gd name="T77" fmla="*/ 113 h 219"/>
                  <a:gd name="T78" fmla="*/ 48 w 138"/>
                  <a:gd name="T79" fmla="*/ 92 h 219"/>
                  <a:gd name="T80" fmla="*/ 41 w 138"/>
                  <a:gd name="T81" fmla="*/ 80 h 219"/>
                  <a:gd name="T82" fmla="*/ 38 w 138"/>
                  <a:gd name="T83" fmla="*/ 76 h 219"/>
                  <a:gd name="T84" fmla="*/ 34 w 138"/>
                  <a:gd name="T85" fmla="*/ 86 h 219"/>
                  <a:gd name="T86" fmla="*/ 28 w 138"/>
                  <a:gd name="T87" fmla="*/ 95 h 219"/>
                  <a:gd name="T88" fmla="*/ 25 w 138"/>
                  <a:gd name="T89" fmla="*/ 96 h 219"/>
                  <a:gd name="T90" fmla="*/ 21 w 138"/>
                  <a:gd name="T91" fmla="*/ 92 h 219"/>
                  <a:gd name="T92" fmla="*/ 15 w 138"/>
                  <a:gd name="T93" fmla="*/ 76 h 219"/>
                  <a:gd name="T94" fmla="*/ 12 w 138"/>
                  <a:gd name="T95" fmla="*/ 76 h 219"/>
                  <a:gd name="T96" fmla="*/ 11 w 138"/>
                  <a:gd name="T97" fmla="*/ 98 h 219"/>
                  <a:gd name="T98" fmla="*/ 9 w 138"/>
                  <a:gd name="T99" fmla="*/ 105 h 219"/>
                  <a:gd name="T100" fmla="*/ 7 w 138"/>
                  <a:gd name="T101" fmla="*/ 106 h 219"/>
                  <a:gd name="T102" fmla="*/ 4 w 138"/>
                  <a:gd name="T103" fmla="*/ 102 h 219"/>
                  <a:gd name="T104" fmla="*/ 1 w 138"/>
                  <a:gd name="T105" fmla="*/ 89 h 219"/>
                  <a:gd name="T106" fmla="*/ 0 w 138"/>
                  <a:gd name="T107" fmla="*/ 68 h 219"/>
                  <a:gd name="T108" fmla="*/ 0 w 138"/>
                  <a:gd name="T109" fmla="*/ 4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219">
                    <a:moveTo>
                      <a:pt x="0" y="32"/>
                    </a:moveTo>
                    <a:lnTo>
                      <a:pt x="14" y="27"/>
                    </a:lnTo>
                    <a:lnTo>
                      <a:pt x="29" y="22"/>
                    </a:lnTo>
                    <a:lnTo>
                      <a:pt x="35" y="23"/>
                    </a:lnTo>
                    <a:lnTo>
                      <a:pt x="37" y="26"/>
                    </a:lnTo>
                    <a:lnTo>
                      <a:pt x="39" y="23"/>
                    </a:lnTo>
                    <a:lnTo>
                      <a:pt x="43" y="13"/>
                    </a:lnTo>
                    <a:lnTo>
                      <a:pt x="51" y="4"/>
                    </a:lnTo>
                    <a:lnTo>
                      <a:pt x="54" y="0"/>
                    </a:lnTo>
                    <a:lnTo>
                      <a:pt x="55" y="3"/>
                    </a:lnTo>
                    <a:lnTo>
                      <a:pt x="57" y="6"/>
                    </a:lnTo>
                    <a:lnTo>
                      <a:pt x="59" y="9"/>
                    </a:lnTo>
                    <a:lnTo>
                      <a:pt x="62" y="13"/>
                    </a:lnTo>
                    <a:lnTo>
                      <a:pt x="69" y="18"/>
                    </a:lnTo>
                    <a:lnTo>
                      <a:pt x="77" y="22"/>
                    </a:lnTo>
                    <a:lnTo>
                      <a:pt x="85" y="27"/>
                    </a:lnTo>
                    <a:lnTo>
                      <a:pt x="94" y="29"/>
                    </a:lnTo>
                    <a:lnTo>
                      <a:pt x="100" y="31"/>
                    </a:lnTo>
                    <a:lnTo>
                      <a:pt x="105" y="32"/>
                    </a:lnTo>
                    <a:lnTo>
                      <a:pt x="107" y="33"/>
                    </a:lnTo>
                    <a:lnTo>
                      <a:pt x="109" y="35"/>
                    </a:lnTo>
                    <a:lnTo>
                      <a:pt x="109" y="39"/>
                    </a:lnTo>
                    <a:lnTo>
                      <a:pt x="110" y="44"/>
                    </a:lnTo>
                    <a:lnTo>
                      <a:pt x="110" y="55"/>
                    </a:lnTo>
                    <a:lnTo>
                      <a:pt x="109" y="64"/>
                    </a:lnTo>
                    <a:lnTo>
                      <a:pt x="111" y="73"/>
                    </a:lnTo>
                    <a:lnTo>
                      <a:pt x="115" y="85"/>
                    </a:lnTo>
                    <a:lnTo>
                      <a:pt x="118" y="97"/>
                    </a:lnTo>
                    <a:lnTo>
                      <a:pt x="120" y="104"/>
                    </a:lnTo>
                    <a:lnTo>
                      <a:pt x="122" y="115"/>
                    </a:lnTo>
                    <a:lnTo>
                      <a:pt x="125" y="131"/>
                    </a:lnTo>
                    <a:lnTo>
                      <a:pt x="127" y="150"/>
                    </a:lnTo>
                    <a:lnTo>
                      <a:pt x="130" y="164"/>
                    </a:lnTo>
                    <a:lnTo>
                      <a:pt x="132" y="175"/>
                    </a:lnTo>
                    <a:lnTo>
                      <a:pt x="134" y="191"/>
                    </a:lnTo>
                    <a:lnTo>
                      <a:pt x="136" y="205"/>
                    </a:lnTo>
                    <a:lnTo>
                      <a:pt x="138" y="216"/>
                    </a:lnTo>
                    <a:lnTo>
                      <a:pt x="137" y="218"/>
                    </a:lnTo>
                    <a:lnTo>
                      <a:pt x="137" y="219"/>
                    </a:lnTo>
                    <a:lnTo>
                      <a:pt x="136" y="218"/>
                    </a:lnTo>
                    <a:lnTo>
                      <a:pt x="135" y="216"/>
                    </a:lnTo>
                    <a:lnTo>
                      <a:pt x="133" y="213"/>
                    </a:lnTo>
                    <a:lnTo>
                      <a:pt x="130" y="208"/>
                    </a:lnTo>
                    <a:lnTo>
                      <a:pt x="123" y="197"/>
                    </a:lnTo>
                    <a:lnTo>
                      <a:pt x="120" y="191"/>
                    </a:lnTo>
                    <a:lnTo>
                      <a:pt x="118" y="169"/>
                    </a:lnTo>
                    <a:lnTo>
                      <a:pt x="116" y="151"/>
                    </a:lnTo>
                    <a:lnTo>
                      <a:pt x="115" y="132"/>
                    </a:lnTo>
                    <a:lnTo>
                      <a:pt x="112" y="111"/>
                    </a:lnTo>
                    <a:lnTo>
                      <a:pt x="111" y="105"/>
                    </a:lnTo>
                    <a:lnTo>
                      <a:pt x="107" y="100"/>
                    </a:lnTo>
                    <a:lnTo>
                      <a:pt x="104" y="97"/>
                    </a:lnTo>
                    <a:lnTo>
                      <a:pt x="102" y="95"/>
                    </a:lnTo>
                    <a:lnTo>
                      <a:pt x="99" y="95"/>
                    </a:lnTo>
                    <a:lnTo>
                      <a:pt x="98" y="96"/>
                    </a:lnTo>
                    <a:lnTo>
                      <a:pt x="97" y="97"/>
                    </a:lnTo>
                    <a:lnTo>
                      <a:pt x="96" y="99"/>
                    </a:lnTo>
                    <a:lnTo>
                      <a:pt x="95" y="104"/>
                    </a:lnTo>
                    <a:lnTo>
                      <a:pt x="94" y="112"/>
                    </a:lnTo>
                    <a:lnTo>
                      <a:pt x="95" y="125"/>
                    </a:lnTo>
                    <a:lnTo>
                      <a:pt x="95" y="131"/>
                    </a:lnTo>
                    <a:lnTo>
                      <a:pt x="92" y="115"/>
                    </a:lnTo>
                    <a:lnTo>
                      <a:pt x="88" y="99"/>
                    </a:lnTo>
                    <a:lnTo>
                      <a:pt x="85" y="91"/>
                    </a:lnTo>
                    <a:lnTo>
                      <a:pt x="83" y="86"/>
                    </a:lnTo>
                    <a:lnTo>
                      <a:pt x="80" y="83"/>
                    </a:lnTo>
                    <a:lnTo>
                      <a:pt x="77" y="82"/>
                    </a:lnTo>
                    <a:lnTo>
                      <a:pt x="72" y="82"/>
                    </a:lnTo>
                    <a:lnTo>
                      <a:pt x="69" y="84"/>
                    </a:lnTo>
                    <a:lnTo>
                      <a:pt x="68" y="87"/>
                    </a:lnTo>
                    <a:lnTo>
                      <a:pt x="68" y="91"/>
                    </a:lnTo>
                    <a:lnTo>
                      <a:pt x="69" y="101"/>
                    </a:lnTo>
                    <a:lnTo>
                      <a:pt x="68" y="111"/>
                    </a:lnTo>
                    <a:lnTo>
                      <a:pt x="67" y="116"/>
                    </a:lnTo>
                    <a:lnTo>
                      <a:pt x="65" y="119"/>
                    </a:lnTo>
                    <a:lnTo>
                      <a:pt x="63" y="120"/>
                    </a:lnTo>
                    <a:lnTo>
                      <a:pt x="61" y="119"/>
                    </a:lnTo>
                    <a:lnTo>
                      <a:pt x="56" y="113"/>
                    </a:lnTo>
                    <a:lnTo>
                      <a:pt x="52" y="103"/>
                    </a:lnTo>
                    <a:lnTo>
                      <a:pt x="48" y="92"/>
                    </a:lnTo>
                    <a:lnTo>
                      <a:pt x="43" y="83"/>
                    </a:lnTo>
                    <a:lnTo>
                      <a:pt x="41" y="80"/>
                    </a:lnTo>
                    <a:lnTo>
                      <a:pt x="40" y="77"/>
                    </a:lnTo>
                    <a:lnTo>
                      <a:pt x="38" y="76"/>
                    </a:lnTo>
                    <a:lnTo>
                      <a:pt x="37" y="78"/>
                    </a:lnTo>
                    <a:lnTo>
                      <a:pt x="34" y="86"/>
                    </a:lnTo>
                    <a:lnTo>
                      <a:pt x="29" y="94"/>
                    </a:lnTo>
                    <a:lnTo>
                      <a:pt x="28" y="95"/>
                    </a:lnTo>
                    <a:lnTo>
                      <a:pt x="26" y="96"/>
                    </a:lnTo>
                    <a:lnTo>
                      <a:pt x="25" y="96"/>
                    </a:lnTo>
                    <a:lnTo>
                      <a:pt x="24" y="96"/>
                    </a:lnTo>
                    <a:lnTo>
                      <a:pt x="21" y="92"/>
                    </a:lnTo>
                    <a:lnTo>
                      <a:pt x="17" y="85"/>
                    </a:lnTo>
                    <a:lnTo>
                      <a:pt x="15" y="76"/>
                    </a:lnTo>
                    <a:lnTo>
                      <a:pt x="13" y="73"/>
                    </a:lnTo>
                    <a:lnTo>
                      <a:pt x="12" y="76"/>
                    </a:lnTo>
                    <a:lnTo>
                      <a:pt x="12" y="88"/>
                    </a:lnTo>
                    <a:lnTo>
                      <a:pt x="11" y="98"/>
                    </a:lnTo>
                    <a:lnTo>
                      <a:pt x="10" y="104"/>
                    </a:lnTo>
                    <a:lnTo>
                      <a:pt x="9" y="105"/>
                    </a:lnTo>
                    <a:lnTo>
                      <a:pt x="8" y="106"/>
                    </a:lnTo>
                    <a:lnTo>
                      <a:pt x="7" y="106"/>
                    </a:lnTo>
                    <a:lnTo>
                      <a:pt x="6" y="105"/>
                    </a:lnTo>
                    <a:lnTo>
                      <a:pt x="4" y="102"/>
                    </a:lnTo>
                    <a:lnTo>
                      <a:pt x="2" y="97"/>
                    </a:lnTo>
                    <a:lnTo>
                      <a:pt x="1" y="89"/>
                    </a:lnTo>
                    <a:lnTo>
                      <a:pt x="0" y="82"/>
                    </a:lnTo>
                    <a:lnTo>
                      <a:pt x="0" y="68"/>
                    </a:lnTo>
                    <a:lnTo>
                      <a:pt x="0" y="53"/>
                    </a:lnTo>
                    <a:lnTo>
                      <a:pt x="0" y="41"/>
                    </a:lnTo>
                    <a:lnTo>
                      <a:pt x="0" y="3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6" name="Freeform 261">
                <a:extLst>
                  <a:ext uri="{FF2B5EF4-FFF2-40B4-BE49-F238E27FC236}">
                    <a16:creationId xmlns:a16="http://schemas.microsoft.com/office/drawing/2014/main" id="{56844754-FDBB-4AB0-8C89-85A9A336052D}"/>
                  </a:ext>
                </a:extLst>
              </p:cNvPr>
              <p:cNvSpPr/>
              <p:nvPr/>
            </p:nvSpPr>
            <p:spPr bwMode="auto">
              <a:xfrm>
                <a:off x="3538" y="3547"/>
                <a:ext cx="132" cy="88"/>
              </a:xfrm>
              <a:custGeom>
                <a:avLst/>
                <a:gdLst>
                  <a:gd name="T0" fmla="*/ 93 w 529"/>
                  <a:gd name="T1" fmla="*/ 307 h 350"/>
                  <a:gd name="T2" fmla="*/ 147 w 529"/>
                  <a:gd name="T3" fmla="*/ 276 h 350"/>
                  <a:gd name="T4" fmla="*/ 215 w 529"/>
                  <a:gd name="T5" fmla="*/ 210 h 350"/>
                  <a:gd name="T6" fmla="*/ 260 w 529"/>
                  <a:gd name="T7" fmla="*/ 172 h 350"/>
                  <a:gd name="T8" fmla="*/ 355 w 529"/>
                  <a:gd name="T9" fmla="*/ 129 h 350"/>
                  <a:gd name="T10" fmla="*/ 419 w 529"/>
                  <a:gd name="T11" fmla="*/ 86 h 350"/>
                  <a:gd name="T12" fmla="*/ 459 w 529"/>
                  <a:gd name="T13" fmla="*/ 40 h 350"/>
                  <a:gd name="T14" fmla="*/ 480 w 529"/>
                  <a:gd name="T15" fmla="*/ 1 h 350"/>
                  <a:gd name="T16" fmla="*/ 484 w 529"/>
                  <a:gd name="T17" fmla="*/ 2 h 350"/>
                  <a:gd name="T18" fmla="*/ 490 w 529"/>
                  <a:gd name="T19" fmla="*/ 12 h 350"/>
                  <a:gd name="T20" fmla="*/ 496 w 529"/>
                  <a:gd name="T21" fmla="*/ 16 h 350"/>
                  <a:gd name="T22" fmla="*/ 502 w 529"/>
                  <a:gd name="T23" fmla="*/ 46 h 350"/>
                  <a:gd name="T24" fmla="*/ 515 w 529"/>
                  <a:gd name="T25" fmla="*/ 80 h 350"/>
                  <a:gd name="T26" fmla="*/ 528 w 529"/>
                  <a:gd name="T27" fmla="*/ 96 h 350"/>
                  <a:gd name="T28" fmla="*/ 527 w 529"/>
                  <a:gd name="T29" fmla="*/ 97 h 350"/>
                  <a:gd name="T30" fmla="*/ 505 w 529"/>
                  <a:gd name="T31" fmla="*/ 97 h 350"/>
                  <a:gd name="T32" fmla="*/ 497 w 529"/>
                  <a:gd name="T33" fmla="*/ 106 h 350"/>
                  <a:gd name="T34" fmla="*/ 506 w 529"/>
                  <a:gd name="T35" fmla="*/ 137 h 350"/>
                  <a:gd name="T36" fmla="*/ 491 w 529"/>
                  <a:gd name="T37" fmla="*/ 134 h 350"/>
                  <a:gd name="T38" fmla="*/ 463 w 529"/>
                  <a:gd name="T39" fmla="*/ 108 h 350"/>
                  <a:gd name="T40" fmla="*/ 452 w 529"/>
                  <a:gd name="T41" fmla="*/ 113 h 350"/>
                  <a:gd name="T42" fmla="*/ 455 w 529"/>
                  <a:gd name="T43" fmla="*/ 142 h 350"/>
                  <a:gd name="T44" fmla="*/ 466 w 529"/>
                  <a:gd name="T45" fmla="*/ 171 h 350"/>
                  <a:gd name="T46" fmla="*/ 454 w 529"/>
                  <a:gd name="T47" fmla="*/ 170 h 350"/>
                  <a:gd name="T48" fmla="*/ 426 w 529"/>
                  <a:gd name="T49" fmla="*/ 150 h 350"/>
                  <a:gd name="T50" fmla="*/ 419 w 529"/>
                  <a:gd name="T51" fmla="*/ 157 h 350"/>
                  <a:gd name="T52" fmla="*/ 417 w 529"/>
                  <a:gd name="T53" fmla="*/ 183 h 350"/>
                  <a:gd name="T54" fmla="*/ 406 w 529"/>
                  <a:gd name="T55" fmla="*/ 195 h 350"/>
                  <a:gd name="T56" fmla="*/ 384 w 529"/>
                  <a:gd name="T57" fmla="*/ 197 h 350"/>
                  <a:gd name="T58" fmla="*/ 378 w 529"/>
                  <a:gd name="T59" fmla="*/ 209 h 350"/>
                  <a:gd name="T60" fmla="*/ 371 w 529"/>
                  <a:gd name="T61" fmla="*/ 220 h 350"/>
                  <a:gd name="T62" fmla="*/ 342 w 529"/>
                  <a:gd name="T63" fmla="*/ 195 h 350"/>
                  <a:gd name="T64" fmla="*/ 336 w 529"/>
                  <a:gd name="T65" fmla="*/ 199 h 350"/>
                  <a:gd name="T66" fmla="*/ 350 w 529"/>
                  <a:gd name="T67" fmla="*/ 240 h 350"/>
                  <a:gd name="T68" fmla="*/ 382 w 529"/>
                  <a:gd name="T69" fmla="*/ 275 h 350"/>
                  <a:gd name="T70" fmla="*/ 436 w 529"/>
                  <a:gd name="T71" fmla="*/ 329 h 350"/>
                  <a:gd name="T72" fmla="*/ 436 w 529"/>
                  <a:gd name="T73" fmla="*/ 349 h 350"/>
                  <a:gd name="T74" fmla="*/ 408 w 529"/>
                  <a:gd name="T75" fmla="*/ 328 h 350"/>
                  <a:gd name="T76" fmla="*/ 361 w 529"/>
                  <a:gd name="T77" fmla="*/ 278 h 350"/>
                  <a:gd name="T78" fmla="*/ 326 w 529"/>
                  <a:gd name="T79" fmla="*/ 261 h 350"/>
                  <a:gd name="T80" fmla="*/ 253 w 529"/>
                  <a:gd name="T81" fmla="*/ 252 h 350"/>
                  <a:gd name="T82" fmla="*/ 243 w 529"/>
                  <a:gd name="T83" fmla="*/ 260 h 350"/>
                  <a:gd name="T84" fmla="*/ 237 w 529"/>
                  <a:gd name="T85" fmla="*/ 290 h 350"/>
                  <a:gd name="T86" fmla="*/ 233 w 529"/>
                  <a:gd name="T87" fmla="*/ 292 h 350"/>
                  <a:gd name="T88" fmla="*/ 212 w 529"/>
                  <a:gd name="T89" fmla="*/ 280 h 350"/>
                  <a:gd name="T90" fmla="*/ 193 w 529"/>
                  <a:gd name="T91" fmla="*/ 280 h 350"/>
                  <a:gd name="T92" fmla="*/ 187 w 529"/>
                  <a:gd name="T93" fmla="*/ 299 h 350"/>
                  <a:gd name="T94" fmla="*/ 193 w 529"/>
                  <a:gd name="T95" fmla="*/ 327 h 350"/>
                  <a:gd name="T96" fmla="*/ 205 w 529"/>
                  <a:gd name="T97" fmla="*/ 336 h 350"/>
                  <a:gd name="T98" fmla="*/ 194 w 529"/>
                  <a:gd name="T99" fmla="*/ 340 h 350"/>
                  <a:gd name="T100" fmla="*/ 171 w 529"/>
                  <a:gd name="T101" fmla="*/ 334 h 350"/>
                  <a:gd name="T102" fmla="*/ 143 w 529"/>
                  <a:gd name="T103" fmla="*/ 326 h 350"/>
                  <a:gd name="T104" fmla="*/ 105 w 529"/>
                  <a:gd name="T105" fmla="*/ 330 h 350"/>
                  <a:gd name="T106" fmla="*/ 10 w 529"/>
                  <a:gd name="T107" fmla="*/ 345 h 350"/>
                  <a:gd name="T108" fmla="*/ 0 w 529"/>
                  <a:gd name="T109" fmla="*/ 342 h 350"/>
                  <a:gd name="T110" fmla="*/ 15 w 529"/>
                  <a:gd name="T111" fmla="*/ 331 h 350"/>
                  <a:gd name="T112" fmla="*/ 94 w 529"/>
                  <a:gd name="T113" fmla="*/ 30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9" h="350">
                    <a:moveTo>
                      <a:pt x="94" y="302"/>
                    </a:moveTo>
                    <a:lnTo>
                      <a:pt x="61" y="315"/>
                    </a:lnTo>
                    <a:lnTo>
                      <a:pt x="78" y="313"/>
                    </a:lnTo>
                    <a:lnTo>
                      <a:pt x="93" y="307"/>
                    </a:lnTo>
                    <a:lnTo>
                      <a:pt x="107" y="302"/>
                    </a:lnTo>
                    <a:lnTo>
                      <a:pt x="121" y="294"/>
                    </a:lnTo>
                    <a:lnTo>
                      <a:pt x="134" y="286"/>
                    </a:lnTo>
                    <a:lnTo>
                      <a:pt x="147" y="276"/>
                    </a:lnTo>
                    <a:lnTo>
                      <a:pt x="159" y="265"/>
                    </a:lnTo>
                    <a:lnTo>
                      <a:pt x="171" y="254"/>
                    </a:lnTo>
                    <a:lnTo>
                      <a:pt x="193" y="232"/>
                    </a:lnTo>
                    <a:lnTo>
                      <a:pt x="215" y="210"/>
                    </a:lnTo>
                    <a:lnTo>
                      <a:pt x="226" y="199"/>
                    </a:lnTo>
                    <a:lnTo>
                      <a:pt x="237" y="190"/>
                    </a:lnTo>
                    <a:lnTo>
                      <a:pt x="248" y="180"/>
                    </a:lnTo>
                    <a:lnTo>
                      <a:pt x="260" y="172"/>
                    </a:lnTo>
                    <a:lnTo>
                      <a:pt x="274" y="165"/>
                    </a:lnTo>
                    <a:lnTo>
                      <a:pt x="297" y="156"/>
                    </a:lnTo>
                    <a:lnTo>
                      <a:pt x="324" y="144"/>
                    </a:lnTo>
                    <a:lnTo>
                      <a:pt x="355" y="129"/>
                    </a:lnTo>
                    <a:lnTo>
                      <a:pt x="371" y="121"/>
                    </a:lnTo>
                    <a:lnTo>
                      <a:pt x="387" y="111"/>
                    </a:lnTo>
                    <a:lnTo>
                      <a:pt x="402" y="99"/>
                    </a:lnTo>
                    <a:lnTo>
                      <a:pt x="419" y="86"/>
                    </a:lnTo>
                    <a:lnTo>
                      <a:pt x="433" y="72"/>
                    </a:lnTo>
                    <a:lnTo>
                      <a:pt x="447" y="57"/>
                    </a:lnTo>
                    <a:lnTo>
                      <a:pt x="452" y="48"/>
                    </a:lnTo>
                    <a:lnTo>
                      <a:pt x="459" y="40"/>
                    </a:lnTo>
                    <a:lnTo>
                      <a:pt x="464" y="31"/>
                    </a:lnTo>
                    <a:lnTo>
                      <a:pt x="469" y="22"/>
                    </a:lnTo>
                    <a:lnTo>
                      <a:pt x="476" y="9"/>
                    </a:lnTo>
                    <a:lnTo>
                      <a:pt x="480" y="1"/>
                    </a:lnTo>
                    <a:lnTo>
                      <a:pt x="482" y="0"/>
                    </a:lnTo>
                    <a:lnTo>
                      <a:pt x="483" y="0"/>
                    </a:lnTo>
                    <a:lnTo>
                      <a:pt x="484" y="1"/>
                    </a:lnTo>
                    <a:lnTo>
                      <a:pt x="484" y="2"/>
                    </a:lnTo>
                    <a:lnTo>
                      <a:pt x="486" y="5"/>
                    </a:lnTo>
                    <a:lnTo>
                      <a:pt x="488" y="10"/>
                    </a:lnTo>
                    <a:lnTo>
                      <a:pt x="489" y="11"/>
                    </a:lnTo>
                    <a:lnTo>
                      <a:pt x="490" y="12"/>
                    </a:lnTo>
                    <a:lnTo>
                      <a:pt x="492" y="13"/>
                    </a:lnTo>
                    <a:lnTo>
                      <a:pt x="494" y="12"/>
                    </a:lnTo>
                    <a:lnTo>
                      <a:pt x="496" y="13"/>
                    </a:lnTo>
                    <a:lnTo>
                      <a:pt x="496" y="16"/>
                    </a:lnTo>
                    <a:lnTo>
                      <a:pt x="497" y="22"/>
                    </a:lnTo>
                    <a:lnTo>
                      <a:pt x="498" y="29"/>
                    </a:lnTo>
                    <a:lnTo>
                      <a:pt x="500" y="38"/>
                    </a:lnTo>
                    <a:lnTo>
                      <a:pt x="502" y="46"/>
                    </a:lnTo>
                    <a:lnTo>
                      <a:pt x="504" y="56"/>
                    </a:lnTo>
                    <a:lnTo>
                      <a:pt x="507" y="66"/>
                    </a:lnTo>
                    <a:lnTo>
                      <a:pt x="510" y="73"/>
                    </a:lnTo>
                    <a:lnTo>
                      <a:pt x="515" y="80"/>
                    </a:lnTo>
                    <a:lnTo>
                      <a:pt x="519" y="85"/>
                    </a:lnTo>
                    <a:lnTo>
                      <a:pt x="523" y="89"/>
                    </a:lnTo>
                    <a:lnTo>
                      <a:pt x="525" y="94"/>
                    </a:lnTo>
                    <a:lnTo>
                      <a:pt x="528" y="96"/>
                    </a:lnTo>
                    <a:lnTo>
                      <a:pt x="529" y="97"/>
                    </a:lnTo>
                    <a:lnTo>
                      <a:pt x="529" y="97"/>
                    </a:lnTo>
                    <a:lnTo>
                      <a:pt x="528" y="98"/>
                    </a:lnTo>
                    <a:lnTo>
                      <a:pt x="527" y="97"/>
                    </a:lnTo>
                    <a:lnTo>
                      <a:pt x="520" y="96"/>
                    </a:lnTo>
                    <a:lnTo>
                      <a:pt x="514" y="96"/>
                    </a:lnTo>
                    <a:lnTo>
                      <a:pt x="508" y="96"/>
                    </a:lnTo>
                    <a:lnTo>
                      <a:pt x="505" y="97"/>
                    </a:lnTo>
                    <a:lnTo>
                      <a:pt x="502" y="98"/>
                    </a:lnTo>
                    <a:lnTo>
                      <a:pt x="500" y="100"/>
                    </a:lnTo>
                    <a:lnTo>
                      <a:pt x="497" y="102"/>
                    </a:lnTo>
                    <a:lnTo>
                      <a:pt x="497" y="106"/>
                    </a:lnTo>
                    <a:lnTo>
                      <a:pt x="497" y="112"/>
                    </a:lnTo>
                    <a:lnTo>
                      <a:pt x="498" y="121"/>
                    </a:lnTo>
                    <a:lnTo>
                      <a:pt x="502" y="128"/>
                    </a:lnTo>
                    <a:lnTo>
                      <a:pt x="506" y="137"/>
                    </a:lnTo>
                    <a:lnTo>
                      <a:pt x="514" y="151"/>
                    </a:lnTo>
                    <a:lnTo>
                      <a:pt x="517" y="157"/>
                    </a:lnTo>
                    <a:lnTo>
                      <a:pt x="510" y="153"/>
                    </a:lnTo>
                    <a:lnTo>
                      <a:pt x="491" y="134"/>
                    </a:lnTo>
                    <a:lnTo>
                      <a:pt x="484" y="126"/>
                    </a:lnTo>
                    <a:lnTo>
                      <a:pt x="470" y="112"/>
                    </a:lnTo>
                    <a:lnTo>
                      <a:pt x="467" y="109"/>
                    </a:lnTo>
                    <a:lnTo>
                      <a:pt x="463" y="108"/>
                    </a:lnTo>
                    <a:lnTo>
                      <a:pt x="460" y="107"/>
                    </a:lnTo>
                    <a:lnTo>
                      <a:pt x="458" y="108"/>
                    </a:lnTo>
                    <a:lnTo>
                      <a:pt x="454" y="110"/>
                    </a:lnTo>
                    <a:lnTo>
                      <a:pt x="452" y="113"/>
                    </a:lnTo>
                    <a:lnTo>
                      <a:pt x="451" y="120"/>
                    </a:lnTo>
                    <a:lnTo>
                      <a:pt x="451" y="127"/>
                    </a:lnTo>
                    <a:lnTo>
                      <a:pt x="452" y="135"/>
                    </a:lnTo>
                    <a:lnTo>
                      <a:pt x="455" y="142"/>
                    </a:lnTo>
                    <a:lnTo>
                      <a:pt x="460" y="152"/>
                    </a:lnTo>
                    <a:lnTo>
                      <a:pt x="464" y="160"/>
                    </a:lnTo>
                    <a:lnTo>
                      <a:pt x="466" y="167"/>
                    </a:lnTo>
                    <a:lnTo>
                      <a:pt x="466" y="171"/>
                    </a:lnTo>
                    <a:lnTo>
                      <a:pt x="465" y="172"/>
                    </a:lnTo>
                    <a:lnTo>
                      <a:pt x="463" y="172"/>
                    </a:lnTo>
                    <a:lnTo>
                      <a:pt x="459" y="171"/>
                    </a:lnTo>
                    <a:lnTo>
                      <a:pt x="454" y="170"/>
                    </a:lnTo>
                    <a:lnTo>
                      <a:pt x="445" y="163"/>
                    </a:lnTo>
                    <a:lnTo>
                      <a:pt x="433" y="153"/>
                    </a:lnTo>
                    <a:lnTo>
                      <a:pt x="429" y="151"/>
                    </a:lnTo>
                    <a:lnTo>
                      <a:pt x="426" y="150"/>
                    </a:lnTo>
                    <a:lnTo>
                      <a:pt x="424" y="151"/>
                    </a:lnTo>
                    <a:lnTo>
                      <a:pt x="422" y="152"/>
                    </a:lnTo>
                    <a:lnTo>
                      <a:pt x="420" y="154"/>
                    </a:lnTo>
                    <a:lnTo>
                      <a:pt x="419" y="157"/>
                    </a:lnTo>
                    <a:lnTo>
                      <a:pt x="418" y="163"/>
                    </a:lnTo>
                    <a:lnTo>
                      <a:pt x="418" y="170"/>
                    </a:lnTo>
                    <a:lnTo>
                      <a:pt x="418" y="178"/>
                    </a:lnTo>
                    <a:lnTo>
                      <a:pt x="417" y="183"/>
                    </a:lnTo>
                    <a:lnTo>
                      <a:pt x="414" y="189"/>
                    </a:lnTo>
                    <a:lnTo>
                      <a:pt x="411" y="192"/>
                    </a:lnTo>
                    <a:lnTo>
                      <a:pt x="409" y="194"/>
                    </a:lnTo>
                    <a:lnTo>
                      <a:pt x="406" y="195"/>
                    </a:lnTo>
                    <a:lnTo>
                      <a:pt x="401" y="196"/>
                    </a:lnTo>
                    <a:lnTo>
                      <a:pt x="398" y="196"/>
                    </a:lnTo>
                    <a:lnTo>
                      <a:pt x="391" y="196"/>
                    </a:lnTo>
                    <a:lnTo>
                      <a:pt x="384" y="197"/>
                    </a:lnTo>
                    <a:lnTo>
                      <a:pt x="382" y="198"/>
                    </a:lnTo>
                    <a:lnTo>
                      <a:pt x="380" y="202"/>
                    </a:lnTo>
                    <a:lnTo>
                      <a:pt x="379" y="205"/>
                    </a:lnTo>
                    <a:lnTo>
                      <a:pt x="378" y="209"/>
                    </a:lnTo>
                    <a:lnTo>
                      <a:pt x="378" y="216"/>
                    </a:lnTo>
                    <a:lnTo>
                      <a:pt x="377" y="219"/>
                    </a:lnTo>
                    <a:lnTo>
                      <a:pt x="374" y="220"/>
                    </a:lnTo>
                    <a:lnTo>
                      <a:pt x="371" y="220"/>
                    </a:lnTo>
                    <a:lnTo>
                      <a:pt x="365" y="216"/>
                    </a:lnTo>
                    <a:lnTo>
                      <a:pt x="357" y="208"/>
                    </a:lnTo>
                    <a:lnTo>
                      <a:pt x="349" y="201"/>
                    </a:lnTo>
                    <a:lnTo>
                      <a:pt x="342" y="195"/>
                    </a:lnTo>
                    <a:lnTo>
                      <a:pt x="339" y="194"/>
                    </a:lnTo>
                    <a:lnTo>
                      <a:pt x="337" y="194"/>
                    </a:lnTo>
                    <a:lnTo>
                      <a:pt x="336" y="196"/>
                    </a:lnTo>
                    <a:lnTo>
                      <a:pt x="336" y="199"/>
                    </a:lnTo>
                    <a:lnTo>
                      <a:pt x="337" y="210"/>
                    </a:lnTo>
                    <a:lnTo>
                      <a:pt x="339" y="221"/>
                    </a:lnTo>
                    <a:lnTo>
                      <a:pt x="343" y="231"/>
                    </a:lnTo>
                    <a:lnTo>
                      <a:pt x="350" y="240"/>
                    </a:lnTo>
                    <a:lnTo>
                      <a:pt x="356" y="249"/>
                    </a:lnTo>
                    <a:lnTo>
                      <a:pt x="365" y="258"/>
                    </a:lnTo>
                    <a:lnTo>
                      <a:pt x="373" y="266"/>
                    </a:lnTo>
                    <a:lnTo>
                      <a:pt x="382" y="275"/>
                    </a:lnTo>
                    <a:lnTo>
                      <a:pt x="401" y="292"/>
                    </a:lnTo>
                    <a:lnTo>
                      <a:pt x="420" y="309"/>
                    </a:lnTo>
                    <a:lnTo>
                      <a:pt x="428" y="319"/>
                    </a:lnTo>
                    <a:lnTo>
                      <a:pt x="436" y="329"/>
                    </a:lnTo>
                    <a:lnTo>
                      <a:pt x="442" y="339"/>
                    </a:lnTo>
                    <a:lnTo>
                      <a:pt x="448" y="349"/>
                    </a:lnTo>
                    <a:lnTo>
                      <a:pt x="445" y="350"/>
                    </a:lnTo>
                    <a:lnTo>
                      <a:pt x="436" y="349"/>
                    </a:lnTo>
                    <a:lnTo>
                      <a:pt x="429" y="347"/>
                    </a:lnTo>
                    <a:lnTo>
                      <a:pt x="423" y="343"/>
                    </a:lnTo>
                    <a:lnTo>
                      <a:pt x="415" y="337"/>
                    </a:lnTo>
                    <a:lnTo>
                      <a:pt x="408" y="328"/>
                    </a:lnTo>
                    <a:lnTo>
                      <a:pt x="392" y="308"/>
                    </a:lnTo>
                    <a:lnTo>
                      <a:pt x="377" y="291"/>
                    </a:lnTo>
                    <a:lnTo>
                      <a:pt x="369" y="285"/>
                    </a:lnTo>
                    <a:lnTo>
                      <a:pt x="361" y="278"/>
                    </a:lnTo>
                    <a:lnTo>
                      <a:pt x="353" y="273"/>
                    </a:lnTo>
                    <a:lnTo>
                      <a:pt x="344" y="268"/>
                    </a:lnTo>
                    <a:lnTo>
                      <a:pt x="336" y="264"/>
                    </a:lnTo>
                    <a:lnTo>
                      <a:pt x="326" y="261"/>
                    </a:lnTo>
                    <a:lnTo>
                      <a:pt x="316" y="258"/>
                    </a:lnTo>
                    <a:lnTo>
                      <a:pt x="305" y="256"/>
                    </a:lnTo>
                    <a:lnTo>
                      <a:pt x="282" y="253"/>
                    </a:lnTo>
                    <a:lnTo>
                      <a:pt x="253" y="252"/>
                    </a:lnTo>
                    <a:lnTo>
                      <a:pt x="249" y="253"/>
                    </a:lnTo>
                    <a:lnTo>
                      <a:pt x="246" y="254"/>
                    </a:lnTo>
                    <a:lnTo>
                      <a:pt x="244" y="257"/>
                    </a:lnTo>
                    <a:lnTo>
                      <a:pt x="243" y="260"/>
                    </a:lnTo>
                    <a:lnTo>
                      <a:pt x="241" y="267"/>
                    </a:lnTo>
                    <a:lnTo>
                      <a:pt x="239" y="276"/>
                    </a:lnTo>
                    <a:lnTo>
                      <a:pt x="239" y="284"/>
                    </a:lnTo>
                    <a:lnTo>
                      <a:pt x="237" y="290"/>
                    </a:lnTo>
                    <a:lnTo>
                      <a:pt x="236" y="292"/>
                    </a:lnTo>
                    <a:lnTo>
                      <a:pt x="235" y="293"/>
                    </a:lnTo>
                    <a:lnTo>
                      <a:pt x="234" y="293"/>
                    </a:lnTo>
                    <a:lnTo>
                      <a:pt x="233" y="292"/>
                    </a:lnTo>
                    <a:lnTo>
                      <a:pt x="229" y="289"/>
                    </a:lnTo>
                    <a:lnTo>
                      <a:pt x="224" y="286"/>
                    </a:lnTo>
                    <a:lnTo>
                      <a:pt x="218" y="282"/>
                    </a:lnTo>
                    <a:lnTo>
                      <a:pt x="212" y="280"/>
                    </a:lnTo>
                    <a:lnTo>
                      <a:pt x="205" y="278"/>
                    </a:lnTo>
                    <a:lnTo>
                      <a:pt x="199" y="278"/>
                    </a:lnTo>
                    <a:lnTo>
                      <a:pt x="195" y="279"/>
                    </a:lnTo>
                    <a:lnTo>
                      <a:pt x="193" y="280"/>
                    </a:lnTo>
                    <a:lnTo>
                      <a:pt x="191" y="282"/>
                    </a:lnTo>
                    <a:lnTo>
                      <a:pt x="190" y="286"/>
                    </a:lnTo>
                    <a:lnTo>
                      <a:pt x="188" y="292"/>
                    </a:lnTo>
                    <a:lnTo>
                      <a:pt x="187" y="299"/>
                    </a:lnTo>
                    <a:lnTo>
                      <a:pt x="187" y="306"/>
                    </a:lnTo>
                    <a:lnTo>
                      <a:pt x="188" y="314"/>
                    </a:lnTo>
                    <a:lnTo>
                      <a:pt x="190" y="320"/>
                    </a:lnTo>
                    <a:lnTo>
                      <a:pt x="193" y="327"/>
                    </a:lnTo>
                    <a:lnTo>
                      <a:pt x="198" y="331"/>
                    </a:lnTo>
                    <a:lnTo>
                      <a:pt x="203" y="334"/>
                    </a:lnTo>
                    <a:lnTo>
                      <a:pt x="204" y="335"/>
                    </a:lnTo>
                    <a:lnTo>
                      <a:pt x="205" y="336"/>
                    </a:lnTo>
                    <a:lnTo>
                      <a:pt x="205" y="336"/>
                    </a:lnTo>
                    <a:lnTo>
                      <a:pt x="204" y="337"/>
                    </a:lnTo>
                    <a:lnTo>
                      <a:pt x="200" y="339"/>
                    </a:lnTo>
                    <a:lnTo>
                      <a:pt x="194" y="340"/>
                    </a:lnTo>
                    <a:lnTo>
                      <a:pt x="188" y="340"/>
                    </a:lnTo>
                    <a:lnTo>
                      <a:pt x="180" y="340"/>
                    </a:lnTo>
                    <a:lnTo>
                      <a:pt x="175" y="337"/>
                    </a:lnTo>
                    <a:lnTo>
                      <a:pt x="171" y="334"/>
                    </a:lnTo>
                    <a:lnTo>
                      <a:pt x="164" y="331"/>
                    </a:lnTo>
                    <a:lnTo>
                      <a:pt x="158" y="328"/>
                    </a:lnTo>
                    <a:lnTo>
                      <a:pt x="150" y="326"/>
                    </a:lnTo>
                    <a:lnTo>
                      <a:pt x="143" y="326"/>
                    </a:lnTo>
                    <a:lnTo>
                      <a:pt x="133" y="326"/>
                    </a:lnTo>
                    <a:lnTo>
                      <a:pt x="124" y="327"/>
                    </a:lnTo>
                    <a:lnTo>
                      <a:pt x="114" y="328"/>
                    </a:lnTo>
                    <a:lnTo>
                      <a:pt x="105" y="330"/>
                    </a:lnTo>
                    <a:lnTo>
                      <a:pt x="69" y="340"/>
                    </a:lnTo>
                    <a:lnTo>
                      <a:pt x="44" y="345"/>
                    </a:lnTo>
                    <a:lnTo>
                      <a:pt x="29" y="345"/>
                    </a:lnTo>
                    <a:lnTo>
                      <a:pt x="10" y="345"/>
                    </a:lnTo>
                    <a:lnTo>
                      <a:pt x="6" y="345"/>
                    </a:lnTo>
                    <a:lnTo>
                      <a:pt x="2" y="344"/>
                    </a:lnTo>
                    <a:lnTo>
                      <a:pt x="0" y="343"/>
                    </a:lnTo>
                    <a:lnTo>
                      <a:pt x="0" y="342"/>
                    </a:lnTo>
                    <a:lnTo>
                      <a:pt x="1" y="340"/>
                    </a:lnTo>
                    <a:lnTo>
                      <a:pt x="3" y="337"/>
                    </a:lnTo>
                    <a:lnTo>
                      <a:pt x="8" y="335"/>
                    </a:lnTo>
                    <a:lnTo>
                      <a:pt x="15" y="331"/>
                    </a:lnTo>
                    <a:lnTo>
                      <a:pt x="31" y="325"/>
                    </a:lnTo>
                    <a:lnTo>
                      <a:pt x="54" y="316"/>
                    </a:lnTo>
                    <a:lnTo>
                      <a:pt x="77" y="307"/>
                    </a:lnTo>
                    <a:lnTo>
                      <a:pt x="94" y="30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7" name="Freeform 262">
                <a:extLst>
                  <a:ext uri="{FF2B5EF4-FFF2-40B4-BE49-F238E27FC236}">
                    <a16:creationId xmlns:a16="http://schemas.microsoft.com/office/drawing/2014/main" id="{0A3F97B3-9E7F-4071-9E25-A86D3A1F11AB}"/>
                  </a:ext>
                </a:extLst>
              </p:cNvPr>
              <p:cNvSpPr/>
              <p:nvPr/>
            </p:nvSpPr>
            <p:spPr bwMode="auto">
              <a:xfrm>
                <a:off x="3628" y="3609"/>
                <a:ext cx="48" cy="21"/>
              </a:xfrm>
              <a:custGeom>
                <a:avLst/>
                <a:gdLst>
                  <a:gd name="T0" fmla="*/ 11 w 192"/>
                  <a:gd name="T1" fmla="*/ 3 h 85"/>
                  <a:gd name="T2" fmla="*/ 30 w 192"/>
                  <a:gd name="T3" fmla="*/ 0 h 85"/>
                  <a:gd name="T4" fmla="*/ 41 w 192"/>
                  <a:gd name="T5" fmla="*/ 0 h 85"/>
                  <a:gd name="T6" fmla="*/ 48 w 192"/>
                  <a:gd name="T7" fmla="*/ 1 h 85"/>
                  <a:gd name="T8" fmla="*/ 61 w 192"/>
                  <a:gd name="T9" fmla="*/ 7 h 85"/>
                  <a:gd name="T10" fmla="*/ 71 w 192"/>
                  <a:gd name="T11" fmla="*/ 16 h 85"/>
                  <a:gd name="T12" fmla="*/ 82 w 192"/>
                  <a:gd name="T13" fmla="*/ 23 h 85"/>
                  <a:gd name="T14" fmla="*/ 87 w 192"/>
                  <a:gd name="T15" fmla="*/ 23 h 85"/>
                  <a:gd name="T16" fmla="*/ 93 w 192"/>
                  <a:gd name="T17" fmla="*/ 23 h 85"/>
                  <a:gd name="T18" fmla="*/ 112 w 192"/>
                  <a:gd name="T19" fmla="*/ 23 h 85"/>
                  <a:gd name="T20" fmla="*/ 123 w 192"/>
                  <a:gd name="T21" fmla="*/ 24 h 85"/>
                  <a:gd name="T22" fmla="*/ 129 w 192"/>
                  <a:gd name="T23" fmla="*/ 26 h 85"/>
                  <a:gd name="T24" fmla="*/ 138 w 192"/>
                  <a:gd name="T25" fmla="*/ 29 h 85"/>
                  <a:gd name="T26" fmla="*/ 146 w 192"/>
                  <a:gd name="T27" fmla="*/ 33 h 85"/>
                  <a:gd name="T28" fmla="*/ 150 w 192"/>
                  <a:gd name="T29" fmla="*/ 41 h 85"/>
                  <a:gd name="T30" fmla="*/ 152 w 192"/>
                  <a:gd name="T31" fmla="*/ 49 h 85"/>
                  <a:gd name="T32" fmla="*/ 156 w 192"/>
                  <a:gd name="T33" fmla="*/ 46 h 85"/>
                  <a:gd name="T34" fmla="*/ 166 w 192"/>
                  <a:gd name="T35" fmla="*/ 48 h 85"/>
                  <a:gd name="T36" fmla="*/ 173 w 192"/>
                  <a:gd name="T37" fmla="*/ 55 h 85"/>
                  <a:gd name="T38" fmla="*/ 183 w 192"/>
                  <a:gd name="T39" fmla="*/ 65 h 85"/>
                  <a:gd name="T40" fmla="*/ 187 w 192"/>
                  <a:gd name="T41" fmla="*/ 79 h 85"/>
                  <a:gd name="T42" fmla="*/ 190 w 192"/>
                  <a:gd name="T43" fmla="*/ 85 h 85"/>
                  <a:gd name="T44" fmla="*/ 191 w 192"/>
                  <a:gd name="T45" fmla="*/ 85 h 85"/>
                  <a:gd name="T46" fmla="*/ 192 w 192"/>
                  <a:gd name="T47" fmla="*/ 84 h 85"/>
                  <a:gd name="T48" fmla="*/ 188 w 192"/>
                  <a:gd name="T49" fmla="*/ 84 h 85"/>
                  <a:gd name="T50" fmla="*/ 178 w 192"/>
                  <a:gd name="T51" fmla="*/ 79 h 85"/>
                  <a:gd name="T52" fmla="*/ 165 w 192"/>
                  <a:gd name="T53" fmla="*/ 67 h 85"/>
                  <a:gd name="T54" fmla="*/ 160 w 192"/>
                  <a:gd name="T55" fmla="*/ 60 h 85"/>
                  <a:gd name="T56" fmla="*/ 158 w 192"/>
                  <a:gd name="T57" fmla="*/ 60 h 85"/>
                  <a:gd name="T58" fmla="*/ 148 w 192"/>
                  <a:gd name="T59" fmla="*/ 60 h 85"/>
                  <a:gd name="T60" fmla="*/ 140 w 192"/>
                  <a:gd name="T61" fmla="*/ 57 h 85"/>
                  <a:gd name="T62" fmla="*/ 138 w 192"/>
                  <a:gd name="T63" fmla="*/ 53 h 85"/>
                  <a:gd name="T64" fmla="*/ 137 w 192"/>
                  <a:gd name="T65" fmla="*/ 46 h 85"/>
                  <a:gd name="T66" fmla="*/ 131 w 192"/>
                  <a:gd name="T67" fmla="*/ 41 h 85"/>
                  <a:gd name="T68" fmla="*/ 123 w 192"/>
                  <a:gd name="T69" fmla="*/ 39 h 85"/>
                  <a:gd name="T70" fmla="*/ 120 w 192"/>
                  <a:gd name="T71" fmla="*/ 39 h 85"/>
                  <a:gd name="T72" fmla="*/ 102 w 192"/>
                  <a:gd name="T73" fmla="*/ 38 h 85"/>
                  <a:gd name="T74" fmla="*/ 87 w 192"/>
                  <a:gd name="T75" fmla="*/ 38 h 85"/>
                  <a:gd name="T76" fmla="*/ 87 w 192"/>
                  <a:gd name="T77" fmla="*/ 38 h 85"/>
                  <a:gd name="T78" fmla="*/ 71 w 192"/>
                  <a:gd name="T79" fmla="*/ 33 h 85"/>
                  <a:gd name="T80" fmla="*/ 57 w 192"/>
                  <a:gd name="T81" fmla="*/ 24 h 85"/>
                  <a:gd name="T82" fmla="*/ 49 w 192"/>
                  <a:gd name="T83" fmla="*/ 17 h 85"/>
                  <a:gd name="T84" fmla="*/ 41 w 192"/>
                  <a:gd name="T85" fmla="*/ 14 h 85"/>
                  <a:gd name="T86" fmla="*/ 41 w 192"/>
                  <a:gd name="T87" fmla="*/ 14 h 85"/>
                  <a:gd name="T88" fmla="*/ 23 w 192"/>
                  <a:gd name="T89" fmla="*/ 15 h 85"/>
                  <a:gd name="T90" fmla="*/ 5 w 192"/>
                  <a:gd name="T9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5">
                    <a:moveTo>
                      <a:pt x="0" y="5"/>
                    </a:moveTo>
                    <a:lnTo>
                      <a:pt x="11" y="3"/>
                    </a:lnTo>
                    <a:lnTo>
                      <a:pt x="21" y="1"/>
                    </a:lnTo>
                    <a:lnTo>
                      <a:pt x="30" y="0"/>
                    </a:lnTo>
                    <a:lnTo>
                      <a:pt x="41" y="0"/>
                    </a:lnTo>
                    <a:lnTo>
                      <a:pt x="41" y="0"/>
                    </a:lnTo>
                    <a:lnTo>
                      <a:pt x="41" y="0"/>
                    </a:lnTo>
                    <a:lnTo>
                      <a:pt x="48" y="1"/>
                    </a:lnTo>
                    <a:lnTo>
                      <a:pt x="54" y="3"/>
                    </a:lnTo>
                    <a:lnTo>
                      <a:pt x="61" y="7"/>
                    </a:lnTo>
                    <a:lnTo>
                      <a:pt x="67" y="12"/>
                    </a:lnTo>
                    <a:lnTo>
                      <a:pt x="71" y="16"/>
                    </a:lnTo>
                    <a:lnTo>
                      <a:pt x="77" y="19"/>
                    </a:lnTo>
                    <a:lnTo>
                      <a:pt x="82" y="23"/>
                    </a:lnTo>
                    <a:lnTo>
                      <a:pt x="87" y="23"/>
                    </a:lnTo>
                    <a:lnTo>
                      <a:pt x="87" y="23"/>
                    </a:lnTo>
                    <a:lnTo>
                      <a:pt x="87" y="23"/>
                    </a:lnTo>
                    <a:lnTo>
                      <a:pt x="93" y="23"/>
                    </a:lnTo>
                    <a:lnTo>
                      <a:pt x="103" y="23"/>
                    </a:lnTo>
                    <a:lnTo>
                      <a:pt x="112" y="23"/>
                    </a:lnTo>
                    <a:lnTo>
                      <a:pt x="123" y="24"/>
                    </a:lnTo>
                    <a:lnTo>
                      <a:pt x="123" y="24"/>
                    </a:lnTo>
                    <a:lnTo>
                      <a:pt x="126" y="25"/>
                    </a:lnTo>
                    <a:lnTo>
                      <a:pt x="129" y="26"/>
                    </a:lnTo>
                    <a:lnTo>
                      <a:pt x="134" y="27"/>
                    </a:lnTo>
                    <a:lnTo>
                      <a:pt x="138" y="29"/>
                    </a:lnTo>
                    <a:lnTo>
                      <a:pt x="143" y="31"/>
                    </a:lnTo>
                    <a:lnTo>
                      <a:pt x="146" y="33"/>
                    </a:lnTo>
                    <a:lnTo>
                      <a:pt x="148" y="37"/>
                    </a:lnTo>
                    <a:lnTo>
                      <a:pt x="150" y="41"/>
                    </a:lnTo>
                    <a:lnTo>
                      <a:pt x="152" y="45"/>
                    </a:lnTo>
                    <a:lnTo>
                      <a:pt x="152" y="49"/>
                    </a:lnTo>
                    <a:lnTo>
                      <a:pt x="153" y="49"/>
                    </a:lnTo>
                    <a:lnTo>
                      <a:pt x="156" y="46"/>
                    </a:lnTo>
                    <a:lnTo>
                      <a:pt x="161" y="47"/>
                    </a:lnTo>
                    <a:lnTo>
                      <a:pt x="166" y="48"/>
                    </a:lnTo>
                    <a:lnTo>
                      <a:pt x="171" y="51"/>
                    </a:lnTo>
                    <a:lnTo>
                      <a:pt x="173" y="55"/>
                    </a:lnTo>
                    <a:lnTo>
                      <a:pt x="178" y="59"/>
                    </a:lnTo>
                    <a:lnTo>
                      <a:pt x="183" y="65"/>
                    </a:lnTo>
                    <a:lnTo>
                      <a:pt x="185" y="70"/>
                    </a:lnTo>
                    <a:lnTo>
                      <a:pt x="187" y="79"/>
                    </a:lnTo>
                    <a:lnTo>
                      <a:pt x="189" y="83"/>
                    </a:lnTo>
                    <a:lnTo>
                      <a:pt x="190" y="85"/>
                    </a:lnTo>
                    <a:lnTo>
                      <a:pt x="190" y="85"/>
                    </a:lnTo>
                    <a:lnTo>
                      <a:pt x="191" y="85"/>
                    </a:lnTo>
                    <a:lnTo>
                      <a:pt x="191" y="85"/>
                    </a:lnTo>
                    <a:lnTo>
                      <a:pt x="192" y="84"/>
                    </a:lnTo>
                    <a:lnTo>
                      <a:pt x="191" y="85"/>
                    </a:lnTo>
                    <a:lnTo>
                      <a:pt x="188" y="84"/>
                    </a:lnTo>
                    <a:lnTo>
                      <a:pt x="184" y="82"/>
                    </a:lnTo>
                    <a:lnTo>
                      <a:pt x="178" y="79"/>
                    </a:lnTo>
                    <a:lnTo>
                      <a:pt x="174" y="74"/>
                    </a:lnTo>
                    <a:lnTo>
                      <a:pt x="165" y="67"/>
                    </a:lnTo>
                    <a:lnTo>
                      <a:pt x="160" y="60"/>
                    </a:lnTo>
                    <a:lnTo>
                      <a:pt x="160" y="60"/>
                    </a:lnTo>
                    <a:lnTo>
                      <a:pt x="160" y="60"/>
                    </a:lnTo>
                    <a:lnTo>
                      <a:pt x="158" y="60"/>
                    </a:lnTo>
                    <a:lnTo>
                      <a:pt x="155" y="61"/>
                    </a:lnTo>
                    <a:lnTo>
                      <a:pt x="148" y="60"/>
                    </a:lnTo>
                    <a:lnTo>
                      <a:pt x="143" y="58"/>
                    </a:lnTo>
                    <a:lnTo>
                      <a:pt x="140" y="57"/>
                    </a:lnTo>
                    <a:lnTo>
                      <a:pt x="139" y="55"/>
                    </a:lnTo>
                    <a:lnTo>
                      <a:pt x="138" y="53"/>
                    </a:lnTo>
                    <a:lnTo>
                      <a:pt x="137" y="49"/>
                    </a:lnTo>
                    <a:lnTo>
                      <a:pt x="137" y="46"/>
                    </a:lnTo>
                    <a:lnTo>
                      <a:pt x="134" y="43"/>
                    </a:lnTo>
                    <a:lnTo>
                      <a:pt x="131" y="41"/>
                    </a:lnTo>
                    <a:lnTo>
                      <a:pt x="125" y="40"/>
                    </a:lnTo>
                    <a:lnTo>
                      <a:pt x="123" y="39"/>
                    </a:lnTo>
                    <a:lnTo>
                      <a:pt x="120" y="39"/>
                    </a:lnTo>
                    <a:lnTo>
                      <a:pt x="120" y="39"/>
                    </a:lnTo>
                    <a:lnTo>
                      <a:pt x="111" y="38"/>
                    </a:lnTo>
                    <a:lnTo>
                      <a:pt x="102" y="38"/>
                    </a:lnTo>
                    <a:lnTo>
                      <a:pt x="93" y="38"/>
                    </a:lnTo>
                    <a:lnTo>
                      <a:pt x="87" y="38"/>
                    </a:lnTo>
                    <a:lnTo>
                      <a:pt x="87" y="38"/>
                    </a:lnTo>
                    <a:lnTo>
                      <a:pt x="87" y="38"/>
                    </a:lnTo>
                    <a:lnTo>
                      <a:pt x="79" y="37"/>
                    </a:lnTo>
                    <a:lnTo>
                      <a:pt x="71" y="33"/>
                    </a:lnTo>
                    <a:lnTo>
                      <a:pt x="65" y="29"/>
                    </a:lnTo>
                    <a:lnTo>
                      <a:pt x="57" y="24"/>
                    </a:lnTo>
                    <a:lnTo>
                      <a:pt x="53" y="20"/>
                    </a:lnTo>
                    <a:lnTo>
                      <a:pt x="49" y="17"/>
                    </a:lnTo>
                    <a:lnTo>
                      <a:pt x="44" y="15"/>
                    </a:lnTo>
                    <a:lnTo>
                      <a:pt x="41" y="14"/>
                    </a:lnTo>
                    <a:lnTo>
                      <a:pt x="41" y="14"/>
                    </a:lnTo>
                    <a:lnTo>
                      <a:pt x="41" y="14"/>
                    </a:lnTo>
                    <a:lnTo>
                      <a:pt x="32" y="15"/>
                    </a:lnTo>
                    <a:lnTo>
                      <a:pt x="23" y="15"/>
                    </a:lnTo>
                    <a:lnTo>
                      <a:pt x="13" y="17"/>
                    </a:lnTo>
                    <a:lnTo>
                      <a:pt x="5" y="19"/>
                    </a:lnTo>
                    <a:lnTo>
                      <a:pt x="0"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8" name="Freeform 263">
                <a:extLst>
                  <a:ext uri="{FF2B5EF4-FFF2-40B4-BE49-F238E27FC236}">
                    <a16:creationId xmlns:a16="http://schemas.microsoft.com/office/drawing/2014/main" id="{BDA94D9F-938E-46B0-BFF4-789876F3D84E}"/>
                  </a:ext>
                </a:extLst>
              </p:cNvPr>
              <p:cNvSpPr/>
              <p:nvPr/>
            </p:nvSpPr>
            <p:spPr bwMode="auto">
              <a:xfrm>
                <a:off x="3014" y="3542"/>
                <a:ext cx="48" cy="21"/>
              </a:xfrm>
              <a:custGeom>
                <a:avLst/>
                <a:gdLst>
                  <a:gd name="T0" fmla="*/ 11 w 192"/>
                  <a:gd name="T1" fmla="*/ 4 h 86"/>
                  <a:gd name="T2" fmla="*/ 31 w 192"/>
                  <a:gd name="T3" fmla="*/ 0 h 86"/>
                  <a:gd name="T4" fmla="*/ 41 w 192"/>
                  <a:gd name="T5" fmla="*/ 0 h 86"/>
                  <a:gd name="T6" fmla="*/ 48 w 192"/>
                  <a:gd name="T7" fmla="*/ 1 h 86"/>
                  <a:gd name="T8" fmla="*/ 60 w 192"/>
                  <a:gd name="T9" fmla="*/ 8 h 86"/>
                  <a:gd name="T10" fmla="*/ 72 w 192"/>
                  <a:gd name="T11" fmla="*/ 17 h 86"/>
                  <a:gd name="T12" fmla="*/ 82 w 192"/>
                  <a:gd name="T13" fmla="*/ 22 h 86"/>
                  <a:gd name="T14" fmla="*/ 86 w 192"/>
                  <a:gd name="T15" fmla="*/ 23 h 86"/>
                  <a:gd name="T16" fmla="*/ 94 w 192"/>
                  <a:gd name="T17" fmla="*/ 23 h 86"/>
                  <a:gd name="T18" fmla="*/ 112 w 192"/>
                  <a:gd name="T19" fmla="*/ 23 h 86"/>
                  <a:gd name="T20" fmla="*/ 123 w 192"/>
                  <a:gd name="T21" fmla="*/ 24 h 86"/>
                  <a:gd name="T22" fmla="*/ 129 w 192"/>
                  <a:gd name="T23" fmla="*/ 26 h 86"/>
                  <a:gd name="T24" fmla="*/ 138 w 192"/>
                  <a:gd name="T25" fmla="*/ 30 h 86"/>
                  <a:gd name="T26" fmla="*/ 146 w 192"/>
                  <a:gd name="T27" fmla="*/ 34 h 86"/>
                  <a:gd name="T28" fmla="*/ 151 w 192"/>
                  <a:gd name="T29" fmla="*/ 41 h 86"/>
                  <a:gd name="T30" fmla="*/ 152 w 192"/>
                  <a:gd name="T31" fmla="*/ 50 h 86"/>
                  <a:gd name="T32" fmla="*/ 155 w 192"/>
                  <a:gd name="T33" fmla="*/ 47 h 86"/>
                  <a:gd name="T34" fmla="*/ 166 w 192"/>
                  <a:gd name="T35" fmla="*/ 49 h 86"/>
                  <a:gd name="T36" fmla="*/ 174 w 192"/>
                  <a:gd name="T37" fmla="*/ 55 h 86"/>
                  <a:gd name="T38" fmla="*/ 183 w 192"/>
                  <a:gd name="T39" fmla="*/ 65 h 86"/>
                  <a:gd name="T40" fmla="*/ 188 w 192"/>
                  <a:gd name="T41" fmla="*/ 79 h 86"/>
                  <a:gd name="T42" fmla="*/ 190 w 192"/>
                  <a:gd name="T43" fmla="*/ 86 h 86"/>
                  <a:gd name="T44" fmla="*/ 191 w 192"/>
                  <a:gd name="T45" fmla="*/ 86 h 86"/>
                  <a:gd name="T46" fmla="*/ 192 w 192"/>
                  <a:gd name="T47" fmla="*/ 85 h 86"/>
                  <a:gd name="T48" fmla="*/ 188 w 192"/>
                  <a:gd name="T49" fmla="*/ 85 h 86"/>
                  <a:gd name="T50" fmla="*/ 179 w 192"/>
                  <a:gd name="T51" fmla="*/ 79 h 86"/>
                  <a:gd name="T52" fmla="*/ 165 w 192"/>
                  <a:gd name="T53" fmla="*/ 67 h 86"/>
                  <a:gd name="T54" fmla="*/ 160 w 192"/>
                  <a:gd name="T55" fmla="*/ 61 h 86"/>
                  <a:gd name="T56" fmla="*/ 157 w 192"/>
                  <a:gd name="T57" fmla="*/ 61 h 86"/>
                  <a:gd name="T58" fmla="*/ 148 w 192"/>
                  <a:gd name="T59" fmla="*/ 61 h 86"/>
                  <a:gd name="T60" fmla="*/ 140 w 192"/>
                  <a:gd name="T61" fmla="*/ 58 h 86"/>
                  <a:gd name="T62" fmla="*/ 138 w 192"/>
                  <a:gd name="T63" fmla="*/ 53 h 86"/>
                  <a:gd name="T64" fmla="*/ 137 w 192"/>
                  <a:gd name="T65" fmla="*/ 47 h 86"/>
                  <a:gd name="T66" fmla="*/ 130 w 192"/>
                  <a:gd name="T67" fmla="*/ 41 h 86"/>
                  <a:gd name="T68" fmla="*/ 123 w 192"/>
                  <a:gd name="T69" fmla="*/ 39 h 86"/>
                  <a:gd name="T70" fmla="*/ 121 w 192"/>
                  <a:gd name="T71" fmla="*/ 39 h 86"/>
                  <a:gd name="T72" fmla="*/ 102 w 192"/>
                  <a:gd name="T73" fmla="*/ 38 h 86"/>
                  <a:gd name="T74" fmla="*/ 86 w 192"/>
                  <a:gd name="T75" fmla="*/ 38 h 86"/>
                  <a:gd name="T76" fmla="*/ 86 w 192"/>
                  <a:gd name="T77" fmla="*/ 38 h 86"/>
                  <a:gd name="T78" fmla="*/ 71 w 192"/>
                  <a:gd name="T79" fmla="*/ 34 h 86"/>
                  <a:gd name="T80" fmla="*/ 58 w 192"/>
                  <a:gd name="T81" fmla="*/ 24 h 86"/>
                  <a:gd name="T82" fmla="*/ 48 w 192"/>
                  <a:gd name="T83" fmla="*/ 18 h 86"/>
                  <a:gd name="T84" fmla="*/ 41 w 192"/>
                  <a:gd name="T85" fmla="*/ 14 h 86"/>
                  <a:gd name="T86" fmla="*/ 41 w 192"/>
                  <a:gd name="T87" fmla="*/ 14 h 86"/>
                  <a:gd name="T88" fmla="*/ 23 w 192"/>
                  <a:gd name="T89" fmla="*/ 16 h 86"/>
                  <a:gd name="T90" fmla="*/ 4 w 192"/>
                  <a:gd name="T91" fmla="*/ 2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6">
                    <a:moveTo>
                      <a:pt x="0" y="6"/>
                    </a:moveTo>
                    <a:lnTo>
                      <a:pt x="11" y="4"/>
                    </a:lnTo>
                    <a:lnTo>
                      <a:pt x="20" y="1"/>
                    </a:lnTo>
                    <a:lnTo>
                      <a:pt x="31" y="0"/>
                    </a:lnTo>
                    <a:lnTo>
                      <a:pt x="41" y="0"/>
                    </a:lnTo>
                    <a:lnTo>
                      <a:pt x="41" y="0"/>
                    </a:lnTo>
                    <a:lnTo>
                      <a:pt x="41" y="0"/>
                    </a:lnTo>
                    <a:lnTo>
                      <a:pt x="48" y="1"/>
                    </a:lnTo>
                    <a:lnTo>
                      <a:pt x="54" y="4"/>
                    </a:lnTo>
                    <a:lnTo>
                      <a:pt x="60" y="8"/>
                    </a:lnTo>
                    <a:lnTo>
                      <a:pt x="67" y="12"/>
                    </a:lnTo>
                    <a:lnTo>
                      <a:pt x="72" y="17"/>
                    </a:lnTo>
                    <a:lnTo>
                      <a:pt x="77" y="20"/>
                    </a:lnTo>
                    <a:lnTo>
                      <a:pt x="82" y="22"/>
                    </a:lnTo>
                    <a:lnTo>
                      <a:pt x="86" y="23"/>
                    </a:lnTo>
                    <a:lnTo>
                      <a:pt x="86" y="23"/>
                    </a:lnTo>
                    <a:lnTo>
                      <a:pt x="86" y="23"/>
                    </a:lnTo>
                    <a:lnTo>
                      <a:pt x="94" y="23"/>
                    </a:lnTo>
                    <a:lnTo>
                      <a:pt x="102" y="23"/>
                    </a:lnTo>
                    <a:lnTo>
                      <a:pt x="112" y="23"/>
                    </a:lnTo>
                    <a:lnTo>
                      <a:pt x="123" y="24"/>
                    </a:lnTo>
                    <a:lnTo>
                      <a:pt x="123" y="24"/>
                    </a:lnTo>
                    <a:lnTo>
                      <a:pt x="126" y="25"/>
                    </a:lnTo>
                    <a:lnTo>
                      <a:pt x="129" y="26"/>
                    </a:lnTo>
                    <a:lnTo>
                      <a:pt x="134" y="27"/>
                    </a:lnTo>
                    <a:lnTo>
                      <a:pt x="138" y="30"/>
                    </a:lnTo>
                    <a:lnTo>
                      <a:pt x="142" y="32"/>
                    </a:lnTo>
                    <a:lnTo>
                      <a:pt x="146" y="34"/>
                    </a:lnTo>
                    <a:lnTo>
                      <a:pt x="149" y="37"/>
                    </a:lnTo>
                    <a:lnTo>
                      <a:pt x="151" y="41"/>
                    </a:lnTo>
                    <a:lnTo>
                      <a:pt x="152" y="46"/>
                    </a:lnTo>
                    <a:lnTo>
                      <a:pt x="152" y="50"/>
                    </a:lnTo>
                    <a:lnTo>
                      <a:pt x="153" y="50"/>
                    </a:lnTo>
                    <a:lnTo>
                      <a:pt x="155" y="47"/>
                    </a:lnTo>
                    <a:lnTo>
                      <a:pt x="161" y="48"/>
                    </a:lnTo>
                    <a:lnTo>
                      <a:pt x="166" y="49"/>
                    </a:lnTo>
                    <a:lnTo>
                      <a:pt x="170" y="51"/>
                    </a:lnTo>
                    <a:lnTo>
                      <a:pt x="174" y="55"/>
                    </a:lnTo>
                    <a:lnTo>
                      <a:pt x="178" y="60"/>
                    </a:lnTo>
                    <a:lnTo>
                      <a:pt x="183" y="65"/>
                    </a:lnTo>
                    <a:lnTo>
                      <a:pt x="185" y="70"/>
                    </a:lnTo>
                    <a:lnTo>
                      <a:pt x="188" y="79"/>
                    </a:lnTo>
                    <a:lnTo>
                      <a:pt x="189" y="82"/>
                    </a:lnTo>
                    <a:lnTo>
                      <a:pt x="190" y="86"/>
                    </a:lnTo>
                    <a:lnTo>
                      <a:pt x="191" y="86"/>
                    </a:lnTo>
                    <a:lnTo>
                      <a:pt x="191" y="86"/>
                    </a:lnTo>
                    <a:lnTo>
                      <a:pt x="192" y="86"/>
                    </a:lnTo>
                    <a:lnTo>
                      <a:pt x="192" y="85"/>
                    </a:lnTo>
                    <a:lnTo>
                      <a:pt x="191" y="86"/>
                    </a:lnTo>
                    <a:lnTo>
                      <a:pt x="188" y="85"/>
                    </a:lnTo>
                    <a:lnTo>
                      <a:pt x="183" y="82"/>
                    </a:lnTo>
                    <a:lnTo>
                      <a:pt x="179" y="79"/>
                    </a:lnTo>
                    <a:lnTo>
                      <a:pt x="174" y="75"/>
                    </a:lnTo>
                    <a:lnTo>
                      <a:pt x="165" y="67"/>
                    </a:lnTo>
                    <a:lnTo>
                      <a:pt x="160" y="61"/>
                    </a:lnTo>
                    <a:lnTo>
                      <a:pt x="160" y="61"/>
                    </a:lnTo>
                    <a:lnTo>
                      <a:pt x="160" y="61"/>
                    </a:lnTo>
                    <a:lnTo>
                      <a:pt x="157" y="61"/>
                    </a:lnTo>
                    <a:lnTo>
                      <a:pt x="154" y="62"/>
                    </a:lnTo>
                    <a:lnTo>
                      <a:pt x="148" y="61"/>
                    </a:lnTo>
                    <a:lnTo>
                      <a:pt x="142" y="59"/>
                    </a:lnTo>
                    <a:lnTo>
                      <a:pt x="140" y="58"/>
                    </a:lnTo>
                    <a:lnTo>
                      <a:pt x="139" y="55"/>
                    </a:lnTo>
                    <a:lnTo>
                      <a:pt x="138" y="53"/>
                    </a:lnTo>
                    <a:lnTo>
                      <a:pt x="138" y="50"/>
                    </a:lnTo>
                    <a:lnTo>
                      <a:pt x="137" y="47"/>
                    </a:lnTo>
                    <a:lnTo>
                      <a:pt x="134" y="44"/>
                    </a:lnTo>
                    <a:lnTo>
                      <a:pt x="130" y="41"/>
                    </a:lnTo>
                    <a:lnTo>
                      <a:pt x="125" y="40"/>
                    </a:lnTo>
                    <a:lnTo>
                      <a:pt x="123" y="39"/>
                    </a:lnTo>
                    <a:lnTo>
                      <a:pt x="121" y="39"/>
                    </a:lnTo>
                    <a:lnTo>
                      <a:pt x="121" y="39"/>
                    </a:lnTo>
                    <a:lnTo>
                      <a:pt x="111" y="38"/>
                    </a:lnTo>
                    <a:lnTo>
                      <a:pt x="102" y="38"/>
                    </a:lnTo>
                    <a:lnTo>
                      <a:pt x="94" y="38"/>
                    </a:lnTo>
                    <a:lnTo>
                      <a:pt x="86" y="38"/>
                    </a:lnTo>
                    <a:lnTo>
                      <a:pt x="86" y="38"/>
                    </a:lnTo>
                    <a:lnTo>
                      <a:pt x="86" y="38"/>
                    </a:lnTo>
                    <a:lnTo>
                      <a:pt x="79" y="37"/>
                    </a:lnTo>
                    <a:lnTo>
                      <a:pt x="71" y="34"/>
                    </a:lnTo>
                    <a:lnTo>
                      <a:pt x="65" y="30"/>
                    </a:lnTo>
                    <a:lnTo>
                      <a:pt x="58" y="24"/>
                    </a:lnTo>
                    <a:lnTo>
                      <a:pt x="53" y="21"/>
                    </a:lnTo>
                    <a:lnTo>
                      <a:pt x="48" y="18"/>
                    </a:lnTo>
                    <a:lnTo>
                      <a:pt x="45" y="16"/>
                    </a:lnTo>
                    <a:lnTo>
                      <a:pt x="41" y="14"/>
                    </a:lnTo>
                    <a:lnTo>
                      <a:pt x="41" y="14"/>
                    </a:lnTo>
                    <a:lnTo>
                      <a:pt x="41" y="14"/>
                    </a:lnTo>
                    <a:lnTo>
                      <a:pt x="32" y="14"/>
                    </a:lnTo>
                    <a:lnTo>
                      <a:pt x="23" y="16"/>
                    </a:lnTo>
                    <a:lnTo>
                      <a:pt x="14" y="18"/>
                    </a:lnTo>
                    <a:lnTo>
                      <a:pt x="4" y="20"/>
                    </a:lnTo>
                    <a:lnTo>
                      <a:pt x="0"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39" name="Freeform 264">
                <a:extLst>
                  <a:ext uri="{FF2B5EF4-FFF2-40B4-BE49-F238E27FC236}">
                    <a16:creationId xmlns:a16="http://schemas.microsoft.com/office/drawing/2014/main" id="{2ABEE16C-C9ED-4D5A-9A97-462DAF77B4C6}"/>
                  </a:ext>
                </a:extLst>
              </p:cNvPr>
              <p:cNvSpPr/>
              <p:nvPr/>
            </p:nvSpPr>
            <p:spPr bwMode="auto">
              <a:xfrm>
                <a:off x="3662" y="3577"/>
                <a:ext cx="34" cy="59"/>
              </a:xfrm>
              <a:custGeom>
                <a:avLst/>
                <a:gdLst>
                  <a:gd name="T0" fmla="*/ 11 w 135"/>
                  <a:gd name="T1" fmla="*/ 3 h 236"/>
                  <a:gd name="T2" fmla="*/ 13 w 135"/>
                  <a:gd name="T3" fmla="*/ 1 h 236"/>
                  <a:gd name="T4" fmla="*/ 10 w 135"/>
                  <a:gd name="T5" fmla="*/ 4 h 236"/>
                  <a:gd name="T6" fmla="*/ 14 w 135"/>
                  <a:gd name="T7" fmla="*/ 0 h 236"/>
                  <a:gd name="T8" fmla="*/ 35 w 135"/>
                  <a:gd name="T9" fmla="*/ 19 h 236"/>
                  <a:gd name="T10" fmla="*/ 56 w 135"/>
                  <a:gd name="T11" fmla="*/ 41 h 236"/>
                  <a:gd name="T12" fmla="*/ 65 w 135"/>
                  <a:gd name="T13" fmla="*/ 47 h 236"/>
                  <a:gd name="T14" fmla="*/ 69 w 135"/>
                  <a:gd name="T15" fmla="*/ 58 h 236"/>
                  <a:gd name="T16" fmla="*/ 72 w 135"/>
                  <a:gd name="T17" fmla="*/ 85 h 236"/>
                  <a:gd name="T18" fmla="*/ 72 w 135"/>
                  <a:gd name="T19" fmla="*/ 90 h 236"/>
                  <a:gd name="T20" fmla="*/ 73 w 135"/>
                  <a:gd name="T21" fmla="*/ 97 h 236"/>
                  <a:gd name="T22" fmla="*/ 77 w 135"/>
                  <a:gd name="T23" fmla="*/ 102 h 236"/>
                  <a:gd name="T24" fmla="*/ 89 w 135"/>
                  <a:gd name="T25" fmla="*/ 112 h 236"/>
                  <a:gd name="T26" fmla="*/ 106 w 135"/>
                  <a:gd name="T27" fmla="*/ 127 h 236"/>
                  <a:gd name="T28" fmla="*/ 111 w 135"/>
                  <a:gd name="T29" fmla="*/ 137 h 236"/>
                  <a:gd name="T30" fmla="*/ 114 w 135"/>
                  <a:gd name="T31" fmla="*/ 148 h 236"/>
                  <a:gd name="T32" fmla="*/ 114 w 135"/>
                  <a:gd name="T33" fmla="*/ 148 h 236"/>
                  <a:gd name="T34" fmla="*/ 119 w 135"/>
                  <a:gd name="T35" fmla="*/ 166 h 236"/>
                  <a:gd name="T36" fmla="*/ 122 w 135"/>
                  <a:gd name="T37" fmla="*/ 177 h 236"/>
                  <a:gd name="T38" fmla="*/ 124 w 135"/>
                  <a:gd name="T39" fmla="*/ 196 h 236"/>
                  <a:gd name="T40" fmla="*/ 127 w 135"/>
                  <a:gd name="T41" fmla="*/ 207 h 236"/>
                  <a:gd name="T42" fmla="*/ 132 w 135"/>
                  <a:gd name="T43" fmla="*/ 229 h 236"/>
                  <a:gd name="T44" fmla="*/ 122 w 135"/>
                  <a:gd name="T45" fmla="*/ 214 h 236"/>
                  <a:gd name="T46" fmla="*/ 115 w 135"/>
                  <a:gd name="T47" fmla="*/ 203 h 236"/>
                  <a:gd name="T48" fmla="*/ 114 w 135"/>
                  <a:gd name="T49" fmla="*/ 185 h 236"/>
                  <a:gd name="T50" fmla="*/ 105 w 135"/>
                  <a:gd name="T51" fmla="*/ 171 h 236"/>
                  <a:gd name="T52" fmla="*/ 103 w 135"/>
                  <a:gd name="T53" fmla="*/ 159 h 236"/>
                  <a:gd name="T54" fmla="*/ 100 w 135"/>
                  <a:gd name="T55" fmla="*/ 148 h 236"/>
                  <a:gd name="T56" fmla="*/ 99 w 135"/>
                  <a:gd name="T57" fmla="*/ 141 h 236"/>
                  <a:gd name="T58" fmla="*/ 94 w 135"/>
                  <a:gd name="T59" fmla="*/ 129 h 236"/>
                  <a:gd name="T60" fmla="*/ 89 w 135"/>
                  <a:gd name="T61" fmla="*/ 122 h 236"/>
                  <a:gd name="T62" fmla="*/ 76 w 135"/>
                  <a:gd name="T63" fmla="*/ 114 h 236"/>
                  <a:gd name="T64" fmla="*/ 63 w 135"/>
                  <a:gd name="T65" fmla="*/ 105 h 236"/>
                  <a:gd name="T66" fmla="*/ 58 w 135"/>
                  <a:gd name="T67" fmla="*/ 96 h 236"/>
                  <a:gd name="T68" fmla="*/ 56 w 135"/>
                  <a:gd name="T69" fmla="*/ 88 h 236"/>
                  <a:gd name="T70" fmla="*/ 56 w 135"/>
                  <a:gd name="T71" fmla="*/ 75 h 236"/>
                  <a:gd name="T72" fmla="*/ 55 w 135"/>
                  <a:gd name="T73" fmla="*/ 61 h 236"/>
                  <a:gd name="T74" fmla="*/ 53 w 135"/>
                  <a:gd name="T75" fmla="*/ 56 h 236"/>
                  <a:gd name="T76" fmla="*/ 40 w 135"/>
                  <a:gd name="T77" fmla="*/ 50 h 236"/>
                  <a:gd name="T78" fmla="*/ 20 w 135"/>
                  <a:gd name="T79" fmla="*/ 39 h 236"/>
                  <a:gd name="T80" fmla="*/ 6 w 135"/>
                  <a:gd name="T81" fmla="*/ 23 h 236"/>
                  <a:gd name="T82" fmla="*/ 0 w 135"/>
                  <a:gd name="T83" fmla="*/ 16 h 236"/>
                  <a:gd name="T84" fmla="*/ 10 w 135"/>
                  <a:gd name="T85" fmla="*/ 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5" h="236">
                    <a:moveTo>
                      <a:pt x="10" y="4"/>
                    </a:moveTo>
                    <a:lnTo>
                      <a:pt x="11" y="3"/>
                    </a:lnTo>
                    <a:lnTo>
                      <a:pt x="12" y="1"/>
                    </a:lnTo>
                    <a:lnTo>
                      <a:pt x="13" y="1"/>
                    </a:lnTo>
                    <a:lnTo>
                      <a:pt x="10" y="4"/>
                    </a:lnTo>
                    <a:lnTo>
                      <a:pt x="10" y="4"/>
                    </a:lnTo>
                    <a:lnTo>
                      <a:pt x="12" y="2"/>
                    </a:lnTo>
                    <a:lnTo>
                      <a:pt x="14" y="0"/>
                    </a:lnTo>
                    <a:lnTo>
                      <a:pt x="24" y="9"/>
                    </a:lnTo>
                    <a:lnTo>
                      <a:pt x="35" y="19"/>
                    </a:lnTo>
                    <a:lnTo>
                      <a:pt x="47" y="31"/>
                    </a:lnTo>
                    <a:lnTo>
                      <a:pt x="56" y="41"/>
                    </a:lnTo>
                    <a:lnTo>
                      <a:pt x="62" y="43"/>
                    </a:lnTo>
                    <a:lnTo>
                      <a:pt x="65" y="47"/>
                    </a:lnTo>
                    <a:lnTo>
                      <a:pt x="68" y="52"/>
                    </a:lnTo>
                    <a:lnTo>
                      <a:pt x="69" y="58"/>
                    </a:lnTo>
                    <a:lnTo>
                      <a:pt x="72" y="72"/>
                    </a:lnTo>
                    <a:lnTo>
                      <a:pt x="72" y="85"/>
                    </a:lnTo>
                    <a:lnTo>
                      <a:pt x="72" y="86"/>
                    </a:lnTo>
                    <a:lnTo>
                      <a:pt x="72" y="90"/>
                    </a:lnTo>
                    <a:lnTo>
                      <a:pt x="72" y="93"/>
                    </a:lnTo>
                    <a:lnTo>
                      <a:pt x="73" y="97"/>
                    </a:lnTo>
                    <a:lnTo>
                      <a:pt x="75" y="100"/>
                    </a:lnTo>
                    <a:lnTo>
                      <a:pt x="77" y="102"/>
                    </a:lnTo>
                    <a:lnTo>
                      <a:pt x="82" y="107"/>
                    </a:lnTo>
                    <a:lnTo>
                      <a:pt x="89" y="112"/>
                    </a:lnTo>
                    <a:lnTo>
                      <a:pt x="99" y="119"/>
                    </a:lnTo>
                    <a:lnTo>
                      <a:pt x="106" y="127"/>
                    </a:lnTo>
                    <a:lnTo>
                      <a:pt x="109" y="131"/>
                    </a:lnTo>
                    <a:lnTo>
                      <a:pt x="111" y="137"/>
                    </a:lnTo>
                    <a:lnTo>
                      <a:pt x="114" y="142"/>
                    </a:lnTo>
                    <a:lnTo>
                      <a:pt x="114" y="148"/>
                    </a:lnTo>
                    <a:lnTo>
                      <a:pt x="114" y="148"/>
                    </a:lnTo>
                    <a:lnTo>
                      <a:pt x="114" y="148"/>
                    </a:lnTo>
                    <a:lnTo>
                      <a:pt x="116" y="157"/>
                    </a:lnTo>
                    <a:lnTo>
                      <a:pt x="119" y="166"/>
                    </a:lnTo>
                    <a:lnTo>
                      <a:pt x="119" y="166"/>
                    </a:lnTo>
                    <a:lnTo>
                      <a:pt x="122" y="177"/>
                    </a:lnTo>
                    <a:lnTo>
                      <a:pt x="124" y="189"/>
                    </a:lnTo>
                    <a:lnTo>
                      <a:pt x="124" y="196"/>
                    </a:lnTo>
                    <a:lnTo>
                      <a:pt x="125" y="200"/>
                    </a:lnTo>
                    <a:lnTo>
                      <a:pt x="127" y="207"/>
                    </a:lnTo>
                    <a:lnTo>
                      <a:pt x="130" y="217"/>
                    </a:lnTo>
                    <a:lnTo>
                      <a:pt x="132" y="229"/>
                    </a:lnTo>
                    <a:lnTo>
                      <a:pt x="135" y="236"/>
                    </a:lnTo>
                    <a:lnTo>
                      <a:pt x="122" y="214"/>
                    </a:lnTo>
                    <a:lnTo>
                      <a:pt x="118" y="209"/>
                    </a:lnTo>
                    <a:lnTo>
                      <a:pt x="115" y="203"/>
                    </a:lnTo>
                    <a:lnTo>
                      <a:pt x="114" y="196"/>
                    </a:lnTo>
                    <a:lnTo>
                      <a:pt x="114" y="185"/>
                    </a:lnTo>
                    <a:lnTo>
                      <a:pt x="109" y="179"/>
                    </a:lnTo>
                    <a:lnTo>
                      <a:pt x="105" y="171"/>
                    </a:lnTo>
                    <a:lnTo>
                      <a:pt x="105" y="171"/>
                    </a:lnTo>
                    <a:lnTo>
                      <a:pt x="103" y="159"/>
                    </a:lnTo>
                    <a:lnTo>
                      <a:pt x="103" y="148"/>
                    </a:lnTo>
                    <a:lnTo>
                      <a:pt x="100" y="148"/>
                    </a:lnTo>
                    <a:lnTo>
                      <a:pt x="100" y="148"/>
                    </a:lnTo>
                    <a:lnTo>
                      <a:pt x="99" y="141"/>
                    </a:lnTo>
                    <a:lnTo>
                      <a:pt x="96" y="132"/>
                    </a:lnTo>
                    <a:lnTo>
                      <a:pt x="94" y="129"/>
                    </a:lnTo>
                    <a:lnTo>
                      <a:pt x="92" y="126"/>
                    </a:lnTo>
                    <a:lnTo>
                      <a:pt x="89" y="122"/>
                    </a:lnTo>
                    <a:lnTo>
                      <a:pt x="86" y="120"/>
                    </a:lnTo>
                    <a:lnTo>
                      <a:pt x="76" y="114"/>
                    </a:lnTo>
                    <a:lnTo>
                      <a:pt x="66" y="108"/>
                    </a:lnTo>
                    <a:lnTo>
                      <a:pt x="63" y="105"/>
                    </a:lnTo>
                    <a:lnTo>
                      <a:pt x="60" y="101"/>
                    </a:lnTo>
                    <a:lnTo>
                      <a:pt x="58" y="96"/>
                    </a:lnTo>
                    <a:lnTo>
                      <a:pt x="56" y="90"/>
                    </a:lnTo>
                    <a:lnTo>
                      <a:pt x="56" y="88"/>
                    </a:lnTo>
                    <a:lnTo>
                      <a:pt x="56" y="85"/>
                    </a:lnTo>
                    <a:lnTo>
                      <a:pt x="56" y="75"/>
                    </a:lnTo>
                    <a:lnTo>
                      <a:pt x="56" y="65"/>
                    </a:lnTo>
                    <a:lnTo>
                      <a:pt x="55" y="61"/>
                    </a:lnTo>
                    <a:lnTo>
                      <a:pt x="54" y="58"/>
                    </a:lnTo>
                    <a:lnTo>
                      <a:pt x="53" y="56"/>
                    </a:lnTo>
                    <a:lnTo>
                      <a:pt x="52" y="53"/>
                    </a:lnTo>
                    <a:lnTo>
                      <a:pt x="40" y="50"/>
                    </a:lnTo>
                    <a:lnTo>
                      <a:pt x="31" y="45"/>
                    </a:lnTo>
                    <a:lnTo>
                      <a:pt x="20" y="39"/>
                    </a:lnTo>
                    <a:lnTo>
                      <a:pt x="11" y="32"/>
                    </a:lnTo>
                    <a:lnTo>
                      <a:pt x="6" y="23"/>
                    </a:lnTo>
                    <a:lnTo>
                      <a:pt x="0" y="16"/>
                    </a:lnTo>
                    <a:lnTo>
                      <a:pt x="0" y="16"/>
                    </a:lnTo>
                    <a:lnTo>
                      <a:pt x="0" y="16"/>
                    </a:lnTo>
                    <a:lnTo>
                      <a:pt x="10"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0" name="Freeform 265">
                <a:extLst>
                  <a:ext uri="{FF2B5EF4-FFF2-40B4-BE49-F238E27FC236}">
                    <a16:creationId xmlns:a16="http://schemas.microsoft.com/office/drawing/2014/main" id="{2716205C-6F2A-4B25-8B9C-D459F5FBBB1D}"/>
                  </a:ext>
                </a:extLst>
              </p:cNvPr>
              <p:cNvSpPr/>
              <p:nvPr/>
            </p:nvSpPr>
            <p:spPr bwMode="auto">
              <a:xfrm>
                <a:off x="3681" y="3563"/>
                <a:ext cx="54" cy="66"/>
              </a:xfrm>
              <a:custGeom>
                <a:avLst/>
                <a:gdLst>
                  <a:gd name="T0" fmla="*/ 8 w 219"/>
                  <a:gd name="T1" fmla="*/ 0 h 261"/>
                  <a:gd name="T2" fmla="*/ 26 w 219"/>
                  <a:gd name="T3" fmla="*/ 3 h 261"/>
                  <a:gd name="T4" fmla="*/ 37 w 219"/>
                  <a:gd name="T5" fmla="*/ 6 h 261"/>
                  <a:gd name="T6" fmla="*/ 53 w 219"/>
                  <a:gd name="T7" fmla="*/ 16 h 261"/>
                  <a:gd name="T8" fmla="*/ 80 w 219"/>
                  <a:gd name="T9" fmla="*/ 31 h 261"/>
                  <a:gd name="T10" fmla="*/ 103 w 219"/>
                  <a:gd name="T11" fmla="*/ 38 h 261"/>
                  <a:gd name="T12" fmla="*/ 122 w 219"/>
                  <a:gd name="T13" fmla="*/ 42 h 261"/>
                  <a:gd name="T14" fmla="*/ 133 w 219"/>
                  <a:gd name="T15" fmla="*/ 48 h 261"/>
                  <a:gd name="T16" fmla="*/ 139 w 219"/>
                  <a:gd name="T17" fmla="*/ 55 h 261"/>
                  <a:gd name="T18" fmla="*/ 139 w 219"/>
                  <a:gd name="T19" fmla="*/ 52 h 261"/>
                  <a:gd name="T20" fmla="*/ 143 w 219"/>
                  <a:gd name="T21" fmla="*/ 57 h 261"/>
                  <a:gd name="T22" fmla="*/ 147 w 219"/>
                  <a:gd name="T23" fmla="*/ 63 h 261"/>
                  <a:gd name="T24" fmla="*/ 160 w 219"/>
                  <a:gd name="T25" fmla="*/ 91 h 261"/>
                  <a:gd name="T26" fmla="*/ 169 w 219"/>
                  <a:gd name="T27" fmla="*/ 117 h 261"/>
                  <a:gd name="T28" fmla="*/ 172 w 219"/>
                  <a:gd name="T29" fmla="*/ 117 h 261"/>
                  <a:gd name="T30" fmla="*/ 174 w 219"/>
                  <a:gd name="T31" fmla="*/ 117 h 261"/>
                  <a:gd name="T32" fmla="*/ 182 w 219"/>
                  <a:gd name="T33" fmla="*/ 118 h 261"/>
                  <a:gd name="T34" fmla="*/ 188 w 219"/>
                  <a:gd name="T35" fmla="*/ 120 h 261"/>
                  <a:gd name="T36" fmla="*/ 193 w 219"/>
                  <a:gd name="T37" fmla="*/ 127 h 261"/>
                  <a:gd name="T38" fmla="*/ 194 w 219"/>
                  <a:gd name="T39" fmla="*/ 137 h 261"/>
                  <a:gd name="T40" fmla="*/ 198 w 219"/>
                  <a:gd name="T41" fmla="*/ 166 h 261"/>
                  <a:gd name="T42" fmla="*/ 201 w 219"/>
                  <a:gd name="T43" fmla="*/ 182 h 261"/>
                  <a:gd name="T44" fmla="*/ 204 w 219"/>
                  <a:gd name="T45" fmla="*/ 199 h 261"/>
                  <a:gd name="T46" fmla="*/ 211 w 219"/>
                  <a:gd name="T47" fmla="*/ 230 h 261"/>
                  <a:gd name="T48" fmla="*/ 219 w 219"/>
                  <a:gd name="T49" fmla="*/ 261 h 261"/>
                  <a:gd name="T50" fmla="*/ 202 w 219"/>
                  <a:gd name="T51" fmla="*/ 253 h 261"/>
                  <a:gd name="T52" fmla="*/ 190 w 219"/>
                  <a:gd name="T53" fmla="*/ 223 h 261"/>
                  <a:gd name="T54" fmla="*/ 182 w 219"/>
                  <a:gd name="T55" fmla="*/ 205 h 261"/>
                  <a:gd name="T56" fmla="*/ 180 w 219"/>
                  <a:gd name="T57" fmla="*/ 184 h 261"/>
                  <a:gd name="T58" fmla="*/ 173 w 219"/>
                  <a:gd name="T59" fmla="*/ 155 h 261"/>
                  <a:gd name="T60" fmla="*/ 171 w 219"/>
                  <a:gd name="T61" fmla="*/ 140 h 261"/>
                  <a:gd name="T62" fmla="*/ 167 w 219"/>
                  <a:gd name="T63" fmla="*/ 140 h 261"/>
                  <a:gd name="T64" fmla="*/ 159 w 219"/>
                  <a:gd name="T65" fmla="*/ 139 h 261"/>
                  <a:gd name="T66" fmla="*/ 154 w 219"/>
                  <a:gd name="T67" fmla="*/ 137 h 261"/>
                  <a:gd name="T68" fmla="*/ 150 w 219"/>
                  <a:gd name="T69" fmla="*/ 131 h 261"/>
                  <a:gd name="T70" fmla="*/ 149 w 219"/>
                  <a:gd name="T71" fmla="*/ 123 h 261"/>
                  <a:gd name="T72" fmla="*/ 142 w 219"/>
                  <a:gd name="T73" fmla="*/ 107 h 261"/>
                  <a:gd name="T74" fmla="*/ 129 w 219"/>
                  <a:gd name="T75" fmla="*/ 85 h 261"/>
                  <a:gd name="T76" fmla="*/ 125 w 219"/>
                  <a:gd name="T77" fmla="*/ 78 h 261"/>
                  <a:gd name="T78" fmla="*/ 124 w 219"/>
                  <a:gd name="T79" fmla="*/ 77 h 261"/>
                  <a:gd name="T80" fmla="*/ 116 w 219"/>
                  <a:gd name="T81" fmla="*/ 70 h 261"/>
                  <a:gd name="T82" fmla="*/ 100 w 219"/>
                  <a:gd name="T83" fmla="*/ 61 h 261"/>
                  <a:gd name="T84" fmla="*/ 82 w 219"/>
                  <a:gd name="T85" fmla="*/ 56 h 261"/>
                  <a:gd name="T86" fmla="*/ 62 w 219"/>
                  <a:gd name="T87" fmla="*/ 50 h 261"/>
                  <a:gd name="T88" fmla="*/ 48 w 219"/>
                  <a:gd name="T89" fmla="*/ 43 h 261"/>
                  <a:gd name="T90" fmla="*/ 31 w 219"/>
                  <a:gd name="T91" fmla="*/ 31 h 261"/>
                  <a:gd name="T92" fmla="*/ 19 w 219"/>
                  <a:gd name="T93" fmla="*/ 23 h 261"/>
                  <a:gd name="T94" fmla="*/ 6 w 219"/>
                  <a:gd name="T95" fmla="*/ 21 h 261"/>
                  <a:gd name="T96" fmla="*/ 0 w 219"/>
                  <a:gd name="T97"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9" h="261">
                    <a:moveTo>
                      <a:pt x="0" y="0"/>
                    </a:moveTo>
                    <a:lnTo>
                      <a:pt x="8" y="0"/>
                    </a:lnTo>
                    <a:lnTo>
                      <a:pt x="17" y="1"/>
                    </a:lnTo>
                    <a:lnTo>
                      <a:pt x="26" y="3"/>
                    </a:lnTo>
                    <a:lnTo>
                      <a:pt x="32" y="4"/>
                    </a:lnTo>
                    <a:lnTo>
                      <a:pt x="37" y="6"/>
                    </a:lnTo>
                    <a:lnTo>
                      <a:pt x="42" y="9"/>
                    </a:lnTo>
                    <a:lnTo>
                      <a:pt x="53" y="16"/>
                    </a:lnTo>
                    <a:lnTo>
                      <a:pt x="68" y="26"/>
                    </a:lnTo>
                    <a:lnTo>
                      <a:pt x="80" y="31"/>
                    </a:lnTo>
                    <a:lnTo>
                      <a:pt x="91" y="36"/>
                    </a:lnTo>
                    <a:lnTo>
                      <a:pt x="103" y="38"/>
                    </a:lnTo>
                    <a:lnTo>
                      <a:pt x="116" y="41"/>
                    </a:lnTo>
                    <a:lnTo>
                      <a:pt x="122" y="42"/>
                    </a:lnTo>
                    <a:lnTo>
                      <a:pt x="128" y="45"/>
                    </a:lnTo>
                    <a:lnTo>
                      <a:pt x="133" y="48"/>
                    </a:lnTo>
                    <a:lnTo>
                      <a:pt x="139" y="52"/>
                    </a:lnTo>
                    <a:lnTo>
                      <a:pt x="139" y="55"/>
                    </a:lnTo>
                    <a:lnTo>
                      <a:pt x="139" y="52"/>
                    </a:lnTo>
                    <a:lnTo>
                      <a:pt x="139" y="52"/>
                    </a:lnTo>
                    <a:lnTo>
                      <a:pt x="141" y="55"/>
                    </a:lnTo>
                    <a:lnTo>
                      <a:pt x="143" y="57"/>
                    </a:lnTo>
                    <a:lnTo>
                      <a:pt x="144" y="60"/>
                    </a:lnTo>
                    <a:lnTo>
                      <a:pt x="147" y="63"/>
                    </a:lnTo>
                    <a:lnTo>
                      <a:pt x="154" y="75"/>
                    </a:lnTo>
                    <a:lnTo>
                      <a:pt x="160" y="91"/>
                    </a:lnTo>
                    <a:lnTo>
                      <a:pt x="166" y="106"/>
                    </a:lnTo>
                    <a:lnTo>
                      <a:pt x="169" y="117"/>
                    </a:lnTo>
                    <a:lnTo>
                      <a:pt x="170" y="117"/>
                    </a:lnTo>
                    <a:lnTo>
                      <a:pt x="172" y="117"/>
                    </a:lnTo>
                    <a:lnTo>
                      <a:pt x="174" y="117"/>
                    </a:lnTo>
                    <a:lnTo>
                      <a:pt x="174" y="117"/>
                    </a:lnTo>
                    <a:lnTo>
                      <a:pt x="179" y="117"/>
                    </a:lnTo>
                    <a:lnTo>
                      <a:pt x="182" y="118"/>
                    </a:lnTo>
                    <a:lnTo>
                      <a:pt x="185" y="119"/>
                    </a:lnTo>
                    <a:lnTo>
                      <a:pt x="188" y="120"/>
                    </a:lnTo>
                    <a:lnTo>
                      <a:pt x="191" y="124"/>
                    </a:lnTo>
                    <a:lnTo>
                      <a:pt x="193" y="127"/>
                    </a:lnTo>
                    <a:lnTo>
                      <a:pt x="194" y="131"/>
                    </a:lnTo>
                    <a:lnTo>
                      <a:pt x="194" y="137"/>
                    </a:lnTo>
                    <a:lnTo>
                      <a:pt x="196" y="151"/>
                    </a:lnTo>
                    <a:lnTo>
                      <a:pt x="198" y="166"/>
                    </a:lnTo>
                    <a:lnTo>
                      <a:pt x="200" y="173"/>
                    </a:lnTo>
                    <a:lnTo>
                      <a:pt x="201" y="182"/>
                    </a:lnTo>
                    <a:lnTo>
                      <a:pt x="202" y="191"/>
                    </a:lnTo>
                    <a:lnTo>
                      <a:pt x="204" y="199"/>
                    </a:lnTo>
                    <a:lnTo>
                      <a:pt x="206" y="209"/>
                    </a:lnTo>
                    <a:lnTo>
                      <a:pt x="211" y="230"/>
                    </a:lnTo>
                    <a:lnTo>
                      <a:pt x="217" y="251"/>
                    </a:lnTo>
                    <a:lnTo>
                      <a:pt x="219" y="261"/>
                    </a:lnTo>
                    <a:lnTo>
                      <a:pt x="207" y="261"/>
                    </a:lnTo>
                    <a:lnTo>
                      <a:pt x="202" y="253"/>
                    </a:lnTo>
                    <a:lnTo>
                      <a:pt x="194" y="234"/>
                    </a:lnTo>
                    <a:lnTo>
                      <a:pt x="190" y="223"/>
                    </a:lnTo>
                    <a:lnTo>
                      <a:pt x="185" y="213"/>
                    </a:lnTo>
                    <a:lnTo>
                      <a:pt x="182" y="205"/>
                    </a:lnTo>
                    <a:lnTo>
                      <a:pt x="181" y="199"/>
                    </a:lnTo>
                    <a:lnTo>
                      <a:pt x="180" y="184"/>
                    </a:lnTo>
                    <a:lnTo>
                      <a:pt x="177" y="170"/>
                    </a:lnTo>
                    <a:lnTo>
                      <a:pt x="173" y="155"/>
                    </a:lnTo>
                    <a:lnTo>
                      <a:pt x="172" y="140"/>
                    </a:lnTo>
                    <a:lnTo>
                      <a:pt x="171" y="140"/>
                    </a:lnTo>
                    <a:lnTo>
                      <a:pt x="169" y="140"/>
                    </a:lnTo>
                    <a:lnTo>
                      <a:pt x="167" y="140"/>
                    </a:lnTo>
                    <a:lnTo>
                      <a:pt x="164" y="140"/>
                    </a:lnTo>
                    <a:lnTo>
                      <a:pt x="159" y="139"/>
                    </a:lnTo>
                    <a:lnTo>
                      <a:pt x="156" y="138"/>
                    </a:lnTo>
                    <a:lnTo>
                      <a:pt x="154" y="137"/>
                    </a:lnTo>
                    <a:lnTo>
                      <a:pt x="152" y="134"/>
                    </a:lnTo>
                    <a:lnTo>
                      <a:pt x="150" y="131"/>
                    </a:lnTo>
                    <a:lnTo>
                      <a:pt x="149" y="127"/>
                    </a:lnTo>
                    <a:lnTo>
                      <a:pt x="149" y="123"/>
                    </a:lnTo>
                    <a:lnTo>
                      <a:pt x="146" y="117"/>
                    </a:lnTo>
                    <a:lnTo>
                      <a:pt x="142" y="107"/>
                    </a:lnTo>
                    <a:lnTo>
                      <a:pt x="136" y="96"/>
                    </a:lnTo>
                    <a:lnTo>
                      <a:pt x="129" y="85"/>
                    </a:lnTo>
                    <a:lnTo>
                      <a:pt x="127" y="82"/>
                    </a:lnTo>
                    <a:lnTo>
                      <a:pt x="125" y="78"/>
                    </a:lnTo>
                    <a:lnTo>
                      <a:pt x="124" y="77"/>
                    </a:lnTo>
                    <a:lnTo>
                      <a:pt x="124" y="77"/>
                    </a:lnTo>
                    <a:lnTo>
                      <a:pt x="124" y="77"/>
                    </a:lnTo>
                    <a:lnTo>
                      <a:pt x="116" y="70"/>
                    </a:lnTo>
                    <a:lnTo>
                      <a:pt x="109" y="64"/>
                    </a:lnTo>
                    <a:lnTo>
                      <a:pt x="100" y="61"/>
                    </a:lnTo>
                    <a:lnTo>
                      <a:pt x="90" y="58"/>
                    </a:lnTo>
                    <a:lnTo>
                      <a:pt x="82" y="56"/>
                    </a:lnTo>
                    <a:lnTo>
                      <a:pt x="72" y="54"/>
                    </a:lnTo>
                    <a:lnTo>
                      <a:pt x="62" y="50"/>
                    </a:lnTo>
                    <a:lnTo>
                      <a:pt x="55" y="46"/>
                    </a:lnTo>
                    <a:lnTo>
                      <a:pt x="48" y="43"/>
                    </a:lnTo>
                    <a:lnTo>
                      <a:pt x="40" y="37"/>
                    </a:lnTo>
                    <a:lnTo>
                      <a:pt x="31" y="31"/>
                    </a:lnTo>
                    <a:lnTo>
                      <a:pt x="25" y="23"/>
                    </a:lnTo>
                    <a:lnTo>
                      <a:pt x="19" y="23"/>
                    </a:lnTo>
                    <a:lnTo>
                      <a:pt x="14" y="22"/>
                    </a:lnTo>
                    <a:lnTo>
                      <a:pt x="6" y="21"/>
                    </a:lnTo>
                    <a:lnTo>
                      <a:pt x="0" y="21"/>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1" name="Freeform 266">
                <a:extLst>
                  <a:ext uri="{FF2B5EF4-FFF2-40B4-BE49-F238E27FC236}">
                    <a16:creationId xmlns:a16="http://schemas.microsoft.com/office/drawing/2014/main" id="{ECC50C23-8F8F-4421-BD28-2DADCB198590}"/>
                  </a:ext>
                </a:extLst>
              </p:cNvPr>
              <p:cNvSpPr/>
              <p:nvPr/>
            </p:nvSpPr>
            <p:spPr bwMode="auto">
              <a:xfrm>
                <a:off x="3692" y="3653"/>
                <a:ext cx="14" cy="15"/>
              </a:xfrm>
              <a:custGeom>
                <a:avLst/>
                <a:gdLst>
                  <a:gd name="T0" fmla="*/ 0 w 56"/>
                  <a:gd name="T1" fmla="*/ 0 h 59"/>
                  <a:gd name="T2" fmla="*/ 12 w 56"/>
                  <a:gd name="T3" fmla="*/ 5 h 59"/>
                  <a:gd name="T4" fmla="*/ 25 w 56"/>
                  <a:gd name="T5" fmla="*/ 8 h 59"/>
                  <a:gd name="T6" fmla="*/ 30 w 56"/>
                  <a:gd name="T7" fmla="*/ 10 h 59"/>
                  <a:gd name="T8" fmla="*/ 36 w 56"/>
                  <a:gd name="T9" fmla="*/ 14 h 59"/>
                  <a:gd name="T10" fmla="*/ 40 w 56"/>
                  <a:gd name="T11" fmla="*/ 18 h 59"/>
                  <a:gd name="T12" fmla="*/ 43 w 56"/>
                  <a:gd name="T13" fmla="*/ 23 h 59"/>
                  <a:gd name="T14" fmla="*/ 45 w 56"/>
                  <a:gd name="T15" fmla="*/ 26 h 59"/>
                  <a:gd name="T16" fmla="*/ 48 w 56"/>
                  <a:gd name="T17" fmla="*/ 30 h 59"/>
                  <a:gd name="T18" fmla="*/ 49 w 56"/>
                  <a:gd name="T19" fmla="*/ 35 h 59"/>
                  <a:gd name="T20" fmla="*/ 49 w 56"/>
                  <a:gd name="T21" fmla="*/ 41 h 59"/>
                  <a:gd name="T22" fmla="*/ 49 w 56"/>
                  <a:gd name="T23" fmla="*/ 45 h 59"/>
                  <a:gd name="T24" fmla="*/ 49 w 56"/>
                  <a:gd name="T25" fmla="*/ 46 h 59"/>
                  <a:gd name="T26" fmla="*/ 51 w 56"/>
                  <a:gd name="T27" fmla="*/ 47 h 59"/>
                  <a:gd name="T28" fmla="*/ 51 w 56"/>
                  <a:gd name="T29" fmla="*/ 48 h 59"/>
                  <a:gd name="T30" fmla="*/ 52 w 56"/>
                  <a:gd name="T31" fmla="*/ 48 h 59"/>
                  <a:gd name="T32" fmla="*/ 54 w 56"/>
                  <a:gd name="T33" fmla="*/ 49 h 59"/>
                  <a:gd name="T34" fmla="*/ 55 w 56"/>
                  <a:gd name="T35" fmla="*/ 53 h 59"/>
                  <a:gd name="T36" fmla="*/ 56 w 56"/>
                  <a:gd name="T37" fmla="*/ 55 h 59"/>
                  <a:gd name="T38" fmla="*/ 56 w 56"/>
                  <a:gd name="T39" fmla="*/ 59 h 59"/>
                  <a:gd name="T40" fmla="*/ 51 w 56"/>
                  <a:gd name="T41" fmla="*/ 59 h 59"/>
                  <a:gd name="T42" fmla="*/ 45 w 56"/>
                  <a:gd name="T43" fmla="*/ 59 h 59"/>
                  <a:gd name="T44" fmla="*/ 43 w 56"/>
                  <a:gd name="T45" fmla="*/ 57 h 59"/>
                  <a:gd name="T46" fmla="*/ 40 w 56"/>
                  <a:gd name="T47" fmla="*/ 54 h 59"/>
                  <a:gd name="T48" fmla="*/ 40 w 56"/>
                  <a:gd name="T49" fmla="*/ 48 h 59"/>
                  <a:gd name="T50" fmla="*/ 40 w 56"/>
                  <a:gd name="T51" fmla="*/ 45 h 59"/>
                  <a:gd name="T52" fmla="*/ 40 w 56"/>
                  <a:gd name="T53" fmla="*/ 43 h 59"/>
                  <a:gd name="T54" fmla="*/ 40 w 56"/>
                  <a:gd name="T55" fmla="*/ 42 h 59"/>
                  <a:gd name="T56" fmla="*/ 40 w 56"/>
                  <a:gd name="T57" fmla="*/ 41 h 59"/>
                  <a:gd name="T58" fmla="*/ 39 w 56"/>
                  <a:gd name="T59" fmla="*/ 35 h 59"/>
                  <a:gd name="T60" fmla="*/ 37 w 56"/>
                  <a:gd name="T61" fmla="*/ 28 h 59"/>
                  <a:gd name="T62" fmla="*/ 37 w 56"/>
                  <a:gd name="T63" fmla="*/ 24 h 59"/>
                  <a:gd name="T64" fmla="*/ 36 w 56"/>
                  <a:gd name="T65" fmla="*/ 22 h 59"/>
                  <a:gd name="T66" fmla="*/ 34 w 56"/>
                  <a:gd name="T67" fmla="*/ 20 h 59"/>
                  <a:gd name="T68" fmla="*/ 30 w 56"/>
                  <a:gd name="T69" fmla="*/ 19 h 59"/>
                  <a:gd name="T70" fmla="*/ 26 w 56"/>
                  <a:gd name="T71" fmla="*/ 18 h 59"/>
                  <a:gd name="T72" fmla="*/ 1 w 56"/>
                  <a:gd name="T73" fmla="*/ 9 h 59"/>
                  <a:gd name="T74" fmla="*/ 0 w 56"/>
                  <a:gd name="T7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9">
                    <a:moveTo>
                      <a:pt x="0" y="0"/>
                    </a:moveTo>
                    <a:lnTo>
                      <a:pt x="12" y="5"/>
                    </a:lnTo>
                    <a:lnTo>
                      <a:pt x="25" y="8"/>
                    </a:lnTo>
                    <a:lnTo>
                      <a:pt x="30" y="10"/>
                    </a:lnTo>
                    <a:lnTo>
                      <a:pt x="36" y="14"/>
                    </a:lnTo>
                    <a:lnTo>
                      <a:pt x="40" y="18"/>
                    </a:lnTo>
                    <a:lnTo>
                      <a:pt x="43" y="23"/>
                    </a:lnTo>
                    <a:lnTo>
                      <a:pt x="45" y="26"/>
                    </a:lnTo>
                    <a:lnTo>
                      <a:pt x="48" y="30"/>
                    </a:lnTo>
                    <a:lnTo>
                      <a:pt x="49" y="35"/>
                    </a:lnTo>
                    <a:lnTo>
                      <a:pt x="49" y="41"/>
                    </a:lnTo>
                    <a:lnTo>
                      <a:pt x="49" y="45"/>
                    </a:lnTo>
                    <a:lnTo>
                      <a:pt x="49" y="46"/>
                    </a:lnTo>
                    <a:lnTo>
                      <a:pt x="51" y="47"/>
                    </a:lnTo>
                    <a:lnTo>
                      <a:pt x="51" y="48"/>
                    </a:lnTo>
                    <a:lnTo>
                      <a:pt x="52" y="48"/>
                    </a:lnTo>
                    <a:lnTo>
                      <a:pt x="54" y="49"/>
                    </a:lnTo>
                    <a:lnTo>
                      <a:pt x="55" y="53"/>
                    </a:lnTo>
                    <a:lnTo>
                      <a:pt x="56" y="55"/>
                    </a:lnTo>
                    <a:lnTo>
                      <a:pt x="56" y="59"/>
                    </a:lnTo>
                    <a:lnTo>
                      <a:pt x="51" y="59"/>
                    </a:lnTo>
                    <a:lnTo>
                      <a:pt x="45" y="59"/>
                    </a:lnTo>
                    <a:lnTo>
                      <a:pt x="43" y="57"/>
                    </a:lnTo>
                    <a:lnTo>
                      <a:pt x="40" y="54"/>
                    </a:lnTo>
                    <a:lnTo>
                      <a:pt x="40" y="48"/>
                    </a:lnTo>
                    <a:lnTo>
                      <a:pt x="40" y="45"/>
                    </a:lnTo>
                    <a:lnTo>
                      <a:pt x="40" y="43"/>
                    </a:lnTo>
                    <a:lnTo>
                      <a:pt x="40" y="42"/>
                    </a:lnTo>
                    <a:lnTo>
                      <a:pt x="40" y="41"/>
                    </a:lnTo>
                    <a:lnTo>
                      <a:pt x="39" y="35"/>
                    </a:lnTo>
                    <a:lnTo>
                      <a:pt x="37" y="28"/>
                    </a:lnTo>
                    <a:lnTo>
                      <a:pt x="37" y="24"/>
                    </a:lnTo>
                    <a:lnTo>
                      <a:pt x="36" y="22"/>
                    </a:lnTo>
                    <a:lnTo>
                      <a:pt x="34" y="20"/>
                    </a:lnTo>
                    <a:lnTo>
                      <a:pt x="30" y="19"/>
                    </a:lnTo>
                    <a:lnTo>
                      <a:pt x="26" y="18"/>
                    </a:lnTo>
                    <a:lnTo>
                      <a:pt x="1" y="9"/>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2" name="Freeform 267">
                <a:extLst>
                  <a:ext uri="{FF2B5EF4-FFF2-40B4-BE49-F238E27FC236}">
                    <a16:creationId xmlns:a16="http://schemas.microsoft.com/office/drawing/2014/main" id="{5A890E69-78E1-4FFE-ABE9-75B728A6597F}"/>
                  </a:ext>
                </a:extLst>
              </p:cNvPr>
              <p:cNvSpPr/>
              <p:nvPr/>
            </p:nvSpPr>
            <p:spPr bwMode="auto">
              <a:xfrm>
                <a:off x="3678" y="3576"/>
                <a:ext cx="15" cy="10"/>
              </a:xfrm>
              <a:custGeom>
                <a:avLst/>
                <a:gdLst>
                  <a:gd name="T0" fmla="*/ 5 w 58"/>
                  <a:gd name="T1" fmla="*/ 2 h 40"/>
                  <a:gd name="T2" fmla="*/ 12 w 58"/>
                  <a:gd name="T3" fmla="*/ 5 h 40"/>
                  <a:gd name="T4" fmla="*/ 18 w 58"/>
                  <a:gd name="T5" fmla="*/ 8 h 40"/>
                  <a:gd name="T6" fmla="*/ 25 w 58"/>
                  <a:gd name="T7" fmla="*/ 12 h 40"/>
                  <a:gd name="T8" fmla="*/ 31 w 58"/>
                  <a:gd name="T9" fmla="*/ 17 h 40"/>
                  <a:gd name="T10" fmla="*/ 41 w 58"/>
                  <a:gd name="T11" fmla="*/ 23 h 40"/>
                  <a:gd name="T12" fmla="*/ 51 w 58"/>
                  <a:gd name="T13" fmla="*/ 31 h 40"/>
                  <a:gd name="T14" fmla="*/ 55 w 58"/>
                  <a:gd name="T15" fmla="*/ 34 h 40"/>
                  <a:gd name="T16" fmla="*/ 58 w 58"/>
                  <a:gd name="T17" fmla="*/ 36 h 40"/>
                  <a:gd name="T18" fmla="*/ 57 w 58"/>
                  <a:gd name="T19" fmla="*/ 39 h 40"/>
                  <a:gd name="T20" fmla="*/ 56 w 58"/>
                  <a:gd name="T21" fmla="*/ 40 h 40"/>
                  <a:gd name="T22" fmla="*/ 53 w 58"/>
                  <a:gd name="T23" fmla="*/ 40 h 40"/>
                  <a:gd name="T24" fmla="*/ 51 w 58"/>
                  <a:gd name="T25" fmla="*/ 39 h 40"/>
                  <a:gd name="T26" fmla="*/ 44 w 58"/>
                  <a:gd name="T27" fmla="*/ 36 h 40"/>
                  <a:gd name="T28" fmla="*/ 40 w 58"/>
                  <a:gd name="T29" fmla="*/ 34 h 40"/>
                  <a:gd name="T30" fmla="*/ 37 w 58"/>
                  <a:gd name="T31" fmla="*/ 32 h 40"/>
                  <a:gd name="T32" fmla="*/ 36 w 58"/>
                  <a:gd name="T33" fmla="*/ 29 h 40"/>
                  <a:gd name="T34" fmla="*/ 26 w 58"/>
                  <a:gd name="T35" fmla="*/ 22 h 40"/>
                  <a:gd name="T36" fmla="*/ 15 w 58"/>
                  <a:gd name="T37" fmla="*/ 17 h 40"/>
                  <a:gd name="T38" fmla="*/ 12 w 58"/>
                  <a:gd name="T39" fmla="*/ 15 h 40"/>
                  <a:gd name="T40" fmla="*/ 6 w 58"/>
                  <a:gd name="T41" fmla="*/ 14 h 40"/>
                  <a:gd name="T42" fmla="*/ 2 w 58"/>
                  <a:gd name="T43" fmla="*/ 11 h 40"/>
                  <a:gd name="T44" fmla="*/ 1 w 58"/>
                  <a:gd name="T45" fmla="*/ 9 h 40"/>
                  <a:gd name="T46" fmla="*/ 0 w 58"/>
                  <a:gd name="T47" fmla="*/ 5 h 40"/>
                  <a:gd name="T48" fmla="*/ 0 w 58"/>
                  <a:gd name="T49" fmla="*/ 2 h 40"/>
                  <a:gd name="T50" fmla="*/ 0 w 58"/>
                  <a:gd name="T51" fmla="*/ 1 h 40"/>
                  <a:gd name="T52" fmla="*/ 1 w 58"/>
                  <a:gd name="T53" fmla="*/ 0 h 40"/>
                  <a:gd name="T54" fmla="*/ 2 w 58"/>
                  <a:gd name="T55" fmla="*/ 1 h 40"/>
                  <a:gd name="T56" fmla="*/ 5 w 58"/>
                  <a:gd name="T57"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40">
                    <a:moveTo>
                      <a:pt x="5" y="2"/>
                    </a:moveTo>
                    <a:lnTo>
                      <a:pt x="12" y="5"/>
                    </a:lnTo>
                    <a:lnTo>
                      <a:pt x="18" y="8"/>
                    </a:lnTo>
                    <a:lnTo>
                      <a:pt x="25" y="12"/>
                    </a:lnTo>
                    <a:lnTo>
                      <a:pt x="31" y="17"/>
                    </a:lnTo>
                    <a:lnTo>
                      <a:pt x="41" y="23"/>
                    </a:lnTo>
                    <a:lnTo>
                      <a:pt x="51" y="31"/>
                    </a:lnTo>
                    <a:lnTo>
                      <a:pt x="55" y="34"/>
                    </a:lnTo>
                    <a:lnTo>
                      <a:pt x="58" y="36"/>
                    </a:lnTo>
                    <a:lnTo>
                      <a:pt x="57" y="39"/>
                    </a:lnTo>
                    <a:lnTo>
                      <a:pt x="56" y="40"/>
                    </a:lnTo>
                    <a:lnTo>
                      <a:pt x="53" y="40"/>
                    </a:lnTo>
                    <a:lnTo>
                      <a:pt x="51" y="39"/>
                    </a:lnTo>
                    <a:lnTo>
                      <a:pt x="44" y="36"/>
                    </a:lnTo>
                    <a:lnTo>
                      <a:pt x="40" y="34"/>
                    </a:lnTo>
                    <a:lnTo>
                      <a:pt x="37" y="32"/>
                    </a:lnTo>
                    <a:lnTo>
                      <a:pt x="36" y="29"/>
                    </a:lnTo>
                    <a:lnTo>
                      <a:pt x="26" y="22"/>
                    </a:lnTo>
                    <a:lnTo>
                      <a:pt x="15" y="17"/>
                    </a:lnTo>
                    <a:lnTo>
                      <a:pt x="12" y="15"/>
                    </a:lnTo>
                    <a:lnTo>
                      <a:pt x="6" y="14"/>
                    </a:lnTo>
                    <a:lnTo>
                      <a:pt x="2" y="11"/>
                    </a:lnTo>
                    <a:lnTo>
                      <a:pt x="1" y="9"/>
                    </a:lnTo>
                    <a:lnTo>
                      <a:pt x="0" y="5"/>
                    </a:lnTo>
                    <a:lnTo>
                      <a:pt x="0" y="2"/>
                    </a:lnTo>
                    <a:lnTo>
                      <a:pt x="0" y="1"/>
                    </a:lnTo>
                    <a:lnTo>
                      <a:pt x="1" y="0"/>
                    </a:lnTo>
                    <a:lnTo>
                      <a:pt x="2" y="1"/>
                    </a:lnTo>
                    <a:lnTo>
                      <a:pt x="5"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3" name="Freeform 268">
                <a:extLst>
                  <a:ext uri="{FF2B5EF4-FFF2-40B4-BE49-F238E27FC236}">
                    <a16:creationId xmlns:a16="http://schemas.microsoft.com/office/drawing/2014/main" id="{FD84D11A-B863-4E6A-A293-C6388F1685AB}"/>
                  </a:ext>
                </a:extLst>
              </p:cNvPr>
              <p:cNvSpPr/>
              <p:nvPr/>
            </p:nvSpPr>
            <p:spPr bwMode="auto">
              <a:xfrm>
                <a:off x="3595" y="3617"/>
                <a:ext cx="8" cy="8"/>
              </a:xfrm>
              <a:custGeom>
                <a:avLst/>
                <a:gdLst>
                  <a:gd name="T0" fmla="*/ 0 w 32"/>
                  <a:gd name="T1" fmla="*/ 0 h 33"/>
                  <a:gd name="T2" fmla="*/ 6 w 32"/>
                  <a:gd name="T3" fmla="*/ 3 h 33"/>
                  <a:gd name="T4" fmla="*/ 13 w 32"/>
                  <a:gd name="T5" fmla="*/ 7 h 33"/>
                  <a:gd name="T6" fmla="*/ 16 w 32"/>
                  <a:gd name="T7" fmla="*/ 6 h 33"/>
                  <a:gd name="T8" fmla="*/ 19 w 32"/>
                  <a:gd name="T9" fmla="*/ 7 h 33"/>
                  <a:gd name="T10" fmla="*/ 19 w 32"/>
                  <a:gd name="T11" fmla="*/ 9 h 33"/>
                  <a:gd name="T12" fmla="*/ 19 w 32"/>
                  <a:gd name="T13" fmla="*/ 11 h 33"/>
                  <a:gd name="T14" fmla="*/ 20 w 32"/>
                  <a:gd name="T15" fmla="*/ 13 h 33"/>
                  <a:gd name="T16" fmla="*/ 22 w 32"/>
                  <a:gd name="T17" fmla="*/ 16 h 33"/>
                  <a:gd name="T18" fmla="*/ 23 w 32"/>
                  <a:gd name="T19" fmla="*/ 17 h 33"/>
                  <a:gd name="T20" fmla="*/ 26 w 32"/>
                  <a:gd name="T21" fmla="*/ 17 h 33"/>
                  <a:gd name="T22" fmla="*/ 26 w 32"/>
                  <a:gd name="T23" fmla="*/ 20 h 33"/>
                  <a:gd name="T24" fmla="*/ 26 w 32"/>
                  <a:gd name="T25" fmla="*/ 21 h 33"/>
                  <a:gd name="T26" fmla="*/ 26 w 32"/>
                  <a:gd name="T27" fmla="*/ 22 h 33"/>
                  <a:gd name="T28" fmla="*/ 27 w 32"/>
                  <a:gd name="T29" fmla="*/ 24 h 33"/>
                  <a:gd name="T30" fmla="*/ 28 w 32"/>
                  <a:gd name="T31" fmla="*/ 26 h 33"/>
                  <a:gd name="T32" fmla="*/ 29 w 32"/>
                  <a:gd name="T33" fmla="*/ 28 h 33"/>
                  <a:gd name="T34" fmla="*/ 30 w 32"/>
                  <a:gd name="T35" fmla="*/ 29 h 33"/>
                  <a:gd name="T36" fmla="*/ 31 w 32"/>
                  <a:gd name="T37" fmla="*/ 33 h 33"/>
                  <a:gd name="T38" fmla="*/ 32 w 32"/>
                  <a:gd name="T39" fmla="*/ 33 h 33"/>
                  <a:gd name="T40" fmla="*/ 32 w 32"/>
                  <a:gd name="T41" fmla="*/ 33 h 33"/>
                  <a:gd name="T42" fmla="*/ 32 w 32"/>
                  <a:gd name="T43" fmla="*/ 29 h 33"/>
                  <a:gd name="T44" fmla="*/ 32 w 32"/>
                  <a:gd name="T45" fmla="*/ 28 h 33"/>
                  <a:gd name="T46" fmla="*/ 31 w 32"/>
                  <a:gd name="T47" fmla="*/ 28 h 33"/>
                  <a:gd name="T48" fmla="*/ 30 w 32"/>
                  <a:gd name="T49" fmla="*/ 25 h 33"/>
                  <a:gd name="T50" fmla="*/ 29 w 32"/>
                  <a:gd name="T51" fmla="*/ 24 h 33"/>
                  <a:gd name="T52" fmla="*/ 28 w 32"/>
                  <a:gd name="T53" fmla="*/ 22 h 33"/>
                  <a:gd name="T54" fmla="*/ 26 w 32"/>
                  <a:gd name="T55" fmla="*/ 20 h 33"/>
                  <a:gd name="T56" fmla="*/ 23 w 32"/>
                  <a:gd name="T57" fmla="*/ 19 h 33"/>
                  <a:gd name="T58" fmla="*/ 22 w 32"/>
                  <a:gd name="T59" fmla="*/ 17 h 33"/>
                  <a:gd name="T60" fmla="*/ 21 w 32"/>
                  <a:gd name="T61" fmla="*/ 16 h 33"/>
                  <a:gd name="T62" fmla="*/ 20 w 32"/>
                  <a:gd name="T63" fmla="*/ 16 h 33"/>
                  <a:gd name="T64" fmla="*/ 19 w 32"/>
                  <a:gd name="T65" fmla="*/ 16 h 33"/>
                  <a:gd name="T66" fmla="*/ 18 w 32"/>
                  <a:gd name="T67" fmla="*/ 15 h 33"/>
                  <a:gd name="T68" fmla="*/ 16 w 32"/>
                  <a:gd name="T69" fmla="*/ 14 h 33"/>
                  <a:gd name="T70" fmla="*/ 14 w 32"/>
                  <a:gd name="T71" fmla="*/ 13 h 33"/>
                  <a:gd name="T72" fmla="*/ 12 w 32"/>
                  <a:gd name="T73" fmla="*/ 13 h 33"/>
                  <a:gd name="T74" fmla="*/ 8 w 32"/>
                  <a:gd name="T75" fmla="*/ 13 h 33"/>
                  <a:gd name="T76" fmla="*/ 5 w 32"/>
                  <a:gd name="T77" fmla="*/ 13 h 33"/>
                  <a:gd name="T78" fmla="*/ 4 w 32"/>
                  <a:gd name="T79" fmla="*/ 13 h 33"/>
                  <a:gd name="T80" fmla="*/ 4 w 32"/>
                  <a:gd name="T81" fmla="*/ 13 h 33"/>
                  <a:gd name="T82" fmla="*/ 4 w 32"/>
                  <a:gd name="T83" fmla="*/ 12 h 33"/>
                  <a:gd name="T84" fmla="*/ 4 w 32"/>
                  <a:gd name="T85" fmla="*/ 11 h 33"/>
                  <a:gd name="T86" fmla="*/ 3 w 32"/>
                  <a:gd name="T87" fmla="*/ 9 h 33"/>
                  <a:gd name="T88" fmla="*/ 3 w 32"/>
                  <a:gd name="T89" fmla="*/ 8 h 33"/>
                  <a:gd name="T90" fmla="*/ 3 w 32"/>
                  <a:gd name="T91" fmla="*/ 7 h 33"/>
                  <a:gd name="T92" fmla="*/ 3 w 32"/>
                  <a:gd name="T93" fmla="*/ 6 h 33"/>
                  <a:gd name="T94" fmla="*/ 3 w 32"/>
                  <a:gd name="T95" fmla="*/ 5 h 33"/>
                  <a:gd name="T96" fmla="*/ 1 w 32"/>
                  <a:gd name="T97" fmla="*/ 3 h 33"/>
                  <a:gd name="T98" fmla="*/ 1 w 32"/>
                  <a:gd name="T99" fmla="*/ 2 h 33"/>
                  <a:gd name="T100" fmla="*/ 1 w 32"/>
                  <a:gd name="T101" fmla="*/ 0 h 33"/>
                  <a:gd name="T102" fmla="*/ 1 w 32"/>
                  <a:gd name="T103" fmla="*/ 0 h 33"/>
                  <a:gd name="T104" fmla="*/ 0 w 32"/>
                  <a:gd name="T10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 h="33">
                    <a:moveTo>
                      <a:pt x="0" y="0"/>
                    </a:moveTo>
                    <a:lnTo>
                      <a:pt x="6" y="3"/>
                    </a:lnTo>
                    <a:lnTo>
                      <a:pt x="13" y="7"/>
                    </a:lnTo>
                    <a:lnTo>
                      <a:pt x="16" y="6"/>
                    </a:lnTo>
                    <a:lnTo>
                      <a:pt x="19" y="7"/>
                    </a:lnTo>
                    <a:lnTo>
                      <a:pt x="19" y="9"/>
                    </a:lnTo>
                    <a:lnTo>
                      <a:pt x="19" y="11"/>
                    </a:lnTo>
                    <a:lnTo>
                      <a:pt x="20" y="13"/>
                    </a:lnTo>
                    <a:lnTo>
                      <a:pt x="22" y="16"/>
                    </a:lnTo>
                    <a:lnTo>
                      <a:pt x="23" y="17"/>
                    </a:lnTo>
                    <a:lnTo>
                      <a:pt x="26" y="17"/>
                    </a:lnTo>
                    <a:lnTo>
                      <a:pt x="26" y="20"/>
                    </a:lnTo>
                    <a:lnTo>
                      <a:pt x="26" y="21"/>
                    </a:lnTo>
                    <a:lnTo>
                      <a:pt x="26" y="22"/>
                    </a:lnTo>
                    <a:lnTo>
                      <a:pt x="27" y="24"/>
                    </a:lnTo>
                    <a:lnTo>
                      <a:pt x="28" y="26"/>
                    </a:lnTo>
                    <a:lnTo>
                      <a:pt x="29" y="28"/>
                    </a:lnTo>
                    <a:lnTo>
                      <a:pt x="30" y="29"/>
                    </a:lnTo>
                    <a:lnTo>
                      <a:pt x="31" y="33"/>
                    </a:lnTo>
                    <a:lnTo>
                      <a:pt x="32" y="33"/>
                    </a:lnTo>
                    <a:lnTo>
                      <a:pt x="32" y="33"/>
                    </a:lnTo>
                    <a:lnTo>
                      <a:pt x="32" y="29"/>
                    </a:lnTo>
                    <a:lnTo>
                      <a:pt x="32" y="28"/>
                    </a:lnTo>
                    <a:lnTo>
                      <a:pt x="31" y="28"/>
                    </a:lnTo>
                    <a:lnTo>
                      <a:pt x="30" y="25"/>
                    </a:lnTo>
                    <a:lnTo>
                      <a:pt x="29" y="24"/>
                    </a:lnTo>
                    <a:lnTo>
                      <a:pt x="28" y="22"/>
                    </a:lnTo>
                    <a:lnTo>
                      <a:pt x="26" y="20"/>
                    </a:lnTo>
                    <a:lnTo>
                      <a:pt x="23" y="19"/>
                    </a:lnTo>
                    <a:lnTo>
                      <a:pt x="22" y="17"/>
                    </a:lnTo>
                    <a:lnTo>
                      <a:pt x="21" y="16"/>
                    </a:lnTo>
                    <a:lnTo>
                      <a:pt x="20" y="16"/>
                    </a:lnTo>
                    <a:lnTo>
                      <a:pt x="19" y="16"/>
                    </a:lnTo>
                    <a:lnTo>
                      <a:pt x="18" y="15"/>
                    </a:lnTo>
                    <a:lnTo>
                      <a:pt x="16" y="14"/>
                    </a:lnTo>
                    <a:lnTo>
                      <a:pt x="14" y="13"/>
                    </a:lnTo>
                    <a:lnTo>
                      <a:pt x="12" y="13"/>
                    </a:lnTo>
                    <a:lnTo>
                      <a:pt x="8" y="13"/>
                    </a:lnTo>
                    <a:lnTo>
                      <a:pt x="5" y="13"/>
                    </a:lnTo>
                    <a:lnTo>
                      <a:pt x="4" y="13"/>
                    </a:lnTo>
                    <a:lnTo>
                      <a:pt x="4" y="13"/>
                    </a:lnTo>
                    <a:lnTo>
                      <a:pt x="4" y="12"/>
                    </a:lnTo>
                    <a:lnTo>
                      <a:pt x="4" y="11"/>
                    </a:lnTo>
                    <a:lnTo>
                      <a:pt x="3" y="9"/>
                    </a:lnTo>
                    <a:lnTo>
                      <a:pt x="3" y="8"/>
                    </a:lnTo>
                    <a:lnTo>
                      <a:pt x="3" y="7"/>
                    </a:lnTo>
                    <a:lnTo>
                      <a:pt x="3" y="6"/>
                    </a:lnTo>
                    <a:lnTo>
                      <a:pt x="3" y="5"/>
                    </a:lnTo>
                    <a:lnTo>
                      <a:pt x="1" y="3"/>
                    </a:lnTo>
                    <a:lnTo>
                      <a:pt x="1" y="2"/>
                    </a:lnTo>
                    <a:lnTo>
                      <a:pt x="1" y="0"/>
                    </a:lnTo>
                    <a:lnTo>
                      <a:pt x="1" y="0"/>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4" name="Freeform 269">
                <a:extLst>
                  <a:ext uri="{FF2B5EF4-FFF2-40B4-BE49-F238E27FC236}">
                    <a16:creationId xmlns:a16="http://schemas.microsoft.com/office/drawing/2014/main" id="{ADBE26E6-5EDC-42BA-8386-2CBE8BA6B431}"/>
                  </a:ext>
                </a:extLst>
              </p:cNvPr>
              <p:cNvSpPr/>
              <p:nvPr/>
            </p:nvSpPr>
            <p:spPr bwMode="auto">
              <a:xfrm>
                <a:off x="3603" y="3609"/>
                <a:ext cx="20" cy="12"/>
              </a:xfrm>
              <a:custGeom>
                <a:avLst/>
                <a:gdLst>
                  <a:gd name="T0" fmla="*/ 23 w 78"/>
                  <a:gd name="T1" fmla="*/ 0 h 47"/>
                  <a:gd name="T2" fmla="*/ 28 w 78"/>
                  <a:gd name="T3" fmla="*/ 4 h 47"/>
                  <a:gd name="T4" fmla="*/ 34 w 78"/>
                  <a:gd name="T5" fmla="*/ 7 h 47"/>
                  <a:gd name="T6" fmla="*/ 39 w 78"/>
                  <a:gd name="T7" fmla="*/ 11 h 47"/>
                  <a:gd name="T8" fmla="*/ 45 w 78"/>
                  <a:gd name="T9" fmla="*/ 14 h 47"/>
                  <a:gd name="T10" fmla="*/ 54 w 78"/>
                  <a:gd name="T11" fmla="*/ 19 h 47"/>
                  <a:gd name="T12" fmla="*/ 63 w 78"/>
                  <a:gd name="T13" fmla="*/ 26 h 47"/>
                  <a:gd name="T14" fmla="*/ 64 w 78"/>
                  <a:gd name="T15" fmla="*/ 27 h 47"/>
                  <a:gd name="T16" fmla="*/ 65 w 78"/>
                  <a:gd name="T17" fmla="*/ 30 h 47"/>
                  <a:gd name="T18" fmla="*/ 68 w 78"/>
                  <a:gd name="T19" fmla="*/ 32 h 47"/>
                  <a:gd name="T20" fmla="*/ 71 w 78"/>
                  <a:gd name="T21" fmla="*/ 35 h 47"/>
                  <a:gd name="T22" fmla="*/ 72 w 78"/>
                  <a:gd name="T23" fmla="*/ 38 h 47"/>
                  <a:gd name="T24" fmla="*/ 73 w 78"/>
                  <a:gd name="T25" fmla="*/ 41 h 47"/>
                  <a:gd name="T26" fmla="*/ 75 w 78"/>
                  <a:gd name="T27" fmla="*/ 43 h 47"/>
                  <a:gd name="T28" fmla="*/ 77 w 78"/>
                  <a:gd name="T29" fmla="*/ 45 h 47"/>
                  <a:gd name="T30" fmla="*/ 77 w 78"/>
                  <a:gd name="T31" fmla="*/ 46 h 47"/>
                  <a:gd name="T32" fmla="*/ 78 w 78"/>
                  <a:gd name="T33" fmla="*/ 47 h 47"/>
                  <a:gd name="T34" fmla="*/ 78 w 78"/>
                  <a:gd name="T35" fmla="*/ 47 h 47"/>
                  <a:gd name="T36" fmla="*/ 76 w 78"/>
                  <a:gd name="T37" fmla="*/ 46 h 47"/>
                  <a:gd name="T38" fmla="*/ 69 w 78"/>
                  <a:gd name="T39" fmla="*/ 43 h 47"/>
                  <a:gd name="T40" fmla="*/ 61 w 78"/>
                  <a:gd name="T41" fmla="*/ 40 h 47"/>
                  <a:gd name="T42" fmla="*/ 55 w 78"/>
                  <a:gd name="T43" fmla="*/ 38 h 47"/>
                  <a:gd name="T44" fmla="*/ 51 w 78"/>
                  <a:gd name="T45" fmla="*/ 33 h 47"/>
                  <a:gd name="T46" fmla="*/ 44 w 78"/>
                  <a:gd name="T47" fmla="*/ 28 h 47"/>
                  <a:gd name="T48" fmla="*/ 38 w 78"/>
                  <a:gd name="T49" fmla="*/ 25 h 47"/>
                  <a:gd name="T50" fmla="*/ 30 w 78"/>
                  <a:gd name="T51" fmla="*/ 22 h 47"/>
                  <a:gd name="T52" fmla="*/ 23 w 78"/>
                  <a:gd name="T53" fmla="*/ 22 h 47"/>
                  <a:gd name="T54" fmla="*/ 18 w 78"/>
                  <a:gd name="T55" fmla="*/ 22 h 47"/>
                  <a:gd name="T56" fmla="*/ 14 w 78"/>
                  <a:gd name="T57" fmla="*/ 21 h 47"/>
                  <a:gd name="T58" fmla="*/ 10 w 78"/>
                  <a:gd name="T59" fmla="*/ 20 h 47"/>
                  <a:gd name="T60" fmla="*/ 8 w 78"/>
                  <a:gd name="T61" fmla="*/ 18 h 47"/>
                  <a:gd name="T62" fmla="*/ 7 w 78"/>
                  <a:gd name="T63" fmla="*/ 13 h 47"/>
                  <a:gd name="T64" fmla="*/ 2 w 78"/>
                  <a:gd name="T65" fmla="*/ 6 h 47"/>
                  <a:gd name="T66" fmla="*/ 1 w 78"/>
                  <a:gd name="T67" fmla="*/ 5 h 47"/>
                  <a:gd name="T68" fmla="*/ 0 w 78"/>
                  <a:gd name="T69" fmla="*/ 4 h 47"/>
                  <a:gd name="T70" fmla="*/ 0 w 78"/>
                  <a:gd name="T71" fmla="*/ 3 h 47"/>
                  <a:gd name="T72" fmla="*/ 1 w 78"/>
                  <a:gd name="T73" fmla="*/ 2 h 47"/>
                  <a:gd name="T74" fmla="*/ 3 w 78"/>
                  <a:gd name="T75" fmla="*/ 1 h 47"/>
                  <a:gd name="T76" fmla="*/ 8 w 78"/>
                  <a:gd name="T77" fmla="*/ 0 h 47"/>
                  <a:gd name="T78" fmla="*/ 16 w 78"/>
                  <a:gd name="T79" fmla="*/ 0 h 47"/>
                  <a:gd name="T80" fmla="*/ 23 w 78"/>
                  <a:gd name="T8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47">
                    <a:moveTo>
                      <a:pt x="23" y="0"/>
                    </a:moveTo>
                    <a:lnTo>
                      <a:pt x="28" y="4"/>
                    </a:lnTo>
                    <a:lnTo>
                      <a:pt x="34" y="7"/>
                    </a:lnTo>
                    <a:lnTo>
                      <a:pt x="39" y="11"/>
                    </a:lnTo>
                    <a:lnTo>
                      <a:pt x="45" y="14"/>
                    </a:lnTo>
                    <a:lnTo>
                      <a:pt x="54" y="19"/>
                    </a:lnTo>
                    <a:lnTo>
                      <a:pt x="63" y="26"/>
                    </a:lnTo>
                    <a:lnTo>
                      <a:pt x="64" y="27"/>
                    </a:lnTo>
                    <a:lnTo>
                      <a:pt x="65" y="30"/>
                    </a:lnTo>
                    <a:lnTo>
                      <a:pt x="68" y="32"/>
                    </a:lnTo>
                    <a:lnTo>
                      <a:pt x="71" y="35"/>
                    </a:lnTo>
                    <a:lnTo>
                      <a:pt x="72" y="38"/>
                    </a:lnTo>
                    <a:lnTo>
                      <a:pt x="73" y="41"/>
                    </a:lnTo>
                    <a:lnTo>
                      <a:pt x="75" y="43"/>
                    </a:lnTo>
                    <a:lnTo>
                      <a:pt x="77" y="45"/>
                    </a:lnTo>
                    <a:lnTo>
                      <a:pt x="77" y="46"/>
                    </a:lnTo>
                    <a:lnTo>
                      <a:pt x="78" y="47"/>
                    </a:lnTo>
                    <a:lnTo>
                      <a:pt x="78" y="47"/>
                    </a:lnTo>
                    <a:lnTo>
                      <a:pt x="76" y="46"/>
                    </a:lnTo>
                    <a:lnTo>
                      <a:pt x="69" y="43"/>
                    </a:lnTo>
                    <a:lnTo>
                      <a:pt x="61" y="40"/>
                    </a:lnTo>
                    <a:lnTo>
                      <a:pt x="55" y="38"/>
                    </a:lnTo>
                    <a:lnTo>
                      <a:pt x="51" y="33"/>
                    </a:lnTo>
                    <a:lnTo>
                      <a:pt x="44" y="28"/>
                    </a:lnTo>
                    <a:lnTo>
                      <a:pt x="38" y="25"/>
                    </a:lnTo>
                    <a:lnTo>
                      <a:pt x="30" y="22"/>
                    </a:lnTo>
                    <a:lnTo>
                      <a:pt x="23" y="22"/>
                    </a:lnTo>
                    <a:lnTo>
                      <a:pt x="18" y="22"/>
                    </a:lnTo>
                    <a:lnTo>
                      <a:pt x="14" y="21"/>
                    </a:lnTo>
                    <a:lnTo>
                      <a:pt x="10" y="20"/>
                    </a:lnTo>
                    <a:lnTo>
                      <a:pt x="8" y="18"/>
                    </a:lnTo>
                    <a:lnTo>
                      <a:pt x="7" y="13"/>
                    </a:lnTo>
                    <a:lnTo>
                      <a:pt x="2" y="6"/>
                    </a:lnTo>
                    <a:lnTo>
                      <a:pt x="1" y="5"/>
                    </a:lnTo>
                    <a:lnTo>
                      <a:pt x="0" y="4"/>
                    </a:lnTo>
                    <a:lnTo>
                      <a:pt x="0" y="3"/>
                    </a:lnTo>
                    <a:lnTo>
                      <a:pt x="1" y="2"/>
                    </a:lnTo>
                    <a:lnTo>
                      <a:pt x="3" y="1"/>
                    </a:lnTo>
                    <a:lnTo>
                      <a:pt x="8" y="0"/>
                    </a:lnTo>
                    <a:lnTo>
                      <a:pt x="16" y="0"/>
                    </a:lnTo>
                    <a:lnTo>
                      <a:pt x="2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5" name="Freeform 270">
                <a:extLst>
                  <a:ext uri="{FF2B5EF4-FFF2-40B4-BE49-F238E27FC236}">
                    <a16:creationId xmlns:a16="http://schemas.microsoft.com/office/drawing/2014/main" id="{5BA2FF73-D9C9-4BA3-8C6C-0C19D03EFF6F}"/>
                  </a:ext>
                </a:extLst>
              </p:cNvPr>
              <p:cNvSpPr/>
              <p:nvPr/>
            </p:nvSpPr>
            <p:spPr bwMode="auto">
              <a:xfrm>
                <a:off x="3637" y="3620"/>
                <a:ext cx="12" cy="4"/>
              </a:xfrm>
              <a:custGeom>
                <a:avLst/>
                <a:gdLst>
                  <a:gd name="T0" fmla="*/ 4 w 47"/>
                  <a:gd name="T1" fmla="*/ 0 h 16"/>
                  <a:gd name="T2" fmla="*/ 12 w 47"/>
                  <a:gd name="T3" fmla="*/ 1 h 16"/>
                  <a:gd name="T4" fmla="*/ 18 w 47"/>
                  <a:gd name="T5" fmla="*/ 1 h 16"/>
                  <a:gd name="T6" fmla="*/ 25 w 47"/>
                  <a:gd name="T7" fmla="*/ 2 h 16"/>
                  <a:gd name="T8" fmla="*/ 31 w 47"/>
                  <a:gd name="T9" fmla="*/ 3 h 16"/>
                  <a:gd name="T10" fmla="*/ 37 w 47"/>
                  <a:gd name="T11" fmla="*/ 5 h 16"/>
                  <a:gd name="T12" fmla="*/ 43 w 47"/>
                  <a:gd name="T13" fmla="*/ 8 h 16"/>
                  <a:gd name="T14" fmla="*/ 45 w 47"/>
                  <a:gd name="T15" fmla="*/ 8 h 16"/>
                  <a:gd name="T16" fmla="*/ 47 w 47"/>
                  <a:gd name="T17" fmla="*/ 9 h 16"/>
                  <a:gd name="T18" fmla="*/ 47 w 47"/>
                  <a:gd name="T19" fmla="*/ 10 h 16"/>
                  <a:gd name="T20" fmla="*/ 47 w 47"/>
                  <a:gd name="T21" fmla="*/ 12 h 16"/>
                  <a:gd name="T22" fmla="*/ 47 w 47"/>
                  <a:gd name="T23" fmla="*/ 13 h 16"/>
                  <a:gd name="T24" fmla="*/ 47 w 47"/>
                  <a:gd name="T25" fmla="*/ 14 h 16"/>
                  <a:gd name="T26" fmla="*/ 47 w 47"/>
                  <a:gd name="T27" fmla="*/ 14 h 16"/>
                  <a:gd name="T28" fmla="*/ 47 w 47"/>
                  <a:gd name="T29" fmla="*/ 16 h 16"/>
                  <a:gd name="T30" fmla="*/ 46 w 47"/>
                  <a:gd name="T31" fmla="*/ 16 h 16"/>
                  <a:gd name="T32" fmla="*/ 45 w 47"/>
                  <a:gd name="T33" fmla="*/ 16 h 16"/>
                  <a:gd name="T34" fmla="*/ 43 w 47"/>
                  <a:gd name="T35" fmla="*/ 16 h 16"/>
                  <a:gd name="T36" fmla="*/ 41 w 47"/>
                  <a:gd name="T37" fmla="*/ 16 h 16"/>
                  <a:gd name="T38" fmla="*/ 40 w 47"/>
                  <a:gd name="T39" fmla="*/ 16 h 16"/>
                  <a:gd name="T40" fmla="*/ 37 w 47"/>
                  <a:gd name="T41" fmla="*/ 16 h 16"/>
                  <a:gd name="T42" fmla="*/ 37 w 47"/>
                  <a:gd name="T43" fmla="*/ 16 h 16"/>
                  <a:gd name="T44" fmla="*/ 35 w 47"/>
                  <a:gd name="T45" fmla="*/ 16 h 16"/>
                  <a:gd name="T46" fmla="*/ 33 w 47"/>
                  <a:gd name="T47" fmla="*/ 14 h 16"/>
                  <a:gd name="T48" fmla="*/ 31 w 47"/>
                  <a:gd name="T49" fmla="*/ 14 h 16"/>
                  <a:gd name="T50" fmla="*/ 30 w 47"/>
                  <a:gd name="T51" fmla="*/ 14 h 16"/>
                  <a:gd name="T52" fmla="*/ 29 w 47"/>
                  <a:gd name="T53" fmla="*/ 13 h 16"/>
                  <a:gd name="T54" fmla="*/ 26 w 47"/>
                  <a:gd name="T55" fmla="*/ 12 h 16"/>
                  <a:gd name="T56" fmla="*/ 20 w 47"/>
                  <a:gd name="T57" fmla="*/ 12 h 16"/>
                  <a:gd name="T58" fmla="*/ 18 w 47"/>
                  <a:gd name="T59" fmla="*/ 11 h 16"/>
                  <a:gd name="T60" fmla="*/ 17 w 47"/>
                  <a:gd name="T61" fmla="*/ 10 h 16"/>
                  <a:gd name="T62" fmla="*/ 16 w 47"/>
                  <a:gd name="T63" fmla="*/ 9 h 16"/>
                  <a:gd name="T64" fmla="*/ 12 w 47"/>
                  <a:gd name="T65" fmla="*/ 8 h 16"/>
                  <a:gd name="T66" fmla="*/ 7 w 47"/>
                  <a:gd name="T67" fmla="*/ 5 h 16"/>
                  <a:gd name="T68" fmla="*/ 4 w 47"/>
                  <a:gd name="T69" fmla="*/ 4 h 16"/>
                  <a:gd name="T70" fmla="*/ 1 w 47"/>
                  <a:gd name="T71" fmla="*/ 4 h 16"/>
                  <a:gd name="T72" fmla="*/ 1 w 47"/>
                  <a:gd name="T73" fmla="*/ 3 h 16"/>
                  <a:gd name="T74" fmla="*/ 0 w 47"/>
                  <a:gd name="T75" fmla="*/ 3 h 16"/>
                  <a:gd name="T76" fmla="*/ 0 w 47"/>
                  <a:gd name="T77" fmla="*/ 1 h 16"/>
                  <a:gd name="T78" fmla="*/ 0 w 47"/>
                  <a:gd name="T79" fmla="*/ 0 h 16"/>
                  <a:gd name="T80" fmla="*/ 0 w 47"/>
                  <a:gd name="T81" fmla="*/ 0 h 16"/>
                  <a:gd name="T82" fmla="*/ 1 w 47"/>
                  <a:gd name="T83" fmla="*/ 0 h 16"/>
                  <a:gd name="T84" fmla="*/ 4 w 47"/>
                  <a:gd name="T8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16">
                    <a:moveTo>
                      <a:pt x="4" y="0"/>
                    </a:moveTo>
                    <a:lnTo>
                      <a:pt x="12" y="1"/>
                    </a:lnTo>
                    <a:lnTo>
                      <a:pt x="18" y="1"/>
                    </a:lnTo>
                    <a:lnTo>
                      <a:pt x="25" y="2"/>
                    </a:lnTo>
                    <a:lnTo>
                      <a:pt x="31" y="3"/>
                    </a:lnTo>
                    <a:lnTo>
                      <a:pt x="37" y="5"/>
                    </a:lnTo>
                    <a:lnTo>
                      <a:pt x="43" y="8"/>
                    </a:lnTo>
                    <a:lnTo>
                      <a:pt x="45" y="8"/>
                    </a:lnTo>
                    <a:lnTo>
                      <a:pt x="47" y="9"/>
                    </a:lnTo>
                    <a:lnTo>
                      <a:pt x="47" y="10"/>
                    </a:lnTo>
                    <a:lnTo>
                      <a:pt x="47" y="12"/>
                    </a:lnTo>
                    <a:lnTo>
                      <a:pt x="47" y="13"/>
                    </a:lnTo>
                    <a:lnTo>
                      <a:pt x="47" y="14"/>
                    </a:lnTo>
                    <a:lnTo>
                      <a:pt x="47" y="14"/>
                    </a:lnTo>
                    <a:lnTo>
                      <a:pt x="47" y="16"/>
                    </a:lnTo>
                    <a:lnTo>
                      <a:pt x="46" y="16"/>
                    </a:lnTo>
                    <a:lnTo>
                      <a:pt x="45" y="16"/>
                    </a:lnTo>
                    <a:lnTo>
                      <a:pt x="43" y="16"/>
                    </a:lnTo>
                    <a:lnTo>
                      <a:pt x="41" y="16"/>
                    </a:lnTo>
                    <a:lnTo>
                      <a:pt x="40" y="16"/>
                    </a:lnTo>
                    <a:lnTo>
                      <a:pt x="37" y="16"/>
                    </a:lnTo>
                    <a:lnTo>
                      <a:pt x="37" y="16"/>
                    </a:lnTo>
                    <a:lnTo>
                      <a:pt x="35" y="16"/>
                    </a:lnTo>
                    <a:lnTo>
                      <a:pt x="33" y="14"/>
                    </a:lnTo>
                    <a:lnTo>
                      <a:pt x="31" y="14"/>
                    </a:lnTo>
                    <a:lnTo>
                      <a:pt x="30" y="14"/>
                    </a:lnTo>
                    <a:lnTo>
                      <a:pt x="29" y="13"/>
                    </a:lnTo>
                    <a:lnTo>
                      <a:pt x="26" y="12"/>
                    </a:lnTo>
                    <a:lnTo>
                      <a:pt x="20" y="12"/>
                    </a:lnTo>
                    <a:lnTo>
                      <a:pt x="18" y="11"/>
                    </a:lnTo>
                    <a:lnTo>
                      <a:pt x="17" y="10"/>
                    </a:lnTo>
                    <a:lnTo>
                      <a:pt x="16" y="9"/>
                    </a:lnTo>
                    <a:lnTo>
                      <a:pt x="12" y="8"/>
                    </a:lnTo>
                    <a:lnTo>
                      <a:pt x="7" y="5"/>
                    </a:lnTo>
                    <a:lnTo>
                      <a:pt x="4" y="4"/>
                    </a:lnTo>
                    <a:lnTo>
                      <a:pt x="1" y="4"/>
                    </a:lnTo>
                    <a:lnTo>
                      <a:pt x="1" y="3"/>
                    </a:lnTo>
                    <a:lnTo>
                      <a:pt x="0" y="3"/>
                    </a:lnTo>
                    <a:lnTo>
                      <a:pt x="0" y="1"/>
                    </a:lnTo>
                    <a:lnTo>
                      <a:pt x="0" y="0"/>
                    </a:lnTo>
                    <a:lnTo>
                      <a:pt x="0" y="0"/>
                    </a:lnTo>
                    <a:lnTo>
                      <a:pt x="1" y="0"/>
                    </a:lnTo>
                    <a:lnTo>
                      <a:pt x="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6" name="Freeform 271">
                <a:extLst>
                  <a:ext uri="{FF2B5EF4-FFF2-40B4-BE49-F238E27FC236}">
                    <a16:creationId xmlns:a16="http://schemas.microsoft.com/office/drawing/2014/main" id="{83FB869E-6DBE-4102-94ED-899AA9779618}"/>
                  </a:ext>
                </a:extLst>
              </p:cNvPr>
              <p:cNvSpPr/>
              <p:nvPr/>
            </p:nvSpPr>
            <p:spPr bwMode="auto">
              <a:xfrm>
                <a:off x="3653" y="3605"/>
                <a:ext cx="9" cy="4"/>
              </a:xfrm>
              <a:custGeom>
                <a:avLst/>
                <a:gdLst>
                  <a:gd name="T0" fmla="*/ 2 w 35"/>
                  <a:gd name="T1" fmla="*/ 0 h 14"/>
                  <a:gd name="T2" fmla="*/ 8 w 35"/>
                  <a:gd name="T3" fmla="*/ 0 h 14"/>
                  <a:gd name="T4" fmla="*/ 15 w 35"/>
                  <a:gd name="T5" fmla="*/ 0 h 14"/>
                  <a:gd name="T6" fmla="*/ 19 w 35"/>
                  <a:gd name="T7" fmla="*/ 0 h 14"/>
                  <a:gd name="T8" fmla="*/ 23 w 35"/>
                  <a:gd name="T9" fmla="*/ 0 h 14"/>
                  <a:gd name="T10" fmla="*/ 26 w 35"/>
                  <a:gd name="T11" fmla="*/ 0 h 14"/>
                  <a:gd name="T12" fmla="*/ 27 w 35"/>
                  <a:gd name="T13" fmla="*/ 0 h 14"/>
                  <a:gd name="T14" fmla="*/ 28 w 35"/>
                  <a:gd name="T15" fmla="*/ 0 h 14"/>
                  <a:gd name="T16" fmla="*/ 30 w 35"/>
                  <a:gd name="T17" fmla="*/ 1 h 14"/>
                  <a:gd name="T18" fmla="*/ 31 w 35"/>
                  <a:gd name="T19" fmla="*/ 2 h 14"/>
                  <a:gd name="T20" fmla="*/ 31 w 35"/>
                  <a:gd name="T21" fmla="*/ 4 h 14"/>
                  <a:gd name="T22" fmla="*/ 33 w 35"/>
                  <a:gd name="T23" fmla="*/ 6 h 14"/>
                  <a:gd name="T24" fmla="*/ 33 w 35"/>
                  <a:gd name="T25" fmla="*/ 8 h 14"/>
                  <a:gd name="T26" fmla="*/ 34 w 35"/>
                  <a:gd name="T27" fmla="*/ 10 h 14"/>
                  <a:gd name="T28" fmla="*/ 35 w 35"/>
                  <a:gd name="T29" fmla="*/ 10 h 14"/>
                  <a:gd name="T30" fmla="*/ 35 w 35"/>
                  <a:gd name="T31" fmla="*/ 11 h 14"/>
                  <a:gd name="T32" fmla="*/ 34 w 35"/>
                  <a:gd name="T33" fmla="*/ 11 h 14"/>
                  <a:gd name="T34" fmla="*/ 33 w 35"/>
                  <a:gd name="T35" fmla="*/ 13 h 14"/>
                  <a:gd name="T36" fmla="*/ 31 w 35"/>
                  <a:gd name="T37" fmla="*/ 13 h 14"/>
                  <a:gd name="T38" fmla="*/ 30 w 35"/>
                  <a:gd name="T39" fmla="*/ 14 h 14"/>
                  <a:gd name="T40" fmla="*/ 29 w 35"/>
                  <a:gd name="T41" fmla="*/ 14 h 14"/>
                  <a:gd name="T42" fmla="*/ 28 w 35"/>
                  <a:gd name="T43" fmla="*/ 14 h 14"/>
                  <a:gd name="T44" fmla="*/ 22 w 35"/>
                  <a:gd name="T45" fmla="*/ 12 h 14"/>
                  <a:gd name="T46" fmla="*/ 16 w 35"/>
                  <a:gd name="T47" fmla="*/ 10 h 14"/>
                  <a:gd name="T48" fmla="*/ 15 w 35"/>
                  <a:gd name="T49" fmla="*/ 8 h 14"/>
                  <a:gd name="T50" fmla="*/ 13 w 35"/>
                  <a:gd name="T51" fmla="*/ 8 h 14"/>
                  <a:gd name="T52" fmla="*/ 11 w 35"/>
                  <a:gd name="T53" fmla="*/ 6 h 14"/>
                  <a:gd name="T54" fmla="*/ 8 w 35"/>
                  <a:gd name="T55" fmla="*/ 2 h 14"/>
                  <a:gd name="T56" fmla="*/ 7 w 35"/>
                  <a:gd name="T57" fmla="*/ 2 h 14"/>
                  <a:gd name="T58" fmla="*/ 6 w 35"/>
                  <a:gd name="T59" fmla="*/ 2 h 14"/>
                  <a:gd name="T60" fmla="*/ 6 w 35"/>
                  <a:gd name="T61" fmla="*/ 1 h 14"/>
                  <a:gd name="T62" fmla="*/ 5 w 35"/>
                  <a:gd name="T63" fmla="*/ 1 h 14"/>
                  <a:gd name="T64" fmla="*/ 4 w 35"/>
                  <a:gd name="T65" fmla="*/ 1 h 14"/>
                  <a:gd name="T66" fmla="*/ 3 w 35"/>
                  <a:gd name="T67" fmla="*/ 1 h 14"/>
                  <a:gd name="T68" fmla="*/ 1 w 35"/>
                  <a:gd name="T69" fmla="*/ 1 h 14"/>
                  <a:gd name="T70" fmla="*/ 0 w 35"/>
                  <a:gd name="T71" fmla="*/ 0 h 14"/>
                  <a:gd name="T72" fmla="*/ 0 w 35"/>
                  <a:gd name="T73" fmla="*/ 0 h 14"/>
                  <a:gd name="T74" fmla="*/ 2 w 35"/>
                  <a:gd name="T7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4">
                    <a:moveTo>
                      <a:pt x="2" y="0"/>
                    </a:moveTo>
                    <a:lnTo>
                      <a:pt x="8" y="0"/>
                    </a:lnTo>
                    <a:lnTo>
                      <a:pt x="15" y="0"/>
                    </a:lnTo>
                    <a:lnTo>
                      <a:pt x="19" y="0"/>
                    </a:lnTo>
                    <a:lnTo>
                      <a:pt x="23" y="0"/>
                    </a:lnTo>
                    <a:lnTo>
                      <a:pt x="26" y="0"/>
                    </a:lnTo>
                    <a:lnTo>
                      <a:pt x="27" y="0"/>
                    </a:lnTo>
                    <a:lnTo>
                      <a:pt x="28" y="0"/>
                    </a:lnTo>
                    <a:lnTo>
                      <a:pt x="30" y="1"/>
                    </a:lnTo>
                    <a:lnTo>
                      <a:pt x="31" y="2"/>
                    </a:lnTo>
                    <a:lnTo>
                      <a:pt x="31" y="4"/>
                    </a:lnTo>
                    <a:lnTo>
                      <a:pt x="33" y="6"/>
                    </a:lnTo>
                    <a:lnTo>
                      <a:pt x="33" y="8"/>
                    </a:lnTo>
                    <a:lnTo>
                      <a:pt x="34" y="10"/>
                    </a:lnTo>
                    <a:lnTo>
                      <a:pt x="35" y="10"/>
                    </a:lnTo>
                    <a:lnTo>
                      <a:pt x="35" y="11"/>
                    </a:lnTo>
                    <a:lnTo>
                      <a:pt x="34" y="11"/>
                    </a:lnTo>
                    <a:lnTo>
                      <a:pt x="33" y="13"/>
                    </a:lnTo>
                    <a:lnTo>
                      <a:pt x="31" y="13"/>
                    </a:lnTo>
                    <a:lnTo>
                      <a:pt x="30" y="14"/>
                    </a:lnTo>
                    <a:lnTo>
                      <a:pt x="29" y="14"/>
                    </a:lnTo>
                    <a:lnTo>
                      <a:pt x="28" y="14"/>
                    </a:lnTo>
                    <a:lnTo>
                      <a:pt x="22" y="12"/>
                    </a:lnTo>
                    <a:lnTo>
                      <a:pt x="16" y="10"/>
                    </a:lnTo>
                    <a:lnTo>
                      <a:pt x="15" y="8"/>
                    </a:lnTo>
                    <a:lnTo>
                      <a:pt x="13" y="8"/>
                    </a:lnTo>
                    <a:lnTo>
                      <a:pt x="11" y="6"/>
                    </a:lnTo>
                    <a:lnTo>
                      <a:pt x="8" y="2"/>
                    </a:lnTo>
                    <a:lnTo>
                      <a:pt x="7" y="2"/>
                    </a:lnTo>
                    <a:lnTo>
                      <a:pt x="6" y="2"/>
                    </a:lnTo>
                    <a:lnTo>
                      <a:pt x="6" y="1"/>
                    </a:lnTo>
                    <a:lnTo>
                      <a:pt x="5" y="1"/>
                    </a:lnTo>
                    <a:lnTo>
                      <a:pt x="4" y="1"/>
                    </a:lnTo>
                    <a:lnTo>
                      <a:pt x="3" y="1"/>
                    </a:lnTo>
                    <a:lnTo>
                      <a:pt x="1" y="1"/>
                    </a:lnTo>
                    <a:lnTo>
                      <a:pt x="0" y="0"/>
                    </a:lnTo>
                    <a:lnTo>
                      <a:pt x="0" y="0"/>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7" name="Freeform 272">
                <a:extLst>
                  <a:ext uri="{FF2B5EF4-FFF2-40B4-BE49-F238E27FC236}">
                    <a16:creationId xmlns:a16="http://schemas.microsoft.com/office/drawing/2014/main" id="{82AEE89A-9050-499B-9AC1-A7036DCEC426}"/>
                  </a:ext>
                </a:extLst>
              </p:cNvPr>
              <p:cNvSpPr/>
              <p:nvPr/>
            </p:nvSpPr>
            <p:spPr bwMode="auto">
              <a:xfrm>
                <a:off x="2915" y="3499"/>
                <a:ext cx="14" cy="13"/>
              </a:xfrm>
              <a:custGeom>
                <a:avLst/>
                <a:gdLst>
                  <a:gd name="T0" fmla="*/ 23 w 58"/>
                  <a:gd name="T1" fmla="*/ 11 h 51"/>
                  <a:gd name="T2" fmla="*/ 36 w 58"/>
                  <a:gd name="T3" fmla="*/ 25 h 51"/>
                  <a:gd name="T4" fmla="*/ 46 w 58"/>
                  <a:gd name="T5" fmla="*/ 36 h 51"/>
                  <a:gd name="T6" fmla="*/ 49 w 58"/>
                  <a:gd name="T7" fmla="*/ 42 h 51"/>
                  <a:gd name="T8" fmla="*/ 51 w 58"/>
                  <a:gd name="T9" fmla="*/ 48 h 51"/>
                  <a:gd name="T10" fmla="*/ 55 w 58"/>
                  <a:gd name="T11" fmla="*/ 49 h 51"/>
                  <a:gd name="T12" fmla="*/ 58 w 58"/>
                  <a:gd name="T13" fmla="*/ 50 h 51"/>
                  <a:gd name="T14" fmla="*/ 56 w 58"/>
                  <a:gd name="T15" fmla="*/ 51 h 51"/>
                  <a:gd name="T16" fmla="*/ 48 w 58"/>
                  <a:gd name="T17" fmla="*/ 50 h 51"/>
                  <a:gd name="T18" fmla="*/ 39 w 58"/>
                  <a:gd name="T19" fmla="*/ 48 h 51"/>
                  <a:gd name="T20" fmla="*/ 37 w 58"/>
                  <a:gd name="T21" fmla="*/ 46 h 51"/>
                  <a:gd name="T22" fmla="*/ 35 w 58"/>
                  <a:gd name="T23" fmla="*/ 43 h 51"/>
                  <a:gd name="T24" fmla="*/ 32 w 58"/>
                  <a:gd name="T25" fmla="*/ 39 h 51"/>
                  <a:gd name="T26" fmla="*/ 30 w 58"/>
                  <a:gd name="T27" fmla="*/ 36 h 51"/>
                  <a:gd name="T28" fmla="*/ 29 w 58"/>
                  <a:gd name="T29" fmla="*/ 33 h 51"/>
                  <a:gd name="T30" fmla="*/ 28 w 58"/>
                  <a:gd name="T31" fmla="*/ 30 h 51"/>
                  <a:gd name="T32" fmla="*/ 27 w 58"/>
                  <a:gd name="T33" fmla="*/ 27 h 51"/>
                  <a:gd name="T34" fmla="*/ 24 w 58"/>
                  <a:gd name="T35" fmla="*/ 26 h 51"/>
                  <a:gd name="T36" fmla="*/ 22 w 58"/>
                  <a:gd name="T37" fmla="*/ 24 h 51"/>
                  <a:gd name="T38" fmla="*/ 21 w 58"/>
                  <a:gd name="T39" fmla="*/ 21 h 51"/>
                  <a:gd name="T40" fmla="*/ 17 w 58"/>
                  <a:gd name="T41" fmla="*/ 17 h 51"/>
                  <a:gd name="T42" fmla="*/ 14 w 58"/>
                  <a:gd name="T43" fmla="*/ 15 h 51"/>
                  <a:gd name="T44" fmla="*/ 11 w 58"/>
                  <a:gd name="T45" fmla="*/ 15 h 51"/>
                  <a:gd name="T46" fmla="*/ 10 w 58"/>
                  <a:gd name="T47" fmla="*/ 14 h 51"/>
                  <a:gd name="T48" fmla="*/ 8 w 58"/>
                  <a:gd name="T49" fmla="*/ 14 h 51"/>
                  <a:gd name="T50" fmla="*/ 7 w 58"/>
                  <a:gd name="T51" fmla="*/ 12 h 51"/>
                  <a:gd name="T52" fmla="*/ 4 w 58"/>
                  <a:gd name="T53" fmla="*/ 9 h 51"/>
                  <a:gd name="T54" fmla="*/ 1 w 58"/>
                  <a:gd name="T55" fmla="*/ 4 h 51"/>
                  <a:gd name="T56" fmla="*/ 1 w 58"/>
                  <a:gd name="T57" fmla="*/ 0 h 51"/>
                  <a:gd name="T58" fmla="*/ 7 w 58"/>
                  <a:gd name="T59" fmla="*/ 0 h 51"/>
                  <a:gd name="T60" fmla="*/ 10 w 58"/>
                  <a:gd name="T61" fmla="*/ 0 h 51"/>
                  <a:gd name="T62" fmla="*/ 10 w 58"/>
                  <a:gd name="T63" fmla="*/ 2 h 51"/>
                  <a:gd name="T64" fmla="*/ 10 w 58"/>
                  <a:gd name="T65" fmla="*/ 7 h 51"/>
                  <a:gd name="T66" fmla="*/ 12 w 58"/>
                  <a:gd name="T67"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51">
                    <a:moveTo>
                      <a:pt x="14" y="4"/>
                    </a:moveTo>
                    <a:lnTo>
                      <a:pt x="23" y="11"/>
                    </a:lnTo>
                    <a:lnTo>
                      <a:pt x="31" y="17"/>
                    </a:lnTo>
                    <a:lnTo>
                      <a:pt x="36" y="25"/>
                    </a:lnTo>
                    <a:lnTo>
                      <a:pt x="41" y="31"/>
                    </a:lnTo>
                    <a:lnTo>
                      <a:pt x="46" y="36"/>
                    </a:lnTo>
                    <a:lnTo>
                      <a:pt x="49" y="39"/>
                    </a:lnTo>
                    <a:lnTo>
                      <a:pt x="49" y="42"/>
                    </a:lnTo>
                    <a:lnTo>
                      <a:pt x="49" y="45"/>
                    </a:lnTo>
                    <a:lnTo>
                      <a:pt x="51" y="48"/>
                    </a:lnTo>
                    <a:lnTo>
                      <a:pt x="53" y="49"/>
                    </a:lnTo>
                    <a:lnTo>
                      <a:pt x="55" y="49"/>
                    </a:lnTo>
                    <a:lnTo>
                      <a:pt x="57" y="49"/>
                    </a:lnTo>
                    <a:lnTo>
                      <a:pt x="58" y="50"/>
                    </a:lnTo>
                    <a:lnTo>
                      <a:pt x="58" y="51"/>
                    </a:lnTo>
                    <a:lnTo>
                      <a:pt x="56" y="51"/>
                    </a:lnTo>
                    <a:lnTo>
                      <a:pt x="53" y="51"/>
                    </a:lnTo>
                    <a:lnTo>
                      <a:pt x="48" y="50"/>
                    </a:lnTo>
                    <a:lnTo>
                      <a:pt x="41" y="49"/>
                    </a:lnTo>
                    <a:lnTo>
                      <a:pt x="39" y="48"/>
                    </a:lnTo>
                    <a:lnTo>
                      <a:pt x="38" y="46"/>
                    </a:lnTo>
                    <a:lnTo>
                      <a:pt x="37" y="46"/>
                    </a:lnTo>
                    <a:lnTo>
                      <a:pt x="36" y="45"/>
                    </a:lnTo>
                    <a:lnTo>
                      <a:pt x="35" y="43"/>
                    </a:lnTo>
                    <a:lnTo>
                      <a:pt x="33" y="41"/>
                    </a:lnTo>
                    <a:lnTo>
                      <a:pt x="32" y="39"/>
                    </a:lnTo>
                    <a:lnTo>
                      <a:pt x="31" y="37"/>
                    </a:lnTo>
                    <a:lnTo>
                      <a:pt x="30" y="36"/>
                    </a:lnTo>
                    <a:lnTo>
                      <a:pt x="29" y="36"/>
                    </a:lnTo>
                    <a:lnTo>
                      <a:pt x="29" y="33"/>
                    </a:lnTo>
                    <a:lnTo>
                      <a:pt x="29" y="31"/>
                    </a:lnTo>
                    <a:lnTo>
                      <a:pt x="28" y="30"/>
                    </a:lnTo>
                    <a:lnTo>
                      <a:pt x="28" y="29"/>
                    </a:lnTo>
                    <a:lnTo>
                      <a:pt x="27" y="27"/>
                    </a:lnTo>
                    <a:lnTo>
                      <a:pt x="26" y="26"/>
                    </a:lnTo>
                    <a:lnTo>
                      <a:pt x="24" y="26"/>
                    </a:lnTo>
                    <a:lnTo>
                      <a:pt x="23" y="25"/>
                    </a:lnTo>
                    <a:lnTo>
                      <a:pt x="22" y="24"/>
                    </a:lnTo>
                    <a:lnTo>
                      <a:pt x="22" y="22"/>
                    </a:lnTo>
                    <a:lnTo>
                      <a:pt x="21" y="21"/>
                    </a:lnTo>
                    <a:lnTo>
                      <a:pt x="19" y="19"/>
                    </a:lnTo>
                    <a:lnTo>
                      <a:pt x="17" y="17"/>
                    </a:lnTo>
                    <a:lnTo>
                      <a:pt x="16" y="16"/>
                    </a:lnTo>
                    <a:lnTo>
                      <a:pt x="14" y="15"/>
                    </a:lnTo>
                    <a:lnTo>
                      <a:pt x="12" y="15"/>
                    </a:lnTo>
                    <a:lnTo>
                      <a:pt x="11" y="15"/>
                    </a:lnTo>
                    <a:lnTo>
                      <a:pt x="10" y="15"/>
                    </a:lnTo>
                    <a:lnTo>
                      <a:pt x="10" y="14"/>
                    </a:lnTo>
                    <a:lnTo>
                      <a:pt x="9" y="14"/>
                    </a:lnTo>
                    <a:lnTo>
                      <a:pt x="8" y="14"/>
                    </a:lnTo>
                    <a:lnTo>
                      <a:pt x="8" y="12"/>
                    </a:lnTo>
                    <a:lnTo>
                      <a:pt x="7" y="12"/>
                    </a:lnTo>
                    <a:lnTo>
                      <a:pt x="7" y="12"/>
                    </a:lnTo>
                    <a:lnTo>
                      <a:pt x="4" y="9"/>
                    </a:lnTo>
                    <a:lnTo>
                      <a:pt x="2" y="5"/>
                    </a:lnTo>
                    <a:lnTo>
                      <a:pt x="1" y="4"/>
                    </a:lnTo>
                    <a:lnTo>
                      <a:pt x="0" y="2"/>
                    </a:lnTo>
                    <a:lnTo>
                      <a:pt x="1" y="0"/>
                    </a:lnTo>
                    <a:lnTo>
                      <a:pt x="4" y="0"/>
                    </a:lnTo>
                    <a:lnTo>
                      <a:pt x="7" y="0"/>
                    </a:lnTo>
                    <a:lnTo>
                      <a:pt x="8" y="0"/>
                    </a:lnTo>
                    <a:lnTo>
                      <a:pt x="10" y="0"/>
                    </a:lnTo>
                    <a:lnTo>
                      <a:pt x="10" y="1"/>
                    </a:lnTo>
                    <a:lnTo>
                      <a:pt x="10" y="2"/>
                    </a:lnTo>
                    <a:lnTo>
                      <a:pt x="10" y="4"/>
                    </a:lnTo>
                    <a:lnTo>
                      <a:pt x="10" y="7"/>
                    </a:lnTo>
                    <a:lnTo>
                      <a:pt x="11" y="7"/>
                    </a:lnTo>
                    <a:lnTo>
                      <a:pt x="12" y="7"/>
                    </a:lnTo>
                    <a:lnTo>
                      <a:pt x="14"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8" name="Freeform 273">
                <a:extLst>
                  <a:ext uri="{FF2B5EF4-FFF2-40B4-BE49-F238E27FC236}">
                    <a16:creationId xmlns:a16="http://schemas.microsoft.com/office/drawing/2014/main" id="{63417EB5-2A7D-4D19-8A78-F825FFE85D6C}"/>
                  </a:ext>
                </a:extLst>
              </p:cNvPr>
              <p:cNvSpPr/>
              <p:nvPr/>
            </p:nvSpPr>
            <p:spPr bwMode="auto">
              <a:xfrm>
                <a:off x="2947" y="3511"/>
                <a:ext cx="24" cy="21"/>
              </a:xfrm>
              <a:custGeom>
                <a:avLst/>
                <a:gdLst>
                  <a:gd name="T0" fmla="*/ 37 w 96"/>
                  <a:gd name="T1" fmla="*/ 18 h 83"/>
                  <a:gd name="T2" fmla="*/ 59 w 96"/>
                  <a:gd name="T3" fmla="*/ 39 h 83"/>
                  <a:gd name="T4" fmla="*/ 75 w 96"/>
                  <a:gd name="T5" fmla="*/ 59 h 83"/>
                  <a:gd name="T6" fmla="*/ 80 w 96"/>
                  <a:gd name="T7" fmla="*/ 69 h 83"/>
                  <a:gd name="T8" fmla="*/ 83 w 96"/>
                  <a:gd name="T9" fmla="*/ 77 h 83"/>
                  <a:gd name="T10" fmla="*/ 90 w 96"/>
                  <a:gd name="T11" fmla="*/ 79 h 83"/>
                  <a:gd name="T12" fmla="*/ 96 w 96"/>
                  <a:gd name="T13" fmla="*/ 81 h 83"/>
                  <a:gd name="T14" fmla="*/ 92 w 96"/>
                  <a:gd name="T15" fmla="*/ 83 h 83"/>
                  <a:gd name="T16" fmla="*/ 77 w 96"/>
                  <a:gd name="T17" fmla="*/ 81 h 83"/>
                  <a:gd name="T18" fmla="*/ 64 w 96"/>
                  <a:gd name="T19" fmla="*/ 78 h 83"/>
                  <a:gd name="T20" fmla="*/ 60 w 96"/>
                  <a:gd name="T21" fmla="*/ 75 h 83"/>
                  <a:gd name="T22" fmla="*/ 57 w 96"/>
                  <a:gd name="T23" fmla="*/ 70 h 83"/>
                  <a:gd name="T24" fmla="*/ 53 w 96"/>
                  <a:gd name="T25" fmla="*/ 63 h 83"/>
                  <a:gd name="T26" fmla="*/ 50 w 96"/>
                  <a:gd name="T27" fmla="*/ 59 h 83"/>
                  <a:gd name="T28" fmla="*/ 48 w 96"/>
                  <a:gd name="T29" fmla="*/ 54 h 83"/>
                  <a:gd name="T30" fmla="*/ 47 w 96"/>
                  <a:gd name="T31" fmla="*/ 49 h 83"/>
                  <a:gd name="T32" fmla="*/ 44 w 96"/>
                  <a:gd name="T33" fmla="*/ 45 h 83"/>
                  <a:gd name="T34" fmla="*/ 38 w 96"/>
                  <a:gd name="T35" fmla="*/ 42 h 83"/>
                  <a:gd name="T36" fmla="*/ 35 w 96"/>
                  <a:gd name="T37" fmla="*/ 38 h 83"/>
                  <a:gd name="T38" fmla="*/ 34 w 96"/>
                  <a:gd name="T39" fmla="*/ 33 h 83"/>
                  <a:gd name="T40" fmla="*/ 30 w 96"/>
                  <a:gd name="T41" fmla="*/ 29 h 83"/>
                  <a:gd name="T42" fmla="*/ 23 w 96"/>
                  <a:gd name="T43" fmla="*/ 25 h 83"/>
                  <a:gd name="T44" fmla="*/ 18 w 96"/>
                  <a:gd name="T45" fmla="*/ 25 h 83"/>
                  <a:gd name="T46" fmla="*/ 17 w 96"/>
                  <a:gd name="T47" fmla="*/ 22 h 83"/>
                  <a:gd name="T48" fmla="*/ 13 w 96"/>
                  <a:gd name="T49" fmla="*/ 22 h 83"/>
                  <a:gd name="T50" fmla="*/ 11 w 96"/>
                  <a:gd name="T51" fmla="*/ 19 h 83"/>
                  <a:gd name="T52" fmla="*/ 7 w 96"/>
                  <a:gd name="T53" fmla="*/ 15 h 83"/>
                  <a:gd name="T54" fmla="*/ 1 w 96"/>
                  <a:gd name="T55" fmla="*/ 6 h 83"/>
                  <a:gd name="T56" fmla="*/ 0 w 96"/>
                  <a:gd name="T57" fmla="*/ 2 h 83"/>
                  <a:gd name="T58" fmla="*/ 5 w 96"/>
                  <a:gd name="T59" fmla="*/ 1 h 83"/>
                  <a:gd name="T60" fmla="*/ 10 w 96"/>
                  <a:gd name="T61" fmla="*/ 0 h 83"/>
                  <a:gd name="T62" fmla="*/ 17 w 96"/>
                  <a:gd name="T63" fmla="*/ 0 h 83"/>
                  <a:gd name="T64" fmla="*/ 17 w 96"/>
                  <a:gd name="T65" fmla="*/ 3 h 83"/>
                  <a:gd name="T66" fmla="*/ 17 w 96"/>
                  <a:gd name="T67" fmla="*/ 10 h 83"/>
                  <a:gd name="T68" fmla="*/ 19 w 96"/>
                  <a:gd name="T69"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3">
                    <a:moveTo>
                      <a:pt x="23" y="6"/>
                    </a:moveTo>
                    <a:lnTo>
                      <a:pt x="37" y="18"/>
                    </a:lnTo>
                    <a:lnTo>
                      <a:pt x="51" y="29"/>
                    </a:lnTo>
                    <a:lnTo>
                      <a:pt x="59" y="39"/>
                    </a:lnTo>
                    <a:lnTo>
                      <a:pt x="67" y="51"/>
                    </a:lnTo>
                    <a:lnTo>
                      <a:pt x="75" y="59"/>
                    </a:lnTo>
                    <a:lnTo>
                      <a:pt x="80" y="63"/>
                    </a:lnTo>
                    <a:lnTo>
                      <a:pt x="80" y="69"/>
                    </a:lnTo>
                    <a:lnTo>
                      <a:pt x="80" y="73"/>
                    </a:lnTo>
                    <a:lnTo>
                      <a:pt x="83" y="77"/>
                    </a:lnTo>
                    <a:lnTo>
                      <a:pt x="87" y="78"/>
                    </a:lnTo>
                    <a:lnTo>
                      <a:pt x="90" y="79"/>
                    </a:lnTo>
                    <a:lnTo>
                      <a:pt x="93" y="79"/>
                    </a:lnTo>
                    <a:lnTo>
                      <a:pt x="96" y="81"/>
                    </a:lnTo>
                    <a:lnTo>
                      <a:pt x="95" y="83"/>
                    </a:lnTo>
                    <a:lnTo>
                      <a:pt x="92" y="83"/>
                    </a:lnTo>
                    <a:lnTo>
                      <a:pt x="87" y="83"/>
                    </a:lnTo>
                    <a:lnTo>
                      <a:pt x="77" y="81"/>
                    </a:lnTo>
                    <a:lnTo>
                      <a:pt x="67" y="79"/>
                    </a:lnTo>
                    <a:lnTo>
                      <a:pt x="64" y="78"/>
                    </a:lnTo>
                    <a:lnTo>
                      <a:pt x="61" y="76"/>
                    </a:lnTo>
                    <a:lnTo>
                      <a:pt x="60" y="75"/>
                    </a:lnTo>
                    <a:lnTo>
                      <a:pt x="58" y="73"/>
                    </a:lnTo>
                    <a:lnTo>
                      <a:pt x="57" y="70"/>
                    </a:lnTo>
                    <a:lnTo>
                      <a:pt x="54" y="66"/>
                    </a:lnTo>
                    <a:lnTo>
                      <a:pt x="53" y="63"/>
                    </a:lnTo>
                    <a:lnTo>
                      <a:pt x="51" y="61"/>
                    </a:lnTo>
                    <a:lnTo>
                      <a:pt x="50" y="59"/>
                    </a:lnTo>
                    <a:lnTo>
                      <a:pt x="48" y="58"/>
                    </a:lnTo>
                    <a:lnTo>
                      <a:pt x="48" y="54"/>
                    </a:lnTo>
                    <a:lnTo>
                      <a:pt x="48" y="51"/>
                    </a:lnTo>
                    <a:lnTo>
                      <a:pt x="47" y="49"/>
                    </a:lnTo>
                    <a:lnTo>
                      <a:pt x="45" y="48"/>
                    </a:lnTo>
                    <a:lnTo>
                      <a:pt x="44" y="45"/>
                    </a:lnTo>
                    <a:lnTo>
                      <a:pt x="41" y="42"/>
                    </a:lnTo>
                    <a:lnTo>
                      <a:pt x="38" y="42"/>
                    </a:lnTo>
                    <a:lnTo>
                      <a:pt x="37" y="39"/>
                    </a:lnTo>
                    <a:lnTo>
                      <a:pt x="35" y="38"/>
                    </a:lnTo>
                    <a:lnTo>
                      <a:pt x="35" y="35"/>
                    </a:lnTo>
                    <a:lnTo>
                      <a:pt x="34" y="33"/>
                    </a:lnTo>
                    <a:lnTo>
                      <a:pt x="33" y="32"/>
                    </a:lnTo>
                    <a:lnTo>
                      <a:pt x="30" y="29"/>
                    </a:lnTo>
                    <a:lnTo>
                      <a:pt x="26" y="28"/>
                    </a:lnTo>
                    <a:lnTo>
                      <a:pt x="23" y="25"/>
                    </a:lnTo>
                    <a:lnTo>
                      <a:pt x="20" y="25"/>
                    </a:lnTo>
                    <a:lnTo>
                      <a:pt x="18" y="25"/>
                    </a:lnTo>
                    <a:lnTo>
                      <a:pt x="17" y="25"/>
                    </a:lnTo>
                    <a:lnTo>
                      <a:pt x="17" y="22"/>
                    </a:lnTo>
                    <a:lnTo>
                      <a:pt x="14" y="22"/>
                    </a:lnTo>
                    <a:lnTo>
                      <a:pt x="13" y="22"/>
                    </a:lnTo>
                    <a:lnTo>
                      <a:pt x="13" y="19"/>
                    </a:lnTo>
                    <a:lnTo>
                      <a:pt x="11" y="19"/>
                    </a:lnTo>
                    <a:lnTo>
                      <a:pt x="10" y="19"/>
                    </a:lnTo>
                    <a:lnTo>
                      <a:pt x="7" y="15"/>
                    </a:lnTo>
                    <a:lnTo>
                      <a:pt x="4" y="9"/>
                    </a:lnTo>
                    <a:lnTo>
                      <a:pt x="1" y="6"/>
                    </a:lnTo>
                    <a:lnTo>
                      <a:pt x="0" y="3"/>
                    </a:lnTo>
                    <a:lnTo>
                      <a:pt x="0" y="2"/>
                    </a:lnTo>
                    <a:lnTo>
                      <a:pt x="3" y="1"/>
                    </a:lnTo>
                    <a:lnTo>
                      <a:pt x="5" y="1"/>
                    </a:lnTo>
                    <a:lnTo>
                      <a:pt x="7" y="0"/>
                    </a:lnTo>
                    <a:lnTo>
                      <a:pt x="10" y="0"/>
                    </a:lnTo>
                    <a:lnTo>
                      <a:pt x="13" y="0"/>
                    </a:lnTo>
                    <a:lnTo>
                      <a:pt x="17" y="0"/>
                    </a:lnTo>
                    <a:lnTo>
                      <a:pt x="17" y="2"/>
                    </a:lnTo>
                    <a:lnTo>
                      <a:pt x="17" y="3"/>
                    </a:lnTo>
                    <a:lnTo>
                      <a:pt x="17" y="6"/>
                    </a:lnTo>
                    <a:lnTo>
                      <a:pt x="17" y="10"/>
                    </a:lnTo>
                    <a:lnTo>
                      <a:pt x="18" y="11"/>
                    </a:lnTo>
                    <a:lnTo>
                      <a:pt x="19" y="10"/>
                    </a:lnTo>
                    <a:lnTo>
                      <a:pt x="23"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9" name="Freeform 274">
                <a:extLst>
                  <a:ext uri="{FF2B5EF4-FFF2-40B4-BE49-F238E27FC236}">
                    <a16:creationId xmlns:a16="http://schemas.microsoft.com/office/drawing/2014/main" id="{0D678F83-82A3-43F4-AE9A-6DB14C05F09C}"/>
                  </a:ext>
                </a:extLst>
              </p:cNvPr>
              <p:cNvSpPr/>
              <p:nvPr/>
            </p:nvSpPr>
            <p:spPr bwMode="auto">
              <a:xfrm>
                <a:off x="2938" y="3520"/>
                <a:ext cx="24" cy="20"/>
              </a:xfrm>
              <a:custGeom>
                <a:avLst/>
                <a:gdLst>
                  <a:gd name="T0" fmla="*/ 37 w 96"/>
                  <a:gd name="T1" fmla="*/ 17 h 82"/>
                  <a:gd name="T2" fmla="*/ 58 w 96"/>
                  <a:gd name="T3" fmla="*/ 39 h 82"/>
                  <a:gd name="T4" fmla="*/ 74 w 96"/>
                  <a:gd name="T5" fmla="*/ 58 h 82"/>
                  <a:gd name="T6" fmla="*/ 80 w 96"/>
                  <a:gd name="T7" fmla="*/ 68 h 82"/>
                  <a:gd name="T8" fmla="*/ 83 w 96"/>
                  <a:gd name="T9" fmla="*/ 77 h 82"/>
                  <a:gd name="T10" fmla="*/ 89 w 96"/>
                  <a:gd name="T11" fmla="*/ 79 h 82"/>
                  <a:gd name="T12" fmla="*/ 96 w 96"/>
                  <a:gd name="T13" fmla="*/ 81 h 82"/>
                  <a:gd name="T14" fmla="*/ 92 w 96"/>
                  <a:gd name="T15" fmla="*/ 82 h 82"/>
                  <a:gd name="T16" fmla="*/ 76 w 96"/>
                  <a:gd name="T17" fmla="*/ 81 h 82"/>
                  <a:gd name="T18" fmla="*/ 64 w 96"/>
                  <a:gd name="T19" fmla="*/ 78 h 82"/>
                  <a:gd name="T20" fmla="*/ 59 w 96"/>
                  <a:gd name="T21" fmla="*/ 74 h 82"/>
                  <a:gd name="T22" fmla="*/ 56 w 96"/>
                  <a:gd name="T23" fmla="*/ 69 h 82"/>
                  <a:gd name="T24" fmla="*/ 53 w 96"/>
                  <a:gd name="T25" fmla="*/ 64 h 82"/>
                  <a:gd name="T26" fmla="*/ 50 w 96"/>
                  <a:gd name="T27" fmla="*/ 58 h 82"/>
                  <a:gd name="T28" fmla="*/ 47 w 96"/>
                  <a:gd name="T29" fmla="*/ 54 h 82"/>
                  <a:gd name="T30" fmla="*/ 46 w 96"/>
                  <a:gd name="T31" fmla="*/ 49 h 82"/>
                  <a:gd name="T32" fmla="*/ 43 w 96"/>
                  <a:gd name="T33" fmla="*/ 44 h 82"/>
                  <a:gd name="T34" fmla="*/ 38 w 96"/>
                  <a:gd name="T35" fmla="*/ 41 h 82"/>
                  <a:gd name="T36" fmla="*/ 34 w 96"/>
                  <a:gd name="T37" fmla="*/ 38 h 82"/>
                  <a:gd name="T38" fmla="*/ 33 w 96"/>
                  <a:gd name="T39" fmla="*/ 33 h 82"/>
                  <a:gd name="T40" fmla="*/ 29 w 96"/>
                  <a:gd name="T41" fmla="*/ 28 h 82"/>
                  <a:gd name="T42" fmla="*/ 23 w 96"/>
                  <a:gd name="T43" fmla="*/ 25 h 82"/>
                  <a:gd name="T44" fmla="*/ 17 w 96"/>
                  <a:gd name="T45" fmla="*/ 25 h 82"/>
                  <a:gd name="T46" fmla="*/ 16 w 96"/>
                  <a:gd name="T47" fmla="*/ 22 h 82"/>
                  <a:gd name="T48" fmla="*/ 13 w 96"/>
                  <a:gd name="T49" fmla="*/ 22 h 82"/>
                  <a:gd name="T50" fmla="*/ 11 w 96"/>
                  <a:gd name="T51" fmla="*/ 18 h 82"/>
                  <a:gd name="T52" fmla="*/ 6 w 96"/>
                  <a:gd name="T53" fmla="*/ 14 h 82"/>
                  <a:gd name="T54" fmla="*/ 1 w 96"/>
                  <a:gd name="T55" fmla="*/ 6 h 82"/>
                  <a:gd name="T56" fmla="*/ 0 w 96"/>
                  <a:gd name="T57" fmla="*/ 1 h 82"/>
                  <a:gd name="T58" fmla="*/ 4 w 96"/>
                  <a:gd name="T59" fmla="*/ 0 h 82"/>
                  <a:gd name="T60" fmla="*/ 10 w 96"/>
                  <a:gd name="T61" fmla="*/ 0 h 82"/>
                  <a:gd name="T62" fmla="*/ 16 w 96"/>
                  <a:gd name="T63" fmla="*/ 0 h 82"/>
                  <a:gd name="T64" fmla="*/ 16 w 96"/>
                  <a:gd name="T65" fmla="*/ 3 h 82"/>
                  <a:gd name="T66" fmla="*/ 16 w 96"/>
                  <a:gd name="T67" fmla="*/ 10 h 82"/>
                  <a:gd name="T68" fmla="*/ 18 w 96"/>
                  <a:gd name="T69"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2">
                    <a:moveTo>
                      <a:pt x="23" y="6"/>
                    </a:moveTo>
                    <a:lnTo>
                      <a:pt x="37" y="17"/>
                    </a:lnTo>
                    <a:lnTo>
                      <a:pt x="51" y="28"/>
                    </a:lnTo>
                    <a:lnTo>
                      <a:pt x="58" y="39"/>
                    </a:lnTo>
                    <a:lnTo>
                      <a:pt x="67" y="51"/>
                    </a:lnTo>
                    <a:lnTo>
                      <a:pt x="74" y="58"/>
                    </a:lnTo>
                    <a:lnTo>
                      <a:pt x="80" y="64"/>
                    </a:lnTo>
                    <a:lnTo>
                      <a:pt x="80" y="68"/>
                    </a:lnTo>
                    <a:lnTo>
                      <a:pt x="80" y="72"/>
                    </a:lnTo>
                    <a:lnTo>
                      <a:pt x="83" y="77"/>
                    </a:lnTo>
                    <a:lnTo>
                      <a:pt x="86" y="79"/>
                    </a:lnTo>
                    <a:lnTo>
                      <a:pt x="89" y="79"/>
                    </a:lnTo>
                    <a:lnTo>
                      <a:pt x="93" y="79"/>
                    </a:lnTo>
                    <a:lnTo>
                      <a:pt x="96" y="81"/>
                    </a:lnTo>
                    <a:lnTo>
                      <a:pt x="95" y="82"/>
                    </a:lnTo>
                    <a:lnTo>
                      <a:pt x="92" y="82"/>
                    </a:lnTo>
                    <a:lnTo>
                      <a:pt x="86" y="82"/>
                    </a:lnTo>
                    <a:lnTo>
                      <a:pt x="76" y="81"/>
                    </a:lnTo>
                    <a:lnTo>
                      <a:pt x="67" y="79"/>
                    </a:lnTo>
                    <a:lnTo>
                      <a:pt x="64" y="78"/>
                    </a:lnTo>
                    <a:lnTo>
                      <a:pt x="60" y="75"/>
                    </a:lnTo>
                    <a:lnTo>
                      <a:pt x="59" y="74"/>
                    </a:lnTo>
                    <a:lnTo>
                      <a:pt x="57" y="72"/>
                    </a:lnTo>
                    <a:lnTo>
                      <a:pt x="56" y="69"/>
                    </a:lnTo>
                    <a:lnTo>
                      <a:pt x="54" y="67"/>
                    </a:lnTo>
                    <a:lnTo>
                      <a:pt x="53" y="64"/>
                    </a:lnTo>
                    <a:lnTo>
                      <a:pt x="51" y="60"/>
                    </a:lnTo>
                    <a:lnTo>
                      <a:pt x="50" y="58"/>
                    </a:lnTo>
                    <a:lnTo>
                      <a:pt x="47" y="57"/>
                    </a:lnTo>
                    <a:lnTo>
                      <a:pt x="47" y="54"/>
                    </a:lnTo>
                    <a:lnTo>
                      <a:pt x="47" y="51"/>
                    </a:lnTo>
                    <a:lnTo>
                      <a:pt x="46" y="49"/>
                    </a:lnTo>
                    <a:lnTo>
                      <a:pt x="44" y="47"/>
                    </a:lnTo>
                    <a:lnTo>
                      <a:pt x="43" y="44"/>
                    </a:lnTo>
                    <a:lnTo>
                      <a:pt x="41" y="41"/>
                    </a:lnTo>
                    <a:lnTo>
                      <a:pt x="38" y="41"/>
                    </a:lnTo>
                    <a:lnTo>
                      <a:pt x="37" y="39"/>
                    </a:lnTo>
                    <a:lnTo>
                      <a:pt x="34" y="38"/>
                    </a:lnTo>
                    <a:lnTo>
                      <a:pt x="34" y="35"/>
                    </a:lnTo>
                    <a:lnTo>
                      <a:pt x="33" y="33"/>
                    </a:lnTo>
                    <a:lnTo>
                      <a:pt x="32" y="31"/>
                    </a:lnTo>
                    <a:lnTo>
                      <a:pt x="29" y="28"/>
                    </a:lnTo>
                    <a:lnTo>
                      <a:pt x="26" y="27"/>
                    </a:lnTo>
                    <a:lnTo>
                      <a:pt x="23" y="25"/>
                    </a:lnTo>
                    <a:lnTo>
                      <a:pt x="19" y="25"/>
                    </a:lnTo>
                    <a:lnTo>
                      <a:pt x="17" y="25"/>
                    </a:lnTo>
                    <a:lnTo>
                      <a:pt x="16" y="25"/>
                    </a:lnTo>
                    <a:lnTo>
                      <a:pt x="16" y="22"/>
                    </a:lnTo>
                    <a:lnTo>
                      <a:pt x="14" y="22"/>
                    </a:lnTo>
                    <a:lnTo>
                      <a:pt x="13" y="22"/>
                    </a:lnTo>
                    <a:lnTo>
                      <a:pt x="13" y="18"/>
                    </a:lnTo>
                    <a:lnTo>
                      <a:pt x="11" y="18"/>
                    </a:lnTo>
                    <a:lnTo>
                      <a:pt x="10" y="18"/>
                    </a:lnTo>
                    <a:lnTo>
                      <a:pt x="6" y="14"/>
                    </a:lnTo>
                    <a:lnTo>
                      <a:pt x="3" y="9"/>
                    </a:lnTo>
                    <a:lnTo>
                      <a:pt x="1" y="6"/>
                    </a:lnTo>
                    <a:lnTo>
                      <a:pt x="0" y="3"/>
                    </a:lnTo>
                    <a:lnTo>
                      <a:pt x="0" y="1"/>
                    </a:lnTo>
                    <a:lnTo>
                      <a:pt x="2" y="0"/>
                    </a:lnTo>
                    <a:lnTo>
                      <a:pt x="4" y="0"/>
                    </a:lnTo>
                    <a:lnTo>
                      <a:pt x="6" y="0"/>
                    </a:lnTo>
                    <a:lnTo>
                      <a:pt x="10" y="0"/>
                    </a:lnTo>
                    <a:lnTo>
                      <a:pt x="13" y="0"/>
                    </a:lnTo>
                    <a:lnTo>
                      <a:pt x="16" y="0"/>
                    </a:lnTo>
                    <a:lnTo>
                      <a:pt x="16" y="1"/>
                    </a:lnTo>
                    <a:lnTo>
                      <a:pt x="16" y="3"/>
                    </a:lnTo>
                    <a:lnTo>
                      <a:pt x="16" y="6"/>
                    </a:lnTo>
                    <a:lnTo>
                      <a:pt x="16" y="10"/>
                    </a:lnTo>
                    <a:lnTo>
                      <a:pt x="16" y="11"/>
                    </a:lnTo>
                    <a:lnTo>
                      <a:pt x="18" y="10"/>
                    </a:lnTo>
                    <a:lnTo>
                      <a:pt x="23"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0" name="Freeform 275">
                <a:extLst>
                  <a:ext uri="{FF2B5EF4-FFF2-40B4-BE49-F238E27FC236}">
                    <a16:creationId xmlns:a16="http://schemas.microsoft.com/office/drawing/2014/main" id="{B878CCC6-D0E8-4B6D-8347-FE7AE2E18A1C}"/>
                  </a:ext>
                </a:extLst>
              </p:cNvPr>
              <p:cNvSpPr/>
              <p:nvPr/>
            </p:nvSpPr>
            <p:spPr bwMode="auto">
              <a:xfrm>
                <a:off x="2979" y="3518"/>
                <a:ext cx="24" cy="21"/>
              </a:xfrm>
              <a:custGeom>
                <a:avLst/>
                <a:gdLst>
                  <a:gd name="T0" fmla="*/ 36 w 95"/>
                  <a:gd name="T1" fmla="*/ 17 h 83"/>
                  <a:gd name="T2" fmla="*/ 57 w 95"/>
                  <a:gd name="T3" fmla="*/ 40 h 83"/>
                  <a:gd name="T4" fmla="*/ 74 w 95"/>
                  <a:gd name="T5" fmla="*/ 58 h 83"/>
                  <a:gd name="T6" fmla="*/ 80 w 95"/>
                  <a:gd name="T7" fmla="*/ 69 h 83"/>
                  <a:gd name="T8" fmla="*/ 82 w 95"/>
                  <a:gd name="T9" fmla="*/ 76 h 83"/>
                  <a:gd name="T10" fmla="*/ 89 w 95"/>
                  <a:gd name="T11" fmla="*/ 79 h 83"/>
                  <a:gd name="T12" fmla="*/ 95 w 95"/>
                  <a:gd name="T13" fmla="*/ 82 h 83"/>
                  <a:gd name="T14" fmla="*/ 91 w 95"/>
                  <a:gd name="T15" fmla="*/ 83 h 83"/>
                  <a:gd name="T16" fmla="*/ 76 w 95"/>
                  <a:gd name="T17" fmla="*/ 80 h 83"/>
                  <a:gd name="T18" fmla="*/ 63 w 95"/>
                  <a:gd name="T19" fmla="*/ 77 h 83"/>
                  <a:gd name="T20" fmla="*/ 59 w 95"/>
                  <a:gd name="T21" fmla="*/ 74 h 83"/>
                  <a:gd name="T22" fmla="*/ 56 w 95"/>
                  <a:gd name="T23" fmla="*/ 70 h 83"/>
                  <a:gd name="T24" fmla="*/ 53 w 95"/>
                  <a:gd name="T25" fmla="*/ 63 h 83"/>
                  <a:gd name="T26" fmla="*/ 49 w 95"/>
                  <a:gd name="T27" fmla="*/ 59 h 83"/>
                  <a:gd name="T28" fmla="*/ 47 w 95"/>
                  <a:gd name="T29" fmla="*/ 54 h 83"/>
                  <a:gd name="T30" fmla="*/ 46 w 95"/>
                  <a:gd name="T31" fmla="*/ 49 h 83"/>
                  <a:gd name="T32" fmla="*/ 43 w 95"/>
                  <a:gd name="T33" fmla="*/ 44 h 83"/>
                  <a:gd name="T34" fmla="*/ 38 w 95"/>
                  <a:gd name="T35" fmla="*/ 41 h 83"/>
                  <a:gd name="T36" fmla="*/ 34 w 95"/>
                  <a:gd name="T37" fmla="*/ 38 h 83"/>
                  <a:gd name="T38" fmla="*/ 33 w 95"/>
                  <a:gd name="T39" fmla="*/ 33 h 83"/>
                  <a:gd name="T40" fmla="*/ 28 w 95"/>
                  <a:gd name="T41" fmla="*/ 29 h 83"/>
                  <a:gd name="T42" fmla="*/ 22 w 95"/>
                  <a:gd name="T43" fmla="*/ 25 h 83"/>
                  <a:gd name="T44" fmla="*/ 17 w 95"/>
                  <a:gd name="T45" fmla="*/ 25 h 83"/>
                  <a:gd name="T46" fmla="*/ 16 w 95"/>
                  <a:gd name="T47" fmla="*/ 22 h 83"/>
                  <a:gd name="T48" fmla="*/ 13 w 95"/>
                  <a:gd name="T49" fmla="*/ 22 h 83"/>
                  <a:gd name="T50" fmla="*/ 11 w 95"/>
                  <a:gd name="T51" fmla="*/ 19 h 83"/>
                  <a:gd name="T52" fmla="*/ 6 w 95"/>
                  <a:gd name="T53" fmla="*/ 14 h 83"/>
                  <a:gd name="T54" fmla="*/ 1 w 95"/>
                  <a:gd name="T55" fmla="*/ 6 h 83"/>
                  <a:gd name="T56" fmla="*/ 0 w 95"/>
                  <a:gd name="T57" fmla="*/ 1 h 83"/>
                  <a:gd name="T58" fmla="*/ 4 w 95"/>
                  <a:gd name="T59" fmla="*/ 0 h 83"/>
                  <a:gd name="T60" fmla="*/ 9 w 95"/>
                  <a:gd name="T61" fmla="*/ 0 h 83"/>
                  <a:gd name="T62" fmla="*/ 16 w 95"/>
                  <a:gd name="T63" fmla="*/ 0 h 83"/>
                  <a:gd name="T64" fmla="*/ 16 w 95"/>
                  <a:gd name="T65" fmla="*/ 3 h 83"/>
                  <a:gd name="T66" fmla="*/ 16 w 95"/>
                  <a:gd name="T67" fmla="*/ 9 h 83"/>
                  <a:gd name="T68" fmla="*/ 18 w 95"/>
                  <a:gd name="T69" fmla="*/ 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83">
                    <a:moveTo>
                      <a:pt x="22" y="6"/>
                    </a:moveTo>
                    <a:lnTo>
                      <a:pt x="36" y="17"/>
                    </a:lnTo>
                    <a:lnTo>
                      <a:pt x="50" y="29"/>
                    </a:lnTo>
                    <a:lnTo>
                      <a:pt x="57" y="40"/>
                    </a:lnTo>
                    <a:lnTo>
                      <a:pt x="67" y="50"/>
                    </a:lnTo>
                    <a:lnTo>
                      <a:pt x="74" y="58"/>
                    </a:lnTo>
                    <a:lnTo>
                      <a:pt x="80" y="63"/>
                    </a:lnTo>
                    <a:lnTo>
                      <a:pt x="80" y="69"/>
                    </a:lnTo>
                    <a:lnTo>
                      <a:pt x="80" y="73"/>
                    </a:lnTo>
                    <a:lnTo>
                      <a:pt x="82" y="76"/>
                    </a:lnTo>
                    <a:lnTo>
                      <a:pt x="86" y="78"/>
                    </a:lnTo>
                    <a:lnTo>
                      <a:pt x="89" y="79"/>
                    </a:lnTo>
                    <a:lnTo>
                      <a:pt x="93" y="79"/>
                    </a:lnTo>
                    <a:lnTo>
                      <a:pt x="95" y="82"/>
                    </a:lnTo>
                    <a:lnTo>
                      <a:pt x="95" y="82"/>
                    </a:lnTo>
                    <a:lnTo>
                      <a:pt x="91" y="83"/>
                    </a:lnTo>
                    <a:lnTo>
                      <a:pt x="86" y="83"/>
                    </a:lnTo>
                    <a:lnTo>
                      <a:pt x="76" y="80"/>
                    </a:lnTo>
                    <a:lnTo>
                      <a:pt x="67" y="79"/>
                    </a:lnTo>
                    <a:lnTo>
                      <a:pt x="63" y="77"/>
                    </a:lnTo>
                    <a:lnTo>
                      <a:pt x="60" y="76"/>
                    </a:lnTo>
                    <a:lnTo>
                      <a:pt x="59" y="74"/>
                    </a:lnTo>
                    <a:lnTo>
                      <a:pt x="57" y="73"/>
                    </a:lnTo>
                    <a:lnTo>
                      <a:pt x="56" y="70"/>
                    </a:lnTo>
                    <a:lnTo>
                      <a:pt x="54" y="66"/>
                    </a:lnTo>
                    <a:lnTo>
                      <a:pt x="53" y="63"/>
                    </a:lnTo>
                    <a:lnTo>
                      <a:pt x="50" y="60"/>
                    </a:lnTo>
                    <a:lnTo>
                      <a:pt x="49" y="59"/>
                    </a:lnTo>
                    <a:lnTo>
                      <a:pt x="47" y="57"/>
                    </a:lnTo>
                    <a:lnTo>
                      <a:pt x="47" y="54"/>
                    </a:lnTo>
                    <a:lnTo>
                      <a:pt x="47" y="50"/>
                    </a:lnTo>
                    <a:lnTo>
                      <a:pt x="46" y="49"/>
                    </a:lnTo>
                    <a:lnTo>
                      <a:pt x="44" y="47"/>
                    </a:lnTo>
                    <a:lnTo>
                      <a:pt x="43" y="44"/>
                    </a:lnTo>
                    <a:lnTo>
                      <a:pt x="41" y="41"/>
                    </a:lnTo>
                    <a:lnTo>
                      <a:pt x="38" y="41"/>
                    </a:lnTo>
                    <a:lnTo>
                      <a:pt x="36" y="40"/>
                    </a:lnTo>
                    <a:lnTo>
                      <a:pt x="34" y="38"/>
                    </a:lnTo>
                    <a:lnTo>
                      <a:pt x="34" y="35"/>
                    </a:lnTo>
                    <a:lnTo>
                      <a:pt x="33" y="33"/>
                    </a:lnTo>
                    <a:lnTo>
                      <a:pt x="31" y="32"/>
                    </a:lnTo>
                    <a:lnTo>
                      <a:pt x="28" y="29"/>
                    </a:lnTo>
                    <a:lnTo>
                      <a:pt x="25" y="27"/>
                    </a:lnTo>
                    <a:lnTo>
                      <a:pt x="22" y="25"/>
                    </a:lnTo>
                    <a:lnTo>
                      <a:pt x="19" y="25"/>
                    </a:lnTo>
                    <a:lnTo>
                      <a:pt x="17" y="25"/>
                    </a:lnTo>
                    <a:lnTo>
                      <a:pt x="16" y="25"/>
                    </a:lnTo>
                    <a:lnTo>
                      <a:pt x="16" y="22"/>
                    </a:lnTo>
                    <a:lnTo>
                      <a:pt x="14" y="22"/>
                    </a:lnTo>
                    <a:lnTo>
                      <a:pt x="13" y="22"/>
                    </a:lnTo>
                    <a:lnTo>
                      <a:pt x="13" y="19"/>
                    </a:lnTo>
                    <a:lnTo>
                      <a:pt x="11" y="19"/>
                    </a:lnTo>
                    <a:lnTo>
                      <a:pt x="9" y="19"/>
                    </a:lnTo>
                    <a:lnTo>
                      <a:pt x="6" y="14"/>
                    </a:lnTo>
                    <a:lnTo>
                      <a:pt x="3" y="9"/>
                    </a:lnTo>
                    <a:lnTo>
                      <a:pt x="1" y="6"/>
                    </a:lnTo>
                    <a:lnTo>
                      <a:pt x="0" y="3"/>
                    </a:lnTo>
                    <a:lnTo>
                      <a:pt x="0" y="1"/>
                    </a:lnTo>
                    <a:lnTo>
                      <a:pt x="2" y="1"/>
                    </a:lnTo>
                    <a:lnTo>
                      <a:pt x="4" y="0"/>
                    </a:lnTo>
                    <a:lnTo>
                      <a:pt x="6" y="0"/>
                    </a:lnTo>
                    <a:lnTo>
                      <a:pt x="9" y="0"/>
                    </a:lnTo>
                    <a:lnTo>
                      <a:pt x="13" y="0"/>
                    </a:lnTo>
                    <a:lnTo>
                      <a:pt x="16" y="0"/>
                    </a:lnTo>
                    <a:lnTo>
                      <a:pt x="16" y="2"/>
                    </a:lnTo>
                    <a:lnTo>
                      <a:pt x="16" y="3"/>
                    </a:lnTo>
                    <a:lnTo>
                      <a:pt x="16" y="6"/>
                    </a:lnTo>
                    <a:lnTo>
                      <a:pt x="16" y="9"/>
                    </a:lnTo>
                    <a:lnTo>
                      <a:pt x="16" y="10"/>
                    </a:lnTo>
                    <a:lnTo>
                      <a:pt x="18" y="9"/>
                    </a:lnTo>
                    <a:lnTo>
                      <a:pt x="22"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1" name="Freeform 276">
                <a:extLst>
                  <a:ext uri="{FF2B5EF4-FFF2-40B4-BE49-F238E27FC236}">
                    <a16:creationId xmlns:a16="http://schemas.microsoft.com/office/drawing/2014/main" id="{A38F72C6-E35F-4383-A793-565A46FC36C1}"/>
                  </a:ext>
                </a:extLst>
              </p:cNvPr>
              <p:cNvSpPr/>
              <p:nvPr/>
            </p:nvSpPr>
            <p:spPr bwMode="auto">
              <a:xfrm>
                <a:off x="2798" y="3476"/>
                <a:ext cx="77" cy="33"/>
              </a:xfrm>
              <a:custGeom>
                <a:avLst/>
                <a:gdLst>
                  <a:gd name="T0" fmla="*/ 10 w 309"/>
                  <a:gd name="T1" fmla="*/ 2 h 135"/>
                  <a:gd name="T2" fmla="*/ 19 w 309"/>
                  <a:gd name="T3" fmla="*/ 8 h 135"/>
                  <a:gd name="T4" fmla="*/ 28 w 309"/>
                  <a:gd name="T5" fmla="*/ 12 h 135"/>
                  <a:gd name="T6" fmla="*/ 39 w 309"/>
                  <a:gd name="T7" fmla="*/ 16 h 135"/>
                  <a:gd name="T8" fmla="*/ 48 w 309"/>
                  <a:gd name="T9" fmla="*/ 21 h 135"/>
                  <a:gd name="T10" fmla="*/ 70 w 309"/>
                  <a:gd name="T11" fmla="*/ 27 h 135"/>
                  <a:gd name="T12" fmla="*/ 92 w 309"/>
                  <a:gd name="T13" fmla="*/ 31 h 135"/>
                  <a:gd name="T14" fmla="*/ 113 w 309"/>
                  <a:gd name="T15" fmla="*/ 36 h 135"/>
                  <a:gd name="T16" fmla="*/ 135 w 309"/>
                  <a:gd name="T17" fmla="*/ 39 h 135"/>
                  <a:gd name="T18" fmla="*/ 155 w 309"/>
                  <a:gd name="T19" fmla="*/ 42 h 135"/>
                  <a:gd name="T20" fmla="*/ 175 w 309"/>
                  <a:gd name="T21" fmla="*/ 47 h 135"/>
                  <a:gd name="T22" fmla="*/ 175 w 309"/>
                  <a:gd name="T23" fmla="*/ 47 h 135"/>
                  <a:gd name="T24" fmla="*/ 175 w 309"/>
                  <a:gd name="T25" fmla="*/ 47 h 135"/>
                  <a:gd name="T26" fmla="*/ 176 w 309"/>
                  <a:gd name="T27" fmla="*/ 47 h 135"/>
                  <a:gd name="T28" fmla="*/ 191 w 309"/>
                  <a:gd name="T29" fmla="*/ 50 h 135"/>
                  <a:gd name="T30" fmla="*/ 206 w 309"/>
                  <a:gd name="T31" fmla="*/ 54 h 135"/>
                  <a:gd name="T32" fmla="*/ 220 w 309"/>
                  <a:gd name="T33" fmla="*/ 59 h 135"/>
                  <a:gd name="T34" fmla="*/ 233 w 309"/>
                  <a:gd name="T35" fmla="*/ 64 h 135"/>
                  <a:gd name="T36" fmla="*/ 249 w 309"/>
                  <a:gd name="T37" fmla="*/ 71 h 135"/>
                  <a:gd name="T38" fmla="*/ 264 w 309"/>
                  <a:gd name="T39" fmla="*/ 80 h 135"/>
                  <a:gd name="T40" fmla="*/ 277 w 309"/>
                  <a:gd name="T41" fmla="*/ 89 h 135"/>
                  <a:gd name="T42" fmla="*/ 288 w 309"/>
                  <a:gd name="T43" fmla="*/ 98 h 135"/>
                  <a:gd name="T44" fmla="*/ 297 w 309"/>
                  <a:gd name="T45" fmla="*/ 107 h 135"/>
                  <a:gd name="T46" fmla="*/ 303 w 309"/>
                  <a:gd name="T47" fmla="*/ 116 h 135"/>
                  <a:gd name="T48" fmla="*/ 307 w 309"/>
                  <a:gd name="T49" fmla="*/ 123 h 135"/>
                  <a:gd name="T50" fmla="*/ 309 w 309"/>
                  <a:gd name="T51" fmla="*/ 131 h 135"/>
                  <a:gd name="T52" fmla="*/ 280 w 309"/>
                  <a:gd name="T53" fmla="*/ 135 h 135"/>
                  <a:gd name="T54" fmla="*/ 278 w 309"/>
                  <a:gd name="T55" fmla="*/ 131 h 135"/>
                  <a:gd name="T56" fmla="*/ 275 w 309"/>
                  <a:gd name="T57" fmla="*/ 125 h 135"/>
                  <a:gd name="T58" fmla="*/ 271 w 309"/>
                  <a:gd name="T59" fmla="*/ 119 h 135"/>
                  <a:gd name="T60" fmla="*/ 263 w 309"/>
                  <a:gd name="T61" fmla="*/ 112 h 135"/>
                  <a:gd name="T62" fmla="*/ 256 w 309"/>
                  <a:gd name="T63" fmla="*/ 105 h 135"/>
                  <a:gd name="T64" fmla="*/ 246 w 309"/>
                  <a:gd name="T65" fmla="*/ 98 h 135"/>
                  <a:gd name="T66" fmla="*/ 234 w 309"/>
                  <a:gd name="T67" fmla="*/ 91 h 135"/>
                  <a:gd name="T68" fmla="*/ 221 w 309"/>
                  <a:gd name="T69" fmla="*/ 85 h 135"/>
                  <a:gd name="T70" fmla="*/ 212 w 309"/>
                  <a:gd name="T71" fmla="*/ 80 h 135"/>
                  <a:gd name="T72" fmla="*/ 199 w 309"/>
                  <a:gd name="T73" fmla="*/ 76 h 135"/>
                  <a:gd name="T74" fmla="*/ 184 w 309"/>
                  <a:gd name="T75" fmla="*/ 70 h 135"/>
                  <a:gd name="T76" fmla="*/ 166 w 309"/>
                  <a:gd name="T77" fmla="*/ 65 h 135"/>
                  <a:gd name="T78" fmla="*/ 127 w 309"/>
                  <a:gd name="T79" fmla="*/ 55 h 135"/>
                  <a:gd name="T80" fmla="*/ 86 w 309"/>
                  <a:gd name="T81" fmla="*/ 44 h 135"/>
                  <a:gd name="T82" fmla="*/ 66 w 309"/>
                  <a:gd name="T83" fmla="*/ 39 h 135"/>
                  <a:gd name="T84" fmla="*/ 48 w 309"/>
                  <a:gd name="T85" fmla="*/ 34 h 135"/>
                  <a:gd name="T86" fmla="*/ 32 w 309"/>
                  <a:gd name="T87" fmla="*/ 28 h 135"/>
                  <a:gd name="T88" fmla="*/ 18 w 309"/>
                  <a:gd name="T89" fmla="*/ 23 h 135"/>
                  <a:gd name="T90" fmla="*/ 13 w 309"/>
                  <a:gd name="T91" fmla="*/ 20 h 135"/>
                  <a:gd name="T92" fmla="*/ 8 w 309"/>
                  <a:gd name="T93" fmla="*/ 17 h 135"/>
                  <a:gd name="T94" fmla="*/ 4 w 309"/>
                  <a:gd name="T95" fmla="*/ 14 h 135"/>
                  <a:gd name="T96" fmla="*/ 2 w 309"/>
                  <a:gd name="T97" fmla="*/ 12 h 135"/>
                  <a:gd name="T98" fmla="*/ 1 w 309"/>
                  <a:gd name="T99" fmla="*/ 9 h 135"/>
                  <a:gd name="T100" fmla="*/ 0 w 309"/>
                  <a:gd name="T101" fmla="*/ 6 h 135"/>
                  <a:gd name="T102" fmla="*/ 1 w 309"/>
                  <a:gd name="T103" fmla="*/ 3 h 135"/>
                  <a:gd name="T104" fmla="*/ 3 w 309"/>
                  <a:gd name="T105" fmla="*/ 0 h 135"/>
                  <a:gd name="T106" fmla="*/ 6 w 309"/>
                  <a:gd name="T107" fmla="*/ 1 h 135"/>
                  <a:gd name="T108" fmla="*/ 6 w 309"/>
                  <a:gd name="T109" fmla="*/ 0 h 135"/>
                  <a:gd name="T110" fmla="*/ 7 w 309"/>
                  <a:gd name="T111" fmla="*/ 0 h 135"/>
                  <a:gd name="T112" fmla="*/ 8 w 309"/>
                  <a:gd name="T113" fmla="*/ 1 h 135"/>
                  <a:gd name="T114" fmla="*/ 10 w 309"/>
                  <a:gd name="T115" fmla="*/ 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9" h="135">
                    <a:moveTo>
                      <a:pt x="10" y="2"/>
                    </a:moveTo>
                    <a:lnTo>
                      <a:pt x="19" y="8"/>
                    </a:lnTo>
                    <a:lnTo>
                      <a:pt x="28" y="12"/>
                    </a:lnTo>
                    <a:lnTo>
                      <a:pt x="39" y="16"/>
                    </a:lnTo>
                    <a:lnTo>
                      <a:pt x="48" y="21"/>
                    </a:lnTo>
                    <a:lnTo>
                      <a:pt x="70" y="27"/>
                    </a:lnTo>
                    <a:lnTo>
                      <a:pt x="92" y="31"/>
                    </a:lnTo>
                    <a:lnTo>
                      <a:pt x="113" y="36"/>
                    </a:lnTo>
                    <a:lnTo>
                      <a:pt x="135" y="39"/>
                    </a:lnTo>
                    <a:lnTo>
                      <a:pt x="155" y="42"/>
                    </a:lnTo>
                    <a:lnTo>
                      <a:pt x="175" y="47"/>
                    </a:lnTo>
                    <a:lnTo>
                      <a:pt x="175" y="47"/>
                    </a:lnTo>
                    <a:lnTo>
                      <a:pt x="175" y="47"/>
                    </a:lnTo>
                    <a:lnTo>
                      <a:pt x="176" y="47"/>
                    </a:lnTo>
                    <a:lnTo>
                      <a:pt x="191" y="50"/>
                    </a:lnTo>
                    <a:lnTo>
                      <a:pt x="206" y="54"/>
                    </a:lnTo>
                    <a:lnTo>
                      <a:pt x="220" y="59"/>
                    </a:lnTo>
                    <a:lnTo>
                      <a:pt x="233" y="64"/>
                    </a:lnTo>
                    <a:lnTo>
                      <a:pt x="249" y="71"/>
                    </a:lnTo>
                    <a:lnTo>
                      <a:pt x="264" y="80"/>
                    </a:lnTo>
                    <a:lnTo>
                      <a:pt x="277" y="89"/>
                    </a:lnTo>
                    <a:lnTo>
                      <a:pt x="288" y="98"/>
                    </a:lnTo>
                    <a:lnTo>
                      <a:pt x="297" y="107"/>
                    </a:lnTo>
                    <a:lnTo>
                      <a:pt x="303" y="116"/>
                    </a:lnTo>
                    <a:lnTo>
                      <a:pt x="307" y="123"/>
                    </a:lnTo>
                    <a:lnTo>
                      <a:pt x="309" y="131"/>
                    </a:lnTo>
                    <a:lnTo>
                      <a:pt x="280" y="135"/>
                    </a:lnTo>
                    <a:lnTo>
                      <a:pt x="278" y="131"/>
                    </a:lnTo>
                    <a:lnTo>
                      <a:pt x="275" y="125"/>
                    </a:lnTo>
                    <a:lnTo>
                      <a:pt x="271" y="119"/>
                    </a:lnTo>
                    <a:lnTo>
                      <a:pt x="263" y="112"/>
                    </a:lnTo>
                    <a:lnTo>
                      <a:pt x="256" y="105"/>
                    </a:lnTo>
                    <a:lnTo>
                      <a:pt x="246" y="98"/>
                    </a:lnTo>
                    <a:lnTo>
                      <a:pt x="234" y="91"/>
                    </a:lnTo>
                    <a:lnTo>
                      <a:pt x="221" y="85"/>
                    </a:lnTo>
                    <a:lnTo>
                      <a:pt x="212" y="80"/>
                    </a:lnTo>
                    <a:lnTo>
                      <a:pt x="199" y="76"/>
                    </a:lnTo>
                    <a:lnTo>
                      <a:pt x="184" y="70"/>
                    </a:lnTo>
                    <a:lnTo>
                      <a:pt x="166" y="65"/>
                    </a:lnTo>
                    <a:lnTo>
                      <a:pt x="127" y="55"/>
                    </a:lnTo>
                    <a:lnTo>
                      <a:pt x="86" y="44"/>
                    </a:lnTo>
                    <a:lnTo>
                      <a:pt x="66" y="39"/>
                    </a:lnTo>
                    <a:lnTo>
                      <a:pt x="48" y="34"/>
                    </a:lnTo>
                    <a:lnTo>
                      <a:pt x="32" y="28"/>
                    </a:lnTo>
                    <a:lnTo>
                      <a:pt x="18" y="23"/>
                    </a:lnTo>
                    <a:lnTo>
                      <a:pt x="13" y="20"/>
                    </a:lnTo>
                    <a:lnTo>
                      <a:pt x="8" y="17"/>
                    </a:lnTo>
                    <a:lnTo>
                      <a:pt x="4" y="14"/>
                    </a:lnTo>
                    <a:lnTo>
                      <a:pt x="2" y="12"/>
                    </a:lnTo>
                    <a:lnTo>
                      <a:pt x="1" y="9"/>
                    </a:lnTo>
                    <a:lnTo>
                      <a:pt x="0" y="6"/>
                    </a:lnTo>
                    <a:lnTo>
                      <a:pt x="1" y="3"/>
                    </a:lnTo>
                    <a:lnTo>
                      <a:pt x="3" y="0"/>
                    </a:lnTo>
                    <a:lnTo>
                      <a:pt x="6" y="1"/>
                    </a:lnTo>
                    <a:lnTo>
                      <a:pt x="6" y="0"/>
                    </a:lnTo>
                    <a:lnTo>
                      <a:pt x="7" y="0"/>
                    </a:lnTo>
                    <a:lnTo>
                      <a:pt x="8" y="1"/>
                    </a:lnTo>
                    <a:lnTo>
                      <a:pt x="10"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2" name="Freeform 277">
                <a:extLst>
                  <a:ext uri="{FF2B5EF4-FFF2-40B4-BE49-F238E27FC236}">
                    <a16:creationId xmlns:a16="http://schemas.microsoft.com/office/drawing/2014/main" id="{617233A8-706C-4A46-A8EC-EB47CFEBCC20}"/>
                  </a:ext>
                </a:extLst>
              </p:cNvPr>
              <p:cNvSpPr/>
              <p:nvPr/>
            </p:nvSpPr>
            <p:spPr bwMode="auto">
              <a:xfrm>
                <a:off x="2797" y="3490"/>
                <a:ext cx="65" cy="24"/>
              </a:xfrm>
              <a:custGeom>
                <a:avLst/>
                <a:gdLst>
                  <a:gd name="T0" fmla="*/ 6 w 260"/>
                  <a:gd name="T1" fmla="*/ 0 h 96"/>
                  <a:gd name="T2" fmla="*/ 12 w 260"/>
                  <a:gd name="T3" fmla="*/ 0 h 96"/>
                  <a:gd name="T4" fmla="*/ 16 w 260"/>
                  <a:gd name="T5" fmla="*/ 2 h 96"/>
                  <a:gd name="T6" fmla="*/ 25 w 260"/>
                  <a:gd name="T7" fmla="*/ 5 h 96"/>
                  <a:gd name="T8" fmla="*/ 42 w 260"/>
                  <a:gd name="T9" fmla="*/ 9 h 96"/>
                  <a:gd name="T10" fmla="*/ 65 w 260"/>
                  <a:gd name="T11" fmla="*/ 16 h 96"/>
                  <a:gd name="T12" fmla="*/ 91 w 260"/>
                  <a:gd name="T13" fmla="*/ 22 h 96"/>
                  <a:gd name="T14" fmla="*/ 122 w 260"/>
                  <a:gd name="T15" fmla="*/ 29 h 96"/>
                  <a:gd name="T16" fmla="*/ 156 w 260"/>
                  <a:gd name="T17" fmla="*/ 36 h 96"/>
                  <a:gd name="T18" fmla="*/ 156 w 260"/>
                  <a:gd name="T19" fmla="*/ 36 h 96"/>
                  <a:gd name="T20" fmla="*/ 156 w 260"/>
                  <a:gd name="T21" fmla="*/ 36 h 96"/>
                  <a:gd name="T22" fmla="*/ 156 w 260"/>
                  <a:gd name="T23" fmla="*/ 36 h 96"/>
                  <a:gd name="T24" fmla="*/ 157 w 260"/>
                  <a:gd name="T25" fmla="*/ 36 h 96"/>
                  <a:gd name="T26" fmla="*/ 166 w 260"/>
                  <a:gd name="T27" fmla="*/ 38 h 96"/>
                  <a:gd name="T28" fmla="*/ 173 w 260"/>
                  <a:gd name="T29" fmla="*/ 40 h 96"/>
                  <a:gd name="T30" fmla="*/ 182 w 260"/>
                  <a:gd name="T31" fmla="*/ 43 h 96"/>
                  <a:gd name="T32" fmla="*/ 191 w 260"/>
                  <a:gd name="T33" fmla="*/ 46 h 96"/>
                  <a:gd name="T34" fmla="*/ 200 w 260"/>
                  <a:gd name="T35" fmla="*/ 49 h 96"/>
                  <a:gd name="T36" fmla="*/ 211 w 260"/>
                  <a:gd name="T37" fmla="*/ 53 h 96"/>
                  <a:gd name="T38" fmla="*/ 221 w 260"/>
                  <a:gd name="T39" fmla="*/ 59 h 96"/>
                  <a:gd name="T40" fmla="*/ 230 w 260"/>
                  <a:gd name="T41" fmla="*/ 64 h 96"/>
                  <a:gd name="T42" fmla="*/ 247 w 260"/>
                  <a:gd name="T43" fmla="*/ 75 h 96"/>
                  <a:gd name="T44" fmla="*/ 260 w 260"/>
                  <a:gd name="T45" fmla="*/ 86 h 96"/>
                  <a:gd name="T46" fmla="*/ 228 w 260"/>
                  <a:gd name="T47" fmla="*/ 96 h 96"/>
                  <a:gd name="T48" fmla="*/ 218 w 260"/>
                  <a:gd name="T49" fmla="*/ 89 h 96"/>
                  <a:gd name="T50" fmla="*/ 206 w 260"/>
                  <a:gd name="T51" fmla="*/ 81 h 96"/>
                  <a:gd name="T52" fmla="*/ 195 w 260"/>
                  <a:gd name="T53" fmla="*/ 76 h 96"/>
                  <a:gd name="T54" fmla="*/ 183 w 260"/>
                  <a:gd name="T55" fmla="*/ 69 h 96"/>
                  <a:gd name="T56" fmla="*/ 161 w 260"/>
                  <a:gd name="T57" fmla="*/ 60 h 96"/>
                  <a:gd name="T58" fmla="*/ 137 w 260"/>
                  <a:gd name="T59" fmla="*/ 52 h 96"/>
                  <a:gd name="T60" fmla="*/ 113 w 260"/>
                  <a:gd name="T61" fmla="*/ 45 h 96"/>
                  <a:gd name="T62" fmla="*/ 88 w 260"/>
                  <a:gd name="T63" fmla="*/ 38 h 96"/>
                  <a:gd name="T64" fmla="*/ 63 w 260"/>
                  <a:gd name="T65" fmla="*/ 31 h 96"/>
                  <a:gd name="T66" fmla="*/ 38 w 260"/>
                  <a:gd name="T67" fmla="*/ 23 h 96"/>
                  <a:gd name="T68" fmla="*/ 20 w 260"/>
                  <a:gd name="T69" fmla="*/ 18 h 96"/>
                  <a:gd name="T70" fmla="*/ 6 w 260"/>
                  <a:gd name="T71" fmla="*/ 14 h 96"/>
                  <a:gd name="T72" fmla="*/ 2 w 260"/>
                  <a:gd name="T73" fmla="*/ 11 h 96"/>
                  <a:gd name="T74" fmla="*/ 0 w 260"/>
                  <a:gd name="T75" fmla="*/ 9 h 96"/>
                  <a:gd name="T76" fmla="*/ 0 w 260"/>
                  <a:gd name="T77" fmla="*/ 7 h 96"/>
                  <a:gd name="T78" fmla="*/ 1 w 260"/>
                  <a:gd name="T79" fmla="*/ 5 h 96"/>
                  <a:gd name="T80" fmla="*/ 3 w 260"/>
                  <a:gd name="T81" fmla="*/ 3 h 96"/>
                  <a:gd name="T82" fmla="*/ 6 w 260"/>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0" h="96">
                    <a:moveTo>
                      <a:pt x="6" y="0"/>
                    </a:moveTo>
                    <a:lnTo>
                      <a:pt x="12" y="0"/>
                    </a:lnTo>
                    <a:lnTo>
                      <a:pt x="16" y="2"/>
                    </a:lnTo>
                    <a:lnTo>
                      <a:pt x="25" y="5"/>
                    </a:lnTo>
                    <a:lnTo>
                      <a:pt x="42" y="9"/>
                    </a:lnTo>
                    <a:lnTo>
                      <a:pt x="65" y="16"/>
                    </a:lnTo>
                    <a:lnTo>
                      <a:pt x="91" y="22"/>
                    </a:lnTo>
                    <a:lnTo>
                      <a:pt x="122" y="29"/>
                    </a:lnTo>
                    <a:lnTo>
                      <a:pt x="156" y="36"/>
                    </a:lnTo>
                    <a:lnTo>
                      <a:pt x="156" y="36"/>
                    </a:lnTo>
                    <a:lnTo>
                      <a:pt x="156" y="36"/>
                    </a:lnTo>
                    <a:lnTo>
                      <a:pt x="156" y="36"/>
                    </a:lnTo>
                    <a:lnTo>
                      <a:pt x="157" y="36"/>
                    </a:lnTo>
                    <a:lnTo>
                      <a:pt x="166" y="38"/>
                    </a:lnTo>
                    <a:lnTo>
                      <a:pt x="173" y="40"/>
                    </a:lnTo>
                    <a:lnTo>
                      <a:pt x="182" y="43"/>
                    </a:lnTo>
                    <a:lnTo>
                      <a:pt x="191" y="46"/>
                    </a:lnTo>
                    <a:lnTo>
                      <a:pt x="200" y="49"/>
                    </a:lnTo>
                    <a:lnTo>
                      <a:pt x="211" y="53"/>
                    </a:lnTo>
                    <a:lnTo>
                      <a:pt x="221" y="59"/>
                    </a:lnTo>
                    <a:lnTo>
                      <a:pt x="230" y="64"/>
                    </a:lnTo>
                    <a:lnTo>
                      <a:pt x="247" y="75"/>
                    </a:lnTo>
                    <a:lnTo>
                      <a:pt x="260" y="86"/>
                    </a:lnTo>
                    <a:lnTo>
                      <a:pt x="228" y="96"/>
                    </a:lnTo>
                    <a:lnTo>
                      <a:pt x="218" y="89"/>
                    </a:lnTo>
                    <a:lnTo>
                      <a:pt x="206" y="81"/>
                    </a:lnTo>
                    <a:lnTo>
                      <a:pt x="195" y="76"/>
                    </a:lnTo>
                    <a:lnTo>
                      <a:pt x="183" y="69"/>
                    </a:lnTo>
                    <a:lnTo>
                      <a:pt x="161" y="60"/>
                    </a:lnTo>
                    <a:lnTo>
                      <a:pt x="137" y="52"/>
                    </a:lnTo>
                    <a:lnTo>
                      <a:pt x="113" y="45"/>
                    </a:lnTo>
                    <a:lnTo>
                      <a:pt x="88" y="38"/>
                    </a:lnTo>
                    <a:lnTo>
                      <a:pt x="63" y="31"/>
                    </a:lnTo>
                    <a:lnTo>
                      <a:pt x="38" y="23"/>
                    </a:lnTo>
                    <a:lnTo>
                      <a:pt x="20" y="18"/>
                    </a:lnTo>
                    <a:lnTo>
                      <a:pt x="6" y="14"/>
                    </a:lnTo>
                    <a:lnTo>
                      <a:pt x="2" y="11"/>
                    </a:lnTo>
                    <a:lnTo>
                      <a:pt x="0" y="9"/>
                    </a:lnTo>
                    <a:lnTo>
                      <a:pt x="0" y="7"/>
                    </a:lnTo>
                    <a:lnTo>
                      <a:pt x="1" y="5"/>
                    </a:lnTo>
                    <a:lnTo>
                      <a:pt x="3" y="3"/>
                    </a:lnTo>
                    <a:lnTo>
                      <a:pt x="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3" name="Freeform 278">
                <a:extLst>
                  <a:ext uri="{FF2B5EF4-FFF2-40B4-BE49-F238E27FC236}">
                    <a16:creationId xmlns:a16="http://schemas.microsoft.com/office/drawing/2014/main" id="{5235C5AB-E2D0-49BB-9A06-737E430B6E68}"/>
                  </a:ext>
                </a:extLst>
              </p:cNvPr>
              <p:cNvSpPr/>
              <p:nvPr/>
            </p:nvSpPr>
            <p:spPr bwMode="auto">
              <a:xfrm>
                <a:off x="2804" y="3505"/>
                <a:ext cx="41" cy="15"/>
              </a:xfrm>
              <a:custGeom>
                <a:avLst/>
                <a:gdLst>
                  <a:gd name="T0" fmla="*/ 2 w 161"/>
                  <a:gd name="T1" fmla="*/ 0 h 57"/>
                  <a:gd name="T2" fmla="*/ 15 w 161"/>
                  <a:gd name="T3" fmla="*/ 6 h 57"/>
                  <a:gd name="T4" fmla="*/ 27 w 161"/>
                  <a:gd name="T5" fmla="*/ 11 h 57"/>
                  <a:gd name="T6" fmla="*/ 41 w 161"/>
                  <a:gd name="T7" fmla="*/ 14 h 57"/>
                  <a:gd name="T8" fmla="*/ 62 w 161"/>
                  <a:gd name="T9" fmla="*/ 18 h 57"/>
                  <a:gd name="T10" fmla="*/ 71 w 161"/>
                  <a:gd name="T11" fmla="*/ 20 h 57"/>
                  <a:gd name="T12" fmla="*/ 82 w 161"/>
                  <a:gd name="T13" fmla="*/ 23 h 57"/>
                  <a:gd name="T14" fmla="*/ 94 w 161"/>
                  <a:gd name="T15" fmla="*/ 25 h 57"/>
                  <a:gd name="T16" fmla="*/ 108 w 161"/>
                  <a:gd name="T17" fmla="*/ 28 h 57"/>
                  <a:gd name="T18" fmla="*/ 108 w 161"/>
                  <a:gd name="T19" fmla="*/ 28 h 57"/>
                  <a:gd name="T20" fmla="*/ 112 w 161"/>
                  <a:gd name="T21" fmla="*/ 29 h 57"/>
                  <a:gd name="T22" fmla="*/ 116 w 161"/>
                  <a:gd name="T23" fmla="*/ 30 h 57"/>
                  <a:gd name="T24" fmla="*/ 120 w 161"/>
                  <a:gd name="T25" fmla="*/ 30 h 57"/>
                  <a:gd name="T26" fmla="*/ 124 w 161"/>
                  <a:gd name="T27" fmla="*/ 31 h 57"/>
                  <a:gd name="T28" fmla="*/ 134 w 161"/>
                  <a:gd name="T29" fmla="*/ 34 h 57"/>
                  <a:gd name="T30" fmla="*/ 142 w 161"/>
                  <a:gd name="T31" fmla="*/ 38 h 57"/>
                  <a:gd name="T32" fmla="*/ 152 w 161"/>
                  <a:gd name="T33" fmla="*/ 41 h 57"/>
                  <a:gd name="T34" fmla="*/ 161 w 161"/>
                  <a:gd name="T35" fmla="*/ 44 h 57"/>
                  <a:gd name="T36" fmla="*/ 154 w 161"/>
                  <a:gd name="T37" fmla="*/ 57 h 57"/>
                  <a:gd name="T38" fmla="*/ 147 w 161"/>
                  <a:gd name="T39" fmla="*/ 54 h 57"/>
                  <a:gd name="T40" fmla="*/ 138 w 161"/>
                  <a:gd name="T41" fmla="*/ 51 h 57"/>
                  <a:gd name="T42" fmla="*/ 129 w 161"/>
                  <a:gd name="T43" fmla="*/ 48 h 57"/>
                  <a:gd name="T44" fmla="*/ 120 w 161"/>
                  <a:gd name="T45" fmla="*/ 45 h 57"/>
                  <a:gd name="T46" fmla="*/ 116 w 161"/>
                  <a:gd name="T47" fmla="*/ 44 h 57"/>
                  <a:gd name="T48" fmla="*/ 112 w 161"/>
                  <a:gd name="T49" fmla="*/ 44 h 57"/>
                  <a:gd name="T50" fmla="*/ 109 w 161"/>
                  <a:gd name="T51" fmla="*/ 43 h 57"/>
                  <a:gd name="T52" fmla="*/ 106 w 161"/>
                  <a:gd name="T53" fmla="*/ 42 h 57"/>
                  <a:gd name="T54" fmla="*/ 104 w 161"/>
                  <a:gd name="T55" fmla="*/ 42 h 57"/>
                  <a:gd name="T56" fmla="*/ 92 w 161"/>
                  <a:gd name="T57" fmla="*/ 40 h 57"/>
                  <a:gd name="T58" fmla="*/ 80 w 161"/>
                  <a:gd name="T59" fmla="*/ 37 h 57"/>
                  <a:gd name="T60" fmla="*/ 69 w 161"/>
                  <a:gd name="T61" fmla="*/ 34 h 57"/>
                  <a:gd name="T62" fmla="*/ 59 w 161"/>
                  <a:gd name="T63" fmla="*/ 33 h 57"/>
                  <a:gd name="T64" fmla="*/ 38 w 161"/>
                  <a:gd name="T65" fmla="*/ 29 h 57"/>
                  <a:gd name="T66" fmla="*/ 25 w 161"/>
                  <a:gd name="T67" fmla="*/ 25 h 57"/>
                  <a:gd name="T68" fmla="*/ 14 w 161"/>
                  <a:gd name="T69" fmla="*/ 20 h 57"/>
                  <a:gd name="T70" fmla="*/ 0 w 161"/>
                  <a:gd name="T71" fmla="*/ 13 h 57"/>
                  <a:gd name="T72" fmla="*/ 2 w 161"/>
                  <a:gd name="T7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 h="57">
                    <a:moveTo>
                      <a:pt x="2" y="0"/>
                    </a:moveTo>
                    <a:lnTo>
                      <a:pt x="15" y="6"/>
                    </a:lnTo>
                    <a:lnTo>
                      <a:pt x="27" y="11"/>
                    </a:lnTo>
                    <a:lnTo>
                      <a:pt x="41" y="14"/>
                    </a:lnTo>
                    <a:lnTo>
                      <a:pt x="62" y="18"/>
                    </a:lnTo>
                    <a:lnTo>
                      <a:pt x="71" y="20"/>
                    </a:lnTo>
                    <a:lnTo>
                      <a:pt x="82" y="23"/>
                    </a:lnTo>
                    <a:lnTo>
                      <a:pt x="94" y="25"/>
                    </a:lnTo>
                    <a:lnTo>
                      <a:pt x="108" y="28"/>
                    </a:lnTo>
                    <a:lnTo>
                      <a:pt x="108" y="28"/>
                    </a:lnTo>
                    <a:lnTo>
                      <a:pt x="112" y="29"/>
                    </a:lnTo>
                    <a:lnTo>
                      <a:pt x="116" y="30"/>
                    </a:lnTo>
                    <a:lnTo>
                      <a:pt x="120" y="30"/>
                    </a:lnTo>
                    <a:lnTo>
                      <a:pt x="124" y="31"/>
                    </a:lnTo>
                    <a:lnTo>
                      <a:pt x="134" y="34"/>
                    </a:lnTo>
                    <a:lnTo>
                      <a:pt x="142" y="38"/>
                    </a:lnTo>
                    <a:lnTo>
                      <a:pt x="152" y="41"/>
                    </a:lnTo>
                    <a:lnTo>
                      <a:pt x="161" y="44"/>
                    </a:lnTo>
                    <a:lnTo>
                      <a:pt x="154" y="57"/>
                    </a:lnTo>
                    <a:lnTo>
                      <a:pt x="147" y="54"/>
                    </a:lnTo>
                    <a:lnTo>
                      <a:pt x="138" y="51"/>
                    </a:lnTo>
                    <a:lnTo>
                      <a:pt x="129" y="48"/>
                    </a:lnTo>
                    <a:lnTo>
                      <a:pt x="120" y="45"/>
                    </a:lnTo>
                    <a:lnTo>
                      <a:pt x="116" y="44"/>
                    </a:lnTo>
                    <a:lnTo>
                      <a:pt x="112" y="44"/>
                    </a:lnTo>
                    <a:lnTo>
                      <a:pt x="109" y="43"/>
                    </a:lnTo>
                    <a:lnTo>
                      <a:pt x="106" y="42"/>
                    </a:lnTo>
                    <a:lnTo>
                      <a:pt x="104" y="42"/>
                    </a:lnTo>
                    <a:lnTo>
                      <a:pt x="92" y="40"/>
                    </a:lnTo>
                    <a:lnTo>
                      <a:pt x="80" y="37"/>
                    </a:lnTo>
                    <a:lnTo>
                      <a:pt x="69" y="34"/>
                    </a:lnTo>
                    <a:lnTo>
                      <a:pt x="59" y="33"/>
                    </a:lnTo>
                    <a:lnTo>
                      <a:pt x="38" y="29"/>
                    </a:lnTo>
                    <a:lnTo>
                      <a:pt x="25" y="25"/>
                    </a:lnTo>
                    <a:lnTo>
                      <a:pt x="14" y="20"/>
                    </a:lnTo>
                    <a:lnTo>
                      <a:pt x="0" y="13"/>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4" name="Freeform 279">
                <a:extLst>
                  <a:ext uri="{FF2B5EF4-FFF2-40B4-BE49-F238E27FC236}">
                    <a16:creationId xmlns:a16="http://schemas.microsoft.com/office/drawing/2014/main" id="{250E31F7-5F86-471F-94FE-DDB9BCB57A9A}"/>
                  </a:ext>
                </a:extLst>
              </p:cNvPr>
              <p:cNvSpPr/>
              <p:nvPr/>
            </p:nvSpPr>
            <p:spPr bwMode="auto">
              <a:xfrm>
                <a:off x="2806" y="3482"/>
                <a:ext cx="7" cy="11"/>
              </a:xfrm>
              <a:custGeom>
                <a:avLst/>
                <a:gdLst>
                  <a:gd name="T0" fmla="*/ 0 w 28"/>
                  <a:gd name="T1" fmla="*/ 0 h 42"/>
                  <a:gd name="T2" fmla="*/ 1 w 28"/>
                  <a:gd name="T3" fmla="*/ 1 h 42"/>
                  <a:gd name="T4" fmla="*/ 8 w 28"/>
                  <a:gd name="T5" fmla="*/ 5 h 42"/>
                  <a:gd name="T6" fmla="*/ 12 w 28"/>
                  <a:gd name="T7" fmla="*/ 9 h 42"/>
                  <a:gd name="T8" fmla="*/ 15 w 28"/>
                  <a:gd name="T9" fmla="*/ 14 h 42"/>
                  <a:gd name="T10" fmla="*/ 17 w 28"/>
                  <a:gd name="T11" fmla="*/ 19 h 42"/>
                  <a:gd name="T12" fmla="*/ 17 w 28"/>
                  <a:gd name="T13" fmla="*/ 26 h 42"/>
                  <a:gd name="T14" fmla="*/ 17 w 28"/>
                  <a:gd name="T15" fmla="*/ 35 h 42"/>
                  <a:gd name="T16" fmla="*/ 17 w 28"/>
                  <a:gd name="T17" fmla="*/ 39 h 42"/>
                  <a:gd name="T18" fmla="*/ 17 w 28"/>
                  <a:gd name="T19" fmla="*/ 41 h 42"/>
                  <a:gd name="T20" fmla="*/ 19 w 28"/>
                  <a:gd name="T21" fmla="*/ 42 h 42"/>
                  <a:gd name="T22" fmla="*/ 22 w 28"/>
                  <a:gd name="T23" fmla="*/ 37 h 42"/>
                  <a:gd name="T24" fmla="*/ 24 w 28"/>
                  <a:gd name="T25" fmla="*/ 28 h 42"/>
                  <a:gd name="T26" fmla="*/ 26 w 28"/>
                  <a:gd name="T27" fmla="*/ 14 h 42"/>
                  <a:gd name="T28" fmla="*/ 28 w 28"/>
                  <a:gd name="T29" fmla="*/ 7 h 42"/>
                  <a:gd name="T30" fmla="*/ 0 w 28"/>
                  <a:gd name="T3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2">
                    <a:moveTo>
                      <a:pt x="0" y="0"/>
                    </a:moveTo>
                    <a:lnTo>
                      <a:pt x="1" y="1"/>
                    </a:lnTo>
                    <a:lnTo>
                      <a:pt x="8" y="5"/>
                    </a:lnTo>
                    <a:lnTo>
                      <a:pt x="12" y="9"/>
                    </a:lnTo>
                    <a:lnTo>
                      <a:pt x="15" y="14"/>
                    </a:lnTo>
                    <a:lnTo>
                      <a:pt x="17" y="19"/>
                    </a:lnTo>
                    <a:lnTo>
                      <a:pt x="17" y="26"/>
                    </a:lnTo>
                    <a:lnTo>
                      <a:pt x="17" y="35"/>
                    </a:lnTo>
                    <a:lnTo>
                      <a:pt x="17" y="39"/>
                    </a:lnTo>
                    <a:lnTo>
                      <a:pt x="17" y="41"/>
                    </a:lnTo>
                    <a:lnTo>
                      <a:pt x="19" y="42"/>
                    </a:lnTo>
                    <a:lnTo>
                      <a:pt x="22" y="37"/>
                    </a:lnTo>
                    <a:lnTo>
                      <a:pt x="24" y="28"/>
                    </a:lnTo>
                    <a:lnTo>
                      <a:pt x="26" y="14"/>
                    </a:lnTo>
                    <a:lnTo>
                      <a:pt x="28" y="7"/>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5" name="Freeform 280">
                <a:extLst>
                  <a:ext uri="{FF2B5EF4-FFF2-40B4-BE49-F238E27FC236}">
                    <a16:creationId xmlns:a16="http://schemas.microsoft.com/office/drawing/2014/main" id="{CA190653-F107-4763-9662-D34AAA14C7E9}"/>
                  </a:ext>
                </a:extLst>
              </p:cNvPr>
              <p:cNvSpPr/>
              <p:nvPr/>
            </p:nvSpPr>
            <p:spPr bwMode="auto">
              <a:xfrm>
                <a:off x="2821" y="3486"/>
                <a:ext cx="7" cy="10"/>
              </a:xfrm>
              <a:custGeom>
                <a:avLst/>
                <a:gdLst>
                  <a:gd name="T0" fmla="*/ 0 w 28"/>
                  <a:gd name="T1" fmla="*/ 0 h 40"/>
                  <a:gd name="T2" fmla="*/ 1 w 28"/>
                  <a:gd name="T3" fmla="*/ 1 h 40"/>
                  <a:gd name="T4" fmla="*/ 7 w 28"/>
                  <a:gd name="T5" fmla="*/ 6 h 40"/>
                  <a:gd name="T6" fmla="*/ 10 w 28"/>
                  <a:gd name="T7" fmla="*/ 9 h 40"/>
                  <a:gd name="T8" fmla="*/ 15 w 28"/>
                  <a:gd name="T9" fmla="*/ 13 h 40"/>
                  <a:gd name="T10" fmla="*/ 17 w 28"/>
                  <a:gd name="T11" fmla="*/ 19 h 40"/>
                  <a:gd name="T12" fmla="*/ 17 w 28"/>
                  <a:gd name="T13" fmla="*/ 25 h 40"/>
                  <a:gd name="T14" fmla="*/ 16 w 28"/>
                  <a:gd name="T15" fmla="*/ 33 h 40"/>
                  <a:gd name="T16" fmla="*/ 16 w 28"/>
                  <a:gd name="T17" fmla="*/ 38 h 40"/>
                  <a:gd name="T18" fmla="*/ 17 w 28"/>
                  <a:gd name="T19" fmla="*/ 40 h 40"/>
                  <a:gd name="T20" fmla="*/ 18 w 28"/>
                  <a:gd name="T21" fmla="*/ 40 h 40"/>
                  <a:gd name="T22" fmla="*/ 20 w 28"/>
                  <a:gd name="T23" fmla="*/ 36 h 40"/>
                  <a:gd name="T24" fmla="*/ 22 w 28"/>
                  <a:gd name="T25" fmla="*/ 27 h 40"/>
                  <a:gd name="T26" fmla="*/ 25 w 28"/>
                  <a:gd name="T27" fmla="*/ 13 h 40"/>
                  <a:gd name="T28" fmla="*/ 28 w 28"/>
                  <a:gd name="T29" fmla="*/ 7 h 40"/>
                  <a:gd name="T30" fmla="*/ 0 w 28"/>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0">
                    <a:moveTo>
                      <a:pt x="0" y="0"/>
                    </a:moveTo>
                    <a:lnTo>
                      <a:pt x="1" y="1"/>
                    </a:lnTo>
                    <a:lnTo>
                      <a:pt x="7" y="6"/>
                    </a:lnTo>
                    <a:lnTo>
                      <a:pt x="10" y="9"/>
                    </a:lnTo>
                    <a:lnTo>
                      <a:pt x="15" y="13"/>
                    </a:lnTo>
                    <a:lnTo>
                      <a:pt x="17" y="19"/>
                    </a:lnTo>
                    <a:lnTo>
                      <a:pt x="17" y="25"/>
                    </a:lnTo>
                    <a:lnTo>
                      <a:pt x="16" y="33"/>
                    </a:lnTo>
                    <a:lnTo>
                      <a:pt x="16" y="38"/>
                    </a:lnTo>
                    <a:lnTo>
                      <a:pt x="17" y="40"/>
                    </a:lnTo>
                    <a:lnTo>
                      <a:pt x="18" y="40"/>
                    </a:lnTo>
                    <a:lnTo>
                      <a:pt x="20" y="36"/>
                    </a:lnTo>
                    <a:lnTo>
                      <a:pt x="22" y="27"/>
                    </a:lnTo>
                    <a:lnTo>
                      <a:pt x="25" y="13"/>
                    </a:lnTo>
                    <a:lnTo>
                      <a:pt x="28" y="7"/>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6" name="Freeform 281">
                <a:extLst>
                  <a:ext uri="{FF2B5EF4-FFF2-40B4-BE49-F238E27FC236}">
                    <a16:creationId xmlns:a16="http://schemas.microsoft.com/office/drawing/2014/main" id="{9A079A0B-BC27-4D38-89FD-E0D24F846B7B}"/>
                  </a:ext>
                </a:extLst>
              </p:cNvPr>
              <p:cNvSpPr/>
              <p:nvPr/>
            </p:nvSpPr>
            <p:spPr bwMode="auto">
              <a:xfrm>
                <a:off x="2462" y="3333"/>
                <a:ext cx="12" cy="15"/>
              </a:xfrm>
              <a:custGeom>
                <a:avLst/>
                <a:gdLst>
                  <a:gd name="T0" fmla="*/ 49 w 49"/>
                  <a:gd name="T1" fmla="*/ 24 h 59"/>
                  <a:gd name="T2" fmla="*/ 47 w 49"/>
                  <a:gd name="T3" fmla="*/ 23 h 59"/>
                  <a:gd name="T4" fmla="*/ 33 w 49"/>
                  <a:gd name="T5" fmla="*/ 22 h 59"/>
                  <a:gd name="T6" fmla="*/ 26 w 49"/>
                  <a:gd name="T7" fmla="*/ 22 h 59"/>
                  <a:gd name="T8" fmla="*/ 17 w 49"/>
                  <a:gd name="T9" fmla="*/ 24 h 59"/>
                  <a:gd name="T10" fmla="*/ 14 w 49"/>
                  <a:gd name="T11" fmla="*/ 25 h 59"/>
                  <a:gd name="T12" fmla="*/ 12 w 49"/>
                  <a:gd name="T13" fmla="*/ 28 h 59"/>
                  <a:gd name="T14" fmla="*/ 10 w 49"/>
                  <a:gd name="T15" fmla="*/ 31 h 59"/>
                  <a:gd name="T16" fmla="*/ 7 w 49"/>
                  <a:gd name="T17" fmla="*/ 36 h 59"/>
                  <a:gd name="T18" fmla="*/ 4 w 49"/>
                  <a:gd name="T19" fmla="*/ 50 h 59"/>
                  <a:gd name="T20" fmla="*/ 2 w 49"/>
                  <a:gd name="T21" fmla="*/ 58 h 59"/>
                  <a:gd name="T22" fmla="*/ 1 w 49"/>
                  <a:gd name="T23" fmla="*/ 59 h 59"/>
                  <a:gd name="T24" fmla="*/ 0 w 49"/>
                  <a:gd name="T25" fmla="*/ 59 h 59"/>
                  <a:gd name="T26" fmla="*/ 0 w 49"/>
                  <a:gd name="T27" fmla="*/ 58 h 59"/>
                  <a:gd name="T28" fmla="*/ 0 w 49"/>
                  <a:gd name="T29" fmla="*/ 56 h 59"/>
                  <a:gd name="T30" fmla="*/ 2 w 49"/>
                  <a:gd name="T31" fmla="*/ 0 h 59"/>
                  <a:gd name="T32" fmla="*/ 49 w 49"/>
                  <a:gd name="T33" fmla="*/ 2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9">
                    <a:moveTo>
                      <a:pt x="49" y="24"/>
                    </a:moveTo>
                    <a:lnTo>
                      <a:pt x="47" y="23"/>
                    </a:lnTo>
                    <a:lnTo>
                      <a:pt x="33" y="22"/>
                    </a:lnTo>
                    <a:lnTo>
                      <a:pt x="26" y="22"/>
                    </a:lnTo>
                    <a:lnTo>
                      <a:pt x="17" y="24"/>
                    </a:lnTo>
                    <a:lnTo>
                      <a:pt x="14" y="25"/>
                    </a:lnTo>
                    <a:lnTo>
                      <a:pt x="12" y="28"/>
                    </a:lnTo>
                    <a:lnTo>
                      <a:pt x="10" y="31"/>
                    </a:lnTo>
                    <a:lnTo>
                      <a:pt x="7" y="36"/>
                    </a:lnTo>
                    <a:lnTo>
                      <a:pt x="4" y="50"/>
                    </a:lnTo>
                    <a:lnTo>
                      <a:pt x="2" y="58"/>
                    </a:lnTo>
                    <a:lnTo>
                      <a:pt x="1" y="59"/>
                    </a:lnTo>
                    <a:lnTo>
                      <a:pt x="0" y="59"/>
                    </a:lnTo>
                    <a:lnTo>
                      <a:pt x="0" y="58"/>
                    </a:lnTo>
                    <a:lnTo>
                      <a:pt x="0" y="56"/>
                    </a:lnTo>
                    <a:lnTo>
                      <a:pt x="2" y="0"/>
                    </a:lnTo>
                    <a:lnTo>
                      <a:pt x="49"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7" name="Freeform 282">
                <a:extLst>
                  <a:ext uri="{FF2B5EF4-FFF2-40B4-BE49-F238E27FC236}">
                    <a16:creationId xmlns:a16="http://schemas.microsoft.com/office/drawing/2014/main" id="{52C87AB4-504F-408E-84F1-6CE4FFA449CA}"/>
                  </a:ext>
                </a:extLst>
              </p:cNvPr>
              <p:cNvSpPr/>
              <p:nvPr/>
            </p:nvSpPr>
            <p:spPr bwMode="auto">
              <a:xfrm>
                <a:off x="2483" y="3345"/>
                <a:ext cx="12" cy="14"/>
              </a:xfrm>
              <a:custGeom>
                <a:avLst/>
                <a:gdLst>
                  <a:gd name="T0" fmla="*/ 49 w 49"/>
                  <a:gd name="T1" fmla="*/ 23 h 58"/>
                  <a:gd name="T2" fmla="*/ 45 w 49"/>
                  <a:gd name="T3" fmla="*/ 23 h 58"/>
                  <a:gd name="T4" fmla="*/ 32 w 49"/>
                  <a:gd name="T5" fmla="*/ 21 h 58"/>
                  <a:gd name="T6" fmla="*/ 25 w 49"/>
                  <a:gd name="T7" fmla="*/ 21 h 58"/>
                  <a:gd name="T8" fmla="*/ 17 w 49"/>
                  <a:gd name="T9" fmla="*/ 23 h 58"/>
                  <a:gd name="T10" fmla="*/ 14 w 49"/>
                  <a:gd name="T11" fmla="*/ 25 h 58"/>
                  <a:gd name="T12" fmla="*/ 12 w 49"/>
                  <a:gd name="T13" fmla="*/ 27 h 58"/>
                  <a:gd name="T14" fmla="*/ 10 w 49"/>
                  <a:gd name="T15" fmla="*/ 30 h 58"/>
                  <a:gd name="T16" fmla="*/ 8 w 49"/>
                  <a:gd name="T17" fmla="*/ 35 h 58"/>
                  <a:gd name="T18" fmla="*/ 4 w 49"/>
                  <a:gd name="T19" fmla="*/ 49 h 58"/>
                  <a:gd name="T20" fmla="*/ 2 w 49"/>
                  <a:gd name="T21" fmla="*/ 56 h 58"/>
                  <a:gd name="T22" fmla="*/ 1 w 49"/>
                  <a:gd name="T23" fmla="*/ 57 h 58"/>
                  <a:gd name="T24" fmla="*/ 0 w 49"/>
                  <a:gd name="T25" fmla="*/ 58 h 58"/>
                  <a:gd name="T26" fmla="*/ 0 w 49"/>
                  <a:gd name="T27" fmla="*/ 57 h 58"/>
                  <a:gd name="T28" fmla="*/ 0 w 49"/>
                  <a:gd name="T29" fmla="*/ 55 h 58"/>
                  <a:gd name="T30" fmla="*/ 2 w 49"/>
                  <a:gd name="T31" fmla="*/ 0 h 58"/>
                  <a:gd name="T32" fmla="*/ 49 w 49"/>
                  <a:gd name="T33"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8">
                    <a:moveTo>
                      <a:pt x="49" y="23"/>
                    </a:moveTo>
                    <a:lnTo>
                      <a:pt x="45" y="23"/>
                    </a:lnTo>
                    <a:lnTo>
                      <a:pt x="32" y="21"/>
                    </a:lnTo>
                    <a:lnTo>
                      <a:pt x="25" y="21"/>
                    </a:lnTo>
                    <a:lnTo>
                      <a:pt x="17" y="23"/>
                    </a:lnTo>
                    <a:lnTo>
                      <a:pt x="14" y="25"/>
                    </a:lnTo>
                    <a:lnTo>
                      <a:pt x="12" y="27"/>
                    </a:lnTo>
                    <a:lnTo>
                      <a:pt x="10" y="30"/>
                    </a:lnTo>
                    <a:lnTo>
                      <a:pt x="8" y="35"/>
                    </a:lnTo>
                    <a:lnTo>
                      <a:pt x="4" y="49"/>
                    </a:lnTo>
                    <a:lnTo>
                      <a:pt x="2" y="56"/>
                    </a:lnTo>
                    <a:lnTo>
                      <a:pt x="1" y="57"/>
                    </a:lnTo>
                    <a:lnTo>
                      <a:pt x="0" y="58"/>
                    </a:lnTo>
                    <a:lnTo>
                      <a:pt x="0" y="57"/>
                    </a:lnTo>
                    <a:lnTo>
                      <a:pt x="0" y="55"/>
                    </a:lnTo>
                    <a:lnTo>
                      <a:pt x="2" y="0"/>
                    </a:lnTo>
                    <a:lnTo>
                      <a:pt x="49"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8" name="Freeform 283">
                <a:extLst>
                  <a:ext uri="{FF2B5EF4-FFF2-40B4-BE49-F238E27FC236}">
                    <a16:creationId xmlns:a16="http://schemas.microsoft.com/office/drawing/2014/main" id="{2E5D1321-8300-4120-95D6-9FF72C643005}"/>
                  </a:ext>
                </a:extLst>
              </p:cNvPr>
              <p:cNvSpPr/>
              <p:nvPr/>
            </p:nvSpPr>
            <p:spPr bwMode="auto">
              <a:xfrm>
                <a:off x="2468" y="3352"/>
                <a:ext cx="9" cy="11"/>
              </a:xfrm>
              <a:custGeom>
                <a:avLst/>
                <a:gdLst>
                  <a:gd name="T0" fmla="*/ 37 w 37"/>
                  <a:gd name="T1" fmla="*/ 19 h 46"/>
                  <a:gd name="T2" fmla="*/ 36 w 37"/>
                  <a:gd name="T3" fmla="*/ 19 h 46"/>
                  <a:gd name="T4" fmla="*/ 25 w 37"/>
                  <a:gd name="T5" fmla="*/ 16 h 46"/>
                  <a:gd name="T6" fmla="*/ 20 w 37"/>
                  <a:gd name="T7" fmla="*/ 16 h 46"/>
                  <a:gd name="T8" fmla="*/ 13 w 37"/>
                  <a:gd name="T9" fmla="*/ 19 h 46"/>
                  <a:gd name="T10" fmla="*/ 11 w 37"/>
                  <a:gd name="T11" fmla="*/ 20 h 46"/>
                  <a:gd name="T12" fmla="*/ 9 w 37"/>
                  <a:gd name="T13" fmla="*/ 22 h 46"/>
                  <a:gd name="T14" fmla="*/ 7 w 37"/>
                  <a:gd name="T15" fmla="*/ 24 h 46"/>
                  <a:gd name="T16" fmla="*/ 6 w 37"/>
                  <a:gd name="T17" fmla="*/ 27 h 46"/>
                  <a:gd name="T18" fmla="*/ 4 w 37"/>
                  <a:gd name="T19" fmla="*/ 38 h 46"/>
                  <a:gd name="T20" fmla="*/ 2 w 37"/>
                  <a:gd name="T21" fmla="*/ 44 h 46"/>
                  <a:gd name="T22" fmla="*/ 0 w 37"/>
                  <a:gd name="T23" fmla="*/ 46 h 46"/>
                  <a:gd name="T24" fmla="*/ 0 w 37"/>
                  <a:gd name="T25" fmla="*/ 46 h 46"/>
                  <a:gd name="T26" fmla="*/ 0 w 37"/>
                  <a:gd name="T27" fmla="*/ 44 h 46"/>
                  <a:gd name="T28" fmla="*/ 0 w 37"/>
                  <a:gd name="T29" fmla="*/ 43 h 46"/>
                  <a:gd name="T30" fmla="*/ 2 w 37"/>
                  <a:gd name="T31" fmla="*/ 0 h 46"/>
                  <a:gd name="T32" fmla="*/ 37 w 37"/>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6">
                    <a:moveTo>
                      <a:pt x="37" y="19"/>
                    </a:moveTo>
                    <a:lnTo>
                      <a:pt x="36" y="19"/>
                    </a:lnTo>
                    <a:lnTo>
                      <a:pt x="25" y="16"/>
                    </a:lnTo>
                    <a:lnTo>
                      <a:pt x="20" y="16"/>
                    </a:lnTo>
                    <a:lnTo>
                      <a:pt x="13" y="19"/>
                    </a:lnTo>
                    <a:lnTo>
                      <a:pt x="11" y="20"/>
                    </a:lnTo>
                    <a:lnTo>
                      <a:pt x="9" y="22"/>
                    </a:lnTo>
                    <a:lnTo>
                      <a:pt x="7" y="24"/>
                    </a:lnTo>
                    <a:lnTo>
                      <a:pt x="6" y="27"/>
                    </a:lnTo>
                    <a:lnTo>
                      <a:pt x="4" y="38"/>
                    </a:lnTo>
                    <a:lnTo>
                      <a:pt x="2" y="44"/>
                    </a:lnTo>
                    <a:lnTo>
                      <a:pt x="0" y="46"/>
                    </a:lnTo>
                    <a:lnTo>
                      <a:pt x="0" y="46"/>
                    </a:lnTo>
                    <a:lnTo>
                      <a:pt x="0" y="44"/>
                    </a:lnTo>
                    <a:lnTo>
                      <a:pt x="0" y="43"/>
                    </a:lnTo>
                    <a:lnTo>
                      <a:pt x="2" y="0"/>
                    </a:lnTo>
                    <a:lnTo>
                      <a:pt x="37"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59" name="Freeform 284">
                <a:extLst>
                  <a:ext uri="{FF2B5EF4-FFF2-40B4-BE49-F238E27FC236}">
                    <a16:creationId xmlns:a16="http://schemas.microsoft.com/office/drawing/2014/main" id="{838480C6-6801-411F-8413-DF120548C894}"/>
                  </a:ext>
                </a:extLst>
              </p:cNvPr>
              <p:cNvSpPr/>
              <p:nvPr/>
            </p:nvSpPr>
            <p:spPr bwMode="auto">
              <a:xfrm>
                <a:off x="2494" y="3365"/>
                <a:ext cx="9" cy="11"/>
              </a:xfrm>
              <a:custGeom>
                <a:avLst/>
                <a:gdLst>
                  <a:gd name="T0" fmla="*/ 37 w 37"/>
                  <a:gd name="T1" fmla="*/ 18 h 45"/>
                  <a:gd name="T2" fmla="*/ 36 w 37"/>
                  <a:gd name="T3" fmla="*/ 18 h 45"/>
                  <a:gd name="T4" fmla="*/ 25 w 37"/>
                  <a:gd name="T5" fmla="*/ 16 h 45"/>
                  <a:gd name="T6" fmla="*/ 19 w 37"/>
                  <a:gd name="T7" fmla="*/ 17 h 45"/>
                  <a:gd name="T8" fmla="*/ 13 w 37"/>
                  <a:gd name="T9" fmla="*/ 18 h 45"/>
                  <a:gd name="T10" fmla="*/ 11 w 37"/>
                  <a:gd name="T11" fmla="*/ 20 h 45"/>
                  <a:gd name="T12" fmla="*/ 9 w 37"/>
                  <a:gd name="T13" fmla="*/ 22 h 45"/>
                  <a:gd name="T14" fmla="*/ 7 w 37"/>
                  <a:gd name="T15" fmla="*/ 24 h 45"/>
                  <a:gd name="T16" fmla="*/ 5 w 37"/>
                  <a:gd name="T17" fmla="*/ 28 h 45"/>
                  <a:gd name="T18" fmla="*/ 3 w 37"/>
                  <a:gd name="T19" fmla="*/ 39 h 45"/>
                  <a:gd name="T20" fmla="*/ 1 w 37"/>
                  <a:gd name="T21" fmla="*/ 44 h 45"/>
                  <a:gd name="T22" fmla="*/ 1 w 37"/>
                  <a:gd name="T23" fmla="*/ 45 h 45"/>
                  <a:gd name="T24" fmla="*/ 0 w 37"/>
                  <a:gd name="T25" fmla="*/ 45 h 45"/>
                  <a:gd name="T26" fmla="*/ 0 w 37"/>
                  <a:gd name="T27" fmla="*/ 44 h 45"/>
                  <a:gd name="T28" fmla="*/ 0 w 37"/>
                  <a:gd name="T29" fmla="*/ 43 h 45"/>
                  <a:gd name="T30" fmla="*/ 1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5" y="16"/>
                    </a:lnTo>
                    <a:lnTo>
                      <a:pt x="19" y="17"/>
                    </a:lnTo>
                    <a:lnTo>
                      <a:pt x="13" y="18"/>
                    </a:lnTo>
                    <a:lnTo>
                      <a:pt x="11" y="20"/>
                    </a:lnTo>
                    <a:lnTo>
                      <a:pt x="9" y="22"/>
                    </a:lnTo>
                    <a:lnTo>
                      <a:pt x="7" y="24"/>
                    </a:lnTo>
                    <a:lnTo>
                      <a:pt x="5" y="28"/>
                    </a:lnTo>
                    <a:lnTo>
                      <a:pt x="3" y="39"/>
                    </a:lnTo>
                    <a:lnTo>
                      <a:pt x="1" y="44"/>
                    </a:lnTo>
                    <a:lnTo>
                      <a:pt x="1" y="45"/>
                    </a:lnTo>
                    <a:lnTo>
                      <a:pt x="0" y="45"/>
                    </a:lnTo>
                    <a:lnTo>
                      <a:pt x="0" y="44"/>
                    </a:lnTo>
                    <a:lnTo>
                      <a:pt x="0" y="43"/>
                    </a:lnTo>
                    <a:lnTo>
                      <a:pt x="1" y="0"/>
                    </a:lnTo>
                    <a:lnTo>
                      <a:pt x="37"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0" name="Freeform 285">
                <a:extLst>
                  <a:ext uri="{FF2B5EF4-FFF2-40B4-BE49-F238E27FC236}">
                    <a16:creationId xmlns:a16="http://schemas.microsoft.com/office/drawing/2014/main" id="{98D676B1-24E1-4DF8-8C87-82024AB8BBC4}"/>
                  </a:ext>
                </a:extLst>
              </p:cNvPr>
              <p:cNvSpPr/>
              <p:nvPr/>
            </p:nvSpPr>
            <p:spPr bwMode="auto">
              <a:xfrm>
                <a:off x="2509" y="3359"/>
                <a:ext cx="12" cy="14"/>
              </a:xfrm>
              <a:custGeom>
                <a:avLst/>
                <a:gdLst>
                  <a:gd name="T0" fmla="*/ 46 w 46"/>
                  <a:gd name="T1" fmla="*/ 22 h 55"/>
                  <a:gd name="T2" fmla="*/ 44 w 46"/>
                  <a:gd name="T3" fmla="*/ 22 h 55"/>
                  <a:gd name="T4" fmla="*/ 31 w 46"/>
                  <a:gd name="T5" fmla="*/ 20 h 55"/>
                  <a:gd name="T6" fmla="*/ 23 w 46"/>
                  <a:gd name="T7" fmla="*/ 20 h 55"/>
                  <a:gd name="T8" fmla="*/ 17 w 46"/>
                  <a:gd name="T9" fmla="*/ 22 h 55"/>
                  <a:gd name="T10" fmla="*/ 14 w 46"/>
                  <a:gd name="T11" fmla="*/ 24 h 55"/>
                  <a:gd name="T12" fmla="*/ 11 w 46"/>
                  <a:gd name="T13" fmla="*/ 26 h 55"/>
                  <a:gd name="T14" fmla="*/ 9 w 46"/>
                  <a:gd name="T15" fmla="*/ 30 h 55"/>
                  <a:gd name="T16" fmla="*/ 8 w 46"/>
                  <a:gd name="T17" fmla="*/ 33 h 55"/>
                  <a:gd name="T18" fmla="*/ 5 w 46"/>
                  <a:gd name="T19" fmla="*/ 47 h 55"/>
                  <a:gd name="T20" fmla="*/ 2 w 46"/>
                  <a:gd name="T21" fmla="*/ 53 h 55"/>
                  <a:gd name="T22" fmla="*/ 2 w 46"/>
                  <a:gd name="T23" fmla="*/ 54 h 55"/>
                  <a:gd name="T24" fmla="*/ 1 w 46"/>
                  <a:gd name="T25" fmla="*/ 55 h 55"/>
                  <a:gd name="T26" fmla="*/ 1 w 46"/>
                  <a:gd name="T27" fmla="*/ 54 h 55"/>
                  <a:gd name="T28" fmla="*/ 0 w 46"/>
                  <a:gd name="T29" fmla="*/ 52 h 55"/>
                  <a:gd name="T30" fmla="*/ 3 w 46"/>
                  <a:gd name="T31" fmla="*/ 0 h 55"/>
                  <a:gd name="T32" fmla="*/ 46 w 46"/>
                  <a:gd name="T3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55">
                    <a:moveTo>
                      <a:pt x="46" y="22"/>
                    </a:moveTo>
                    <a:lnTo>
                      <a:pt x="44" y="22"/>
                    </a:lnTo>
                    <a:lnTo>
                      <a:pt x="31" y="20"/>
                    </a:lnTo>
                    <a:lnTo>
                      <a:pt x="23" y="20"/>
                    </a:lnTo>
                    <a:lnTo>
                      <a:pt x="17" y="22"/>
                    </a:lnTo>
                    <a:lnTo>
                      <a:pt x="14" y="24"/>
                    </a:lnTo>
                    <a:lnTo>
                      <a:pt x="11" y="26"/>
                    </a:lnTo>
                    <a:lnTo>
                      <a:pt x="9" y="30"/>
                    </a:lnTo>
                    <a:lnTo>
                      <a:pt x="8" y="33"/>
                    </a:lnTo>
                    <a:lnTo>
                      <a:pt x="5" y="47"/>
                    </a:lnTo>
                    <a:lnTo>
                      <a:pt x="2" y="53"/>
                    </a:lnTo>
                    <a:lnTo>
                      <a:pt x="2" y="54"/>
                    </a:lnTo>
                    <a:lnTo>
                      <a:pt x="1" y="55"/>
                    </a:lnTo>
                    <a:lnTo>
                      <a:pt x="1" y="54"/>
                    </a:lnTo>
                    <a:lnTo>
                      <a:pt x="0" y="52"/>
                    </a:lnTo>
                    <a:lnTo>
                      <a:pt x="3" y="0"/>
                    </a:lnTo>
                    <a:lnTo>
                      <a:pt x="46" y="2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1" name="Freeform 286">
                <a:extLst>
                  <a:ext uri="{FF2B5EF4-FFF2-40B4-BE49-F238E27FC236}">
                    <a16:creationId xmlns:a16="http://schemas.microsoft.com/office/drawing/2014/main" id="{F9652C51-2364-41EC-9DAF-EA52F28F8860}"/>
                  </a:ext>
                </a:extLst>
              </p:cNvPr>
              <p:cNvSpPr/>
              <p:nvPr/>
            </p:nvSpPr>
            <p:spPr bwMode="auto">
              <a:xfrm>
                <a:off x="2519" y="3379"/>
                <a:ext cx="9" cy="12"/>
              </a:xfrm>
              <a:custGeom>
                <a:avLst/>
                <a:gdLst>
                  <a:gd name="T0" fmla="*/ 38 w 38"/>
                  <a:gd name="T1" fmla="*/ 19 h 46"/>
                  <a:gd name="T2" fmla="*/ 36 w 38"/>
                  <a:gd name="T3" fmla="*/ 19 h 46"/>
                  <a:gd name="T4" fmla="*/ 26 w 38"/>
                  <a:gd name="T5" fmla="*/ 16 h 46"/>
                  <a:gd name="T6" fmla="*/ 20 w 38"/>
                  <a:gd name="T7" fmla="*/ 18 h 46"/>
                  <a:gd name="T8" fmla="*/ 13 w 38"/>
                  <a:gd name="T9" fmla="*/ 19 h 46"/>
                  <a:gd name="T10" fmla="*/ 11 w 38"/>
                  <a:gd name="T11" fmla="*/ 20 h 46"/>
                  <a:gd name="T12" fmla="*/ 9 w 38"/>
                  <a:gd name="T13" fmla="*/ 22 h 46"/>
                  <a:gd name="T14" fmla="*/ 8 w 38"/>
                  <a:gd name="T15" fmla="*/ 25 h 46"/>
                  <a:gd name="T16" fmla="*/ 7 w 38"/>
                  <a:gd name="T17" fmla="*/ 28 h 46"/>
                  <a:gd name="T18" fmla="*/ 4 w 38"/>
                  <a:gd name="T19" fmla="*/ 39 h 46"/>
                  <a:gd name="T20" fmla="*/ 3 w 38"/>
                  <a:gd name="T21" fmla="*/ 44 h 46"/>
                  <a:gd name="T22" fmla="*/ 1 w 38"/>
                  <a:gd name="T23" fmla="*/ 46 h 46"/>
                  <a:gd name="T24" fmla="*/ 0 w 38"/>
                  <a:gd name="T25" fmla="*/ 46 h 46"/>
                  <a:gd name="T26" fmla="*/ 0 w 38"/>
                  <a:gd name="T27" fmla="*/ 44 h 46"/>
                  <a:gd name="T28" fmla="*/ 0 w 38"/>
                  <a:gd name="T29" fmla="*/ 43 h 46"/>
                  <a:gd name="T30" fmla="*/ 3 w 38"/>
                  <a:gd name="T31" fmla="*/ 0 h 46"/>
                  <a:gd name="T32" fmla="*/ 38 w 38"/>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6">
                    <a:moveTo>
                      <a:pt x="38" y="19"/>
                    </a:moveTo>
                    <a:lnTo>
                      <a:pt x="36" y="19"/>
                    </a:lnTo>
                    <a:lnTo>
                      <a:pt x="26" y="16"/>
                    </a:lnTo>
                    <a:lnTo>
                      <a:pt x="20" y="18"/>
                    </a:lnTo>
                    <a:lnTo>
                      <a:pt x="13" y="19"/>
                    </a:lnTo>
                    <a:lnTo>
                      <a:pt x="11" y="20"/>
                    </a:lnTo>
                    <a:lnTo>
                      <a:pt x="9" y="22"/>
                    </a:lnTo>
                    <a:lnTo>
                      <a:pt x="8" y="25"/>
                    </a:lnTo>
                    <a:lnTo>
                      <a:pt x="7" y="28"/>
                    </a:lnTo>
                    <a:lnTo>
                      <a:pt x="4" y="39"/>
                    </a:lnTo>
                    <a:lnTo>
                      <a:pt x="3" y="44"/>
                    </a:lnTo>
                    <a:lnTo>
                      <a:pt x="1" y="46"/>
                    </a:lnTo>
                    <a:lnTo>
                      <a:pt x="0" y="46"/>
                    </a:lnTo>
                    <a:lnTo>
                      <a:pt x="0" y="44"/>
                    </a:lnTo>
                    <a:lnTo>
                      <a:pt x="0" y="43"/>
                    </a:lnTo>
                    <a:lnTo>
                      <a:pt x="3" y="0"/>
                    </a:lnTo>
                    <a:lnTo>
                      <a:pt x="38"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2" name="Freeform 287">
                <a:extLst>
                  <a:ext uri="{FF2B5EF4-FFF2-40B4-BE49-F238E27FC236}">
                    <a16:creationId xmlns:a16="http://schemas.microsoft.com/office/drawing/2014/main" id="{6307DC6F-836D-4F0A-BE13-A3A3DF48DEC9}"/>
                  </a:ext>
                </a:extLst>
              </p:cNvPr>
              <p:cNvSpPr/>
              <p:nvPr/>
            </p:nvSpPr>
            <p:spPr bwMode="auto">
              <a:xfrm>
                <a:off x="2502" y="3384"/>
                <a:ext cx="10" cy="11"/>
              </a:xfrm>
              <a:custGeom>
                <a:avLst/>
                <a:gdLst>
                  <a:gd name="T0" fmla="*/ 36 w 36"/>
                  <a:gd name="T1" fmla="*/ 17 h 45"/>
                  <a:gd name="T2" fmla="*/ 35 w 36"/>
                  <a:gd name="T3" fmla="*/ 17 h 45"/>
                  <a:gd name="T4" fmla="*/ 24 w 36"/>
                  <a:gd name="T5" fmla="*/ 16 h 45"/>
                  <a:gd name="T6" fmla="*/ 19 w 36"/>
                  <a:gd name="T7" fmla="*/ 16 h 45"/>
                  <a:gd name="T8" fmla="*/ 13 w 36"/>
                  <a:gd name="T9" fmla="*/ 17 h 45"/>
                  <a:gd name="T10" fmla="*/ 10 w 36"/>
                  <a:gd name="T11" fmla="*/ 19 h 45"/>
                  <a:gd name="T12" fmla="*/ 8 w 36"/>
                  <a:gd name="T13" fmla="*/ 20 h 45"/>
                  <a:gd name="T14" fmla="*/ 6 w 36"/>
                  <a:gd name="T15" fmla="*/ 23 h 45"/>
                  <a:gd name="T16" fmla="*/ 5 w 36"/>
                  <a:gd name="T17" fmla="*/ 26 h 45"/>
                  <a:gd name="T18" fmla="*/ 3 w 36"/>
                  <a:gd name="T19" fmla="*/ 37 h 45"/>
                  <a:gd name="T20" fmla="*/ 1 w 36"/>
                  <a:gd name="T21" fmla="*/ 43 h 45"/>
                  <a:gd name="T22" fmla="*/ 1 w 36"/>
                  <a:gd name="T23" fmla="*/ 44 h 45"/>
                  <a:gd name="T24" fmla="*/ 0 w 36"/>
                  <a:gd name="T25" fmla="*/ 45 h 45"/>
                  <a:gd name="T26" fmla="*/ 0 w 36"/>
                  <a:gd name="T27" fmla="*/ 44 h 45"/>
                  <a:gd name="T28" fmla="*/ 0 w 36"/>
                  <a:gd name="T29" fmla="*/ 42 h 45"/>
                  <a:gd name="T30" fmla="*/ 1 w 36"/>
                  <a:gd name="T31" fmla="*/ 0 h 45"/>
                  <a:gd name="T32" fmla="*/ 36 w 36"/>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5">
                    <a:moveTo>
                      <a:pt x="36" y="17"/>
                    </a:moveTo>
                    <a:lnTo>
                      <a:pt x="35" y="17"/>
                    </a:lnTo>
                    <a:lnTo>
                      <a:pt x="24" y="16"/>
                    </a:lnTo>
                    <a:lnTo>
                      <a:pt x="19" y="16"/>
                    </a:lnTo>
                    <a:lnTo>
                      <a:pt x="13" y="17"/>
                    </a:lnTo>
                    <a:lnTo>
                      <a:pt x="10" y="19"/>
                    </a:lnTo>
                    <a:lnTo>
                      <a:pt x="8" y="20"/>
                    </a:lnTo>
                    <a:lnTo>
                      <a:pt x="6" y="23"/>
                    </a:lnTo>
                    <a:lnTo>
                      <a:pt x="5" y="26"/>
                    </a:lnTo>
                    <a:lnTo>
                      <a:pt x="3" y="37"/>
                    </a:lnTo>
                    <a:lnTo>
                      <a:pt x="1" y="43"/>
                    </a:lnTo>
                    <a:lnTo>
                      <a:pt x="1" y="44"/>
                    </a:lnTo>
                    <a:lnTo>
                      <a:pt x="0" y="45"/>
                    </a:lnTo>
                    <a:lnTo>
                      <a:pt x="0" y="44"/>
                    </a:lnTo>
                    <a:lnTo>
                      <a:pt x="0" y="42"/>
                    </a:lnTo>
                    <a:lnTo>
                      <a:pt x="1" y="0"/>
                    </a:lnTo>
                    <a:lnTo>
                      <a:pt x="36"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3" name="Freeform 288">
                <a:extLst>
                  <a:ext uri="{FF2B5EF4-FFF2-40B4-BE49-F238E27FC236}">
                    <a16:creationId xmlns:a16="http://schemas.microsoft.com/office/drawing/2014/main" id="{B96430BD-E847-4019-B2E4-1C22AA96ED48}"/>
                  </a:ext>
                </a:extLst>
              </p:cNvPr>
              <p:cNvSpPr/>
              <p:nvPr/>
            </p:nvSpPr>
            <p:spPr bwMode="auto">
              <a:xfrm>
                <a:off x="2528" y="3398"/>
                <a:ext cx="9" cy="11"/>
              </a:xfrm>
              <a:custGeom>
                <a:avLst/>
                <a:gdLst>
                  <a:gd name="T0" fmla="*/ 38 w 38"/>
                  <a:gd name="T1" fmla="*/ 17 h 45"/>
                  <a:gd name="T2" fmla="*/ 36 w 38"/>
                  <a:gd name="T3" fmla="*/ 17 h 45"/>
                  <a:gd name="T4" fmla="*/ 26 w 38"/>
                  <a:gd name="T5" fmla="*/ 16 h 45"/>
                  <a:gd name="T6" fmla="*/ 19 w 38"/>
                  <a:gd name="T7" fmla="*/ 16 h 45"/>
                  <a:gd name="T8" fmla="*/ 14 w 38"/>
                  <a:gd name="T9" fmla="*/ 17 h 45"/>
                  <a:gd name="T10" fmla="*/ 12 w 38"/>
                  <a:gd name="T11" fmla="*/ 19 h 45"/>
                  <a:gd name="T12" fmla="*/ 10 w 38"/>
                  <a:gd name="T13" fmla="*/ 20 h 45"/>
                  <a:gd name="T14" fmla="*/ 8 w 38"/>
                  <a:gd name="T15" fmla="*/ 23 h 45"/>
                  <a:gd name="T16" fmla="*/ 7 w 38"/>
                  <a:gd name="T17" fmla="*/ 27 h 45"/>
                  <a:gd name="T18" fmla="*/ 4 w 38"/>
                  <a:gd name="T19" fmla="*/ 37 h 45"/>
                  <a:gd name="T20" fmla="*/ 2 w 38"/>
                  <a:gd name="T21" fmla="*/ 43 h 45"/>
                  <a:gd name="T22" fmla="*/ 1 w 38"/>
                  <a:gd name="T23" fmla="*/ 44 h 45"/>
                  <a:gd name="T24" fmla="*/ 1 w 38"/>
                  <a:gd name="T25" fmla="*/ 45 h 45"/>
                  <a:gd name="T26" fmla="*/ 0 w 38"/>
                  <a:gd name="T27" fmla="*/ 44 h 45"/>
                  <a:gd name="T28" fmla="*/ 0 w 38"/>
                  <a:gd name="T29" fmla="*/ 42 h 45"/>
                  <a:gd name="T30" fmla="*/ 2 w 38"/>
                  <a:gd name="T31" fmla="*/ 0 h 45"/>
                  <a:gd name="T32" fmla="*/ 38 w 38"/>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5">
                    <a:moveTo>
                      <a:pt x="38" y="17"/>
                    </a:moveTo>
                    <a:lnTo>
                      <a:pt x="36" y="17"/>
                    </a:lnTo>
                    <a:lnTo>
                      <a:pt x="26" y="16"/>
                    </a:lnTo>
                    <a:lnTo>
                      <a:pt x="19" y="16"/>
                    </a:lnTo>
                    <a:lnTo>
                      <a:pt x="14" y="17"/>
                    </a:lnTo>
                    <a:lnTo>
                      <a:pt x="12" y="19"/>
                    </a:lnTo>
                    <a:lnTo>
                      <a:pt x="10" y="20"/>
                    </a:lnTo>
                    <a:lnTo>
                      <a:pt x="8" y="23"/>
                    </a:lnTo>
                    <a:lnTo>
                      <a:pt x="7" y="27"/>
                    </a:lnTo>
                    <a:lnTo>
                      <a:pt x="4" y="37"/>
                    </a:lnTo>
                    <a:lnTo>
                      <a:pt x="2" y="43"/>
                    </a:lnTo>
                    <a:lnTo>
                      <a:pt x="1" y="44"/>
                    </a:lnTo>
                    <a:lnTo>
                      <a:pt x="1" y="45"/>
                    </a:lnTo>
                    <a:lnTo>
                      <a:pt x="0" y="44"/>
                    </a:lnTo>
                    <a:lnTo>
                      <a:pt x="0" y="42"/>
                    </a:lnTo>
                    <a:lnTo>
                      <a:pt x="2" y="0"/>
                    </a:lnTo>
                    <a:lnTo>
                      <a:pt x="38"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4" name="Freeform 289">
                <a:extLst>
                  <a:ext uri="{FF2B5EF4-FFF2-40B4-BE49-F238E27FC236}">
                    <a16:creationId xmlns:a16="http://schemas.microsoft.com/office/drawing/2014/main" id="{427CD26B-E267-4C16-89AA-3750253C2315}"/>
                  </a:ext>
                </a:extLst>
              </p:cNvPr>
              <p:cNvSpPr/>
              <p:nvPr/>
            </p:nvSpPr>
            <p:spPr bwMode="auto">
              <a:xfrm>
                <a:off x="2540" y="3377"/>
                <a:ext cx="12" cy="14"/>
              </a:xfrm>
              <a:custGeom>
                <a:avLst/>
                <a:gdLst>
                  <a:gd name="T0" fmla="*/ 47 w 47"/>
                  <a:gd name="T1" fmla="*/ 22 h 57"/>
                  <a:gd name="T2" fmla="*/ 45 w 47"/>
                  <a:gd name="T3" fmla="*/ 22 h 57"/>
                  <a:gd name="T4" fmla="*/ 32 w 47"/>
                  <a:gd name="T5" fmla="*/ 20 h 57"/>
                  <a:gd name="T6" fmla="*/ 24 w 47"/>
                  <a:gd name="T7" fmla="*/ 20 h 57"/>
                  <a:gd name="T8" fmla="*/ 17 w 47"/>
                  <a:gd name="T9" fmla="*/ 22 h 57"/>
                  <a:gd name="T10" fmla="*/ 14 w 47"/>
                  <a:gd name="T11" fmla="*/ 23 h 57"/>
                  <a:gd name="T12" fmla="*/ 12 w 47"/>
                  <a:gd name="T13" fmla="*/ 27 h 57"/>
                  <a:gd name="T14" fmla="*/ 9 w 47"/>
                  <a:gd name="T15" fmla="*/ 30 h 57"/>
                  <a:gd name="T16" fmla="*/ 8 w 47"/>
                  <a:gd name="T17" fmla="*/ 34 h 57"/>
                  <a:gd name="T18" fmla="*/ 5 w 47"/>
                  <a:gd name="T19" fmla="*/ 47 h 57"/>
                  <a:gd name="T20" fmla="*/ 2 w 47"/>
                  <a:gd name="T21" fmla="*/ 55 h 57"/>
                  <a:gd name="T22" fmla="*/ 1 w 47"/>
                  <a:gd name="T23" fmla="*/ 56 h 57"/>
                  <a:gd name="T24" fmla="*/ 1 w 47"/>
                  <a:gd name="T25" fmla="*/ 57 h 57"/>
                  <a:gd name="T26" fmla="*/ 0 w 47"/>
                  <a:gd name="T27" fmla="*/ 56 h 57"/>
                  <a:gd name="T28" fmla="*/ 0 w 47"/>
                  <a:gd name="T29" fmla="*/ 53 h 57"/>
                  <a:gd name="T30" fmla="*/ 3 w 47"/>
                  <a:gd name="T31" fmla="*/ 0 h 57"/>
                  <a:gd name="T32" fmla="*/ 47 w 47"/>
                  <a:gd name="T33" fmla="*/ 2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57">
                    <a:moveTo>
                      <a:pt x="47" y="22"/>
                    </a:moveTo>
                    <a:lnTo>
                      <a:pt x="45" y="22"/>
                    </a:lnTo>
                    <a:lnTo>
                      <a:pt x="32" y="20"/>
                    </a:lnTo>
                    <a:lnTo>
                      <a:pt x="24" y="20"/>
                    </a:lnTo>
                    <a:lnTo>
                      <a:pt x="17" y="22"/>
                    </a:lnTo>
                    <a:lnTo>
                      <a:pt x="14" y="23"/>
                    </a:lnTo>
                    <a:lnTo>
                      <a:pt x="12" y="27"/>
                    </a:lnTo>
                    <a:lnTo>
                      <a:pt x="9" y="30"/>
                    </a:lnTo>
                    <a:lnTo>
                      <a:pt x="8" y="34"/>
                    </a:lnTo>
                    <a:lnTo>
                      <a:pt x="5" y="47"/>
                    </a:lnTo>
                    <a:lnTo>
                      <a:pt x="2" y="55"/>
                    </a:lnTo>
                    <a:lnTo>
                      <a:pt x="1" y="56"/>
                    </a:lnTo>
                    <a:lnTo>
                      <a:pt x="1" y="57"/>
                    </a:lnTo>
                    <a:lnTo>
                      <a:pt x="0" y="56"/>
                    </a:lnTo>
                    <a:lnTo>
                      <a:pt x="0" y="53"/>
                    </a:lnTo>
                    <a:lnTo>
                      <a:pt x="3" y="0"/>
                    </a:lnTo>
                    <a:lnTo>
                      <a:pt x="47" y="2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5" name="Freeform 290">
                <a:extLst>
                  <a:ext uri="{FF2B5EF4-FFF2-40B4-BE49-F238E27FC236}">
                    <a16:creationId xmlns:a16="http://schemas.microsoft.com/office/drawing/2014/main" id="{795FDF93-B866-4BD3-9A09-44FA2AE6CB84}"/>
                  </a:ext>
                </a:extLst>
              </p:cNvPr>
              <p:cNvSpPr/>
              <p:nvPr/>
            </p:nvSpPr>
            <p:spPr bwMode="auto">
              <a:xfrm>
                <a:off x="2549" y="3396"/>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2 w 42"/>
                  <a:gd name="T11" fmla="*/ 22 h 51"/>
                  <a:gd name="T12" fmla="*/ 10 w 42"/>
                  <a:gd name="T13" fmla="*/ 24 h 51"/>
                  <a:gd name="T14" fmla="*/ 9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7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2" y="22"/>
                    </a:lnTo>
                    <a:lnTo>
                      <a:pt x="10" y="24"/>
                    </a:lnTo>
                    <a:lnTo>
                      <a:pt x="9" y="27"/>
                    </a:lnTo>
                    <a:lnTo>
                      <a:pt x="7" y="30"/>
                    </a:lnTo>
                    <a:lnTo>
                      <a:pt x="4" y="43"/>
                    </a:lnTo>
                    <a:lnTo>
                      <a:pt x="2" y="50"/>
                    </a:lnTo>
                    <a:lnTo>
                      <a:pt x="1" y="51"/>
                    </a:lnTo>
                    <a:lnTo>
                      <a:pt x="0" y="51"/>
                    </a:lnTo>
                    <a:lnTo>
                      <a:pt x="0" y="50"/>
                    </a:lnTo>
                    <a:lnTo>
                      <a:pt x="0" y="47"/>
                    </a:lnTo>
                    <a:lnTo>
                      <a:pt x="2" y="0"/>
                    </a:lnTo>
                    <a:lnTo>
                      <a:pt x="42"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6" name="Freeform 291">
                <a:extLst>
                  <a:ext uri="{FF2B5EF4-FFF2-40B4-BE49-F238E27FC236}">
                    <a16:creationId xmlns:a16="http://schemas.microsoft.com/office/drawing/2014/main" id="{A3EA558B-1E0F-488D-B92C-FCF9A5CE5256}"/>
                  </a:ext>
                </a:extLst>
              </p:cNvPr>
              <p:cNvSpPr/>
              <p:nvPr/>
            </p:nvSpPr>
            <p:spPr bwMode="auto">
              <a:xfrm>
                <a:off x="2570" y="3395"/>
                <a:ext cx="11" cy="12"/>
              </a:xfrm>
              <a:custGeom>
                <a:avLst/>
                <a:gdLst>
                  <a:gd name="T0" fmla="*/ 42 w 42"/>
                  <a:gd name="T1" fmla="*/ 20 h 50"/>
                  <a:gd name="T2" fmla="*/ 40 w 42"/>
                  <a:gd name="T3" fmla="*/ 20 h 50"/>
                  <a:gd name="T4" fmla="*/ 28 w 42"/>
                  <a:gd name="T5" fmla="*/ 18 h 50"/>
                  <a:gd name="T6" fmla="*/ 22 w 42"/>
                  <a:gd name="T7" fmla="*/ 18 h 50"/>
                  <a:gd name="T8" fmla="*/ 16 w 42"/>
                  <a:gd name="T9" fmla="*/ 20 h 50"/>
                  <a:gd name="T10" fmla="*/ 12 w 42"/>
                  <a:gd name="T11" fmla="*/ 21 h 50"/>
                  <a:gd name="T12" fmla="*/ 10 w 42"/>
                  <a:gd name="T13" fmla="*/ 23 h 50"/>
                  <a:gd name="T14" fmla="*/ 8 w 42"/>
                  <a:gd name="T15" fmla="*/ 27 h 50"/>
                  <a:gd name="T16" fmla="*/ 7 w 42"/>
                  <a:gd name="T17" fmla="*/ 31 h 50"/>
                  <a:gd name="T18" fmla="*/ 5 w 42"/>
                  <a:gd name="T19" fmla="*/ 43 h 50"/>
                  <a:gd name="T20" fmla="*/ 3 w 42"/>
                  <a:gd name="T21" fmla="*/ 49 h 50"/>
                  <a:gd name="T22" fmla="*/ 1 w 42"/>
                  <a:gd name="T23" fmla="*/ 50 h 50"/>
                  <a:gd name="T24" fmla="*/ 0 w 42"/>
                  <a:gd name="T25" fmla="*/ 50 h 50"/>
                  <a:gd name="T26" fmla="*/ 0 w 42"/>
                  <a:gd name="T27" fmla="*/ 49 h 50"/>
                  <a:gd name="T28" fmla="*/ 0 w 42"/>
                  <a:gd name="T29" fmla="*/ 48 h 50"/>
                  <a:gd name="T30" fmla="*/ 3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2" y="18"/>
                    </a:lnTo>
                    <a:lnTo>
                      <a:pt x="16" y="20"/>
                    </a:lnTo>
                    <a:lnTo>
                      <a:pt x="12" y="21"/>
                    </a:lnTo>
                    <a:lnTo>
                      <a:pt x="10" y="23"/>
                    </a:lnTo>
                    <a:lnTo>
                      <a:pt x="8" y="27"/>
                    </a:lnTo>
                    <a:lnTo>
                      <a:pt x="7" y="31"/>
                    </a:lnTo>
                    <a:lnTo>
                      <a:pt x="5" y="43"/>
                    </a:lnTo>
                    <a:lnTo>
                      <a:pt x="3" y="49"/>
                    </a:lnTo>
                    <a:lnTo>
                      <a:pt x="1" y="50"/>
                    </a:lnTo>
                    <a:lnTo>
                      <a:pt x="0" y="50"/>
                    </a:lnTo>
                    <a:lnTo>
                      <a:pt x="0" y="49"/>
                    </a:lnTo>
                    <a:lnTo>
                      <a:pt x="0" y="48"/>
                    </a:lnTo>
                    <a:lnTo>
                      <a:pt x="3"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7" name="Freeform 292">
                <a:extLst>
                  <a:ext uri="{FF2B5EF4-FFF2-40B4-BE49-F238E27FC236}">
                    <a16:creationId xmlns:a16="http://schemas.microsoft.com/office/drawing/2014/main" id="{3D99646D-E17E-4943-84B6-037B126CE29D}"/>
                  </a:ext>
                </a:extLst>
              </p:cNvPr>
              <p:cNvSpPr/>
              <p:nvPr/>
            </p:nvSpPr>
            <p:spPr bwMode="auto">
              <a:xfrm>
                <a:off x="2574" y="3411"/>
                <a:ext cx="10" cy="13"/>
              </a:xfrm>
              <a:custGeom>
                <a:avLst/>
                <a:gdLst>
                  <a:gd name="T0" fmla="*/ 42 w 42"/>
                  <a:gd name="T1" fmla="*/ 19 h 50"/>
                  <a:gd name="T2" fmla="*/ 40 w 42"/>
                  <a:gd name="T3" fmla="*/ 19 h 50"/>
                  <a:gd name="T4" fmla="*/ 28 w 42"/>
                  <a:gd name="T5" fmla="*/ 18 h 50"/>
                  <a:gd name="T6" fmla="*/ 22 w 42"/>
                  <a:gd name="T7" fmla="*/ 18 h 50"/>
                  <a:gd name="T8" fmla="*/ 16 w 42"/>
                  <a:gd name="T9" fmla="*/ 19 h 50"/>
                  <a:gd name="T10" fmla="*/ 12 w 42"/>
                  <a:gd name="T11" fmla="*/ 21 h 50"/>
                  <a:gd name="T12" fmla="*/ 10 w 42"/>
                  <a:gd name="T13" fmla="*/ 23 h 50"/>
                  <a:gd name="T14" fmla="*/ 8 w 42"/>
                  <a:gd name="T15" fmla="*/ 27 h 50"/>
                  <a:gd name="T16" fmla="*/ 7 w 42"/>
                  <a:gd name="T17" fmla="*/ 30 h 50"/>
                  <a:gd name="T18" fmla="*/ 5 w 42"/>
                  <a:gd name="T19" fmla="*/ 42 h 50"/>
                  <a:gd name="T20" fmla="*/ 3 w 42"/>
                  <a:gd name="T21" fmla="*/ 48 h 50"/>
                  <a:gd name="T22" fmla="*/ 2 w 42"/>
                  <a:gd name="T23" fmla="*/ 49 h 50"/>
                  <a:gd name="T24" fmla="*/ 0 w 42"/>
                  <a:gd name="T25" fmla="*/ 50 h 50"/>
                  <a:gd name="T26" fmla="*/ 0 w 42"/>
                  <a:gd name="T27" fmla="*/ 49 h 50"/>
                  <a:gd name="T28" fmla="*/ 0 w 42"/>
                  <a:gd name="T29" fmla="*/ 47 h 50"/>
                  <a:gd name="T30" fmla="*/ 3 w 42"/>
                  <a:gd name="T31" fmla="*/ 0 h 50"/>
                  <a:gd name="T32" fmla="*/ 42 w 42"/>
                  <a:gd name="T33" fmla="*/ 1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19"/>
                    </a:moveTo>
                    <a:lnTo>
                      <a:pt x="40" y="19"/>
                    </a:lnTo>
                    <a:lnTo>
                      <a:pt x="28" y="18"/>
                    </a:lnTo>
                    <a:lnTo>
                      <a:pt x="22" y="18"/>
                    </a:lnTo>
                    <a:lnTo>
                      <a:pt x="16" y="19"/>
                    </a:lnTo>
                    <a:lnTo>
                      <a:pt x="12" y="21"/>
                    </a:lnTo>
                    <a:lnTo>
                      <a:pt x="10" y="23"/>
                    </a:lnTo>
                    <a:lnTo>
                      <a:pt x="8" y="27"/>
                    </a:lnTo>
                    <a:lnTo>
                      <a:pt x="7" y="30"/>
                    </a:lnTo>
                    <a:lnTo>
                      <a:pt x="5" y="42"/>
                    </a:lnTo>
                    <a:lnTo>
                      <a:pt x="3" y="48"/>
                    </a:lnTo>
                    <a:lnTo>
                      <a:pt x="2" y="49"/>
                    </a:lnTo>
                    <a:lnTo>
                      <a:pt x="0" y="50"/>
                    </a:lnTo>
                    <a:lnTo>
                      <a:pt x="0" y="49"/>
                    </a:lnTo>
                    <a:lnTo>
                      <a:pt x="0" y="47"/>
                    </a:lnTo>
                    <a:lnTo>
                      <a:pt x="3" y="0"/>
                    </a:lnTo>
                    <a:lnTo>
                      <a:pt x="4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8" name="Freeform 293">
                <a:extLst>
                  <a:ext uri="{FF2B5EF4-FFF2-40B4-BE49-F238E27FC236}">
                    <a16:creationId xmlns:a16="http://schemas.microsoft.com/office/drawing/2014/main" id="{1271F622-B0F3-4204-9B79-93B291786F29}"/>
                  </a:ext>
                </a:extLst>
              </p:cNvPr>
              <p:cNvSpPr/>
              <p:nvPr/>
            </p:nvSpPr>
            <p:spPr bwMode="auto">
              <a:xfrm>
                <a:off x="2479" y="3372"/>
                <a:ext cx="9" cy="11"/>
              </a:xfrm>
              <a:custGeom>
                <a:avLst/>
                <a:gdLst>
                  <a:gd name="T0" fmla="*/ 36 w 36"/>
                  <a:gd name="T1" fmla="*/ 17 h 44"/>
                  <a:gd name="T2" fmla="*/ 35 w 36"/>
                  <a:gd name="T3" fmla="*/ 17 h 44"/>
                  <a:gd name="T4" fmla="*/ 25 w 36"/>
                  <a:gd name="T5" fmla="*/ 16 h 44"/>
                  <a:gd name="T6" fmla="*/ 19 w 36"/>
                  <a:gd name="T7" fmla="*/ 16 h 44"/>
                  <a:gd name="T8" fmla="*/ 13 w 36"/>
                  <a:gd name="T9" fmla="*/ 17 h 44"/>
                  <a:gd name="T10" fmla="*/ 10 w 36"/>
                  <a:gd name="T11" fmla="*/ 18 h 44"/>
                  <a:gd name="T12" fmla="*/ 8 w 36"/>
                  <a:gd name="T13" fmla="*/ 21 h 44"/>
                  <a:gd name="T14" fmla="*/ 7 w 36"/>
                  <a:gd name="T15" fmla="*/ 24 h 44"/>
                  <a:gd name="T16" fmla="*/ 6 w 36"/>
                  <a:gd name="T17" fmla="*/ 27 h 44"/>
                  <a:gd name="T18" fmla="*/ 3 w 36"/>
                  <a:gd name="T19" fmla="*/ 38 h 44"/>
                  <a:gd name="T20" fmla="*/ 1 w 36"/>
                  <a:gd name="T21" fmla="*/ 43 h 44"/>
                  <a:gd name="T22" fmla="*/ 1 w 36"/>
                  <a:gd name="T23" fmla="*/ 44 h 44"/>
                  <a:gd name="T24" fmla="*/ 0 w 36"/>
                  <a:gd name="T25" fmla="*/ 44 h 44"/>
                  <a:gd name="T26" fmla="*/ 0 w 36"/>
                  <a:gd name="T27" fmla="*/ 44 h 44"/>
                  <a:gd name="T28" fmla="*/ 0 w 36"/>
                  <a:gd name="T29" fmla="*/ 42 h 44"/>
                  <a:gd name="T30" fmla="*/ 2 w 36"/>
                  <a:gd name="T31" fmla="*/ 0 h 44"/>
                  <a:gd name="T32" fmla="*/ 36 w 36"/>
                  <a:gd name="T33"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4">
                    <a:moveTo>
                      <a:pt x="36" y="17"/>
                    </a:moveTo>
                    <a:lnTo>
                      <a:pt x="35" y="17"/>
                    </a:lnTo>
                    <a:lnTo>
                      <a:pt x="25" y="16"/>
                    </a:lnTo>
                    <a:lnTo>
                      <a:pt x="19" y="16"/>
                    </a:lnTo>
                    <a:lnTo>
                      <a:pt x="13" y="17"/>
                    </a:lnTo>
                    <a:lnTo>
                      <a:pt x="10" y="18"/>
                    </a:lnTo>
                    <a:lnTo>
                      <a:pt x="8" y="21"/>
                    </a:lnTo>
                    <a:lnTo>
                      <a:pt x="7" y="24"/>
                    </a:lnTo>
                    <a:lnTo>
                      <a:pt x="6" y="27"/>
                    </a:lnTo>
                    <a:lnTo>
                      <a:pt x="3" y="38"/>
                    </a:lnTo>
                    <a:lnTo>
                      <a:pt x="1" y="43"/>
                    </a:lnTo>
                    <a:lnTo>
                      <a:pt x="1" y="44"/>
                    </a:lnTo>
                    <a:lnTo>
                      <a:pt x="0" y="44"/>
                    </a:lnTo>
                    <a:lnTo>
                      <a:pt x="0" y="44"/>
                    </a:lnTo>
                    <a:lnTo>
                      <a:pt x="0" y="42"/>
                    </a:lnTo>
                    <a:lnTo>
                      <a:pt x="2" y="0"/>
                    </a:lnTo>
                    <a:lnTo>
                      <a:pt x="36"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69" name="Freeform 294">
                <a:extLst>
                  <a:ext uri="{FF2B5EF4-FFF2-40B4-BE49-F238E27FC236}">
                    <a16:creationId xmlns:a16="http://schemas.microsoft.com/office/drawing/2014/main" id="{C27EAFA7-3648-46CB-846A-0A5809303191}"/>
                  </a:ext>
                </a:extLst>
              </p:cNvPr>
              <p:cNvSpPr/>
              <p:nvPr/>
            </p:nvSpPr>
            <p:spPr bwMode="auto">
              <a:xfrm>
                <a:off x="2455" y="3360"/>
                <a:ext cx="10" cy="11"/>
              </a:xfrm>
              <a:custGeom>
                <a:avLst/>
                <a:gdLst>
                  <a:gd name="T0" fmla="*/ 37 w 37"/>
                  <a:gd name="T1" fmla="*/ 18 h 45"/>
                  <a:gd name="T2" fmla="*/ 36 w 37"/>
                  <a:gd name="T3" fmla="*/ 18 h 45"/>
                  <a:gd name="T4" fmla="*/ 26 w 37"/>
                  <a:gd name="T5" fmla="*/ 16 h 45"/>
                  <a:gd name="T6" fmla="*/ 19 w 37"/>
                  <a:gd name="T7" fmla="*/ 16 h 45"/>
                  <a:gd name="T8" fmla="*/ 13 w 37"/>
                  <a:gd name="T9" fmla="*/ 18 h 45"/>
                  <a:gd name="T10" fmla="*/ 11 w 37"/>
                  <a:gd name="T11" fmla="*/ 19 h 45"/>
                  <a:gd name="T12" fmla="*/ 9 w 37"/>
                  <a:gd name="T13" fmla="*/ 21 h 45"/>
                  <a:gd name="T14" fmla="*/ 7 w 37"/>
                  <a:gd name="T15" fmla="*/ 23 h 45"/>
                  <a:gd name="T16" fmla="*/ 6 w 37"/>
                  <a:gd name="T17" fmla="*/ 27 h 45"/>
                  <a:gd name="T18" fmla="*/ 3 w 37"/>
                  <a:gd name="T19" fmla="*/ 37 h 45"/>
                  <a:gd name="T20" fmla="*/ 1 w 37"/>
                  <a:gd name="T21" fmla="*/ 44 h 45"/>
                  <a:gd name="T22" fmla="*/ 1 w 37"/>
                  <a:gd name="T23" fmla="*/ 45 h 45"/>
                  <a:gd name="T24" fmla="*/ 0 w 37"/>
                  <a:gd name="T25" fmla="*/ 45 h 45"/>
                  <a:gd name="T26" fmla="*/ 0 w 37"/>
                  <a:gd name="T27" fmla="*/ 44 h 45"/>
                  <a:gd name="T28" fmla="*/ 0 w 37"/>
                  <a:gd name="T29" fmla="*/ 43 h 45"/>
                  <a:gd name="T30" fmla="*/ 2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6" y="16"/>
                    </a:lnTo>
                    <a:lnTo>
                      <a:pt x="19" y="16"/>
                    </a:lnTo>
                    <a:lnTo>
                      <a:pt x="13" y="18"/>
                    </a:lnTo>
                    <a:lnTo>
                      <a:pt x="11" y="19"/>
                    </a:lnTo>
                    <a:lnTo>
                      <a:pt x="9" y="21"/>
                    </a:lnTo>
                    <a:lnTo>
                      <a:pt x="7" y="23"/>
                    </a:lnTo>
                    <a:lnTo>
                      <a:pt x="6" y="27"/>
                    </a:lnTo>
                    <a:lnTo>
                      <a:pt x="3" y="37"/>
                    </a:lnTo>
                    <a:lnTo>
                      <a:pt x="1" y="44"/>
                    </a:lnTo>
                    <a:lnTo>
                      <a:pt x="1" y="45"/>
                    </a:lnTo>
                    <a:lnTo>
                      <a:pt x="0" y="45"/>
                    </a:lnTo>
                    <a:lnTo>
                      <a:pt x="0" y="44"/>
                    </a:lnTo>
                    <a:lnTo>
                      <a:pt x="0" y="43"/>
                    </a:lnTo>
                    <a:lnTo>
                      <a:pt x="2" y="0"/>
                    </a:lnTo>
                    <a:lnTo>
                      <a:pt x="37"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0" name="Freeform 295">
                <a:extLst>
                  <a:ext uri="{FF2B5EF4-FFF2-40B4-BE49-F238E27FC236}">
                    <a16:creationId xmlns:a16="http://schemas.microsoft.com/office/drawing/2014/main" id="{25B6E7BD-9DCD-4EE1-A268-09D3CC1C0F1E}"/>
                  </a:ext>
                </a:extLst>
              </p:cNvPr>
              <p:cNvSpPr/>
              <p:nvPr/>
            </p:nvSpPr>
            <p:spPr bwMode="auto">
              <a:xfrm>
                <a:off x="2812" y="3496"/>
                <a:ext cx="6" cy="10"/>
              </a:xfrm>
              <a:custGeom>
                <a:avLst/>
                <a:gdLst>
                  <a:gd name="T0" fmla="*/ 0 w 27"/>
                  <a:gd name="T1" fmla="*/ 0 h 40"/>
                  <a:gd name="T2" fmla="*/ 0 w 27"/>
                  <a:gd name="T3" fmla="*/ 1 h 40"/>
                  <a:gd name="T4" fmla="*/ 6 w 27"/>
                  <a:gd name="T5" fmla="*/ 5 h 40"/>
                  <a:gd name="T6" fmla="*/ 11 w 27"/>
                  <a:gd name="T7" fmla="*/ 9 h 40"/>
                  <a:gd name="T8" fmla="*/ 14 w 27"/>
                  <a:gd name="T9" fmla="*/ 13 h 40"/>
                  <a:gd name="T10" fmla="*/ 16 w 27"/>
                  <a:gd name="T11" fmla="*/ 18 h 40"/>
                  <a:gd name="T12" fmla="*/ 16 w 27"/>
                  <a:gd name="T13" fmla="*/ 26 h 40"/>
                  <a:gd name="T14" fmla="*/ 16 w 27"/>
                  <a:gd name="T15" fmla="*/ 33 h 40"/>
                  <a:gd name="T16" fmla="*/ 16 w 27"/>
                  <a:gd name="T17" fmla="*/ 38 h 40"/>
                  <a:gd name="T18" fmla="*/ 17 w 27"/>
                  <a:gd name="T19" fmla="*/ 40 h 40"/>
                  <a:gd name="T20" fmla="*/ 18 w 27"/>
                  <a:gd name="T21" fmla="*/ 40 h 40"/>
                  <a:gd name="T22" fmla="*/ 20 w 27"/>
                  <a:gd name="T23" fmla="*/ 36 h 40"/>
                  <a:gd name="T24" fmla="*/ 23 w 27"/>
                  <a:gd name="T25" fmla="*/ 27 h 40"/>
                  <a:gd name="T26" fmla="*/ 26 w 27"/>
                  <a:gd name="T27" fmla="*/ 13 h 40"/>
                  <a:gd name="T28" fmla="*/ 27 w 27"/>
                  <a:gd name="T29" fmla="*/ 7 h 40"/>
                  <a:gd name="T30" fmla="*/ 0 w 27"/>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0">
                    <a:moveTo>
                      <a:pt x="0" y="0"/>
                    </a:moveTo>
                    <a:lnTo>
                      <a:pt x="0" y="1"/>
                    </a:lnTo>
                    <a:lnTo>
                      <a:pt x="6" y="5"/>
                    </a:lnTo>
                    <a:lnTo>
                      <a:pt x="11" y="9"/>
                    </a:lnTo>
                    <a:lnTo>
                      <a:pt x="14" y="13"/>
                    </a:lnTo>
                    <a:lnTo>
                      <a:pt x="16" y="18"/>
                    </a:lnTo>
                    <a:lnTo>
                      <a:pt x="16" y="26"/>
                    </a:lnTo>
                    <a:lnTo>
                      <a:pt x="16" y="33"/>
                    </a:lnTo>
                    <a:lnTo>
                      <a:pt x="16" y="38"/>
                    </a:lnTo>
                    <a:lnTo>
                      <a:pt x="17" y="40"/>
                    </a:lnTo>
                    <a:lnTo>
                      <a:pt x="18" y="40"/>
                    </a:lnTo>
                    <a:lnTo>
                      <a:pt x="20" y="36"/>
                    </a:lnTo>
                    <a:lnTo>
                      <a:pt x="23" y="27"/>
                    </a:lnTo>
                    <a:lnTo>
                      <a:pt x="26" y="13"/>
                    </a:lnTo>
                    <a:lnTo>
                      <a:pt x="27" y="7"/>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1" name="Freeform 296">
                <a:extLst>
                  <a:ext uri="{FF2B5EF4-FFF2-40B4-BE49-F238E27FC236}">
                    <a16:creationId xmlns:a16="http://schemas.microsoft.com/office/drawing/2014/main" id="{CC8D6C3B-13FA-42DF-81E1-2248876D9FDE}"/>
                  </a:ext>
                </a:extLst>
              </p:cNvPr>
              <p:cNvSpPr/>
              <p:nvPr/>
            </p:nvSpPr>
            <p:spPr bwMode="auto">
              <a:xfrm>
                <a:off x="2831" y="3502"/>
                <a:ext cx="7" cy="10"/>
              </a:xfrm>
              <a:custGeom>
                <a:avLst/>
                <a:gdLst>
                  <a:gd name="T0" fmla="*/ 0 w 29"/>
                  <a:gd name="T1" fmla="*/ 0 h 40"/>
                  <a:gd name="T2" fmla="*/ 2 w 29"/>
                  <a:gd name="T3" fmla="*/ 1 h 40"/>
                  <a:gd name="T4" fmla="*/ 8 w 29"/>
                  <a:gd name="T5" fmla="*/ 4 h 40"/>
                  <a:gd name="T6" fmla="*/ 12 w 29"/>
                  <a:gd name="T7" fmla="*/ 8 h 40"/>
                  <a:gd name="T8" fmla="*/ 16 w 29"/>
                  <a:gd name="T9" fmla="*/ 13 h 40"/>
                  <a:gd name="T10" fmla="*/ 18 w 29"/>
                  <a:gd name="T11" fmla="*/ 18 h 40"/>
                  <a:gd name="T12" fmla="*/ 18 w 29"/>
                  <a:gd name="T13" fmla="*/ 25 h 40"/>
                  <a:gd name="T14" fmla="*/ 18 w 29"/>
                  <a:gd name="T15" fmla="*/ 32 h 40"/>
                  <a:gd name="T16" fmla="*/ 18 w 29"/>
                  <a:gd name="T17" fmla="*/ 38 h 40"/>
                  <a:gd name="T18" fmla="*/ 18 w 29"/>
                  <a:gd name="T19" fmla="*/ 40 h 40"/>
                  <a:gd name="T20" fmla="*/ 19 w 29"/>
                  <a:gd name="T21" fmla="*/ 40 h 40"/>
                  <a:gd name="T22" fmla="*/ 22 w 29"/>
                  <a:gd name="T23" fmla="*/ 35 h 40"/>
                  <a:gd name="T24" fmla="*/ 24 w 29"/>
                  <a:gd name="T25" fmla="*/ 27 h 40"/>
                  <a:gd name="T26" fmla="*/ 26 w 29"/>
                  <a:gd name="T27" fmla="*/ 13 h 40"/>
                  <a:gd name="T28" fmla="*/ 29 w 29"/>
                  <a:gd name="T29" fmla="*/ 6 h 40"/>
                  <a:gd name="T30" fmla="*/ 0 w 29"/>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0">
                    <a:moveTo>
                      <a:pt x="0" y="0"/>
                    </a:moveTo>
                    <a:lnTo>
                      <a:pt x="2" y="1"/>
                    </a:lnTo>
                    <a:lnTo>
                      <a:pt x="8" y="4"/>
                    </a:lnTo>
                    <a:lnTo>
                      <a:pt x="12" y="8"/>
                    </a:lnTo>
                    <a:lnTo>
                      <a:pt x="16" y="13"/>
                    </a:lnTo>
                    <a:lnTo>
                      <a:pt x="18" y="18"/>
                    </a:lnTo>
                    <a:lnTo>
                      <a:pt x="18" y="25"/>
                    </a:lnTo>
                    <a:lnTo>
                      <a:pt x="18" y="32"/>
                    </a:lnTo>
                    <a:lnTo>
                      <a:pt x="18" y="38"/>
                    </a:lnTo>
                    <a:lnTo>
                      <a:pt x="18" y="40"/>
                    </a:lnTo>
                    <a:lnTo>
                      <a:pt x="19" y="40"/>
                    </a:lnTo>
                    <a:lnTo>
                      <a:pt x="22" y="35"/>
                    </a:lnTo>
                    <a:lnTo>
                      <a:pt x="24" y="27"/>
                    </a:lnTo>
                    <a:lnTo>
                      <a:pt x="26" y="13"/>
                    </a:lnTo>
                    <a:lnTo>
                      <a:pt x="29" y="6"/>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2" name="Freeform 297">
                <a:extLst>
                  <a:ext uri="{FF2B5EF4-FFF2-40B4-BE49-F238E27FC236}">
                    <a16:creationId xmlns:a16="http://schemas.microsoft.com/office/drawing/2014/main" id="{9F173915-FF22-44DE-AE6D-134D786E06B1}"/>
                  </a:ext>
                </a:extLst>
              </p:cNvPr>
              <p:cNvSpPr/>
              <p:nvPr/>
            </p:nvSpPr>
            <p:spPr bwMode="auto">
              <a:xfrm>
                <a:off x="2793" y="3488"/>
                <a:ext cx="8" cy="12"/>
              </a:xfrm>
              <a:custGeom>
                <a:avLst/>
                <a:gdLst>
                  <a:gd name="T0" fmla="*/ 0 w 35"/>
                  <a:gd name="T1" fmla="*/ 3 h 45"/>
                  <a:gd name="T2" fmla="*/ 0 w 35"/>
                  <a:gd name="T3" fmla="*/ 4 h 45"/>
                  <a:gd name="T4" fmla="*/ 3 w 35"/>
                  <a:gd name="T5" fmla="*/ 6 h 45"/>
                  <a:gd name="T6" fmla="*/ 6 w 35"/>
                  <a:gd name="T7" fmla="*/ 8 h 45"/>
                  <a:gd name="T8" fmla="*/ 11 w 35"/>
                  <a:gd name="T9" fmla="*/ 11 h 45"/>
                  <a:gd name="T10" fmla="*/ 15 w 35"/>
                  <a:gd name="T11" fmla="*/ 14 h 45"/>
                  <a:gd name="T12" fmla="*/ 20 w 35"/>
                  <a:gd name="T13" fmla="*/ 18 h 45"/>
                  <a:gd name="T14" fmla="*/ 22 w 35"/>
                  <a:gd name="T15" fmla="*/ 21 h 45"/>
                  <a:gd name="T16" fmla="*/ 23 w 35"/>
                  <a:gd name="T17" fmla="*/ 24 h 45"/>
                  <a:gd name="T18" fmla="*/ 23 w 35"/>
                  <a:gd name="T19" fmla="*/ 27 h 45"/>
                  <a:gd name="T20" fmla="*/ 23 w 35"/>
                  <a:gd name="T21" fmla="*/ 30 h 45"/>
                  <a:gd name="T22" fmla="*/ 23 w 35"/>
                  <a:gd name="T23" fmla="*/ 38 h 45"/>
                  <a:gd name="T24" fmla="*/ 23 w 35"/>
                  <a:gd name="T25" fmla="*/ 43 h 45"/>
                  <a:gd name="T26" fmla="*/ 23 w 35"/>
                  <a:gd name="T27" fmla="*/ 45 h 45"/>
                  <a:gd name="T28" fmla="*/ 24 w 35"/>
                  <a:gd name="T29" fmla="*/ 45 h 45"/>
                  <a:gd name="T30" fmla="*/ 27 w 35"/>
                  <a:gd name="T31" fmla="*/ 41 h 45"/>
                  <a:gd name="T32" fmla="*/ 29 w 35"/>
                  <a:gd name="T33" fmla="*/ 32 h 45"/>
                  <a:gd name="T34" fmla="*/ 33 w 35"/>
                  <a:gd name="T35" fmla="*/ 18 h 45"/>
                  <a:gd name="T36" fmla="*/ 35 w 35"/>
                  <a:gd name="T37" fmla="*/ 12 h 45"/>
                  <a:gd name="T38" fmla="*/ 3 w 35"/>
                  <a:gd name="T39" fmla="*/ 0 h 45"/>
                  <a:gd name="T40" fmla="*/ 0 w 35"/>
                  <a:gd name="T41"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5">
                    <a:moveTo>
                      <a:pt x="0" y="3"/>
                    </a:moveTo>
                    <a:lnTo>
                      <a:pt x="0" y="4"/>
                    </a:lnTo>
                    <a:lnTo>
                      <a:pt x="3" y="6"/>
                    </a:lnTo>
                    <a:lnTo>
                      <a:pt x="6" y="8"/>
                    </a:lnTo>
                    <a:lnTo>
                      <a:pt x="11" y="11"/>
                    </a:lnTo>
                    <a:lnTo>
                      <a:pt x="15" y="14"/>
                    </a:lnTo>
                    <a:lnTo>
                      <a:pt x="20" y="18"/>
                    </a:lnTo>
                    <a:lnTo>
                      <a:pt x="22" y="21"/>
                    </a:lnTo>
                    <a:lnTo>
                      <a:pt x="23" y="24"/>
                    </a:lnTo>
                    <a:lnTo>
                      <a:pt x="23" y="27"/>
                    </a:lnTo>
                    <a:lnTo>
                      <a:pt x="23" y="30"/>
                    </a:lnTo>
                    <a:lnTo>
                      <a:pt x="23" y="38"/>
                    </a:lnTo>
                    <a:lnTo>
                      <a:pt x="23" y="43"/>
                    </a:lnTo>
                    <a:lnTo>
                      <a:pt x="23" y="45"/>
                    </a:lnTo>
                    <a:lnTo>
                      <a:pt x="24" y="45"/>
                    </a:lnTo>
                    <a:lnTo>
                      <a:pt x="27" y="41"/>
                    </a:lnTo>
                    <a:lnTo>
                      <a:pt x="29" y="32"/>
                    </a:lnTo>
                    <a:lnTo>
                      <a:pt x="33" y="18"/>
                    </a:lnTo>
                    <a:lnTo>
                      <a:pt x="35" y="12"/>
                    </a:lnTo>
                    <a:lnTo>
                      <a:pt x="3" y="0"/>
                    </a:lnTo>
                    <a:lnTo>
                      <a:pt x="0"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3" name="Freeform 298">
                <a:extLst>
                  <a:ext uri="{FF2B5EF4-FFF2-40B4-BE49-F238E27FC236}">
                    <a16:creationId xmlns:a16="http://schemas.microsoft.com/office/drawing/2014/main" id="{B73AC71C-1314-40A6-AC48-B34E8BEC732B}"/>
                  </a:ext>
                </a:extLst>
              </p:cNvPr>
              <p:cNvSpPr/>
              <p:nvPr/>
            </p:nvSpPr>
            <p:spPr bwMode="auto">
              <a:xfrm>
                <a:off x="2817" y="3512"/>
                <a:ext cx="7" cy="7"/>
              </a:xfrm>
              <a:custGeom>
                <a:avLst/>
                <a:gdLst>
                  <a:gd name="T0" fmla="*/ 0 w 28"/>
                  <a:gd name="T1" fmla="*/ 0 h 28"/>
                  <a:gd name="T2" fmla="*/ 1 w 28"/>
                  <a:gd name="T3" fmla="*/ 0 h 28"/>
                  <a:gd name="T4" fmla="*/ 7 w 28"/>
                  <a:gd name="T5" fmla="*/ 3 h 28"/>
                  <a:gd name="T6" fmla="*/ 10 w 28"/>
                  <a:gd name="T7" fmla="*/ 5 h 28"/>
                  <a:gd name="T8" fmla="*/ 15 w 28"/>
                  <a:gd name="T9" fmla="*/ 8 h 28"/>
                  <a:gd name="T10" fmla="*/ 17 w 28"/>
                  <a:gd name="T11" fmla="*/ 13 h 28"/>
                  <a:gd name="T12" fmla="*/ 17 w 28"/>
                  <a:gd name="T13" fmla="*/ 17 h 28"/>
                  <a:gd name="T14" fmla="*/ 16 w 28"/>
                  <a:gd name="T15" fmla="*/ 22 h 28"/>
                  <a:gd name="T16" fmla="*/ 16 w 28"/>
                  <a:gd name="T17" fmla="*/ 26 h 28"/>
                  <a:gd name="T18" fmla="*/ 17 w 28"/>
                  <a:gd name="T19" fmla="*/ 28 h 28"/>
                  <a:gd name="T20" fmla="*/ 18 w 28"/>
                  <a:gd name="T21" fmla="*/ 28 h 28"/>
                  <a:gd name="T22" fmla="*/ 20 w 28"/>
                  <a:gd name="T23" fmla="*/ 25 h 28"/>
                  <a:gd name="T24" fmla="*/ 22 w 28"/>
                  <a:gd name="T25" fmla="*/ 18 h 28"/>
                  <a:gd name="T26" fmla="*/ 25 w 28"/>
                  <a:gd name="T27" fmla="*/ 8 h 28"/>
                  <a:gd name="T28" fmla="*/ 28 w 28"/>
                  <a:gd name="T29" fmla="*/ 4 h 28"/>
                  <a:gd name="T30" fmla="*/ 0 w 2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8">
                    <a:moveTo>
                      <a:pt x="0" y="0"/>
                    </a:moveTo>
                    <a:lnTo>
                      <a:pt x="1" y="0"/>
                    </a:lnTo>
                    <a:lnTo>
                      <a:pt x="7" y="3"/>
                    </a:lnTo>
                    <a:lnTo>
                      <a:pt x="10" y="5"/>
                    </a:lnTo>
                    <a:lnTo>
                      <a:pt x="15" y="8"/>
                    </a:lnTo>
                    <a:lnTo>
                      <a:pt x="17" y="13"/>
                    </a:lnTo>
                    <a:lnTo>
                      <a:pt x="17" y="17"/>
                    </a:lnTo>
                    <a:lnTo>
                      <a:pt x="16" y="22"/>
                    </a:lnTo>
                    <a:lnTo>
                      <a:pt x="16" y="26"/>
                    </a:lnTo>
                    <a:lnTo>
                      <a:pt x="17" y="28"/>
                    </a:lnTo>
                    <a:lnTo>
                      <a:pt x="18" y="28"/>
                    </a:lnTo>
                    <a:lnTo>
                      <a:pt x="20" y="25"/>
                    </a:lnTo>
                    <a:lnTo>
                      <a:pt x="22" y="18"/>
                    </a:lnTo>
                    <a:lnTo>
                      <a:pt x="25" y="8"/>
                    </a:lnTo>
                    <a:lnTo>
                      <a:pt x="28" y="4"/>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4" name="Freeform 299">
                <a:extLst>
                  <a:ext uri="{FF2B5EF4-FFF2-40B4-BE49-F238E27FC236}">
                    <a16:creationId xmlns:a16="http://schemas.microsoft.com/office/drawing/2014/main" id="{46B89365-FCEB-472F-8A57-6A7F3916CA69}"/>
                  </a:ext>
                </a:extLst>
              </p:cNvPr>
              <p:cNvSpPr/>
              <p:nvPr/>
            </p:nvSpPr>
            <p:spPr bwMode="auto">
              <a:xfrm>
                <a:off x="2837" y="3490"/>
                <a:ext cx="7" cy="9"/>
              </a:xfrm>
              <a:custGeom>
                <a:avLst/>
                <a:gdLst>
                  <a:gd name="T0" fmla="*/ 0 w 28"/>
                  <a:gd name="T1" fmla="*/ 0 h 37"/>
                  <a:gd name="T2" fmla="*/ 0 w 28"/>
                  <a:gd name="T3" fmla="*/ 1 h 37"/>
                  <a:gd name="T4" fmla="*/ 8 w 28"/>
                  <a:gd name="T5" fmla="*/ 5 h 37"/>
                  <a:gd name="T6" fmla="*/ 11 w 28"/>
                  <a:gd name="T7" fmla="*/ 8 h 37"/>
                  <a:gd name="T8" fmla="*/ 14 w 28"/>
                  <a:gd name="T9" fmla="*/ 12 h 37"/>
                  <a:gd name="T10" fmla="*/ 16 w 28"/>
                  <a:gd name="T11" fmla="*/ 18 h 37"/>
                  <a:gd name="T12" fmla="*/ 18 w 28"/>
                  <a:gd name="T13" fmla="*/ 23 h 37"/>
                  <a:gd name="T14" fmla="*/ 16 w 28"/>
                  <a:gd name="T15" fmla="*/ 30 h 37"/>
                  <a:gd name="T16" fmla="*/ 16 w 28"/>
                  <a:gd name="T17" fmla="*/ 34 h 37"/>
                  <a:gd name="T18" fmla="*/ 18 w 28"/>
                  <a:gd name="T19" fmla="*/ 36 h 37"/>
                  <a:gd name="T20" fmla="*/ 19 w 28"/>
                  <a:gd name="T21" fmla="*/ 37 h 37"/>
                  <a:gd name="T22" fmla="*/ 21 w 28"/>
                  <a:gd name="T23" fmla="*/ 33 h 37"/>
                  <a:gd name="T24" fmla="*/ 23 w 28"/>
                  <a:gd name="T25" fmla="*/ 25 h 37"/>
                  <a:gd name="T26" fmla="*/ 26 w 28"/>
                  <a:gd name="T27" fmla="*/ 12 h 37"/>
                  <a:gd name="T28" fmla="*/ 28 w 28"/>
                  <a:gd name="T29" fmla="*/ 6 h 37"/>
                  <a:gd name="T30" fmla="*/ 0 w 28"/>
                  <a:gd name="T3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7">
                    <a:moveTo>
                      <a:pt x="0" y="0"/>
                    </a:moveTo>
                    <a:lnTo>
                      <a:pt x="0" y="1"/>
                    </a:lnTo>
                    <a:lnTo>
                      <a:pt x="8" y="5"/>
                    </a:lnTo>
                    <a:lnTo>
                      <a:pt x="11" y="8"/>
                    </a:lnTo>
                    <a:lnTo>
                      <a:pt x="14" y="12"/>
                    </a:lnTo>
                    <a:lnTo>
                      <a:pt x="16" y="18"/>
                    </a:lnTo>
                    <a:lnTo>
                      <a:pt x="18" y="23"/>
                    </a:lnTo>
                    <a:lnTo>
                      <a:pt x="16" y="30"/>
                    </a:lnTo>
                    <a:lnTo>
                      <a:pt x="16" y="34"/>
                    </a:lnTo>
                    <a:lnTo>
                      <a:pt x="18" y="36"/>
                    </a:lnTo>
                    <a:lnTo>
                      <a:pt x="19" y="37"/>
                    </a:lnTo>
                    <a:lnTo>
                      <a:pt x="21" y="33"/>
                    </a:lnTo>
                    <a:lnTo>
                      <a:pt x="23" y="25"/>
                    </a:lnTo>
                    <a:lnTo>
                      <a:pt x="26" y="12"/>
                    </a:lnTo>
                    <a:lnTo>
                      <a:pt x="28" y="6"/>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5" name="Freeform 300">
                <a:extLst>
                  <a:ext uri="{FF2B5EF4-FFF2-40B4-BE49-F238E27FC236}">
                    <a16:creationId xmlns:a16="http://schemas.microsoft.com/office/drawing/2014/main" id="{EB4674C7-6973-4EC5-A8C7-07E6285875DF}"/>
                  </a:ext>
                </a:extLst>
              </p:cNvPr>
              <p:cNvSpPr/>
              <p:nvPr/>
            </p:nvSpPr>
            <p:spPr bwMode="auto">
              <a:xfrm>
                <a:off x="2855" y="3498"/>
                <a:ext cx="7" cy="9"/>
              </a:xfrm>
              <a:custGeom>
                <a:avLst/>
                <a:gdLst>
                  <a:gd name="T0" fmla="*/ 0 w 28"/>
                  <a:gd name="T1" fmla="*/ 0 h 36"/>
                  <a:gd name="T2" fmla="*/ 1 w 28"/>
                  <a:gd name="T3" fmla="*/ 1 h 36"/>
                  <a:gd name="T4" fmla="*/ 7 w 28"/>
                  <a:gd name="T5" fmla="*/ 5 h 36"/>
                  <a:gd name="T6" fmla="*/ 12 w 28"/>
                  <a:gd name="T7" fmla="*/ 8 h 36"/>
                  <a:gd name="T8" fmla="*/ 15 w 28"/>
                  <a:gd name="T9" fmla="*/ 12 h 36"/>
                  <a:gd name="T10" fmla="*/ 17 w 28"/>
                  <a:gd name="T11" fmla="*/ 17 h 36"/>
                  <a:gd name="T12" fmla="*/ 17 w 28"/>
                  <a:gd name="T13" fmla="*/ 23 h 36"/>
                  <a:gd name="T14" fmla="*/ 17 w 28"/>
                  <a:gd name="T15" fmla="*/ 30 h 36"/>
                  <a:gd name="T16" fmla="*/ 17 w 28"/>
                  <a:gd name="T17" fmla="*/ 34 h 36"/>
                  <a:gd name="T18" fmla="*/ 17 w 28"/>
                  <a:gd name="T19" fmla="*/ 36 h 36"/>
                  <a:gd name="T20" fmla="*/ 18 w 28"/>
                  <a:gd name="T21" fmla="*/ 36 h 36"/>
                  <a:gd name="T22" fmla="*/ 20 w 28"/>
                  <a:gd name="T23" fmla="*/ 32 h 36"/>
                  <a:gd name="T24" fmla="*/ 23 w 28"/>
                  <a:gd name="T25" fmla="*/ 25 h 36"/>
                  <a:gd name="T26" fmla="*/ 26 w 28"/>
                  <a:gd name="T27" fmla="*/ 12 h 36"/>
                  <a:gd name="T28" fmla="*/ 28 w 28"/>
                  <a:gd name="T29" fmla="*/ 6 h 36"/>
                  <a:gd name="T30" fmla="*/ 0 w 28"/>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6">
                    <a:moveTo>
                      <a:pt x="0" y="0"/>
                    </a:moveTo>
                    <a:lnTo>
                      <a:pt x="1" y="1"/>
                    </a:lnTo>
                    <a:lnTo>
                      <a:pt x="7" y="5"/>
                    </a:lnTo>
                    <a:lnTo>
                      <a:pt x="12" y="8"/>
                    </a:lnTo>
                    <a:lnTo>
                      <a:pt x="15" y="12"/>
                    </a:lnTo>
                    <a:lnTo>
                      <a:pt x="17" y="17"/>
                    </a:lnTo>
                    <a:lnTo>
                      <a:pt x="17" y="23"/>
                    </a:lnTo>
                    <a:lnTo>
                      <a:pt x="17" y="30"/>
                    </a:lnTo>
                    <a:lnTo>
                      <a:pt x="17" y="34"/>
                    </a:lnTo>
                    <a:lnTo>
                      <a:pt x="17" y="36"/>
                    </a:lnTo>
                    <a:lnTo>
                      <a:pt x="18" y="36"/>
                    </a:lnTo>
                    <a:lnTo>
                      <a:pt x="20" y="32"/>
                    </a:lnTo>
                    <a:lnTo>
                      <a:pt x="23" y="25"/>
                    </a:lnTo>
                    <a:lnTo>
                      <a:pt x="26" y="12"/>
                    </a:lnTo>
                    <a:lnTo>
                      <a:pt x="28" y="6"/>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6" name="Freeform 301">
                <a:extLst>
                  <a:ext uri="{FF2B5EF4-FFF2-40B4-BE49-F238E27FC236}">
                    <a16:creationId xmlns:a16="http://schemas.microsoft.com/office/drawing/2014/main" id="{2842F85C-B55D-48BB-8564-6A03CD0BE95E}"/>
                  </a:ext>
                </a:extLst>
              </p:cNvPr>
              <p:cNvSpPr/>
              <p:nvPr/>
            </p:nvSpPr>
            <p:spPr bwMode="auto">
              <a:xfrm>
                <a:off x="2556" y="3413"/>
                <a:ext cx="10" cy="13"/>
              </a:xfrm>
              <a:custGeom>
                <a:avLst/>
                <a:gdLst>
                  <a:gd name="T0" fmla="*/ 42 w 42"/>
                  <a:gd name="T1" fmla="*/ 21 h 51"/>
                  <a:gd name="T2" fmla="*/ 40 w 42"/>
                  <a:gd name="T3" fmla="*/ 21 h 51"/>
                  <a:gd name="T4" fmla="*/ 28 w 42"/>
                  <a:gd name="T5" fmla="*/ 18 h 51"/>
                  <a:gd name="T6" fmla="*/ 22 w 42"/>
                  <a:gd name="T7" fmla="*/ 18 h 51"/>
                  <a:gd name="T8" fmla="*/ 15 w 42"/>
                  <a:gd name="T9" fmla="*/ 21 h 51"/>
                  <a:gd name="T10" fmla="*/ 12 w 42"/>
                  <a:gd name="T11" fmla="*/ 22 h 51"/>
                  <a:gd name="T12" fmla="*/ 10 w 42"/>
                  <a:gd name="T13" fmla="*/ 24 h 51"/>
                  <a:gd name="T14" fmla="*/ 8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9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8" y="18"/>
                    </a:lnTo>
                    <a:lnTo>
                      <a:pt x="22" y="18"/>
                    </a:lnTo>
                    <a:lnTo>
                      <a:pt x="15" y="21"/>
                    </a:lnTo>
                    <a:lnTo>
                      <a:pt x="12" y="22"/>
                    </a:lnTo>
                    <a:lnTo>
                      <a:pt x="10" y="24"/>
                    </a:lnTo>
                    <a:lnTo>
                      <a:pt x="8" y="27"/>
                    </a:lnTo>
                    <a:lnTo>
                      <a:pt x="7" y="30"/>
                    </a:lnTo>
                    <a:lnTo>
                      <a:pt x="4" y="43"/>
                    </a:lnTo>
                    <a:lnTo>
                      <a:pt x="2" y="50"/>
                    </a:lnTo>
                    <a:lnTo>
                      <a:pt x="1" y="51"/>
                    </a:lnTo>
                    <a:lnTo>
                      <a:pt x="0" y="51"/>
                    </a:lnTo>
                    <a:lnTo>
                      <a:pt x="0" y="50"/>
                    </a:lnTo>
                    <a:lnTo>
                      <a:pt x="0" y="49"/>
                    </a:lnTo>
                    <a:lnTo>
                      <a:pt x="2" y="0"/>
                    </a:lnTo>
                    <a:lnTo>
                      <a:pt x="42"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7" name="Freeform 302">
                <a:extLst>
                  <a:ext uri="{FF2B5EF4-FFF2-40B4-BE49-F238E27FC236}">
                    <a16:creationId xmlns:a16="http://schemas.microsoft.com/office/drawing/2014/main" id="{EFF64CAD-9D57-4E8E-970C-C456D967F4FE}"/>
                  </a:ext>
                </a:extLst>
              </p:cNvPr>
              <p:cNvSpPr/>
              <p:nvPr/>
            </p:nvSpPr>
            <p:spPr bwMode="auto">
              <a:xfrm>
                <a:off x="2584" y="3431"/>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3 w 42"/>
                  <a:gd name="T11" fmla="*/ 22 h 51"/>
                  <a:gd name="T12" fmla="*/ 10 w 42"/>
                  <a:gd name="T13" fmla="*/ 24 h 51"/>
                  <a:gd name="T14" fmla="*/ 9 w 42"/>
                  <a:gd name="T15" fmla="*/ 27 h 51"/>
                  <a:gd name="T16" fmla="*/ 8 w 42"/>
                  <a:gd name="T17" fmla="*/ 30 h 51"/>
                  <a:gd name="T18" fmla="*/ 5 w 42"/>
                  <a:gd name="T19" fmla="*/ 43 h 51"/>
                  <a:gd name="T20" fmla="*/ 2 w 42"/>
                  <a:gd name="T21" fmla="*/ 50 h 51"/>
                  <a:gd name="T22" fmla="*/ 1 w 42"/>
                  <a:gd name="T23" fmla="*/ 51 h 51"/>
                  <a:gd name="T24" fmla="*/ 1 w 42"/>
                  <a:gd name="T25" fmla="*/ 51 h 51"/>
                  <a:gd name="T26" fmla="*/ 0 w 42"/>
                  <a:gd name="T27" fmla="*/ 50 h 51"/>
                  <a:gd name="T28" fmla="*/ 0 w 42"/>
                  <a:gd name="T29" fmla="*/ 48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3" y="22"/>
                    </a:lnTo>
                    <a:lnTo>
                      <a:pt x="10" y="24"/>
                    </a:lnTo>
                    <a:lnTo>
                      <a:pt x="9" y="27"/>
                    </a:lnTo>
                    <a:lnTo>
                      <a:pt x="8" y="30"/>
                    </a:lnTo>
                    <a:lnTo>
                      <a:pt x="5" y="43"/>
                    </a:lnTo>
                    <a:lnTo>
                      <a:pt x="2" y="50"/>
                    </a:lnTo>
                    <a:lnTo>
                      <a:pt x="1" y="51"/>
                    </a:lnTo>
                    <a:lnTo>
                      <a:pt x="1" y="51"/>
                    </a:lnTo>
                    <a:lnTo>
                      <a:pt x="0" y="50"/>
                    </a:lnTo>
                    <a:lnTo>
                      <a:pt x="0" y="48"/>
                    </a:lnTo>
                    <a:lnTo>
                      <a:pt x="2" y="0"/>
                    </a:lnTo>
                    <a:lnTo>
                      <a:pt x="42"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8" name="Freeform 303">
                <a:extLst>
                  <a:ext uri="{FF2B5EF4-FFF2-40B4-BE49-F238E27FC236}">
                    <a16:creationId xmlns:a16="http://schemas.microsoft.com/office/drawing/2014/main" id="{B94F0274-62AF-42DC-BB03-8543E8C261E6}"/>
                  </a:ext>
                </a:extLst>
              </p:cNvPr>
              <p:cNvSpPr/>
              <p:nvPr/>
            </p:nvSpPr>
            <p:spPr bwMode="auto">
              <a:xfrm>
                <a:off x="2602" y="3429"/>
                <a:ext cx="10" cy="13"/>
              </a:xfrm>
              <a:custGeom>
                <a:avLst/>
                <a:gdLst>
                  <a:gd name="T0" fmla="*/ 42 w 42"/>
                  <a:gd name="T1" fmla="*/ 20 h 50"/>
                  <a:gd name="T2" fmla="*/ 41 w 42"/>
                  <a:gd name="T3" fmla="*/ 20 h 50"/>
                  <a:gd name="T4" fmla="*/ 29 w 42"/>
                  <a:gd name="T5" fmla="*/ 18 h 50"/>
                  <a:gd name="T6" fmla="*/ 22 w 42"/>
                  <a:gd name="T7" fmla="*/ 18 h 50"/>
                  <a:gd name="T8" fmla="*/ 16 w 42"/>
                  <a:gd name="T9" fmla="*/ 20 h 50"/>
                  <a:gd name="T10" fmla="*/ 13 w 42"/>
                  <a:gd name="T11" fmla="*/ 21 h 50"/>
                  <a:gd name="T12" fmla="*/ 10 w 42"/>
                  <a:gd name="T13" fmla="*/ 24 h 50"/>
                  <a:gd name="T14" fmla="*/ 8 w 42"/>
                  <a:gd name="T15" fmla="*/ 27 h 50"/>
                  <a:gd name="T16" fmla="*/ 7 w 42"/>
                  <a:gd name="T17" fmla="*/ 31 h 50"/>
                  <a:gd name="T18" fmla="*/ 4 w 42"/>
                  <a:gd name="T19" fmla="*/ 43 h 50"/>
                  <a:gd name="T20" fmla="*/ 2 w 42"/>
                  <a:gd name="T21" fmla="*/ 49 h 50"/>
                  <a:gd name="T22" fmla="*/ 1 w 42"/>
                  <a:gd name="T23" fmla="*/ 50 h 50"/>
                  <a:gd name="T24" fmla="*/ 1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1" y="20"/>
                    </a:lnTo>
                    <a:lnTo>
                      <a:pt x="29" y="18"/>
                    </a:lnTo>
                    <a:lnTo>
                      <a:pt x="22" y="18"/>
                    </a:lnTo>
                    <a:lnTo>
                      <a:pt x="16" y="20"/>
                    </a:lnTo>
                    <a:lnTo>
                      <a:pt x="13" y="21"/>
                    </a:lnTo>
                    <a:lnTo>
                      <a:pt x="10" y="24"/>
                    </a:lnTo>
                    <a:lnTo>
                      <a:pt x="8" y="27"/>
                    </a:lnTo>
                    <a:lnTo>
                      <a:pt x="7" y="31"/>
                    </a:lnTo>
                    <a:lnTo>
                      <a:pt x="4" y="43"/>
                    </a:lnTo>
                    <a:lnTo>
                      <a:pt x="2" y="49"/>
                    </a:lnTo>
                    <a:lnTo>
                      <a:pt x="1" y="50"/>
                    </a:lnTo>
                    <a:lnTo>
                      <a:pt x="1" y="50"/>
                    </a:lnTo>
                    <a:lnTo>
                      <a:pt x="0" y="49"/>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79" name="Freeform 304">
                <a:extLst>
                  <a:ext uri="{FF2B5EF4-FFF2-40B4-BE49-F238E27FC236}">
                    <a16:creationId xmlns:a16="http://schemas.microsoft.com/office/drawing/2014/main" id="{B4110BB2-32FC-4187-A619-4100E41DC5F9}"/>
                  </a:ext>
                </a:extLst>
              </p:cNvPr>
              <p:cNvSpPr/>
              <p:nvPr/>
            </p:nvSpPr>
            <p:spPr bwMode="auto">
              <a:xfrm>
                <a:off x="2595" y="3410"/>
                <a:ext cx="10" cy="13"/>
              </a:xfrm>
              <a:custGeom>
                <a:avLst/>
                <a:gdLst>
                  <a:gd name="T0" fmla="*/ 42 w 42"/>
                  <a:gd name="T1" fmla="*/ 20 h 51"/>
                  <a:gd name="T2" fmla="*/ 41 w 42"/>
                  <a:gd name="T3" fmla="*/ 20 h 51"/>
                  <a:gd name="T4" fmla="*/ 29 w 42"/>
                  <a:gd name="T5" fmla="*/ 19 h 51"/>
                  <a:gd name="T6" fmla="*/ 22 w 42"/>
                  <a:gd name="T7" fmla="*/ 19 h 51"/>
                  <a:gd name="T8" fmla="*/ 16 w 42"/>
                  <a:gd name="T9" fmla="*/ 20 h 51"/>
                  <a:gd name="T10" fmla="*/ 13 w 42"/>
                  <a:gd name="T11" fmla="*/ 22 h 51"/>
                  <a:gd name="T12" fmla="*/ 10 w 42"/>
                  <a:gd name="T13" fmla="*/ 24 h 51"/>
                  <a:gd name="T14" fmla="*/ 8 w 42"/>
                  <a:gd name="T15" fmla="*/ 26 h 51"/>
                  <a:gd name="T16" fmla="*/ 7 w 42"/>
                  <a:gd name="T17" fmla="*/ 30 h 51"/>
                  <a:gd name="T18" fmla="*/ 4 w 42"/>
                  <a:gd name="T19" fmla="*/ 42 h 51"/>
                  <a:gd name="T20" fmla="*/ 2 w 42"/>
                  <a:gd name="T21" fmla="*/ 49 h 51"/>
                  <a:gd name="T22" fmla="*/ 1 w 42"/>
                  <a:gd name="T23" fmla="*/ 50 h 51"/>
                  <a:gd name="T24" fmla="*/ 1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41" y="20"/>
                    </a:lnTo>
                    <a:lnTo>
                      <a:pt x="29" y="19"/>
                    </a:lnTo>
                    <a:lnTo>
                      <a:pt x="22" y="19"/>
                    </a:lnTo>
                    <a:lnTo>
                      <a:pt x="16" y="20"/>
                    </a:lnTo>
                    <a:lnTo>
                      <a:pt x="13" y="22"/>
                    </a:lnTo>
                    <a:lnTo>
                      <a:pt x="10" y="24"/>
                    </a:lnTo>
                    <a:lnTo>
                      <a:pt x="8" y="26"/>
                    </a:lnTo>
                    <a:lnTo>
                      <a:pt x="7" y="30"/>
                    </a:lnTo>
                    <a:lnTo>
                      <a:pt x="4" y="42"/>
                    </a:lnTo>
                    <a:lnTo>
                      <a:pt x="2" y="49"/>
                    </a:lnTo>
                    <a:lnTo>
                      <a:pt x="1" y="50"/>
                    </a:lnTo>
                    <a:lnTo>
                      <a:pt x="1" y="51"/>
                    </a:lnTo>
                    <a:lnTo>
                      <a:pt x="0" y="50"/>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0" name="Freeform 305">
                <a:extLst>
                  <a:ext uri="{FF2B5EF4-FFF2-40B4-BE49-F238E27FC236}">
                    <a16:creationId xmlns:a16="http://schemas.microsoft.com/office/drawing/2014/main" id="{1E375F96-5AE5-4C1B-818A-0553803F2A69}"/>
                  </a:ext>
                </a:extLst>
              </p:cNvPr>
              <p:cNvSpPr/>
              <p:nvPr/>
            </p:nvSpPr>
            <p:spPr bwMode="auto">
              <a:xfrm>
                <a:off x="2623" y="3429"/>
                <a:ext cx="10" cy="12"/>
              </a:xfrm>
              <a:custGeom>
                <a:avLst/>
                <a:gdLst>
                  <a:gd name="T0" fmla="*/ 42 w 42"/>
                  <a:gd name="T1" fmla="*/ 20 h 50"/>
                  <a:gd name="T2" fmla="*/ 40 w 42"/>
                  <a:gd name="T3" fmla="*/ 20 h 50"/>
                  <a:gd name="T4" fmla="*/ 28 w 42"/>
                  <a:gd name="T5" fmla="*/ 18 h 50"/>
                  <a:gd name="T6" fmla="*/ 21 w 42"/>
                  <a:gd name="T7" fmla="*/ 18 h 50"/>
                  <a:gd name="T8" fmla="*/ 15 w 42"/>
                  <a:gd name="T9" fmla="*/ 20 h 50"/>
                  <a:gd name="T10" fmla="*/ 12 w 42"/>
                  <a:gd name="T11" fmla="*/ 21 h 50"/>
                  <a:gd name="T12" fmla="*/ 10 w 42"/>
                  <a:gd name="T13" fmla="*/ 23 h 50"/>
                  <a:gd name="T14" fmla="*/ 7 w 42"/>
                  <a:gd name="T15" fmla="*/ 27 h 50"/>
                  <a:gd name="T16" fmla="*/ 6 w 42"/>
                  <a:gd name="T17" fmla="*/ 30 h 50"/>
                  <a:gd name="T18" fmla="*/ 4 w 42"/>
                  <a:gd name="T19" fmla="*/ 43 h 50"/>
                  <a:gd name="T20" fmla="*/ 1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1" y="18"/>
                    </a:lnTo>
                    <a:lnTo>
                      <a:pt x="15" y="20"/>
                    </a:lnTo>
                    <a:lnTo>
                      <a:pt x="12" y="21"/>
                    </a:lnTo>
                    <a:lnTo>
                      <a:pt x="10" y="23"/>
                    </a:lnTo>
                    <a:lnTo>
                      <a:pt x="7" y="27"/>
                    </a:lnTo>
                    <a:lnTo>
                      <a:pt x="6" y="30"/>
                    </a:lnTo>
                    <a:lnTo>
                      <a:pt x="4" y="43"/>
                    </a:lnTo>
                    <a:lnTo>
                      <a:pt x="1" y="49"/>
                    </a:lnTo>
                    <a:lnTo>
                      <a:pt x="1" y="50"/>
                    </a:lnTo>
                    <a:lnTo>
                      <a:pt x="0" y="50"/>
                    </a:lnTo>
                    <a:lnTo>
                      <a:pt x="0" y="49"/>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1" name="Freeform 306">
                <a:extLst>
                  <a:ext uri="{FF2B5EF4-FFF2-40B4-BE49-F238E27FC236}">
                    <a16:creationId xmlns:a16="http://schemas.microsoft.com/office/drawing/2014/main" id="{8246591F-7A28-4D48-834B-09303D679067}"/>
                  </a:ext>
                </a:extLst>
              </p:cNvPr>
              <p:cNvSpPr/>
              <p:nvPr/>
            </p:nvSpPr>
            <p:spPr bwMode="auto">
              <a:xfrm>
                <a:off x="2629" y="3448"/>
                <a:ext cx="10" cy="13"/>
              </a:xfrm>
              <a:custGeom>
                <a:avLst/>
                <a:gdLst>
                  <a:gd name="T0" fmla="*/ 43 w 43"/>
                  <a:gd name="T1" fmla="*/ 21 h 51"/>
                  <a:gd name="T2" fmla="*/ 40 w 43"/>
                  <a:gd name="T3" fmla="*/ 21 h 51"/>
                  <a:gd name="T4" fmla="*/ 30 w 43"/>
                  <a:gd name="T5" fmla="*/ 19 h 51"/>
                  <a:gd name="T6" fmla="*/ 22 w 43"/>
                  <a:gd name="T7" fmla="*/ 19 h 51"/>
                  <a:gd name="T8" fmla="*/ 16 w 43"/>
                  <a:gd name="T9" fmla="*/ 21 h 51"/>
                  <a:gd name="T10" fmla="*/ 12 w 43"/>
                  <a:gd name="T11" fmla="*/ 22 h 51"/>
                  <a:gd name="T12" fmla="*/ 10 w 43"/>
                  <a:gd name="T13" fmla="*/ 25 h 51"/>
                  <a:gd name="T14" fmla="*/ 8 w 43"/>
                  <a:gd name="T15" fmla="*/ 27 h 51"/>
                  <a:gd name="T16" fmla="*/ 7 w 43"/>
                  <a:gd name="T17" fmla="*/ 32 h 51"/>
                  <a:gd name="T18" fmla="*/ 5 w 43"/>
                  <a:gd name="T19" fmla="*/ 43 h 51"/>
                  <a:gd name="T20" fmla="*/ 3 w 43"/>
                  <a:gd name="T21" fmla="*/ 50 h 51"/>
                  <a:gd name="T22" fmla="*/ 2 w 43"/>
                  <a:gd name="T23" fmla="*/ 51 h 51"/>
                  <a:gd name="T24" fmla="*/ 0 w 43"/>
                  <a:gd name="T25" fmla="*/ 51 h 51"/>
                  <a:gd name="T26" fmla="*/ 0 w 43"/>
                  <a:gd name="T27" fmla="*/ 51 h 51"/>
                  <a:gd name="T28" fmla="*/ 0 w 43"/>
                  <a:gd name="T29" fmla="*/ 49 h 51"/>
                  <a:gd name="T30" fmla="*/ 3 w 43"/>
                  <a:gd name="T31" fmla="*/ 0 h 51"/>
                  <a:gd name="T32" fmla="*/ 43 w 43"/>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21"/>
                    </a:moveTo>
                    <a:lnTo>
                      <a:pt x="40" y="21"/>
                    </a:lnTo>
                    <a:lnTo>
                      <a:pt x="30" y="19"/>
                    </a:lnTo>
                    <a:lnTo>
                      <a:pt x="22" y="19"/>
                    </a:lnTo>
                    <a:lnTo>
                      <a:pt x="16" y="21"/>
                    </a:lnTo>
                    <a:lnTo>
                      <a:pt x="12" y="22"/>
                    </a:lnTo>
                    <a:lnTo>
                      <a:pt x="10" y="25"/>
                    </a:lnTo>
                    <a:lnTo>
                      <a:pt x="8" y="27"/>
                    </a:lnTo>
                    <a:lnTo>
                      <a:pt x="7" y="32"/>
                    </a:lnTo>
                    <a:lnTo>
                      <a:pt x="5" y="43"/>
                    </a:lnTo>
                    <a:lnTo>
                      <a:pt x="3" y="50"/>
                    </a:lnTo>
                    <a:lnTo>
                      <a:pt x="2" y="51"/>
                    </a:lnTo>
                    <a:lnTo>
                      <a:pt x="0" y="51"/>
                    </a:lnTo>
                    <a:lnTo>
                      <a:pt x="0" y="51"/>
                    </a:lnTo>
                    <a:lnTo>
                      <a:pt x="0" y="49"/>
                    </a:lnTo>
                    <a:lnTo>
                      <a:pt x="3" y="0"/>
                    </a:lnTo>
                    <a:lnTo>
                      <a:pt x="43"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2" name="Freeform 307">
                <a:extLst>
                  <a:ext uri="{FF2B5EF4-FFF2-40B4-BE49-F238E27FC236}">
                    <a16:creationId xmlns:a16="http://schemas.microsoft.com/office/drawing/2014/main" id="{8482B5F1-0E3D-41C3-A55B-7E0D0844583E}"/>
                  </a:ext>
                </a:extLst>
              </p:cNvPr>
              <p:cNvSpPr/>
              <p:nvPr/>
            </p:nvSpPr>
            <p:spPr bwMode="auto">
              <a:xfrm>
                <a:off x="2611" y="3450"/>
                <a:ext cx="11" cy="13"/>
              </a:xfrm>
              <a:custGeom>
                <a:avLst/>
                <a:gdLst>
                  <a:gd name="T0" fmla="*/ 43 w 43"/>
                  <a:gd name="T1" fmla="*/ 19 h 51"/>
                  <a:gd name="T2" fmla="*/ 40 w 43"/>
                  <a:gd name="T3" fmla="*/ 19 h 51"/>
                  <a:gd name="T4" fmla="*/ 30 w 43"/>
                  <a:gd name="T5" fmla="*/ 18 h 51"/>
                  <a:gd name="T6" fmla="*/ 22 w 43"/>
                  <a:gd name="T7" fmla="*/ 18 h 51"/>
                  <a:gd name="T8" fmla="*/ 16 w 43"/>
                  <a:gd name="T9" fmla="*/ 19 h 51"/>
                  <a:gd name="T10" fmla="*/ 13 w 43"/>
                  <a:gd name="T11" fmla="*/ 21 h 51"/>
                  <a:gd name="T12" fmla="*/ 10 w 43"/>
                  <a:gd name="T13" fmla="*/ 24 h 51"/>
                  <a:gd name="T14" fmla="*/ 9 w 43"/>
                  <a:gd name="T15" fmla="*/ 27 h 51"/>
                  <a:gd name="T16" fmla="*/ 8 w 43"/>
                  <a:gd name="T17" fmla="*/ 30 h 51"/>
                  <a:gd name="T18" fmla="*/ 5 w 43"/>
                  <a:gd name="T19" fmla="*/ 42 h 51"/>
                  <a:gd name="T20" fmla="*/ 3 w 43"/>
                  <a:gd name="T21" fmla="*/ 48 h 51"/>
                  <a:gd name="T22" fmla="*/ 2 w 43"/>
                  <a:gd name="T23" fmla="*/ 51 h 51"/>
                  <a:gd name="T24" fmla="*/ 2 w 43"/>
                  <a:gd name="T25" fmla="*/ 51 h 51"/>
                  <a:gd name="T26" fmla="*/ 0 w 43"/>
                  <a:gd name="T27" fmla="*/ 50 h 51"/>
                  <a:gd name="T28" fmla="*/ 0 w 43"/>
                  <a:gd name="T29" fmla="*/ 47 h 51"/>
                  <a:gd name="T30" fmla="*/ 3 w 43"/>
                  <a:gd name="T31" fmla="*/ 0 h 51"/>
                  <a:gd name="T32" fmla="*/ 43 w 43"/>
                  <a:gd name="T33" fmla="*/ 1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19"/>
                    </a:moveTo>
                    <a:lnTo>
                      <a:pt x="40" y="19"/>
                    </a:lnTo>
                    <a:lnTo>
                      <a:pt x="30" y="18"/>
                    </a:lnTo>
                    <a:lnTo>
                      <a:pt x="22" y="18"/>
                    </a:lnTo>
                    <a:lnTo>
                      <a:pt x="16" y="19"/>
                    </a:lnTo>
                    <a:lnTo>
                      <a:pt x="13" y="21"/>
                    </a:lnTo>
                    <a:lnTo>
                      <a:pt x="10" y="24"/>
                    </a:lnTo>
                    <a:lnTo>
                      <a:pt x="9" y="27"/>
                    </a:lnTo>
                    <a:lnTo>
                      <a:pt x="8" y="30"/>
                    </a:lnTo>
                    <a:lnTo>
                      <a:pt x="5" y="42"/>
                    </a:lnTo>
                    <a:lnTo>
                      <a:pt x="3" y="48"/>
                    </a:lnTo>
                    <a:lnTo>
                      <a:pt x="2" y="51"/>
                    </a:lnTo>
                    <a:lnTo>
                      <a:pt x="2" y="51"/>
                    </a:lnTo>
                    <a:lnTo>
                      <a:pt x="0" y="50"/>
                    </a:lnTo>
                    <a:lnTo>
                      <a:pt x="0" y="47"/>
                    </a:lnTo>
                    <a:lnTo>
                      <a:pt x="3" y="0"/>
                    </a:lnTo>
                    <a:lnTo>
                      <a:pt x="43"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3" name="Freeform 308">
                <a:extLst>
                  <a:ext uri="{FF2B5EF4-FFF2-40B4-BE49-F238E27FC236}">
                    <a16:creationId xmlns:a16="http://schemas.microsoft.com/office/drawing/2014/main" id="{FB2F0D31-61EE-4DDA-9C69-E9C091F7E5CB}"/>
                  </a:ext>
                </a:extLst>
              </p:cNvPr>
              <p:cNvSpPr/>
              <p:nvPr/>
            </p:nvSpPr>
            <p:spPr bwMode="auto">
              <a:xfrm>
                <a:off x="2646" y="3473"/>
                <a:ext cx="10" cy="13"/>
              </a:xfrm>
              <a:custGeom>
                <a:avLst/>
                <a:gdLst>
                  <a:gd name="T0" fmla="*/ 42 w 42"/>
                  <a:gd name="T1" fmla="*/ 20 h 51"/>
                  <a:gd name="T2" fmla="*/ 39 w 42"/>
                  <a:gd name="T3" fmla="*/ 20 h 51"/>
                  <a:gd name="T4" fmla="*/ 28 w 42"/>
                  <a:gd name="T5" fmla="*/ 18 h 51"/>
                  <a:gd name="T6" fmla="*/ 21 w 42"/>
                  <a:gd name="T7" fmla="*/ 19 h 51"/>
                  <a:gd name="T8" fmla="*/ 15 w 42"/>
                  <a:gd name="T9" fmla="*/ 20 h 51"/>
                  <a:gd name="T10" fmla="*/ 11 w 42"/>
                  <a:gd name="T11" fmla="*/ 22 h 51"/>
                  <a:gd name="T12" fmla="*/ 9 w 42"/>
                  <a:gd name="T13" fmla="*/ 24 h 51"/>
                  <a:gd name="T14" fmla="*/ 7 w 42"/>
                  <a:gd name="T15" fmla="*/ 26 h 51"/>
                  <a:gd name="T16" fmla="*/ 6 w 42"/>
                  <a:gd name="T17" fmla="*/ 31 h 51"/>
                  <a:gd name="T18" fmla="*/ 4 w 42"/>
                  <a:gd name="T19" fmla="*/ 42 h 51"/>
                  <a:gd name="T20" fmla="*/ 1 w 42"/>
                  <a:gd name="T21" fmla="*/ 49 h 51"/>
                  <a:gd name="T22" fmla="*/ 1 w 42"/>
                  <a:gd name="T23" fmla="*/ 50 h 51"/>
                  <a:gd name="T24" fmla="*/ 0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39" y="20"/>
                    </a:lnTo>
                    <a:lnTo>
                      <a:pt x="28" y="18"/>
                    </a:lnTo>
                    <a:lnTo>
                      <a:pt x="21" y="19"/>
                    </a:lnTo>
                    <a:lnTo>
                      <a:pt x="15" y="20"/>
                    </a:lnTo>
                    <a:lnTo>
                      <a:pt x="11" y="22"/>
                    </a:lnTo>
                    <a:lnTo>
                      <a:pt x="9" y="24"/>
                    </a:lnTo>
                    <a:lnTo>
                      <a:pt x="7" y="26"/>
                    </a:lnTo>
                    <a:lnTo>
                      <a:pt x="6" y="31"/>
                    </a:lnTo>
                    <a:lnTo>
                      <a:pt x="4" y="42"/>
                    </a:lnTo>
                    <a:lnTo>
                      <a:pt x="1" y="49"/>
                    </a:lnTo>
                    <a:lnTo>
                      <a:pt x="1" y="50"/>
                    </a:lnTo>
                    <a:lnTo>
                      <a:pt x="0" y="51"/>
                    </a:lnTo>
                    <a:lnTo>
                      <a:pt x="0" y="50"/>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4" name="Freeform 309">
                <a:extLst>
                  <a:ext uri="{FF2B5EF4-FFF2-40B4-BE49-F238E27FC236}">
                    <a16:creationId xmlns:a16="http://schemas.microsoft.com/office/drawing/2014/main" id="{9B23F467-EF63-44EF-BC8B-AAD7499B3207}"/>
                  </a:ext>
                </a:extLst>
              </p:cNvPr>
              <p:cNvSpPr/>
              <p:nvPr/>
            </p:nvSpPr>
            <p:spPr bwMode="auto">
              <a:xfrm>
                <a:off x="2650" y="3450"/>
                <a:ext cx="11" cy="13"/>
              </a:xfrm>
              <a:custGeom>
                <a:avLst/>
                <a:gdLst>
                  <a:gd name="T0" fmla="*/ 42 w 42"/>
                  <a:gd name="T1" fmla="*/ 20 h 50"/>
                  <a:gd name="T2" fmla="*/ 40 w 42"/>
                  <a:gd name="T3" fmla="*/ 20 h 50"/>
                  <a:gd name="T4" fmla="*/ 29 w 42"/>
                  <a:gd name="T5" fmla="*/ 18 h 50"/>
                  <a:gd name="T6" fmla="*/ 21 w 42"/>
                  <a:gd name="T7" fmla="*/ 18 h 50"/>
                  <a:gd name="T8" fmla="*/ 15 w 42"/>
                  <a:gd name="T9" fmla="*/ 20 h 50"/>
                  <a:gd name="T10" fmla="*/ 13 w 42"/>
                  <a:gd name="T11" fmla="*/ 21 h 50"/>
                  <a:gd name="T12" fmla="*/ 10 w 42"/>
                  <a:gd name="T13" fmla="*/ 23 h 50"/>
                  <a:gd name="T14" fmla="*/ 8 w 42"/>
                  <a:gd name="T15" fmla="*/ 27 h 50"/>
                  <a:gd name="T16" fmla="*/ 7 w 42"/>
                  <a:gd name="T17" fmla="*/ 30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7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1" y="18"/>
                    </a:lnTo>
                    <a:lnTo>
                      <a:pt x="15" y="20"/>
                    </a:lnTo>
                    <a:lnTo>
                      <a:pt x="13" y="21"/>
                    </a:lnTo>
                    <a:lnTo>
                      <a:pt x="10" y="23"/>
                    </a:lnTo>
                    <a:lnTo>
                      <a:pt x="8" y="27"/>
                    </a:lnTo>
                    <a:lnTo>
                      <a:pt x="7" y="30"/>
                    </a:lnTo>
                    <a:lnTo>
                      <a:pt x="4" y="43"/>
                    </a:lnTo>
                    <a:lnTo>
                      <a:pt x="2" y="49"/>
                    </a:lnTo>
                    <a:lnTo>
                      <a:pt x="1" y="50"/>
                    </a:lnTo>
                    <a:lnTo>
                      <a:pt x="0" y="50"/>
                    </a:lnTo>
                    <a:lnTo>
                      <a:pt x="0" y="49"/>
                    </a:lnTo>
                    <a:lnTo>
                      <a:pt x="0" y="47"/>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5" name="Freeform 310">
                <a:extLst>
                  <a:ext uri="{FF2B5EF4-FFF2-40B4-BE49-F238E27FC236}">
                    <a16:creationId xmlns:a16="http://schemas.microsoft.com/office/drawing/2014/main" id="{11D057F0-2B23-4BC4-924C-6F3D176BDEBA}"/>
                  </a:ext>
                </a:extLst>
              </p:cNvPr>
              <p:cNvSpPr/>
              <p:nvPr/>
            </p:nvSpPr>
            <p:spPr bwMode="auto">
              <a:xfrm>
                <a:off x="2665" y="3474"/>
                <a:ext cx="11" cy="13"/>
              </a:xfrm>
              <a:custGeom>
                <a:avLst/>
                <a:gdLst>
                  <a:gd name="T0" fmla="*/ 42 w 42"/>
                  <a:gd name="T1" fmla="*/ 20 h 50"/>
                  <a:gd name="T2" fmla="*/ 40 w 42"/>
                  <a:gd name="T3" fmla="*/ 20 h 50"/>
                  <a:gd name="T4" fmla="*/ 29 w 42"/>
                  <a:gd name="T5" fmla="*/ 18 h 50"/>
                  <a:gd name="T6" fmla="*/ 22 w 42"/>
                  <a:gd name="T7" fmla="*/ 18 h 50"/>
                  <a:gd name="T8" fmla="*/ 15 w 42"/>
                  <a:gd name="T9" fmla="*/ 20 h 50"/>
                  <a:gd name="T10" fmla="*/ 13 w 42"/>
                  <a:gd name="T11" fmla="*/ 21 h 50"/>
                  <a:gd name="T12" fmla="*/ 10 w 42"/>
                  <a:gd name="T13" fmla="*/ 24 h 50"/>
                  <a:gd name="T14" fmla="*/ 9 w 42"/>
                  <a:gd name="T15" fmla="*/ 27 h 50"/>
                  <a:gd name="T16" fmla="*/ 8 w 42"/>
                  <a:gd name="T17" fmla="*/ 31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2" y="18"/>
                    </a:lnTo>
                    <a:lnTo>
                      <a:pt x="15" y="20"/>
                    </a:lnTo>
                    <a:lnTo>
                      <a:pt x="13" y="21"/>
                    </a:lnTo>
                    <a:lnTo>
                      <a:pt x="10" y="24"/>
                    </a:lnTo>
                    <a:lnTo>
                      <a:pt x="9" y="27"/>
                    </a:lnTo>
                    <a:lnTo>
                      <a:pt x="8" y="31"/>
                    </a:lnTo>
                    <a:lnTo>
                      <a:pt x="4" y="43"/>
                    </a:lnTo>
                    <a:lnTo>
                      <a:pt x="2" y="49"/>
                    </a:lnTo>
                    <a:lnTo>
                      <a:pt x="1" y="50"/>
                    </a:lnTo>
                    <a:lnTo>
                      <a:pt x="0" y="50"/>
                    </a:lnTo>
                    <a:lnTo>
                      <a:pt x="0" y="49"/>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6" name="Freeform 311">
                <a:extLst>
                  <a:ext uri="{FF2B5EF4-FFF2-40B4-BE49-F238E27FC236}">
                    <a16:creationId xmlns:a16="http://schemas.microsoft.com/office/drawing/2014/main" id="{9913623A-6401-4968-8AFA-2045A46B38BF}"/>
                  </a:ext>
                </a:extLst>
              </p:cNvPr>
              <p:cNvSpPr/>
              <p:nvPr/>
            </p:nvSpPr>
            <p:spPr bwMode="auto">
              <a:xfrm>
                <a:off x="2673" y="3494"/>
                <a:ext cx="10" cy="13"/>
              </a:xfrm>
              <a:custGeom>
                <a:avLst/>
                <a:gdLst>
                  <a:gd name="T0" fmla="*/ 42 w 42"/>
                  <a:gd name="T1" fmla="*/ 19 h 49"/>
                  <a:gd name="T2" fmla="*/ 40 w 42"/>
                  <a:gd name="T3" fmla="*/ 19 h 49"/>
                  <a:gd name="T4" fmla="*/ 30 w 42"/>
                  <a:gd name="T5" fmla="*/ 17 h 49"/>
                  <a:gd name="T6" fmla="*/ 22 w 42"/>
                  <a:gd name="T7" fmla="*/ 18 h 49"/>
                  <a:gd name="T8" fmla="*/ 16 w 42"/>
                  <a:gd name="T9" fmla="*/ 19 h 49"/>
                  <a:gd name="T10" fmla="*/ 13 w 42"/>
                  <a:gd name="T11" fmla="*/ 21 h 49"/>
                  <a:gd name="T12" fmla="*/ 10 w 42"/>
                  <a:gd name="T13" fmla="*/ 23 h 49"/>
                  <a:gd name="T14" fmla="*/ 9 w 42"/>
                  <a:gd name="T15" fmla="*/ 25 h 49"/>
                  <a:gd name="T16" fmla="*/ 8 w 42"/>
                  <a:gd name="T17" fmla="*/ 30 h 49"/>
                  <a:gd name="T18" fmla="*/ 5 w 42"/>
                  <a:gd name="T19" fmla="*/ 42 h 49"/>
                  <a:gd name="T20" fmla="*/ 3 w 42"/>
                  <a:gd name="T21" fmla="*/ 48 h 49"/>
                  <a:gd name="T22" fmla="*/ 1 w 42"/>
                  <a:gd name="T23" fmla="*/ 49 h 49"/>
                  <a:gd name="T24" fmla="*/ 0 w 42"/>
                  <a:gd name="T25" fmla="*/ 49 h 49"/>
                  <a:gd name="T26" fmla="*/ 0 w 42"/>
                  <a:gd name="T27" fmla="*/ 49 h 49"/>
                  <a:gd name="T28" fmla="*/ 0 w 42"/>
                  <a:gd name="T29" fmla="*/ 47 h 49"/>
                  <a:gd name="T30" fmla="*/ 3 w 42"/>
                  <a:gd name="T31" fmla="*/ 0 h 49"/>
                  <a:gd name="T32" fmla="*/ 42 w 42"/>
                  <a:gd name="T33"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9">
                    <a:moveTo>
                      <a:pt x="42" y="19"/>
                    </a:moveTo>
                    <a:lnTo>
                      <a:pt x="40" y="19"/>
                    </a:lnTo>
                    <a:lnTo>
                      <a:pt x="30" y="17"/>
                    </a:lnTo>
                    <a:lnTo>
                      <a:pt x="22" y="18"/>
                    </a:lnTo>
                    <a:lnTo>
                      <a:pt x="16" y="19"/>
                    </a:lnTo>
                    <a:lnTo>
                      <a:pt x="13" y="21"/>
                    </a:lnTo>
                    <a:lnTo>
                      <a:pt x="10" y="23"/>
                    </a:lnTo>
                    <a:lnTo>
                      <a:pt x="9" y="25"/>
                    </a:lnTo>
                    <a:lnTo>
                      <a:pt x="8" y="30"/>
                    </a:lnTo>
                    <a:lnTo>
                      <a:pt x="5" y="42"/>
                    </a:lnTo>
                    <a:lnTo>
                      <a:pt x="3" y="48"/>
                    </a:lnTo>
                    <a:lnTo>
                      <a:pt x="1" y="49"/>
                    </a:lnTo>
                    <a:lnTo>
                      <a:pt x="0" y="49"/>
                    </a:lnTo>
                    <a:lnTo>
                      <a:pt x="0" y="49"/>
                    </a:lnTo>
                    <a:lnTo>
                      <a:pt x="0" y="47"/>
                    </a:lnTo>
                    <a:lnTo>
                      <a:pt x="3" y="0"/>
                    </a:lnTo>
                    <a:lnTo>
                      <a:pt x="4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7" name="Freeform 312">
                <a:extLst>
                  <a:ext uri="{FF2B5EF4-FFF2-40B4-BE49-F238E27FC236}">
                    <a16:creationId xmlns:a16="http://schemas.microsoft.com/office/drawing/2014/main" id="{F38EB40B-DE14-4372-A977-FF68C8206496}"/>
                  </a:ext>
                </a:extLst>
              </p:cNvPr>
              <p:cNvSpPr/>
              <p:nvPr/>
            </p:nvSpPr>
            <p:spPr bwMode="auto">
              <a:xfrm>
                <a:off x="2682" y="3472"/>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4 w 42"/>
                  <a:gd name="T19" fmla="*/ 46 h 52"/>
                  <a:gd name="T20" fmla="*/ 2 w 42"/>
                  <a:gd name="T21" fmla="*/ 51 h 52"/>
                  <a:gd name="T22" fmla="*/ 0 w 42"/>
                  <a:gd name="T23" fmla="*/ 52 h 52"/>
                  <a:gd name="T24" fmla="*/ 0 w 42"/>
                  <a:gd name="T25" fmla="*/ 52 h 52"/>
                  <a:gd name="T26" fmla="*/ 6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4" y="46"/>
                    </a:lnTo>
                    <a:lnTo>
                      <a:pt x="2" y="51"/>
                    </a:lnTo>
                    <a:lnTo>
                      <a:pt x="0" y="52"/>
                    </a:lnTo>
                    <a:lnTo>
                      <a:pt x="0" y="52"/>
                    </a:lnTo>
                    <a:lnTo>
                      <a:pt x="6"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8" name="Freeform 313">
                <a:extLst>
                  <a:ext uri="{FF2B5EF4-FFF2-40B4-BE49-F238E27FC236}">
                    <a16:creationId xmlns:a16="http://schemas.microsoft.com/office/drawing/2014/main" id="{57579159-A092-4E99-8525-37A4F392605C}"/>
                  </a:ext>
                </a:extLst>
              </p:cNvPr>
              <p:cNvSpPr/>
              <p:nvPr/>
            </p:nvSpPr>
            <p:spPr bwMode="auto">
              <a:xfrm>
                <a:off x="2693" y="3493"/>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5 w 42"/>
                  <a:gd name="T19" fmla="*/ 46 h 52"/>
                  <a:gd name="T20" fmla="*/ 1 w 42"/>
                  <a:gd name="T21" fmla="*/ 51 h 52"/>
                  <a:gd name="T22" fmla="*/ 0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5" y="46"/>
                    </a:lnTo>
                    <a:lnTo>
                      <a:pt x="1" y="51"/>
                    </a:lnTo>
                    <a:lnTo>
                      <a:pt x="0" y="52"/>
                    </a:lnTo>
                    <a:lnTo>
                      <a:pt x="0" y="52"/>
                    </a:lnTo>
                    <a:lnTo>
                      <a:pt x="5"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89" name="Freeform 314">
                <a:extLst>
                  <a:ext uri="{FF2B5EF4-FFF2-40B4-BE49-F238E27FC236}">
                    <a16:creationId xmlns:a16="http://schemas.microsoft.com/office/drawing/2014/main" id="{7221B5D5-DB10-46F9-B111-36279DEECA0D}"/>
                  </a:ext>
                </a:extLst>
              </p:cNvPr>
              <p:cNvSpPr/>
              <p:nvPr/>
            </p:nvSpPr>
            <p:spPr bwMode="auto">
              <a:xfrm>
                <a:off x="2700" y="3512"/>
                <a:ext cx="11" cy="13"/>
              </a:xfrm>
              <a:custGeom>
                <a:avLst/>
                <a:gdLst>
                  <a:gd name="T0" fmla="*/ 43 w 43"/>
                  <a:gd name="T1" fmla="*/ 24 h 52"/>
                  <a:gd name="T2" fmla="*/ 41 w 43"/>
                  <a:gd name="T3" fmla="*/ 23 h 52"/>
                  <a:gd name="T4" fmla="*/ 30 w 43"/>
                  <a:gd name="T5" fmla="*/ 21 h 52"/>
                  <a:gd name="T6" fmla="*/ 23 w 43"/>
                  <a:gd name="T7" fmla="*/ 21 h 52"/>
                  <a:gd name="T8" fmla="*/ 17 w 43"/>
                  <a:gd name="T9" fmla="*/ 24 h 52"/>
                  <a:gd name="T10" fmla="*/ 13 w 43"/>
                  <a:gd name="T11" fmla="*/ 25 h 52"/>
                  <a:gd name="T12" fmla="*/ 11 w 43"/>
                  <a:gd name="T13" fmla="*/ 27 h 52"/>
                  <a:gd name="T14" fmla="*/ 9 w 43"/>
                  <a:gd name="T15" fmla="*/ 30 h 52"/>
                  <a:gd name="T16" fmla="*/ 8 w 43"/>
                  <a:gd name="T17" fmla="*/ 33 h 52"/>
                  <a:gd name="T18" fmla="*/ 5 w 43"/>
                  <a:gd name="T19" fmla="*/ 45 h 52"/>
                  <a:gd name="T20" fmla="*/ 3 w 43"/>
                  <a:gd name="T21" fmla="*/ 51 h 52"/>
                  <a:gd name="T22" fmla="*/ 2 w 43"/>
                  <a:gd name="T23" fmla="*/ 52 h 52"/>
                  <a:gd name="T24" fmla="*/ 0 w 43"/>
                  <a:gd name="T25" fmla="*/ 51 h 52"/>
                  <a:gd name="T26" fmla="*/ 6 w 43"/>
                  <a:gd name="T27" fmla="*/ 0 h 52"/>
                  <a:gd name="T28" fmla="*/ 43 w 43"/>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43" y="24"/>
                    </a:moveTo>
                    <a:lnTo>
                      <a:pt x="41" y="23"/>
                    </a:lnTo>
                    <a:lnTo>
                      <a:pt x="30" y="21"/>
                    </a:lnTo>
                    <a:lnTo>
                      <a:pt x="23" y="21"/>
                    </a:lnTo>
                    <a:lnTo>
                      <a:pt x="17" y="24"/>
                    </a:lnTo>
                    <a:lnTo>
                      <a:pt x="13" y="25"/>
                    </a:lnTo>
                    <a:lnTo>
                      <a:pt x="11" y="27"/>
                    </a:lnTo>
                    <a:lnTo>
                      <a:pt x="9" y="30"/>
                    </a:lnTo>
                    <a:lnTo>
                      <a:pt x="8" y="33"/>
                    </a:lnTo>
                    <a:lnTo>
                      <a:pt x="5" y="45"/>
                    </a:lnTo>
                    <a:lnTo>
                      <a:pt x="3" y="51"/>
                    </a:lnTo>
                    <a:lnTo>
                      <a:pt x="2" y="52"/>
                    </a:lnTo>
                    <a:lnTo>
                      <a:pt x="0" y="51"/>
                    </a:lnTo>
                    <a:lnTo>
                      <a:pt x="6" y="0"/>
                    </a:lnTo>
                    <a:lnTo>
                      <a:pt x="43"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0" name="Freeform 315">
                <a:extLst>
                  <a:ext uri="{FF2B5EF4-FFF2-40B4-BE49-F238E27FC236}">
                    <a16:creationId xmlns:a16="http://schemas.microsoft.com/office/drawing/2014/main" id="{62FE2F87-3067-46EA-ACCD-78DE578ABDB9}"/>
                  </a:ext>
                </a:extLst>
              </p:cNvPr>
              <p:cNvSpPr/>
              <p:nvPr/>
            </p:nvSpPr>
            <p:spPr bwMode="auto">
              <a:xfrm>
                <a:off x="2715" y="3495"/>
                <a:ext cx="11" cy="13"/>
              </a:xfrm>
              <a:custGeom>
                <a:avLst/>
                <a:gdLst>
                  <a:gd name="T0" fmla="*/ 42 w 42"/>
                  <a:gd name="T1" fmla="*/ 24 h 52"/>
                  <a:gd name="T2" fmla="*/ 40 w 42"/>
                  <a:gd name="T3" fmla="*/ 24 h 52"/>
                  <a:gd name="T4" fmla="*/ 29 w 42"/>
                  <a:gd name="T5" fmla="*/ 21 h 52"/>
                  <a:gd name="T6" fmla="*/ 21 w 42"/>
                  <a:gd name="T7" fmla="*/ 21 h 52"/>
                  <a:gd name="T8" fmla="*/ 15 w 42"/>
                  <a:gd name="T9" fmla="*/ 24 h 52"/>
                  <a:gd name="T10" fmla="*/ 13 w 42"/>
                  <a:gd name="T11" fmla="*/ 25 h 52"/>
                  <a:gd name="T12" fmla="*/ 11 w 42"/>
                  <a:gd name="T13" fmla="*/ 27 h 52"/>
                  <a:gd name="T14" fmla="*/ 8 w 42"/>
                  <a:gd name="T15" fmla="*/ 30 h 52"/>
                  <a:gd name="T16" fmla="*/ 7 w 42"/>
                  <a:gd name="T17" fmla="*/ 34 h 52"/>
                  <a:gd name="T18" fmla="*/ 4 w 42"/>
                  <a:gd name="T19" fmla="*/ 45 h 52"/>
                  <a:gd name="T20" fmla="*/ 2 w 42"/>
                  <a:gd name="T21" fmla="*/ 50 h 52"/>
                  <a:gd name="T22" fmla="*/ 1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9" y="21"/>
                    </a:lnTo>
                    <a:lnTo>
                      <a:pt x="21" y="21"/>
                    </a:lnTo>
                    <a:lnTo>
                      <a:pt x="15" y="24"/>
                    </a:lnTo>
                    <a:lnTo>
                      <a:pt x="13" y="25"/>
                    </a:lnTo>
                    <a:lnTo>
                      <a:pt x="11" y="27"/>
                    </a:lnTo>
                    <a:lnTo>
                      <a:pt x="8" y="30"/>
                    </a:lnTo>
                    <a:lnTo>
                      <a:pt x="7" y="34"/>
                    </a:lnTo>
                    <a:lnTo>
                      <a:pt x="4" y="45"/>
                    </a:lnTo>
                    <a:lnTo>
                      <a:pt x="2" y="50"/>
                    </a:lnTo>
                    <a:lnTo>
                      <a:pt x="1" y="52"/>
                    </a:lnTo>
                    <a:lnTo>
                      <a:pt x="0" y="52"/>
                    </a:lnTo>
                    <a:lnTo>
                      <a:pt x="5"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1" name="Freeform 316">
                <a:extLst>
                  <a:ext uri="{FF2B5EF4-FFF2-40B4-BE49-F238E27FC236}">
                    <a16:creationId xmlns:a16="http://schemas.microsoft.com/office/drawing/2014/main" id="{B0DD2DB9-864B-447C-9F13-1D19C887CBC1}"/>
                  </a:ext>
                </a:extLst>
              </p:cNvPr>
              <p:cNvSpPr/>
              <p:nvPr/>
            </p:nvSpPr>
            <p:spPr bwMode="auto">
              <a:xfrm>
                <a:off x="2743" y="3514"/>
                <a:ext cx="10" cy="13"/>
              </a:xfrm>
              <a:custGeom>
                <a:avLst/>
                <a:gdLst>
                  <a:gd name="T0" fmla="*/ 42 w 42"/>
                  <a:gd name="T1" fmla="*/ 24 h 53"/>
                  <a:gd name="T2" fmla="*/ 40 w 42"/>
                  <a:gd name="T3" fmla="*/ 24 h 53"/>
                  <a:gd name="T4" fmla="*/ 28 w 42"/>
                  <a:gd name="T5" fmla="*/ 23 h 53"/>
                  <a:gd name="T6" fmla="*/ 21 w 42"/>
                  <a:gd name="T7" fmla="*/ 23 h 53"/>
                  <a:gd name="T8" fmla="*/ 15 w 42"/>
                  <a:gd name="T9" fmla="*/ 24 h 53"/>
                  <a:gd name="T10" fmla="*/ 12 w 42"/>
                  <a:gd name="T11" fmla="*/ 26 h 53"/>
                  <a:gd name="T12" fmla="*/ 10 w 42"/>
                  <a:gd name="T13" fmla="*/ 28 h 53"/>
                  <a:gd name="T14" fmla="*/ 7 w 42"/>
                  <a:gd name="T15" fmla="*/ 32 h 53"/>
                  <a:gd name="T16" fmla="*/ 6 w 42"/>
                  <a:gd name="T17" fmla="*/ 35 h 53"/>
                  <a:gd name="T18" fmla="*/ 4 w 42"/>
                  <a:gd name="T19" fmla="*/ 47 h 53"/>
                  <a:gd name="T20" fmla="*/ 2 w 42"/>
                  <a:gd name="T21" fmla="*/ 51 h 53"/>
                  <a:gd name="T22" fmla="*/ 0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8" y="23"/>
                    </a:lnTo>
                    <a:lnTo>
                      <a:pt x="21" y="23"/>
                    </a:lnTo>
                    <a:lnTo>
                      <a:pt x="15" y="24"/>
                    </a:lnTo>
                    <a:lnTo>
                      <a:pt x="12" y="26"/>
                    </a:lnTo>
                    <a:lnTo>
                      <a:pt x="10" y="28"/>
                    </a:lnTo>
                    <a:lnTo>
                      <a:pt x="7" y="32"/>
                    </a:lnTo>
                    <a:lnTo>
                      <a:pt x="6" y="35"/>
                    </a:lnTo>
                    <a:lnTo>
                      <a:pt x="4" y="47"/>
                    </a:lnTo>
                    <a:lnTo>
                      <a:pt x="2" y="51"/>
                    </a:lnTo>
                    <a:lnTo>
                      <a:pt x="0" y="53"/>
                    </a:lnTo>
                    <a:lnTo>
                      <a:pt x="0" y="52"/>
                    </a:lnTo>
                    <a:lnTo>
                      <a:pt x="5"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2" name="Freeform 317">
                <a:extLst>
                  <a:ext uri="{FF2B5EF4-FFF2-40B4-BE49-F238E27FC236}">
                    <a16:creationId xmlns:a16="http://schemas.microsoft.com/office/drawing/2014/main" id="{43C8A519-A156-4365-A8AB-8B9D1D72C1A0}"/>
                  </a:ext>
                </a:extLst>
              </p:cNvPr>
              <p:cNvSpPr/>
              <p:nvPr/>
            </p:nvSpPr>
            <p:spPr bwMode="auto">
              <a:xfrm>
                <a:off x="2725" y="3517"/>
                <a:ext cx="11" cy="13"/>
              </a:xfrm>
              <a:custGeom>
                <a:avLst/>
                <a:gdLst>
                  <a:gd name="T0" fmla="*/ 42 w 42"/>
                  <a:gd name="T1" fmla="*/ 23 h 52"/>
                  <a:gd name="T2" fmla="*/ 40 w 42"/>
                  <a:gd name="T3" fmla="*/ 23 h 52"/>
                  <a:gd name="T4" fmla="*/ 28 w 42"/>
                  <a:gd name="T5" fmla="*/ 22 h 52"/>
                  <a:gd name="T6" fmla="*/ 21 w 42"/>
                  <a:gd name="T7" fmla="*/ 22 h 52"/>
                  <a:gd name="T8" fmla="*/ 15 w 42"/>
                  <a:gd name="T9" fmla="*/ 23 h 52"/>
                  <a:gd name="T10" fmla="*/ 12 w 42"/>
                  <a:gd name="T11" fmla="*/ 25 h 52"/>
                  <a:gd name="T12" fmla="*/ 9 w 42"/>
                  <a:gd name="T13" fmla="*/ 27 h 52"/>
                  <a:gd name="T14" fmla="*/ 7 w 42"/>
                  <a:gd name="T15" fmla="*/ 30 h 52"/>
                  <a:gd name="T16" fmla="*/ 6 w 42"/>
                  <a:gd name="T17" fmla="*/ 34 h 52"/>
                  <a:gd name="T18" fmla="*/ 4 w 42"/>
                  <a:gd name="T19" fmla="*/ 45 h 52"/>
                  <a:gd name="T20" fmla="*/ 1 w 42"/>
                  <a:gd name="T21" fmla="*/ 51 h 52"/>
                  <a:gd name="T22" fmla="*/ 0 w 42"/>
                  <a:gd name="T23" fmla="*/ 52 h 52"/>
                  <a:gd name="T24" fmla="*/ 0 w 42"/>
                  <a:gd name="T25" fmla="*/ 51 h 52"/>
                  <a:gd name="T26" fmla="*/ 4 w 42"/>
                  <a:gd name="T27" fmla="*/ 0 h 52"/>
                  <a:gd name="T28" fmla="*/ 42 w 42"/>
                  <a:gd name="T29"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3"/>
                    </a:moveTo>
                    <a:lnTo>
                      <a:pt x="40" y="23"/>
                    </a:lnTo>
                    <a:lnTo>
                      <a:pt x="28" y="22"/>
                    </a:lnTo>
                    <a:lnTo>
                      <a:pt x="21" y="22"/>
                    </a:lnTo>
                    <a:lnTo>
                      <a:pt x="15" y="23"/>
                    </a:lnTo>
                    <a:lnTo>
                      <a:pt x="12" y="25"/>
                    </a:lnTo>
                    <a:lnTo>
                      <a:pt x="9" y="27"/>
                    </a:lnTo>
                    <a:lnTo>
                      <a:pt x="7" y="30"/>
                    </a:lnTo>
                    <a:lnTo>
                      <a:pt x="6" y="34"/>
                    </a:lnTo>
                    <a:lnTo>
                      <a:pt x="4" y="45"/>
                    </a:lnTo>
                    <a:lnTo>
                      <a:pt x="1" y="51"/>
                    </a:lnTo>
                    <a:lnTo>
                      <a:pt x="0" y="52"/>
                    </a:lnTo>
                    <a:lnTo>
                      <a:pt x="0" y="51"/>
                    </a:lnTo>
                    <a:lnTo>
                      <a:pt x="4" y="0"/>
                    </a:lnTo>
                    <a:lnTo>
                      <a:pt x="42"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3" name="Freeform 318">
                <a:extLst>
                  <a:ext uri="{FF2B5EF4-FFF2-40B4-BE49-F238E27FC236}">
                    <a16:creationId xmlns:a16="http://schemas.microsoft.com/office/drawing/2014/main" id="{9E9BC2FC-A879-4654-B89D-C20764CB4BF7}"/>
                  </a:ext>
                </a:extLst>
              </p:cNvPr>
              <p:cNvSpPr/>
              <p:nvPr/>
            </p:nvSpPr>
            <p:spPr bwMode="auto">
              <a:xfrm>
                <a:off x="2732" y="3534"/>
                <a:ext cx="10" cy="14"/>
              </a:xfrm>
              <a:custGeom>
                <a:avLst/>
                <a:gdLst>
                  <a:gd name="T0" fmla="*/ 42 w 42"/>
                  <a:gd name="T1" fmla="*/ 24 h 53"/>
                  <a:gd name="T2" fmla="*/ 40 w 42"/>
                  <a:gd name="T3" fmla="*/ 24 h 53"/>
                  <a:gd name="T4" fmla="*/ 29 w 42"/>
                  <a:gd name="T5" fmla="*/ 23 h 53"/>
                  <a:gd name="T6" fmla="*/ 21 w 42"/>
                  <a:gd name="T7" fmla="*/ 23 h 53"/>
                  <a:gd name="T8" fmla="*/ 15 w 42"/>
                  <a:gd name="T9" fmla="*/ 24 h 53"/>
                  <a:gd name="T10" fmla="*/ 13 w 42"/>
                  <a:gd name="T11" fmla="*/ 26 h 53"/>
                  <a:gd name="T12" fmla="*/ 9 w 42"/>
                  <a:gd name="T13" fmla="*/ 28 h 53"/>
                  <a:gd name="T14" fmla="*/ 8 w 42"/>
                  <a:gd name="T15" fmla="*/ 31 h 53"/>
                  <a:gd name="T16" fmla="*/ 7 w 42"/>
                  <a:gd name="T17" fmla="*/ 35 h 53"/>
                  <a:gd name="T18" fmla="*/ 4 w 42"/>
                  <a:gd name="T19" fmla="*/ 47 h 53"/>
                  <a:gd name="T20" fmla="*/ 2 w 42"/>
                  <a:gd name="T21" fmla="*/ 51 h 53"/>
                  <a:gd name="T22" fmla="*/ 1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9" y="23"/>
                    </a:lnTo>
                    <a:lnTo>
                      <a:pt x="21" y="23"/>
                    </a:lnTo>
                    <a:lnTo>
                      <a:pt x="15" y="24"/>
                    </a:lnTo>
                    <a:lnTo>
                      <a:pt x="13" y="26"/>
                    </a:lnTo>
                    <a:lnTo>
                      <a:pt x="9" y="28"/>
                    </a:lnTo>
                    <a:lnTo>
                      <a:pt x="8" y="31"/>
                    </a:lnTo>
                    <a:lnTo>
                      <a:pt x="7" y="35"/>
                    </a:lnTo>
                    <a:lnTo>
                      <a:pt x="4" y="47"/>
                    </a:lnTo>
                    <a:lnTo>
                      <a:pt x="2" y="51"/>
                    </a:lnTo>
                    <a:lnTo>
                      <a:pt x="1" y="53"/>
                    </a:lnTo>
                    <a:lnTo>
                      <a:pt x="0" y="52"/>
                    </a:lnTo>
                    <a:lnTo>
                      <a:pt x="5"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4" name="Freeform 319">
                <a:extLst>
                  <a:ext uri="{FF2B5EF4-FFF2-40B4-BE49-F238E27FC236}">
                    <a16:creationId xmlns:a16="http://schemas.microsoft.com/office/drawing/2014/main" id="{3E7E992A-610D-40FC-A93E-01D88EB2E5CA}"/>
                  </a:ext>
                </a:extLst>
              </p:cNvPr>
              <p:cNvSpPr/>
              <p:nvPr/>
            </p:nvSpPr>
            <p:spPr bwMode="auto">
              <a:xfrm>
                <a:off x="2765" y="3552"/>
                <a:ext cx="12" cy="13"/>
              </a:xfrm>
              <a:custGeom>
                <a:avLst/>
                <a:gdLst>
                  <a:gd name="T0" fmla="*/ 49 w 49"/>
                  <a:gd name="T1" fmla="*/ 12 h 52"/>
                  <a:gd name="T2" fmla="*/ 46 w 49"/>
                  <a:gd name="T3" fmla="*/ 13 h 52"/>
                  <a:gd name="T4" fmla="*/ 33 w 49"/>
                  <a:gd name="T5" fmla="*/ 16 h 52"/>
                  <a:gd name="T6" fmla="*/ 24 w 49"/>
                  <a:gd name="T7" fmla="*/ 18 h 52"/>
                  <a:gd name="T8" fmla="*/ 16 w 49"/>
                  <a:gd name="T9" fmla="*/ 22 h 52"/>
                  <a:gd name="T10" fmla="*/ 13 w 49"/>
                  <a:gd name="T11" fmla="*/ 24 h 52"/>
                  <a:gd name="T12" fmla="*/ 11 w 49"/>
                  <a:gd name="T13" fmla="*/ 26 h 52"/>
                  <a:gd name="T14" fmla="*/ 9 w 49"/>
                  <a:gd name="T15" fmla="*/ 31 h 52"/>
                  <a:gd name="T16" fmla="*/ 8 w 49"/>
                  <a:gd name="T17" fmla="*/ 34 h 52"/>
                  <a:gd name="T18" fmla="*/ 5 w 49"/>
                  <a:gd name="T19" fmla="*/ 46 h 52"/>
                  <a:gd name="T20" fmla="*/ 2 w 49"/>
                  <a:gd name="T21" fmla="*/ 51 h 52"/>
                  <a:gd name="T22" fmla="*/ 1 w 49"/>
                  <a:gd name="T23" fmla="*/ 52 h 52"/>
                  <a:gd name="T24" fmla="*/ 0 w 49"/>
                  <a:gd name="T25" fmla="*/ 51 h 52"/>
                  <a:gd name="T26" fmla="*/ 6 w 49"/>
                  <a:gd name="T27" fmla="*/ 0 h 52"/>
                  <a:gd name="T28" fmla="*/ 49 w 49"/>
                  <a:gd name="T2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52">
                    <a:moveTo>
                      <a:pt x="49" y="12"/>
                    </a:moveTo>
                    <a:lnTo>
                      <a:pt x="46" y="13"/>
                    </a:lnTo>
                    <a:lnTo>
                      <a:pt x="33" y="16"/>
                    </a:lnTo>
                    <a:lnTo>
                      <a:pt x="24" y="18"/>
                    </a:lnTo>
                    <a:lnTo>
                      <a:pt x="16" y="22"/>
                    </a:lnTo>
                    <a:lnTo>
                      <a:pt x="13" y="24"/>
                    </a:lnTo>
                    <a:lnTo>
                      <a:pt x="11" y="26"/>
                    </a:lnTo>
                    <a:lnTo>
                      <a:pt x="9" y="31"/>
                    </a:lnTo>
                    <a:lnTo>
                      <a:pt x="8" y="34"/>
                    </a:lnTo>
                    <a:lnTo>
                      <a:pt x="5" y="46"/>
                    </a:lnTo>
                    <a:lnTo>
                      <a:pt x="2" y="51"/>
                    </a:lnTo>
                    <a:lnTo>
                      <a:pt x="1" y="52"/>
                    </a:lnTo>
                    <a:lnTo>
                      <a:pt x="0" y="51"/>
                    </a:lnTo>
                    <a:lnTo>
                      <a:pt x="6" y="0"/>
                    </a:lnTo>
                    <a:lnTo>
                      <a:pt x="49" y="1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5" name="Freeform 320">
                <a:extLst>
                  <a:ext uri="{FF2B5EF4-FFF2-40B4-BE49-F238E27FC236}">
                    <a16:creationId xmlns:a16="http://schemas.microsoft.com/office/drawing/2014/main" id="{7D6EE6F3-95A6-4691-94DA-F3F41936704D}"/>
                  </a:ext>
                </a:extLst>
              </p:cNvPr>
              <p:cNvSpPr/>
              <p:nvPr/>
            </p:nvSpPr>
            <p:spPr bwMode="auto">
              <a:xfrm>
                <a:off x="2758" y="3536"/>
                <a:ext cx="12" cy="13"/>
              </a:xfrm>
              <a:custGeom>
                <a:avLst/>
                <a:gdLst>
                  <a:gd name="T0" fmla="*/ 48 w 48"/>
                  <a:gd name="T1" fmla="*/ 18 h 53"/>
                  <a:gd name="T2" fmla="*/ 46 w 48"/>
                  <a:gd name="T3" fmla="*/ 19 h 53"/>
                  <a:gd name="T4" fmla="*/ 33 w 48"/>
                  <a:gd name="T5" fmla="*/ 19 h 53"/>
                  <a:gd name="T6" fmla="*/ 24 w 48"/>
                  <a:gd name="T7" fmla="*/ 20 h 53"/>
                  <a:gd name="T8" fmla="*/ 16 w 48"/>
                  <a:gd name="T9" fmla="*/ 22 h 53"/>
                  <a:gd name="T10" fmla="*/ 13 w 48"/>
                  <a:gd name="T11" fmla="*/ 25 h 53"/>
                  <a:gd name="T12" fmla="*/ 11 w 48"/>
                  <a:gd name="T13" fmla="*/ 28 h 53"/>
                  <a:gd name="T14" fmla="*/ 9 w 48"/>
                  <a:gd name="T15" fmla="*/ 31 h 53"/>
                  <a:gd name="T16" fmla="*/ 8 w 48"/>
                  <a:gd name="T17" fmla="*/ 34 h 53"/>
                  <a:gd name="T18" fmla="*/ 5 w 48"/>
                  <a:gd name="T19" fmla="*/ 46 h 53"/>
                  <a:gd name="T20" fmla="*/ 2 w 48"/>
                  <a:gd name="T21" fmla="*/ 50 h 53"/>
                  <a:gd name="T22" fmla="*/ 1 w 48"/>
                  <a:gd name="T23" fmla="*/ 53 h 53"/>
                  <a:gd name="T24" fmla="*/ 0 w 48"/>
                  <a:gd name="T25" fmla="*/ 52 h 53"/>
                  <a:gd name="T26" fmla="*/ 6 w 48"/>
                  <a:gd name="T27" fmla="*/ 0 h 53"/>
                  <a:gd name="T28" fmla="*/ 48 w 48"/>
                  <a:gd name="T29"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8" y="18"/>
                    </a:moveTo>
                    <a:lnTo>
                      <a:pt x="46" y="19"/>
                    </a:lnTo>
                    <a:lnTo>
                      <a:pt x="33" y="19"/>
                    </a:lnTo>
                    <a:lnTo>
                      <a:pt x="24" y="20"/>
                    </a:lnTo>
                    <a:lnTo>
                      <a:pt x="16" y="22"/>
                    </a:lnTo>
                    <a:lnTo>
                      <a:pt x="13" y="25"/>
                    </a:lnTo>
                    <a:lnTo>
                      <a:pt x="11" y="28"/>
                    </a:lnTo>
                    <a:lnTo>
                      <a:pt x="9" y="31"/>
                    </a:lnTo>
                    <a:lnTo>
                      <a:pt x="8" y="34"/>
                    </a:lnTo>
                    <a:lnTo>
                      <a:pt x="5" y="46"/>
                    </a:lnTo>
                    <a:lnTo>
                      <a:pt x="2" y="50"/>
                    </a:lnTo>
                    <a:lnTo>
                      <a:pt x="1" y="53"/>
                    </a:lnTo>
                    <a:lnTo>
                      <a:pt x="0" y="52"/>
                    </a:lnTo>
                    <a:lnTo>
                      <a:pt x="6" y="0"/>
                    </a:lnTo>
                    <a:lnTo>
                      <a:pt x="48"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6" name="Freeform 321">
                <a:extLst>
                  <a:ext uri="{FF2B5EF4-FFF2-40B4-BE49-F238E27FC236}">
                    <a16:creationId xmlns:a16="http://schemas.microsoft.com/office/drawing/2014/main" id="{DC7F1FCA-4493-4B4C-9922-7EF6883ED797}"/>
                  </a:ext>
                </a:extLst>
              </p:cNvPr>
              <p:cNvSpPr/>
              <p:nvPr/>
            </p:nvSpPr>
            <p:spPr bwMode="auto">
              <a:xfrm>
                <a:off x="2776" y="3531"/>
                <a:ext cx="12" cy="13"/>
              </a:xfrm>
              <a:custGeom>
                <a:avLst/>
                <a:gdLst>
                  <a:gd name="T0" fmla="*/ 47 w 47"/>
                  <a:gd name="T1" fmla="*/ 19 h 52"/>
                  <a:gd name="T2" fmla="*/ 44 w 47"/>
                  <a:gd name="T3" fmla="*/ 20 h 52"/>
                  <a:gd name="T4" fmla="*/ 31 w 47"/>
                  <a:gd name="T5" fmla="*/ 20 h 52"/>
                  <a:gd name="T6" fmla="*/ 23 w 47"/>
                  <a:gd name="T7" fmla="*/ 21 h 52"/>
                  <a:gd name="T8" fmla="*/ 16 w 47"/>
                  <a:gd name="T9" fmla="*/ 23 h 52"/>
                  <a:gd name="T10" fmla="*/ 13 w 47"/>
                  <a:gd name="T11" fmla="*/ 25 h 52"/>
                  <a:gd name="T12" fmla="*/ 9 w 47"/>
                  <a:gd name="T13" fmla="*/ 27 h 52"/>
                  <a:gd name="T14" fmla="*/ 8 w 47"/>
                  <a:gd name="T15" fmla="*/ 30 h 52"/>
                  <a:gd name="T16" fmla="*/ 6 w 47"/>
                  <a:gd name="T17" fmla="*/ 35 h 52"/>
                  <a:gd name="T18" fmla="*/ 4 w 47"/>
                  <a:gd name="T19" fmla="*/ 46 h 52"/>
                  <a:gd name="T20" fmla="*/ 2 w 47"/>
                  <a:gd name="T21" fmla="*/ 51 h 52"/>
                  <a:gd name="T22" fmla="*/ 0 w 47"/>
                  <a:gd name="T23" fmla="*/ 52 h 52"/>
                  <a:gd name="T24" fmla="*/ 0 w 47"/>
                  <a:gd name="T25" fmla="*/ 52 h 52"/>
                  <a:gd name="T26" fmla="*/ 5 w 47"/>
                  <a:gd name="T27" fmla="*/ 0 h 52"/>
                  <a:gd name="T28" fmla="*/ 47 w 47"/>
                  <a:gd name="T2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52">
                    <a:moveTo>
                      <a:pt x="47" y="19"/>
                    </a:moveTo>
                    <a:lnTo>
                      <a:pt x="44" y="20"/>
                    </a:lnTo>
                    <a:lnTo>
                      <a:pt x="31" y="20"/>
                    </a:lnTo>
                    <a:lnTo>
                      <a:pt x="23" y="21"/>
                    </a:lnTo>
                    <a:lnTo>
                      <a:pt x="16" y="23"/>
                    </a:lnTo>
                    <a:lnTo>
                      <a:pt x="13" y="25"/>
                    </a:lnTo>
                    <a:lnTo>
                      <a:pt x="9" y="27"/>
                    </a:lnTo>
                    <a:lnTo>
                      <a:pt x="8" y="30"/>
                    </a:lnTo>
                    <a:lnTo>
                      <a:pt x="6" y="35"/>
                    </a:lnTo>
                    <a:lnTo>
                      <a:pt x="4" y="46"/>
                    </a:lnTo>
                    <a:lnTo>
                      <a:pt x="2" y="51"/>
                    </a:lnTo>
                    <a:lnTo>
                      <a:pt x="0" y="52"/>
                    </a:lnTo>
                    <a:lnTo>
                      <a:pt x="0" y="52"/>
                    </a:lnTo>
                    <a:lnTo>
                      <a:pt x="5" y="0"/>
                    </a:lnTo>
                    <a:lnTo>
                      <a:pt x="47"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7" name="Freeform 322">
                <a:extLst>
                  <a:ext uri="{FF2B5EF4-FFF2-40B4-BE49-F238E27FC236}">
                    <a16:creationId xmlns:a16="http://schemas.microsoft.com/office/drawing/2014/main" id="{37AF71EF-FD50-4042-85EA-8E537CAFFEE3}"/>
                  </a:ext>
                </a:extLst>
              </p:cNvPr>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8" name="Freeform 323">
                <a:extLst>
                  <a:ext uri="{FF2B5EF4-FFF2-40B4-BE49-F238E27FC236}">
                    <a16:creationId xmlns:a16="http://schemas.microsoft.com/office/drawing/2014/main" id="{668A0BE0-37E7-4299-9CEE-50D952477A52}"/>
                  </a:ext>
                </a:extLst>
              </p:cNvPr>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99" name="Freeform 324">
                <a:extLst>
                  <a:ext uri="{FF2B5EF4-FFF2-40B4-BE49-F238E27FC236}">
                    <a16:creationId xmlns:a16="http://schemas.microsoft.com/office/drawing/2014/main" id="{80F5313A-816A-497B-94CE-904C6B0E425B}"/>
                  </a:ext>
                </a:extLst>
              </p:cNvPr>
              <p:cNvSpPr/>
              <p:nvPr/>
            </p:nvSpPr>
            <p:spPr bwMode="auto">
              <a:xfrm>
                <a:off x="2802" y="3562"/>
                <a:ext cx="12" cy="12"/>
              </a:xfrm>
              <a:custGeom>
                <a:avLst/>
                <a:gdLst>
                  <a:gd name="T0" fmla="*/ 48 w 48"/>
                  <a:gd name="T1" fmla="*/ 8 h 49"/>
                  <a:gd name="T2" fmla="*/ 44 w 48"/>
                  <a:gd name="T3" fmla="*/ 9 h 49"/>
                  <a:gd name="T4" fmla="*/ 31 w 48"/>
                  <a:gd name="T5" fmla="*/ 13 h 49"/>
                  <a:gd name="T6" fmla="*/ 23 w 48"/>
                  <a:gd name="T7" fmla="*/ 16 h 49"/>
                  <a:gd name="T8" fmla="*/ 15 w 48"/>
                  <a:gd name="T9" fmla="*/ 21 h 49"/>
                  <a:gd name="T10" fmla="*/ 12 w 48"/>
                  <a:gd name="T11" fmla="*/ 24 h 49"/>
                  <a:gd name="T12" fmla="*/ 10 w 48"/>
                  <a:gd name="T13" fmla="*/ 27 h 49"/>
                  <a:gd name="T14" fmla="*/ 8 w 48"/>
                  <a:gd name="T15" fmla="*/ 30 h 49"/>
                  <a:gd name="T16" fmla="*/ 7 w 48"/>
                  <a:gd name="T17" fmla="*/ 35 h 49"/>
                  <a:gd name="T18" fmla="*/ 3 w 48"/>
                  <a:gd name="T19" fmla="*/ 46 h 49"/>
                  <a:gd name="T20" fmla="*/ 2 w 48"/>
                  <a:gd name="T21" fmla="*/ 49 h 49"/>
                  <a:gd name="T22" fmla="*/ 1 w 48"/>
                  <a:gd name="T23" fmla="*/ 49 h 49"/>
                  <a:gd name="T24" fmla="*/ 0 w 48"/>
                  <a:gd name="T25" fmla="*/ 48 h 49"/>
                  <a:gd name="T26" fmla="*/ 4 w 48"/>
                  <a:gd name="T27" fmla="*/ 0 h 49"/>
                  <a:gd name="T28" fmla="*/ 48 w 48"/>
                  <a:gd name="T2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9">
                    <a:moveTo>
                      <a:pt x="48" y="8"/>
                    </a:moveTo>
                    <a:lnTo>
                      <a:pt x="44" y="9"/>
                    </a:lnTo>
                    <a:lnTo>
                      <a:pt x="31" y="13"/>
                    </a:lnTo>
                    <a:lnTo>
                      <a:pt x="23" y="16"/>
                    </a:lnTo>
                    <a:lnTo>
                      <a:pt x="15" y="21"/>
                    </a:lnTo>
                    <a:lnTo>
                      <a:pt x="12" y="24"/>
                    </a:lnTo>
                    <a:lnTo>
                      <a:pt x="10" y="27"/>
                    </a:lnTo>
                    <a:lnTo>
                      <a:pt x="8" y="30"/>
                    </a:lnTo>
                    <a:lnTo>
                      <a:pt x="7" y="35"/>
                    </a:lnTo>
                    <a:lnTo>
                      <a:pt x="3" y="46"/>
                    </a:lnTo>
                    <a:lnTo>
                      <a:pt x="2" y="49"/>
                    </a:lnTo>
                    <a:lnTo>
                      <a:pt x="1" y="49"/>
                    </a:lnTo>
                    <a:lnTo>
                      <a:pt x="0" y="48"/>
                    </a:lnTo>
                    <a:lnTo>
                      <a:pt x="4" y="0"/>
                    </a:lnTo>
                    <a:lnTo>
                      <a:pt x="48"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0" name="Freeform 325">
                <a:extLst>
                  <a:ext uri="{FF2B5EF4-FFF2-40B4-BE49-F238E27FC236}">
                    <a16:creationId xmlns:a16="http://schemas.microsoft.com/office/drawing/2014/main" id="{32276D04-2E22-4518-A9D3-BE3A95A89DF7}"/>
                  </a:ext>
                </a:extLst>
              </p:cNvPr>
              <p:cNvSpPr/>
              <p:nvPr/>
            </p:nvSpPr>
            <p:spPr bwMode="auto">
              <a:xfrm>
                <a:off x="2843" y="3565"/>
                <a:ext cx="11" cy="12"/>
              </a:xfrm>
              <a:custGeom>
                <a:avLst/>
                <a:gdLst>
                  <a:gd name="T0" fmla="*/ 44 w 44"/>
                  <a:gd name="T1" fmla="*/ 2 h 49"/>
                  <a:gd name="T2" fmla="*/ 42 w 44"/>
                  <a:gd name="T3" fmla="*/ 4 h 49"/>
                  <a:gd name="T4" fmla="*/ 29 w 44"/>
                  <a:gd name="T5" fmla="*/ 10 h 49"/>
                  <a:gd name="T6" fmla="*/ 22 w 44"/>
                  <a:gd name="T7" fmla="*/ 14 h 49"/>
                  <a:gd name="T8" fmla="*/ 15 w 44"/>
                  <a:gd name="T9" fmla="*/ 19 h 49"/>
                  <a:gd name="T10" fmla="*/ 12 w 44"/>
                  <a:gd name="T11" fmla="*/ 23 h 49"/>
                  <a:gd name="T12" fmla="*/ 9 w 44"/>
                  <a:gd name="T13" fmla="*/ 26 h 49"/>
                  <a:gd name="T14" fmla="*/ 8 w 44"/>
                  <a:gd name="T15" fmla="*/ 30 h 49"/>
                  <a:gd name="T16" fmla="*/ 5 w 44"/>
                  <a:gd name="T17" fmla="*/ 33 h 49"/>
                  <a:gd name="T18" fmla="*/ 3 w 44"/>
                  <a:gd name="T19" fmla="*/ 44 h 49"/>
                  <a:gd name="T20" fmla="*/ 1 w 44"/>
                  <a:gd name="T21" fmla="*/ 49 h 49"/>
                  <a:gd name="T22" fmla="*/ 0 w 44"/>
                  <a:gd name="T23" fmla="*/ 49 h 49"/>
                  <a:gd name="T24" fmla="*/ 0 w 44"/>
                  <a:gd name="T25" fmla="*/ 47 h 49"/>
                  <a:gd name="T26" fmla="*/ 4 w 44"/>
                  <a:gd name="T27" fmla="*/ 0 h 49"/>
                  <a:gd name="T28" fmla="*/ 44 w 44"/>
                  <a:gd name="T29"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49">
                    <a:moveTo>
                      <a:pt x="44" y="2"/>
                    </a:moveTo>
                    <a:lnTo>
                      <a:pt x="42" y="4"/>
                    </a:lnTo>
                    <a:lnTo>
                      <a:pt x="29" y="10"/>
                    </a:lnTo>
                    <a:lnTo>
                      <a:pt x="22" y="14"/>
                    </a:lnTo>
                    <a:lnTo>
                      <a:pt x="15" y="19"/>
                    </a:lnTo>
                    <a:lnTo>
                      <a:pt x="12" y="23"/>
                    </a:lnTo>
                    <a:lnTo>
                      <a:pt x="9" y="26"/>
                    </a:lnTo>
                    <a:lnTo>
                      <a:pt x="8" y="30"/>
                    </a:lnTo>
                    <a:lnTo>
                      <a:pt x="5" y="33"/>
                    </a:lnTo>
                    <a:lnTo>
                      <a:pt x="3" y="44"/>
                    </a:lnTo>
                    <a:lnTo>
                      <a:pt x="1" y="49"/>
                    </a:lnTo>
                    <a:lnTo>
                      <a:pt x="0" y="49"/>
                    </a:lnTo>
                    <a:lnTo>
                      <a:pt x="0" y="47"/>
                    </a:lnTo>
                    <a:lnTo>
                      <a:pt x="4" y="0"/>
                    </a:lnTo>
                    <a:lnTo>
                      <a:pt x="44"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1" name="Freeform 326">
                <a:extLst>
                  <a:ext uri="{FF2B5EF4-FFF2-40B4-BE49-F238E27FC236}">
                    <a16:creationId xmlns:a16="http://schemas.microsoft.com/office/drawing/2014/main" id="{1AE902B0-F427-4D3E-ADCD-2D9BF79EADB6}"/>
                  </a:ext>
                </a:extLst>
              </p:cNvPr>
              <p:cNvSpPr/>
              <p:nvPr/>
            </p:nvSpPr>
            <p:spPr bwMode="auto">
              <a:xfrm>
                <a:off x="2814" y="3542"/>
                <a:ext cx="11" cy="12"/>
              </a:xfrm>
              <a:custGeom>
                <a:avLst/>
                <a:gdLst>
                  <a:gd name="T0" fmla="*/ 45 w 45"/>
                  <a:gd name="T1" fmla="*/ 9 h 50"/>
                  <a:gd name="T2" fmla="*/ 43 w 45"/>
                  <a:gd name="T3" fmla="*/ 11 h 50"/>
                  <a:gd name="T4" fmla="*/ 30 w 45"/>
                  <a:gd name="T5" fmla="*/ 14 h 50"/>
                  <a:gd name="T6" fmla="*/ 22 w 45"/>
                  <a:gd name="T7" fmla="*/ 18 h 50"/>
                  <a:gd name="T8" fmla="*/ 15 w 45"/>
                  <a:gd name="T9" fmla="*/ 22 h 50"/>
                  <a:gd name="T10" fmla="*/ 11 w 45"/>
                  <a:gd name="T11" fmla="*/ 24 h 50"/>
                  <a:gd name="T12" fmla="*/ 8 w 45"/>
                  <a:gd name="T13" fmla="*/ 27 h 50"/>
                  <a:gd name="T14" fmla="*/ 7 w 45"/>
                  <a:gd name="T15" fmla="*/ 31 h 50"/>
                  <a:gd name="T16" fmla="*/ 5 w 45"/>
                  <a:gd name="T17" fmla="*/ 35 h 50"/>
                  <a:gd name="T18" fmla="*/ 3 w 45"/>
                  <a:gd name="T19" fmla="*/ 46 h 50"/>
                  <a:gd name="T20" fmla="*/ 1 w 45"/>
                  <a:gd name="T21" fmla="*/ 50 h 50"/>
                  <a:gd name="T22" fmla="*/ 0 w 45"/>
                  <a:gd name="T23" fmla="*/ 50 h 50"/>
                  <a:gd name="T24" fmla="*/ 0 w 45"/>
                  <a:gd name="T25" fmla="*/ 49 h 50"/>
                  <a:gd name="T26" fmla="*/ 4 w 45"/>
                  <a:gd name="T27" fmla="*/ 0 h 50"/>
                  <a:gd name="T28" fmla="*/ 45 w 45"/>
                  <a:gd name="T2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50">
                    <a:moveTo>
                      <a:pt x="45" y="9"/>
                    </a:moveTo>
                    <a:lnTo>
                      <a:pt x="43" y="11"/>
                    </a:lnTo>
                    <a:lnTo>
                      <a:pt x="30" y="14"/>
                    </a:lnTo>
                    <a:lnTo>
                      <a:pt x="22" y="18"/>
                    </a:lnTo>
                    <a:lnTo>
                      <a:pt x="15" y="22"/>
                    </a:lnTo>
                    <a:lnTo>
                      <a:pt x="11" y="24"/>
                    </a:lnTo>
                    <a:lnTo>
                      <a:pt x="8" y="27"/>
                    </a:lnTo>
                    <a:lnTo>
                      <a:pt x="7" y="31"/>
                    </a:lnTo>
                    <a:lnTo>
                      <a:pt x="5" y="35"/>
                    </a:lnTo>
                    <a:lnTo>
                      <a:pt x="3" y="46"/>
                    </a:lnTo>
                    <a:lnTo>
                      <a:pt x="1" y="50"/>
                    </a:lnTo>
                    <a:lnTo>
                      <a:pt x="0" y="50"/>
                    </a:lnTo>
                    <a:lnTo>
                      <a:pt x="0" y="49"/>
                    </a:lnTo>
                    <a:lnTo>
                      <a:pt x="4" y="0"/>
                    </a:lnTo>
                    <a:lnTo>
                      <a:pt x="45" y="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2" name="Freeform 327">
                <a:extLst>
                  <a:ext uri="{FF2B5EF4-FFF2-40B4-BE49-F238E27FC236}">
                    <a16:creationId xmlns:a16="http://schemas.microsoft.com/office/drawing/2014/main" id="{90E16052-35D1-4060-91CD-307385B9D44D}"/>
                  </a:ext>
                </a:extLst>
              </p:cNvPr>
              <p:cNvSpPr/>
              <p:nvPr/>
            </p:nvSpPr>
            <p:spPr bwMode="auto">
              <a:xfrm>
                <a:off x="2852" y="3542"/>
                <a:ext cx="12" cy="13"/>
              </a:xfrm>
              <a:custGeom>
                <a:avLst/>
                <a:gdLst>
                  <a:gd name="T0" fmla="*/ 48 w 48"/>
                  <a:gd name="T1" fmla="*/ 1 h 48"/>
                  <a:gd name="T2" fmla="*/ 45 w 48"/>
                  <a:gd name="T3" fmla="*/ 3 h 48"/>
                  <a:gd name="T4" fmla="*/ 32 w 48"/>
                  <a:gd name="T5" fmla="*/ 8 h 48"/>
                  <a:gd name="T6" fmla="*/ 23 w 48"/>
                  <a:gd name="T7" fmla="*/ 14 h 48"/>
                  <a:gd name="T8" fmla="*/ 16 w 48"/>
                  <a:gd name="T9" fmla="*/ 19 h 48"/>
                  <a:gd name="T10" fmla="*/ 13 w 48"/>
                  <a:gd name="T11" fmla="*/ 22 h 48"/>
                  <a:gd name="T12" fmla="*/ 9 w 48"/>
                  <a:gd name="T13" fmla="*/ 25 h 48"/>
                  <a:gd name="T14" fmla="*/ 7 w 48"/>
                  <a:gd name="T15" fmla="*/ 29 h 48"/>
                  <a:gd name="T16" fmla="*/ 6 w 48"/>
                  <a:gd name="T17" fmla="*/ 33 h 48"/>
                  <a:gd name="T18" fmla="*/ 4 w 48"/>
                  <a:gd name="T19" fmla="*/ 44 h 48"/>
                  <a:gd name="T20" fmla="*/ 2 w 48"/>
                  <a:gd name="T21" fmla="*/ 48 h 48"/>
                  <a:gd name="T22" fmla="*/ 1 w 48"/>
                  <a:gd name="T23" fmla="*/ 48 h 48"/>
                  <a:gd name="T24" fmla="*/ 0 w 48"/>
                  <a:gd name="T25" fmla="*/ 47 h 48"/>
                  <a:gd name="T26" fmla="*/ 4 w 48"/>
                  <a:gd name="T27" fmla="*/ 0 h 48"/>
                  <a:gd name="T28" fmla="*/ 48 w 48"/>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8">
                    <a:moveTo>
                      <a:pt x="48" y="1"/>
                    </a:moveTo>
                    <a:lnTo>
                      <a:pt x="45" y="3"/>
                    </a:lnTo>
                    <a:lnTo>
                      <a:pt x="32" y="8"/>
                    </a:lnTo>
                    <a:lnTo>
                      <a:pt x="23" y="14"/>
                    </a:lnTo>
                    <a:lnTo>
                      <a:pt x="16" y="19"/>
                    </a:lnTo>
                    <a:lnTo>
                      <a:pt x="13" y="22"/>
                    </a:lnTo>
                    <a:lnTo>
                      <a:pt x="9" y="25"/>
                    </a:lnTo>
                    <a:lnTo>
                      <a:pt x="7" y="29"/>
                    </a:lnTo>
                    <a:lnTo>
                      <a:pt x="6" y="33"/>
                    </a:lnTo>
                    <a:lnTo>
                      <a:pt x="4" y="44"/>
                    </a:lnTo>
                    <a:lnTo>
                      <a:pt x="2" y="48"/>
                    </a:lnTo>
                    <a:lnTo>
                      <a:pt x="1" y="48"/>
                    </a:lnTo>
                    <a:lnTo>
                      <a:pt x="0" y="47"/>
                    </a:lnTo>
                    <a:lnTo>
                      <a:pt x="4" y="0"/>
                    </a:lnTo>
                    <a:lnTo>
                      <a:pt x="48"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3" name="Freeform 328">
                <a:extLst>
                  <a:ext uri="{FF2B5EF4-FFF2-40B4-BE49-F238E27FC236}">
                    <a16:creationId xmlns:a16="http://schemas.microsoft.com/office/drawing/2014/main" id="{5C27CBFA-F523-44F2-B0B4-99695D1C7A97}"/>
                  </a:ext>
                </a:extLst>
              </p:cNvPr>
              <p:cNvSpPr/>
              <p:nvPr/>
            </p:nvSpPr>
            <p:spPr bwMode="auto">
              <a:xfrm>
                <a:off x="2883" y="3531"/>
                <a:ext cx="11" cy="17"/>
              </a:xfrm>
              <a:custGeom>
                <a:avLst/>
                <a:gdLst>
                  <a:gd name="T0" fmla="*/ 43 w 45"/>
                  <a:gd name="T1" fmla="*/ 1 h 66"/>
                  <a:gd name="T2" fmla="*/ 45 w 45"/>
                  <a:gd name="T3" fmla="*/ 0 h 66"/>
                  <a:gd name="T4" fmla="*/ 45 w 45"/>
                  <a:gd name="T5" fmla="*/ 1 h 66"/>
                  <a:gd name="T6" fmla="*/ 44 w 45"/>
                  <a:gd name="T7" fmla="*/ 3 h 66"/>
                  <a:gd name="T8" fmla="*/ 43 w 45"/>
                  <a:gd name="T9" fmla="*/ 4 h 66"/>
                  <a:gd name="T10" fmla="*/ 39 w 45"/>
                  <a:gd name="T11" fmla="*/ 9 h 66"/>
                  <a:gd name="T12" fmla="*/ 33 w 45"/>
                  <a:gd name="T13" fmla="*/ 15 h 66"/>
                  <a:gd name="T14" fmla="*/ 26 w 45"/>
                  <a:gd name="T15" fmla="*/ 24 h 66"/>
                  <a:gd name="T16" fmla="*/ 19 w 45"/>
                  <a:gd name="T17" fmla="*/ 34 h 66"/>
                  <a:gd name="T18" fmla="*/ 12 w 45"/>
                  <a:gd name="T19" fmla="*/ 42 h 66"/>
                  <a:gd name="T20" fmla="*/ 6 w 45"/>
                  <a:gd name="T21" fmla="*/ 52 h 66"/>
                  <a:gd name="T22" fmla="*/ 0 w 45"/>
                  <a:gd name="T23" fmla="*/ 66 h 66"/>
                  <a:gd name="T24" fmla="*/ 0 w 45"/>
                  <a:gd name="T25" fmla="*/ 66 h 66"/>
                  <a:gd name="T26" fmla="*/ 4 w 45"/>
                  <a:gd name="T27" fmla="*/ 19 h 66"/>
                  <a:gd name="T28" fmla="*/ 43 w 45"/>
                  <a:gd name="T29"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66">
                    <a:moveTo>
                      <a:pt x="43" y="1"/>
                    </a:moveTo>
                    <a:lnTo>
                      <a:pt x="45" y="0"/>
                    </a:lnTo>
                    <a:lnTo>
                      <a:pt x="45" y="1"/>
                    </a:lnTo>
                    <a:lnTo>
                      <a:pt x="44" y="3"/>
                    </a:lnTo>
                    <a:lnTo>
                      <a:pt x="43" y="4"/>
                    </a:lnTo>
                    <a:lnTo>
                      <a:pt x="39" y="9"/>
                    </a:lnTo>
                    <a:lnTo>
                      <a:pt x="33" y="15"/>
                    </a:lnTo>
                    <a:lnTo>
                      <a:pt x="26" y="24"/>
                    </a:lnTo>
                    <a:lnTo>
                      <a:pt x="19" y="34"/>
                    </a:lnTo>
                    <a:lnTo>
                      <a:pt x="12" y="42"/>
                    </a:lnTo>
                    <a:lnTo>
                      <a:pt x="6" y="52"/>
                    </a:lnTo>
                    <a:lnTo>
                      <a:pt x="0" y="66"/>
                    </a:lnTo>
                    <a:lnTo>
                      <a:pt x="0" y="66"/>
                    </a:lnTo>
                    <a:lnTo>
                      <a:pt x="4" y="19"/>
                    </a:lnTo>
                    <a:lnTo>
                      <a:pt x="43"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4" name="Freeform 329">
                <a:extLst>
                  <a:ext uri="{FF2B5EF4-FFF2-40B4-BE49-F238E27FC236}">
                    <a16:creationId xmlns:a16="http://schemas.microsoft.com/office/drawing/2014/main" id="{F0562EA1-995E-4E8A-8939-DE29CA85735C}"/>
                  </a:ext>
                </a:extLst>
              </p:cNvPr>
              <p:cNvSpPr/>
              <p:nvPr/>
            </p:nvSpPr>
            <p:spPr bwMode="auto">
              <a:xfrm>
                <a:off x="2834" y="3456"/>
                <a:ext cx="7" cy="11"/>
              </a:xfrm>
              <a:custGeom>
                <a:avLst/>
                <a:gdLst>
                  <a:gd name="T0" fmla="*/ 26 w 27"/>
                  <a:gd name="T1" fmla="*/ 1 h 42"/>
                  <a:gd name="T2" fmla="*/ 27 w 27"/>
                  <a:gd name="T3" fmla="*/ 0 h 42"/>
                  <a:gd name="T4" fmla="*/ 22 w 27"/>
                  <a:gd name="T5" fmla="*/ 4 h 42"/>
                  <a:gd name="T6" fmla="*/ 18 w 27"/>
                  <a:gd name="T7" fmla="*/ 7 h 42"/>
                  <a:gd name="T8" fmla="*/ 14 w 27"/>
                  <a:gd name="T9" fmla="*/ 11 h 42"/>
                  <a:gd name="T10" fmla="*/ 11 w 27"/>
                  <a:gd name="T11" fmla="*/ 18 h 42"/>
                  <a:gd name="T12" fmla="*/ 10 w 27"/>
                  <a:gd name="T13" fmla="*/ 26 h 42"/>
                  <a:gd name="T14" fmla="*/ 9 w 27"/>
                  <a:gd name="T15" fmla="*/ 33 h 42"/>
                  <a:gd name="T16" fmla="*/ 8 w 27"/>
                  <a:gd name="T17" fmla="*/ 38 h 42"/>
                  <a:gd name="T18" fmla="*/ 8 w 27"/>
                  <a:gd name="T19" fmla="*/ 41 h 42"/>
                  <a:gd name="T20" fmla="*/ 7 w 27"/>
                  <a:gd name="T21" fmla="*/ 42 h 42"/>
                  <a:gd name="T22" fmla="*/ 6 w 27"/>
                  <a:gd name="T23" fmla="*/ 41 h 42"/>
                  <a:gd name="T24" fmla="*/ 6 w 27"/>
                  <a:gd name="T25" fmla="*/ 38 h 42"/>
                  <a:gd name="T26" fmla="*/ 0 w 27"/>
                  <a:gd name="T27" fmla="*/ 7 h 42"/>
                  <a:gd name="T28" fmla="*/ 26 w 27"/>
                  <a:gd name="T2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2">
                    <a:moveTo>
                      <a:pt x="26" y="1"/>
                    </a:moveTo>
                    <a:lnTo>
                      <a:pt x="27" y="0"/>
                    </a:lnTo>
                    <a:lnTo>
                      <a:pt x="22" y="4"/>
                    </a:lnTo>
                    <a:lnTo>
                      <a:pt x="18" y="7"/>
                    </a:lnTo>
                    <a:lnTo>
                      <a:pt x="14" y="11"/>
                    </a:lnTo>
                    <a:lnTo>
                      <a:pt x="11" y="18"/>
                    </a:lnTo>
                    <a:lnTo>
                      <a:pt x="10" y="26"/>
                    </a:lnTo>
                    <a:lnTo>
                      <a:pt x="9" y="33"/>
                    </a:lnTo>
                    <a:lnTo>
                      <a:pt x="8" y="38"/>
                    </a:lnTo>
                    <a:lnTo>
                      <a:pt x="8" y="41"/>
                    </a:lnTo>
                    <a:lnTo>
                      <a:pt x="7" y="42"/>
                    </a:lnTo>
                    <a:lnTo>
                      <a:pt x="6" y="41"/>
                    </a:lnTo>
                    <a:lnTo>
                      <a:pt x="6" y="38"/>
                    </a:lnTo>
                    <a:lnTo>
                      <a:pt x="0" y="7"/>
                    </a:lnTo>
                    <a:lnTo>
                      <a:pt x="26"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5" name="Freeform 330">
                <a:extLst>
                  <a:ext uri="{FF2B5EF4-FFF2-40B4-BE49-F238E27FC236}">
                    <a16:creationId xmlns:a16="http://schemas.microsoft.com/office/drawing/2014/main" id="{2C8A8797-0B6E-4DAF-949B-E1A4575214DB}"/>
                  </a:ext>
                </a:extLst>
              </p:cNvPr>
              <p:cNvSpPr/>
              <p:nvPr/>
            </p:nvSpPr>
            <p:spPr bwMode="auto">
              <a:xfrm>
                <a:off x="2854" y="3453"/>
                <a:ext cx="7" cy="10"/>
              </a:xfrm>
              <a:custGeom>
                <a:avLst/>
                <a:gdLst>
                  <a:gd name="T0" fmla="*/ 23 w 25"/>
                  <a:gd name="T1" fmla="*/ 1 h 37"/>
                  <a:gd name="T2" fmla="*/ 25 w 25"/>
                  <a:gd name="T3" fmla="*/ 0 h 37"/>
                  <a:gd name="T4" fmla="*/ 25 w 25"/>
                  <a:gd name="T5" fmla="*/ 1 h 37"/>
                  <a:gd name="T6" fmla="*/ 23 w 25"/>
                  <a:gd name="T7" fmla="*/ 3 h 37"/>
                  <a:gd name="T8" fmla="*/ 20 w 25"/>
                  <a:gd name="T9" fmla="*/ 5 h 37"/>
                  <a:gd name="T10" fmla="*/ 17 w 25"/>
                  <a:gd name="T11" fmla="*/ 9 h 37"/>
                  <a:gd name="T12" fmla="*/ 12 w 25"/>
                  <a:gd name="T13" fmla="*/ 14 h 37"/>
                  <a:gd name="T14" fmla="*/ 9 w 25"/>
                  <a:gd name="T15" fmla="*/ 18 h 37"/>
                  <a:gd name="T16" fmla="*/ 7 w 25"/>
                  <a:gd name="T17" fmla="*/ 23 h 37"/>
                  <a:gd name="T18" fmla="*/ 5 w 25"/>
                  <a:gd name="T19" fmla="*/ 31 h 37"/>
                  <a:gd name="T20" fmla="*/ 3 w 25"/>
                  <a:gd name="T21" fmla="*/ 35 h 37"/>
                  <a:gd name="T22" fmla="*/ 3 w 25"/>
                  <a:gd name="T23" fmla="*/ 37 h 37"/>
                  <a:gd name="T24" fmla="*/ 1 w 25"/>
                  <a:gd name="T25" fmla="*/ 37 h 37"/>
                  <a:gd name="T26" fmla="*/ 1 w 25"/>
                  <a:gd name="T27" fmla="*/ 37 h 37"/>
                  <a:gd name="T28" fmla="*/ 1 w 25"/>
                  <a:gd name="T29" fmla="*/ 35 h 37"/>
                  <a:gd name="T30" fmla="*/ 0 w 25"/>
                  <a:gd name="T31" fmla="*/ 4 h 37"/>
                  <a:gd name="T32" fmla="*/ 23 w 25"/>
                  <a:gd name="T3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7">
                    <a:moveTo>
                      <a:pt x="23" y="1"/>
                    </a:moveTo>
                    <a:lnTo>
                      <a:pt x="25" y="0"/>
                    </a:lnTo>
                    <a:lnTo>
                      <a:pt x="25" y="1"/>
                    </a:lnTo>
                    <a:lnTo>
                      <a:pt x="23" y="3"/>
                    </a:lnTo>
                    <a:lnTo>
                      <a:pt x="20" y="5"/>
                    </a:lnTo>
                    <a:lnTo>
                      <a:pt x="17" y="9"/>
                    </a:lnTo>
                    <a:lnTo>
                      <a:pt x="12" y="14"/>
                    </a:lnTo>
                    <a:lnTo>
                      <a:pt x="9" y="18"/>
                    </a:lnTo>
                    <a:lnTo>
                      <a:pt x="7" y="23"/>
                    </a:lnTo>
                    <a:lnTo>
                      <a:pt x="5" y="31"/>
                    </a:lnTo>
                    <a:lnTo>
                      <a:pt x="3" y="35"/>
                    </a:lnTo>
                    <a:lnTo>
                      <a:pt x="3" y="37"/>
                    </a:lnTo>
                    <a:lnTo>
                      <a:pt x="1" y="37"/>
                    </a:lnTo>
                    <a:lnTo>
                      <a:pt x="1" y="37"/>
                    </a:lnTo>
                    <a:lnTo>
                      <a:pt x="1" y="35"/>
                    </a:lnTo>
                    <a:lnTo>
                      <a:pt x="0" y="4"/>
                    </a:lnTo>
                    <a:lnTo>
                      <a:pt x="23"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6" name="Freeform 331">
                <a:extLst>
                  <a:ext uri="{FF2B5EF4-FFF2-40B4-BE49-F238E27FC236}">
                    <a16:creationId xmlns:a16="http://schemas.microsoft.com/office/drawing/2014/main" id="{50758AFF-5027-46C7-91F9-9E6B3EDBD10D}"/>
                  </a:ext>
                </a:extLst>
              </p:cNvPr>
              <p:cNvSpPr/>
              <p:nvPr/>
            </p:nvSpPr>
            <p:spPr bwMode="auto">
              <a:xfrm>
                <a:off x="2875" y="3455"/>
                <a:ext cx="7" cy="8"/>
              </a:xfrm>
              <a:custGeom>
                <a:avLst/>
                <a:gdLst>
                  <a:gd name="T0" fmla="*/ 23 w 25"/>
                  <a:gd name="T1" fmla="*/ 1 h 34"/>
                  <a:gd name="T2" fmla="*/ 25 w 25"/>
                  <a:gd name="T3" fmla="*/ 2 h 34"/>
                  <a:gd name="T4" fmla="*/ 19 w 25"/>
                  <a:gd name="T5" fmla="*/ 3 h 34"/>
                  <a:gd name="T6" fmla="*/ 15 w 25"/>
                  <a:gd name="T7" fmla="*/ 6 h 34"/>
                  <a:gd name="T8" fmla="*/ 11 w 25"/>
                  <a:gd name="T9" fmla="*/ 9 h 34"/>
                  <a:gd name="T10" fmla="*/ 8 w 25"/>
                  <a:gd name="T11" fmla="*/ 13 h 34"/>
                  <a:gd name="T12" fmla="*/ 7 w 25"/>
                  <a:gd name="T13" fmla="*/ 19 h 34"/>
                  <a:gd name="T14" fmla="*/ 7 w 25"/>
                  <a:gd name="T15" fmla="*/ 26 h 34"/>
                  <a:gd name="T16" fmla="*/ 4 w 25"/>
                  <a:gd name="T17" fmla="*/ 32 h 34"/>
                  <a:gd name="T18" fmla="*/ 3 w 25"/>
                  <a:gd name="T19" fmla="*/ 34 h 34"/>
                  <a:gd name="T20" fmla="*/ 2 w 25"/>
                  <a:gd name="T21" fmla="*/ 34 h 34"/>
                  <a:gd name="T22" fmla="*/ 2 w 25"/>
                  <a:gd name="T23" fmla="*/ 34 h 34"/>
                  <a:gd name="T24" fmla="*/ 1 w 25"/>
                  <a:gd name="T25" fmla="*/ 32 h 34"/>
                  <a:gd name="T26" fmla="*/ 0 w 25"/>
                  <a:gd name="T27" fmla="*/ 0 h 34"/>
                  <a:gd name="T28" fmla="*/ 23 w 25"/>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23" y="1"/>
                    </a:moveTo>
                    <a:lnTo>
                      <a:pt x="25" y="2"/>
                    </a:lnTo>
                    <a:lnTo>
                      <a:pt x="19" y="3"/>
                    </a:lnTo>
                    <a:lnTo>
                      <a:pt x="15" y="6"/>
                    </a:lnTo>
                    <a:lnTo>
                      <a:pt x="11" y="9"/>
                    </a:lnTo>
                    <a:lnTo>
                      <a:pt x="8" y="13"/>
                    </a:lnTo>
                    <a:lnTo>
                      <a:pt x="7" y="19"/>
                    </a:lnTo>
                    <a:lnTo>
                      <a:pt x="7" y="26"/>
                    </a:lnTo>
                    <a:lnTo>
                      <a:pt x="4" y="32"/>
                    </a:lnTo>
                    <a:lnTo>
                      <a:pt x="3" y="34"/>
                    </a:lnTo>
                    <a:lnTo>
                      <a:pt x="2" y="34"/>
                    </a:lnTo>
                    <a:lnTo>
                      <a:pt x="2" y="34"/>
                    </a:lnTo>
                    <a:lnTo>
                      <a:pt x="1" y="32"/>
                    </a:lnTo>
                    <a:lnTo>
                      <a:pt x="0" y="0"/>
                    </a:lnTo>
                    <a:lnTo>
                      <a:pt x="23"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7" name="Freeform 332">
                <a:extLst>
                  <a:ext uri="{FF2B5EF4-FFF2-40B4-BE49-F238E27FC236}">
                    <a16:creationId xmlns:a16="http://schemas.microsoft.com/office/drawing/2014/main" id="{20606C47-142A-4ACC-960A-351BA98099E1}"/>
                  </a:ext>
                </a:extLst>
              </p:cNvPr>
              <p:cNvSpPr/>
              <p:nvPr/>
            </p:nvSpPr>
            <p:spPr bwMode="auto">
              <a:xfrm>
                <a:off x="2864" y="3462"/>
                <a:ext cx="7" cy="9"/>
              </a:xfrm>
              <a:custGeom>
                <a:avLst/>
                <a:gdLst>
                  <a:gd name="T0" fmla="*/ 25 w 27"/>
                  <a:gd name="T1" fmla="*/ 0 h 35"/>
                  <a:gd name="T2" fmla="*/ 27 w 27"/>
                  <a:gd name="T3" fmla="*/ 0 h 35"/>
                  <a:gd name="T4" fmla="*/ 27 w 27"/>
                  <a:gd name="T5" fmla="*/ 0 h 35"/>
                  <a:gd name="T6" fmla="*/ 24 w 27"/>
                  <a:gd name="T7" fmla="*/ 1 h 35"/>
                  <a:gd name="T8" fmla="*/ 21 w 27"/>
                  <a:gd name="T9" fmla="*/ 4 h 35"/>
                  <a:gd name="T10" fmla="*/ 16 w 27"/>
                  <a:gd name="T11" fmla="*/ 6 h 35"/>
                  <a:gd name="T12" fmla="*/ 13 w 27"/>
                  <a:gd name="T13" fmla="*/ 10 h 35"/>
                  <a:gd name="T14" fmla="*/ 10 w 27"/>
                  <a:gd name="T15" fmla="*/ 14 h 35"/>
                  <a:gd name="T16" fmla="*/ 9 w 27"/>
                  <a:gd name="T17" fmla="*/ 20 h 35"/>
                  <a:gd name="T18" fmla="*/ 9 w 27"/>
                  <a:gd name="T19" fmla="*/ 27 h 35"/>
                  <a:gd name="T20" fmla="*/ 7 w 27"/>
                  <a:gd name="T21" fmla="*/ 33 h 35"/>
                  <a:gd name="T22" fmla="*/ 6 w 27"/>
                  <a:gd name="T23" fmla="*/ 35 h 35"/>
                  <a:gd name="T24" fmla="*/ 5 w 27"/>
                  <a:gd name="T25" fmla="*/ 35 h 35"/>
                  <a:gd name="T26" fmla="*/ 3 w 27"/>
                  <a:gd name="T27" fmla="*/ 35 h 35"/>
                  <a:gd name="T28" fmla="*/ 2 w 27"/>
                  <a:gd name="T29" fmla="*/ 33 h 35"/>
                  <a:gd name="T30" fmla="*/ 0 w 27"/>
                  <a:gd name="T31" fmla="*/ 4 h 35"/>
                  <a:gd name="T32" fmla="*/ 25 w 2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5" y="0"/>
                    </a:moveTo>
                    <a:lnTo>
                      <a:pt x="27" y="0"/>
                    </a:lnTo>
                    <a:lnTo>
                      <a:pt x="27" y="0"/>
                    </a:lnTo>
                    <a:lnTo>
                      <a:pt x="24" y="1"/>
                    </a:lnTo>
                    <a:lnTo>
                      <a:pt x="21" y="4"/>
                    </a:lnTo>
                    <a:lnTo>
                      <a:pt x="16" y="6"/>
                    </a:lnTo>
                    <a:lnTo>
                      <a:pt x="13" y="10"/>
                    </a:lnTo>
                    <a:lnTo>
                      <a:pt x="10" y="14"/>
                    </a:lnTo>
                    <a:lnTo>
                      <a:pt x="9" y="20"/>
                    </a:lnTo>
                    <a:lnTo>
                      <a:pt x="9" y="27"/>
                    </a:lnTo>
                    <a:lnTo>
                      <a:pt x="7" y="33"/>
                    </a:lnTo>
                    <a:lnTo>
                      <a:pt x="6" y="35"/>
                    </a:lnTo>
                    <a:lnTo>
                      <a:pt x="5" y="35"/>
                    </a:lnTo>
                    <a:lnTo>
                      <a:pt x="3" y="35"/>
                    </a:lnTo>
                    <a:lnTo>
                      <a:pt x="2" y="33"/>
                    </a:lnTo>
                    <a:lnTo>
                      <a:pt x="0" y="4"/>
                    </a:lnTo>
                    <a:lnTo>
                      <a:pt x="2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8" name="Freeform 333">
                <a:extLst>
                  <a:ext uri="{FF2B5EF4-FFF2-40B4-BE49-F238E27FC236}">
                    <a16:creationId xmlns:a16="http://schemas.microsoft.com/office/drawing/2014/main" id="{4534F0AA-4FB0-4708-AE5E-ACBAA4F53AAE}"/>
                  </a:ext>
                </a:extLst>
              </p:cNvPr>
              <p:cNvSpPr/>
              <p:nvPr/>
            </p:nvSpPr>
            <p:spPr bwMode="auto">
              <a:xfrm>
                <a:off x="2886" y="3465"/>
                <a:ext cx="7" cy="9"/>
              </a:xfrm>
              <a:custGeom>
                <a:avLst/>
                <a:gdLst>
                  <a:gd name="T0" fmla="*/ 25 w 28"/>
                  <a:gd name="T1" fmla="*/ 0 h 36"/>
                  <a:gd name="T2" fmla="*/ 28 w 28"/>
                  <a:gd name="T3" fmla="*/ 0 h 36"/>
                  <a:gd name="T4" fmla="*/ 27 w 28"/>
                  <a:gd name="T5" fmla="*/ 1 h 36"/>
                  <a:gd name="T6" fmla="*/ 25 w 28"/>
                  <a:gd name="T7" fmla="*/ 2 h 36"/>
                  <a:gd name="T8" fmla="*/ 21 w 28"/>
                  <a:gd name="T9" fmla="*/ 3 h 36"/>
                  <a:gd name="T10" fmla="*/ 17 w 28"/>
                  <a:gd name="T11" fmla="*/ 7 h 36"/>
                  <a:gd name="T12" fmla="*/ 13 w 28"/>
                  <a:gd name="T13" fmla="*/ 10 h 36"/>
                  <a:gd name="T14" fmla="*/ 11 w 28"/>
                  <a:gd name="T15" fmla="*/ 14 h 36"/>
                  <a:gd name="T16" fmla="*/ 9 w 28"/>
                  <a:gd name="T17" fmla="*/ 21 h 36"/>
                  <a:gd name="T18" fmla="*/ 8 w 28"/>
                  <a:gd name="T19" fmla="*/ 27 h 36"/>
                  <a:gd name="T20" fmla="*/ 6 w 28"/>
                  <a:gd name="T21" fmla="*/ 34 h 36"/>
                  <a:gd name="T22" fmla="*/ 5 w 28"/>
                  <a:gd name="T23" fmla="*/ 35 h 36"/>
                  <a:gd name="T24" fmla="*/ 4 w 28"/>
                  <a:gd name="T25" fmla="*/ 36 h 36"/>
                  <a:gd name="T26" fmla="*/ 3 w 28"/>
                  <a:gd name="T27" fmla="*/ 35 h 36"/>
                  <a:gd name="T28" fmla="*/ 3 w 28"/>
                  <a:gd name="T29" fmla="*/ 32 h 36"/>
                  <a:gd name="T30" fmla="*/ 0 w 28"/>
                  <a:gd name="T31" fmla="*/ 3 h 36"/>
                  <a:gd name="T32" fmla="*/ 25 w 28"/>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6">
                    <a:moveTo>
                      <a:pt x="25" y="0"/>
                    </a:moveTo>
                    <a:lnTo>
                      <a:pt x="28" y="0"/>
                    </a:lnTo>
                    <a:lnTo>
                      <a:pt x="27" y="1"/>
                    </a:lnTo>
                    <a:lnTo>
                      <a:pt x="25" y="2"/>
                    </a:lnTo>
                    <a:lnTo>
                      <a:pt x="21" y="3"/>
                    </a:lnTo>
                    <a:lnTo>
                      <a:pt x="17" y="7"/>
                    </a:lnTo>
                    <a:lnTo>
                      <a:pt x="13" y="10"/>
                    </a:lnTo>
                    <a:lnTo>
                      <a:pt x="11" y="14"/>
                    </a:lnTo>
                    <a:lnTo>
                      <a:pt x="9" y="21"/>
                    </a:lnTo>
                    <a:lnTo>
                      <a:pt x="8" y="27"/>
                    </a:lnTo>
                    <a:lnTo>
                      <a:pt x="6" y="34"/>
                    </a:lnTo>
                    <a:lnTo>
                      <a:pt x="5" y="35"/>
                    </a:lnTo>
                    <a:lnTo>
                      <a:pt x="4" y="36"/>
                    </a:lnTo>
                    <a:lnTo>
                      <a:pt x="3" y="35"/>
                    </a:lnTo>
                    <a:lnTo>
                      <a:pt x="3" y="32"/>
                    </a:lnTo>
                    <a:lnTo>
                      <a:pt x="0" y="3"/>
                    </a:lnTo>
                    <a:lnTo>
                      <a:pt x="2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09" name="Freeform 334">
                <a:extLst>
                  <a:ext uri="{FF2B5EF4-FFF2-40B4-BE49-F238E27FC236}">
                    <a16:creationId xmlns:a16="http://schemas.microsoft.com/office/drawing/2014/main" id="{E83CDB1E-7C56-48BD-BE4A-88DB93F7E47E}"/>
                  </a:ext>
                </a:extLst>
              </p:cNvPr>
              <p:cNvSpPr/>
              <p:nvPr/>
            </p:nvSpPr>
            <p:spPr bwMode="auto">
              <a:xfrm>
                <a:off x="2904" y="3478"/>
                <a:ext cx="7" cy="9"/>
              </a:xfrm>
              <a:custGeom>
                <a:avLst/>
                <a:gdLst>
                  <a:gd name="T0" fmla="*/ 25 w 26"/>
                  <a:gd name="T1" fmla="*/ 1 h 34"/>
                  <a:gd name="T2" fmla="*/ 26 w 26"/>
                  <a:gd name="T3" fmla="*/ 2 h 34"/>
                  <a:gd name="T4" fmla="*/ 20 w 26"/>
                  <a:gd name="T5" fmla="*/ 3 h 34"/>
                  <a:gd name="T6" fmla="*/ 16 w 26"/>
                  <a:gd name="T7" fmla="*/ 5 h 34"/>
                  <a:gd name="T8" fmla="*/ 13 w 26"/>
                  <a:gd name="T9" fmla="*/ 9 h 34"/>
                  <a:gd name="T10" fmla="*/ 10 w 26"/>
                  <a:gd name="T11" fmla="*/ 14 h 34"/>
                  <a:gd name="T12" fmla="*/ 9 w 26"/>
                  <a:gd name="T13" fmla="*/ 19 h 34"/>
                  <a:gd name="T14" fmla="*/ 8 w 26"/>
                  <a:gd name="T15" fmla="*/ 26 h 34"/>
                  <a:gd name="T16" fmla="*/ 5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1"/>
                    </a:moveTo>
                    <a:lnTo>
                      <a:pt x="26" y="2"/>
                    </a:lnTo>
                    <a:lnTo>
                      <a:pt x="20" y="3"/>
                    </a:lnTo>
                    <a:lnTo>
                      <a:pt x="16" y="5"/>
                    </a:lnTo>
                    <a:lnTo>
                      <a:pt x="13" y="9"/>
                    </a:lnTo>
                    <a:lnTo>
                      <a:pt x="10" y="14"/>
                    </a:lnTo>
                    <a:lnTo>
                      <a:pt x="9" y="19"/>
                    </a:lnTo>
                    <a:lnTo>
                      <a:pt x="8" y="26"/>
                    </a:lnTo>
                    <a:lnTo>
                      <a:pt x="5" y="32"/>
                    </a:lnTo>
                    <a:lnTo>
                      <a:pt x="4" y="33"/>
                    </a:lnTo>
                    <a:lnTo>
                      <a:pt x="3" y="34"/>
                    </a:lnTo>
                    <a:lnTo>
                      <a:pt x="2" y="33"/>
                    </a:lnTo>
                    <a:lnTo>
                      <a:pt x="2" y="31"/>
                    </a:lnTo>
                    <a:lnTo>
                      <a:pt x="0" y="0"/>
                    </a:lnTo>
                    <a:lnTo>
                      <a:pt x="25"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0" name="Freeform 335">
                <a:extLst>
                  <a:ext uri="{FF2B5EF4-FFF2-40B4-BE49-F238E27FC236}">
                    <a16:creationId xmlns:a16="http://schemas.microsoft.com/office/drawing/2014/main" id="{9679B332-BC7F-40B3-ADBB-DB2FCEE49745}"/>
                  </a:ext>
                </a:extLst>
              </p:cNvPr>
              <p:cNvSpPr/>
              <p:nvPr/>
            </p:nvSpPr>
            <p:spPr bwMode="auto">
              <a:xfrm>
                <a:off x="2913" y="3472"/>
                <a:ext cx="7" cy="8"/>
              </a:xfrm>
              <a:custGeom>
                <a:avLst/>
                <a:gdLst>
                  <a:gd name="T0" fmla="*/ 24 w 27"/>
                  <a:gd name="T1" fmla="*/ 1 h 34"/>
                  <a:gd name="T2" fmla="*/ 27 w 27"/>
                  <a:gd name="T3" fmla="*/ 1 h 34"/>
                  <a:gd name="T4" fmla="*/ 20 w 27"/>
                  <a:gd name="T5" fmla="*/ 3 h 34"/>
                  <a:gd name="T6" fmla="*/ 17 w 27"/>
                  <a:gd name="T7" fmla="*/ 6 h 34"/>
                  <a:gd name="T8" fmla="*/ 13 w 27"/>
                  <a:gd name="T9" fmla="*/ 9 h 34"/>
                  <a:gd name="T10" fmla="*/ 10 w 27"/>
                  <a:gd name="T11" fmla="*/ 13 h 34"/>
                  <a:gd name="T12" fmla="*/ 9 w 27"/>
                  <a:gd name="T13" fmla="*/ 18 h 34"/>
                  <a:gd name="T14" fmla="*/ 8 w 27"/>
                  <a:gd name="T15" fmla="*/ 26 h 34"/>
                  <a:gd name="T16" fmla="*/ 6 w 27"/>
                  <a:gd name="T17" fmla="*/ 31 h 34"/>
                  <a:gd name="T18" fmla="*/ 5 w 27"/>
                  <a:gd name="T19" fmla="*/ 34 h 34"/>
                  <a:gd name="T20" fmla="*/ 4 w 27"/>
                  <a:gd name="T21" fmla="*/ 34 h 34"/>
                  <a:gd name="T22" fmla="*/ 3 w 27"/>
                  <a:gd name="T23" fmla="*/ 34 h 34"/>
                  <a:gd name="T24" fmla="*/ 3 w 27"/>
                  <a:gd name="T25" fmla="*/ 31 h 34"/>
                  <a:gd name="T26" fmla="*/ 0 w 27"/>
                  <a:gd name="T27" fmla="*/ 0 h 34"/>
                  <a:gd name="T28" fmla="*/ 24 w 27"/>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4" y="1"/>
                    </a:moveTo>
                    <a:lnTo>
                      <a:pt x="27" y="1"/>
                    </a:lnTo>
                    <a:lnTo>
                      <a:pt x="20" y="3"/>
                    </a:lnTo>
                    <a:lnTo>
                      <a:pt x="17" y="6"/>
                    </a:lnTo>
                    <a:lnTo>
                      <a:pt x="13" y="9"/>
                    </a:lnTo>
                    <a:lnTo>
                      <a:pt x="10" y="13"/>
                    </a:lnTo>
                    <a:lnTo>
                      <a:pt x="9" y="18"/>
                    </a:lnTo>
                    <a:lnTo>
                      <a:pt x="8" y="26"/>
                    </a:lnTo>
                    <a:lnTo>
                      <a:pt x="6" y="31"/>
                    </a:lnTo>
                    <a:lnTo>
                      <a:pt x="5" y="34"/>
                    </a:lnTo>
                    <a:lnTo>
                      <a:pt x="4" y="34"/>
                    </a:lnTo>
                    <a:lnTo>
                      <a:pt x="3" y="34"/>
                    </a:lnTo>
                    <a:lnTo>
                      <a:pt x="3" y="31"/>
                    </a:lnTo>
                    <a:lnTo>
                      <a:pt x="0" y="0"/>
                    </a:lnTo>
                    <a:lnTo>
                      <a:pt x="24"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1" name="Freeform 336">
                <a:extLst>
                  <a:ext uri="{FF2B5EF4-FFF2-40B4-BE49-F238E27FC236}">
                    <a16:creationId xmlns:a16="http://schemas.microsoft.com/office/drawing/2014/main" id="{873395AD-C788-406B-AD73-67E7C529D771}"/>
                  </a:ext>
                </a:extLst>
              </p:cNvPr>
              <p:cNvSpPr/>
              <p:nvPr/>
            </p:nvSpPr>
            <p:spPr bwMode="auto">
              <a:xfrm>
                <a:off x="2921" y="3464"/>
                <a:ext cx="7" cy="8"/>
              </a:xfrm>
              <a:custGeom>
                <a:avLst/>
                <a:gdLst>
                  <a:gd name="T0" fmla="*/ 25 w 27"/>
                  <a:gd name="T1" fmla="*/ 2 h 34"/>
                  <a:gd name="T2" fmla="*/ 27 w 27"/>
                  <a:gd name="T3" fmla="*/ 2 h 34"/>
                  <a:gd name="T4" fmla="*/ 20 w 27"/>
                  <a:gd name="T5" fmla="*/ 4 h 34"/>
                  <a:gd name="T6" fmla="*/ 17 w 27"/>
                  <a:gd name="T7" fmla="*/ 6 h 34"/>
                  <a:gd name="T8" fmla="*/ 13 w 27"/>
                  <a:gd name="T9" fmla="*/ 9 h 34"/>
                  <a:gd name="T10" fmla="*/ 11 w 27"/>
                  <a:gd name="T11" fmla="*/ 14 h 34"/>
                  <a:gd name="T12" fmla="*/ 10 w 27"/>
                  <a:gd name="T13" fmla="*/ 19 h 34"/>
                  <a:gd name="T14" fmla="*/ 8 w 27"/>
                  <a:gd name="T15" fmla="*/ 27 h 34"/>
                  <a:gd name="T16" fmla="*/ 6 w 27"/>
                  <a:gd name="T17" fmla="*/ 32 h 34"/>
                  <a:gd name="T18" fmla="*/ 5 w 27"/>
                  <a:gd name="T19" fmla="*/ 33 h 34"/>
                  <a:gd name="T20" fmla="*/ 4 w 27"/>
                  <a:gd name="T21" fmla="*/ 34 h 34"/>
                  <a:gd name="T22" fmla="*/ 3 w 27"/>
                  <a:gd name="T23" fmla="*/ 33 h 34"/>
                  <a:gd name="T24" fmla="*/ 3 w 27"/>
                  <a:gd name="T25" fmla="*/ 31 h 34"/>
                  <a:gd name="T26" fmla="*/ 0 w 27"/>
                  <a:gd name="T27" fmla="*/ 0 h 34"/>
                  <a:gd name="T28" fmla="*/ 25 w 27"/>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5" y="2"/>
                    </a:moveTo>
                    <a:lnTo>
                      <a:pt x="27" y="2"/>
                    </a:lnTo>
                    <a:lnTo>
                      <a:pt x="20" y="4"/>
                    </a:lnTo>
                    <a:lnTo>
                      <a:pt x="17" y="6"/>
                    </a:lnTo>
                    <a:lnTo>
                      <a:pt x="13" y="9"/>
                    </a:lnTo>
                    <a:lnTo>
                      <a:pt x="11" y="14"/>
                    </a:lnTo>
                    <a:lnTo>
                      <a:pt x="10" y="19"/>
                    </a:lnTo>
                    <a:lnTo>
                      <a:pt x="8" y="27"/>
                    </a:lnTo>
                    <a:lnTo>
                      <a:pt x="6" y="32"/>
                    </a:lnTo>
                    <a:lnTo>
                      <a:pt x="5" y="33"/>
                    </a:lnTo>
                    <a:lnTo>
                      <a:pt x="4" y="34"/>
                    </a:lnTo>
                    <a:lnTo>
                      <a:pt x="3" y="33"/>
                    </a:lnTo>
                    <a:lnTo>
                      <a:pt x="3" y="31"/>
                    </a:lnTo>
                    <a:lnTo>
                      <a:pt x="0" y="0"/>
                    </a:lnTo>
                    <a:lnTo>
                      <a:pt x="25"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2" name="Freeform 337">
                <a:extLst>
                  <a:ext uri="{FF2B5EF4-FFF2-40B4-BE49-F238E27FC236}">
                    <a16:creationId xmlns:a16="http://schemas.microsoft.com/office/drawing/2014/main" id="{EDB0B70A-5990-4434-A5DA-3B27DB5535F1}"/>
                  </a:ext>
                </a:extLst>
              </p:cNvPr>
              <p:cNvSpPr/>
              <p:nvPr/>
            </p:nvSpPr>
            <p:spPr bwMode="auto">
              <a:xfrm>
                <a:off x="2949" y="3471"/>
                <a:ext cx="7" cy="8"/>
              </a:xfrm>
              <a:custGeom>
                <a:avLst/>
                <a:gdLst>
                  <a:gd name="T0" fmla="*/ 25 w 26"/>
                  <a:gd name="T1" fmla="*/ 2 h 34"/>
                  <a:gd name="T2" fmla="*/ 26 w 26"/>
                  <a:gd name="T3" fmla="*/ 2 h 34"/>
                  <a:gd name="T4" fmla="*/ 21 w 26"/>
                  <a:gd name="T5" fmla="*/ 4 h 34"/>
                  <a:gd name="T6" fmla="*/ 16 w 26"/>
                  <a:gd name="T7" fmla="*/ 6 h 34"/>
                  <a:gd name="T8" fmla="*/ 13 w 26"/>
                  <a:gd name="T9" fmla="*/ 9 h 34"/>
                  <a:gd name="T10" fmla="*/ 10 w 26"/>
                  <a:gd name="T11" fmla="*/ 14 h 34"/>
                  <a:gd name="T12" fmla="*/ 9 w 26"/>
                  <a:gd name="T13" fmla="*/ 19 h 34"/>
                  <a:gd name="T14" fmla="*/ 8 w 26"/>
                  <a:gd name="T15" fmla="*/ 27 h 34"/>
                  <a:gd name="T16" fmla="*/ 6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2"/>
                    </a:moveTo>
                    <a:lnTo>
                      <a:pt x="26" y="2"/>
                    </a:lnTo>
                    <a:lnTo>
                      <a:pt x="21" y="4"/>
                    </a:lnTo>
                    <a:lnTo>
                      <a:pt x="16" y="6"/>
                    </a:lnTo>
                    <a:lnTo>
                      <a:pt x="13" y="9"/>
                    </a:lnTo>
                    <a:lnTo>
                      <a:pt x="10" y="14"/>
                    </a:lnTo>
                    <a:lnTo>
                      <a:pt x="9" y="19"/>
                    </a:lnTo>
                    <a:lnTo>
                      <a:pt x="8" y="27"/>
                    </a:lnTo>
                    <a:lnTo>
                      <a:pt x="6" y="32"/>
                    </a:lnTo>
                    <a:lnTo>
                      <a:pt x="4" y="33"/>
                    </a:lnTo>
                    <a:lnTo>
                      <a:pt x="3" y="34"/>
                    </a:lnTo>
                    <a:lnTo>
                      <a:pt x="2" y="33"/>
                    </a:lnTo>
                    <a:lnTo>
                      <a:pt x="2" y="31"/>
                    </a:lnTo>
                    <a:lnTo>
                      <a:pt x="0" y="0"/>
                    </a:lnTo>
                    <a:lnTo>
                      <a:pt x="25"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3" name="Freeform 338">
                <a:extLst>
                  <a:ext uri="{FF2B5EF4-FFF2-40B4-BE49-F238E27FC236}">
                    <a16:creationId xmlns:a16="http://schemas.microsoft.com/office/drawing/2014/main" id="{DC89D254-3EE4-4028-A6D1-48EACDE93D06}"/>
                  </a:ext>
                </a:extLst>
              </p:cNvPr>
              <p:cNvSpPr/>
              <p:nvPr/>
            </p:nvSpPr>
            <p:spPr bwMode="auto">
              <a:xfrm>
                <a:off x="2937" y="3477"/>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1 h 34"/>
                  <a:gd name="T12" fmla="*/ 10 w 28"/>
                  <a:gd name="T13" fmla="*/ 14 h 34"/>
                  <a:gd name="T14" fmla="*/ 9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1"/>
                    </a:lnTo>
                    <a:lnTo>
                      <a:pt x="10" y="14"/>
                    </a:lnTo>
                    <a:lnTo>
                      <a:pt x="9" y="16"/>
                    </a:lnTo>
                    <a:lnTo>
                      <a:pt x="9" y="19"/>
                    </a:lnTo>
                    <a:lnTo>
                      <a:pt x="8" y="27"/>
                    </a:lnTo>
                    <a:lnTo>
                      <a:pt x="6" y="32"/>
                    </a:lnTo>
                    <a:lnTo>
                      <a:pt x="5" y="33"/>
                    </a:lnTo>
                    <a:lnTo>
                      <a:pt x="4" y="34"/>
                    </a:lnTo>
                    <a:lnTo>
                      <a:pt x="3" y="33"/>
                    </a:lnTo>
                    <a:lnTo>
                      <a:pt x="2" y="31"/>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4" name="Freeform 339">
                <a:extLst>
                  <a:ext uri="{FF2B5EF4-FFF2-40B4-BE49-F238E27FC236}">
                    <a16:creationId xmlns:a16="http://schemas.microsoft.com/office/drawing/2014/main" id="{2993FE36-AE0C-4733-B228-CB39D781C3FC}"/>
                  </a:ext>
                </a:extLst>
              </p:cNvPr>
              <p:cNvSpPr/>
              <p:nvPr/>
            </p:nvSpPr>
            <p:spPr bwMode="auto">
              <a:xfrm>
                <a:off x="2970" y="3477"/>
                <a:ext cx="7" cy="8"/>
              </a:xfrm>
              <a:custGeom>
                <a:avLst/>
                <a:gdLst>
                  <a:gd name="T0" fmla="*/ 26 w 27"/>
                  <a:gd name="T1" fmla="*/ 4 h 35"/>
                  <a:gd name="T2" fmla="*/ 27 w 27"/>
                  <a:gd name="T3" fmla="*/ 5 h 35"/>
                  <a:gd name="T4" fmla="*/ 21 w 27"/>
                  <a:gd name="T5" fmla="*/ 6 h 35"/>
                  <a:gd name="T6" fmla="*/ 16 w 27"/>
                  <a:gd name="T7" fmla="*/ 8 h 35"/>
                  <a:gd name="T8" fmla="*/ 13 w 27"/>
                  <a:gd name="T9" fmla="*/ 10 h 35"/>
                  <a:gd name="T10" fmla="*/ 11 w 27"/>
                  <a:gd name="T11" fmla="*/ 12 h 35"/>
                  <a:gd name="T12" fmla="*/ 10 w 27"/>
                  <a:gd name="T13" fmla="*/ 15 h 35"/>
                  <a:gd name="T14" fmla="*/ 9 w 27"/>
                  <a:gd name="T15" fmla="*/ 17 h 35"/>
                  <a:gd name="T16" fmla="*/ 9 w 27"/>
                  <a:gd name="T17" fmla="*/ 20 h 35"/>
                  <a:gd name="T18" fmla="*/ 8 w 27"/>
                  <a:gd name="T19" fmla="*/ 26 h 35"/>
                  <a:gd name="T20" fmla="*/ 6 w 27"/>
                  <a:gd name="T21" fmla="*/ 33 h 35"/>
                  <a:gd name="T22" fmla="*/ 5 w 27"/>
                  <a:gd name="T23" fmla="*/ 34 h 35"/>
                  <a:gd name="T24" fmla="*/ 4 w 27"/>
                  <a:gd name="T25" fmla="*/ 35 h 35"/>
                  <a:gd name="T26" fmla="*/ 2 w 27"/>
                  <a:gd name="T27" fmla="*/ 34 h 35"/>
                  <a:gd name="T28" fmla="*/ 2 w 27"/>
                  <a:gd name="T29" fmla="*/ 32 h 35"/>
                  <a:gd name="T30" fmla="*/ 0 w 27"/>
                  <a:gd name="T31" fmla="*/ 0 h 35"/>
                  <a:gd name="T32" fmla="*/ 26 w 27"/>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4"/>
                    </a:moveTo>
                    <a:lnTo>
                      <a:pt x="27" y="5"/>
                    </a:lnTo>
                    <a:lnTo>
                      <a:pt x="21" y="6"/>
                    </a:lnTo>
                    <a:lnTo>
                      <a:pt x="16" y="8"/>
                    </a:lnTo>
                    <a:lnTo>
                      <a:pt x="13" y="10"/>
                    </a:lnTo>
                    <a:lnTo>
                      <a:pt x="11" y="12"/>
                    </a:lnTo>
                    <a:lnTo>
                      <a:pt x="10" y="15"/>
                    </a:lnTo>
                    <a:lnTo>
                      <a:pt x="9" y="17"/>
                    </a:lnTo>
                    <a:lnTo>
                      <a:pt x="9" y="20"/>
                    </a:lnTo>
                    <a:lnTo>
                      <a:pt x="8" y="26"/>
                    </a:lnTo>
                    <a:lnTo>
                      <a:pt x="6" y="33"/>
                    </a:lnTo>
                    <a:lnTo>
                      <a:pt x="5" y="34"/>
                    </a:lnTo>
                    <a:lnTo>
                      <a:pt x="4" y="35"/>
                    </a:lnTo>
                    <a:lnTo>
                      <a:pt x="2" y="34"/>
                    </a:lnTo>
                    <a:lnTo>
                      <a:pt x="2" y="32"/>
                    </a:lnTo>
                    <a:lnTo>
                      <a:pt x="0" y="0"/>
                    </a:lnTo>
                    <a:lnTo>
                      <a:pt x="26"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5" name="Freeform 340">
                <a:extLst>
                  <a:ext uri="{FF2B5EF4-FFF2-40B4-BE49-F238E27FC236}">
                    <a16:creationId xmlns:a16="http://schemas.microsoft.com/office/drawing/2014/main" id="{60D7E352-E5FD-4437-BBE4-DEA2473B3E4C}"/>
                  </a:ext>
                </a:extLst>
              </p:cNvPr>
              <p:cNvSpPr/>
              <p:nvPr/>
            </p:nvSpPr>
            <p:spPr bwMode="auto">
              <a:xfrm>
                <a:off x="2959" y="3482"/>
                <a:ext cx="7" cy="9"/>
              </a:xfrm>
              <a:custGeom>
                <a:avLst/>
                <a:gdLst>
                  <a:gd name="T0" fmla="*/ 27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6 w 28"/>
                  <a:gd name="T21" fmla="*/ 32 h 35"/>
                  <a:gd name="T22" fmla="*/ 5 w 28"/>
                  <a:gd name="T23" fmla="*/ 34 h 35"/>
                  <a:gd name="T24" fmla="*/ 4 w 28"/>
                  <a:gd name="T25" fmla="*/ 35 h 35"/>
                  <a:gd name="T26" fmla="*/ 3 w 28"/>
                  <a:gd name="T27" fmla="*/ 34 h 35"/>
                  <a:gd name="T28" fmla="*/ 2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4"/>
                    </a:lnTo>
                    <a:lnTo>
                      <a:pt x="21" y="6"/>
                    </a:lnTo>
                    <a:lnTo>
                      <a:pt x="17" y="8"/>
                    </a:lnTo>
                    <a:lnTo>
                      <a:pt x="13" y="10"/>
                    </a:lnTo>
                    <a:lnTo>
                      <a:pt x="12" y="12"/>
                    </a:lnTo>
                    <a:lnTo>
                      <a:pt x="11" y="14"/>
                    </a:lnTo>
                    <a:lnTo>
                      <a:pt x="10" y="16"/>
                    </a:lnTo>
                    <a:lnTo>
                      <a:pt x="10" y="20"/>
                    </a:lnTo>
                    <a:lnTo>
                      <a:pt x="9" y="26"/>
                    </a:lnTo>
                    <a:lnTo>
                      <a:pt x="6" y="32"/>
                    </a:lnTo>
                    <a:lnTo>
                      <a:pt x="5" y="34"/>
                    </a:lnTo>
                    <a:lnTo>
                      <a:pt x="4" y="35"/>
                    </a:lnTo>
                    <a:lnTo>
                      <a:pt x="3" y="34"/>
                    </a:lnTo>
                    <a:lnTo>
                      <a:pt x="2" y="31"/>
                    </a:lnTo>
                    <a:lnTo>
                      <a:pt x="0" y="0"/>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6" name="Freeform 341">
                <a:extLst>
                  <a:ext uri="{FF2B5EF4-FFF2-40B4-BE49-F238E27FC236}">
                    <a16:creationId xmlns:a16="http://schemas.microsoft.com/office/drawing/2014/main" id="{D59FA327-B9EF-449F-A6B1-89DC1E8E1A03}"/>
                  </a:ext>
                </a:extLst>
              </p:cNvPr>
              <p:cNvSpPr/>
              <p:nvPr/>
            </p:nvSpPr>
            <p:spPr bwMode="auto">
              <a:xfrm>
                <a:off x="2948" y="3489"/>
                <a:ext cx="7" cy="9"/>
              </a:xfrm>
              <a:custGeom>
                <a:avLst/>
                <a:gdLst>
                  <a:gd name="T0" fmla="*/ 26 w 28"/>
                  <a:gd name="T1" fmla="*/ 4 h 35"/>
                  <a:gd name="T2" fmla="*/ 28 w 28"/>
                  <a:gd name="T3" fmla="*/ 4 h 35"/>
                  <a:gd name="T4" fmla="*/ 21 w 28"/>
                  <a:gd name="T5" fmla="*/ 5 h 35"/>
                  <a:gd name="T6" fmla="*/ 17 w 28"/>
                  <a:gd name="T7" fmla="*/ 8 h 35"/>
                  <a:gd name="T8" fmla="*/ 13 w 28"/>
                  <a:gd name="T9" fmla="*/ 10 h 35"/>
                  <a:gd name="T10" fmla="*/ 12 w 28"/>
                  <a:gd name="T11" fmla="*/ 12 h 35"/>
                  <a:gd name="T12" fmla="*/ 9 w 28"/>
                  <a:gd name="T13" fmla="*/ 14 h 35"/>
                  <a:gd name="T14" fmla="*/ 9 w 28"/>
                  <a:gd name="T15" fmla="*/ 16 h 35"/>
                  <a:gd name="T16" fmla="*/ 8 w 28"/>
                  <a:gd name="T17" fmla="*/ 19 h 35"/>
                  <a:gd name="T18" fmla="*/ 8 w 28"/>
                  <a:gd name="T19" fmla="*/ 27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4"/>
                    </a:moveTo>
                    <a:lnTo>
                      <a:pt x="28" y="4"/>
                    </a:lnTo>
                    <a:lnTo>
                      <a:pt x="21" y="5"/>
                    </a:lnTo>
                    <a:lnTo>
                      <a:pt x="17" y="8"/>
                    </a:lnTo>
                    <a:lnTo>
                      <a:pt x="13" y="10"/>
                    </a:lnTo>
                    <a:lnTo>
                      <a:pt x="12" y="12"/>
                    </a:lnTo>
                    <a:lnTo>
                      <a:pt x="9" y="14"/>
                    </a:lnTo>
                    <a:lnTo>
                      <a:pt x="9" y="16"/>
                    </a:lnTo>
                    <a:lnTo>
                      <a:pt x="8" y="19"/>
                    </a:lnTo>
                    <a:lnTo>
                      <a:pt x="8" y="27"/>
                    </a:lnTo>
                    <a:lnTo>
                      <a:pt x="6" y="32"/>
                    </a:lnTo>
                    <a:lnTo>
                      <a:pt x="4" y="34"/>
                    </a:lnTo>
                    <a:lnTo>
                      <a:pt x="3" y="35"/>
                    </a:lnTo>
                    <a:lnTo>
                      <a:pt x="3" y="34"/>
                    </a:lnTo>
                    <a:lnTo>
                      <a:pt x="2" y="31"/>
                    </a:lnTo>
                    <a:lnTo>
                      <a:pt x="0" y="0"/>
                    </a:lnTo>
                    <a:lnTo>
                      <a:pt x="26"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7" name="Freeform 342">
                <a:extLst>
                  <a:ext uri="{FF2B5EF4-FFF2-40B4-BE49-F238E27FC236}">
                    <a16:creationId xmlns:a16="http://schemas.microsoft.com/office/drawing/2014/main" id="{1F1FED60-9583-43C5-B59E-B93875555E47}"/>
                  </a:ext>
                </a:extLst>
              </p:cNvPr>
              <p:cNvSpPr/>
              <p:nvPr/>
            </p:nvSpPr>
            <p:spPr bwMode="auto">
              <a:xfrm>
                <a:off x="2971" y="3496"/>
                <a:ext cx="7" cy="9"/>
              </a:xfrm>
              <a:custGeom>
                <a:avLst/>
                <a:gdLst>
                  <a:gd name="T0" fmla="*/ 27 w 28"/>
                  <a:gd name="T1" fmla="*/ 3 h 35"/>
                  <a:gd name="T2" fmla="*/ 28 w 28"/>
                  <a:gd name="T3" fmla="*/ 5 h 35"/>
                  <a:gd name="T4" fmla="*/ 22 w 28"/>
                  <a:gd name="T5" fmla="*/ 6 h 35"/>
                  <a:gd name="T6" fmla="*/ 18 w 28"/>
                  <a:gd name="T7" fmla="*/ 7 h 35"/>
                  <a:gd name="T8" fmla="*/ 14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7 w 28"/>
                  <a:gd name="T21" fmla="*/ 31 h 35"/>
                  <a:gd name="T22" fmla="*/ 6 w 28"/>
                  <a:gd name="T23" fmla="*/ 34 h 35"/>
                  <a:gd name="T24" fmla="*/ 5 w 28"/>
                  <a:gd name="T25" fmla="*/ 35 h 35"/>
                  <a:gd name="T26" fmla="*/ 4 w 28"/>
                  <a:gd name="T27" fmla="*/ 34 h 35"/>
                  <a:gd name="T28" fmla="*/ 4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5"/>
                    </a:lnTo>
                    <a:lnTo>
                      <a:pt x="22" y="6"/>
                    </a:lnTo>
                    <a:lnTo>
                      <a:pt x="18" y="7"/>
                    </a:lnTo>
                    <a:lnTo>
                      <a:pt x="14" y="10"/>
                    </a:lnTo>
                    <a:lnTo>
                      <a:pt x="12" y="12"/>
                    </a:lnTo>
                    <a:lnTo>
                      <a:pt x="11" y="14"/>
                    </a:lnTo>
                    <a:lnTo>
                      <a:pt x="10" y="16"/>
                    </a:lnTo>
                    <a:lnTo>
                      <a:pt x="10" y="20"/>
                    </a:lnTo>
                    <a:lnTo>
                      <a:pt x="9" y="26"/>
                    </a:lnTo>
                    <a:lnTo>
                      <a:pt x="7" y="31"/>
                    </a:lnTo>
                    <a:lnTo>
                      <a:pt x="6" y="34"/>
                    </a:lnTo>
                    <a:lnTo>
                      <a:pt x="5" y="35"/>
                    </a:lnTo>
                    <a:lnTo>
                      <a:pt x="4" y="34"/>
                    </a:lnTo>
                    <a:lnTo>
                      <a:pt x="4" y="31"/>
                    </a:lnTo>
                    <a:lnTo>
                      <a:pt x="0" y="0"/>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8" name="Freeform 343">
                <a:extLst>
                  <a:ext uri="{FF2B5EF4-FFF2-40B4-BE49-F238E27FC236}">
                    <a16:creationId xmlns:a16="http://schemas.microsoft.com/office/drawing/2014/main" id="{2D9A52BB-B30A-4AFD-AD9E-1A1C2BF6AF15}"/>
                  </a:ext>
                </a:extLst>
              </p:cNvPr>
              <p:cNvSpPr/>
              <p:nvPr/>
            </p:nvSpPr>
            <p:spPr bwMode="auto">
              <a:xfrm>
                <a:off x="2985" y="3491"/>
                <a:ext cx="7" cy="9"/>
              </a:xfrm>
              <a:custGeom>
                <a:avLst/>
                <a:gdLst>
                  <a:gd name="T0" fmla="*/ 26 w 28"/>
                  <a:gd name="T1" fmla="*/ 3 h 33"/>
                  <a:gd name="T2" fmla="*/ 28 w 28"/>
                  <a:gd name="T3" fmla="*/ 4 h 33"/>
                  <a:gd name="T4" fmla="*/ 22 w 28"/>
                  <a:gd name="T5" fmla="*/ 5 h 33"/>
                  <a:gd name="T6" fmla="*/ 18 w 28"/>
                  <a:gd name="T7" fmla="*/ 6 h 33"/>
                  <a:gd name="T8" fmla="*/ 13 w 28"/>
                  <a:gd name="T9" fmla="*/ 9 h 33"/>
                  <a:gd name="T10" fmla="*/ 11 w 28"/>
                  <a:gd name="T11" fmla="*/ 11 h 33"/>
                  <a:gd name="T12" fmla="*/ 10 w 28"/>
                  <a:gd name="T13" fmla="*/ 13 h 33"/>
                  <a:gd name="T14" fmla="*/ 9 w 28"/>
                  <a:gd name="T15" fmla="*/ 16 h 33"/>
                  <a:gd name="T16" fmla="*/ 9 w 28"/>
                  <a:gd name="T17" fmla="*/ 19 h 33"/>
                  <a:gd name="T18" fmla="*/ 8 w 28"/>
                  <a:gd name="T19" fmla="*/ 26 h 33"/>
                  <a:gd name="T20" fmla="*/ 6 w 28"/>
                  <a:gd name="T21" fmla="*/ 31 h 33"/>
                  <a:gd name="T22" fmla="*/ 5 w 28"/>
                  <a:gd name="T23" fmla="*/ 33 h 33"/>
                  <a:gd name="T24" fmla="*/ 4 w 28"/>
                  <a:gd name="T25" fmla="*/ 33 h 33"/>
                  <a:gd name="T26" fmla="*/ 3 w 28"/>
                  <a:gd name="T27" fmla="*/ 33 h 33"/>
                  <a:gd name="T28" fmla="*/ 3 w 28"/>
                  <a:gd name="T29" fmla="*/ 31 h 33"/>
                  <a:gd name="T30" fmla="*/ 0 w 28"/>
                  <a:gd name="T31" fmla="*/ 0 h 33"/>
                  <a:gd name="T32" fmla="*/ 26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6" y="3"/>
                    </a:moveTo>
                    <a:lnTo>
                      <a:pt x="28" y="4"/>
                    </a:lnTo>
                    <a:lnTo>
                      <a:pt x="22" y="5"/>
                    </a:lnTo>
                    <a:lnTo>
                      <a:pt x="18" y="6"/>
                    </a:lnTo>
                    <a:lnTo>
                      <a:pt x="13" y="9"/>
                    </a:lnTo>
                    <a:lnTo>
                      <a:pt x="11" y="11"/>
                    </a:lnTo>
                    <a:lnTo>
                      <a:pt x="10" y="13"/>
                    </a:lnTo>
                    <a:lnTo>
                      <a:pt x="9" y="16"/>
                    </a:lnTo>
                    <a:lnTo>
                      <a:pt x="9" y="19"/>
                    </a:lnTo>
                    <a:lnTo>
                      <a:pt x="8" y="26"/>
                    </a:lnTo>
                    <a:lnTo>
                      <a:pt x="6" y="31"/>
                    </a:lnTo>
                    <a:lnTo>
                      <a:pt x="5" y="33"/>
                    </a:lnTo>
                    <a:lnTo>
                      <a:pt x="4" y="33"/>
                    </a:lnTo>
                    <a:lnTo>
                      <a:pt x="3" y="33"/>
                    </a:lnTo>
                    <a:lnTo>
                      <a:pt x="3" y="31"/>
                    </a:lnTo>
                    <a:lnTo>
                      <a:pt x="0" y="0"/>
                    </a:lnTo>
                    <a:lnTo>
                      <a:pt x="26"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19" name="Freeform 344">
                <a:extLst>
                  <a:ext uri="{FF2B5EF4-FFF2-40B4-BE49-F238E27FC236}">
                    <a16:creationId xmlns:a16="http://schemas.microsoft.com/office/drawing/2014/main" id="{68D5EECC-2E02-4181-8938-57FDCBE84733}"/>
                  </a:ext>
                </a:extLst>
              </p:cNvPr>
              <p:cNvSpPr/>
              <p:nvPr/>
            </p:nvSpPr>
            <p:spPr bwMode="auto">
              <a:xfrm>
                <a:off x="2995" y="3484"/>
                <a:ext cx="7" cy="9"/>
              </a:xfrm>
              <a:custGeom>
                <a:avLst/>
                <a:gdLst>
                  <a:gd name="T0" fmla="*/ 26 w 28"/>
                  <a:gd name="T1" fmla="*/ 4 h 34"/>
                  <a:gd name="T2" fmla="*/ 28 w 28"/>
                  <a:gd name="T3" fmla="*/ 4 h 34"/>
                  <a:gd name="T4" fmla="*/ 22 w 28"/>
                  <a:gd name="T5" fmla="*/ 5 h 34"/>
                  <a:gd name="T6" fmla="*/ 18 w 28"/>
                  <a:gd name="T7" fmla="*/ 7 h 34"/>
                  <a:gd name="T8" fmla="*/ 13 w 28"/>
                  <a:gd name="T9" fmla="*/ 9 h 34"/>
                  <a:gd name="T10" fmla="*/ 11 w 28"/>
                  <a:gd name="T11" fmla="*/ 11 h 34"/>
                  <a:gd name="T12" fmla="*/ 10 w 28"/>
                  <a:gd name="T13" fmla="*/ 14 h 34"/>
                  <a:gd name="T14" fmla="*/ 10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4 w 28"/>
                  <a:gd name="T27" fmla="*/ 33 h 34"/>
                  <a:gd name="T28" fmla="*/ 3 w 28"/>
                  <a:gd name="T29" fmla="*/ 31 h 34"/>
                  <a:gd name="T30" fmla="*/ 0 w 28"/>
                  <a:gd name="T31" fmla="*/ 0 h 34"/>
                  <a:gd name="T32" fmla="*/ 26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4"/>
                    </a:moveTo>
                    <a:lnTo>
                      <a:pt x="28" y="4"/>
                    </a:lnTo>
                    <a:lnTo>
                      <a:pt x="22" y="5"/>
                    </a:lnTo>
                    <a:lnTo>
                      <a:pt x="18" y="7"/>
                    </a:lnTo>
                    <a:lnTo>
                      <a:pt x="13" y="9"/>
                    </a:lnTo>
                    <a:lnTo>
                      <a:pt x="11" y="11"/>
                    </a:lnTo>
                    <a:lnTo>
                      <a:pt x="10" y="14"/>
                    </a:lnTo>
                    <a:lnTo>
                      <a:pt x="10" y="16"/>
                    </a:lnTo>
                    <a:lnTo>
                      <a:pt x="9" y="19"/>
                    </a:lnTo>
                    <a:lnTo>
                      <a:pt x="8" y="27"/>
                    </a:lnTo>
                    <a:lnTo>
                      <a:pt x="6" y="32"/>
                    </a:lnTo>
                    <a:lnTo>
                      <a:pt x="5" y="33"/>
                    </a:lnTo>
                    <a:lnTo>
                      <a:pt x="4" y="34"/>
                    </a:lnTo>
                    <a:lnTo>
                      <a:pt x="4" y="33"/>
                    </a:lnTo>
                    <a:lnTo>
                      <a:pt x="3" y="31"/>
                    </a:lnTo>
                    <a:lnTo>
                      <a:pt x="0" y="0"/>
                    </a:lnTo>
                    <a:lnTo>
                      <a:pt x="26"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0" name="Freeform 345">
                <a:extLst>
                  <a:ext uri="{FF2B5EF4-FFF2-40B4-BE49-F238E27FC236}">
                    <a16:creationId xmlns:a16="http://schemas.microsoft.com/office/drawing/2014/main" id="{C29506F8-30CB-41D7-A1E7-EAEC2C59F631}"/>
                  </a:ext>
                </a:extLst>
              </p:cNvPr>
              <p:cNvSpPr/>
              <p:nvPr/>
            </p:nvSpPr>
            <p:spPr bwMode="auto">
              <a:xfrm>
                <a:off x="3019" y="3491"/>
                <a:ext cx="7" cy="8"/>
              </a:xfrm>
              <a:custGeom>
                <a:avLst/>
                <a:gdLst>
                  <a:gd name="T0" fmla="*/ 27 w 28"/>
                  <a:gd name="T1" fmla="*/ 3 h 33"/>
                  <a:gd name="T2" fmla="*/ 28 w 28"/>
                  <a:gd name="T3" fmla="*/ 4 h 33"/>
                  <a:gd name="T4" fmla="*/ 22 w 28"/>
                  <a:gd name="T5" fmla="*/ 5 h 33"/>
                  <a:gd name="T6" fmla="*/ 18 w 28"/>
                  <a:gd name="T7" fmla="*/ 6 h 33"/>
                  <a:gd name="T8" fmla="*/ 13 w 28"/>
                  <a:gd name="T9" fmla="*/ 9 h 33"/>
                  <a:gd name="T10" fmla="*/ 12 w 28"/>
                  <a:gd name="T11" fmla="*/ 10 h 33"/>
                  <a:gd name="T12" fmla="*/ 11 w 28"/>
                  <a:gd name="T13" fmla="*/ 12 h 33"/>
                  <a:gd name="T14" fmla="*/ 10 w 28"/>
                  <a:gd name="T15" fmla="*/ 16 h 33"/>
                  <a:gd name="T16" fmla="*/ 10 w 28"/>
                  <a:gd name="T17" fmla="*/ 19 h 33"/>
                  <a:gd name="T18" fmla="*/ 9 w 28"/>
                  <a:gd name="T19" fmla="*/ 25 h 33"/>
                  <a:gd name="T20" fmla="*/ 7 w 28"/>
                  <a:gd name="T21" fmla="*/ 31 h 33"/>
                  <a:gd name="T22" fmla="*/ 6 w 28"/>
                  <a:gd name="T23" fmla="*/ 33 h 33"/>
                  <a:gd name="T24" fmla="*/ 5 w 28"/>
                  <a:gd name="T25" fmla="*/ 33 h 33"/>
                  <a:gd name="T26" fmla="*/ 4 w 28"/>
                  <a:gd name="T27" fmla="*/ 33 h 33"/>
                  <a:gd name="T28" fmla="*/ 3 w 28"/>
                  <a:gd name="T29" fmla="*/ 31 h 33"/>
                  <a:gd name="T30" fmla="*/ 0 w 28"/>
                  <a:gd name="T31" fmla="*/ 0 h 33"/>
                  <a:gd name="T32" fmla="*/ 27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7" y="3"/>
                    </a:moveTo>
                    <a:lnTo>
                      <a:pt x="28" y="4"/>
                    </a:lnTo>
                    <a:lnTo>
                      <a:pt x="22" y="5"/>
                    </a:lnTo>
                    <a:lnTo>
                      <a:pt x="18" y="6"/>
                    </a:lnTo>
                    <a:lnTo>
                      <a:pt x="13" y="9"/>
                    </a:lnTo>
                    <a:lnTo>
                      <a:pt x="12" y="10"/>
                    </a:lnTo>
                    <a:lnTo>
                      <a:pt x="11" y="12"/>
                    </a:lnTo>
                    <a:lnTo>
                      <a:pt x="10" y="16"/>
                    </a:lnTo>
                    <a:lnTo>
                      <a:pt x="10" y="19"/>
                    </a:lnTo>
                    <a:lnTo>
                      <a:pt x="9" y="25"/>
                    </a:lnTo>
                    <a:lnTo>
                      <a:pt x="7" y="31"/>
                    </a:lnTo>
                    <a:lnTo>
                      <a:pt x="6" y="33"/>
                    </a:lnTo>
                    <a:lnTo>
                      <a:pt x="5" y="33"/>
                    </a:lnTo>
                    <a:lnTo>
                      <a:pt x="4" y="33"/>
                    </a:lnTo>
                    <a:lnTo>
                      <a:pt x="3" y="31"/>
                    </a:lnTo>
                    <a:lnTo>
                      <a:pt x="0" y="0"/>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1" name="Freeform 346">
                <a:extLst>
                  <a:ext uri="{FF2B5EF4-FFF2-40B4-BE49-F238E27FC236}">
                    <a16:creationId xmlns:a16="http://schemas.microsoft.com/office/drawing/2014/main" id="{020F455F-0479-4872-A0E4-18DCDDC1C63F}"/>
                  </a:ext>
                </a:extLst>
              </p:cNvPr>
              <p:cNvSpPr/>
              <p:nvPr/>
            </p:nvSpPr>
            <p:spPr bwMode="auto">
              <a:xfrm>
                <a:off x="3006" y="3498"/>
                <a:ext cx="7" cy="8"/>
              </a:xfrm>
              <a:custGeom>
                <a:avLst/>
                <a:gdLst>
                  <a:gd name="T0" fmla="*/ 25 w 28"/>
                  <a:gd name="T1" fmla="*/ 3 h 34"/>
                  <a:gd name="T2" fmla="*/ 28 w 28"/>
                  <a:gd name="T3" fmla="*/ 4 h 34"/>
                  <a:gd name="T4" fmla="*/ 21 w 28"/>
                  <a:gd name="T5" fmla="*/ 5 h 34"/>
                  <a:gd name="T6" fmla="*/ 17 w 28"/>
                  <a:gd name="T7" fmla="*/ 7 h 34"/>
                  <a:gd name="T8" fmla="*/ 13 w 28"/>
                  <a:gd name="T9" fmla="*/ 9 h 34"/>
                  <a:gd name="T10" fmla="*/ 10 w 28"/>
                  <a:gd name="T11" fmla="*/ 11 h 34"/>
                  <a:gd name="T12" fmla="*/ 9 w 28"/>
                  <a:gd name="T13" fmla="*/ 14 h 34"/>
                  <a:gd name="T14" fmla="*/ 9 w 28"/>
                  <a:gd name="T15" fmla="*/ 16 h 34"/>
                  <a:gd name="T16" fmla="*/ 8 w 28"/>
                  <a:gd name="T17" fmla="*/ 19 h 34"/>
                  <a:gd name="T18" fmla="*/ 7 w 28"/>
                  <a:gd name="T19" fmla="*/ 25 h 34"/>
                  <a:gd name="T20" fmla="*/ 5 w 28"/>
                  <a:gd name="T21" fmla="*/ 32 h 34"/>
                  <a:gd name="T22" fmla="*/ 4 w 28"/>
                  <a:gd name="T23" fmla="*/ 33 h 34"/>
                  <a:gd name="T24" fmla="*/ 3 w 28"/>
                  <a:gd name="T25" fmla="*/ 34 h 34"/>
                  <a:gd name="T26" fmla="*/ 3 w 28"/>
                  <a:gd name="T27" fmla="*/ 33 h 34"/>
                  <a:gd name="T28" fmla="*/ 2 w 28"/>
                  <a:gd name="T29" fmla="*/ 31 h 34"/>
                  <a:gd name="T30" fmla="*/ 0 w 28"/>
                  <a:gd name="T31" fmla="*/ 0 h 34"/>
                  <a:gd name="T32" fmla="*/ 25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5" y="3"/>
                    </a:moveTo>
                    <a:lnTo>
                      <a:pt x="28" y="4"/>
                    </a:lnTo>
                    <a:lnTo>
                      <a:pt x="21" y="5"/>
                    </a:lnTo>
                    <a:lnTo>
                      <a:pt x="17" y="7"/>
                    </a:lnTo>
                    <a:lnTo>
                      <a:pt x="13" y="9"/>
                    </a:lnTo>
                    <a:lnTo>
                      <a:pt x="10" y="11"/>
                    </a:lnTo>
                    <a:lnTo>
                      <a:pt x="9" y="14"/>
                    </a:lnTo>
                    <a:lnTo>
                      <a:pt x="9" y="16"/>
                    </a:lnTo>
                    <a:lnTo>
                      <a:pt x="8" y="19"/>
                    </a:lnTo>
                    <a:lnTo>
                      <a:pt x="7" y="25"/>
                    </a:lnTo>
                    <a:lnTo>
                      <a:pt x="5" y="32"/>
                    </a:lnTo>
                    <a:lnTo>
                      <a:pt x="4" y="33"/>
                    </a:lnTo>
                    <a:lnTo>
                      <a:pt x="3" y="34"/>
                    </a:lnTo>
                    <a:lnTo>
                      <a:pt x="3" y="33"/>
                    </a:lnTo>
                    <a:lnTo>
                      <a:pt x="2" y="31"/>
                    </a:lnTo>
                    <a:lnTo>
                      <a:pt x="0" y="0"/>
                    </a:lnTo>
                    <a:lnTo>
                      <a:pt x="25"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2" name="Freeform 347">
                <a:extLst>
                  <a:ext uri="{FF2B5EF4-FFF2-40B4-BE49-F238E27FC236}">
                    <a16:creationId xmlns:a16="http://schemas.microsoft.com/office/drawing/2014/main" id="{6E574D48-99B7-4CD5-8165-3BC49B9AAB00}"/>
                  </a:ext>
                </a:extLst>
              </p:cNvPr>
              <p:cNvSpPr/>
              <p:nvPr/>
            </p:nvSpPr>
            <p:spPr bwMode="auto">
              <a:xfrm>
                <a:off x="2996" y="3504"/>
                <a:ext cx="6" cy="8"/>
              </a:xfrm>
              <a:custGeom>
                <a:avLst/>
                <a:gdLst>
                  <a:gd name="T0" fmla="*/ 26 w 27"/>
                  <a:gd name="T1" fmla="*/ 5 h 35"/>
                  <a:gd name="T2" fmla="*/ 27 w 27"/>
                  <a:gd name="T3" fmla="*/ 5 h 35"/>
                  <a:gd name="T4" fmla="*/ 20 w 27"/>
                  <a:gd name="T5" fmla="*/ 7 h 35"/>
                  <a:gd name="T6" fmla="*/ 16 w 27"/>
                  <a:gd name="T7" fmla="*/ 8 h 35"/>
                  <a:gd name="T8" fmla="*/ 13 w 27"/>
                  <a:gd name="T9" fmla="*/ 11 h 35"/>
                  <a:gd name="T10" fmla="*/ 10 w 27"/>
                  <a:gd name="T11" fmla="*/ 12 h 35"/>
                  <a:gd name="T12" fmla="*/ 9 w 27"/>
                  <a:gd name="T13" fmla="*/ 14 h 35"/>
                  <a:gd name="T14" fmla="*/ 8 w 27"/>
                  <a:gd name="T15" fmla="*/ 18 h 35"/>
                  <a:gd name="T16" fmla="*/ 8 w 27"/>
                  <a:gd name="T17" fmla="*/ 20 h 35"/>
                  <a:gd name="T18" fmla="*/ 7 w 27"/>
                  <a:gd name="T19" fmla="*/ 27 h 35"/>
                  <a:gd name="T20" fmla="*/ 5 w 27"/>
                  <a:gd name="T21" fmla="*/ 33 h 35"/>
                  <a:gd name="T22" fmla="*/ 4 w 27"/>
                  <a:gd name="T23" fmla="*/ 35 h 35"/>
                  <a:gd name="T24" fmla="*/ 3 w 27"/>
                  <a:gd name="T25" fmla="*/ 35 h 35"/>
                  <a:gd name="T26" fmla="*/ 2 w 27"/>
                  <a:gd name="T27" fmla="*/ 35 h 35"/>
                  <a:gd name="T28" fmla="*/ 2 w 27"/>
                  <a:gd name="T29" fmla="*/ 33 h 35"/>
                  <a:gd name="T30" fmla="*/ 0 w 27"/>
                  <a:gd name="T31" fmla="*/ 0 h 35"/>
                  <a:gd name="T32" fmla="*/ 26 w 27"/>
                  <a:gd name="T3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5"/>
                    </a:moveTo>
                    <a:lnTo>
                      <a:pt x="27" y="5"/>
                    </a:lnTo>
                    <a:lnTo>
                      <a:pt x="20" y="7"/>
                    </a:lnTo>
                    <a:lnTo>
                      <a:pt x="16" y="8"/>
                    </a:lnTo>
                    <a:lnTo>
                      <a:pt x="13" y="11"/>
                    </a:lnTo>
                    <a:lnTo>
                      <a:pt x="10" y="12"/>
                    </a:lnTo>
                    <a:lnTo>
                      <a:pt x="9" y="14"/>
                    </a:lnTo>
                    <a:lnTo>
                      <a:pt x="8" y="18"/>
                    </a:lnTo>
                    <a:lnTo>
                      <a:pt x="8" y="20"/>
                    </a:lnTo>
                    <a:lnTo>
                      <a:pt x="7" y="27"/>
                    </a:lnTo>
                    <a:lnTo>
                      <a:pt x="5" y="33"/>
                    </a:lnTo>
                    <a:lnTo>
                      <a:pt x="4" y="35"/>
                    </a:lnTo>
                    <a:lnTo>
                      <a:pt x="3" y="35"/>
                    </a:lnTo>
                    <a:lnTo>
                      <a:pt x="2" y="35"/>
                    </a:lnTo>
                    <a:lnTo>
                      <a:pt x="2" y="33"/>
                    </a:lnTo>
                    <a:lnTo>
                      <a:pt x="0" y="0"/>
                    </a:lnTo>
                    <a:lnTo>
                      <a:pt x="26"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3" name="Freeform 348">
                <a:extLst>
                  <a:ext uri="{FF2B5EF4-FFF2-40B4-BE49-F238E27FC236}">
                    <a16:creationId xmlns:a16="http://schemas.microsoft.com/office/drawing/2014/main" id="{272F5B21-6373-4994-A120-383FB420B65D}"/>
                  </a:ext>
                </a:extLst>
              </p:cNvPr>
              <p:cNvSpPr/>
              <p:nvPr/>
            </p:nvSpPr>
            <p:spPr bwMode="auto">
              <a:xfrm>
                <a:off x="3028" y="3504"/>
                <a:ext cx="7" cy="8"/>
              </a:xfrm>
              <a:custGeom>
                <a:avLst/>
                <a:gdLst>
                  <a:gd name="T0" fmla="*/ 27 w 28"/>
                  <a:gd name="T1" fmla="*/ 4 h 34"/>
                  <a:gd name="T2" fmla="*/ 28 w 28"/>
                  <a:gd name="T3" fmla="*/ 5 h 34"/>
                  <a:gd name="T4" fmla="*/ 22 w 28"/>
                  <a:gd name="T5" fmla="*/ 6 h 34"/>
                  <a:gd name="T6" fmla="*/ 17 w 28"/>
                  <a:gd name="T7" fmla="*/ 7 h 34"/>
                  <a:gd name="T8" fmla="*/ 14 w 28"/>
                  <a:gd name="T9" fmla="*/ 10 h 34"/>
                  <a:gd name="T10" fmla="*/ 12 w 28"/>
                  <a:gd name="T11" fmla="*/ 11 h 34"/>
                  <a:gd name="T12" fmla="*/ 11 w 28"/>
                  <a:gd name="T13" fmla="*/ 13 h 34"/>
                  <a:gd name="T14" fmla="*/ 10 w 28"/>
                  <a:gd name="T15" fmla="*/ 16 h 34"/>
                  <a:gd name="T16" fmla="*/ 10 w 28"/>
                  <a:gd name="T17" fmla="*/ 20 h 34"/>
                  <a:gd name="T18" fmla="*/ 9 w 28"/>
                  <a:gd name="T19" fmla="*/ 26 h 34"/>
                  <a:gd name="T20" fmla="*/ 7 w 28"/>
                  <a:gd name="T21" fmla="*/ 32 h 34"/>
                  <a:gd name="T22" fmla="*/ 6 w 28"/>
                  <a:gd name="T23" fmla="*/ 34 h 34"/>
                  <a:gd name="T24" fmla="*/ 5 w 28"/>
                  <a:gd name="T25" fmla="*/ 34 h 34"/>
                  <a:gd name="T26" fmla="*/ 3 w 28"/>
                  <a:gd name="T27" fmla="*/ 34 h 34"/>
                  <a:gd name="T28" fmla="*/ 3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5"/>
                    </a:lnTo>
                    <a:lnTo>
                      <a:pt x="22" y="6"/>
                    </a:lnTo>
                    <a:lnTo>
                      <a:pt x="17" y="7"/>
                    </a:lnTo>
                    <a:lnTo>
                      <a:pt x="14" y="10"/>
                    </a:lnTo>
                    <a:lnTo>
                      <a:pt x="12" y="11"/>
                    </a:lnTo>
                    <a:lnTo>
                      <a:pt x="11" y="13"/>
                    </a:lnTo>
                    <a:lnTo>
                      <a:pt x="10" y="16"/>
                    </a:lnTo>
                    <a:lnTo>
                      <a:pt x="10" y="20"/>
                    </a:lnTo>
                    <a:lnTo>
                      <a:pt x="9" y="26"/>
                    </a:lnTo>
                    <a:lnTo>
                      <a:pt x="7" y="32"/>
                    </a:lnTo>
                    <a:lnTo>
                      <a:pt x="6" y="34"/>
                    </a:lnTo>
                    <a:lnTo>
                      <a:pt x="5" y="34"/>
                    </a:lnTo>
                    <a:lnTo>
                      <a:pt x="3" y="34"/>
                    </a:lnTo>
                    <a:lnTo>
                      <a:pt x="3" y="32"/>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4" name="Freeform 349">
                <a:extLst>
                  <a:ext uri="{FF2B5EF4-FFF2-40B4-BE49-F238E27FC236}">
                    <a16:creationId xmlns:a16="http://schemas.microsoft.com/office/drawing/2014/main" id="{C1676254-986E-40E7-B9EB-7269B377749E}"/>
                  </a:ext>
                </a:extLst>
              </p:cNvPr>
              <p:cNvSpPr/>
              <p:nvPr/>
            </p:nvSpPr>
            <p:spPr bwMode="auto">
              <a:xfrm>
                <a:off x="3018" y="3511"/>
                <a:ext cx="7" cy="8"/>
              </a:xfrm>
              <a:custGeom>
                <a:avLst/>
                <a:gdLst>
                  <a:gd name="T0" fmla="*/ 27 w 28"/>
                  <a:gd name="T1" fmla="*/ 4 h 35"/>
                  <a:gd name="T2" fmla="*/ 28 w 28"/>
                  <a:gd name="T3" fmla="*/ 5 h 35"/>
                  <a:gd name="T4" fmla="*/ 22 w 28"/>
                  <a:gd name="T5" fmla="*/ 6 h 35"/>
                  <a:gd name="T6" fmla="*/ 17 w 28"/>
                  <a:gd name="T7" fmla="*/ 8 h 35"/>
                  <a:gd name="T8" fmla="*/ 14 w 28"/>
                  <a:gd name="T9" fmla="*/ 10 h 35"/>
                  <a:gd name="T10" fmla="*/ 12 w 28"/>
                  <a:gd name="T11" fmla="*/ 12 h 35"/>
                  <a:gd name="T12" fmla="*/ 11 w 28"/>
                  <a:gd name="T13" fmla="*/ 14 h 35"/>
                  <a:gd name="T14" fmla="*/ 10 w 28"/>
                  <a:gd name="T15" fmla="*/ 17 h 35"/>
                  <a:gd name="T16" fmla="*/ 10 w 28"/>
                  <a:gd name="T17" fmla="*/ 20 h 35"/>
                  <a:gd name="T18" fmla="*/ 9 w 28"/>
                  <a:gd name="T19" fmla="*/ 26 h 35"/>
                  <a:gd name="T20" fmla="*/ 7 w 28"/>
                  <a:gd name="T21" fmla="*/ 32 h 35"/>
                  <a:gd name="T22" fmla="*/ 6 w 28"/>
                  <a:gd name="T23" fmla="*/ 34 h 35"/>
                  <a:gd name="T24" fmla="*/ 4 w 28"/>
                  <a:gd name="T25" fmla="*/ 35 h 35"/>
                  <a:gd name="T26" fmla="*/ 3 w 28"/>
                  <a:gd name="T27" fmla="*/ 34 h 35"/>
                  <a:gd name="T28" fmla="*/ 3 w 28"/>
                  <a:gd name="T29" fmla="*/ 32 h 35"/>
                  <a:gd name="T30" fmla="*/ 0 w 28"/>
                  <a:gd name="T31" fmla="*/ 0 h 35"/>
                  <a:gd name="T32" fmla="*/ 27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4"/>
                    </a:moveTo>
                    <a:lnTo>
                      <a:pt x="28" y="5"/>
                    </a:lnTo>
                    <a:lnTo>
                      <a:pt x="22" y="6"/>
                    </a:lnTo>
                    <a:lnTo>
                      <a:pt x="17" y="8"/>
                    </a:lnTo>
                    <a:lnTo>
                      <a:pt x="14" y="10"/>
                    </a:lnTo>
                    <a:lnTo>
                      <a:pt x="12" y="12"/>
                    </a:lnTo>
                    <a:lnTo>
                      <a:pt x="11" y="14"/>
                    </a:lnTo>
                    <a:lnTo>
                      <a:pt x="10" y="17"/>
                    </a:lnTo>
                    <a:lnTo>
                      <a:pt x="10" y="20"/>
                    </a:lnTo>
                    <a:lnTo>
                      <a:pt x="9" y="26"/>
                    </a:lnTo>
                    <a:lnTo>
                      <a:pt x="7" y="32"/>
                    </a:lnTo>
                    <a:lnTo>
                      <a:pt x="6" y="34"/>
                    </a:lnTo>
                    <a:lnTo>
                      <a:pt x="4" y="35"/>
                    </a:lnTo>
                    <a:lnTo>
                      <a:pt x="3" y="34"/>
                    </a:lnTo>
                    <a:lnTo>
                      <a:pt x="3" y="32"/>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5" name="Freeform 350">
                <a:extLst>
                  <a:ext uri="{FF2B5EF4-FFF2-40B4-BE49-F238E27FC236}">
                    <a16:creationId xmlns:a16="http://schemas.microsoft.com/office/drawing/2014/main" id="{F1800165-1384-4B2A-9DD0-AEDB7955ED3C}"/>
                  </a:ext>
                </a:extLst>
              </p:cNvPr>
              <p:cNvSpPr/>
              <p:nvPr/>
            </p:nvSpPr>
            <p:spPr bwMode="auto">
              <a:xfrm>
                <a:off x="3041" y="3515"/>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2 h 34"/>
                  <a:gd name="T12" fmla="*/ 10 w 28"/>
                  <a:gd name="T13" fmla="*/ 14 h 34"/>
                  <a:gd name="T14" fmla="*/ 10 w 28"/>
                  <a:gd name="T15" fmla="*/ 16 h 34"/>
                  <a:gd name="T16" fmla="*/ 8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2"/>
                    </a:lnTo>
                    <a:lnTo>
                      <a:pt x="10" y="14"/>
                    </a:lnTo>
                    <a:lnTo>
                      <a:pt x="10" y="16"/>
                    </a:lnTo>
                    <a:lnTo>
                      <a:pt x="8" y="19"/>
                    </a:lnTo>
                    <a:lnTo>
                      <a:pt x="8" y="27"/>
                    </a:lnTo>
                    <a:lnTo>
                      <a:pt x="6" y="32"/>
                    </a:lnTo>
                    <a:lnTo>
                      <a:pt x="5" y="33"/>
                    </a:lnTo>
                    <a:lnTo>
                      <a:pt x="4" y="34"/>
                    </a:lnTo>
                    <a:lnTo>
                      <a:pt x="3" y="33"/>
                    </a:lnTo>
                    <a:lnTo>
                      <a:pt x="2" y="31"/>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6" name="Freeform 351">
                <a:extLst>
                  <a:ext uri="{FF2B5EF4-FFF2-40B4-BE49-F238E27FC236}">
                    <a16:creationId xmlns:a16="http://schemas.microsoft.com/office/drawing/2014/main" id="{29F61728-1A61-45CC-8D61-ECEB31D0DA99}"/>
                  </a:ext>
                </a:extLst>
              </p:cNvPr>
              <p:cNvSpPr/>
              <p:nvPr/>
            </p:nvSpPr>
            <p:spPr bwMode="auto">
              <a:xfrm>
                <a:off x="3065" y="3518"/>
                <a:ext cx="7" cy="9"/>
              </a:xfrm>
              <a:custGeom>
                <a:avLst/>
                <a:gdLst>
                  <a:gd name="T0" fmla="*/ 27 w 28"/>
                  <a:gd name="T1" fmla="*/ 3 h 34"/>
                  <a:gd name="T2" fmla="*/ 28 w 28"/>
                  <a:gd name="T3" fmla="*/ 4 h 34"/>
                  <a:gd name="T4" fmla="*/ 22 w 28"/>
                  <a:gd name="T5" fmla="*/ 5 h 34"/>
                  <a:gd name="T6" fmla="*/ 17 w 28"/>
                  <a:gd name="T7" fmla="*/ 7 h 34"/>
                  <a:gd name="T8" fmla="*/ 13 w 28"/>
                  <a:gd name="T9" fmla="*/ 9 h 34"/>
                  <a:gd name="T10" fmla="*/ 12 w 28"/>
                  <a:gd name="T11" fmla="*/ 11 h 34"/>
                  <a:gd name="T12" fmla="*/ 11 w 28"/>
                  <a:gd name="T13" fmla="*/ 14 h 34"/>
                  <a:gd name="T14" fmla="*/ 10 w 28"/>
                  <a:gd name="T15" fmla="*/ 16 h 34"/>
                  <a:gd name="T16" fmla="*/ 10 w 28"/>
                  <a:gd name="T17" fmla="*/ 19 h 34"/>
                  <a:gd name="T18" fmla="*/ 9 w 28"/>
                  <a:gd name="T19" fmla="*/ 25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3"/>
                    </a:moveTo>
                    <a:lnTo>
                      <a:pt x="28" y="4"/>
                    </a:lnTo>
                    <a:lnTo>
                      <a:pt x="22" y="5"/>
                    </a:lnTo>
                    <a:lnTo>
                      <a:pt x="17" y="7"/>
                    </a:lnTo>
                    <a:lnTo>
                      <a:pt x="13" y="9"/>
                    </a:lnTo>
                    <a:lnTo>
                      <a:pt x="12" y="11"/>
                    </a:lnTo>
                    <a:lnTo>
                      <a:pt x="11" y="14"/>
                    </a:lnTo>
                    <a:lnTo>
                      <a:pt x="10" y="16"/>
                    </a:lnTo>
                    <a:lnTo>
                      <a:pt x="10" y="19"/>
                    </a:lnTo>
                    <a:lnTo>
                      <a:pt x="9" y="25"/>
                    </a:lnTo>
                    <a:lnTo>
                      <a:pt x="6" y="32"/>
                    </a:lnTo>
                    <a:lnTo>
                      <a:pt x="5" y="33"/>
                    </a:lnTo>
                    <a:lnTo>
                      <a:pt x="4" y="34"/>
                    </a:lnTo>
                    <a:lnTo>
                      <a:pt x="3" y="33"/>
                    </a:lnTo>
                    <a:lnTo>
                      <a:pt x="2" y="31"/>
                    </a:lnTo>
                    <a:lnTo>
                      <a:pt x="0" y="0"/>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7" name="Freeform 352">
                <a:extLst>
                  <a:ext uri="{FF2B5EF4-FFF2-40B4-BE49-F238E27FC236}">
                    <a16:creationId xmlns:a16="http://schemas.microsoft.com/office/drawing/2014/main" id="{6CB84390-1CFD-4BEC-8A08-CFF6BB828CC4}"/>
                  </a:ext>
                </a:extLst>
              </p:cNvPr>
              <p:cNvSpPr/>
              <p:nvPr/>
            </p:nvSpPr>
            <p:spPr bwMode="auto">
              <a:xfrm>
                <a:off x="3055" y="3507"/>
                <a:ext cx="7" cy="10"/>
              </a:xfrm>
              <a:custGeom>
                <a:avLst/>
                <a:gdLst>
                  <a:gd name="T0" fmla="*/ 27 w 29"/>
                  <a:gd name="T1" fmla="*/ 5 h 39"/>
                  <a:gd name="T2" fmla="*/ 29 w 29"/>
                  <a:gd name="T3" fmla="*/ 5 h 39"/>
                  <a:gd name="T4" fmla="*/ 28 w 29"/>
                  <a:gd name="T5" fmla="*/ 5 h 39"/>
                  <a:gd name="T6" fmla="*/ 25 w 29"/>
                  <a:gd name="T7" fmla="*/ 6 h 39"/>
                  <a:gd name="T8" fmla="*/ 22 w 29"/>
                  <a:gd name="T9" fmla="*/ 7 h 39"/>
                  <a:gd name="T10" fmla="*/ 17 w 29"/>
                  <a:gd name="T11" fmla="*/ 8 h 39"/>
                  <a:gd name="T12" fmla="*/ 13 w 29"/>
                  <a:gd name="T13" fmla="*/ 11 h 39"/>
                  <a:gd name="T14" fmla="*/ 12 w 29"/>
                  <a:gd name="T15" fmla="*/ 13 h 39"/>
                  <a:gd name="T16" fmla="*/ 10 w 29"/>
                  <a:gd name="T17" fmla="*/ 15 h 39"/>
                  <a:gd name="T18" fmla="*/ 10 w 29"/>
                  <a:gd name="T19" fmla="*/ 19 h 39"/>
                  <a:gd name="T20" fmla="*/ 9 w 29"/>
                  <a:gd name="T21" fmla="*/ 22 h 39"/>
                  <a:gd name="T22" fmla="*/ 9 w 29"/>
                  <a:gd name="T23" fmla="*/ 29 h 39"/>
                  <a:gd name="T24" fmla="*/ 6 w 29"/>
                  <a:gd name="T25" fmla="*/ 36 h 39"/>
                  <a:gd name="T26" fmla="*/ 5 w 29"/>
                  <a:gd name="T27" fmla="*/ 38 h 39"/>
                  <a:gd name="T28" fmla="*/ 4 w 29"/>
                  <a:gd name="T29" fmla="*/ 39 h 39"/>
                  <a:gd name="T30" fmla="*/ 3 w 29"/>
                  <a:gd name="T31" fmla="*/ 38 h 39"/>
                  <a:gd name="T32" fmla="*/ 2 w 29"/>
                  <a:gd name="T33" fmla="*/ 36 h 39"/>
                  <a:gd name="T34" fmla="*/ 0 w 29"/>
                  <a:gd name="T35" fmla="*/ 0 h 39"/>
                  <a:gd name="T36" fmla="*/ 27 w 29"/>
                  <a:gd name="T3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9">
                    <a:moveTo>
                      <a:pt x="27" y="5"/>
                    </a:moveTo>
                    <a:lnTo>
                      <a:pt x="29" y="5"/>
                    </a:lnTo>
                    <a:lnTo>
                      <a:pt x="28" y="5"/>
                    </a:lnTo>
                    <a:lnTo>
                      <a:pt x="25" y="6"/>
                    </a:lnTo>
                    <a:lnTo>
                      <a:pt x="22" y="7"/>
                    </a:lnTo>
                    <a:lnTo>
                      <a:pt x="17" y="8"/>
                    </a:lnTo>
                    <a:lnTo>
                      <a:pt x="13" y="11"/>
                    </a:lnTo>
                    <a:lnTo>
                      <a:pt x="12" y="13"/>
                    </a:lnTo>
                    <a:lnTo>
                      <a:pt x="10" y="15"/>
                    </a:lnTo>
                    <a:lnTo>
                      <a:pt x="10" y="19"/>
                    </a:lnTo>
                    <a:lnTo>
                      <a:pt x="9" y="22"/>
                    </a:lnTo>
                    <a:lnTo>
                      <a:pt x="9" y="29"/>
                    </a:lnTo>
                    <a:lnTo>
                      <a:pt x="6" y="36"/>
                    </a:lnTo>
                    <a:lnTo>
                      <a:pt x="5" y="38"/>
                    </a:lnTo>
                    <a:lnTo>
                      <a:pt x="4" y="39"/>
                    </a:lnTo>
                    <a:lnTo>
                      <a:pt x="3" y="38"/>
                    </a:lnTo>
                    <a:lnTo>
                      <a:pt x="2" y="36"/>
                    </a:lnTo>
                    <a:lnTo>
                      <a:pt x="0" y="0"/>
                    </a:lnTo>
                    <a:lnTo>
                      <a:pt x="27"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8" name="Freeform 353">
                <a:extLst>
                  <a:ext uri="{FF2B5EF4-FFF2-40B4-BE49-F238E27FC236}">
                    <a16:creationId xmlns:a16="http://schemas.microsoft.com/office/drawing/2014/main" id="{E204FBBA-0221-4FB1-9184-A0A246628981}"/>
                  </a:ext>
                </a:extLst>
              </p:cNvPr>
              <p:cNvSpPr/>
              <p:nvPr/>
            </p:nvSpPr>
            <p:spPr bwMode="auto">
              <a:xfrm>
                <a:off x="3065" y="3499"/>
                <a:ext cx="7" cy="8"/>
              </a:xfrm>
              <a:custGeom>
                <a:avLst/>
                <a:gdLst>
                  <a:gd name="T0" fmla="*/ 27 w 28"/>
                  <a:gd name="T1" fmla="*/ 4 h 34"/>
                  <a:gd name="T2" fmla="*/ 28 w 28"/>
                  <a:gd name="T3" fmla="*/ 4 h 34"/>
                  <a:gd name="T4" fmla="*/ 22 w 28"/>
                  <a:gd name="T5" fmla="*/ 6 h 34"/>
                  <a:gd name="T6" fmla="*/ 17 w 28"/>
                  <a:gd name="T7" fmla="*/ 7 h 34"/>
                  <a:gd name="T8" fmla="*/ 13 w 28"/>
                  <a:gd name="T9" fmla="*/ 11 h 34"/>
                  <a:gd name="T10" fmla="*/ 12 w 28"/>
                  <a:gd name="T11" fmla="*/ 12 h 34"/>
                  <a:gd name="T12" fmla="*/ 11 w 28"/>
                  <a:gd name="T13" fmla="*/ 14 h 34"/>
                  <a:gd name="T14" fmla="*/ 10 w 28"/>
                  <a:gd name="T15" fmla="*/ 17 h 34"/>
                  <a:gd name="T16" fmla="*/ 10 w 28"/>
                  <a:gd name="T17" fmla="*/ 19 h 34"/>
                  <a:gd name="T18" fmla="*/ 9 w 28"/>
                  <a:gd name="T19" fmla="*/ 27 h 34"/>
                  <a:gd name="T20" fmla="*/ 6 w 28"/>
                  <a:gd name="T21" fmla="*/ 32 h 34"/>
                  <a:gd name="T22" fmla="*/ 5 w 28"/>
                  <a:gd name="T23" fmla="*/ 34 h 34"/>
                  <a:gd name="T24" fmla="*/ 4 w 28"/>
                  <a:gd name="T25" fmla="*/ 34 h 34"/>
                  <a:gd name="T26" fmla="*/ 3 w 28"/>
                  <a:gd name="T27" fmla="*/ 34 h 34"/>
                  <a:gd name="T28" fmla="*/ 2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2" y="6"/>
                    </a:lnTo>
                    <a:lnTo>
                      <a:pt x="17" y="7"/>
                    </a:lnTo>
                    <a:lnTo>
                      <a:pt x="13" y="11"/>
                    </a:lnTo>
                    <a:lnTo>
                      <a:pt x="12" y="12"/>
                    </a:lnTo>
                    <a:lnTo>
                      <a:pt x="11" y="14"/>
                    </a:lnTo>
                    <a:lnTo>
                      <a:pt x="10" y="17"/>
                    </a:lnTo>
                    <a:lnTo>
                      <a:pt x="10" y="19"/>
                    </a:lnTo>
                    <a:lnTo>
                      <a:pt x="9" y="27"/>
                    </a:lnTo>
                    <a:lnTo>
                      <a:pt x="6" y="32"/>
                    </a:lnTo>
                    <a:lnTo>
                      <a:pt x="5" y="34"/>
                    </a:lnTo>
                    <a:lnTo>
                      <a:pt x="4" y="34"/>
                    </a:lnTo>
                    <a:lnTo>
                      <a:pt x="3" y="34"/>
                    </a:lnTo>
                    <a:lnTo>
                      <a:pt x="2" y="32"/>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29" name="Freeform 354">
                <a:extLst>
                  <a:ext uri="{FF2B5EF4-FFF2-40B4-BE49-F238E27FC236}">
                    <a16:creationId xmlns:a16="http://schemas.microsoft.com/office/drawing/2014/main" id="{A92D8446-20FE-413A-B355-AA077180B7C7}"/>
                  </a:ext>
                </a:extLst>
              </p:cNvPr>
              <p:cNvSpPr/>
              <p:nvPr/>
            </p:nvSpPr>
            <p:spPr bwMode="auto">
              <a:xfrm>
                <a:off x="3086" y="3498"/>
                <a:ext cx="8" cy="9"/>
              </a:xfrm>
              <a:custGeom>
                <a:avLst/>
                <a:gdLst>
                  <a:gd name="T0" fmla="*/ 27 w 29"/>
                  <a:gd name="T1" fmla="*/ 0 h 33"/>
                  <a:gd name="T2" fmla="*/ 29 w 29"/>
                  <a:gd name="T3" fmla="*/ 0 h 33"/>
                  <a:gd name="T4" fmla="*/ 28 w 29"/>
                  <a:gd name="T5" fmla="*/ 0 h 33"/>
                  <a:gd name="T6" fmla="*/ 26 w 29"/>
                  <a:gd name="T7" fmla="*/ 1 h 33"/>
                  <a:gd name="T8" fmla="*/ 22 w 29"/>
                  <a:gd name="T9" fmla="*/ 3 h 33"/>
                  <a:gd name="T10" fmla="*/ 17 w 29"/>
                  <a:gd name="T11" fmla="*/ 5 h 33"/>
                  <a:gd name="T12" fmla="*/ 13 w 29"/>
                  <a:gd name="T13" fmla="*/ 8 h 33"/>
                  <a:gd name="T14" fmla="*/ 12 w 29"/>
                  <a:gd name="T15" fmla="*/ 11 h 33"/>
                  <a:gd name="T16" fmla="*/ 11 w 29"/>
                  <a:gd name="T17" fmla="*/ 13 h 33"/>
                  <a:gd name="T18" fmla="*/ 10 w 29"/>
                  <a:gd name="T19" fmla="*/ 16 h 33"/>
                  <a:gd name="T20" fmla="*/ 10 w 29"/>
                  <a:gd name="T21" fmla="*/ 19 h 33"/>
                  <a:gd name="T22" fmla="*/ 9 w 29"/>
                  <a:gd name="T23" fmla="*/ 26 h 33"/>
                  <a:gd name="T24" fmla="*/ 7 w 29"/>
                  <a:gd name="T25" fmla="*/ 31 h 33"/>
                  <a:gd name="T26" fmla="*/ 6 w 29"/>
                  <a:gd name="T27" fmla="*/ 33 h 33"/>
                  <a:gd name="T28" fmla="*/ 4 w 29"/>
                  <a:gd name="T29" fmla="*/ 33 h 33"/>
                  <a:gd name="T30" fmla="*/ 3 w 29"/>
                  <a:gd name="T31" fmla="*/ 33 h 33"/>
                  <a:gd name="T32" fmla="*/ 3 w 29"/>
                  <a:gd name="T33" fmla="*/ 31 h 33"/>
                  <a:gd name="T34" fmla="*/ 0 w 29"/>
                  <a:gd name="T35" fmla="*/ 0 h 33"/>
                  <a:gd name="T36" fmla="*/ 27 w 29"/>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3">
                    <a:moveTo>
                      <a:pt x="27" y="0"/>
                    </a:moveTo>
                    <a:lnTo>
                      <a:pt x="29" y="0"/>
                    </a:lnTo>
                    <a:lnTo>
                      <a:pt x="28" y="0"/>
                    </a:lnTo>
                    <a:lnTo>
                      <a:pt x="26" y="1"/>
                    </a:lnTo>
                    <a:lnTo>
                      <a:pt x="22" y="3"/>
                    </a:lnTo>
                    <a:lnTo>
                      <a:pt x="17" y="5"/>
                    </a:lnTo>
                    <a:lnTo>
                      <a:pt x="13" y="8"/>
                    </a:lnTo>
                    <a:lnTo>
                      <a:pt x="12" y="11"/>
                    </a:lnTo>
                    <a:lnTo>
                      <a:pt x="11" y="13"/>
                    </a:lnTo>
                    <a:lnTo>
                      <a:pt x="10" y="16"/>
                    </a:lnTo>
                    <a:lnTo>
                      <a:pt x="10" y="19"/>
                    </a:lnTo>
                    <a:lnTo>
                      <a:pt x="9" y="26"/>
                    </a:lnTo>
                    <a:lnTo>
                      <a:pt x="7" y="31"/>
                    </a:lnTo>
                    <a:lnTo>
                      <a:pt x="6" y="33"/>
                    </a:lnTo>
                    <a:lnTo>
                      <a:pt x="4" y="33"/>
                    </a:lnTo>
                    <a:lnTo>
                      <a:pt x="3" y="33"/>
                    </a:lnTo>
                    <a:lnTo>
                      <a:pt x="3" y="31"/>
                    </a:lnTo>
                    <a:lnTo>
                      <a:pt x="0" y="0"/>
                    </a:lnTo>
                    <a:lnTo>
                      <a:pt x="2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0" name="Freeform 355">
                <a:extLst>
                  <a:ext uri="{FF2B5EF4-FFF2-40B4-BE49-F238E27FC236}">
                    <a16:creationId xmlns:a16="http://schemas.microsoft.com/office/drawing/2014/main" id="{373D6FA6-BFB5-42C4-8375-B62C623F8266}"/>
                  </a:ext>
                </a:extLst>
              </p:cNvPr>
              <p:cNvSpPr/>
              <p:nvPr/>
            </p:nvSpPr>
            <p:spPr bwMode="auto">
              <a:xfrm>
                <a:off x="3078" y="3508"/>
                <a:ext cx="7" cy="9"/>
              </a:xfrm>
              <a:custGeom>
                <a:avLst/>
                <a:gdLst>
                  <a:gd name="T0" fmla="*/ 26 w 28"/>
                  <a:gd name="T1" fmla="*/ 0 h 33"/>
                  <a:gd name="T2" fmla="*/ 28 w 28"/>
                  <a:gd name="T3" fmla="*/ 0 h 33"/>
                  <a:gd name="T4" fmla="*/ 27 w 28"/>
                  <a:gd name="T5" fmla="*/ 0 h 33"/>
                  <a:gd name="T6" fmla="*/ 25 w 28"/>
                  <a:gd name="T7" fmla="*/ 1 h 33"/>
                  <a:gd name="T8" fmla="*/ 20 w 28"/>
                  <a:gd name="T9" fmla="*/ 3 h 33"/>
                  <a:gd name="T10" fmla="*/ 16 w 28"/>
                  <a:gd name="T11" fmla="*/ 5 h 33"/>
                  <a:gd name="T12" fmla="*/ 13 w 28"/>
                  <a:gd name="T13" fmla="*/ 8 h 33"/>
                  <a:gd name="T14" fmla="*/ 11 w 28"/>
                  <a:gd name="T15" fmla="*/ 11 h 33"/>
                  <a:gd name="T16" fmla="*/ 10 w 28"/>
                  <a:gd name="T17" fmla="*/ 13 h 33"/>
                  <a:gd name="T18" fmla="*/ 8 w 28"/>
                  <a:gd name="T19" fmla="*/ 16 h 33"/>
                  <a:gd name="T20" fmla="*/ 8 w 28"/>
                  <a:gd name="T21" fmla="*/ 19 h 33"/>
                  <a:gd name="T22" fmla="*/ 7 w 28"/>
                  <a:gd name="T23" fmla="*/ 26 h 33"/>
                  <a:gd name="T24" fmla="*/ 5 w 28"/>
                  <a:gd name="T25" fmla="*/ 31 h 33"/>
                  <a:gd name="T26" fmla="*/ 4 w 28"/>
                  <a:gd name="T27" fmla="*/ 33 h 33"/>
                  <a:gd name="T28" fmla="*/ 3 w 28"/>
                  <a:gd name="T29" fmla="*/ 33 h 33"/>
                  <a:gd name="T30" fmla="*/ 2 w 28"/>
                  <a:gd name="T31" fmla="*/ 33 h 33"/>
                  <a:gd name="T32" fmla="*/ 2 w 28"/>
                  <a:gd name="T33" fmla="*/ 31 h 33"/>
                  <a:gd name="T34" fmla="*/ 0 w 28"/>
                  <a:gd name="T35" fmla="*/ 0 h 33"/>
                  <a:gd name="T36" fmla="*/ 26 w 28"/>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3">
                    <a:moveTo>
                      <a:pt x="26" y="0"/>
                    </a:moveTo>
                    <a:lnTo>
                      <a:pt x="28" y="0"/>
                    </a:lnTo>
                    <a:lnTo>
                      <a:pt x="27" y="0"/>
                    </a:lnTo>
                    <a:lnTo>
                      <a:pt x="25" y="1"/>
                    </a:lnTo>
                    <a:lnTo>
                      <a:pt x="20" y="3"/>
                    </a:lnTo>
                    <a:lnTo>
                      <a:pt x="16" y="5"/>
                    </a:lnTo>
                    <a:lnTo>
                      <a:pt x="13" y="8"/>
                    </a:lnTo>
                    <a:lnTo>
                      <a:pt x="11" y="11"/>
                    </a:lnTo>
                    <a:lnTo>
                      <a:pt x="10" y="13"/>
                    </a:lnTo>
                    <a:lnTo>
                      <a:pt x="8" y="16"/>
                    </a:lnTo>
                    <a:lnTo>
                      <a:pt x="8" y="19"/>
                    </a:lnTo>
                    <a:lnTo>
                      <a:pt x="7" y="26"/>
                    </a:lnTo>
                    <a:lnTo>
                      <a:pt x="5" y="31"/>
                    </a:lnTo>
                    <a:lnTo>
                      <a:pt x="4" y="33"/>
                    </a:lnTo>
                    <a:lnTo>
                      <a:pt x="3" y="33"/>
                    </a:lnTo>
                    <a:lnTo>
                      <a:pt x="2" y="33"/>
                    </a:lnTo>
                    <a:lnTo>
                      <a:pt x="2" y="31"/>
                    </a:lnTo>
                    <a:lnTo>
                      <a:pt x="0" y="0"/>
                    </a:lnTo>
                    <a:lnTo>
                      <a:pt x="2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1" name="Freeform 356">
                <a:extLst>
                  <a:ext uri="{FF2B5EF4-FFF2-40B4-BE49-F238E27FC236}">
                    <a16:creationId xmlns:a16="http://schemas.microsoft.com/office/drawing/2014/main" id="{EB0AD710-6EB3-487F-9017-163DF3AC1EC8}"/>
                  </a:ext>
                </a:extLst>
              </p:cNvPr>
              <p:cNvSpPr/>
              <p:nvPr/>
            </p:nvSpPr>
            <p:spPr bwMode="auto">
              <a:xfrm>
                <a:off x="3091" y="3517"/>
                <a:ext cx="7" cy="9"/>
              </a:xfrm>
              <a:custGeom>
                <a:avLst/>
                <a:gdLst>
                  <a:gd name="T0" fmla="*/ 27 w 30"/>
                  <a:gd name="T1" fmla="*/ 0 h 35"/>
                  <a:gd name="T2" fmla="*/ 30 w 30"/>
                  <a:gd name="T3" fmla="*/ 0 h 35"/>
                  <a:gd name="T4" fmla="*/ 28 w 30"/>
                  <a:gd name="T5" fmla="*/ 1 h 35"/>
                  <a:gd name="T6" fmla="*/ 26 w 30"/>
                  <a:gd name="T7" fmla="*/ 2 h 35"/>
                  <a:gd name="T8" fmla="*/ 22 w 30"/>
                  <a:gd name="T9" fmla="*/ 3 h 35"/>
                  <a:gd name="T10" fmla="*/ 18 w 30"/>
                  <a:gd name="T11" fmla="*/ 6 h 35"/>
                  <a:gd name="T12" fmla="*/ 13 w 30"/>
                  <a:gd name="T13" fmla="*/ 10 h 35"/>
                  <a:gd name="T14" fmla="*/ 12 w 30"/>
                  <a:gd name="T15" fmla="*/ 12 h 35"/>
                  <a:gd name="T16" fmla="*/ 11 w 30"/>
                  <a:gd name="T17" fmla="*/ 14 h 35"/>
                  <a:gd name="T18" fmla="*/ 10 w 30"/>
                  <a:gd name="T19" fmla="*/ 16 h 35"/>
                  <a:gd name="T20" fmla="*/ 10 w 30"/>
                  <a:gd name="T21" fmla="*/ 20 h 35"/>
                  <a:gd name="T22" fmla="*/ 9 w 30"/>
                  <a:gd name="T23" fmla="*/ 27 h 35"/>
                  <a:gd name="T24" fmla="*/ 7 w 30"/>
                  <a:gd name="T25" fmla="*/ 33 h 35"/>
                  <a:gd name="T26" fmla="*/ 6 w 30"/>
                  <a:gd name="T27" fmla="*/ 34 h 35"/>
                  <a:gd name="T28" fmla="*/ 5 w 30"/>
                  <a:gd name="T29" fmla="*/ 35 h 35"/>
                  <a:gd name="T30" fmla="*/ 4 w 30"/>
                  <a:gd name="T31" fmla="*/ 34 h 35"/>
                  <a:gd name="T32" fmla="*/ 3 w 30"/>
                  <a:gd name="T33" fmla="*/ 31 h 35"/>
                  <a:gd name="T34" fmla="*/ 0 w 30"/>
                  <a:gd name="T35" fmla="*/ 0 h 35"/>
                  <a:gd name="T36" fmla="*/ 27 w 30"/>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27" y="0"/>
                    </a:moveTo>
                    <a:lnTo>
                      <a:pt x="30" y="0"/>
                    </a:lnTo>
                    <a:lnTo>
                      <a:pt x="28" y="1"/>
                    </a:lnTo>
                    <a:lnTo>
                      <a:pt x="26" y="2"/>
                    </a:lnTo>
                    <a:lnTo>
                      <a:pt x="22" y="3"/>
                    </a:lnTo>
                    <a:lnTo>
                      <a:pt x="18" y="6"/>
                    </a:lnTo>
                    <a:lnTo>
                      <a:pt x="13" y="10"/>
                    </a:lnTo>
                    <a:lnTo>
                      <a:pt x="12" y="12"/>
                    </a:lnTo>
                    <a:lnTo>
                      <a:pt x="11" y="14"/>
                    </a:lnTo>
                    <a:lnTo>
                      <a:pt x="10" y="16"/>
                    </a:lnTo>
                    <a:lnTo>
                      <a:pt x="10" y="20"/>
                    </a:lnTo>
                    <a:lnTo>
                      <a:pt x="9" y="27"/>
                    </a:lnTo>
                    <a:lnTo>
                      <a:pt x="7" y="33"/>
                    </a:lnTo>
                    <a:lnTo>
                      <a:pt x="6" y="34"/>
                    </a:lnTo>
                    <a:lnTo>
                      <a:pt x="5" y="35"/>
                    </a:lnTo>
                    <a:lnTo>
                      <a:pt x="4" y="34"/>
                    </a:lnTo>
                    <a:lnTo>
                      <a:pt x="3" y="31"/>
                    </a:lnTo>
                    <a:lnTo>
                      <a:pt x="0" y="0"/>
                    </a:lnTo>
                    <a:lnTo>
                      <a:pt x="2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2" name="Freeform 357">
                <a:extLst>
                  <a:ext uri="{FF2B5EF4-FFF2-40B4-BE49-F238E27FC236}">
                    <a16:creationId xmlns:a16="http://schemas.microsoft.com/office/drawing/2014/main" id="{A881161B-F7B2-470D-9A7B-C852874AEB4E}"/>
                  </a:ext>
                </a:extLst>
              </p:cNvPr>
              <p:cNvSpPr/>
              <p:nvPr/>
            </p:nvSpPr>
            <p:spPr bwMode="auto">
              <a:xfrm>
                <a:off x="3101" y="3504"/>
                <a:ext cx="7" cy="10"/>
              </a:xfrm>
              <a:custGeom>
                <a:avLst/>
                <a:gdLst>
                  <a:gd name="T0" fmla="*/ 26 w 29"/>
                  <a:gd name="T1" fmla="*/ 0 h 41"/>
                  <a:gd name="T2" fmla="*/ 29 w 29"/>
                  <a:gd name="T3" fmla="*/ 0 h 41"/>
                  <a:gd name="T4" fmla="*/ 27 w 29"/>
                  <a:gd name="T5" fmla="*/ 1 h 41"/>
                  <a:gd name="T6" fmla="*/ 25 w 29"/>
                  <a:gd name="T7" fmla="*/ 4 h 41"/>
                  <a:gd name="T8" fmla="*/ 21 w 29"/>
                  <a:gd name="T9" fmla="*/ 6 h 41"/>
                  <a:gd name="T10" fmla="*/ 18 w 29"/>
                  <a:gd name="T11" fmla="*/ 10 h 41"/>
                  <a:gd name="T12" fmla="*/ 13 w 29"/>
                  <a:gd name="T13" fmla="*/ 14 h 41"/>
                  <a:gd name="T14" fmla="*/ 11 w 29"/>
                  <a:gd name="T15" fmla="*/ 20 h 41"/>
                  <a:gd name="T16" fmla="*/ 10 w 29"/>
                  <a:gd name="T17" fmla="*/ 26 h 41"/>
                  <a:gd name="T18" fmla="*/ 9 w 29"/>
                  <a:gd name="T19" fmla="*/ 33 h 41"/>
                  <a:gd name="T20" fmla="*/ 7 w 29"/>
                  <a:gd name="T21" fmla="*/ 38 h 41"/>
                  <a:gd name="T22" fmla="*/ 6 w 29"/>
                  <a:gd name="T23" fmla="*/ 40 h 41"/>
                  <a:gd name="T24" fmla="*/ 5 w 29"/>
                  <a:gd name="T25" fmla="*/ 41 h 41"/>
                  <a:gd name="T26" fmla="*/ 4 w 29"/>
                  <a:gd name="T27" fmla="*/ 40 h 41"/>
                  <a:gd name="T28" fmla="*/ 3 w 29"/>
                  <a:gd name="T29" fmla="*/ 38 h 41"/>
                  <a:gd name="T30" fmla="*/ 0 w 29"/>
                  <a:gd name="T31" fmla="*/ 7 h 41"/>
                  <a:gd name="T32" fmla="*/ 26 w 29"/>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41">
                    <a:moveTo>
                      <a:pt x="26" y="0"/>
                    </a:moveTo>
                    <a:lnTo>
                      <a:pt x="29" y="0"/>
                    </a:lnTo>
                    <a:lnTo>
                      <a:pt x="27" y="1"/>
                    </a:lnTo>
                    <a:lnTo>
                      <a:pt x="25" y="4"/>
                    </a:lnTo>
                    <a:lnTo>
                      <a:pt x="21" y="6"/>
                    </a:lnTo>
                    <a:lnTo>
                      <a:pt x="18" y="10"/>
                    </a:lnTo>
                    <a:lnTo>
                      <a:pt x="13" y="14"/>
                    </a:lnTo>
                    <a:lnTo>
                      <a:pt x="11" y="20"/>
                    </a:lnTo>
                    <a:lnTo>
                      <a:pt x="10" y="26"/>
                    </a:lnTo>
                    <a:lnTo>
                      <a:pt x="9" y="33"/>
                    </a:lnTo>
                    <a:lnTo>
                      <a:pt x="7" y="38"/>
                    </a:lnTo>
                    <a:lnTo>
                      <a:pt x="6" y="40"/>
                    </a:lnTo>
                    <a:lnTo>
                      <a:pt x="5" y="41"/>
                    </a:lnTo>
                    <a:lnTo>
                      <a:pt x="4" y="40"/>
                    </a:lnTo>
                    <a:lnTo>
                      <a:pt x="3" y="38"/>
                    </a:lnTo>
                    <a:lnTo>
                      <a:pt x="0" y="7"/>
                    </a:lnTo>
                    <a:lnTo>
                      <a:pt x="2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3" name="Freeform 358">
                <a:extLst>
                  <a:ext uri="{FF2B5EF4-FFF2-40B4-BE49-F238E27FC236}">
                    <a16:creationId xmlns:a16="http://schemas.microsoft.com/office/drawing/2014/main" id="{E8F04009-7ADE-4780-B9F7-36CADD5EB7BB}"/>
                  </a:ext>
                </a:extLst>
              </p:cNvPr>
              <p:cNvSpPr/>
              <p:nvPr/>
            </p:nvSpPr>
            <p:spPr bwMode="auto">
              <a:xfrm>
                <a:off x="3110" y="3491"/>
                <a:ext cx="6" cy="12"/>
              </a:xfrm>
              <a:custGeom>
                <a:avLst/>
                <a:gdLst>
                  <a:gd name="T0" fmla="*/ 24 w 26"/>
                  <a:gd name="T1" fmla="*/ 0 h 45"/>
                  <a:gd name="T2" fmla="*/ 26 w 26"/>
                  <a:gd name="T3" fmla="*/ 0 h 45"/>
                  <a:gd name="T4" fmla="*/ 26 w 26"/>
                  <a:gd name="T5" fmla="*/ 0 h 45"/>
                  <a:gd name="T6" fmla="*/ 26 w 26"/>
                  <a:gd name="T7" fmla="*/ 0 h 45"/>
                  <a:gd name="T8" fmla="*/ 26 w 26"/>
                  <a:gd name="T9" fmla="*/ 1 h 45"/>
                  <a:gd name="T10" fmla="*/ 23 w 26"/>
                  <a:gd name="T11" fmla="*/ 3 h 45"/>
                  <a:gd name="T12" fmla="*/ 19 w 26"/>
                  <a:gd name="T13" fmla="*/ 7 h 45"/>
                  <a:gd name="T14" fmla="*/ 16 w 26"/>
                  <a:gd name="T15" fmla="*/ 12 h 45"/>
                  <a:gd name="T16" fmla="*/ 12 w 26"/>
                  <a:gd name="T17" fmla="*/ 18 h 45"/>
                  <a:gd name="T18" fmla="*/ 10 w 26"/>
                  <a:gd name="T19" fmla="*/ 24 h 45"/>
                  <a:gd name="T20" fmla="*/ 9 w 26"/>
                  <a:gd name="T21" fmla="*/ 30 h 45"/>
                  <a:gd name="T22" fmla="*/ 8 w 26"/>
                  <a:gd name="T23" fmla="*/ 38 h 45"/>
                  <a:gd name="T24" fmla="*/ 5 w 26"/>
                  <a:gd name="T25" fmla="*/ 43 h 45"/>
                  <a:gd name="T26" fmla="*/ 4 w 26"/>
                  <a:gd name="T27" fmla="*/ 44 h 45"/>
                  <a:gd name="T28" fmla="*/ 3 w 26"/>
                  <a:gd name="T29" fmla="*/ 45 h 45"/>
                  <a:gd name="T30" fmla="*/ 2 w 26"/>
                  <a:gd name="T31" fmla="*/ 44 h 45"/>
                  <a:gd name="T32" fmla="*/ 2 w 26"/>
                  <a:gd name="T33" fmla="*/ 42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6" y="0"/>
                    </a:lnTo>
                    <a:lnTo>
                      <a:pt x="26" y="0"/>
                    </a:lnTo>
                    <a:lnTo>
                      <a:pt x="26" y="0"/>
                    </a:lnTo>
                    <a:lnTo>
                      <a:pt x="26" y="1"/>
                    </a:lnTo>
                    <a:lnTo>
                      <a:pt x="23" y="3"/>
                    </a:lnTo>
                    <a:lnTo>
                      <a:pt x="19" y="7"/>
                    </a:lnTo>
                    <a:lnTo>
                      <a:pt x="16" y="12"/>
                    </a:lnTo>
                    <a:lnTo>
                      <a:pt x="12" y="18"/>
                    </a:lnTo>
                    <a:lnTo>
                      <a:pt x="10" y="24"/>
                    </a:lnTo>
                    <a:lnTo>
                      <a:pt x="9" y="30"/>
                    </a:lnTo>
                    <a:lnTo>
                      <a:pt x="8" y="38"/>
                    </a:lnTo>
                    <a:lnTo>
                      <a:pt x="5" y="43"/>
                    </a:lnTo>
                    <a:lnTo>
                      <a:pt x="4" y="44"/>
                    </a:lnTo>
                    <a:lnTo>
                      <a:pt x="3" y="45"/>
                    </a:lnTo>
                    <a:lnTo>
                      <a:pt x="2" y="44"/>
                    </a:lnTo>
                    <a:lnTo>
                      <a:pt x="2" y="42"/>
                    </a:lnTo>
                    <a:lnTo>
                      <a:pt x="0" y="11"/>
                    </a:lnTo>
                    <a:lnTo>
                      <a:pt x="2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4" name="Freeform 359">
                <a:extLst>
                  <a:ext uri="{FF2B5EF4-FFF2-40B4-BE49-F238E27FC236}">
                    <a16:creationId xmlns:a16="http://schemas.microsoft.com/office/drawing/2014/main" id="{A4AF1835-AB49-40F9-B674-15D2592D5B75}"/>
                  </a:ext>
                </a:extLst>
              </p:cNvPr>
              <p:cNvSpPr/>
              <p:nvPr/>
            </p:nvSpPr>
            <p:spPr bwMode="auto">
              <a:xfrm>
                <a:off x="3208" y="3363"/>
                <a:ext cx="3" cy="5"/>
              </a:xfrm>
              <a:custGeom>
                <a:avLst/>
                <a:gdLst>
                  <a:gd name="T0" fmla="*/ 14 w 14"/>
                  <a:gd name="T1" fmla="*/ 5 h 19"/>
                  <a:gd name="T2" fmla="*/ 14 w 14"/>
                  <a:gd name="T3" fmla="*/ 5 h 19"/>
                  <a:gd name="T4" fmla="*/ 10 w 14"/>
                  <a:gd name="T5" fmla="*/ 5 h 19"/>
                  <a:gd name="T6" fmla="*/ 7 w 14"/>
                  <a:gd name="T7" fmla="*/ 5 h 19"/>
                  <a:gd name="T8" fmla="*/ 4 w 14"/>
                  <a:gd name="T9" fmla="*/ 7 h 19"/>
                  <a:gd name="T10" fmla="*/ 3 w 14"/>
                  <a:gd name="T11" fmla="*/ 11 h 19"/>
                  <a:gd name="T12" fmla="*/ 3 w 14"/>
                  <a:gd name="T13" fmla="*/ 15 h 19"/>
                  <a:gd name="T14" fmla="*/ 3 w 14"/>
                  <a:gd name="T15" fmla="*/ 18 h 19"/>
                  <a:gd name="T16" fmla="*/ 2 w 14"/>
                  <a:gd name="T17" fmla="*/ 19 h 19"/>
                  <a:gd name="T18" fmla="*/ 2 w 14"/>
                  <a:gd name="T19" fmla="*/ 19 h 19"/>
                  <a:gd name="T20" fmla="*/ 2 w 14"/>
                  <a:gd name="T21" fmla="*/ 17 h 19"/>
                  <a:gd name="T22" fmla="*/ 0 w 14"/>
                  <a:gd name="T23" fmla="*/ 0 h 19"/>
                  <a:gd name="T24" fmla="*/ 14 w 14"/>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9">
                    <a:moveTo>
                      <a:pt x="14" y="5"/>
                    </a:moveTo>
                    <a:lnTo>
                      <a:pt x="14" y="5"/>
                    </a:lnTo>
                    <a:lnTo>
                      <a:pt x="10" y="5"/>
                    </a:lnTo>
                    <a:lnTo>
                      <a:pt x="7" y="5"/>
                    </a:lnTo>
                    <a:lnTo>
                      <a:pt x="4" y="7"/>
                    </a:lnTo>
                    <a:lnTo>
                      <a:pt x="3" y="11"/>
                    </a:lnTo>
                    <a:lnTo>
                      <a:pt x="3" y="15"/>
                    </a:lnTo>
                    <a:lnTo>
                      <a:pt x="3" y="18"/>
                    </a:lnTo>
                    <a:lnTo>
                      <a:pt x="2" y="19"/>
                    </a:lnTo>
                    <a:lnTo>
                      <a:pt x="2" y="19"/>
                    </a:lnTo>
                    <a:lnTo>
                      <a:pt x="2" y="17"/>
                    </a:lnTo>
                    <a:lnTo>
                      <a:pt x="0" y="0"/>
                    </a:lnTo>
                    <a:lnTo>
                      <a:pt x="14"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5" name="Freeform 360">
                <a:extLst>
                  <a:ext uri="{FF2B5EF4-FFF2-40B4-BE49-F238E27FC236}">
                    <a16:creationId xmlns:a16="http://schemas.microsoft.com/office/drawing/2014/main" id="{64935F81-7E14-4765-A339-ECD8CFD8D7D1}"/>
                  </a:ext>
                </a:extLst>
              </p:cNvPr>
              <p:cNvSpPr/>
              <p:nvPr/>
            </p:nvSpPr>
            <p:spPr bwMode="auto">
              <a:xfrm>
                <a:off x="3218" y="3367"/>
                <a:ext cx="3" cy="5"/>
              </a:xfrm>
              <a:custGeom>
                <a:avLst/>
                <a:gdLst>
                  <a:gd name="T0" fmla="*/ 13 w 13"/>
                  <a:gd name="T1" fmla="*/ 7 h 19"/>
                  <a:gd name="T2" fmla="*/ 11 w 13"/>
                  <a:gd name="T3" fmla="*/ 7 h 19"/>
                  <a:gd name="T4" fmla="*/ 8 w 13"/>
                  <a:gd name="T5" fmla="*/ 6 h 19"/>
                  <a:gd name="T6" fmla="*/ 5 w 13"/>
                  <a:gd name="T7" fmla="*/ 7 h 19"/>
                  <a:gd name="T8" fmla="*/ 3 w 13"/>
                  <a:gd name="T9" fmla="*/ 9 h 19"/>
                  <a:gd name="T10" fmla="*/ 2 w 13"/>
                  <a:gd name="T11" fmla="*/ 13 h 19"/>
                  <a:gd name="T12" fmla="*/ 2 w 13"/>
                  <a:gd name="T13" fmla="*/ 16 h 19"/>
                  <a:gd name="T14" fmla="*/ 2 w 13"/>
                  <a:gd name="T15" fmla="*/ 18 h 19"/>
                  <a:gd name="T16" fmla="*/ 1 w 13"/>
                  <a:gd name="T17" fmla="*/ 19 h 19"/>
                  <a:gd name="T18" fmla="*/ 1 w 13"/>
                  <a:gd name="T19" fmla="*/ 19 h 19"/>
                  <a:gd name="T20" fmla="*/ 1 w 13"/>
                  <a:gd name="T21" fmla="*/ 18 h 19"/>
                  <a:gd name="T22" fmla="*/ 0 w 13"/>
                  <a:gd name="T23" fmla="*/ 0 h 19"/>
                  <a:gd name="T24" fmla="*/ 13 w 13"/>
                  <a:gd name="T25"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9">
                    <a:moveTo>
                      <a:pt x="13" y="7"/>
                    </a:moveTo>
                    <a:lnTo>
                      <a:pt x="11" y="7"/>
                    </a:lnTo>
                    <a:lnTo>
                      <a:pt x="8" y="6"/>
                    </a:lnTo>
                    <a:lnTo>
                      <a:pt x="5" y="7"/>
                    </a:lnTo>
                    <a:lnTo>
                      <a:pt x="3" y="9"/>
                    </a:lnTo>
                    <a:lnTo>
                      <a:pt x="2" y="13"/>
                    </a:lnTo>
                    <a:lnTo>
                      <a:pt x="2" y="16"/>
                    </a:lnTo>
                    <a:lnTo>
                      <a:pt x="2" y="18"/>
                    </a:lnTo>
                    <a:lnTo>
                      <a:pt x="1" y="19"/>
                    </a:lnTo>
                    <a:lnTo>
                      <a:pt x="1" y="19"/>
                    </a:lnTo>
                    <a:lnTo>
                      <a:pt x="1" y="18"/>
                    </a:lnTo>
                    <a:lnTo>
                      <a:pt x="0" y="0"/>
                    </a:lnTo>
                    <a:lnTo>
                      <a:pt x="13"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6" name="Freeform 361">
                <a:extLst>
                  <a:ext uri="{FF2B5EF4-FFF2-40B4-BE49-F238E27FC236}">
                    <a16:creationId xmlns:a16="http://schemas.microsoft.com/office/drawing/2014/main" id="{A4C1B75E-C3C2-43FE-AF6E-8A651008F505}"/>
                  </a:ext>
                </a:extLst>
              </p:cNvPr>
              <p:cNvSpPr/>
              <p:nvPr/>
            </p:nvSpPr>
            <p:spPr bwMode="auto">
              <a:xfrm>
                <a:off x="3212" y="3370"/>
                <a:ext cx="3" cy="6"/>
              </a:xfrm>
              <a:custGeom>
                <a:avLst/>
                <a:gdLst>
                  <a:gd name="T0" fmla="*/ 12 w 12"/>
                  <a:gd name="T1" fmla="*/ 7 h 20"/>
                  <a:gd name="T2" fmla="*/ 11 w 12"/>
                  <a:gd name="T3" fmla="*/ 7 h 20"/>
                  <a:gd name="T4" fmla="*/ 7 w 12"/>
                  <a:gd name="T5" fmla="*/ 7 h 20"/>
                  <a:gd name="T6" fmla="*/ 4 w 12"/>
                  <a:gd name="T7" fmla="*/ 7 h 20"/>
                  <a:gd name="T8" fmla="*/ 2 w 12"/>
                  <a:gd name="T9" fmla="*/ 9 h 20"/>
                  <a:gd name="T10" fmla="*/ 1 w 12"/>
                  <a:gd name="T11" fmla="*/ 14 h 20"/>
                  <a:gd name="T12" fmla="*/ 1 w 12"/>
                  <a:gd name="T13" fmla="*/ 16 h 20"/>
                  <a:gd name="T14" fmla="*/ 1 w 12"/>
                  <a:gd name="T15" fmla="*/ 18 h 20"/>
                  <a:gd name="T16" fmla="*/ 0 w 12"/>
                  <a:gd name="T17" fmla="*/ 20 h 20"/>
                  <a:gd name="T18" fmla="*/ 0 w 12"/>
                  <a:gd name="T19" fmla="*/ 19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7" y="7"/>
                    </a:lnTo>
                    <a:lnTo>
                      <a:pt x="4" y="7"/>
                    </a:lnTo>
                    <a:lnTo>
                      <a:pt x="2" y="9"/>
                    </a:lnTo>
                    <a:lnTo>
                      <a:pt x="1" y="14"/>
                    </a:lnTo>
                    <a:lnTo>
                      <a:pt x="1" y="16"/>
                    </a:lnTo>
                    <a:lnTo>
                      <a:pt x="1" y="18"/>
                    </a:lnTo>
                    <a:lnTo>
                      <a:pt x="0" y="20"/>
                    </a:lnTo>
                    <a:lnTo>
                      <a:pt x="0" y="19"/>
                    </a:lnTo>
                    <a:lnTo>
                      <a:pt x="0" y="18"/>
                    </a:lnTo>
                    <a:lnTo>
                      <a:pt x="0" y="0"/>
                    </a:lnTo>
                    <a:lnTo>
                      <a:pt x="12"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7" name="Freeform 362">
                <a:extLst>
                  <a:ext uri="{FF2B5EF4-FFF2-40B4-BE49-F238E27FC236}">
                    <a16:creationId xmlns:a16="http://schemas.microsoft.com/office/drawing/2014/main" id="{8B35D40A-C481-4C06-BD82-D1F65CD75E8B}"/>
                  </a:ext>
                </a:extLst>
              </p:cNvPr>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8" name="Freeform 363">
                <a:extLst>
                  <a:ext uri="{FF2B5EF4-FFF2-40B4-BE49-F238E27FC236}">
                    <a16:creationId xmlns:a16="http://schemas.microsoft.com/office/drawing/2014/main" id="{D7A87196-6EEA-438E-927A-892E41A16DC9}"/>
                  </a:ext>
                </a:extLst>
              </p:cNvPr>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9" name="Freeform 364">
                <a:extLst>
                  <a:ext uri="{FF2B5EF4-FFF2-40B4-BE49-F238E27FC236}">
                    <a16:creationId xmlns:a16="http://schemas.microsoft.com/office/drawing/2014/main" id="{DB6A0316-EF6B-4F41-9F4E-05F29199F71D}"/>
                  </a:ext>
                </a:extLst>
              </p:cNvPr>
              <p:cNvSpPr/>
              <p:nvPr/>
            </p:nvSpPr>
            <p:spPr bwMode="auto">
              <a:xfrm>
                <a:off x="3221" y="3377"/>
                <a:ext cx="3" cy="5"/>
              </a:xfrm>
              <a:custGeom>
                <a:avLst/>
                <a:gdLst>
                  <a:gd name="T0" fmla="*/ 11 w 11"/>
                  <a:gd name="T1" fmla="*/ 7 h 20"/>
                  <a:gd name="T2" fmla="*/ 10 w 11"/>
                  <a:gd name="T3" fmla="*/ 7 h 20"/>
                  <a:gd name="T4" fmla="*/ 8 w 11"/>
                  <a:gd name="T5" fmla="*/ 7 h 20"/>
                  <a:gd name="T6" fmla="*/ 5 w 11"/>
                  <a:gd name="T7" fmla="*/ 7 h 20"/>
                  <a:gd name="T8" fmla="*/ 3 w 11"/>
                  <a:gd name="T9" fmla="*/ 9 h 20"/>
                  <a:gd name="T10" fmla="*/ 2 w 11"/>
                  <a:gd name="T11" fmla="*/ 13 h 20"/>
                  <a:gd name="T12" fmla="*/ 2 w 11"/>
                  <a:gd name="T13" fmla="*/ 16 h 20"/>
                  <a:gd name="T14" fmla="*/ 1 w 11"/>
                  <a:gd name="T15" fmla="*/ 18 h 20"/>
                  <a:gd name="T16" fmla="*/ 1 w 11"/>
                  <a:gd name="T17" fmla="*/ 20 h 20"/>
                  <a:gd name="T18" fmla="*/ 0 w 11"/>
                  <a:gd name="T19" fmla="*/ 19 h 20"/>
                  <a:gd name="T20" fmla="*/ 0 w 11"/>
                  <a:gd name="T21" fmla="*/ 18 h 20"/>
                  <a:gd name="T22" fmla="*/ 0 w 11"/>
                  <a:gd name="T23" fmla="*/ 0 h 20"/>
                  <a:gd name="T24" fmla="*/ 11 w 11"/>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1" y="7"/>
                    </a:moveTo>
                    <a:lnTo>
                      <a:pt x="10" y="7"/>
                    </a:lnTo>
                    <a:lnTo>
                      <a:pt x="8" y="7"/>
                    </a:lnTo>
                    <a:lnTo>
                      <a:pt x="5" y="7"/>
                    </a:lnTo>
                    <a:lnTo>
                      <a:pt x="3" y="9"/>
                    </a:lnTo>
                    <a:lnTo>
                      <a:pt x="2" y="13"/>
                    </a:lnTo>
                    <a:lnTo>
                      <a:pt x="2" y="16"/>
                    </a:lnTo>
                    <a:lnTo>
                      <a:pt x="1" y="18"/>
                    </a:lnTo>
                    <a:lnTo>
                      <a:pt x="1" y="20"/>
                    </a:lnTo>
                    <a:lnTo>
                      <a:pt x="0" y="19"/>
                    </a:lnTo>
                    <a:lnTo>
                      <a:pt x="0" y="18"/>
                    </a:lnTo>
                    <a:lnTo>
                      <a:pt x="0" y="0"/>
                    </a:lnTo>
                    <a:lnTo>
                      <a:pt x="11"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0" name="Freeform 365">
                <a:extLst>
                  <a:ext uri="{FF2B5EF4-FFF2-40B4-BE49-F238E27FC236}">
                    <a16:creationId xmlns:a16="http://schemas.microsoft.com/office/drawing/2014/main" id="{B3EBE85B-6DE5-4581-A746-5E64142D898A}"/>
                  </a:ext>
                </a:extLst>
              </p:cNvPr>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1" name="Freeform 366">
                <a:extLst>
                  <a:ext uri="{FF2B5EF4-FFF2-40B4-BE49-F238E27FC236}">
                    <a16:creationId xmlns:a16="http://schemas.microsoft.com/office/drawing/2014/main" id="{991DC915-039B-4178-82F7-0F08A4BC79E5}"/>
                  </a:ext>
                </a:extLst>
              </p:cNvPr>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2" name="Freeform 367">
                <a:extLst>
                  <a:ext uri="{FF2B5EF4-FFF2-40B4-BE49-F238E27FC236}">
                    <a16:creationId xmlns:a16="http://schemas.microsoft.com/office/drawing/2014/main" id="{2B38535B-E358-47A7-8F34-7B3449D5BE49}"/>
                  </a:ext>
                </a:extLst>
              </p:cNvPr>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3" name="Freeform 368">
                <a:extLst>
                  <a:ext uri="{FF2B5EF4-FFF2-40B4-BE49-F238E27FC236}">
                    <a16:creationId xmlns:a16="http://schemas.microsoft.com/office/drawing/2014/main" id="{0EC37805-0B2E-45C1-8B23-721227374441}"/>
                  </a:ext>
                </a:extLst>
              </p:cNvPr>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4" name="Freeform 369">
                <a:extLst>
                  <a:ext uri="{FF2B5EF4-FFF2-40B4-BE49-F238E27FC236}">
                    <a16:creationId xmlns:a16="http://schemas.microsoft.com/office/drawing/2014/main" id="{A07BC014-51D3-458A-854F-7EBA57FBA26F}"/>
                  </a:ext>
                </a:extLst>
              </p:cNvPr>
              <p:cNvSpPr/>
              <p:nvPr/>
            </p:nvSpPr>
            <p:spPr bwMode="auto">
              <a:xfrm>
                <a:off x="3228" y="3384"/>
                <a:ext cx="3" cy="5"/>
              </a:xfrm>
              <a:custGeom>
                <a:avLst/>
                <a:gdLst>
                  <a:gd name="T0" fmla="*/ 12 w 12"/>
                  <a:gd name="T1" fmla="*/ 7 h 20"/>
                  <a:gd name="T2" fmla="*/ 11 w 12"/>
                  <a:gd name="T3" fmla="*/ 7 h 20"/>
                  <a:gd name="T4" fmla="*/ 9 w 12"/>
                  <a:gd name="T5" fmla="*/ 7 h 20"/>
                  <a:gd name="T6" fmla="*/ 6 w 12"/>
                  <a:gd name="T7" fmla="*/ 8 h 20"/>
                  <a:gd name="T8" fmla="*/ 4 w 12"/>
                  <a:gd name="T9" fmla="*/ 9 h 20"/>
                  <a:gd name="T10" fmla="*/ 3 w 12"/>
                  <a:gd name="T11" fmla="*/ 14 h 20"/>
                  <a:gd name="T12" fmla="*/ 3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9" y="7"/>
                    </a:lnTo>
                    <a:lnTo>
                      <a:pt x="6" y="8"/>
                    </a:lnTo>
                    <a:lnTo>
                      <a:pt x="4" y="9"/>
                    </a:lnTo>
                    <a:lnTo>
                      <a:pt x="3" y="14"/>
                    </a:lnTo>
                    <a:lnTo>
                      <a:pt x="3" y="17"/>
                    </a:lnTo>
                    <a:lnTo>
                      <a:pt x="1" y="19"/>
                    </a:lnTo>
                    <a:lnTo>
                      <a:pt x="1" y="20"/>
                    </a:lnTo>
                    <a:lnTo>
                      <a:pt x="0" y="20"/>
                    </a:lnTo>
                    <a:lnTo>
                      <a:pt x="0" y="18"/>
                    </a:lnTo>
                    <a:lnTo>
                      <a:pt x="0" y="0"/>
                    </a:lnTo>
                    <a:lnTo>
                      <a:pt x="12"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5" name="Freeform 370">
                <a:extLst>
                  <a:ext uri="{FF2B5EF4-FFF2-40B4-BE49-F238E27FC236}">
                    <a16:creationId xmlns:a16="http://schemas.microsoft.com/office/drawing/2014/main" id="{BBD676C7-8E27-4AF2-807D-9FD51A0F4366}"/>
                  </a:ext>
                </a:extLst>
              </p:cNvPr>
              <p:cNvSpPr/>
              <p:nvPr/>
            </p:nvSpPr>
            <p:spPr bwMode="auto">
              <a:xfrm>
                <a:off x="3215" y="3379"/>
                <a:ext cx="3" cy="5"/>
              </a:xfrm>
              <a:custGeom>
                <a:avLst/>
                <a:gdLst>
                  <a:gd name="T0" fmla="*/ 12 w 12"/>
                  <a:gd name="T1" fmla="*/ 8 h 21"/>
                  <a:gd name="T2" fmla="*/ 12 w 12"/>
                  <a:gd name="T3" fmla="*/ 8 h 21"/>
                  <a:gd name="T4" fmla="*/ 8 w 12"/>
                  <a:gd name="T5" fmla="*/ 8 h 21"/>
                  <a:gd name="T6" fmla="*/ 5 w 12"/>
                  <a:gd name="T7" fmla="*/ 8 h 21"/>
                  <a:gd name="T8" fmla="*/ 3 w 12"/>
                  <a:gd name="T9" fmla="*/ 10 h 21"/>
                  <a:gd name="T10" fmla="*/ 2 w 12"/>
                  <a:gd name="T11" fmla="*/ 14 h 21"/>
                  <a:gd name="T12" fmla="*/ 2 w 12"/>
                  <a:gd name="T13" fmla="*/ 17 h 21"/>
                  <a:gd name="T14" fmla="*/ 1 w 12"/>
                  <a:gd name="T15" fmla="*/ 20 h 21"/>
                  <a:gd name="T16" fmla="*/ 1 w 12"/>
                  <a:gd name="T17" fmla="*/ 21 h 21"/>
                  <a:gd name="T18" fmla="*/ 1 w 12"/>
                  <a:gd name="T19" fmla="*/ 21 h 21"/>
                  <a:gd name="T20" fmla="*/ 1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2" y="8"/>
                    </a:lnTo>
                    <a:lnTo>
                      <a:pt x="8" y="8"/>
                    </a:lnTo>
                    <a:lnTo>
                      <a:pt x="5" y="8"/>
                    </a:lnTo>
                    <a:lnTo>
                      <a:pt x="3" y="10"/>
                    </a:lnTo>
                    <a:lnTo>
                      <a:pt x="2" y="14"/>
                    </a:lnTo>
                    <a:lnTo>
                      <a:pt x="2" y="17"/>
                    </a:lnTo>
                    <a:lnTo>
                      <a:pt x="1" y="20"/>
                    </a:lnTo>
                    <a:lnTo>
                      <a:pt x="1" y="21"/>
                    </a:lnTo>
                    <a:lnTo>
                      <a:pt x="1" y="21"/>
                    </a:lnTo>
                    <a:lnTo>
                      <a:pt x="1" y="19"/>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6" name="Freeform 371">
                <a:extLst>
                  <a:ext uri="{FF2B5EF4-FFF2-40B4-BE49-F238E27FC236}">
                    <a16:creationId xmlns:a16="http://schemas.microsoft.com/office/drawing/2014/main" id="{35004A25-3E44-4D7E-A26B-1934142970A7}"/>
                  </a:ext>
                </a:extLst>
              </p:cNvPr>
              <p:cNvSpPr/>
              <p:nvPr/>
            </p:nvSpPr>
            <p:spPr bwMode="auto">
              <a:xfrm>
                <a:off x="3224" y="3388"/>
                <a:ext cx="3" cy="5"/>
              </a:xfrm>
              <a:custGeom>
                <a:avLst/>
                <a:gdLst>
                  <a:gd name="T0" fmla="*/ 12 w 12"/>
                  <a:gd name="T1" fmla="*/ 8 h 20"/>
                  <a:gd name="T2" fmla="*/ 11 w 12"/>
                  <a:gd name="T3" fmla="*/ 7 h 20"/>
                  <a:gd name="T4" fmla="*/ 9 w 12"/>
                  <a:gd name="T5" fmla="*/ 7 h 20"/>
                  <a:gd name="T6" fmla="*/ 6 w 12"/>
                  <a:gd name="T7" fmla="*/ 8 h 20"/>
                  <a:gd name="T8" fmla="*/ 3 w 12"/>
                  <a:gd name="T9" fmla="*/ 11 h 20"/>
                  <a:gd name="T10" fmla="*/ 2 w 12"/>
                  <a:gd name="T11" fmla="*/ 14 h 20"/>
                  <a:gd name="T12" fmla="*/ 2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8"/>
                    </a:moveTo>
                    <a:lnTo>
                      <a:pt x="11" y="7"/>
                    </a:lnTo>
                    <a:lnTo>
                      <a:pt x="9" y="7"/>
                    </a:lnTo>
                    <a:lnTo>
                      <a:pt x="6" y="8"/>
                    </a:lnTo>
                    <a:lnTo>
                      <a:pt x="3" y="11"/>
                    </a:lnTo>
                    <a:lnTo>
                      <a:pt x="2" y="14"/>
                    </a:lnTo>
                    <a:lnTo>
                      <a:pt x="2" y="17"/>
                    </a:lnTo>
                    <a:lnTo>
                      <a:pt x="1" y="19"/>
                    </a:lnTo>
                    <a:lnTo>
                      <a:pt x="1" y="20"/>
                    </a:lnTo>
                    <a:lnTo>
                      <a:pt x="0" y="20"/>
                    </a:lnTo>
                    <a:lnTo>
                      <a:pt x="0" y="18"/>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7" name="Freeform 372">
                <a:extLst>
                  <a:ext uri="{FF2B5EF4-FFF2-40B4-BE49-F238E27FC236}">
                    <a16:creationId xmlns:a16="http://schemas.microsoft.com/office/drawing/2014/main" id="{A371A9D9-C167-48B6-9546-328209F2A434}"/>
                  </a:ext>
                </a:extLst>
              </p:cNvPr>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8" name="Freeform 373">
                <a:extLst>
                  <a:ext uri="{FF2B5EF4-FFF2-40B4-BE49-F238E27FC236}">
                    <a16:creationId xmlns:a16="http://schemas.microsoft.com/office/drawing/2014/main" id="{7EE6BE5D-11E2-48E7-A002-326E248E162D}"/>
                  </a:ext>
                </a:extLst>
              </p:cNvPr>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9" name="Freeform 374">
                <a:extLst>
                  <a:ext uri="{FF2B5EF4-FFF2-40B4-BE49-F238E27FC236}">
                    <a16:creationId xmlns:a16="http://schemas.microsoft.com/office/drawing/2014/main" id="{0DCDCE57-40C8-433D-AEDD-2B4D0B30BB28}"/>
                  </a:ext>
                </a:extLst>
              </p:cNvPr>
              <p:cNvSpPr/>
              <p:nvPr/>
            </p:nvSpPr>
            <p:spPr bwMode="auto">
              <a:xfrm>
                <a:off x="3234" y="3394"/>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3 w 12"/>
                  <a:gd name="T11" fmla="*/ 15 h 21"/>
                  <a:gd name="T12" fmla="*/ 1 w 12"/>
                  <a:gd name="T13" fmla="*/ 18 h 21"/>
                  <a:gd name="T14" fmla="*/ 1 w 12"/>
                  <a:gd name="T15" fmla="*/ 20 h 21"/>
                  <a:gd name="T16" fmla="*/ 0 w 12"/>
                  <a:gd name="T17" fmla="*/ 21 h 21"/>
                  <a:gd name="T18" fmla="*/ 0 w 12"/>
                  <a:gd name="T19" fmla="*/ 21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3" y="15"/>
                    </a:lnTo>
                    <a:lnTo>
                      <a:pt x="1" y="18"/>
                    </a:lnTo>
                    <a:lnTo>
                      <a:pt x="1" y="20"/>
                    </a:lnTo>
                    <a:lnTo>
                      <a:pt x="0" y="21"/>
                    </a:lnTo>
                    <a:lnTo>
                      <a:pt x="0" y="21"/>
                    </a:lnTo>
                    <a:lnTo>
                      <a:pt x="0" y="19"/>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0" name="Freeform 375">
                <a:extLst>
                  <a:ext uri="{FF2B5EF4-FFF2-40B4-BE49-F238E27FC236}">
                    <a16:creationId xmlns:a16="http://schemas.microsoft.com/office/drawing/2014/main" id="{44B30419-DCB0-43AB-BF43-D90D28D61846}"/>
                  </a:ext>
                </a:extLst>
              </p:cNvPr>
              <p:cNvSpPr/>
              <p:nvPr/>
            </p:nvSpPr>
            <p:spPr bwMode="auto">
              <a:xfrm>
                <a:off x="3243" y="3398"/>
                <a:ext cx="3" cy="6"/>
              </a:xfrm>
              <a:custGeom>
                <a:avLst/>
                <a:gdLst>
                  <a:gd name="T0" fmla="*/ 13 w 13"/>
                  <a:gd name="T1" fmla="*/ 7 h 20"/>
                  <a:gd name="T2" fmla="*/ 12 w 13"/>
                  <a:gd name="T3" fmla="*/ 7 h 20"/>
                  <a:gd name="T4" fmla="*/ 9 w 13"/>
                  <a:gd name="T5" fmla="*/ 7 h 20"/>
                  <a:gd name="T6" fmla="*/ 5 w 13"/>
                  <a:gd name="T7" fmla="*/ 7 h 20"/>
                  <a:gd name="T8" fmla="*/ 3 w 13"/>
                  <a:gd name="T9" fmla="*/ 10 h 20"/>
                  <a:gd name="T10" fmla="*/ 2 w 13"/>
                  <a:gd name="T11" fmla="*/ 14 h 20"/>
                  <a:gd name="T12" fmla="*/ 2 w 13"/>
                  <a:gd name="T13" fmla="*/ 16 h 20"/>
                  <a:gd name="T14" fmla="*/ 2 w 13"/>
                  <a:gd name="T15" fmla="*/ 19 h 20"/>
                  <a:gd name="T16" fmla="*/ 1 w 13"/>
                  <a:gd name="T17" fmla="*/ 20 h 20"/>
                  <a:gd name="T18" fmla="*/ 1 w 13"/>
                  <a:gd name="T19" fmla="*/ 20 h 20"/>
                  <a:gd name="T20" fmla="*/ 1 w 13"/>
                  <a:gd name="T21" fmla="*/ 18 h 20"/>
                  <a:gd name="T22" fmla="*/ 0 w 13"/>
                  <a:gd name="T23" fmla="*/ 0 h 20"/>
                  <a:gd name="T24" fmla="*/ 13 w 13"/>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0">
                    <a:moveTo>
                      <a:pt x="13" y="7"/>
                    </a:moveTo>
                    <a:lnTo>
                      <a:pt x="12" y="7"/>
                    </a:lnTo>
                    <a:lnTo>
                      <a:pt x="9" y="7"/>
                    </a:lnTo>
                    <a:lnTo>
                      <a:pt x="5" y="7"/>
                    </a:lnTo>
                    <a:lnTo>
                      <a:pt x="3" y="10"/>
                    </a:lnTo>
                    <a:lnTo>
                      <a:pt x="2" y="14"/>
                    </a:lnTo>
                    <a:lnTo>
                      <a:pt x="2" y="16"/>
                    </a:lnTo>
                    <a:lnTo>
                      <a:pt x="2" y="19"/>
                    </a:lnTo>
                    <a:lnTo>
                      <a:pt x="1" y="20"/>
                    </a:lnTo>
                    <a:lnTo>
                      <a:pt x="1" y="20"/>
                    </a:lnTo>
                    <a:lnTo>
                      <a:pt x="1" y="18"/>
                    </a:lnTo>
                    <a:lnTo>
                      <a:pt x="0" y="0"/>
                    </a:lnTo>
                    <a:lnTo>
                      <a:pt x="13"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1" name="Freeform 376">
                <a:extLst>
                  <a:ext uri="{FF2B5EF4-FFF2-40B4-BE49-F238E27FC236}">
                    <a16:creationId xmlns:a16="http://schemas.microsoft.com/office/drawing/2014/main" id="{737FCE5E-9810-4729-B3D6-38EBD742BE93}"/>
                  </a:ext>
                </a:extLst>
              </p:cNvPr>
              <p:cNvSpPr/>
              <p:nvPr/>
            </p:nvSpPr>
            <p:spPr bwMode="auto">
              <a:xfrm>
                <a:off x="3230" y="3399"/>
                <a:ext cx="2" cy="7"/>
              </a:xfrm>
              <a:custGeom>
                <a:avLst/>
                <a:gdLst>
                  <a:gd name="T0" fmla="*/ 10 w 10"/>
                  <a:gd name="T1" fmla="*/ 14 h 27"/>
                  <a:gd name="T2" fmla="*/ 8 w 10"/>
                  <a:gd name="T3" fmla="*/ 14 h 27"/>
                  <a:gd name="T4" fmla="*/ 4 w 10"/>
                  <a:gd name="T5" fmla="*/ 16 h 27"/>
                  <a:gd name="T6" fmla="*/ 3 w 10"/>
                  <a:gd name="T7" fmla="*/ 18 h 27"/>
                  <a:gd name="T8" fmla="*/ 2 w 10"/>
                  <a:gd name="T9" fmla="*/ 19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2" y="19"/>
                    </a:lnTo>
                    <a:lnTo>
                      <a:pt x="1" y="26"/>
                    </a:lnTo>
                    <a:lnTo>
                      <a:pt x="0" y="27"/>
                    </a:lnTo>
                    <a:lnTo>
                      <a:pt x="2" y="0"/>
                    </a:lnTo>
                    <a:lnTo>
                      <a:pt x="10"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2" name="Freeform 377">
                <a:extLst>
                  <a:ext uri="{FF2B5EF4-FFF2-40B4-BE49-F238E27FC236}">
                    <a16:creationId xmlns:a16="http://schemas.microsoft.com/office/drawing/2014/main" id="{8C88F36D-392F-4F92-A9A5-72B0E598C9A3}"/>
                  </a:ext>
                </a:extLst>
              </p:cNvPr>
              <p:cNvSpPr/>
              <p:nvPr/>
            </p:nvSpPr>
            <p:spPr bwMode="auto">
              <a:xfrm>
                <a:off x="3235" y="3414"/>
                <a:ext cx="3" cy="7"/>
              </a:xfrm>
              <a:custGeom>
                <a:avLst/>
                <a:gdLst>
                  <a:gd name="T0" fmla="*/ 9 w 9"/>
                  <a:gd name="T1" fmla="*/ 14 h 28"/>
                  <a:gd name="T2" fmla="*/ 7 w 9"/>
                  <a:gd name="T3" fmla="*/ 14 h 28"/>
                  <a:gd name="T4" fmla="*/ 4 w 9"/>
                  <a:gd name="T5" fmla="*/ 17 h 28"/>
                  <a:gd name="T6" fmla="*/ 3 w 9"/>
                  <a:gd name="T7" fmla="*/ 19 h 28"/>
                  <a:gd name="T8" fmla="*/ 3 w 9"/>
                  <a:gd name="T9" fmla="*/ 21 h 28"/>
                  <a:gd name="T10" fmla="*/ 1 w 9"/>
                  <a:gd name="T11" fmla="*/ 26 h 28"/>
                  <a:gd name="T12" fmla="*/ 0 w 9"/>
                  <a:gd name="T13" fmla="*/ 28 h 28"/>
                  <a:gd name="T14" fmla="*/ 2 w 9"/>
                  <a:gd name="T15" fmla="*/ 0 h 28"/>
                  <a:gd name="T16" fmla="*/ 9 w 9"/>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9" y="14"/>
                    </a:moveTo>
                    <a:lnTo>
                      <a:pt x="7" y="14"/>
                    </a:lnTo>
                    <a:lnTo>
                      <a:pt x="4" y="17"/>
                    </a:lnTo>
                    <a:lnTo>
                      <a:pt x="3" y="19"/>
                    </a:lnTo>
                    <a:lnTo>
                      <a:pt x="3" y="21"/>
                    </a:lnTo>
                    <a:lnTo>
                      <a:pt x="1" y="26"/>
                    </a:lnTo>
                    <a:lnTo>
                      <a:pt x="0" y="28"/>
                    </a:lnTo>
                    <a:lnTo>
                      <a:pt x="2" y="0"/>
                    </a:lnTo>
                    <a:lnTo>
                      <a:pt x="9"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3" name="Freeform 378">
                <a:extLst>
                  <a:ext uri="{FF2B5EF4-FFF2-40B4-BE49-F238E27FC236}">
                    <a16:creationId xmlns:a16="http://schemas.microsoft.com/office/drawing/2014/main" id="{FD393D91-C6D1-4D25-81E3-DB389E2681AB}"/>
                  </a:ext>
                </a:extLst>
              </p:cNvPr>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4" name="Freeform 379">
                <a:extLst>
                  <a:ext uri="{FF2B5EF4-FFF2-40B4-BE49-F238E27FC236}">
                    <a16:creationId xmlns:a16="http://schemas.microsoft.com/office/drawing/2014/main" id="{F7F92FF9-559A-4545-BDBF-3B71D9E29702}"/>
                  </a:ext>
                </a:extLst>
              </p:cNvPr>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5" name="Freeform 380">
                <a:extLst>
                  <a:ext uri="{FF2B5EF4-FFF2-40B4-BE49-F238E27FC236}">
                    <a16:creationId xmlns:a16="http://schemas.microsoft.com/office/drawing/2014/main" id="{7C028562-5326-4E92-AD46-9E79F5BE6330}"/>
                  </a:ext>
                </a:extLst>
              </p:cNvPr>
              <p:cNvSpPr/>
              <p:nvPr/>
            </p:nvSpPr>
            <p:spPr bwMode="auto">
              <a:xfrm>
                <a:off x="3247" y="3410"/>
                <a:ext cx="3" cy="9"/>
              </a:xfrm>
              <a:custGeom>
                <a:avLst/>
                <a:gdLst>
                  <a:gd name="T0" fmla="*/ 14 w 14"/>
                  <a:gd name="T1" fmla="*/ 20 h 38"/>
                  <a:gd name="T2" fmla="*/ 11 w 14"/>
                  <a:gd name="T3" fmla="*/ 20 h 38"/>
                  <a:gd name="T4" fmla="*/ 6 w 14"/>
                  <a:gd name="T5" fmla="*/ 23 h 38"/>
                  <a:gd name="T6" fmla="*/ 5 w 14"/>
                  <a:gd name="T7" fmla="*/ 26 h 38"/>
                  <a:gd name="T8" fmla="*/ 4 w 14"/>
                  <a:gd name="T9" fmla="*/ 28 h 38"/>
                  <a:gd name="T10" fmla="*/ 2 w 14"/>
                  <a:gd name="T11" fmla="*/ 36 h 38"/>
                  <a:gd name="T12" fmla="*/ 0 w 14"/>
                  <a:gd name="T13" fmla="*/ 38 h 38"/>
                  <a:gd name="T14" fmla="*/ 3 w 14"/>
                  <a:gd name="T15" fmla="*/ 0 h 38"/>
                  <a:gd name="T16" fmla="*/ 14 w 14"/>
                  <a:gd name="T1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14" y="20"/>
                    </a:moveTo>
                    <a:lnTo>
                      <a:pt x="11" y="20"/>
                    </a:lnTo>
                    <a:lnTo>
                      <a:pt x="6" y="23"/>
                    </a:lnTo>
                    <a:lnTo>
                      <a:pt x="5" y="26"/>
                    </a:lnTo>
                    <a:lnTo>
                      <a:pt x="4" y="28"/>
                    </a:lnTo>
                    <a:lnTo>
                      <a:pt x="2" y="36"/>
                    </a:lnTo>
                    <a:lnTo>
                      <a:pt x="0" y="38"/>
                    </a:lnTo>
                    <a:lnTo>
                      <a:pt x="3" y="0"/>
                    </a:lnTo>
                    <a:lnTo>
                      <a:pt x="14"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6" name="Freeform 381">
                <a:extLst>
                  <a:ext uri="{FF2B5EF4-FFF2-40B4-BE49-F238E27FC236}">
                    <a16:creationId xmlns:a16="http://schemas.microsoft.com/office/drawing/2014/main" id="{C5800E4C-F5CC-4CE0-829B-365ED4FBA78F}"/>
                  </a:ext>
                </a:extLst>
              </p:cNvPr>
              <p:cNvSpPr/>
              <p:nvPr/>
            </p:nvSpPr>
            <p:spPr bwMode="auto">
              <a:xfrm>
                <a:off x="3242" y="3421"/>
                <a:ext cx="4" cy="11"/>
              </a:xfrm>
              <a:custGeom>
                <a:avLst/>
                <a:gdLst>
                  <a:gd name="T0" fmla="*/ 13 w 13"/>
                  <a:gd name="T1" fmla="*/ 24 h 41"/>
                  <a:gd name="T2" fmla="*/ 9 w 13"/>
                  <a:gd name="T3" fmla="*/ 24 h 41"/>
                  <a:gd name="T4" fmla="*/ 5 w 13"/>
                  <a:gd name="T5" fmla="*/ 27 h 41"/>
                  <a:gd name="T6" fmla="*/ 4 w 13"/>
                  <a:gd name="T7" fmla="*/ 31 h 41"/>
                  <a:gd name="T8" fmla="*/ 3 w 13"/>
                  <a:gd name="T9" fmla="*/ 33 h 41"/>
                  <a:gd name="T10" fmla="*/ 1 w 13"/>
                  <a:gd name="T11" fmla="*/ 39 h 41"/>
                  <a:gd name="T12" fmla="*/ 0 w 13"/>
                  <a:gd name="T13" fmla="*/ 41 h 41"/>
                  <a:gd name="T14" fmla="*/ 4 w 13"/>
                  <a:gd name="T15" fmla="*/ 0 h 41"/>
                  <a:gd name="T16" fmla="*/ 13 w 13"/>
                  <a:gd name="T17"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1">
                    <a:moveTo>
                      <a:pt x="13" y="24"/>
                    </a:moveTo>
                    <a:lnTo>
                      <a:pt x="9" y="24"/>
                    </a:lnTo>
                    <a:lnTo>
                      <a:pt x="5" y="27"/>
                    </a:lnTo>
                    <a:lnTo>
                      <a:pt x="4" y="31"/>
                    </a:lnTo>
                    <a:lnTo>
                      <a:pt x="3" y="33"/>
                    </a:lnTo>
                    <a:lnTo>
                      <a:pt x="1" y="39"/>
                    </a:lnTo>
                    <a:lnTo>
                      <a:pt x="0" y="41"/>
                    </a:lnTo>
                    <a:lnTo>
                      <a:pt x="4" y="0"/>
                    </a:lnTo>
                    <a:lnTo>
                      <a:pt x="13"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7" name="Freeform 382">
                <a:extLst>
                  <a:ext uri="{FF2B5EF4-FFF2-40B4-BE49-F238E27FC236}">
                    <a16:creationId xmlns:a16="http://schemas.microsoft.com/office/drawing/2014/main" id="{74AF2033-DCA8-45B9-9880-A8F465C240CC}"/>
                  </a:ext>
                </a:extLst>
              </p:cNvPr>
              <p:cNvSpPr/>
              <p:nvPr/>
            </p:nvSpPr>
            <p:spPr bwMode="auto">
              <a:xfrm>
                <a:off x="3237" y="3429"/>
                <a:ext cx="4" cy="14"/>
              </a:xfrm>
              <a:custGeom>
                <a:avLst/>
                <a:gdLst>
                  <a:gd name="T0" fmla="*/ 16 w 16"/>
                  <a:gd name="T1" fmla="*/ 23 h 56"/>
                  <a:gd name="T2" fmla="*/ 13 w 16"/>
                  <a:gd name="T3" fmla="*/ 26 h 56"/>
                  <a:gd name="T4" fmla="*/ 9 w 16"/>
                  <a:gd name="T5" fmla="*/ 33 h 56"/>
                  <a:gd name="T6" fmla="*/ 7 w 16"/>
                  <a:gd name="T7" fmla="*/ 37 h 56"/>
                  <a:gd name="T8" fmla="*/ 6 w 16"/>
                  <a:gd name="T9" fmla="*/ 41 h 56"/>
                  <a:gd name="T10" fmla="*/ 4 w 16"/>
                  <a:gd name="T11" fmla="*/ 46 h 56"/>
                  <a:gd name="T12" fmla="*/ 2 w 16"/>
                  <a:gd name="T13" fmla="*/ 51 h 56"/>
                  <a:gd name="T14" fmla="*/ 0 w 16"/>
                  <a:gd name="T15" fmla="*/ 56 h 56"/>
                  <a:gd name="T16" fmla="*/ 0 w 16"/>
                  <a:gd name="T17" fmla="*/ 55 h 56"/>
                  <a:gd name="T18" fmla="*/ 4 w 16"/>
                  <a:gd name="T19" fmla="*/ 0 h 56"/>
                  <a:gd name="T20" fmla="*/ 16 w 16"/>
                  <a:gd name="T2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6">
                    <a:moveTo>
                      <a:pt x="16" y="23"/>
                    </a:moveTo>
                    <a:lnTo>
                      <a:pt x="13" y="26"/>
                    </a:lnTo>
                    <a:lnTo>
                      <a:pt x="9" y="33"/>
                    </a:lnTo>
                    <a:lnTo>
                      <a:pt x="7" y="37"/>
                    </a:lnTo>
                    <a:lnTo>
                      <a:pt x="6" y="41"/>
                    </a:lnTo>
                    <a:lnTo>
                      <a:pt x="4" y="46"/>
                    </a:lnTo>
                    <a:lnTo>
                      <a:pt x="2" y="51"/>
                    </a:lnTo>
                    <a:lnTo>
                      <a:pt x="0" y="56"/>
                    </a:lnTo>
                    <a:lnTo>
                      <a:pt x="0" y="55"/>
                    </a:lnTo>
                    <a:lnTo>
                      <a:pt x="4" y="0"/>
                    </a:lnTo>
                    <a:lnTo>
                      <a:pt x="16"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8" name="Freeform 383">
                <a:extLst>
                  <a:ext uri="{FF2B5EF4-FFF2-40B4-BE49-F238E27FC236}">
                    <a16:creationId xmlns:a16="http://schemas.microsoft.com/office/drawing/2014/main" id="{622EA331-1549-485D-9C79-1006238AB211}"/>
                  </a:ext>
                </a:extLst>
              </p:cNvPr>
              <p:cNvSpPr/>
              <p:nvPr/>
            </p:nvSpPr>
            <p:spPr bwMode="auto">
              <a:xfrm>
                <a:off x="3250" y="3426"/>
                <a:ext cx="5" cy="15"/>
              </a:xfrm>
              <a:custGeom>
                <a:avLst/>
                <a:gdLst>
                  <a:gd name="T0" fmla="*/ 18 w 18"/>
                  <a:gd name="T1" fmla="*/ 31 h 61"/>
                  <a:gd name="T2" fmla="*/ 17 w 18"/>
                  <a:gd name="T3" fmla="*/ 31 h 61"/>
                  <a:gd name="T4" fmla="*/ 15 w 18"/>
                  <a:gd name="T5" fmla="*/ 31 h 61"/>
                  <a:gd name="T6" fmla="*/ 13 w 18"/>
                  <a:gd name="T7" fmla="*/ 32 h 61"/>
                  <a:gd name="T8" fmla="*/ 10 w 18"/>
                  <a:gd name="T9" fmla="*/ 36 h 61"/>
                  <a:gd name="T10" fmla="*/ 7 w 18"/>
                  <a:gd name="T11" fmla="*/ 41 h 61"/>
                  <a:gd name="T12" fmla="*/ 6 w 18"/>
                  <a:gd name="T13" fmla="*/ 45 h 61"/>
                  <a:gd name="T14" fmla="*/ 5 w 18"/>
                  <a:gd name="T15" fmla="*/ 50 h 61"/>
                  <a:gd name="T16" fmla="*/ 3 w 18"/>
                  <a:gd name="T17" fmla="*/ 57 h 61"/>
                  <a:gd name="T18" fmla="*/ 1 w 18"/>
                  <a:gd name="T19" fmla="*/ 61 h 61"/>
                  <a:gd name="T20" fmla="*/ 0 w 18"/>
                  <a:gd name="T21" fmla="*/ 61 h 61"/>
                  <a:gd name="T22" fmla="*/ 5 w 18"/>
                  <a:gd name="T23" fmla="*/ 0 h 61"/>
                  <a:gd name="T24" fmla="*/ 18 w 18"/>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1">
                    <a:moveTo>
                      <a:pt x="18" y="31"/>
                    </a:moveTo>
                    <a:lnTo>
                      <a:pt x="17" y="31"/>
                    </a:lnTo>
                    <a:lnTo>
                      <a:pt x="15" y="31"/>
                    </a:lnTo>
                    <a:lnTo>
                      <a:pt x="13" y="32"/>
                    </a:lnTo>
                    <a:lnTo>
                      <a:pt x="10" y="36"/>
                    </a:lnTo>
                    <a:lnTo>
                      <a:pt x="7" y="41"/>
                    </a:lnTo>
                    <a:lnTo>
                      <a:pt x="6" y="45"/>
                    </a:lnTo>
                    <a:lnTo>
                      <a:pt x="5" y="50"/>
                    </a:lnTo>
                    <a:lnTo>
                      <a:pt x="3" y="57"/>
                    </a:lnTo>
                    <a:lnTo>
                      <a:pt x="1" y="61"/>
                    </a:lnTo>
                    <a:lnTo>
                      <a:pt x="0" y="61"/>
                    </a:lnTo>
                    <a:lnTo>
                      <a:pt x="5" y="0"/>
                    </a:lnTo>
                    <a:lnTo>
                      <a:pt x="18" y="3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9" name="Freeform 384">
                <a:extLst>
                  <a:ext uri="{FF2B5EF4-FFF2-40B4-BE49-F238E27FC236}">
                    <a16:creationId xmlns:a16="http://schemas.microsoft.com/office/drawing/2014/main" id="{F746FB59-0F8E-4443-AA08-D2E8E771C402}"/>
                  </a:ext>
                </a:extLst>
              </p:cNvPr>
              <p:cNvSpPr/>
              <p:nvPr/>
            </p:nvSpPr>
            <p:spPr bwMode="auto">
              <a:xfrm>
                <a:off x="3245" y="3445"/>
                <a:ext cx="5" cy="15"/>
              </a:xfrm>
              <a:custGeom>
                <a:avLst/>
                <a:gdLst>
                  <a:gd name="T0" fmla="*/ 18 w 18"/>
                  <a:gd name="T1" fmla="*/ 31 h 62"/>
                  <a:gd name="T2" fmla="*/ 17 w 18"/>
                  <a:gd name="T3" fmla="*/ 31 h 62"/>
                  <a:gd name="T4" fmla="*/ 15 w 18"/>
                  <a:gd name="T5" fmla="*/ 32 h 62"/>
                  <a:gd name="T6" fmla="*/ 13 w 18"/>
                  <a:gd name="T7" fmla="*/ 33 h 62"/>
                  <a:gd name="T8" fmla="*/ 9 w 18"/>
                  <a:gd name="T9" fmla="*/ 36 h 62"/>
                  <a:gd name="T10" fmla="*/ 7 w 18"/>
                  <a:gd name="T11" fmla="*/ 41 h 62"/>
                  <a:gd name="T12" fmla="*/ 6 w 18"/>
                  <a:gd name="T13" fmla="*/ 45 h 62"/>
                  <a:gd name="T14" fmla="*/ 5 w 18"/>
                  <a:gd name="T15" fmla="*/ 51 h 62"/>
                  <a:gd name="T16" fmla="*/ 3 w 18"/>
                  <a:gd name="T17" fmla="*/ 57 h 62"/>
                  <a:gd name="T18" fmla="*/ 1 w 18"/>
                  <a:gd name="T19" fmla="*/ 62 h 62"/>
                  <a:gd name="T20" fmla="*/ 0 w 18"/>
                  <a:gd name="T21" fmla="*/ 61 h 62"/>
                  <a:gd name="T22" fmla="*/ 5 w 18"/>
                  <a:gd name="T23" fmla="*/ 0 h 62"/>
                  <a:gd name="T24" fmla="*/ 18 w 18"/>
                  <a:gd name="T2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2">
                    <a:moveTo>
                      <a:pt x="18" y="31"/>
                    </a:moveTo>
                    <a:lnTo>
                      <a:pt x="17" y="31"/>
                    </a:lnTo>
                    <a:lnTo>
                      <a:pt x="15" y="32"/>
                    </a:lnTo>
                    <a:lnTo>
                      <a:pt x="13" y="33"/>
                    </a:lnTo>
                    <a:lnTo>
                      <a:pt x="9" y="36"/>
                    </a:lnTo>
                    <a:lnTo>
                      <a:pt x="7" y="41"/>
                    </a:lnTo>
                    <a:lnTo>
                      <a:pt x="6" y="45"/>
                    </a:lnTo>
                    <a:lnTo>
                      <a:pt x="5" y="51"/>
                    </a:lnTo>
                    <a:lnTo>
                      <a:pt x="3" y="57"/>
                    </a:lnTo>
                    <a:lnTo>
                      <a:pt x="1" y="62"/>
                    </a:lnTo>
                    <a:lnTo>
                      <a:pt x="0" y="61"/>
                    </a:lnTo>
                    <a:lnTo>
                      <a:pt x="5" y="0"/>
                    </a:lnTo>
                    <a:lnTo>
                      <a:pt x="18" y="3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0" name="Freeform 385">
                <a:extLst>
                  <a:ext uri="{FF2B5EF4-FFF2-40B4-BE49-F238E27FC236}">
                    <a16:creationId xmlns:a16="http://schemas.microsoft.com/office/drawing/2014/main" id="{24BA60DA-9C1B-4A63-8E43-F02F10D4E3A4}"/>
                  </a:ext>
                </a:extLst>
              </p:cNvPr>
              <p:cNvSpPr/>
              <p:nvPr/>
            </p:nvSpPr>
            <p:spPr bwMode="auto">
              <a:xfrm>
                <a:off x="3255" y="3450"/>
                <a:ext cx="5" cy="15"/>
              </a:xfrm>
              <a:custGeom>
                <a:avLst/>
                <a:gdLst>
                  <a:gd name="T0" fmla="*/ 19 w 19"/>
                  <a:gd name="T1" fmla="*/ 31 h 61"/>
                  <a:gd name="T2" fmla="*/ 18 w 19"/>
                  <a:gd name="T3" fmla="*/ 31 h 61"/>
                  <a:gd name="T4" fmla="*/ 16 w 19"/>
                  <a:gd name="T5" fmla="*/ 31 h 61"/>
                  <a:gd name="T6" fmla="*/ 12 w 19"/>
                  <a:gd name="T7" fmla="*/ 33 h 61"/>
                  <a:gd name="T8" fmla="*/ 10 w 19"/>
                  <a:gd name="T9" fmla="*/ 36 h 61"/>
                  <a:gd name="T10" fmla="*/ 8 w 19"/>
                  <a:gd name="T11" fmla="*/ 41 h 61"/>
                  <a:gd name="T12" fmla="*/ 7 w 19"/>
                  <a:gd name="T13" fmla="*/ 45 h 61"/>
                  <a:gd name="T14" fmla="*/ 6 w 19"/>
                  <a:gd name="T15" fmla="*/ 50 h 61"/>
                  <a:gd name="T16" fmla="*/ 3 w 19"/>
                  <a:gd name="T17" fmla="*/ 57 h 61"/>
                  <a:gd name="T18" fmla="*/ 0 w 19"/>
                  <a:gd name="T19" fmla="*/ 61 h 61"/>
                  <a:gd name="T20" fmla="*/ 0 w 19"/>
                  <a:gd name="T21" fmla="*/ 61 h 61"/>
                  <a:gd name="T22" fmla="*/ 6 w 19"/>
                  <a:gd name="T23" fmla="*/ 0 h 61"/>
                  <a:gd name="T24" fmla="*/ 19 w 19"/>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1">
                    <a:moveTo>
                      <a:pt x="19" y="31"/>
                    </a:moveTo>
                    <a:lnTo>
                      <a:pt x="18" y="31"/>
                    </a:lnTo>
                    <a:lnTo>
                      <a:pt x="16" y="31"/>
                    </a:lnTo>
                    <a:lnTo>
                      <a:pt x="12" y="33"/>
                    </a:lnTo>
                    <a:lnTo>
                      <a:pt x="10" y="36"/>
                    </a:lnTo>
                    <a:lnTo>
                      <a:pt x="8" y="41"/>
                    </a:lnTo>
                    <a:lnTo>
                      <a:pt x="7" y="45"/>
                    </a:lnTo>
                    <a:lnTo>
                      <a:pt x="6" y="50"/>
                    </a:lnTo>
                    <a:lnTo>
                      <a:pt x="3" y="57"/>
                    </a:lnTo>
                    <a:lnTo>
                      <a:pt x="0" y="61"/>
                    </a:lnTo>
                    <a:lnTo>
                      <a:pt x="0" y="61"/>
                    </a:lnTo>
                    <a:lnTo>
                      <a:pt x="6" y="0"/>
                    </a:lnTo>
                    <a:lnTo>
                      <a:pt x="19" y="3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1" name="Freeform 386">
                <a:extLst>
                  <a:ext uri="{FF2B5EF4-FFF2-40B4-BE49-F238E27FC236}">
                    <a16:creationId xmlns:a16="http://schemas.microsoft.com/office/drawing/2014/main" id="{F47A77EA-3543-42C8-9587-BF3DC1477E32}"/>
                  </a:ext>
                </a:extLst>
              </p:cNvPr>
              <p:cNvSpPr/>
              <p:nvPr/>
            </p:nvSpPr>
            <p:spPr bwMode="auto">
              <a:xfrm>
                <a:off x="3253" y="3468"/>
                <a:ext cx="4" cy="12"/>
              </a:xfrm>
              <a:custGeom>
                <a:avLst/>
                <a:gdLst>
                  <a:gd name="T0" fmla="*/ 14 w 14"/>
                  <a:gd name="T1" fmla="*/ 26 h 50"/>
                  <a:gd name="T2" fmla="*/ 12 w 14"/>
                  <a:gd name="T3" fmla="*/ 26 h 50"/>
                  <a:gd name="T4" fmla="*/ 8 w 14"/>
                  <a:gd name="T5" fmla="*/ 30 h 50"/>
                  <a:gd name="T6" fmla="*/ 6 w 14"/>
                  <a:gd name="T7" fmla="*/ 33 h 50"/>
                  <a:gd name="T8" fmla="*/ 5 w 14"/>
                  <a:gd name="T9" fmla="*/ 37 h 50"/>
                  <a:gd name="T10" fmla="*/ 2 w 14"/>
                  <a:gd name="T11" fmla="*/ 47 h 50"/>
                  <a:gd name="T12" fmla="*/ 0 w 14"/>
                  <a:gd name="T13" fmla="*/ 50 h 50"/>
                  <a:gd name="T14" fmla="*/ 4 w 14"/>
                  <a:gd name="T15" fmla="*/ 0 h 50"/>
                  <a:gd name="T16" fmla="*/ 14 w 14"/>
                  <a:gd name="T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6"/>
                    </a:moveTo>
                    <a:lnTo>
                      <a:pt x="12" y="26"/>
                    </a:lnTo>
                    <a:lnTo>
                      <a:pt x="8" y="30"/>
                    </a:lnTo>
                    <a:lnTo>
                      <a:pt x="6" y="33"/>
                    </a:lnTo>
                    <a:lnTo>
                      <a:pt x="5" y="37"/>
                    </a:lnTo>
                    <a:lnTo>
                      <a:pt x="2" y="47"/>
                    </a:lnTo>
                    <a:lnTo>
                      <a:pt x="0" y="50"/>
                    </a:lnTo>
                    <a:lnTo>
                      <a:pt x="4" y="0"/>
                    </a:lnTo>
                    <a:lnTo>
                      <a:pt x="14" y="2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2" name="Freeform 387">
                <a:extLst>
                  <a:ext uri="{FF2B5EF4-FFF2-40B4-BE49-F238E27FC236}">
                    <a16:creationId xmlns:a16="http://schemas.microsoft.com/office/drawing/2014/main" id="{A4AEAB79-F91B-4011-A58F-1F5E6315AC43}"/>
                  </a:ext>
                </a:extLst>
              </p:cNvPr>
              <p:cNvSpPr/>
              <p:nvPr/>
            </p:nvSpPr>
            <p:spPr bwMode="auto">
              <a:xfrm>
                <a:off x="3265" y="3472"/>
                <a:ext cx="5" cy="16"/>
              </a:xfrm>
              <a:custGeom>
                <a:avLst/>
                <a:gdLst>
                  <a:gd name="T0" fmla="*/ 19 w 19"/>
                  <a:gd name="T1" fmla="*/ 33 h 64"/>
                  <a:gd name="T2" fmla="*/ 18 w 19"/>
                  <a:gd name="T3" fmla="*/ 33 h 64"/>
                  <a:gd name="T4" fmla="*/ 16 w 19"/>
                  <a:gd name="T5" fmla="*/ 33 h 64"/>
                  <a:gd name="T6" fmla="*/ 13 w 19"/>
                  <a:gd name="T7" fmla="*/ 35 h 64"/>
                  <a:gd name="T8" fmla="*/ 11 w 19"/>
                  <a:gd name="T9" fmla="*/ 38 h 64"/>
                  <a:gd name="T10" fmla="*/ 8 w 19"/>
                  <a:gd name="T11" fmla="*/ 43 h 64"/>
                  <a:gd name="T12" fmla="*/ 7 w 19"/>
                  <a:gd name="T13" fmla="*/ 47 h 64"/>
                  <a:gd name="T14" fmla="*/ 6 w 19"/>
                  <a:gd name="T15" fmla="*/ 53 h 64"/>
                  <a:gd name="T16" fmla="*/ 4 w 19"/>
                  <a:gd name="T17" fmla="*/ 59 h 64"/>
                  <a:gd name="T18" fmla="*/ 1 w 19"/>
                  <a:gd name="T19" fmla="*/ 64 h 64"/>
                  <a:gd name="T20" fmla="*/ 0 w 19"/>
                  <a:gd name="T21" fmla="*/ 64 h 64"/>
                  <a:gd name="T22" fmla="*/ 6 w 19"/>
                  <a:gd name="T23" fmla="*/ 0 h 64"/>
                  <a:gd name="T24" fmla="*/ 19 w 19"/>
                  <a:gd name="T25"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4">
                    <a:moveTo>
                      <a:pt x="19" y="33"/>
                    </a:moveTo>
                    <a:lnTo>
                      <a:pt x="18" y="33"/>
                    </a:lnTo>
                    <a:lnTo>
                      <a:pt x="16" y="33"/>
                    </a:lnTo>
                    <a:lnTo>
                      <a:pt x="13" y="35"/>
                    </a:lnTo>
                    <a:lnTo>
                      <a:pt x="11" y="38"/>
                    </a:lnTo>
                    <a:lnTo>
                      <a:pt x="8" y="43"/>
                    </a:lnTo>
                    <a:lnTo>
                      <a:pt x="7" y="47"/>
                    </a:lnTo>
                    <a:lnTo>
                      <a:pt x="6" y="53"/>
                    </a:lnTo>
                    <a:lnTo>
                      <a:pt x="4" y="59"/>
                    </a:lnTo>
                    <a:lnTo>
                      <a:pt x="1" y="64"/>
                    </a:lnTo>
                    <a:lnTo>
                      <a:pt x="0" y="64"/>
                    </a:lnTo>
                    <a:lnTo>
                      <a:pt x="6" y="0"/>
                    </a:lnTo>
                    <a:lnTo>
                      <a:pt x="19" y="3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3" name="Freeform 388">
                <a:extLst>
                  <a:ext uri="{FF2B5EF4-FFF2-40B4-BE49-F238E27FC236}">
                    <a16:creationId xmlns:a16="http://schemas.microsoft.com/office/drawing/2014/main" id="{F1429CB7-7E1D-4777-B0E4-79AE52474BEE}"/>
                  </a:ext>
                </a:extLst>
              </p:cNvPr>
              <p:cNvSpPr/>
              <p:nvPr/>
            </p:nvSpPr>
            <p:spPr bwMode="auto">
              <a:xfrm>
                <a:off x="3246" y="3472"/>
                <a:ext cx="3" cy="12"/>
              </a:xfrm>
              <a:custGeom>
                <a:avLst/>
                <a:gdLst>
                  <a:gd name="T0" fmla="*/ 15 w 15"/>
                  <a:gd name="T1" fmla="*/ 25 h 50"/>
                  <a:gd name="T2" fmla="*/ 13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3" y="25"/>
                    </a:lnTo>
                    <a:lnTo>
                      <a:pt x="8" y="29"/>
                    </a:lnTo>
                    <a:lnTo>
                      <a:pt x="6" y="34"/>
                    </a:lnTo>
                    <a:lnTo>
                      <a:pt x="5" y="36"/>
                    </a:lnTo>
                    <a:lnTo>
                      <a:pt x="2" y="47"/>
                    </a:lnTo>
                    <a:lnTo>
                      <a:pt x="0" y="50"/>
                    </a:lnTo>
                    <a:lnTo>
                      <a:pt x="4" y="0"/>
                    </a:lnTo>
                    <a:lnTo>
                      <a:pt x="15" y="2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4" name="Freeform 389">
                <a:extLst>
                  <a:ext uri="{FF2B5EF4-FFF2-40B4-BE49-F238E27FC236}">
                    <a16:creationId xmlns:a16="http://schemas.microsoft.com/office/drawing/2014/main" id="{4E797747-8FBE-4626-83B0-E89C29C7CEE1}"/>
                  </a:ext>
                </a:extLst>
              </p:cNvPr>
              <p:cNvSpPr/>
              <p:nvPr/>
            </p:nvSpPr>
            <p:spPr bwMode="auto">
              <a:xfrm>
                <a:off x="3239" y="3452"/>
                <a:ext cx="4" cy="13"/>
              </a:xfrm>
              <a:custGeom>
                <a:avLst/>
                <a:gdLst>
                  <a:gd name="T0" fmla="*/ 14 w 14"/>
                  <a:gd name="T1" fmla="*/ 25 h 50"/>
                  <a:gd name="T2" fmla="*/ 12 w 14"/>
                  <a:gd name="T3" fmla="*/ 26 h 50"/>
                  <a:gd name="T4" fmla="*/ 7 w 14"/>
                  <a:gd name="T5" fmla="*/ 30 h 50"/>
                  <a:gd name="T6" fmla="*/ 5 w 14"/>
                  <a:gd name="T7" fmla="*/ 34 h 50"/>
                  <a:gd name="T8" fmla="*/ 5 w 14"/>
                  <a:gd name="T9" fmla="*/ 37 h 50"/>
                  <a:gd name="T10" fmla="*/ 2 w 14"/>
                  <a:gd name="T11" fmla="*/ 47 h 50"/>
                  <a:gd name="T12" fmla="*/ 0 w 14"/>
                  <a:gd name="T13" fmla="*/ 50 h 50"/>
                  <a:gd name="T14" fmla="*/ 4 w 14"/>
                  <a:gd name="T15" fmla="*/ 0 h 50"/>
                  <a:gd name="T16" fmla="*/ 14 w 14"/>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5"/>
                    </a:moveTo>
                    <a:lnTo>
                      <a:pt x="12" y="26"/>
                    </a:lnTo>
                    <a:lnTo>
                      <a:pt x="7" y="30"/>
                    </a:lnTo>
                    <a:lnTo>
                      <a:pt x="5" y="34"/>
                    </a:lnTo>
                    <a:lnTo>
                      <a:pt x="5" y="37"/>
                    </a:lnTo>
                    <a:lnTo>
                      <a:pt x="2" y="47"/>
                    </a:lnTo>
                    <a:lnTo>
                      <a:pt x="0" y="50"/>
                    </a:lnTo>
                    <a:lnTo>
                      <a:pt x="4" y="0"/>
                    </a:lnTo>
                    <a:lnTo>
                      <a:pt x="14" y="2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5" name="Freeform 390">
                <a:extLst>
                  <a:ext uri="{FF2B5EF4-FFF2-40B4-BE49-F238E27FC236}">
                    <a16:creationId xmlns:a16="http://schemas.microsoft.com/office/drawing/2014/main" id="{8710F69B-939E-4943-A847-21809EE64C1B}"/>
                  </a:ext>
                </a:extLst>
              </p:cNvPr>
              <p:cNvSpPr/>
              <p:nvPr/>
            </p:nvSpPr>
            <p:spPr bwMode="auto">
              <a:xfrm>
                <a:off x="3259" y="3493"/>
                <a:ext cx="4" cy="13"/>
              </a:xfrm>
              <a:custGeom>
                <a:avLst/>
                <a:gdLst>
                  <a:gd name="T0" fmla="*/ 15 w 15"/>
                  <a:gd name="T1" fmla="*/ 25 h 50"/>
                  <a:gd name="T2" fmla="*/ 11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1" y="25"/>
                    </a:lnTo>
                    <a:lnTo>
                      <a:pt x="8" y="29"/>
                    </a:lnTo>
                    <a:lnTo>
                      <a:pt x="6" y="34"/>
                    </a:lnTo>
                    <a:lnTo>
                      <a:pt x="5" y="36"/>
                    </a:lnTo>
                    <a:lnTo>
                      <a:pt x="2" y="47"/>
                    </a:lnTo>
                    <a:lnTo>
                      <a:pt x="0" y="50"/>
                    </a:lnTo>
                    <a:lnTo>
                      <a:pt x="4" y="0"/>
                    </a:lnTo>
                    <a:lnTo>
                      <a:pt x="15" y="2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6" name="Freeform 391">
                <a:extLst>
                  <a:ext uri="{FF2B5EF4-FFF2-40B4-BE49-F238E27FC236}">
                    <a16:creationId xmlns:a16="http://schemas.microsoft.com/office/drawing/2014/main" id="{030A7AC8-86A4-4F49-9BCC-AFDC5B51256D}"/>
                  </a:ext>
                </a:extLst>
              </p:cNvPr>
              <p:cNvSpPr/>
              <p:nvPr/>
            </p:nvSpPr>
            <p:spPr bwMode="auto">
              <a:xfrm>
                <a:off x="3273" y="3497"/>
                <a:ext cx="5" cy="9"/>
              </a:xfrm>
              <a:custGeom>
                <a:avLst/>
                <a:gdLst>
                  <a:gd name="T0" fmla="*/ 18 w 18"/>
                  <a:gd name="T1" fmla="*/ 19 h 37"/>
                  <a:gd name="T2" fmla="*/ 16 w 18"/>
                  <a:gd name="T3" fmla="*/ 19 h 37"/>
                  <a:gd name="T4" fmla="*/ 11 w 18"/>
                  <a:gd name="T5" fmla="*/ 22 h 37"/>
                  <a:gd name="T6" fmla="*/ 8 w 18"/>
                  <a:gd name="T7" fmla="*/ 25 h 37"/>
                  <a:gd name="T8" fmla="*/ 6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9"/>
                    </a:moveTo>
                    <a:lnTo>
                      <a:pt x="16" y="19"/>
                    </a:lnTo>
                    <a:lnTo>
                      <a:pt x="11" y="22"/>
                    </a:lnTo>
                    <a:lnTo>
                      <a:pt x="8" y="25"/>
                    </a:lnTo>
                    <a:lnTo>
                      <a:pt x="6" y="27"/>
                    </a:lnTo>
                    <a:lnTo>
                      <a:pt x="5" y="30"/>
                    </a:lnTo>
                    <a:lnTo>
                      <a:pt x="3" y="35"/>
                    </a:lnTo>
                    <a:lnTo>
                      <a:pt x="1" y="37"/>
                    </a:lnTo>
                    <a:lnTo>
                      <a:pt x="0" y="37"/>
                    </a:lnTo>
                    <a:lnTo>
                      <a:pt x="5" y="0"/>
                    </a:lnTo>
                    <a:lnTo>
                      <a:pt x="18"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7" name="Freeform 392">
                <a:extLst>
                  <a:ext uri="{FF2B5EF4-FFF2-40B4-BE49-F238E27FC236}">
                    <a16:creationId xmlns:a16="http://schemas.microsoft.com/office/drawing/2014/main" id="{3F2C41B4-A68B-4FB3-9246-DCB0A3769E93}"/>
                  </a:ext>
                </a:extLst>
              </p:cNvPr>
              <p:cNvSpPr/>
              <p:nvPr/>
            </p:nvSpPr>
            <p:spPr bwMode="auto">
              <a:xfrm>
                <a:off x="3288" y="3497"/>
                <a:ext cx="5" cy="10"/>
              </a:xfrm>
              <a:custGeom>
                <a:avLst/>
                <a:gdLst>
                  <a:gd name="T0" fmla="*/ 20 w 20"/>
                  <a:gd name="T1" fmla="*/ 18 h 36"/>
                  <a:gd name="T2" fmla="*/ 16 w 20"/>
                  <a:gd name="T3" fmla="*/ 18 h 36"/>
                  <a:gd name="T4" fmla="*/ 11 w 20"/>
                  <a:gd name="T5" fmla="*/ 21 h 36"/>
                  <a:gd name="T6" fmla="*/ 9 w 20"/>
                  <a:gd name="T7" fmla="*/ 24 h 36"/>
                  <a:gd name="T8" fmla="*/ 8 w 20"/>
                  <a:gd name="T9" fmla="*/ 26 h 36"/>
                  <a:gd name="T10" fmla="*/ 6 w 20"/>
                  <a:gd name="T11" fmla="*/ 30 h 36"/>
                  <a:gd name="T12" fmla="*/ 3 w 20"/>
                  <a:gd name="T13" fmla="*/ 34 h 36"/>
                  <a:gd name="T14" fmla="*/ 1 w 20"/>
                  <a:gd name="T15" fmla="*/ 36 h 36"/>
                  <a:gd name="T16" fmla="*/ 0 w 20"/>
                  <a:gd name="T17" fmla="*/ 36 h 36"/>
                  <a:gd name="T18" fmla="*/ 6 w 20"/>
                  <a:gd name="T19" fmla="*/ 0 h 36"/>
                  <a:gd name="T20" fmla="*/ 20 w 20"/>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6">
                    <a:moveTo>
                      <a:pt x="20" y="18"/>
                    </a:moveTo>
                    <a:lnTo>
                      <a:pt x="16" y="18"/>
                    </a:lnTo>
                    <a:lnTo>
                      <a:pt x="11" y="21"/>
                    </a:lnTo>
                    <a:lnTo>
                      <a:pt x="9" y="24"/>
                    </a:lnTo>
                    <a:lnTo>
                      <a:pt x="8" y="26"/>
                    </a:lnTo>
                    <a:lnTo>
                      <a:pt x="6" y="30"/>
                    </a:lnTo>
                    <a:lnTo>
                      <a:pt x="3" y="34"/>
                    </a:lnTo>
                    <a:lnTo>
                      <a:pt x="1" y="36"/>
                    </a:lnTo>
                    <a:lnTo>
                      <a:pt x="0" y="36"/>
                    </a:lnTo>
                    <a:lnTo>
                      <a:pt x="6" y="0"/>
                    </a:lnTo>
                    <a:lnTo>
                      <a:pt x="20"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8" name="Freeform 393">
                <a:extLst>
                  <a:ext uri="{FF2B5EF4-FFF2-40B4-BE49-F238E27FC236}">
                    <a16:creationId xmlns:a16="http://schemas.microsoft.com/office/drawing/2014/main" id="{6C443538-F106-4F85-990F-56337842379C}"/>
                  </a:ext>
                </a:extLst>
              </p:cNvPr>
              <p:cNvSpPr/>
              <p:nvPr/>
            </p:nvSpPr>
            <p:spPr bwMode="auto">
              <a:xfrm>
                <a:off x="3293" y="3510"/>
                <a:ext cx="5" cy="9"/>
              </a:xfrm>
              <a:custGeom>
                <a:avLst/>
                <a:gdLst>
                  <a:gd name="T0" fmla="*/ 18 w 18"/>
                  <a:gd name="T1" fmla="*/ 18 h 37"/>
                  <a:gd name="T2" fmla="*/ 16 w 18"/>
                  <a:gd name="T3" fmla="*/ 18 h 37"/>
                  <a:gd name="T4" fmla="*/ 10 w 18"/>
                  <a:gd name="T5" fmla="*/ 22 h 37"/>
                  <a:gd name="T6" fmla="*/ 8 w 18"/>
                  <a:gd name="T7" fmla="*/ 25 h 37"/>
                  <a:gd name="T8" fmla="*/ 7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8"/>
                    </a:moveTo>
                    <a:lnTo>
                      <a:pt x="16" y="18"/>
                    </a:lnTo>
                    <a:lnTo>
                      <a:pt x="10" y="22"/>
                    </a:lnTo>
                    <a:lnTo>
                      <a:pt x="8" y="25"/>
                    </a:lnTo>
                    <a:lnTo>
                      <a:pt x="7" y="27"/>
                    </a:lnTo>
                    <a:lnTo>
                      <a:pt x="5" y="30"/>
                    </a:lnTo>
                    <a:lnTo>
                      <a:pt x="3" y="35"/>
                    </a:lnTo>
                    <a:lnTo>
                      <a:pt x="1" y="37"/>
                    </a:lnTo>
                    <a:lnTo>
                      <a:pt x="0" y="37"/>
                    </a:lnTo>
                    <a:lnTo>
                      <a:pt x="5" y="0"/>
                    </a:lnTo>
                    <a:lnTo>
                      <a:pt x="18"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9" name="Freeform 394">
                <a:extLst>
                  <a:ext uri="{FF2B5EF4-FFF2-40B4-BE49-F238E27FC236}">
                    <a16:creationId xmlns:a16="http://schemas.microsoft.com/office/drawing/2014/main" id="{20EC0758-C499-4026-9656-24E9F48405D8}"/>
                  </a:ext>
                </a:extLst>
              </p:cNvPr>
              <p:cNvSpPr/>
              <p:nvPr/>
            </p:nvSpPr>
            <p:spPr bwMode="auto">
              <a:xfrm>
                <a:off x="3281" y="3512"/>
                <a:ext cx="5" cy="9"/>
              </a:xfrm>
              <a:custGeom>
                <a:avLst/>
                <a:gdLst>
                  <a:gd name="T0" fmla="*/ 19 w 19"/>
                  <a:gd name="T1" fmla="*/ 18 h 36"/>
                  <a:gd name="T2" fmla="*/ 16 w 19"/>
                  <a:gd name="T3" fmla="*/ 19 h 36"/>
                  <a:gd name="T4" fmla="*/ 11 w 19"/>
                  <a:gd name="T5" fmla="*/ 21 h 36"/>
                  <a:gd name="T6" fmla="*/ 9 w 19"/>
                  <a:gd name="T7" fmla="*/ 25 h 36"/>
                  <a:gd name="T8" fmla="*/ 7 w 19"/>
                  <a:gd name="T9" fmla="*/ 27 h 36"/>
                  <a:gd name="T10" fmla="*/ 5 w 19"/>
                  <a:gd name="T11" fmla="*/ 30 h 36"/>
                  <a:gd name="T12" fmla="*/ 3 w 19"/>
                  <a:gd name="T13" fmla="*/ 34 h 36"/>
                  <a:gd name="T14" fmla="*/ 1 w 19"/>
                  <a:gd name="T15" fmla="*/ 36 h 36"/>
                  <a:gd name="T16" fmla="*/ 0 w 19"/>
                  <a:gd name="T17" fmla="*/ 36 h 36"/>
                  <a:gd name="T18" fmla="*/ 5 w 19"/>
                  <a:gd name="T19" fmla="*/ 0 h 36"/>
                  <a:gd name="T20" fmla="*/ 19 w 19"/>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6">
                    <a:moveTo>
                      <a:pt x="19" y="18"/>
                    </a:moveTo>
                    <a:lnTo>
                      <a:pt x="16" y="19"/>
                    </a:lnTo>
                    <a:lnTo>
                      <a:pt x="11" y="21"/>
                    </a:lnTo>
                    <a:lnTo>
                      <a:pt x="9" y="25"/>
                    </a:lnTo>
                    <a:lnTo>
                      <a:pt x="7" y="27"/>
                    </a:lnTo>
                    <a:lnTo>
                      <a:pt x="5" y="30"/>
                    </a:lnTo>
                    <a:lnTo>
                      <a:pt x="3" y="34"/>
                    </a:lnTo>
                    <a:lnTo>
                      <a:pt x="1" y="36"/>
                    </a:lnTo>
                    <a:lnTo>
                      <a:pt x="0" y="36"/>
                    </a:lnTo>
                    <a:lnTo>
                      <a:pt x="5" y="0"/>
                    </a:lnTo>
                    <a:lnTo>
                      <a:pt x="19"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0" name="Freeform 395">
                <a:extLst>
                  <a:ext uri="{FF2B5EF4-FFF2-40B4-BE49-F238E27FC236}">
                    <a16:creationId xmlns:a16="http://schemas.microsoft.com/office/drawing/2014/main" id="{9438CCA9-14E8-4F85-A5C3-31FCC5EC7387}"/>
                  </a:ext>
                </a:extLst>
              </p:cNvPr>
              <p:cNvSpPr/>
              <p:nvPr/>
            </p:nvSpPr>
            <p:spPr bwMode="auto">
              <a:xfrm>
                <a:off x="3305" y="3524"/>
                <a:ext cx="9" cy="9"/>
              </a:xfrm>
              <a:custGeom>
                <a:avLst/>
                <a:gdLst>
                  <a:gd name="T0" fmla="*/ 36 w 36"/>
                  <a:gd name="T1" fmla="*/ 21 h 37"/>
                  <a:gd name="T2" fmla="*/ 32 w 36"/>
                  <a:gd name="T3" fmla="*/ 20 h 37"/>
                  <a:gd name="T4" fmla="*/ 25 w 36"/>
                  <a:gd name="T5" fmla="*/ 19 h 37"/>
                  <a:gd name="T6" fmla="*/ 20 w 36"/>
                  <a:gd name="T7" fmla="*/ 19 h 37"/>
                  <a:gd name="T8" fmla="*/ 16 w 36"/>
                  <a:gd name="T9" fmla="*/ 19 h 37"/>
                  <a:gd name="T10" fmla="*/ 13 w 36"/>
                  <a:gd name="T11" fmla="*/ 20 h 37"/>
                  <a:gd name="T12" fmla="*/ 11 w 36"/>
                  <a:gd name="T13" fmla="*/ 22 h 37"/>
                  <a:gd name="T14" fmla="*/ 9 w 36"/>
                  <a:gd name="T15" fmla="*/ 25 h 37"/>
                  <a:gd name="T16" fmla="*/ 6 w 36"/>
                  <a:gd name="T17" fmla="*/ 27 h 37"/>
                  <a:gd name="T18" fmla="*/ 5 w 36"/>
                  <a:gd name="T19" fmla="*/ 31 h 37"/>
                  <a:gd name="T20" fmla="*/ 2 w 36"/>
                  <a:gd name="T21" fmla="*/ 35 h 37"/>
                  <a:gd name="T22" fmla="*/ 0 w 36"/>
                  <a:gd name="T23" fmla="*/ 37 h 37"/>
                  <a:gd name="T24" fmla="*/ 0 w 36"/>
                  <a:gd name="T25" fmla="*/ 37 h 37"/>
                  <a:gd name="T26" fmla="*/ 5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2" y="20"/>
                    </a:lnTo>
                    <a:lnTo>
                      <a:pt x="25" y="19"/>
                    </a:lnTo>
                    <a:lnTo>
                      <a:pt x="20" y="19"/>
                    </a:lnTo>
                    <a:lnTo>
                      <a:pt x="16" y="19"/>
                    </a:lnTo>
                    <a:lnTo>
                      <a:pt x="13" y="20"/>
                    </a:lnTo>
                    <a:lnTo>
                      <a:pt x="11" y="22"/>
                    </a:lnTo>
                    <a:lnTo>
                      <a:pt x="9" y="25"/>
                    </a:lnTo>
                    <a:lnTo>
                      <a:pt x="6" y="27"/>
                    </a:lnTo>
                    <a:lnTo>
                      <a:pt x="5" y="31"/>
                    </a:lnTo>
                    <a:lnTo>
                      <a:pt x="2" y="35"/>
                    </a:lnTo>
                    <a:lnTo>
                      <a:pt x="0" y="37"/>
                    </a:lnTo>
                    <a:lnTo>
                      <a:pt x="0" y="37"/>
                    </a:lnTo>
                    <a:lnTo>
                      <a:pt x="5" y="0"/>
                    </a:lnTo>
                    <a:lnTo>
                      <a:pt x="36"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1" name="Freeform 396">
                <a:extLst>
                  <a:ext uri="{FF2B5EF4-FFF2-40B4-BE49-F238E27FC236}">
                    <a16:creationId xmlns:a16="http://schemas.microsoft.com/office/drawing/2014/main" id="{07190BDD-2B39-4CB1-A644-8077CB48244D}"/>
                  </a:ext>
                </a:extLst>
              </p:cNvPr>
              <p:cNvSpPr/>
              <p:nvPr/>
            </p:nvSpPr>
            <p:spPr bwMode="auto">
              <a:xfrm>
                <a:off x="3320" y="3525"/>
                <a:ext cx="9" cy="9"/>
              </a:xfrm>
              <a:custGeom>
                <a:avLst/>
                <a:gdLst>
                  <a:gd name="T0" fmla="*/ 36 w 36"/>
                  <a:gd name="T1" fmla="*/ 21 h 37"/>
                  <a:gd name="T2" fmla="*/ 33 w 36"/>
                  <a:gd name="T3" fmla="*/ 21 h 37"/>
                  <a:gd name="T4" fmla="*/ 25 w 36"/>
                  <a:gd name="T5" fmla="*/ 19 h 37"/>
                  <a:gd name="T6" fmla="*/ 21 w 36"/>
                  <a:gd name="T7" fmla="*/ 19 h 37"/>
                  <a:gd name="T8" fmla="*/ 17 w 36"/>
                  <a:gd name="T9" fmla="*/ 19 h 37"/>
                  <a:gd name="T10" fmla="*/ 13 w 36"/>
                  <a:gd name="T11" fmla="*/ 20 h 37"/>
                  <a:gd name="T12" fmla="*/ 11 w 36"/>
                  <a:gd name="T13" fmla="*/ 22 h 37"/>
                  <a:gd name="T14" fmla="*/ 9 w 36"/>
                  <a:gd name="T15" fmla="*/ 25 h 37"/>
                  <a:gd name="T16" fmla="*/ 7 w 36"/>
                  <a:gd name="T17" fmla="*/ 27 h 37"/>
                  <a:gd name="T18" fmla="*/ 6 w 36"/>
                  <a:gd name="T19" fmla="*/ 31 h 37"/>
                  <a:gd name="T20" fmla="*/ 4 w 36"/>
                  <a:gd name="T21" fmla="*/ 35 h 37"/>
                  <a:gd name="T22" fmla="*/ 1 w 36"/>
                  <a:gd name="T23" fmla="*/ 37 h 37"/>
                  <a:gd name="T24" fmla="*/ 0 w 36"/>
                  <a:gd name="T25" fmla="*/ 37 h 37"/>
                  <a:gd name="T26" fmla="*/ 6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3" y="21"/>
                    </a:lnTo>
                    <a:lnTo>
                      <a:pt x="25" y="19"/>
                    </a:lnTo>
                    <a:lnTo>
                      <a:pt x="21" y="19"/>
                    </a:lnTo>
                    <a:lnTo>
                      <a:pt x="17" y="19"/>
                    </a:lnTo>
                    <a:lnTo>
                      <a:pt x="13" y="20"/>
                    </a:lnTo>
                    <a:lnTo>
                      <a:pt x="11" y="22"/>
                    </a:lnTo>
                    <a:lnTo>
                      <a:pt x="9" y="25"/>
                    </a:lnTo>
                    <a:lnTo>
                      <a:pt x="7" y="27"/>
                    </a:lnTo>
                    <a:lnTo>
                      <a:pt x="6" y="31"/>
                    </a:lnTo>
                    <a:lnTo>
                      <a:pt x="4" y="35"/>
                    </a:lnTo>
                    <a:lnTo>
                      <a:pt x="1" y="37"/>
                    </a:lnTo>
                    <a:lnTo>
                      <a:pt x="0" y="37"/>
                    </a:lnTo>
                    <a:lnTo>
                      <a:pt x="6" y="0"/>
                    </a:lnTo>
                    <a:lnTo>
                      <a:pt x="36"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2" name="Freeform 397">
                <a:extLst>
                  <a:ext uri="{FF2B5EF4-FFF2-40B4-BE49-F238E27FC236}">
                    <a16:creationId xmlns:a16="http://schemas.microsoft.com/office/drawing/2014/main" id="{50BBA895-9A0A-4468-95AD-EB2B334EB237}"/>
                  </a:ext>
                </a:extLst>
              </p:cNvPr>
              <p:cNvSpPr/>
              <p:nvPr/>
            </p:nvSpPr>
            <p:spPr bwMode="auto">
              <a:xfrm>
                <a:off x="3308" y="3509"/>
                <a:ext cx="9" cy="9"/>
              </a:xfrm>
              <a:custGeom>
                <a:avLst/>
                <a:gdLst>
                  <a:gd name="T0" fmla="*/ 35 w 35"/>
                  <a:gd name="T1" fmla="*/ 21 h 38"/>
                  <a:gd name="T2" fmla="*/ 32 w 35"/>
                  <a:gd name="T3" fmla="*/ 20 h 38"/>
                  <a:gd name="T4" fmla="*/ 25 w 35"/>
                  <a:gd name="T5" fmla="*/ 18 h 38"/>
                  <a:gd name="T6" fmla="*/ 20 w 35"/>
                  <a:gd name="T7" fmla="*/ 18 h 38"/>
                  <a:gd name="T8" fmla="*/ 16 w 35"/>
                  <a:gd name="T9" fmla="*/ 18 h 38"/>
                  <a:gd name="T10" fmla="*/ 13 w 35"/>
                  <a:gd name="T11" fmla="*/ 19 h 38"/>
                  <a:gd name="T12" fmla="*/ 11 w 35"/>
                  <a:gd name="T13" fmla="*/ 21 h 38"/>
                  <a:gd name="T14" fmla="*/ 8 w 35"/>
                  <a:gd name="T15" fmla="*/ 25 h 38"/>
                  <a:gd name="T16" fmla="*/ 6 w 35"/>
                  <a:gd name="T17" fmla="*/ 27 h 38"/>
                  <a:gd name="T18" fmla="*/ 5 w 35"/>
                  <a:gd name="T19" fmla="*/ 31 h 38"/>
                  <a:gd name="T20" fmla="*/ 3 w 35"/>
                  <a:gd name="T21" fmla="*/ 34 h 38"/>
                  <a:gd name="T22" fmla="*/ 1 w 35"/>
                  <a:gd name="T23" fmla="*/ 38 h 38"/>
                  <a:gd name="T24" fmla="*/ 0 w 35"/>
                  <a:gd name="T25" fmla="*/ 37 h 38"/>
                  <a:gd name="T26" fmla="*/ 5 w 35"/>
                  <a:gd name="T27" fmla="*/ 0 h 38"/>
                  <a:gd name="T28" fmla="*/ 35 w 35"/>
                  <a:gd name="T2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8">
                    <a:moveTo>
                      <a:pt x="35" y="21"/>
                    </a:moveTo>
                    <a:lnTo>
                      <a:pt x="32" y="20"/>
                    </a:lnTo>
                    <a:lnTo>
                      <a:pt x="25" y="18"/>
                    </a:lnTo>
                    <a:lnTo>
                      <a:pt x="20" y="18"/>
                    </a:lnTo>
                    <a:lnTo>
                      <a:pt x="16" y="18"/>
                    </a:lnTo>
                    <a:lnTo>
                      <a:pt x="13" y="19"/>
                    </a:lnTo>
                    <a:lnTo>
                      <a:pt x="11" y="21"/>
                    </a:lnTo>
                    <a:lnTo>
                      <a:pt x="8" y="25"/>
                    </a:lnTo>
                    <a:lnTo>
                      <a:pt x="6" y="27"/>
                    </a:lnTo>
                    <a:lnTo>
                      <a:pt x="5" y="31"/>
                    </a:lnTo>
                    <a:lnTo>
                      <a:pt x="3" y="34"/>
                    </a:lnTo>
                    <a:lnTo>
                      <a:pt x="1" y="38"/>
                    </a:lnTo>
                    <a:lnTo>
                      <a:pt x="0" y="37"/>
                    </a:lnTo>
                    <a:lnTo>
                      <a:pt x="5" y="0"/>
                    </a:lnTo>
                    <a:lnTo>
                      <a:pt x="35"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3" name="Freeform 398">
                <a:extLst>
                  <a:ext uri="{FF2B5EF4-FFF2-40B4-BE49-F238E27FC236}">
                    <a16:creationId xmlns:a16="http://schemas.microsoft.com/office/drawing/2014/main" id="{09FD7771-73E0-4D1E-8B7F-D5F29BA546DE}"/>
                  </a:ext>
                </a:extLst>
              </p:cNvPr>
              <p:cNvSpPr/>
              <p:nvPr/>
            </p:nvSpPr>
            <p:spPr bwMode="auto">
              <a:xfrm>
                <a:off x="3333" y="3522"/>
                <a:ext cx="8" cy="9"/>
              </a:xfrm>
              <a:custGeom>
                <a:avLst/>
                <a:gdLst>
                  <a:gd name="T0" fmla="*/ 35 w 35"/>
                  <a:gd name="T1" fmla="*/ 20 h 36"/>
                  <a:gd name="T2" fmla="*/ 32 w 35"/>
                  <a:gd name="T3" fmla="*/ 20 h 36"/>
                  <a:gd name="T4" fmla="*/ 25 w 35"/>
                  <a:gd name="T5" fmla="*/ 18 h 36"/>
                  <a:gd name="T6" fmla="*/ 21 w 35"/>
                  <a:gd name="T7" fmla="*/ 18 h 36"/>
                  <a:gd name="T8" fmla="*/ 16 w 35"/>
                  <a:gd name="T9" fmla="*/ 18 h 36"/>
                  <a:gd name="T10" fmla="*/ 13 w 35"/>
                  <a:gd name="T11" fmla="*/ 19 h 36"/>
                  <a:gd name="T12" fmla="*/ 10 w 35"/>
                  <a:gd name="T13" fmla="*/ 21 h 36"/>
                  <a:gd name="T14" fmla="*/ 8 w 35"/>
                  <a:gd name="T15" fmla="*/ 24 h 36"/>
                  <a:gd name="T16" fmla="*/ 6 w 35"/>
                  <a:gd name="T17" fmla="*/ 27 h 36"/>
                  <a:gd name="T18" fmla="*/ 5 w 35"/>
                  <a:gd name="T19" fmla="*/ 30 h 36"/>
                  <a:gd name="T20" fmla="*/ 2 w 35"/>
                  <a:gd name="T21" fmla="*/ 34 h 36"/>
                  <a:gd name="T22" fmla="*/ 0 w 35"/>
                  <a:gd name="T23" fmla="*/ 36 h 36"/>
                  <a:gd name="T24" fmla="*/ 0 w 35"/>
                  <a:gd name="T25" fmla="*/ 36 h 36"/>
                  <a:gd name="T26" fmla="*/ 5 w 35"/>
                  <a:gd name="T27" fmla="*/ 0 h 36"/>
                  <a:gd name="T28" fmla="*/ 35 w 35"/>
                  <a:gd name="T29"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6">
                    <a:moveTo>
                      <a:pt x="35" y="20"/>
                    </a:moveTo>
                    <a:lnTo>
                      <a:pt x="32" y="20"/>
                    </a:lnTo>
                    <a:lnTo>
                      <a:pt x="25" y="18"/>
                    </a:lnTo>
                    <a:lnTo>
                      <a:pt x="21" y="18"/>
                    </a:lnTo>
                    <a:lnTo>
                      <a:pt x="16" y="18"/>
                    </a:lnTo>
                    <a:lnTo>
                      <a:pt x="13" y="19"/>
                    </a:lnTo>
                    <a:lnTo>
                      <a:pt x="10" y="21"/>
                    </a:lnTo>
                    <a:lnTo>
                      <a:pt x="8" y="24"/>
                    </a:lnTo>
                    <a:lnTo>
                      <a:pt x="6" y="27"/>
                    </a:lnTo>
                    <a:lnTo>
                      <a:pt x="5" y="30"/>
                    </a:lnTo>
                    <a:lnTo>
                      <a:pt x="2" y="34"/>
                    </a:lnTo>
                    <a:lnTo>
                      <a:pt x="0" y="36"/>
                    </a:lnTo>
                    <a:lnTo>
                      <a:pt x="0" y="36"/>
                    </a:lnTo>
                    <a:lnTo>
                      <a:pt x="5" y="0"/>
                    </a:lnTo>
                    <a:lnTo>
                      <a:pt x="35"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4" name="Freeform 399">
                <a:extLst>
                  <a:ext uri="{FF2B5EF4-FFF2-40B4-BE49-F238E27FC236}">
                    <a16:creationId xmlns:a16="http://schemas.microsoft.com/office/drawing/2014/main" id="{C5F7BD18-E674-4100-9722-C07779762AB4}"/>
                  </a:ext>
                </a:extLst>
              </p:cNvPr>
              <p:cNvSpPr/>
              <p:nvPr/>
            </p:nvSpPr>
            <p:spPr bwMode="auto">
              <a:xfrm>
                <a:off x="3341" y="3538"/>
                <a:ext cx="8" cy="8"/>
              </a:xfrm>
              <a:custGeom>
                <a:avLst/>
                <a:gdLst>
                  <a:gd name="T0" fmla="*/ 32 w 32"/>
                  <a:gd name="T1" fmla="*/ 19 h 33"/>
                  <a:gd name="T2" fmla="*/ 29 w 32"/>
                  <a:gd name="T3" fmla="*/ 17 h 33"/>
                  <a:gd name="T4" fmla="*/ 22 w 32"/>
                  <a:gd name="T5" fmla="*/ 16 h 33"/>
                  <a:gd name="T6" fmla="*/ 19 w 32"/>
                  <a:gd name="T7" fmla="*/ 16 h 33"/>
                  <a:gd name="T8" fmla="*/ 15 w 32"/>
                  <a:gd name="T9" fmla="*/ 16 h 33"/>
                  <a:gd name="T10" fmla="*/ 11 w 32"/>
                  <a:gd name="T11" fmla="*/ 17 h 33"/>
                  <a:gd name="T12" fmla="*/ 9 w 32"/>
                  <a:gd name="T13" fmla="*/ 20 h 33"/>
                  <a:gd name="T14" fmla="*/ 7 w 32"/>
                  <a:gd name="T15" fmla="*/ 22 h 33"/>
                  <a:gd name="T16" fmla="*/ 6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7"/>
                    </a:lnTo>
                    <a:lnTo>
                      <a:pt x="22" y="16"/>
                    </a:lnTo>
                    <a:lnTo>
                      <a:pt x="19" y="16"/>
                    </a:lnTo>
                    <a:lnTo>
                      <a:pt x="15" y="16"/>
                    </a:lnTo>
                    <a:lnTo>
                      <a:pt x="11" y="17"/>
                    </a:lnTo>
                    <a:lnTo>
                      <a:pt x="9" y="20"/>
                    </a:lnTo>
                    <a:lnTo>
                      <a:pt x="7" y="22"/>
                    </a:lnTo>
                    <a:lnTo>
                      <a:pt x="6" y="24"/>
                    </a:lnTo>
                    <a:lnTo>
                      <a:pt x="3" y="30"/>
                    </a:lnTo>
                    <a:lnTo>
                      <a:pt x="0" y="33"/>
                    </a:lnTo>
                    <a:lnTo>
                      <a:pt x="5" y="0"/>
                    </a:lnTo>
                    <a:lnTo>
                      <a:pt x="3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5" name="Freeform 400">
                <a:extLst>
                  <a:ext uri="{FF2B5EF4-FFF2-40B4-BE49-F238E27FC236}">
                    <a16:creationId xmlns:a16="http://schemas.microsoft.com/office/drawing/2014/main" id="{AE67E893-7F9C-4F29-865C-DC2A1D75EA60}"/>
                  </a:ext>
                </a:extLst>
              </p:cNvPr>
              <p:cNvSpPr/>
              <p:nvPr/>
            </p:nvSpPr>
            <p:spPr bwMode="auto">
              <a:xfrm>
                <a:off x="3342" y="3539"/>
                <a:ext cx="8" cy="8"/>
              </a:xfrm>
              <a:custGeom>
                <a:avLst/>
                <a:gdLst>
                  <a:gd name="T0" fmla="*/ 32 w 32"/>
                  <a:gd name="T1" fmla="*/ 19 h 33"/>
                  <a:gd name="T2" fmla="*/ 29 w 32"/>
                  <a:gd name="T3" fmla="*/ 18 h 33"/>
                  <a:gd name="T4" fmla="*/ 22 w 32"/>
                  <a:gd name="T5" fmla="*/ 17 h 33"/>
                  <a:gd name="T6" fmla="*/ 18 w 32"/>
                  <a:gd name="T7" fmla="*/ 16 h 33"/>
                  <a:gd name="T8" fmla="*/ 15 w 32"/>
                  <a:gd name="T9" fmla="*/ 17 h 33"/>
                  <a:gd name="T10" fmla="*/ 12 w 32"/>
                  <a:gd name="T11" fmla="*/ 17 h 33"/>
                  <a:gd name="T12" fmla="*/ 9 w 32"/>
                  <a:gd name="T13" fmla="*/ 19 h 33"/>
                  <a:gd name="T14" fmla="*/ 7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8" y="16"/>
                    </a:lnTo>
                    <a:lnTo>
                      <a:pt x="15" y="17"/>
                    </a:lnTo>
                    <a:lnTo>
                      <a:pt x="12" y="17"/>
                    </a:lnTo>
                    <a:lnTo>
                      <a:pt x="9" y="19"/>
                    </a:lnTo>
                    <a:lnTo>
                      <a:pt x="7" y="22"/>
                    </a:lnTo>
                    <a:lnTo>
                      <a:pt x="6" y="24"/>
                    </a:lnTo>
                    <a:lnTo>
                      <a:pt x="3" y="31"/>
                    </a:lnTo>
                    <a:lnTo>
                      <a:pt x="0" y="33"/>
                    </a:lnTo>
                    <a:lnTo>
                      <a:pt x="5" y="0"/>
                    </a:lnTo>
                    <a:lnTo>
                      <a:pt x="3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6" name="Freeform 401">
                <a:extLst>
                  <a:ext uri="{FF2B5EF4-FFF2-40B4-BE49-F238E27FC236}">
                    <a16:creationId xmlns:a16="http://schemas.microsoft.com/office/drawing/2014/main" id="{7A77ED16-0966-4AFC-99C8-34A67F4AA173}"/>
                  </a:ext>
                </a:extLst>
              </p:cNvPr>
              <p:cNvSpPr/>
              <p:nvPr/>
            </p:nvSpPr>
            <p:spPr bwMode="auto">
              <a:xfrm>
                <a:off x="3366" y="3556"/>
                <a:ext cx="9" cy="8"/>
              </a:xfrm>
              <a:custGeom>
                <a:avLst/>
                <a:gdLst>
                  <a:gd name="T0" fmla="*/ 32 w 32"/>
                  <a:gd name="T1" fmla="*/ 19 h 33"/>
                  <a:gd name="T2" fmla="*/ 29 w 32"/>
                  <a:gd name="T3" fmla="*/ 18 h 33"/>
                  <a:gd name="T4" fmla="*/ 23 w 32"/>
                  <a:gd name="T5" fmla="*/ 17 h 33"/>
                  <a:gd name="T6" fmla="*/ 19 w 32"/>
                  <a:gd name="T7" fmla="*/ 17 h 33"/>
                  <a:gd name="T8" fmla="*/ 15 w 32"/>
                  <a:gd name="T9" fmla="*/ 17 h 33"/>
                  <a:gd name="T10" fmla="*/ 12 w 32"/>
                  <a:gd name="T11" fmla="*/ 18 h 33"/>
                  <a:gd name="T12" fmla="*/ 10 w 32"/>
                  <a:gd name="T13" fmla="*/ 20 h 33"/>
                  <a:gd name="T14" fmla="*/ 8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7"/>
                    </a:lnTo>
                    <a:lnTo>
                      <a:pt x="19" y="17"/>
                    </a:lnTo>
                    <a:lnTo>
                      <a:pt x="15" y="17"/>
                    </a:lnTo>
                    <a:lnTo>
                      <a:pt x="12" y="18"/>
                    </a:lnTo>
                    <a:lnTo>
                      <a:pt x="10" y="20"/>
                    </a:lnTo>
                    <a:lnTo>
                      <a:pt x="8" y="22"/>
                    </a:lnTo>
                    <a:lnTo>
                      <a:pt x="6" y="24"/>
                    </a:lnTo>
                    <a:lnTo>
                      <a:pt x="3" y="31"/>
                    </a:lnTo>
                    <a:lnTo>
                      <a:pt x="0" y="33"/>
                    </a:lnTo>
                    <a:lnTo>
                      <a:pt x="5" y="0"/>
                    </a:lnTo>
                    <a:lnTo>
                      <a:pt x="3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7" name="Freeform 402">
                <a:extLst>
                  <a:ext uri="{FF2B5EF4-FFF2-40B4-BE49-F238E27FC236}">
                    <a16:creationId xmlns:a16="http://schemas.microsoft.com/office/drawing/2014/main" id="{080A8769-4160-40D2-90E8-FA5C2F585BB1}"/>
                  </a:ext>
                </a:extLst>
              </p:cNvPr>
              <p:cNvSpPr/>
              <p:nvPr/>
            </p:nvSpPr>
            <p:spPr bwMode="auto">
              <a:xfrm>
                <a:off x="3370" y="3569"/>
                <a:ext cx="8" cy="8"/>
              </a:xfrm>
              <a:custGeom>
                <a:avLst/>
                <a:gdLst>
                  <a:gd name="T0" fmla="*/ 32 w 32"/>
                  <a:gd name="T1" fmla="*/ 19 h 33"/>
                  <a:gd name="T2" fmla="*/ 29 w 32"/>
                  <a:gd name="T3" fmla="*/ 18 h 33"/>
                  <a:gd name="T4" fmla="*/ 23 w 32"/>
                  <a:gd name="T5" fmla="*/ 16 h 33"/>
                  <a:gd name="T6" fmla="*/ 18 w 32"/>
                  <a:gd name="T7" fmla="*/ 16 h 33"/>
                  <a:gd name="T8" fmla="*/ 15 w 32"/>
                  <a:gd name="T9" fmla="*/ 16 h 33"/>
                  <a:gd name="T10" fmla="*/ 12 w 32"/>
                  <a:gd name="T11" fmla="*/ 18 h 33"/>
                  <a:gd name="T12" fmla="*/ 10 w 32"/>
                  <a:gd name="T13" fmla="*/ 20 h 33"/>
                  <a:gd name="T14" fmla="*/ 8 w 32"/>
                  <a:gd name="T15" fmla="*/ 22 h 33"/>
                  <a:gd name="T16" fmla="*/ 7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6"/>
                    </a:lnTo>
                    <a:lnTo>
                      <a:pt x="18" y="16"/>
                    </a:lnTo>
                    <a:lnTo>
                      <a:pt x="15" y="16"/>
                    </a:lnTo>
                    <a:lnTo>
                      <a:pt x="12" y="18"/>
                    </a:lnTo>
                    <a:lnTo>
                      <a:pt x="10" y="20"/>
                    </a:lnTo>
                    <a:lnTo>
                      <a:pt x="8" y="22"/>
                    </a:lnTo>
                    <a:lnTo>
                      <a:pt x="7" y="24"/>
                    </a:lnTo>
                    <a:lnTo>
                      <a:pt x="3" y="30"/>
                    </a:lnTo>
                    <a:lnTo>
                      <a:pt x="0" y="33"/>
                    </a:lnTo>
                    <a:lnTo>
                      <a:pt x="5" y="0"/>
                    </a:lnTo>
                    <a:lnTo>
                      <a:pt x="3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8" name="Freeform 403">
                <a:extLst>
                  <a:ext uri="{FF2B5EF4-FFF2-40B4-BE49-F238E27FC236}">
                    <a16:creationId xmlns:a16="http://schemas.microsoft.com/office/drawing/2014/main" id="{9BAD09A3-55AE-4CE5-9DD2-6252BBA9DB57}"/>
                  </a:ext>
                </a:extLst>
              </p:cNvPr>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9" name="Freeform 404">
                <a:extLst>
                  <a:ext uri="{FF2B5EF4-FFF2-40B4-BE49-F238E27FC236}">
                    <a16:creationId xmlns:a16="http://schemas.microsoft.com/office/drawing/2014/main" id="{5C6B58E9-D49A-49D6-A874-5C76BD764547}"/>
                  </a:ext>
                </a:extLst>
              </p:cNvPr>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0" name="Freeform 405">
                <a:extLst>
                  <a:ext uri="{FF2B5EF4-FFF2-40B4-BE49-F238E27FC236}">
                    <a16:creationId xmlns:a16="http://schemas.microsoft.com/office/drawing/2014/main" id="{DEE7B1A6-CFE9-4D77-AD90-13A2C591969E}"/>
                  </a:ext>
                </a:extLst>
              </p:cNvPr>
              <p:cNvSpPr/>
              <p:nvPr/>
            </p:nvSpPr>
            <p:spPr bwMode="auto">
              <a:xfrm>
                <a:off x="3379" y="3558"/>
                <a:ext cx="8" cy="8"/>
              </a:xfrm>
              <a:custGeom>
                <a:avLst/>
                <a:gdLst>
                  <a:gd name="T0" fmla="*/ 33 w 33"/>
                  <a:gd name="T1" fmla="*/ 18 h 32"/>
                  <a:gd name="T2" fmla="*/ 30 w 33"/>
                  <a:gd name="T3" fmla="*/ 17 h 32"/>
                  <a:gd name="T4" fmla="*/ 23 w 33"/>
                  <a:gd name="T5" fmla="*/ 16 h 32"/>
                  <a:gd name="T6" fmla="*/ 19 w 33"/>
                  <a:gd name="T7" fmla="*/ 16 h 32"/>
                  <a:gd name="T8" fmla="*/ 16 w 33"/>
                  <a:gd name="T9" fmla="*/ 16 h 32"/>
                  <a:gd name="T10" fmla="*/ 12 w 33"/>
                  <a:gd name="T11" fmla="*/ 17 h 32"/>
                  <a:gd name="T12" fmla="*/ 10 w 33"/>
                  <a:gd name="T13" fmla="*/ 19 h 32"/>
                  <a:gd name="T14" fmla="*/ 8 w 33"/>
                  <a:gd name="T15" fmla="*/ 22 h 32"/>
                  <a:gd name="T16" fmla="*/ 7 w 33"/>
                  <a:gd name="T17" fmla="*/ 24 h 32"/>
                  <a:gd name="T18" fmla="*/ 3 w 33"/>
                  <a:gd name="T19" fmla="*/ 30 h 32"/>
                  <a:gd name="T20" fmla="*/ 0 w 33"/>
                  <a:gd name="T21" fmla="*/ 32 h 32"/>
                  <a:gd name="T22" fmla="*/ 6 w 33"/>
                  <a:gd name="T23" fmla="*/ 0 h 32"/>
                  <a:gd name="T24" fmla="*/ 33 w 33"/>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2">
                    <a:moveTo>
                      <a:pt x="33" y="18"/>
                    </a:moveTo>
                    <a:lnTo>
                      <a:pt x="30" y="17"/>
                    </a:lnTo>
                    <a:lnTo>
                      <a:pt x="23" y="16"/>
                    </a:lnTo>
                    <a:lnTo>
                      <a:pt x="19" y="16"/>
                    </a:lnTo>
                    <a:lnTo>
                      <a:pt x="16" y="16"/>
                    </a:lnTo>
                    <a:lnTo>
                      <a:pt x="12" y="17"/>
                    </a:lnTo>
                    <a:lnTo>
                      <a:pt x="10" y="19"/>
                    </a:lnTo>
                    <a:lnTo>
                      <a:pt x="8" y="22"/>
                    </a:lnTo>
                    <a:lnTo>
                      <a:pt x="7" y="24"/>
                    </a:lnTo>
                    <a:lnTo>
                      <a:pt x="3" y="30"/>
                    </a:lnTo>
                    <a:lnTo>
                      <a:pt x="0" y="32"/>
                    </a:lnTo>
                    <a:lnTo>
                      <a:pt x="6" y="0"/>
                    </a:lnTo>
                    <a:lnTo>
                      <a:pt x="33"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1" name="Freeform 406">
                <a:extLst>
                  <a:ext uri="{FF2B5EF4-FFF2-40B4-BE49-F238E27FC236}">
                    <a16:creationId xmlns:a16="http://schemas.microsoft.com/office/drawing/2014/main" id="{52E0DBB4-8FA3-400A-B86D-5AEDE3F93D1C}"/>
                  </a:ext>
                </a:extLst>
              </p:cNvPr>
              <p:cNvSpPr/>
              <p:nvPr/>
            </p:nvSpPr>
            <p:spPr bwMode="auto">
              <a:xfrm>
                <a:off x="3407" y="3580"/>
                <a:ext cx="8" cy="8"/>
              </a:xfrm>
              <a:custGeom>
                <a:avLst/>
                <a:gdLst>
                  <a:gd name="T0" fmla="*/ 31 w 31"/>
                  <a:gd name="T1" fmla="*/ 20 h 34"/>
                  <a:gd name="T2" fmla="*/ 29 w 31"/>
                  <a:gd name="T3" fmla="*/ 19 h 34"/>
                  <a:gd name="T4" fmla="*/ 22 w 31"/>
                  <a:gd name="T5" fmla="*/ 18 h 34"/>
                  <a:gd name="T6" fmla="*/ 18 w 31"/>
                  <a:gd name="T7" fmla="*/ 17 h 34"/>
                  <a:gd name="T8" fmla="*/ 15 w 31"/>
                  <a:gd name="T9" fmla="*/ 18 h 34"/>
                  <a:gd name="T10" fmla="*/ 12 w 31"/>
                  <a:gd name="T11" fmla="*/ 19 h 34"/>
                  <a:gd name="T12" fmla="*/ 9 w 31"/>
                  <a:gd name="T13" fmla="*/ 20 h 34"/>
                  <a:gd name="T14" fmla="*/ 7 w 31"/>
                  <a:gd name="T15" fmla="*/ 23 h 34"/>
                  <a:gd name="T16" fmla="*/ 6 w 31"/>
                  <a:gd name="T17" fmla="*/ 25 h 34"/>
                  <a:gd name="T18" fmla="*/ 2 w 31"/>
                  <a:gd name="T19" fmla="*/ 32 h 34"/>
                  <a:gd name="T20" fmla="*/ 0 w 31"/>
                  <a:gd name="T21" fmla="*/ 34 h 34"/>
                  <a:gd name="T22" fmla="*/ 5 w 31"/>
                  <a:gd name="T23" fmla="*/ 0 h 34"/>
                  <a:gd name="T24" fmla="*/ 31 w 31"/>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4">
                    <a:moveTo>
                      <a:pt x="31" y="20"/>
                    </a:moveTo>
                    <a:lnTo>
                      <a:pt x="29" y="19"/>
                    </a:lnTo>
                    <a:lnTo>
                      <a:pt x="22" y="18"/>
                    </a:lnTo>
                    <a:lnTo>
                      <a:pt x="18" y="17"/>
                    </a:lnTo>
                    <a:lnTo>
                      <a:pt x="15" y="18"/>
                    </a:lnTo>
                    <a:lnTo>
                      <a:pt x="12" y="19"/>
                    </a:lnTo>
                    <a:lnTo>
                      <a:pt x="9" y="20"/>
                    </a:lnTo>
                    <a:lnTo>
                      <a:pt x="7" y="23"/>
                    </a:lnTo>
                    <a:lnTo>
                      <a:pt x="6" y="25"/>
                    </a:lnTo>
                    <a:lnTo>
                      <a:pt x="2" y="32"/>
                    </a:lnTo>
                    <a:lnTo>
                      <a:pt x="0" y="34"/>
                    </a:lnTo>
                    <a:lnTo>
                      <a:pt x="5" y="0"/>
                    </a:lnTo>
                    <a:lnTo>
                      <a:pt x="31"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grpSp>
        <p:sp>
          <p:nvSpPr>
            <p:cNvPr id="13" name="Freeform 408">
              <a:extLst>
                <a:ext uri="{FF2B5EF4-FFF2-40B4-BE49-F238E27FC236}">
                  <a16:creationId xmlns:a16="http://schemas.microsoft.com/office/drawing/2014/main" id="{6452FD95-2BBE-4F04-AE73-24F961E78A53}"/>
                </a:ext>
              </a:extLst>
            </p:cNvPr>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14" name="Freeform 409">
              <a:extLst>
                <a:ext uri="{FF2B5EF4-FFF2-40B4-BE49-F238E27FC236}">
                  <a16:creationId xmlns:a16="http://schemas.microsoft.com/office/drawing/2014/main" id="{93D975DB-6394-4DFF-B9D7-D02D1C91EE8E}"/>
                </a:ext>
              </a:extLst>
            </p:cNvPr>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3" name="Freeform 410">
              <a:extLst>
                <a:ext uri="{FF2B5EF4-FFF2-40B4-BE49-F238E27FC236}">
                  <a16:creationId xmlns:a16="http://schemas.microsoft.com/office/drawing/2014/main" id="{EC60BAA5-13BE-4497-B760-6EA158FB1B06}"/>
                </a:ext>
              </a:extLst>
            </p:cNvPr>
            <p:cNvSpPr/>
            <p:nvPr/>
          </p:nvSpPr>
          <p:spPr bwMode="auto">
            <a:xfrm>
              <a:off x="5167065" y="3867026"/>
              <a:ext cx="14288" cy="12700"/>
            </a:xfrm>
            <a:custGeom>
              <a:avLst/>
              <a:gdLst>
                <a:gd name="T0" fmla="*/ 34 w 34"/>
                <a:gd name="T1" fmla="*/ 9 h 34"/>
                <a:gd name="T2" fmla="*/ 31 w 34"/>
                <a:gd name="T3" fmla="*/ 9 h 34"/>
                <a:gd name="T4" fmla="*/ 24 w 34"/>
                <a:gd name="T5" fmla="*/ 11 h 34"/>
                <a:gd name="T6" fmla="*/ 19 w 34"/>
                <a:gd name="T7" fmla="*/ 13 h 34"/>
                <a:gd name="T8" fmla="*/ 16 w 34"/>
                <a:gd name="T9" fmla="*/ 15 h 34"/>
                <a:gd name="T10" fmla="*/ 12 w 34"/>
                <a:gd name="T11" fmla="*/ 18 h 34"/>
                <a:gd name="T12" fmla="*/ 10 w 34"/>
                <a:gd name="T13" fmla="*/ 20 h 34"/>
                <a:gd name="T14" fmla="*/ 7 w 34"/>
                <a:gd name="T15" fmla="*/ 23 h 34"/>
                <a:gd name="T16" fmla="*/ 6 w 34"/>
                <a:gd name="T17" fmla="*/ 25 h 34"/>
                <a:gd name="T18" fmla="*/ 3 w 34"/>
                <a:gd name="T19" fmla="*/ 32 h 34"/>
                <a:gd name="T20" fmla="*/ 0 w 34"/>
                <a:gd name="T21" fmla="*/ 34 h 34"/>
                <a:gd name="T22" fmla="*/ 5 w 34"/>
                <a:gd name="T23" fmla="*/ 0 h 34"/>
                <a:gd name="T24" fmla="*/ 34 w 34"/>
                <a:gd name="T25"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4" y="9"/>
                  </a:moveTo>
                  <a:lnTo>
                    <a:pt x="31" y="9"/>
                  </a:lnTo>
                  <a:lnTo>
                    <a:pt x="24" y="11"/>
                  </a:lnTo>
                  <a:lnTo>
                    <a:pt x="19" y="13"/>
                  </a:lnTo>
                  <a:lnTo>
                    <a:pt x="16" y="15"/>
                  </a:lnTo>
                  <a:lnTo>
                    <a:pt x="12" y="18"/>
                  </a:lnTo>
                  <a:lnTo>
                    <a:pt x="10" y="20"/>
                  </a:lnTo>
                  <a:lnTo>
                    <a:pt x="7" y="23"/>
                  </a:lnTo>
                  <a:lnTo>
                    <a:pt x="6" y="25"/>
                  </a:lnTo>
                  <a:lnTo>
                    <a:pt x="3" y="32"/>
                  </a:lnTo>
                  <a:lnTo>
                    <a:pt x="0" y="34"/>
                  </a:lnTo>
                  <a:lnTo>
                    <a:pt x="5" y="0"/>
                  </a:lnTo>
                  <a:lnTo>
                    <a:pt x="34" y="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4" name="Freeform 411">
              <a:extLst>
                <a:ext uri="{FF2B5EF4-FFF2-40B4-BE49-F238E27FC236}">
                  <a16:creationId xmlns:a16="http://schemas.microsoft.com/office/drawing/2014/main" id="{1C878947-8136-4685-AA89-9CF40DF2BCA8}"/>
                </a:ext>
              </a:extLst>
            </p:cNvPr>
            <p:cNvSpPr/>
            <p:nvPr/>
          </p:nvSpPr>
          <p:spPr bwMode="auto">
            <a:xfrm>
              <a:off x="5198815" y="3855914"/>
              <a:ext cx="12700" cy="11113"/>
            </a:xfrm>
            <a:custGeom>
              <a:avLst/>
              <a:gdLst>
                <a:gd name="T0" fmla="*/ 30 w 30"/>
                <a:gd name="T1" fmla="*/ 12 h 30"/>
                <a:gd name="T2" fmla="*/ 27 w 30"/>
                <a:gd name="T3" fmla="*/ 12 h 30"/>
                <a:gd name="T4" fmla="*/ 19 w 30"/>
                <a:gd name="T5" fmla="*/ 13 h 30"/>
                <a:gd name="T6" fmla="*/ 15 w 30"/>
                <a:gd name="T7" fmla="*/ 14 h 30"/>
                <a:gd name="T8" fmla="*/ 12 w 30"/>
                <a:gd name="T9" fmla="*/ 17 h 30"/>
                <a:gd name="T10" fmla="*/ 7 w 30"/>
                <a:gd name="T11" fmla="*/ 19 h 30"/>
                <a:gd name="T12" fmla="*/ 5 w 30"/>
                <a:gd name="T13" fmla="*/ 21 h 30"/>
                <a:gd name="T14" fmla="*/ 3 w 30"/>
                <a:gd name="T15" fmla="*/ 23 h 30"/>
                <a:gd name="T16" fmla="*/ 2 w 30"/>
                <a:gd name="T17" fmla="*/ 25 h 30"/>
                <a:gd name="T18" fmla="*/ 1 w 30"/>
                <a:gd name="T19" fmla="*/ 30 h 30"/>
                <a:gd name="T20" fmla="*/ 0 w 30"/>
                <a:gd name="T21" fmla="*/ 30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7" y="12"/>
                  </a:lnTo>
                  <a:lnTo>
                    <a:pt x="19" y="13"/>
                  </a:lnTo>
                  <a:lnTo>
                    <a:pt x="15" y="14"/>
                  </a:lnTo>
                  <a:lnTo>
                    <a:pt x="12" y="17"/>
                  </a:lnTo>
                  <a:lnTo>
                    <a:pt x="7" y="19"/>
                  </a:lnTo>
                  <a:lnTo>
                    <a:pt x="5" y="21"/>
                  </a:lnTo>
                  <a:lnTo>
                    <a:pt x="3" y="23"/>
                  </a:lnTo>
                  <a:lnTo>
                    <a:pt x="2" y="25"/>
                  </a:lnTo>
                  <a:lnTo>
                    <a:pt x="1" y="30"/>
                  </a:lnTo>
                  <a:lnTo>
                    <a:pt x="0" y="30"/>
                  </a:lnTo>
                  <a:lnTo>
                    <a:pt x="1" y="0"/>
                  </a:lnTo>
                  <a:lnTo>
                    <a:pt x="30" y="12"/>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5" name="Freeform 412">
              <a:extLst>
                <a:ext uri="{FF2B5EF4-FFF2-40B4-BE49-F238E27FC236}">
                  <a16:creationId xmlns:a16="http://schemas.microsoft.com/office/drawing/2014/main" id="{F15B0E91-89C4-4814-9D03-08999ABF3EDC}"/>
                </a:ext>
              </a:extLst>
            </p:cNvPr>
            <p:cNvSpPr/>
            <p:nvPr/>
          </p:nvSpPr>
          <p:spPr bwMode="auto">
            <a:xfrm>
              <a:off x="5251202" y="3871789"/>
              <a:ext cx="12700" cy="11113"/>
            </a:xfrm>
            <a:custGeom>
              <a:avLst/>
              <a:gdLst>
                <a:gd name="T0" fmla="*/ 31 w 31"/>
                <a:gd name="T1" fmla="*/ 6 h 29"/>
                <a:gd name="T2" fmla="*/ 28 w 31"/>
                <a:gd name="T3" fmla="*/ 8 h 29"/>
                <a:gd name="T4" fmla="*/ 21 w 31"/>
                <a:gd name="T5" fmla="*/ 11 h 29"/>
                <a:gd name="T6" fmla="*/ 12 w 31"/>
                <a:gd name="T7" fmla="*/ 15 h 29"/>
                <a:gd name="T8" fmla="*/ 7 w 31"/>
                <a:gd name="T9" fmla="*/ 21 h 29"/>
                <a:gd name="T10" fmla="*/ 5 w 31"/>
                <a:gd name="T11" fmla="*/ 24 h 29"/>
                <a:gd name="T12" fmla="*/ 4 w 31"/>
                <a:gd name="T13" fmla="*/ 25 h 29"/>
                <a:gd name="T14" fmla="*/ 1 w 31"/>
                <a:gd name="T15" fmla="*/ 29 h 29"/>
                <a:gd name="T16" fmla="*/ 0 w 31"/>
                <a:gd name="T17" fmla="*/ 29 h 29"/>
                <a:gd name="T18" fmla="*/ 1 w 31"/>
                <a:gd name="T19" fmla="*/ 0 h 29"/>
                <a:gd name="T20" fmla="*/ 31 w 31"/>
                <a:gd name="T2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6"/>
                  </a:moveTo>
                  <a:lnTo>
                    <a:pt x="28" y="8"/>
                  </a:lnTo>
                  <a:lnTo>
                    <a:pt x="21" y="11"/>
                  </a:lnTo>
                  <a:lnTo>
                    <a:pt x="12" y="15"/>
                  </a:lnTo>
                  <a:lnTo>
                    <a:pt x="7" y="21"/>
                  </a:lnTo>
                  <a:lnTo>
                    <a:pt x="5" y="24"/>
                  </a:lnTo>
                  <a:lnTo>
                    <a:pt x="4" y="25"/>
                  </a:lnTo>
                  <a:lnTo>
                    <a:pt x="1" y="29"/>
                  </a:lnTo>
                  <a:lnTo>
                    <a:pt x="0" y="29"/>
                  </a:lnTo>
                  <a:lnTo>
                    <a:pt x="1" y="0"/>
                  </a:lnTo>
                  <a:lnTo>
                    <a:pt x="31" y="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6" name="Freeform 413">
              <a:extLst>
                <a:ext uri="{FF2B5EF4-FFF2-40B4-BE49-F238E27FC236}">
                  <a16:creationId xmlns:a16="http://schemas.microsoft.com/office/drawing/2014/main" id="{99A51CA2-BF88-4E73-B9BF-785296CE17DC}"/>
                </a:ext>
              </a:extLst>
            </p:cNvPr>
            <p:cNvSpPr/>
            <p:nvPr/>
          </p:nvSpPr>
          <p:spPr bwMode="auto">
            <a:xfrm>
              <a:off x="5295652" y="3874964"/>
              <a:ext cx="11113" cy="12700"/>
            </a:xfrm>
            <a:custGeom>
              <a:avLst/>
              <a:gdLst>
                <a:gd name="T0" fmla="*/ 31 w 31"/>
                <a:gd name="T1" fmla="*/ 5 h 29"/>
                <a:gd name="T2" fmla="*/ 27 w 31"/>
                <a:gd name="T3" fmla="*/ 6 h 29"/>
                <a:gd name="T4" fmla="*/ 20 w 31"/>
                <a:gd name="T5" fmla="*/ 10 h 29"/>
                <a:gd name="T6" fmla="*/ 11 w 31"/>
                <a:gd name="T7" fmla="*/ 15 h 29"/>
                <a:gd name="T8" fmla="*/ 6 w 31"/>
                <a:gd name="T9" fmla="*/ 19 h 29"/>
                <a:gd name="T10" fmla="*/ 4 w 31"/>
                <a:gd name="T11" fmla="*/ 23 h 29"/>
                <a:gd name="T12" fmla="*/ 3 w 31"/>
                <a:gd name="T13" fmla="*/ 25 h 29"/>
                <a:gd name="T14" fmla="*/ 1 w 31"/>
                <a:gd name="T15" fmla="*/ 29 h 29"/>
                <a:gd name="T16" fmla="*/ 0 w 31"/>
                <a:gd name="T17" fmla="*/ 28 h 29"/>
                <a:gd name="T18" fmla="*/ 1 w 31"/>
                <a:gd name="T19" fmla="*/ 0 h 29"/>
                <a:gd name="T20" fmla="*/ 31 w 31"/>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5"/>
                  </a:moveTo>
                  <a:lnTo>
                    <a:pt x="27" y="6"/>
                  </a:lnTo>
                  <a:lnTo>
                    <a:pt x="20" y="10"/>
                  </a:lnTo>
                  <a:lnTo>
                    <a:pt x="11" y="15"/>
                  </a:lnTo>
                  <a:lnTo>
                    <a:pt x="6" y="19"/>
                  </a:lnTo>
                  <a:lnTo>
                    <a:pt x="4" y="23"/>
                  </a:lnTo>
                  <a:lnTo>
                    <a:pt x="3" y="25"/>
                  </a:lnTo>
                  <a:lnTo>
                    <a:pt x="1" y="29"/>
                  </a:lnTo>
                  <a:lnTo>
                    <a:pt x="0" y="28"/>
                  </a:lnTo>
                  <a:lnTo>
                    <a:pt x="1" y="0"/>
                  </a:lnTo>
                  <a:lnTo>
                    <a:pt x="31" y="5"/>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7" name="Freeform 414">
              <a:extLst>
                <a:ext uri="{FF2B5EF4-FFF2-40B4-BE49-F238E27FC236}">
                  <a16:creationId xmlns:a16="http://schemas.microsoft.com/office/drawing/2014/main" id="{ED6E2813-83F8-499C-822D-CB5CFB8C37FE}"/>
                </a:ext>
              </a:extLst>
            </p:cNvPr>
            <p:cNvSpPr/>
            <p:nvPr/>
          </p:nvSpPr>
          <p:spPr bwMode="auto">
            <a:xfrm>
              <a:off x="5352802" y="3868614"/>
              <a:ext cx="11113" cy="15875"/>
            </a:xfrm>
            <a:custGeom>
              <a:avLst/>
              <a:gdLst>
                <a:gd name="T0" fmla="*/ 28 w 28"/>
                <a:gd name="T1" fmla="*/ 0 h 38"/>
                <a:gd name="T2" fmla="*/ 17 w 28"/>
                <a:gd name="T3" fmla="*/ 9 h 38"/>
                <a:gd name="T4" fmla="*/ 4 w 28"/>
                <a:gd name="T5" fmla="*/ 25 h 38"/>
                <a:gd name="T6" fmla="*/ 2 w 28"/>
                <a:gd name="T7" fmla="*/ 28 h 38"/>
                <a:gd name="T8" fmla="*/ 1 w 28"/>
                <a:gd name="T9" fmla="*/ 30 h 38"/>
                <a:gd name="T10" fmla="*/ 1 w 28"/>
                <a:gd name="T11" fmla="*/ 33 h 38"/>
                <a:gd name="T12" fmla="*/ 2 w 28"/>
                <a:gd name="T13" fmla="*/ 35 h 38"/>
                <a:gd name="T14" fmla="*/ 3 w 28"/>
                <a:gd name="T15" fmla="*/ 38 h 38"/>
                <a:gd name="T16" fmla="*/ 4 w 28"/>
                <a:gd name="T17" fmla="*/ 36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7" y="9"/>
                  </a:lnTo>
                  <a:lnTo>
                    <a:pt x="4" y="25"/>
                  </a:lnTo>
                  <a:lnTo>
                    <a:pt x="2" y="28"/>
                  </a:lnTo>
                  <a:lnTo>
                    <a:pt x="1" y="30"/>
                  </a:lnTo>
                  <a:lnTo>
                    <a:pt x="1" y="33"/>
                  </a:lnTo>
                  <a:lnTo>
                    <a:pt x="2" y="35"/>
                  </a:lnTo>
                  <a:lnTo>
                    <a:pt x="3" y="38"/>
                  </a:lnTo>
                  <a:lnTo>
                    <a:pt x="4" y="36"/>
                  </a:lnTo>
                  <a:lnTo>
                    <a:pt x="0" y="5"/>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8" name="Freeform 415">
              <a:extLst>
                <a:ext uri="{FF2B5EF4-FFF2-40B4-BE49-F238E27FC236}">
                  <a16:creationId xmlns:a16="http://schemas.microsoft.com/office/drawing/2014/main" id="{C17BED49-0A2F-42D6-B6F7-B6C832495F3F}"/>
                </a:ext>
              </a:extLst>
            </p:cNvPr>
            <p:cNvSpPr/>
            <p:nvPr/>
          </p:nvSpPr>
          <p:spPr bwMode="auto">
            <a:xfrm>
              <a:off x="5351215" y="3897189"/>
              <a:ext cx="11113" cy="15875"/>
            </a:xfrm>
            <a:custGeom>
              <a:avLst/>
              <a:gdLst>
                <a:gd name="T0" fmla="*/ 28 w 28"/>
                <a:gd name="T1" fmla="*/ 0 h 38"/>
                <a:gd name="T2" fmla="*/ 18 w 28"/>
                <a:gd name="T3" fmla="*/ 10 h 38"/>
                <a:gd name="T4" fmla="*/ 5 w 28"/>
                <a:gd name="T5" fmla="*/ 25 h 38"/>
                <a:gd name="T6" fmla="*/ 3 w 28"/>
                <a:gd name="T7" fmla="*/ 28 h 38"/>
                <a:gd name="T8" fmla="*/ 2 w 28"/>
                <a:gd name="T9" fmla="*/ 30 h 38"/>
                <a:gd name="T10" fmla="*/ 2 w 28"/>
                <a:gd name="T11" fmla="*/ 33 h 38"/>
                <a:gd name="T12" fmla="*/ 3 w 28"/>
                <a:gd name="T13" fmla="*/ 36 h 38"/>
                <a:gd name="T14" fmla="*/ 4 w 28"/>
                <a:gd name="T15" fmla="*/ 38 h 38"/>
                <a:gd name="T16" fmla="*/ 5 w 28"/>
                <a:gd name="T17" fmla="*/ 37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8" y="10"/>
                  </a:lnTo>
                  <a:lnTo>
                    <a:pt x="5" y="25"/>
                  </a:lnTo>
                  <a:lnTo>
                    <a:pt x="3" y="28"/>
                  </a:lnTo>
                  <a:lnTo>
                    <a:pt x="2" y="30"/>
                  </a:lnTo>
                  <a:lnTo>
                    <a:pt x="2" y="33"/>
                  </a:lnTo>
                  <a:lnTo>
                    <a:pt x="3" y="36"/>
                  </a:lnTo>
                  <a:lnTo>
                    <a:pt x="4" y="38"/>
                  </a:lnTo>
                  <a:lnTo>
                    <a:pt x="5" y="37"/>
                  </a:lnTo>
                  <a:lnTo>
                    <a:pt x="0" y="5"/>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29" name="Freeform 416">
              <a:extLst>
                <a:ext uri="{FF2B5EF4-FFF2-40B4-BE49-F238E27FC236}">
                  <a16:creationId xmlns:a16="http://schemas.microsoft.com/office/drawing/2014/main" id="{D9FFE45B-26CB-497D-8F7E-E028470EBCF0}"/>
                </a:ext>
              </a:extLst>
            </p:cNvPr>
            <p:cNvSpPr/>
            <p:nvPr/>
          </p:nvSpPr>
          <p:spPr bwMode="auto">
            <a:xfrm>
              <a:off x="5371852" y="3878139"/>
              <a:ext cx="11113" cy="15875"/>
            </a:xfrm>
            <a:custGeom>
              <a:avLst/>
              <a:gdLst>
                <a:gd name="T0" fmla="*/ 28 w 28"/>
                <a:gd name="T1" fmla="*/ 0 h 37"/>
                <a:gd name="T2" fmla="*/ 19 w 28"/>
                <a:gd name="T3" fmla="*/ 9 h 37"/>
                <a:gd name="T4" fmla="*/ 6 w 28"/>
                <a:gd name="T5" fmla="*/ 25 h 37"/>
                <a:gd name="T6" fmla="*/ 4 w 28"/>
                <a:gd name="T7" fmla="*/ 28 h 37"/>
                <a:gd name="T8" fmla="*/ 3 w 28"/>
                <a:gd name="T9" fmla="*/ 30 h 37"/>
                <a:gd name="T10" fmla="*/ 3 w 28"/>
                <a:gd name="T11" fmla="*/ 33 h 37"/>
                <a:gd name="T12" fmla="*/ 4 w 28"/>
                <a:gd name="T13" fmla="*/ 36 h 37"/>
                <a:gd name="T14" fmla="*/ 5 w 28"/>
                <a:gd name="T15" fmla="*/ 37 h 37"/>
                <a:gd name="T16" fmla="*/ 6 w 28"/>
                <a:gd name="T17" fmla="*/ 37 h 37"/>
                <a:gd name="T18" fmla="*/ 0 w 28"/>
                <a:gd name="T19" fmla="*/ 5 h 37"/>
                <a:gd name="T20" fmla="*/ 28 w 28"/>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7">
                  <a:moveTo>
                    <a:pt x="28" y="0"/>
                  </a:moveTo>
                  <a:lnTo>
                    <a:pt x="19" y="9"/>
                  </a:lnTo>
                  <a:lnTo>
                    <a:pt x="6" y="25"/>
                  </a:lnTo>
                  <a:lnTo>
                    <a:pt x="4" y="28"/>
                  </a:lnTo>
                  <a:lnTo>
                    <a:pt x="3" y="30"/>
                  </a:lnTo>
                  <a:lnTo>
                    <a:pt x="3" y="33"/>
                  </a:lnTo>
                  <a:lnTo>
                    <a:pt x="4" y="36"/>
                  </a:lnTo>
                  <a:lnTo>
                    <a:pt x="5" y="37"/>
                  </a:lnTo>
                  <a:lnTo>
                    <a:pt x="6" y="37"/>
                  </a:lnTo>
                  <a:lnTo>
                    <a:pt x="0" y="5"/>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0" name="Freeform 417">
              <a:extLst>
                <a:ext uri="{FF2B5EF4-FFF2-40B4-BE49-F238E27FC236}">
                  <a16:creationId xmlns:a16="http://schemas.microsoft.com/office/drawing/2014/main" id="{914ECD8B-5161-4B6C-BDAA-DF51899C1580}"/>
                </a:ext>
              </a:extLst>
            </p:cNvPr>
            <p:cNvSpPr/>
            <p:nvPr/>
          </p:nvSpPr>
          <p:spPr bwMode="auto">
            <a:xfrm>
              <a:off x="5397252" y="3851151"/>
              <a:ext cx="11113" cy="17463"/>
            </a:xfrm>
            <a:custGeom>
              <a:avLst/>
              <a:gdLst>
                <a:gd name="T0" fmla="*/ 28 w 28"/>
                <a:gd name="T1" fmla="*/ 0 h 46"/>
                <a:gd name="T2" fmla="*/ 26 w 28"/>
                <a:gd name="T3" fmla="*/ 4 h 46"/>
                <a:gd name="T4" fmla="*/ 21 w 28"/>
                <a:gd name="T5" fmla="*/ 14 h 46"/>
                <a:gd name="T6" fmla="*/ 15 w 28"/>
                <a:gd name="T7" fmla="*/ 23 h 46"/>
                <a:gd name="T8" fmla="*/ 10 w 28"/>
                <a:gd name="T9" fmla="*/ 32 h 46"/>
                <a:gd name="T10" fmla="*/ 8 w 28"/>
                <a:gd name="T11" fmla="*/ 36 h 46"/>
                <a:gd name="T12" fmla="*/ 7 w 28"/>
                <a:gd name="T13" fmla="*/ 38 h 46"/>
                <a:gd name="T14" fmla="*/ 6 w 28"/>
                <a:gd name="T15" fmla="*/ 45 h 46"/>
                <a:gd name="T16" fmla="*/ 4 w 28"/>
                <a:gd name="T17" fmla="*/ 46 h 46"/>
                <a:gd name="T18" fmla="*/ 0 w 28"/>
                <a:gd name="T19" fmla="*/ 14 h 46"/>
                <a:gd name="T20" fmla="*/ 28 w 2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6">
                  <a:moveTo>
                    <a:pt x="28" y="0"/>
                  </a:moveTo>
                  <a:lnTo>
                    <a:pt x="26" y="4"/>
                  </a:lnTo>
                  <a:lnTo>
                    <a:pt x="21" y="14"/>
                  </a:lnTo>
                  <a:lnTo>
                    <a:pt x="15" y="23"/>
                  </a:lnTo>
                  <a:lnTo>
                    <a:pt x="10" y="32"/>
                  </a:lnTo>
                  <a:lnTo>
                    <a:pt x="8" y="36"/>
                  </a:lnTo>
                  <a:lnTo>
                    <a:pt x="7" y="38"/>
                  </a:lnTo>
                  <a:lnTo>
                    <a:pt x="6" y="45"/>
                  </a:lnTo>
                  <a:lnTo>
                    <a:pt x="4" y="46"/>
                  </a:lnTo>
                  <a:lnTo>
                    <a:pt x="0" y="14"/>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1" name="Freeform 418">
              <a:extLst>
                <a:ext uri="{FF2B5EF4-FFF2-40B4-BE49-F238E27FC236}">
                  <a16:creationId xmlns:a16="http://schemas.microsoft.com/office/drawing/2014/main" id="{4717994D-6C1C-4842-ADDF-263FCE247B4D}"/>
                </a:ext>
              </a:extLst>
            </p:cNvPr>
            <p:cNvSpPr/>
            <p:nvPr/>
          </p:nvSpPr>
          <p:spPr bwMode="auto">
            <a:xfrm>
              <a:off x="5392490" y="3879726"/>
              <a:ext cx="11113" cy="17463"/>
            </a:xfrm>
            <a:custGeom>
              <a:avLst/>
              <a:gdLst>
                <a:gd name="T0" fmla="*/ 28 w 28"/>
                <a:gd name="T1" fmla="*/ 0 h 45"/>
                <a:gd name="T2" fmla="*/ 27 w 28"/>
                <a:gd name="T3" fmla="*/ 3 h 45"/>
                <a:gd name="T4" fmla="*/ 22 w 28"/>
                <a:gd name="T5" fmla="*/ 13 h 45"/>
                <a:gd name="T6" fmla="*/ 15 w 28"/>
                <a:gd name="T7" fmla="*/ 23 h 45"/>
                <a:gd name="T8" fmla="*/ 11 w 28"/>
                <a:gd name="T9" fmla="*/ 31 h 45"/>
                <a:gd name="T10" fmla="*/ 9 w 28"/>
                <a:gd name="T11" fmla="*/ 35 h 45"/>
                <a:gd name="T12" fmla="*/ 8 w 28"/>
                <a:gd name="T13" fmla="*/ 38 h 45"/>
                <a:gd name="T14" fmla="*/ 6 w 28"/>
                <a:gd name="T15" fmla="*/ 44 h 45"/>
                <a:gd name="T16" fmla="*/ 6 w 28"/>
                <a:gd name="T17" fmla="*/ 45 h 45"/>
                <a:gd name="T18" fmla="*/ 0 w 28"/>
                <a:gd name="T19" fmla="*/ 13 h 45"/>
                <a:gd name="T20" fmla="*/ 28 w 2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5">
                  <a:moveTo>
                    <a:pt x="28" y="0"/>
                  </a:moveTo>
                  <a:lnTo>
                    <a:pt x="27" y="3"/>
                  </a:lnTo>
                  <a:lnTo>
                    <a:pt x="22" y="13"/>
                  </a:lnTo>
                  <a:lnTo>
                    <a:pt x="15" y="23"/>
                  </a:lnTo>
                  <a:lnTo>
                    <a:pt x="11" y="31"/>
                  </a:lnTo>
                  <a:lnTo>
                    <a:pt x="9" y="35"/>
                  </a:lnTo>
                  <a:lnTo>
                    <a:pt x="8" y="38"/>
                  </a:lnTo>
                  <a:lnTo>
                    <a:pt x="6" y="44"/>
                  </a:lnTo>
                  <a:lnTo>
                    <a:pt x="6" y="45"/>
                  </a:lnTo>
                  <a:lnTo>
                    <a:pt x="0" y="13"/>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2" name="Freeform 419">
              <a:extLst>
                <a:ext uri="{FF2B5EF4-FFF2-40B4-BE49-F238E27FC236}">
                  <a16:creationId xmlns:a16="http://schemas.microsoft.com/office/drawing/2014/main" id="{D86B6A99-CD67-46F6-898E-FBCB9270DC7D}"/>
                </a:ext>
              </a:extLst>
            </p:cNvPr>
            <p:cNvSpPr/>
            <p:nvPr/>
          </p:nvSpPr>
          <p:spPr bwMode="auto">
            <a:xfrm>
              <a:off x="5414715" y="3847976"/>
              <a:ext cx="11113" cy="22225"/>
            </a:xfrm>
            <a:custGeom>
              <a:avLst/>
              <a:gdLst>
                <a:gd name="T0" fmla="*/ 27 w 27"/>
                <a:gd name="T1" fmla="*/ 0 h 58"/>
                <a:gd name="T2" fmla="*/ 25 w 27"/>
                <a:gd name="T3" fmla="*/ 5 h 58"/>
                <a:gd name="T4" fmla="*/ 20 w 27"/>
                <a:gd name="T5" fmla="*/ 19 h 58"/>
                <a:gd name="T6" fmla="*/ 14 w 27"/>
                <a:gd name="T7" fmla="*/ 34 h 58"/>
                <a:gd name="T8" fmla="*/ 10 w 27"/>
                <a:gd name="T9" fmla="*/ 44 h 58"/>
                <a:gd name="T10" fmla="*/ 8 w 27"/>
                <a:gd name="T11" fmla="*/ 48 h 58"/>
                <a:gd name="T12" fmla="*/ 7 w 27"/>
                <a:gd name="T13" fmla="*/ 51 h 58"/>
                <a:gd name="T14" fmla="*/ 6 w 27"/>
                <a:gd name="T15" fmla="*/ 57 h 58"/>
                <a:gd name="T16" fmla="*/ 5 w 27"/>
                <a:gd name="T17" fmla="*/ 58 h 58"/>
                <a:gd name="T18" fmla="*/ 0 w 27"/>
                <a:gd name="T19" fmla="*/ 26 h 58"/>
                <a:gd name="T20" fmla="*/ 27 w 27"/>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8">
                  <a:moveTo>
                    <a:pt x="27" y="0"/>
                  </a:moveTo>
                  <a:lnTo>
                    <a:pt x="25" y="5"/>
                  </a:lnTo>
                  <a:lnTo>
                    <a:pt x="20" y="19"/>
                  </a:lnTo>
                  <a:lnTo>
                    <a:pt x="14" y="34"/>
                  </a:lnTo>
                  <a:lnTo>
                    <a:pt x="10" y="44"/>
                  </a:lnTo>
                  <a:lnTo>
                    <a:pt x="8" y="48"/>
                  </a:lnTo>
                  <a:lnTo>
                    <a:pt x="7" y="51"/>
                  </a:lnTo>
                  <a:lnTo>
                    <a:pt x="6" y="57"/>
                  </a:lnTo>
                  <a:lnTo>
                    <a:pt x="5" y="58"/>
                  </a:lnTo>
                  <a:lnTo>
                    <a:pt x="0" y="26"/>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3" name="Freeform 420">
              <a:extLst>
                <a:ext uri="{FF2B5EF4-FFF2-40B4-BE49-F238E27FC236}">
                  <a16:creationId xmlns:a16="http://schemas.microsoft.com/office/drawing/2014/main" id="{9463CF8F-D798-4D85-AF79-FF0218DFAE16}"/>
                </a:ext>
              </a:extLst>
            </p:cNvPr>
            <p:cNvSpPr/>
            <p:nvPr/>
          </p:nvSpPr>
          <p:spPr bwMode="auto">
            <a:xfrm>
              <a:off x="5427415" y="3814639"/>
              <a:ext cx="9525" cy="25400"/>
            </a:xfrm>
            <a:custGeom>
              <a:avLst/>
              <a:gdLst>
                <a:gd name="T0" fmla="*/ 27 w 27"/>
                <a:gd name="T1" fmla="*/ 0 h 62"/>
                <a:gd name="T2" fmla="*/ 26 w 27"/>
                <a:gd name="T3" fmla="*/ 6 h 62"/>
                <a:gd name="T4" fmla="*/ 20 w 27"/>
                <a:gd name="T5" fmla="*/ 21 h 62"/>
                <a:gd name="T6" fmla="*/ 15 w 27"/>
                <a:gd name="T7" fmla="*/ 38 h 62"/>
                <a:gd name="T8" fmla="*/ 10 w 27"/>
                <a:gd name="T9" fmla="*/ 48 h 62"/>
                <a:gd name="T10" fmla="*/ 8 w 27"/>
                <a:gd name="T11" fmla="*/ 53 h 62"/>
                <a:gd name="T12" fmla="*/ 7 w 27"/>
                <a:gd name="T13" fmla="*/ 56 h 62"/>
                <a:gd name="T14" fmla="*/ 5 w 27"/>
                <a:gd name="T15" fmla="*/ 61 h 62"/>
                <a:gd name="T16" fmla="*/ 5 w 27"/>
                <a:gd name="T17" fmla="*/ 62 h 62"/>
                <a:gd name="T18" fmla="*/ 0 w 27"/>
                <a:gd name="T19" fmla="*/ 30 h 62"/>
                <a:gd name="T20" fmla="*/ 27 w 27"/>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62">
                  <a:moveTo>
                    <a:pt x="27" y="0"/>
                  </a:moveTo>
                  <a:lnTo>
                    <a:pt x="26" y="6"/>
                  </a:lnTo>
                  <a:lnTo>
                    <a:pt x="20" y="21"/>
                  </a:lnTo>
                  <a:lnTo>
                    <a:pt x="15" y="38"/>
                  </a:lnTo>
                  <a:lnTo>
                    <a:pt x="10" y="48"/>
                  </a:lnTo>
                  <a:lnTo>
                    <a:pt x="8" y="53"/>
                  </a:lnTo>
                  <a:lnTo>
                    <a:pt x="7" y="56"/>
                  </a:lnTo>
                  <a:lnTo>
                    <a:pt x="5" y="61"/>
                  </a:lnTo>
                  <a:lnTo>
                    <a:pt x="5" y="62"/>
                  </a:lnTo>
                  <a:lnTo>
                    <a:pt x="0" y="30"/>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4" name="Freeform 421">
              <a:extLst>
                <a:ext uri="{FF2B5EF4-FFF2-40B4-BE49-F238E27FC236}">
                  <a16:creationId xmlns:a16="http://schemas.microsoft.com/office/drawing/2014/main" id="{9533EF00-D08D-44ED-80FE-A4687E0CECBC}"/>
                </a:ext>
              </a:extLst>
            </p:cNvPr>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5" name="Freeform 422">
              <a:extLst>
                <a:ext uri="{FF2B5EF4-FFF2-40B4-BE49-F238E27FC236}">
                  <a16:creationId xmlns:a16="http://schemas.microsoft.com/office/drawing/2014/main" id="{E05F9279-2B66-44A1-AD52-D09056DF54B8}"/>
                </a:ext>
              </a:extLst>
            </p:cNvPr>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6" name="Freeform 423">
              <a:extLst>
                <a:ext uri="{FF2B5EF4-FFF2-40B4-BE49-F238E27FC236}">
                  <a16:creationId xmlns:a16="http://schemas.microsoft.com/office/drawing/2014/main" id="{C3B66B77-DA42-46D7-8AFF-DB325F63A1B0}"/>
                </a:ext>
              </a:extLst>
            </p:cNvPr>
            <p:cNvSpPr/>
            <p:nvPr/>
          </p:nvSpPr>
          <p:spPr bwMode="auto">
            <a:xfrm>
              <a:off x="5451227" y="3814639"/>
              <a:ext cx="11113" cy="19050"/>
            </a:xfrm>
            <a:custGeom>
              <a:avLst/>
              <a:gdLst>
                <a:gd name="T0" fmla="*/ 27 w 27"/>
                <a:gd name="T1" fmla="*/ 0 h 49"/>
                <a:gd name="T2" fmla="*/ 25 w 27"/>
                <a:gd name="T3" fmla="*/ 5 h 49"/>
                <a:gd name="T4" fmla="*/ 21 w 27"/>
                <a:gd name="T5" fmla="*/ 16 h 49"/>
                <a:gd name="T6" fmla="*/ 14 w 27"/>
                <a:gd name="T7" fmla="*/ 29 h 49"/>
                <a:gd name="T8" fmla="*/ 10 w 27"/>
                <a:gd name="T9" fmla="*/ 38 h 49"/>
                <a:gd name="T10" fmla="*/ 8 w 27"/>
                <a:gd name="T11" fmla="*/ 41 h 49"/>
                <a:gd name="T12" fmla="*/ 7 w 27"/>
                <a:gd name="T13" fmla="*/ 44 h 49"/>
                <a:gd name="T14" fmla="*/ 5 w 27"/>
                <a:gd name="T15" fmla="*/ 48 h 49"/>
                <a:gd name="T16" fmla="*/ 4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4" y="29"/>
                  </a:lnTo>
                  <a:lnTo>
                    <a:pt x="10" y="38"/>
                  </a:lnTo>
                  <a:lnTo>
                    <a:pt x="8" y="41"/>
                  </a:lnTo>
                  <a:lnTo>
                    <a:pt x="7" y="44"/>
                  </a:lnTo>
                  <a:lnTo>
                    <a:pt x="5" y="48"/>
                  </a:lnTo>
                  <a:lnTo>
                    <a:pt x="4" y="49"/>
                  </a:lnTo>
                  <a:lnTo>
                    <a:pt x="0" y="22"/>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7" name="Freeform 424">
              <a:extLst>
                <a:ext uri="{FF2B5EF4-FFF2-40B4-BE49-F238E27FC236}">
                  <a16:creationId xmlns:a16="http://schemas.microsoft.com/office/drawing/2014/main" id="{A0ED1F87-34A3-45CB-A576-167A3C88088F}"/>
                </a:ext>
              </a:extLst>
            </p:cNvPr>
            <p:cNvSpPr/>
            <p:nvPr/>
          </p:nvSpPr>
          <p:spPr bwMode="auto">
            <a:xfrm>
              <a:off x="5438527" y="3836864"/>
              <a:ext cx="11113" cy="19050"/>
            </a:xfrm>
            <a:custGeom>
              <a:avLst/>
              <a:gdLst>
                <a:gd name="T0" fmla="*/ 26 w 26"/>
                <a:gd name="T1" fmla="*/ 0 h 49"/>
                <a:gd name="T2" fmla="*/ 25 w 26"/>
                <a:gd name="T3" fmla="*/ 5 h 49"/>
                <a:gd name="T4" fmla="*/ 19 w 26"/>
                <a:gd name="T5" fmla="*/ 17 h 49"/>
                <a:gd name="T6" fmla="*/ 14 w 26"/>
                <a:gd name="T7" fmla="*/ 29 h 49"/>
                <a:gd name="T8" fmla="*/ 10 w 26"/>
                <a:gd name="T9" fmla="*/ 38 h 49"/>
                <a:gd name="T10" fmla="*/ 7 w 26"/>
                <a:gd name="T11" fmla="*/ 41 h 49"/>
                <a:gd name="T12" fmla="*/ 6 w 26"/>
                <a:gd name="T13" fmla="*/ 44 h 49"/>
                <a:gd name="T14" fmla="*/ 5 w 26"/>
                <a:gd name="T15" fmla="*/ 48 h 49"/>
                <a:gd name="T16" fmla="*/ 4 w 26"/>
                <a:gd name="T17" fmla="*/ 49 h 49"/>
                <a:gd name="T18" fmla="*/ 0 w 26"/>
                <a:gd name="T19" fmla="*/ 22 h 49"/>
                <a:gd name="T20" fmla="*/ 26 w 26"/>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9">
                  <a:moveTo>
                    <a:pt x="26" y="0"/>
                  </a:moveTo>
                  <a:lnTo>
                    <a:pt x="25" y="5"/>
                  </a:lnTo>
                  <a:lnTo>
                    <a:pt x="19" y="17"/>
                  </a:lnTo>
                  <a:lnTo>
                    <a:pt x="14" y="29"/>
                  </a:lnTo>
                  <a:lnTo>
                    <a:pt x="10" y="38"/>
                  </a:lnTo>
                  <a:lnTo>
                    <a:pt x="7" y="41"/>
                  </a:lnTo>
                  <a:lnTo>
                    <a:pt x="6" y="44"/>
                  </a:lnTo>
                  <a:lnTo>
                    <a:pt x="5" y="48"/>
                  </a:lnTo>
                  <a:lnTo>
                    <a:pt x="4" y="49"/>
                  </a:lnTo>
                  <a:lnTo>
                    <a:pt x="0" y="22"/>
                  </a:lnTo>
                  <a:lnTo>
                    <a:pt x="26"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8" name="Freeform 425">
              <a:extLst>
                <a:ext uri="{FF2B5EF4-FFF2-40B4-BE49-F238E27FC236}">
                  <a16:creationId xmlns:a16="http://schemas.microsoft.com/office/drawing/2014/main" id="{80AEFF21-3462-437F-85B3-FA01DCD53F3F}"/>
                </a:ext>
              </a:extLst>
            </p:cNvPr>
            <p:cNvSpPr/>
            <p:nvPr/>
          </p:nvSpPr>
          <p:spPr bwMode="auto">
            <a:xfrm>
              <a:off x="5478215" y="3816226"/>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39" name="Freeform 426">
              <a:extLst>
                <a:ext uri="{FF2B5EF4-FFF2-40B4-BE49-F238E27FC236}">
                  <a16:creationId xmlns:a16="http://schemas.microsoft.com/office/drawing/2014/main" id="{485BD21B-957F-40FC-A663-0175ED5F430D}"/>
                </a:ext>
              </a:extLst>
            </p:cNvPr>
            <p:cNvSpPr/>
            <p:nvPr/>
          </p:nvSpPr>
          <p:spPr bwMode="auto">
            <a:xfrm>
              <a:off x="5497265" y="3792414"/>
              <a:ext cx="9525" cy="19050"/>
            </a:xfrm>
            <a:custGeom>
              <a:avLst/>
              <a:gdLst>
                <a:gd name="T0" fmla="*/ 27 w 27"/>
                <a:gd name="T1" fmla="*/ 0 h 49"/>
                <a:gd name="T2" fmla="*/ 25 w 27"/>
                <a:gd name="T3" fmla="*/ 5 h 49"/>
                <a:gd name="T4" fmla="*/ 21 w 27"/>
                <a:gd name="T5" fmla="*/ 16 h 49"/>
                <a:gd name="T6" fmla="*/ 15 w 27"/>
                <a:gd name="T7" fmla="*/ 29 h 49"/>
                <a:gd name="T8" fmla="*/ 10 w 27"/>
                <a:gd name="T9" fmla="*/ 38 h 49"/>
                <a:gd name="T10" fmla="*/ 8 w 27"/>
                <a:gd name="T11" fmla="*/ 41 h 49"/>
                <a:gd name="T12" fmla="*/ 7 w 27"/>
                <a:gd name="T13" fmla="*/ 44 h 49"/>
                <a:gd name="T14" fmla="*/ 6 w 27"/>
                <a:gd name="T15" fmla="*/ 48 h 49"/>
                <a:gd name="T16" fmla="*/ 5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5" y="29"/>
                  </a:lnTo>
                  <a:lnTo>
                    <a:pt x="10" y="38"/>
                  </a:lnTo>
                  <a:lnTo>
                    <a:pt x="8" y="41"/>
                  </a:lnTo>
                  <a:lnTo>
                    <a:pt x="7" y="44"/>
                  </a:lnTo>
                  <a:lnTo>
                    <a:pt x="6" y="48"/>
                  </a:lnTo>
                  <a:lnTo>
                    <a:pt x="5" y="49"/>
                  </a:lnTo>
                  <a:lnTo>
                    <a:pt x="0" y="22"/>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0" name="Freeform 427">
              <a:extLst>
                <a:ext uri="{FF2B5EF4-FFF2-40B4-BE49-F238E27FC236}">
                  <a16:creationId xmlns:a16="http://schemas.microsoft.com/office/drawing/2014/main" id="{62D118A9-0C1C-4010-BAE7-39D1058C7954}"/>
                </a:ext>
              </a:extLst>
            </p:cNvPr>
            <p:cNvSpPr/>
            <p:nvPr/>
          </p:nvSpPr>
          <p:spPr bwMode="auto">
            <a:xfrm>
              <a:off x="5513140" y="3790826"/>
              <a:ext cx="11113" cy="19050"/>
            </a:xfrm>
            <a:custGeom>
              <a:avLst/>
              <a:gdLst>
                <a:gd name="T0" fmla="*/ 27 w 27"/>
                <a:gd name="T1" fmla="*/ 0 h 50"/>
                <a:gd name="T2" fmla="*/ 24 w 27"/>
                <a:gd name="T3" fmla="*/ 6 h 50"/>
                <a:gd name="T4" fmla="*/ 20 w 27"/>
                <a:gd name="T5" fmla="*/ 17 h 50"/>
                <a:gd name="T6" fmla="*/ 15 w 27"/>
                <a:gd name="T7" fmla="*/ 30 h 50"/>
                <a:gd name="T8" fmla="*/ 10 w 27"/>
                <a:gd name="T9" fmla="*/ 38 h 50"/>
                <a:gd name="T10" fmla="*/ 8 w 27"/>
                <a:gd name="T11" fmla="*/ 41 h 50"/>
                <a:gd name="T12" fmla="*/ 7 w 27"/>
                <a:gd name="T13" fmla="*/ 44 h 50"/>
                <a:gd name="T14" fmla="*/ 5 w 27"/>
                <a:gd name="T15" fmla="*/ 49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4" y="6"/>
                  </a:lnTo>
                  <a:lnTo>
                    <a:pt x="20" y="17"/>
                  </a:lnTo>
                  <a:lnTo>
                    <a:pt x="15" y="30"/>
                  </a:lnTo>
                  <a:lnTo>
                    <a:pt x="10" y="38"/>
                  </a:lnTo>
                  <a:lnTo>
                    <a:pt x="8" y="41"/>
                  </a:lnTo>
                  <a:lnTo>
                    <a:pt x="7" y="44"/>
                  </a:lnTo>
                  <a:lnTo>
                    <a:pt x="5" y="49"/>
                  </a:lnTo>
                  <a:lnTo>
                    <a:pt x="4" y="50"/>
                  </a:lnTo>
                  <a:lnTo>
                    <a:pt x="0" y="23"/>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1" name="Freeform 428">
              <a:extLst>
                <a:ext uri="{FF2B5EF4-FFF2-40B4-BE49-F238E27FC236}">
                  <a16:creationId xmlns:a16="http://schemas.microsoft.com/office/drawing/2014/main" id="{40A42535-CA5C-4C54-9276-68ADF35F84F4}"/>
                </a:ext>
              </a:extLst>
            </p:cNvPr>
            <p:cNvSpPr/>
            <p:nvPr/>
          </p:nvSpPr>
          <p:spPr bwMode="auto">
            <a:xfrm>
              <a:off x="5509965" y="3773364"/>
              <a:ext cx="11113" cy="20638"/>
            </a:xfrm>
            <a:custGeom>
              <a:avLst/>
              <a:gdLst>
                <a:gd name="T0" fmla="*/ 26 w 26"/>
                <a:gd name="T1" fmla="*/ 0 h 50"/>
                <a:gd name="T2" fmla="*/ 25 w 26"/>
                <a:gd name="T3" fmla="*/ 5 h 50"/>
                <a:gd name="T4" fmla="*/ 19 w 26"/>
                <a:gd name="T5" fmla="*/ 17 h 50"/>
                <a:gd name="T6" fmla="*/ 14 w 26"/>
                <a:gd name="T7" fmla="*/ 30 h 50"/>
                <a:gd name="T8" fmla="*/ 10 w 26"/>
                <a:gd name="T9" fmla="*/ 38 h 50"/>
                <a:gd name="T10" fmla="*/ 8 w 26"/>
                <a:gd name="T11" fmla="*/ 41 h 50"/>
                <a:gd name="T12" fmla="*/ 6 w 26"/>
                <a:gd name="T13" fmla="*/ 44 h 50"/>
                <a:gd name="T14" fmla="*/ 5 w 26"/>
                <a:gd name="T15" fmla="*/ 49 h 50"/>
                <a:gd name="T16" fmla="*/ 4 w 26"/>
                <a:gd name="T17" fmla="*/ 50 h 50"/>
                <a:gd name="T18" fmla="*/ 0 w 26"/>
                <a:gd name="T19" fmla="*/ 22 h 50"/>
                <a:gd name="T20" fmla="*/ 26 w 26"/>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0">
                  <a:moveTo>
                    <a:pt x="26" y="0"/>
                  </a:moveTo>
                  <a:lnTo>
                    <a:pt x="25" y="5"/>
                  </a:lnTo>
                  <a:lnTo>
                    <a:pt x="19" y="17"/>
                  </a:lnTo>
                  <a:lnTo>
                    <a:pt x="14" y="30"/>
                  </a:lnTo>
                  <a:lnTo>
                    <a:pt x="10" y="38"/>
                  </a:lnTo>
                  <a:lnTo>
                    <a:pt x="8" y="41"/>
                  </a:lnTo>
                  <a:lnTo>
                    <a:pt x="6" y="44"/>
                  </a:lnTo>
                  <a:lnTo>
                    <a:pt x="5" y="49"/>
                  </a:lnTo>
                  <a:lnTo>
                    <a:pt x="4" y="50"/>
                  </a:lnTo>
                  <a:lnTo>
                    <a:pt x="0" y="22"/>
                  </a:lnTo>
                  <a:lnTo>
                    <a:pt x="26"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2" name="Freeform 429">
              <a:extLst>
                <a:ext uri="{FF2B5EF4-FFF2-40B4-BE49-F238E27FC236}">
                  <a16:creationId xmlns:a16="http://schemas.microsoft.com/office/drawing/2014/main" id="{9E982DE9-447F-497C-AE75-F7DDEE033F67}"/>
                </a:ext>
              </a:extLst>
            </p:cNvPr>
            <p:cNvSpPr/>
            <p:nvPr/>
          </p:nvSpPr>
          <p:spPr bwMode="auto">
            <a:xfrm>
              <a:off x="5529015" y="3762251"/>
              <a:ext cx="9525" cy="23813"/>
            </a:xfrm>
            <a:custGeom>
              <a:avLst/>
              <a:gdLst>
                <a:gd name="T0" fmla="*/ 26 w 26"/>
                <a:gd name="T1" fmla="*/ 0 h 59"/>
                <a:gd name="T2" fmla="*/ 24 w 26"/>
                <a:gd name="T3" fmla="*/ 7 h 59"/>
                <a:gd name="T4" fmla="*/ 20 w 26"/>
                <a:gd name="T5" fmla="*/ 21 h 59"/>
                <a:gd name="T6" fmla="*/ 14 w 26"/>
                <a:gd name="T7" fmla="*/ 37 h 59"/>
                <a:gd name="T8" fmla="*/ 10 w 26"/>
                <a:gd name="T9" fmla="*/ 47 h 59"/>
                <a:gd name="T10" fmla="*/ 9 w 26"/>
                <a:gd name="T11" fmla="*/ 50 h 59"/>
                <a:gd name="T12" fmla="*/ 7 w 26"/>
                <a:gd name="T13" fmla="*/ 52 h 59"/>
                <a:gd name="T14" fmla="*/ 6 w 26"/>
                <a:gd name="T15" fmla="*/ 57 h 59"/>
                <a:gd name="T16" fmla="*/ 5 w 26"/>
                <a:gd name="T17" fmla="*/ 59 h 59"/>
                <a:gd name="T18" fmla="*/ 0 w 26"/>
                <a:gd name="T19" fmla="*/ 31 h 59"/>
                <a:gd name="T20" fmla="*/ 26 w 26"/>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9">
                  <a:moveTo>
                    <a:pt x="26" y="0"/>
                  </a:moveTo>
                  <a:lnTo>
                    <a:pt x="24" y="7"/>
                  </a:lnTo>
                  <a:lnTo>
                    <a:pt x="20" y="21"/>
                  </a:lnTo>
                  <a:lnTo>
                    <a:pt x="14" y="37"/>
                  </a:lnTo>
                  <a:lnTo>
                    <a:pt x="10" y="47"/>
                  </a:lnTo>
                  <a:lnTo>
                    <a:pt x="9" y="50"/>
                  </a:lnTo>
                  <a:lnTo>
                    <a:pt x="7" y="52"/>
                  </a:lnTo>
                  <a:lnTo>
                    <a:pt x="6" y="57"/>
                  </a:lnTo>
                  <a:lnTo>
                    <a:pt x="5" y="59"/>
                  </a:lnTo>
                  <a:lnTo>
                    <a:pt x="0" y="31"/>
                  </a:lnTo>
                  <a:lnTo>
                    <a:pt x="26"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3" name="Freeform 430">
              <a:extLst>
                <a:ext uri="{FF2B5EF4-FFF2-40B4-BE49-F238E27FC236}">
                  <a16:creationId xmlns:a16="http://schemas.microsoft.com/office/drawing/2014/main" id="{9EE6CA4B-BBA0-4AE4-AFF1-B0BB9363E8F8}"/>
                </a:ext>
              </a:extLst>
            </p:cNvPr>
            <p:cNvSpPr/>
            <p:nvPr/>
          </p:nvSpPr>
          <p:spPr bwMode="auto">
            <a:xfrm>
              <a:off x="5270252" y="3884489"/>
              <a:ext cx="12700" cy="11113"/>
            </a:xfrm>
            <a:custGeom>
              <a:avLst/>
              <a:gdLst>
                <a:gd name="T0" fmla="*/ 30 w 30"/>
                <a:gd name="T1" fmla="*/ 5 h 29"/>
                <a:gd name="T2" fmla="*/ 27 w 30"/>
                <a:gd name="T3" fmla="*/ 6 h 29"/>
                <a:gd name="T4" fmla="*/ 19 w 30"/>
                <a:gd name="T5" fmla="*/ 9 h 29"/>
                <a:gd name="T6" fmla="*/ 12 w 30"/>
                <a:gd name="T7" fmla="*/ 15 h 29"/>
                <a:gd name="T8" fmla="*/ 5 w 30"/>
                <a:gd name="T9" fmla="*/ 20 h 29"/>
                <a:gd name="T10" fmla="*/ 3 w 30"/>
                <a:gd name="T11" fmla="*/ 22 h 29"/>
                <a:gd name="T12" fmla="*/ 2 w 30"/>
                <a:gd name="T13" fmla="*/ 24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7" y="6"/>
                  </a:lnTo>
                  <a:lnTo>
                    <a:pt x="19" y="9"/>
                  </a:lnTo>
                  <a:lnTo>
                    <a:pt x="12" y="15"/>
                  </a:lnTo>
                  <a:lnTo>
                    <a:pt x="5" y="20"/>
                  </a:lnTo>
                  <a:lnTo>
                    <a:pt x="3" y="22"/>
                  </a:lnTo>
                  <a:lnTo>
                    <a:pt x="2" y="24"/>
                  </a:lnTo>
                  <a:lnTo>
                    <a:pt x="1" y="29"/>
                  </a:lnTo>
                  <a:lnTo>
                    <a:pt x="0" y="29"/>
                  </a:lnTo>
                  <a:lnTo>
                    <a:pt x="1" y="0"/>
                  </a:lnTo>
                  <a:lnTo>
                    <a:pt x="30" y="5"/>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4" name="Freeform 431">
              <a:extLst>
                <a:ext uri="{FF2B5EF4-FFF2-40B4-BE49-F238E27FC236}">
                  <a16:creationId xmlns:a16="http://schemas.microsoft.com/office/drawing/2014/main" id="{0B939678-37FA-4F73-9CD2-A2D5AB2BC3F4}"/>
                </a:ext>
              </a:extLst>
            </p:cNvPr>
            <p:cNvSpPr/>
            <p:nvPr/>
          </p:nvSpPr>
          <p:spPr bwMode="auto">
            <a:xfrm>
              <a:off x="5246440" y="3892426"/>
              <a:ext cx="12700" cy="11113"/>
            </a:xfrm>
            <a:custGeom>
              <a:avLst/>
              <a:gdLst>
                <a:gd name="T0" fmla="*/ 30 w 30"/>
                <a:gd name="T1" fmla="*/ 5 h 29"/>
                <a:gd name="T2" fmla="*/ 28 w 30"/>
                <a:gd name="T3" fmla="*/ 6 h 29"/>
                <a:gd name="T4" fmla="*/ 20 w 30"/>
                <a:gd name="T5" fmla="*/ 11 h 29"/>
                <a:gd name="T6" fmla="*/ 11 w 30"/>
                <a:gd name="T7" fmla="*/ 15 h 29"/>
                <a:gd name="T8" fmla="*/ 6 w 30"/>
                <a:gd name="T9" fmla="*/ 20 h 29"/>
                <a:gd name="T10" fmla="*/ 4 w 30"/>
                <a:gd name="T11" fmla="*/ 23 h 29"/>
                <a:gd name="T12" fmla="*/ 3 w 30"/>
                <a:gd name="T13" fmla="*/ 25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8" y="6"/>
                  </a:lnTo>
                  <a:lnTo>
                    <a:pt x="20" y="11"/>
                  </a:lnTo>
                  <a:lnTo>
                    <a:pt x="11" y="15"/>
                  </a:lnTo>
                  <a:lnTo>
                    <a:pt x="6" y="20"/>
                  </a:lnTo>
                  <a:lnTo>
                    <a:pt x="4" y="23"/>
                  </a:lnTo>
                  <a:lnTo>
                    <a:pt x="3" y="25"/>
                  </a:lnTo>
                  <a:lnTo>
                    <a:pt x="1" y="29"/>
                  </a:lnTo>
                  <a:lnTo>
                    <a:pt x="0" y="29"/>
                  </a:lnTo>
                  <a:lnTo>
                    <a:pt x="1" y="0"/>
                  </a:lnTo>
                  <a:lnTo>
                    <a:pt x="30" y="5"/>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5" name="Freeform 432">
              <a:extLst>
                <a:ext uri="{FF2B5EF4-FFF2-40B4-BE49-F238E27FC236}">
                  <a16:creationId xmlns:a16="http://schemas.microsoft.com/office/drawing/2014/main" id="{FBE3BD9B-3DDB-4272-8A9B-D521F9B576D2}"/>
                </a:ext>
              </a:extLst>
            </p:cNvPr>
            <p:cNvSpPr/>
            <p:nvPr/>
          </p:nvSpPr>
          <p:spPr bwMode="auto">
            <a:xfrm>
              <a:off x="5300415" y="3900364"/>
              <a:ext cx="11113" cy="11113"/>
            </a:xfrm>
            <a:custGeom>
              <a:avLst/>
              <a:gdLst>
                <a:gd name="T0" fmla="*/ 31 w 31"/>
                <a:gd name="T1" fmla="*/ 6 h 30"/>
                <a:gd name="T2" fmla="*/ 27 w 31"/>
                <a:gd name="T3" fmla="*/ 7 h 30"/>
                <a:gd name="T4" fmla="*/ 20 w 31"/>
                <a:gd name="T5" fmla="*/ 11 h 30"/>
                <a:gd name="T6" fmla="*/ 11 w 31"/>
                <a:gd name="T7" fmla="*/ 16 h 30"/>
                <a:gd name="T8" fmla="*/ 6 w 31"/>
                <a:gd name="T9" fmla="*/ 21 h 30"/>
                <a:gd name="T10" fmla="*/ 4 w 31"/>
                <a:gd name="T11" fmla="*/ 23 h 30"/>
                <a:gd name="T12" fmla="*/ 3 w 31"/>
                <a:gd name="T13" fmla="*/ 25 h 30"/>
                <a:gd name="T14" fmla="*/ 1 w 31"/>
                <a:gd name="T15" fmla="*/ 30 h 30"/>
                <a:gd name="T16" fmla="*/ 0 w 31"/>
                <a:gd name="T17" fmla="*/ 30 h 30"/>
                <a:gd name="T18" fmla="*/ 1 w 31"/>
                <a:gd name="T19" fmla="*/ 0 h 30"/>
                <a:gd name="T20" fmla="*/ 31 w 31"/>
                <a:gd name="T2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0">
                  <a:moveTo>
                    <a:pt x="31" y="6"/>
                  </a:moveTo>
                  <a:lnTo>
                    <a:pt x="27" y="7"/>
                  </a:lnTo>
                  <a:lnTo>
                    <a:pt x="20" y="11"/>
                  </a:lnTo>
                  <a:lnTo>
                    <a:pt x="11" y="16"/>
                  </a:lnTo>
                  <a:lnTo>
                    <a:pt x="6" y="21"/>
                  </a:lnTo>
                  <a:lnTo>
                    <a:pt x="4" y="23"/>
                  </a:lnTo>
                  <a:lnTo>
                    <a:pt x="3" y="25"/>
                  </a:lnTo>
                  <a:lnTo>
                    <a:pt x="1" y="30"/>
                  </a:lnTo>
                  <a:lnTo>
                    <a:pt x="0" y="30"/>
                  </a:lnTo>
                  <a:lnTo>
                    <a:pt x="1" y="0"/>
                  </a:lnTo>
                  <a:lnTo>
                    <a:pt x="31" y="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6" name="Freeform 433">
              <a:extLst>
                <a:ext uri="{FF2B5EF4-FFF2-40B4-BE49-F238E27FC236}">
                  <a16:creationId xmlns:a16="http://schemas.microsoft.com/office/drawing/2014/main" id="{26726FE5-E498-4EDE-B155-266DCA24A8B1}"/>
                </a:ext>
              </a:extLst>
            </p:cNvPr>
            <p:cNvSpPr/>
            <p:nvPr/>
          </p:nvSpPr>
          <p:spPr bwMode="auto">
            <a:xfrm>
              <a:off x="5327402" y="3886076"/>
              <a:ext cx="12700" cy="12700"/>
            </a:xfrm>
            <a:custGeom>
              <a:avLst/>
              <a:gdLst>
                <a:gd name="T0" fmla="*/ 31 w 31"/>
                <a:gd name="T1" fmla="*/ 0 h 32"/>
                <a:gd name="T2" fmla="*/ 21 w 31"/>
                <a:gd name="T3" fmla="*/ 9 h 32"/>
                <a:gd name="T4" fmla="*/ 7 w 31"/>
                <a:gd name="T5" fmla="*/ 23 h 32"/>
                <a:gd name="T6" fmla="*/ 5 w 31"/>
                <a:gd name="T7" fmla="*/ 26 h 32"/>
                <a:gd name="T8" fmla="*/ 4 w 31"/>
                <a:gd name="T9" fmla="*/ 28 h 32"/>
                <a:gd name="T10" fmla="*/ 2 w 31"/>
                <a:gd name="T11" fmla="*/ 32 h 32"/>
                <a:gd name="T12" fmla="*/ 0 w 31"/>
                <a:gd name="T13" fmla="*/ 31 h 32"/>
                <a:gd name="T14" fmla="*/ 2 w 31"/>
                <a:gd name="T15" fmla="*/ 2 h 32"/>
                <a:gd name="T16" fmla="*/ 31 w 31"/>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2">
                  <a:moveTo>
                    <a:pt x="31" y="0"/>
                  </a:moveTo>
                  <a:lnTo>
                    <a:pt x="21" y="9"/>
                  </a:lnTo>
                  <a:lnTo>
                    <a:pt x="7" y="23"/>
                  </a:lnTo>
                  <a:lnTo>
                    <a:pt x="5" y="26"/>
                  </a:lnTo>
                  <a:lnTo>
                    <a:pt x="4" y="28"/>
                  </a:lnTo>
                  <a:lnTo>
                    <a:pt x="2" y="32"/>
                  </a:lnTo>
                  <a:lnTo>
                    <a:pt x="0" y="31"/>
                  </a:lnTo>
                  <a:lnTo>
                    <a:pt x="2" y="2"/>
                  </a:lnTo>
                  <a:lnTo>
                    <a:pt x="31"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7" name="Freeform 434">
              <a:extLst>
                <a:ext uri="{FF2B5EF4-FFF2-40B4-BE49-F238E27FC236}">
                  <a16:creationId xmlns:a16="http://schemas.microsoft.com/office/drawing/2014/main" id="{7C3CAB1C-E497-4957-86CA-6CF94BAEA4B5}"/>
                </a:ext>
              </a:extLst>
            </p:cNvPr>
            <p:cNvSpPr/>
            <p:nvPr/>
          </p:nvSpPr>
          <p:spPr bwMode="auto">
            <a:xfrm>
              <a:off x="5224215" y="3876551"/>
              <a:ext cx="11113" cy="11113"/>
            </a:xfrm>
            <a:custGeom>
              <a:avLst/>
              <a:gdLst>
                <a:gd name="T0" fmla="*/ 31 w 31"/>
                <a:gd name="T1" fmla="*/ 11 h 29"/>
                <a:gd name="T2" fmla="*/ 27 w 31"/>
                <a:gd name="T3" fmla="*/ 12 h 29"/>
                <a:gd name="T4" fmla="*/ 20 w 31"/>
                <a:gd name="T5" fmla="*/ 13 h 29"/>
                <a:gd name="T6" fmla="*/ 15 w 31"/>
                <a:gd name="T7" fmla="*/ 14 h 29"/>
                <a:gd name="T8" fmla="*/ 11 w 31"/>
                <a:gd name="T9" fmla="*/ 15 h 29"/>
                <a:gd name="T10" fmla="*/ 8 w 31"/>
                <a:gd name="T11" fmla="*/ 17 h 29"/>
                <a:gd name="T12" fmla="*/ 6 w 31"/>
                <a:gd name="T13" fmla="*/ 21 h 29"/>
                <a:gd name="T14" fmla="*/ 4 w 31"/>
                <a:gd name="T15" fmla="*/ 23 h 29"/>
                <a:gd name="T16" fmla="*/ 2 w 31"/>
                <a:gd name="T17" fmla="*/ 25 h 29"/>
                <a:gd name="T18" fmla="*/ 1 w 31"/>
                <a:gd name="T19" fmla="*/ 29 h 29"/>
                <a:gd name="T20" fmla="*/ 0 w 31"/>
                <a:gd name="T21" fmla="*/ 28 h 29"/>
                <a:gd name="T22" fmla="*/ 1 w 31"/>
                <a:gd name="T23" fmla="*/ 0 h 29"/>
                <a:gd name="T24" fmla="*/ 31 w 31"/>
                <a:gd name="T25"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9">
                  <a:moveTo>
                    <a:pt x="31" y="11"/>
                  </a:moveTo>
                  <a:lnTo>
                    <a:pt x="27" y="12"/>
                  </a:lnTo>
                  <a:lnTo>
                    <a:pt x="20" y="13"/>
                  </a:lnTo>
                  <a:lnTo>
                    <a:pt x="15" y="14"/>
                  </a:lnTo>
                  <a:lnTo>
                    <a:pt x="11" y="15"/>
                  </a:lnTo>
                  <a:lnTo>
                    <a:pt x="8" y="17"/>
                  </a:lnTo>
                  <a:lnTo>
                    <a:pt x="6" y="21"/>
                  </a:lnTo>
                  <a:lnTo>
                    <a:pt x="4" y="23"/>
                  </a:lnTo>
                  <a:lnTo>
                    <a:pt x="2" y="25"/>
                  </a:lnTo>
                  <a:lnTo>
                    <a:pt x="1" y="29"/>
                  </a:lnTo>
                  <a:lnTo>
                    <a:pt x="0" y="28"/>
                  </a:lnTo>
                  <a:lnTo>
                    <a:pt x="1" y="0"/>
                  </a:lnTo>
                  <a:lnTo>
                    <a:pt x="31" y="1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8" name="Freeform 435">
              <a:extLst>
                <a:ext uri="{FF2B5EF4-FFF2-40B4-BE49-F238E27FC236}">
                  <a16:creationId xmlns:a16="http://schemas.microsoft.com/office/drawing/2014/main" id="{C12895BE-3993-4059-9288-3922EC04FF44}"/>
                </a:ext>
              </a:extLst>
            </p:cNvPr>
            <p:cNvSpPr/>
            <p:nvPr/>
          </p:nvSpPr>
          <p:spPr bwMode="auto">
            <a:xfrm>
              <a:off x="5205165" y="3879726"/>
              <a:ext cx="12700" cy="12700"/>
            </a:xfrm>
            <a:custGeom>
              <a:avLst/>
              <a:gdLst>
                <a:gd name="T0" fmla="*/ 30 w 30"/>
                <a:gd name="T1" fmla="*/ 12 h 30"/>
                <a:gd name="T2" fmla="*/ 28 w 30"/>
                <a:gd name="T3" fmla="*/ 12 h 30"/>
                <a:gd name="T4" fmla="*/ 20 w 30"/>
                <a:gd name="T5" fmla="*/ 14 h 30"/>
                <a:gd name="T6" fmla="*/ 16 w 30"/>
                <a:gd name="T7" fmla="*/ 15 h 30"/>
                <a:gd name="T8" fmla="*/ 12 w 30"/>
                <a:gd name="T9" fmla="*/ 16 h 30"/>
                <a:gd name="T10" fmla="*/ 9 w 30"/>
                <a:gd name="T11" fmla="*/ 18 h 30"/>
                <a:gd name="T12" fmla="*/ 6 w 30"/>
                <a:gd name="T13" fmla="*/ 20 h 30"/>
                <a:gd name="T14" fmla="*/ 4 w 30"/>
                <a:gd name="T15" fmla="*/ 24 h 30"/>
                <a:gd name="T16" fmla="*/ 3 w 30"/>
                <a:gd name="T17" fmla="*/ 26 h 30"/>
                <a:gd name="T18" fmla="*/ 1 w 30"/>
                <a:gd name="T19" fmla="*/ 30 h 30"/>
                <a:gd name="T20" fmla="*/ 0 w 30"/>
                <a:gd name="T21" fmla="*/ 29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8" y="12"/>
                  </a:lnTo>
                  <a:lnTo>
                    <a:pt x="20" y="14"/>
                  </a:lnTo>
                  <a:lnTo>
                    <a:pt x="16" y="15"/>
                  </a:lnTo>
                  <a:lnTo>
                    <a:pt x="12" y="16"/>
                  </a:lnTo>
                  <a:lnTo>
                    <a:pt x="9" y="18"/>
                  </a:lnTo>
                  <a:lnTo>
                    <a:pt x="6" y="20"/>
                  </a:lnTo>
                  <a:lnTo>
                    <a:pt x="4" y="24"/>
                  </a:lnTo>
                  <a:lnTo>
                    <a:pt x="3" y="26"/>
                  </a:lnTo>
                  <a:lnTo>
                    <a:pt x="1" y="30"/>
                  </a:lnTo>
                  <a:lnTo>
                    <a:pt x="0" y="29"/>
                  </a:lnTo>
                  <a:lnTo>
                    <a:pt x="1" y="0"/>
                  </a:lnTo>
                  <a:lnTo>
                    <a:pt x="30" y="12"/>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49" name="Freeform 436">
              <a:extLst>
                <a:ext uri="{FF2B5EF4-FFF2-40B4-BE49-F238E27FC236}">
                  <a16:creationId xmlns:a16="http://schemas.microsoft.com/office/drawing/2014/main" id="{48A951A1-953E-4ED6-926D-864E9DD839E3}"/>
                </a:ext>
              </a:extLst>
            </p:cNvPr>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0" name="Freeform 437">
              <a:extLst>
                <a:ext uri="{FF2B5EF4-FFF2-40B4-BE49-F238E27FC236}">
                  <a16:creationId xmlns:a16="http://schemas.microsoft.com/office/drawing/2014/main" id="{DDCFBD89-9234-46A8-8742-5496A0A0871A}"/>
                </a:ext>
              </a:extLst>
            </p:cNvPr>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1" name="Freeform 438">
              <a:extLst>
                <a:ext uri="{FF2B5EF4-FFF2-40B4-BE49-F238E27FC236}">
                  <a16:creationId xmlns:a16="http://schemas.microsoft.com/office/drawing/2014/main" id="{B0DA6437-E5D2-4A6B-8EE9-35F101302A0D}"/>
                </a:ext>
              </a:extLst>
            </p:cNvPr>
            <p:cNvSpPr/>
            <p:nvPr/>
          </p:nvSpPr>
          <p:spPr bwMode="auto">
            <a:xfrm>
              <a:off x="5121027" y="3820989"/>
              <a:ext cx="12700" cy="12700"/>
            </a:xfrm>
            <a:custGeom>
              <a:avLst/>
              <a:gdLst>
                <a:gd name="T0" fmla="*/ 32 w 32"/>
                <a:gd name="T1" fmla="*/ 19 h 33"/>
                <a:gd name="T2" fmla="*/ 29 w 32"/>
                <a:gd name="T3" fmla="*/ 18 h 33"/>
                <a:gd name="T4" fmla="*/ 22 w 32"/>
                <a:gd name="T5" fmla="*/ 17 h 33"/>
                <a:gd name="T6" fmla="*/ 19 w 32"/>
                <a:gd name="T7" fmla="*/ 16 h 33"/>
                <a:gd name="T8" fmla="*/ 14 w 32"/>
                <a:gd name="T9" fmla="*/ 16 h 33"/>
                <a:gd name="T10" fmla="*/ 11 w 32"/>
                <a:gd name="T11" fmla="*/ 17 h 33"/>
                <a:gd name="T12" fmla="*/ 10 w 32"/>
                <a:gd name="T13" fmla="*/ 19 h 33"/>
                <a:gd name="T14" fmla="*/ 8 w 32"/>
                <a:gd name="T15" fmla="*/ 23 h 33"/>
                <a:gd name="T16" fmla="*/ 7 w 32"/>
                <a:gd name="T17" fmla="*/ 25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9" y="16"/>
                  </a:lnTo>
                  <a:lnTo>
                    <a:pt x="14" y="16"/>
                  </a:lnTo>
                  <a:lnTo>
                    <a:pt x="11" y="17"/>
                  </a:lnTo>
                  <a:lnTo>
                    <a:pt x="10" y="19"/>
                  </a:lnTo>
                  <a:lnTo>
                    <a:pt x="8" y="23"/>
                  </a:lnTo>
                  <a:lnTo>
                    <a:pt x="7" y="25"/>
                  </a:lnTo>
                  <a:lnTo>
                    <a:pt x="3" y="31"/>
                  </a:lnTo>
                  <a:lnTo>
                    <a:pt x="0" y="33"/>
                  </a:lnTo>
                  <a:lnTo>
                    <a:pt x="5" y="0"/>
                  </a:lnTo>
                  <a:lnTo>
                    <a:pt x="32"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2" name="Freeform 439">
              <a:extLst>
                <a:ext uri="{FF2B5EF4-FFF2-40B4-BE49-F238E27FC236}">
                  <a16:creationId xmlns:a16="http://schemas.microsoft.com/office/drawing/2014/main" id="{C2125B3C-D454-4908-8CDA-28E6CB9FC126}"/>
                </a:ext>
              </a:extLst>
            </p:cNvPr>
            <p:cNvSpPr/>
            <p:nvPr/>
          </p:nvSpPr>
          <p:spPr bwMode="auto">
            <a:xfrm>
              <a:off x="5019427" y="3762251"/>
              <a:ext cx="12700" cy="14288"/>
            </a:xfrm>
            <a:custGeom>
              <a:avLst/>
              <a:gdLst>
                <a:gd name="T0" fmla="*/ 32 w 32"/>
                <a:gd name="T1" fmla="*/ 20 h 34"/>
                <a:gd name="T2" fmla="*/ 29 w 32"/>
                <a:gd name="T3" fmla="*/ 19 h 34"/>
                <a:gd name="T4" fmla="*/ 22 w 32"/>
                <a:gd name="T5" fmla="*/ 18 h 34"/>
                <a:gd name="T6" fmla="*/ 18 w 32"/>
                <a:gd name="T7" fmla="*/ 18 h 34"/>
                <a:gd name="T8" fmla="*/ 15 w 32"/>
                <a:gd name="T9" fmla="*/ 18 h 34"/>
                <a:gd name="T10" fmla="*/ 11 w 32"/>
                <a:gd name="T11" fmla="*/ 19 h 34"/>
                <a:gd name="T12" fmla="*/ 9 w 32"/>
                <a:gd name="T13" fmla="*/ 21 h 34"/>
                <a:gd name="T14" fmla="*/ 7 w 32"/>
                <a:gd name="T15" fmla="*/ 23 h 34"/>
                <a:gd name="T16" fmla="*/ 6 w 32"/>
                <a:gd name="T17" fmla="*/ 25 h 34"/>
                <a:gd name="T18" fmla="*/ 3 w 32"/>
                <a:gd name="T19" fmla="*/ 32 h 34"/>
                <a:gd name="T20" fmla="*/ 0 w 32"/>
                <a:gd name="T21" fmla="*/ 34 h 34"/>
                <a:gd name="T22" fmla="*/ 5 w 32"/>
                <a:gd name="T23" fmla="*/ 0 h 34"/>
                <a:gd name="T24" fmla="*/ 32 w 32"/>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4">
                  <a:moveTo>
                    <a:pt x="32" y="20"/>
                  </a:moveTo>
                  <a:lnTo>
                    <a:pt x="29" y="19"/>
                  </a:lnTo>
                  <a:lnTo>
                    <a:pt x="22" y="18"/>
                  </a:lnTo>
                  <a:lnTo>
                    <a:pt x="18" y="18"/>
                  </a:lnTo>
                  <a:lnTo>
                    <a:pt x="15" y="18"/>
                  </a:lnTo>
                  <a:lnTo>
                    <a:pt x="11" y="19"/>
                  </a:lnTo>
                  <a:lnTo>
                    <a:pt x="9" y="21"/>
                  </a:lnTo>
                  <a:lnTo>
                    <a:pt x="7" y="23"/>
                  </a:lnTo>
                  <a:lnTo>
                    <a:pt x="6" y="25"/>
                  </a:lnTo>
                  <a:lnTo>
                    <a:pt x="3" y="32"/>
                  </a:lnTo>
                  <a:lnTo>
                    <a:pt x="0" y="34"/>
                  </a:lnTo>
                  <a:lnTo>
                    <a:pt x="5" y="0"/>
                  </a:lnTo>
                  <a:lnTo>
                    <a:pt x="32" y="2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3" name="Freeform 440">
              <a:extLst>
                <a:ext uri="{FF2B5EF4-FFF2-40B4-BE49-F238E27FC236}">
                  <a16:creationId xmlns:a16="http://schemas.microsoft.com/office/drawing/2014/main" id="{3FC9438F-7064-426E-BDB3-770C9746D638}"/>
                </a:ext>
              </a:extLst>
            </p:cNvPr>
            <p:cNvSpPr/>
            <p:nvPr/>
          </p:nvSpPr>
          <p:spPr bwMode="auto">
            <a:xfrm>
              <a:off x="5052765" y="3786064"/>
              <a:ext cx="12700" cy="12700"/>
            </a:xfrm>
            <a:custGeom>
              <a:avLst/>
              <a:gdLst>
                <a:gd name="T0" fmla="*/ 32 w 32"/>
                <a:gd name="T1" fmla="*/ 18 h 32"/>
                <a:gd name="T2" fmla="*/ 29 w 32"/>
                <a:gd name="T3" fmla="*/ 17 h 32"/>
                <a:gd name="T4" fmla="*/ 22 w 32"/>
                <a:gd name="T5" fmla="*/ 16 h 32"/>
                <a:gd name="T6" fmla="*/ 18 w 32"/>
                <a:gd name="T7" fmla="*/ 16 h 32"/>
                <a:gd name="T8" fmla="*/ 15 w 32"/>
                <a:gd name="T9" fmla="*/ 16 h 32"/>
                <a:gd name="T10" fmla="*/ 12 w 32"/>
                <a:gd name="T11" fmla="*/ 17 h 32"/>
                <a:gd name="T12" fmla="*/ 10 w 32"/>
                <a:gd name="T13" fmla="*/ 19 h 32"/>
                <a:gd name="T14" fmla="*/ 7 w 32"/>
                <a:gd name="T15" fmla="*/ 21 h 32"/>
                <a:gd name="T16" fmla="*/ 6 w 32"/>
                <a:gd name="T17" fmla="*/ 23 h 32"/>
                <a:gd name="T18" fmla="*/ 3 w 32"/>
                <a:gd name="T19" fmla="*/ 30 h 32"/>
                <a:gd name="T20" fmla="*/ 0 w 32"/>
                <a:gd name="T21" fmla="*/ 32 h 32"/>
                <a:gd name="T22" fmla="*/ 5 w 32"/>
                <a:gd name="T23" fmla="*/ 0 h 32"/>
                <a:gd name="T24" fmla="*/ 32 w 32"/>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2">
                  <a:moveTo>
                    <a:pt x="32" y="18"/>
                  </a:moveTo>
                  <a:lnTo>
                    <a:pt x="29" y="17"/>
                  </a:lnTo>
                  <a:lnTo>
                    <a:pt x="22" y="16"/>
                  </a:lnTo>
                  <a:lnTo>
                    <a:pt x="18" y="16"/>
                  </a:lnTo>
                  <a:lnTo>
                    <a:pt x="15" y="16"/>
                  </a:lnTo>
                  <a:lnTo>
                    <a:pt x="12" y="17"/>
                  </a:lnTo>
                  <a:lnTo>
                    <a:pt x="10" y="19"/>
                  </a:lnTo>
                  <a:lnTo>
                    <a:pt x="7" y="21"/>
                  </a:lnTo>
                  <a:lnTo>
                    <a:pt x="6" y="23"/>
                  </a:lnTo>
                  <a:lnTo>
                    <a:pt x="3" y="30"/>
                  </a:lnTo>
                  <a:lnTo>
                    <a:pt x="0" y="32"/>
                  </a:lnTo>
                  <a:lnTo>
                    <a:pt x="5" y="0"/>
                  </a:lnTo>
                  <a:lnTo>
                    <a:pt x="32" y="18"/>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4" name="Freeform 441">
              <a:extLst>
                <a:ext uri="{FF2B5EF4-FFF2-40B4-BE49-F238E27FC236}">
                  <a16:creationId xmlns:a16="http://schemas.microsoft.com/office/drawing/2014/main" id="{5176D57E-5C9B-4F8A-8A59-8F88083E10B3}"/>
                </a:ext>
              </a:extLst>
            </p:cNvPr>
            <p:cNvSpPr/>
            <p:nvPr/>
          </p:nvSpPr>
          <p:spPr bwMode="auto">
            <a:xfrm>
              <a:off x="4622552" y="3616201"/>
              <a:ext cx="30163" cy="38100"/>
            </a:xfrm>
            <a:custGeom>
              <a:avLst/>
              <a:gdLst>
                <a:gd name="T0" fmla="*/ 70 w 75"/>
                <a:gd name="T1" fmla="*/ 74 h 92"/>
                <a:gd name="T2" fmla="*/ 73 w 75"/>
                <a:gd name="T3" fmla="*/ 78 h 92"/>
                <a:gd name="T4" fmla="*/ 74 w 75"/>
                <a:gd name="T5" fmla="*/ 83 h 92"/>
                <a:gd name="T6" fmla="*/ 75 w 75"/>
                <a:gd name="T7" fmla="*/ 86 h 92"/>
                <a:gd name="T8" fmla="*/ 75 w 75"/>
                <a:gd name="T9" fmla="*/ 88 h 92"/>
                <a:gd name="T10" fmla="*/ 74 w 75"/>
                <a:gd name="T11" fmla="*/ 90 h 92"/>
                <a:gd name="T12" fmla="*/ 72 w 75"/>
                <a:gd name="T13" fmla="*/ 91 h 92"/>
                <a:gd name="T14" fmla="*/ 68 w 75"/>
                <a:gd name="T15" fmla="*/ 92 h 92"/>
                <a:gd name="T16" fmla="*/ 62 w 75"/>
                <a:gd name="T17" fmla="*/ 92 h 92"/>
                <a:gd name="T18" fmla="*/ 59 w 75"/>
                <a:gd name="T19" fmla="*/ 81 h 92"/>
                <a:gd name="T20" fmla="*/ 56 w 75"/>
                <a:gd name="T21" fmla="*/ 71 h 92"/>
                <a:gd name="T22" fmla="*/ 53 w 75"/>
                <a:gd name="T23" fmla="*/ 62 h 92"/>
                <a:gd name="T24" fmla="*/ 48 w 75"/>
                <a:gd name="T25" fmla="*/ 54 h 92"/>
                <a:gd name="T26" fmla="*/ 39 w 75"/>
                <a:gd name="T27" fmla="*/ 41 h 92"/>
                <a:gd name="T28" fmla="*/ 28 w 75"/>
                <a:gd name="T29" fmla="*/ 30 h 92"/>
                <a:gd name="T30" fmla="*/ 14 w 75"/>
                <a:gd name="T31" fmla="*/ 16 h 92"/>
                <a:gd name="T32" fmla="*/ 0 w 75"/>
                <a:gd name="T33" fmla="*/ 0 h 92"/>
                <a:gd name="T34" fmla="*/ 9 w 75"/>
                <a:gd name="T35" fmla="*/ 5 h 92"/>
                <a:gd name="T36" fmla="*/ 19 w 75"/>
                <a:gd name="T37" fmla="*/ 12 h 92"/>
                <a:gd name="T38" fmla="*/ 29 w 75"/>
                <a:gd name="T39" fmla="*/ 19 h 92"/>
                <a:gd name="T40" fmla="*/ 38 w 75"/>
                <a:gd name="T41" fmla="*/ 28 h 92"/>
                <a:gd name="T42" fmla="*/ 46 w 75"/>
                <a:gd name="T43" fmla="*/ 37 h 92"/>
                <a:gd name="T44" fmla="*/ 55 w 75"/>
                <a:gd name="T45" fmla="*/ 48 h 92"/>
                <a:gd name="T46" fmla="*/ 62 w 75"/>
                <a:gd name="T47" fmla="*/ 60 h 92"/>
                <a:gd name="T48" fmla="*/ 70 w 75"/>
                <a:gd name="T49" fmla="*/ 7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92">
                  <a:moveTo>
                    <a:pt x="70" y="74"/>
                  </a:moveTo>
                  <a:lnTo>
                    <a:pt x="73" y="78"/>
                  </a:lnTo>
                  <a:lnTo>
                    <a:pt x="74" y="83"/>
                  </a:lnTo>
                  <a:lnTo>
                    <a:pt x="75" y="86"/>
                  </a:lnTo>
                  <a:lnTo>
                    <a:pt x="75" y="88"/>
                  </a:lnTo>
                  <a:lnTo>
                    <a:pt x="74" y="90"/>
                  </a:lnTo>
                  <a:lnTo>
                    <a:pt x="72" y="91"/>
                  </a:lnTo>
                  <a:lnTo>
                    <a:pt x="68" y="92"/>
                  </a:lnTo>
                  <a:lnTo>
                    <a:pt x="62" y="92"/>
                  </a:lnTo>
                  <a:lnTo>
                    <a:pt x="59" y="81"/>
                  </a:lnTo>
                  <a:lnTo>
                    <a:pt x="56" y="71"/>
                  </a:lnTo>
                  <a:lnTo>
                    <a:pt x="53" y="62"/>
                  </a:lnTo>
                  <a:lnTo>
                    <a:pt x="48" y="54"/>
                  </a:lnTo>
                  <a:lnTo>
                    <a:pt x="39" y="41"/>
                  </a:lnTo>
                  <a:lnTo>
                    <a:pt x="28" y="30"/>
                  </a:lnTo>
                  <a:lnTo>
                    <a:pt x="14" y="16"/>
                  </a:lnTo>
                  <a:lnTo>
                    <a:pt x="0" y="0"/>
                  </a:lnTo>
                  <a:lnTo>
                    <a:pt x="9" y="5"/>
                  </a:lnTo>
                  <a:lnTo>
                    <a:pt x="19" y="12"/>
                  </a:lnTo>
                  <a:lnTo>
                    <a:pt x="29" y="19"/>
                  </a:lnTo>
                  <a:lnTo>
                    <a:pt x="38" y="28"/>
                  </a:lnTo>
                  <a:lnTo>
                    <a:pt x="46" y="37"/>
                  </a:lnTo>
                  <a:lnTo>
                    <a:pt x="55" y="48"/>
                  </a:lnTo>
                  <a:lnTo>
                    <a:pt x="62" y="60"/>
                  </a:lnTo>
                  <a:lnTo>
                    <a:pt x="70" y="74"/>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5" name="Freeform 442">
              <a:extLst>
                <a:ext uri="{FF2B5EF4-FFF2-40B4-BE49-F238E27FC236}">
                  <a16:creationId xmlns:a16="http://schemas.microsoft.com/office/drawing/2014/main" id="{90475ECE-EB1A-4694-B5AB-A71FFABBA43D}"/>
                </a:ext>
              </a:extLst>
            </p:cNvPr>
            <p:cNvSpPr/>
            <p:nvPr/>
          </p:nvSpPr>
          <p:spPr bwMode="auto">
            <a:xfrm>
              <a:off x="4614615" y="3619376"/>
              <a:ext cx="30163" cy="38100"/>
            </a:xfrm>
            <a:custGeom>
              <a:avLst/>
              <a:gdLst>
                <a:gd name="T0" fmla="*/ 74 w 77"/>
                <a:gd name="T1" fmla="*/ 85 h 96"/>
                <a:gd name="T2" fmla="*/ 76 w 77"/>
                <a:gd name="T3" fmla="*/ 90 h 96"/>
                <a:gd name="T4" fmla="*/ 77 w 77"/>
                <a:gd name="T5" fmla="*/ 94 h 96"/>
                <a:gd name="T6" fmla="*/ 76 w 77"/>
                <a:gd name="T7" fmla="*/ 95 h 96"/>
                <a:gd name="T8" fmla="*/ 74 w 77"/>
                <a:gd name="T9" fmla="*/ 96 h 96"/>
                <a:gd name="T10" fmla="*/ 70 w 77"/>
                <a:gd name="T11" fmla="*/ 96 h 96"/>
                <a:gd name="T12" fmla="*/ 66 w 77"/>
                <a:gd name="T13" fmla="*/ 96 h 96"/>
                <a:gd name="T14" fmla="*/ 64 w 77"/>
                <a:gd name="T15" fmla="*/ 86 h 96"/>
                <a:gd name="T16" fmla="*/ 62 w 77"/>
                <a:gd name="T17" fmla="*/ 77 h 96"/>
                <a:gd name="T18" fmla="*/ 58 w 77"/>
                <a:gd name="T19" fmla="*/ 69 h 96"/>
                <a:gd name="T20" fmla="*/ 56 w 77"/>
                <a:gd name="T21" fmla="*/ 62 h 96"/>
                <a:gd name="T22" fmla="*/ 49 w 77"/>
                <a:gd name="T23" fmla="*/ 49 h 96"/>
                <a:gd name="T24" fmla="*/ 41 w 77"/>
                <a:gd name="T25" fmla="*/ 39 h 96"/>
                <a:gd name="T26" fmla="*/ 22 w 77"/>
                <a:gd name="T27" fmla="*/ 21 h 96"/>
                <a:gd name="T28" fmla="*/ 0 w 77"/>
                <a:gd name="T29" fmla="*/ 0 h 96"/>
                <a:gd name="T30" fmla="*/ 12 w 77"/>
                <a:gd name="T31" fmla="*/ 6 h 96"/>
                <a:gd name="T32" fmla="*/ 24 w 77"/>
                <a:gd name="T33" fmla="*/ 13 h 96"/>
                <a:gd name="T34" fmla="*/ 35 w 77"/>
                <a:gd name="T35" fmla="*/ 22 h 96"/>
                <a:gd name="T36" fmla="*/ 45 w 77"/>
                <a:gd name="T37" fmla="*/ 33 h 96"/>
                <a:gd name="T38" fmla="*/ 55 w 77"/>
                <a:gd name="T39" fmla="*/ 44 h 96"/>
                <a:gd name="T40" fmla="*/ 63 w 77"/>
                <a:gd name="T41" fmla="*/ 57 h 96"/>
                <a:gd name="T42" fmla="*/ 69 w 77"/>
                <a:gd name="T43" fmla="*/ 71 h 96"/>
                <a:gd name="T44" fmla="*/ 74 w 77"/>
                <a:gd name="T45"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 h="96">
                  <a:moveTo>
                    <a:pt x="74" y="85"/>
                  </a:moveTo>
                  <a:lnTo>
                    <a:pt x="76" y="90"/>
                  </a:lnTo>
                  <a:lnTo>
                    <a:pt x="77" y="94"/>
                  </a:lnTo>
                  <a:lnTo>
                    <a:pt x="76" y="95"/>
                  </a:lnTo>
                  <a:lnTo>
                    <a:pt x="74" y="96"/>
                  </a:lnTo>
                  <a:lnTo>
                    <a:pt x="70" y="96"/>
                  </a:lnTo>
                  <a:lnTo>
                    <a:pt x="66" y="96"/>
                  </a:lnTo>
                  <a:lnTo>
                    <a:pt x="64" y="86"/>
                  </a:lnTo>
                  <a:lnTo>
                    <a:pt x="62" y="77"/>
                  </a:lnTo>
                  <a:lnTo>
                    <a:pt x="58" y="69"/>
                  </a:lnTo>
                  <a:lnTo>
                    <a:pt x="56" y="62"/>
                  </a:lnTo>
                  <a:lnTo>
                    <a:pt x="49" y="49"/>
                  </a:lnTo>
                  <a:lnTo>
                    <a:pt x="41" y="39"/>
                  </a:lnTo>
                  <a:lnTo>
                    <a:pt x="22" y="21"/>
                  </a:lnTo>
                  <a:lnTo>
                    <a:pt x="0" y="0"/>
                  </a:lnTo>
                  <a:lnTo>
                    <a:pt x="12" y="6"/>
                  </a:lnTo>
                  <a:lnTo>
                    <a:pt x="24" y="13"/>
                  </a:lnTo>
                  <a:lnTo>
                    <a:pt x="35" y="22"/>
                  </a:lnTo>
                  <a:lnTo>
                    <a:pt x="45" y="33"/>
                  </a:lnTo>
                  <a:lnTo>
                    <a:pt x="55" y="44"/>
                  </a:lnTo>
                  <a:lnTo>
                    <a:pt x="63" y="57"/>
                  </a:lnTo>
                  <a:lnTo>
                    <a:pt x="69" y="71"/>
                  </a:lnTo>
                  <a:lnTo>
                    <a:pt x="74" y="85"/>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6" name="Freeform 443">
              <a:extLst>
                <a:ext uri="{FF2B5EF4-FFF2-40B4-BE49-F238E27FC236}">
                  <a16:creationId xmlns:a16="http://schemas.microsoft.com/office/drawing/2014/main" id="{8B3DCE7E-0BD5-44B9-8E1D-A88563F82B6F}"/>
                </a:ext>
              </a:extLst>
            </p:cNvPr>
            <p:cNvSpPr/>
            <p:nvPr/>
          </p:nvSpPr>
          <p:spPr bwMode="auto">
            <a:xfrm>
              <a:off x="4686052" y="3693989"/>
              <a:ext cx="9525" cy="19050"/>
            </a:xfrm>
            <a:custGeom>
              <a:avLst/>
              <a:gdLst>
                <a:gd name="T0" fmla="*/ 24 w 26"/>
                <a:gd name="T1" fmla="*/ 1 h 45"/>
                <a:gd name="T2" fmla="*/ 25 w 26"/>
                <a:gd name="T3" fmla="*/ 0 h 45"/>
                <a:gd name="T4" fmla="*/ 26 w 26"/>
                <a:gd name="T5" fmla="*/ 0 h 45"/>
                <a:gd name="T6" fmla="*/ 26 w 26"/>
                <a:gd name="T7" fmla="*/ 1 h 45"/>
                <a:gd name="T8" fmla="*/ 25 w 26"/>
                <a:gd name="T9" fmla="*/ 1 h 45"/>
                <a:gd name="T10" fmla="*/ 23 w 26"/>
                <a:gd name="T11" fmla="*/ 4 h 45"/>
                <a:gd name="T12" fmla="*/ 20 w 26"/>
                <a:gd name="T13" fmla="*/ 7 h 45"/>
                <a:gd name="T14" fmla="*/ 17 w 26"/>
                <a:gd name="T15" fmla="*/ 13 h 45"/>
                <a:gd name="T16" fmla="*/ 12 w 26"/>
                <a:gd name="T17" fmla="*/ 18 h 45"/>
                <a:gd name="T18" fmla="*/ 10 w 26"/>
                <a:gd name="T19" fmla="*/ 25 h 45"/>
                <a:gd name="T20" fmla="*/ 9 w 26"/>
                <a:gd name="T21" fmla="*/ 31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2 h 45"/>
                <a:gd name="T36" fmla="*/ 24 w 26"/>
                <a:gd name="T3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1"/>
                  </a:moveTo>
                  <a:lnTo>
                    <a:pt x="25" y="0"/>
                  </a:lnTo>
                  <a:lnTo>
                    <a:pt x="26" y="0"/>
                  </a:lnTo>
                  <a:lnTo>
                    <a:pt x="26" y="1"/>
                  </a:lnTo>
                  <a:lnTo>
                    <a:pt x="25" y="1"/>
                  </a:lnTo>
                  <a:lnTo>
                    <a:pt x="23" y="4"/>
                  </a:lnTo>
                  <a:lnTo>
                    <a:pt x="20" y="7"/>
                  </a:lnTo>
                  <a:lnTo>
                    <a:pt x="17" y="13"/>
                  </a:lnTo>
                  <a:lnTo>
                    <a:pt x="12" y="18"/>
                  </a:lnTo>
                  <a:lnTo>
                    <a:pt x="10" y="25"/>
                  </a:lnTo>
                  <a:lnTo>
                    <a:pt x="9" y="31"/>
                  </a:lnTo>
                  <a:lnTo>
                    <a:pt x="8" y="38"/>
                  </a:lnTo>
                  <a:lnTo>
                    <a:pt x="6" y="43"/>
                  </a:lnTo>
                  <a:lnTo>
                    <a:pt x="5" y="45"/>
                  </a:lnTo>
                  <a:lnTo>
                    <a:pt x="4" y="45"/>
                  </a:lnTo>
                  <a:lnTo>
                    <a:pt x="2" y="45"/>
                  </a:lnTo>
                  <a:lnTo>
                    <a:pt x="2" y="43"/>
                  </a:lnTo>
                  <a:lnTo>
                    <a:pt x="0" y="12"/>
                  </a:lnTo>
                  <a:lnTo>
                    <a:pt x="24" y="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7" name="Freeform 444">
              <a:extLst>
                <a:ext uri="{FF2B5EF4-FFF2-40B4-BE49-F238E27FC236}">
                  <a16:creationId xmlns:a16="http://schemas.microsoft.com/office/drawing/2014/main" id="{75F1175B-4AC8-43DB-905F-145425EA0997}"/>
                </a:ext>
              </a:extLst>
            </p:cNvPr>
            <p:cNvSpPr/>
            <p:nvPr/>
          </p:nvSpPr>
          <p:spPr bwMode="auto">
            <a:xfrm>
              <a:off x="4674940" y="3716214"/>
              <a:ext cx="9525" cy="17463"/>
            </a:xfrm>
            <a:custGeom>
              <a:avLst/>
              <a:gdLst>
                <a:gd name="T0" fmla="*/ 24 w 26"/>
                <a:gd name="T1" fmla="*/ 0 h 45"/>
                <a:gd name="T2" fmla="*/ 25 w 26"/>
                <a:gd name="T3" fmla="*/ 0 h 45"/>
                <a:gd name="T4" fmla="*/ 26 w 26"/>
                <a:gd name="T5" fmla="*/ 0 h 45"/>
                <a:gd name="T6" fmla="*/ 26 w 26"/>
                <a:gd name="T7" fmla="*/ 0 h 45"/>
                <a:gd name="T8" fmla="*/ 25 w 26"/>
                <a:gd name="T9" fmla="*/ 1 h 45"/>
                <a:gd name="T10" fmla="*/ 23 w 26"/>
                <a:gd name="T11" fmla="*/ 3 h 45"/>
                <a:gd name="T12" fmla="*/ 20 w 26"/>
                <a:gd name="T13" fmla="*/ 7 h 45"/>
                <a:gd name="T14" fmla="*/ 15 w 26"/>
                <a:gd name="T15" fmla="*/ 13 h 45"/>
                <a:gd name="T16" fmla="*/ 12 w 26"/>
                <a:gd name="T17" fmla="*/ 18 h 45"/>
                <a:gd name="T18" fmla="*/ 10 w 26"/>
                <a:gd name="T19" fmla="*/ 24 h 45"/>
                <a:gd name="T20" fmla="*/ 9 w 26"/>
                <a:gd name="T21" fmla="*/ 30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5" y="0"/>
                  </a:lnTo>
                  <a:lnTo>
                    <a:pt x="26" y="0"/>
                  </a:lnTo>
                  <a:lnTo>
                    <a:pt x="26" y="0"/>
                  </a:lnTo>
                  <a:lnTo>
                    <a:pt x="25" y="1"/>
                  </a:lnTo>
                  <a:lnTo>
                    <a:pt x="23" y="3"/>
                  </a:lnTo>
                  <a:lnTo>
                    <a:pt x="20" y="7"/>
                  </a:lnTo>
                  <a:lnTo>
                    <a:pt x="15" y="13"/>
                  </a:lnTo>
                  <a:lnTo>
                    <a:pt x="12" y="18"/>
                  </a:lnTo>
                  <a:lnTo>
                    <a:pt x="10" y="24"/>
                  </a:lnTo>
                  <a:lnTo>
                    <a:pt x="9" y="30"/>
                  </a:lnTo>
                  <a:lnTo>
                    <a:pt x="8" y="38"/>
                  </a:lnTo>
                  <a:lnTo>
                    <a:pt x="6" y="43"/>
                  </a:lnTo>
                  <a:lnTo>
                    <a:pt x="5" y="45"/>
                  </a:lnTo>
                  <a:lnTo>
                    <a:pt x="4" y="45"/>
                  </a:lnTo>
                  <a:lnTo>
                    <a:pt x="2" y="45"/>
                  </a:lnTo>
                  <a:lnTo>
                    <a:pt x="2" y="43"/>
                  </a:lnTo>
                  <a:lnTo>
                    <a:pt x="0" y="11"/>
                  </a:lnTo>
                  <a:lnTo>
                    <a:pt x="24"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8" name="Freeform 445">
              <a:extLst>
                <a:ext uri="{FF2B5EF4-FFF2-40B4-BE49-F238E27FC236}">
                  <a16:creationId xmlns:a16="http://schemas.microsoft.com/office/drawing/2014/main" id="{B764124F-64E1-42BD-8343-F9334EFAA37E}"/>
                </a:ext>
              </a:extLst>
            </p:cNvPr>
            <p:cNvSpPr/>
            <p:nvPr/>
          </p:nvSpPr>
          <p:spPr bwMode="auto">
            <a:xfrm>
              <a:off x="4565402" y="3695576"/>
              <a:ext cx="11113" cy="14288"/>
            </a:xfrm>
            <a:custGeom>
              <a:avLst/>
              <a:gdLst>
                <a:gd name="T0" fmla="*/ 26 w 28"/>
                <a:gd name="T1" fmla="*/ 3 h 34"/>
                <a:gd name="T2" fmla="*/ 28 w 28"/>
                <a:gd name="T3" fmla="*/ 5 h 34"/>
                <a:gd name="T4" fmla="*/ 22 w 28"/>
                <a:gd name="T5" fmla="*/ 6 h 34"/>
                <a:gd name="T6" fmla="*/ 17 w 28"/>
                <a:gd name="T7" fmla="*/ 7 h 34"/>
                <a:gd name="T8" fmla="*/ 13 w 28"/>
                <a:gd name="T9" fmla="*/ 10 h 34"/>
                <a:gd name="T10" fmla="*/ 11 w 28"/>
                <a:gd name="T11" fmla="*/ 11 h 34"/>
                <a:gd name="T12" fmla="*/ 10 w 28"/>
                <a:gd name="T13" fmla="*/ 13 h 34"/>
                <a:gd name="T14" fmla="*/ 9 w 28"/>
                <a:gd name="T15" fmla="*/ 16 h 34"/>
                <a:gd name="T16" fmla="*/ 9 w 28"/>
                <a:gd name="T17" fmla="*/ 19 h 34"/>
                <a:gd name="T18" fmla="*/ 8 w 28"/>
                <a:gd name="T19" fmla="*/ 26 h 34"/>
                <a:gd name="T20" fmla="*/ 6 w 28"/>
                <a:gd name="T21" fmla="*/ 31 h 34"/>
                <a:gd name="T22" fmla="*/ 5 w 28"/>
                <a:gd name="T23" fmla="*/ 34 h 34"/>
                <a:gd name="T24" fmla="*/ 3 w 28"/>
                <a:gd name="T25" fmla="*/ 34 h 34"/>
                <a:gd name="T26" fmla="*/ 2 w 28"/>
                <a:gd name="T27" fmla="*/ 34 h 34"/>
                <a:gd name="T28" fmla="*/ 2 w 28"/>
                <a:gd name="T29" fmla="*/ 31 h 34"/>
                <a:gd name="T30" fmla="*/ 0 w 28"/>
                <a:gd name="T31" fmla="*/ 0 h 34"/>
                <a:gd name="T32" fmla="*/ 26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3"/>
                  </a:moveTo>
                  <a:lnTo>
                    <a:pt x="28" y="5"/>
                  </a:lnTo>
                  <a:lnTo>
                    <a:pt x="22" y="6"/>
                  </a:lnTo>
                  <a:lnTo>
                    <a:pt x="17" y="7"/>
                  </a:lnTo>
                  <a:lnTo>
                    <a:pt x="13" y="10"/>
                  </a:lnTo>
                  <a:lnTo>
                    <a:pt x="11" y="11"/>
                  </a:lnTo>
                  <a:lnTo>
                    <a:pt x="10" y="13"/>
                  </a:lnTo>
                  <a:lnTo>
                    <a:pt x="9" y="16"/>
                  </a:lnTo>
                  <a:lnTo>
                    <a:pt x="9" y="19"/>
                  </a:lnTo>
                  <a:lnTo>
                    <a:pt x="8" y="26"/>
                  </a:lnTo>
                  <a:lnTo>
                    <a:pt x="6" y="31"/>
                  </a:lnTo>
                  <a:lnTo>
                    <a:pt x="5" y="34"/>
                  </a:lnTo>
                  <a:lnTo>
                    <a:pt x="3" y="34"/>
                  </a:lnTo>
                  <a:lnTo>
                    <a:pt x="2" y="34"/>
                  </a:lnTo>
                  <a:lnTo>
                    <a:pt x="2" y="31"/>
                  </a:lnTo>
                  <a:lnTo>
                    <a:pt x="0" y="0"/>
                  </a:lnTo>
                  <a:lnTo>
                    <a:pt x="26" y="3"/>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59" name="Freeform 446">
              <a:extLst>
                <a:ext uri="{FF2B5EF4-FFF2-40B4-BE49-F238E27FC236}">
                  <a16:creationId xmlns:a16="http://schemas.microsoft.com/office/drawing/2014/main" id="{88DF0EE6-70FE-42C2-B8AF-89A9F5B20798}"/>
                </a:ext>
              </a:extLst>
            </p:cNvPr>
            <p:cNvSpPr/>
            <p:nvPr/>
          </p:nvSpPr>
          <p:spPr bwMode="auto">
            <a:xfrm>
              <a:off x="4378077" y="3673351"/>
              <a:ext cx="11113" cy="14288"/>
            </a:xfrm>
            <a:custGeom>
              <a:avLst/>
              <a:gdLst>
                <a:gd name="T0" fmla="*/ 26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0 w 28"/>
                <a:gd name="T13" fmla="*/ 14 h 35"/>
                <a:gd name="T14" fmla="*/ 10 w 28"/>
                <a:gd name="T15" fmla="*/ 16 h 35"/>
                <a:gd name="T16" fmla="*/ 9 w 28"/>
                <a:gd name="T17" fmla="*/ 20 h 35"/>
                <a:gd name="T18" fmla="*/ 9 w 28"/>
                <a:gd name="T19" fmla="*/ 26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3"/>
                  </a:moveTo>
                  <a:lnTo>
                    <a:pt x="28" y="4"/>
                  </a:lnTo>
                  <a:lnTo>
                    <a:pt x="21" y="6"/>
                  </a:lnTo>
                  <a:lnTo>
                    <a:pt x="17" y="8"/>
                  </a:lnTo>
                  <a:lnTo>
                    <a:pt x="13" y="10"/>
                  </a:lnTo>
                  <a:lnTo>
                    <a:pt x="12" y="12"/>
                  </a:lnTo>
                  <a:lnTo>
                    <a:pt x="10" y="14"/>
                  </a:lnTo>
                  <a:lnTo>
                    <a:pt x="10" y="16"/>
                  </a:lnTo>
                  <a:lnTo>
                    <a:pt x="9" y="20"/>
                  </a:lnTo>
                  <a:lnTo>
                    <a:pt x="9" y="26"/>
                  </a:lnTo>
                  <a:lnTo>
                    <a:pt x="6" y="32"/>
                  </a:lnTo>
                  <a:lnTo>
                    <a:pt x="4" y="34"/>
                  </a:lnTo>
                  <a:lnTo>
                    <a:pt x="3" y="35"/>
                  </a:lnTo>
                  <a:lnTo>
                    <a:pt x="3" y="34"/>
                  </a:lnTo>
                  <a:lnTo>
                    <a:pt x="2" y="31"/>
                  </a:lnTo>
                  <a:lnTo>
                    <a:pt x="0" y="0"/>
                  </a:lnTo>
                  <a:lnTo>
                    <a:pt x="26" y="3"/>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0" name="Freeform 447">
              <a:extLst>
                <a:ext uri="{FF2B5EF4-FFF2-40B4-BE49-F238E27FC236}">
                  <a16:creationId xmlns:a16="http://schemas.microsoft.com/office/drawing/2014/main" id="{79905C86-6156-4DC5-A825-9A12C7A7D5C2}"/>
                </a:ext>
              </a:extLst>
            </p:cNvPr>
            <p:cNvSpPr/>
            <p:nvPr/>
          </p:nvSpPr>
          <p:spPr bwMode="auto">
            <a:xfrm>
              <a:off x="4338390" y="3635251"/>
              <a:ext cx="9525" cy="12700"/>
            </a:xfrm>
            <a:custGeom>
              <a:avLst/>
              <a:gdLst>
                <a:gd name="T0" fmla="*/ 23 w 24"/>
                <a:gd name="T1" fmla="*/ 3 h 33"/>
                <a:gd name="T2" fmla="*/ 24 w 24"/>
                <a:gd name="T3" fmla="*/ 3 h 33"/>
                <a:gd name="T4" fmla="*/ 19 w 24"/>
                <a:gd name="T5" fmla="*/ 4 h 33"/>
                <a:gd name="T6" fmla="*/ 14 w 24"/>
                <a:gd name="T7" fmla="*/ 6 h 33"/>
                <a:gd name="T8" fmla="*/ 11 w 24"/>
                <a:gd name="T9" fmla="*/ 9 h 33"/>
                <a:gd name="T10" fmla="*/ 10 w 24"/>
                <a:gd name="T11" fmla="*/ 10 h 33"/>
                <a:gd name="T12" fmla="*/ 8 w 24"/>
                <a:gd name="T13" fmla="*/ 12 h 33"/>
                <a:gd name="T14" fmla="*/ 8 w 24"/>
                <a:gd name="T15" fmla="*/ 14 h 33"/>
                <a:gd name="T16" fmla="*/ 8 w 24"/>
                <a:gd name="T17" fmla="*/ 17 h 33"/>
                <a:gd name="T18" fmla="*/ 7 w 24"/>
                <a:gd name="T19" fmla="*/ 25 h 33"/>
                <a:gd name="T20" fmla="*/ 5 w 24"/>
                <a:gd name="T21" fmla="*/ 30 h 33"/>
                <a:gd name="T22" fmla="*/ 4 w 24"/>
                <a:gd name="T23" fmla="*/ 31 h 33"/>
                <a:gd name="T24" fmla="*/ 2 w 24"/>
                <a:gd name="T25" fmla="*/ 33 h 33"/>
                <a:gd name="T26" fmla="*/ 1 w 24"/>
                <a:gd name="T27" fmla="*/ 31 h 33"/>
                <a:gd name="T28" fmla="*/ 0 w 24"/>
                <a:gd name="T29" fmla="*/ 29 h 33"/>
                <a:gd name="T30" fmla="*/ 0 w 24"/>
                <a:gd name="T31" fmla="*/ 0 h 33"/>
                <a:gd name="T32" fmla="*/ 23 w 24"/>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3">
                  <a:moveTo>
                    <a:pt x="23" y="3"/>
                  </a:moveTo>
                  <a:lnTo>
                    <a:pt x="24" y="3"/>
                  </a:lnTo>
                  <a:lnTo>
                    <a:pt x="19" y="4"/>
                  </a:lnTo>
                  <a:lnTo>
                    <a:pt x="14" y="6"/>
                  </a:lnTo>
                  <a:lnTo>
                    <a:pt x="11" y="9"/>
                  </a:lnTo>
                  <a:lnTo>
                    <a:pt x="10" y="10"/>
                  </a:lnTo>
                  <a:lnTo>
                    <a:pt x="8" y="12"/>
                  </a:lnTo>
                  <a:lnTo>
                    <a:pt x="8" y="14"/>
                  </a:lnTo>
                  <a:lnTo>
                    <a:pt x="8" y="17"/>
                  </a:lnTo>
                  <a:lnTo>
                    <a:pt x="7" y="25"/>
                  </a:lnTo>
                  <a:lnTo>
                    <a:pt x="5" y="30"/>
                  </a:lnTo>
                  <a:lnTo>
                    <a:pt x="4" y="31"/>
                  </a:lnTo>
                  <a:lnTo>
                    <a:pt x="2" y="33"/>
                  </a:lnTo>
                  <a:lnTo>
                    <a:pt x="1" y="31"/>
                  </a:lnTo>
                  <a:lnTo>
                    <a:pt x="0" y="29"/>
                  </a:lnTo>
                  <a:lnTo>
                    <a:pt x="0" y="0"/>
                  </a:lnTo>
                  <a:lnTo>
                    <a:pt x="23" y="3"/>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1" name="Freeform 448">
              <a:extLst>
                <a:ext uri="{FF2B5EF4-FFF2-40B4-BE49-F238E27FC236}">
                  <a16:creationId xmlns:a16="http://schemas.microsoft.com/office/drawing/2014/main" id="{004C5300-94D0-4E87-AA4B-D5615DFC23B9}"/>
                </a:ext>
              </a:extLst>
            </p:cNvPr>
            <p:cNvSpPr/>
            <p:nvPr/>
          </p:nvSpPr>
          <p:spPr bwMode="auto">
            <a:xfrm>
              <a:off x="4293940" y="3778126"/>
              <a:ext cx="12700" cy="23813"/>
            </a:xfrm>
            <a:custGeom>
              <a:avLst/>
              <a:gdLst>
                <a:gd name="T0" fmla="*/ 28 w 30"/>
                <a:gd name="T1" fmla="*/ 0 h 59"/>
                <a:gd name="T2" fmla="*/ 30 w 30"/>
                <a:gd name="T3" fmla="*/ 0 h 59"/>
                <a:gd name="T4" fmla="*/ 30 w 30"/>
                <a:gd name="T5" fmla="*/ 1 h 59"/>
                <a:gd name="T6" fmla="*/ 30 w 30"/>
                <a:gd name="T7" fmla="*/ 1 h 59"/>
                <a:gd name="T8" fmla="*/ 30 w 30"/>
                <a:gd name="T9" fmla="*/ 4 h 59"/>
                <a:gd name="T10" fmla="*/ 27 w 30"/>
                <a:gd name="T11" fmla="*/ 8 h 59"/>
                <a:gd name="T12" fmla="*/ 23 w 30"/>
                <a:gd name="T13" fmla="*/ 13 h 59"/>
                <a:gd name="T14" fmla="*/ 19 w 30"/>
                <a:gd name="T15" fmla="*/ 21 h 59"/>
                <a:gd name="T16" fmla="*/ 13 w 30"/>
                <a:gd name="T17" fmla="*/ 28 h 59"/>
                <a:gd name="T18" fmla="*/ 9 w 30"/>
                <a:gd name="T19" fmla="*/ 37 h 59"/>
                <a:gd name="T20" fmla="*/ 6 w 30"/>
                <a:gd name="T21" fmla="*/ 46 h 59"/>
                <a:gd name="T22" fmla="*/ 2 w 30"/>
                <a:gd name="T23" fmla="*/ 59 h 59"/>
                <a:gd name="T24" fmla="*/ 2 w 30"/>
                <a:gd name="T25" fmla="*/ 56 h 59"/>
                <a:gd name="T26" fmla="*/ 0 w 30"/>
                <a:gd name="T27" fmla="*/ 11 h 59"/>
                <a:gd name="T28" fmla="*/ 28 w 30"/>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0"/>
                  </a:moveTo>
                  <a:lnTo>
                    <a:pt x="30" y="0"/>
                  </a:lnTo>
                  <a:lnTo>
                    <a:pt x="30" y="1"/>
                  </a:lnTo>
                  <a:lnTo>
                    <a:pt x="30" y="1"/>
                  </a:lnTo>
                  <a:lnTo>
                    <a:pt x="30" y="4"/>
                  </a:lnTo>
                  <a:lnTo>
                    <a:pt x="27" y="8"/>
                  </a:lnTo>
                  <a:lnTo>
                    <a:pt x="23" y="13"/>
                  </a:lnTo>
                  <a:lnTo>
                    <a:pt x="19" y="21"/>
                  </a:lnTo>
                  <a:lnTo>
                    <a:pt x="13" y="28"/>
                  </a:lnTo>
                  <a:lnTo>
                    <a:pt x="9" y="37"/>
                  </a:lnTo>
                  <a:lnTo>
                    <a:pt x="6" y="46"/>
                  </a:lnTo>
                  <a:lnTo>
                    <a:pt x="2" y="59"/>
                  </a:lnTo>
                  <a:lnTo>
                    <a:pt x="2" y="56"/>
                  </a:lnTo>
                  <a:lnTo>
                    <a:pt x="0" y="11"/>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2" name="Freeform 449">
              <a:extLst>
                <a:ext uri="{FF2B5EF4-FFF2-40B4-BE49-F238E27FC236}">
                  <a16:creationId xmlns:a16="http://schemas.microsoft.com/office/drawing/2014/main" id="{F99344FA-7EF0-42A1-A891-998751A21137}"/>
                </a:ext>
              </a:extLst>
            </p:cNvPr>
            <p:cNvSpPr/>
            <p:nvPr/>
          </p:nvSpPr>
          <p:spPr bwMode="auto">
            <a:xfrm>
              <a:off x="4314577" y="3792414"/>
              <a:ext cx="11113" cy="22225"/>
            </a:xfrm>
            <a:custGeom>
              <a:avLst/>
              <a:gdLst>
                <a:gd name="T0" fmla="*/ 28 w 30"/>
                <a:gd name="T1" fmla="*/ 0 h 58"/>
                <a:gd name="T2" fmla="*/ 30 w 30"/>
                <a:gd name="T3" fmla="*/ 0 h 58"/>
                <a:gd name="T4" fmla="*/ 30 w 30"/>
                <a:gd name="T5" fmla="*/ 0 h 58"/>
                <a:gd name="T6" fmla="*/ 30 w 30"/>
                <a:gd name="T7" fmla="*/ 1 h 58"/>
                <a:gd name="T8" fmla="*/ 29 w 30"/>
                <a:gd name="T9" fmla="*/ 2 h 58"/>
                <a:gd name="T10" fmla="*/ 27 w 30"/>
                <a:gd name="T11" fmla="*/ 6 h 58"/>
                <a:gd name="T12" fmla="*/ 23 w 30"/>
                <a:gd name="T13" fmla="*/ 13 h 58"/>
                <a:gd name="T14" fmla="*/ 18 w 30"/>
                <a:gd name="T15" fmla="*/ 19 h 58"/>
                <a:gd name="T16" fmla="*/ 13 w 30"/>
                <a:gd name="T17" fmla="*/ 28 h 58"/>
                <a:gd name="T18" fmla="*/ 9 w 30"/>
                <a:gd name="T19" fmla="*/ 35 h 58"/>
                <a:gd name="T20" fmla="*/ 5 w 30"/>
                <a:gd name="T21" fmla="*/ 44 h 58"/>
                <a:gd name="T22" fmla="*/ 2 w 30"/>
                <a:gd name="T23" fmla="*/ 58 h 58"/>
                <a:gd name="T24" fmla="*/ 2 w 30"/>
                <a:gd name="T25" fmla="*/ 56 h 58"/>
                <a:gd name="T26" fmla="*/ 0 w 30"/>
                <a:gd name="T27" fmla="*/ 10 h 58"/>
                <a:gd name="T28" fmla="*/ 28 w 30"/>
                <a:gd name="T2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8">
                  <a:moveTo>
                    <a:pt x="28" y="0"/>
                  </a:moveTo>
                  <a:lnTo>
                    <a:pt x="30" y="0"/>
                  </a:lnTo>
                  <a:lnTo>
                    <a:pt x="30" y="0"/>
                  </a:lnTo>
                  <a:lnTo>
                    <a:pt x="30" y="1"/>
                  </a:lnTo>
                  <a:lnTo>
                    <a:pt x="29" y="2"/>
                  </a:lnTo>
                  <a:lnTo>
                    <a:pt x="27" y="6"/>
                  </a:lnTo>
                  <a:lnTo>
                    <a:pt x="23" y="13"/>
                  </a:lnTo>
                  <a:lnTo>
                    <a:pt x="18" y="19"/>
                  </a:lnTo>
                  <a:lnTo>
                    <a:pt x="13" y="28"/>
                  </a:lnTo>
                  <a:lnTo>
                    <a:pt x="9" y="35"/>
                  </a:lnTo>
                  <a:lnTo>
                    <a:pt x="5" y="44"/>
                  </a:lnTo>
                  <a:lnTo>
                    <a:pt x="2" y="58"/>
                  </a:lnTo>
                  <a:lnTo>
                    <a:pt x="2" y="56"/>
                  </a:lnTo>
                  <a:lnTo>
                    <a:pt x="0" y="10"/>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3" name="Freeform 450">
              <a:extLst>
                <a:ext uri="{FF2B5EF4-FFF2-40B4-BE49-F238E27FC236}">
                  <a16:creationId xmlns:a16="http://schemas.microsoft.com/office/drawing/2014/main" id="{63EBDF4B-D24C-4FC8-B288-E7191BA219F2}"/>
                </a:ext>
              </a:extLst>
            </p:cNvPr>
            <p:cNvSpPr/>
            <p:nvPr/>
          </p:nvSpPr>
          <p:spPr bwMode="auto">
            <a:xfrm>
              <a:off x="4335215" y="3763839"/>
              <a:ext cx="12700" cy="23813"/>
            </a:xfrm>
            <a:custGeom>
              <a:avLst/>
              <a:gdLst>
                <a:gd name="T0" fmla="*/ 28 w 30"/>
                <a:gd name="T1" fmla="*/ 1 h 59"/>
                <a:gd name="T2" fmla="*/ 30 w 30"/>
                <a:gd name="T3" fmla="*/ 0 h 59"/>
                <a:gd name="T4" fmla="*/ 30 w 30"/>
                <a:gd name="T5" fmla="*/ 1 h 59"/>
                <a:gd name="T6" fmla="*/ 30 w 30"/>
                <a:gd name="T7" fmla="*/ 2 h 59"/>
                <a:gd name="T8" fmla="*/ 29 w 30"/>
                <a:gd name="T9" fmla="*/ 3 h 59"/>
                <a:gd name="T10" fmla="*/ 27 w 30"/>
                <a:gd name="T11" fmla="*/ 7 h 59"/>
                <a:gd name="T12" fmla="*/ 22 w 30"/>
                <a:gd name="T13" fmla="*/ 14 h 59"/>
                <a:gd name="T14" fmla="*/ 18 w 30"/>
                <a:gd name="T15" fmla="*/ 20 h 59"/>
                <a:gd name="T16" fmla="*/ 13 w 30"/>
                <a:gd name="T17" fmla="*/ 29 h 59"/>
                <a:gd name="T18" fmla="*/ 8 w 30"/>
                <a:gd name="T19" fmla="*/ 36 h 59"/>
                <a:gd name="T20" fmla="*/ 5 w 30"/>
                <a:gd name="T21" fmla="*/ 45 h 59"/>
                <a:gd name="T22" fmla="*/ 2 w 30"/>
                <a:gd name="T23" fmla="*/ 59 h 59"/>
                <a:gd name="T24" fmla="*/ 2 w 30"/>
                <a:gd name="T25" fmla="*/ 57 h 59"/>
                <a:gd name="T26" fmla="*/ 0 w 30"/>
                <a:gd name="T27" fmla="*/ 10 h 59"/>
                <a:gd name="T28" fmla="*/ 28 w 30"/>
                <a:gd name="T29"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1"/>
                  </a:moveTo>
                  <a:lnTo>
                    <a:pt x="30" y="0"/>
                  </a:lnTo>
                  <a:lnTo>
                    <a:pt x="30" y="1"/>
                  </a:lnTo>
                  <a:lnTo>
                    <a:pt x="30" y="2"/>
                  </a:lnTo>
                  <a:lnTo>
                    <a:pt x="29" y="3"/>
                  </a:lnTo>
                  <a:lnTo>
                    <a:pt x="27" y="7"/>
                  </a:lnTo>
                  <a:lnTo>
                    <a:pt x="22" y="14"/>
                  </a:lnTo>
                  <a:lnTo>
                    <a:pt x="18" y="20"/>
                  </a:lnTo>
                  <a:lnTo>
                    <a:pt x="13" y="29"/>
                  </a:lnTo>
                  <a:lnTo>
                    <a:pt x="8" y="36"/>
                  </a:lnTo>
                  <a:lnTo>
                    <a:pt x="5" y="45"/>
                  </a:lnTo>
                  <a:lnTo>
                    <a:pt x="2" y="59"/>
                  </a:lnTo>
                  <a:lnTo>
                    <a:pt x="2" y="57"/>
                  </a:lnTo>
                  <a:lnTo>
                    <a:pt x="0" y="10"/>
                  </a:lnTo>
                  <a:lnTo>
                    <a:pt x="28" y="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4" name="Freeform 451">
              <a:extLst>
                <a:ext uri="{FF2B5EF4-FFF2-40B4-BE49-F238E27FC236}">
                  <a16:creationId xmlns:a16="http://schemas.microsoft.com/office/drawing/2014/main" id="{0C6BC254-477D-4CDF-B9B9-67AC48D03A44}"/>
                </a:ext>
              </a:extLst>
            </p:cNvPr>
            <p:cNvSpPr/>
            <p:nvPr/>
          </p:nvSpPr>
          <p:spPr bwMode="auto">
            <a:xfrm>
              <a:off x="4235202" y="3787651"/>
              <a:ext cx="17463" cy="19050"/>
            </a:xfrm>
            <a:custGeom>
              <a:avLst/>
              <a:gdLst>
                <a:gd name="T0" fmla="*/ 46 w 46"/>
                <a:gd name="T1" fmla="*/ 1 h 48"/>
                <a:gd name="T2" fmla="*/ 44 w 46"/>
                <a:gd name="T3" fmla="*/ 3 h 48"/>
                <a:gd name="T4" fmla="*/ 32 w 46"/>
                <a:gd name="T5" fmla="*/ 9 h 48"/>
                <a:gd name="T6" fmla="*/ 24 w 46"/>
                <a:gd name="T7" fmla="*/ 13 h 48"/>
                <a:gd name="T8" fmla="*/ 17 w 46"/>
                <a:gd name="T9" fmla="*/ 18 h 48"/>
                <a:gd name="T10" fmla="*/ 13 w 46"/>
                <a:gd name="T11" fmla="*/ 21 h 48"/>
                <a:gd name="T12" fmla="*/ 11 w 46"/>
                <a:gd name="T13" fmla="*/ 25 h 48"/>
                <a:gd name="T14" fmla="*/ 9 w 46"/>
                <a:gd name="T15" fmla="*/ 29 h 48"/>
                <a:gd name="T16" fmla="*/ 8 w 46"/>
                <a:gd name="T17" fmla="*/ 34 h 48"/>
                <a:gd name="T18" fmla="*/ 6 w 46"/>
                <a:gd name="T19" fmla="*/ 44 h 48"/>
                <a:gd name="T20" fmla="*/ 4 w 46"/>
                <a:gd name="T21" fmla="*/ 48 h 48"/>
                <a:gd name="T22" fmla="*/ 1 w 46"/>
                <a:gd name="T23" fmla="*/ 47 h 48"/>
                <a:gd name="T24" fmla="*/ 0 w 46"/>
                <a:gd name="T25" fmla="*/ 46 h 48"/>
                <a:gd name="T26" fmla="*/ 1 w 46"/>
                <a:gd name="T27" fmla="*/ 0 h 48"/>
                <a:gd name="T28" fmla="*/ 46 w 46"/>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8">
                  <a:moveTo>
                    <a:pt x="46" y="1"/>
                  </a:moveTo>
                  <a:lnTo>
                    <a:pt x="44" y="3"/>
                  </a:lnTo>
                  <a:lnTo>
                    <a:pt x="32" y="9"/>
                  </a:lnTo>
                  <a:lnTo>
                    <a:pt x="24" y="13"/>
                  </a:lnTo>
                  <a:lnTo>
                    <a:pt x="17" y="18"/>
                  </a:lnTo>
                  <a:lnTo>
                    <a:pt x="13" y="21"/>
                  </a:lnTo>
                  <a:lnTo>
                    <a:pt x="11" y="25"/>
                  </a:lnTo>
                  <a:lnTo>
                    <a:pt x="9" y="29"/>
                  </a:lnTo>
                  <a:lnTo>
                    <a:pt x="8" y="34"/>
                  </a:lnTo>
                  <a:lnTo>
                    <a:pt x="6" y="44"/>
                  </a:lnTo>
                  <a:lnTo>
                    <a:pt x="4" y="48"/>
                  </a:lnTo>
                  <a:lnTo>
                    <a:pt x="1" y="47"/>
                  </a:lnTo>
                  <a:lnTo>
                    <a:pt x="0" y="46"/>
                  </a:lnTo>
                  <a:lnTo>
                    <a:pt x="1" y="0"/>
                  </a:lnTo>
                  <a:lnTo>
                    <a:pt x="46" y="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5" name="Freeform 452">
              <a:extLst>
                <a:ext uri="{FF2B5EF4-FFF2-40B4-BE49-F238E27FC236}">
                  <a16:creationId xmlns:a16="http://schemas.microsoft.com/office/drawing/2014/main" id="{5E7AC90A-0A96-4A67-B795-09DE0299704C}"/>
                </a:ext>
              </a:extLst>
            </p:cNvPr>
            <p:cNvSpPr/>
            <p:nvPr/>
          </p:nvSpPr>
          <p:spPr bwMode="auto">
            <a:xfrm>
              <a:off x="4314577" y="3698751"/>
              <a:ext cx="4763" cy="30163"/>
            </a:xfrm>
            <a:custGeom>
              <a:avLst/>
              <a:gdLst>
                <a:gd name="T0" fmla="*/ 11 w 12"/>
                <a:gd name="T1" fmla="*/ 0 h 74"/>
                <a:gd name="T2" fmla="*/ 12 w 12"/>
                <a:gd name="T3" fmla="*/ 69 h 74"/>
                <a:gd name="T4" fmla="*/ 0 w 12"/>
                <a:gd name="T5" fmla="*/ 74 h 74"/>
                <a:gd name="T6" fmla="*/ 3 w 12"/>
                <a:gd name="T7" fmla="*/ 0 h 74"/>
                <a:gd name="T8" fmla="*/ 11 w 12"/>
                <a:gd name="T9" fmla="*/ 0 h 74"/>
              </a:gdLst>
              <a:ahLst/>
              <a:cxnLst>
                <a:cxn ang="0">
                  <a:pos x="T0" y="T1"/>
                </a:cxn>
                <a:cxn ang="0">
                  <a:pos x="T2" y="T3"/>
                </a:cxn>
                <a:cxn ang="0">
                  <a:pos x="T4" y="T5"/>
                </a:cxn>
                <a:cxn ang="0">
                  <a:pos x="T6" y="T7"/>
                </a:cxn>
                <a:cxn ang="0">
                  <a:pos x="T8" y="T9"/>
                </a:cxn>
              </a:cxnLst>
              <a:rect l="0" t="0" r="r" b="b"/>
              <a:pathLst>
                <a:path w="12" h="74">
                  <a:moveTo>
                    <a:pt x="11" y="0"/>
                  </a:moveTo>
                  <a:lnTo>
                    <a:pt x="12" y="69"/>
                  </a:lnTo>
                  <a:lnTo>
                    <a:pt x="0" y="74"/>
                  </a:lnTo>
                  <a:lnTo>
                    <a:pt x="3" y="0"/>
                  </a:lnTo>
                  <a:lnTo>
                    <a:pt x="11"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6" name="Freeform 453">
              <a:extLst>
                <a:ext uri="{FF2B5EF4-FFF2-40B4-BE49-F238E27FC236}">
                  <a16:creationId xmlns:a16="http://schemas.microsoft.com/office/drawing/2014/main" id="{B432679E-FAF5-4AB7-AC21-CD46B1367260}"/>
                </a:ext>
              </a:extLst>
            </p:cNvPr>
            <p:cNvSpPr/>
            <p:nvPr/>
          </p:nvSpPr>
          <p:spPr bwMode="auto">
            <a:xfrm>
              <a:off x="4662240" y="3644776"/>
              <a:ext cx="3175" cy="26988"/>
            </a:xfrm>
            <a:custGeom>
              <a:avLst/>
              <a:gdLst>
                <a:gd name="T0" fmla="*/ 10 w 10"/>
                <a:gd name="T1" fmla="*/ 0 h 68"/>
                <a:gd name="T2" fmla="*/ 10 w 10"/>
                <a:gd name="T3" fmla="*/ 64 h 68"/>
                <a:gd name="T4" fmla="*/ 0 w 10"/>
                <a:gd name="T5" fmla="*/ 68 h 68"/>
                <a:gd name="T6" fmla="*/ 0 w 10"/>
                <a:gd name="T7" fmla="*/ 5 h 68"/>
                <a:gd name="T8" fmla="*/ 10 w 10"/>
                <a:gd name="T9" fmla="*/ 0 h 68"/>
              </a:gdLst>
              <a:ahLst/>
              <a:cxnLst>
                <a:cxn ang="0">
                  <a:pos x="T0" y="T1"/>
                </a:cxn>
                <a:cxn ang="0">
                  <a:pos x="T2" y="T3"/>
                </a:cxn>
                <a:cxn ang="0">
                  <a:pos x="T4" y="T5"/>
                </a:cxn>
                <a:cxn ang="0">
                  <a:pos x="T6" y="T7"/>
                </a:cxn>
                <a:cxn ang="0">
                  <a:pos x="T8" y="T9"/>
                </a:cxn>
              </a:cxnLst>
              <a:rect l="0" t="0" r="r" b="b"/>
              <a:pathLst>
                <a:path w="10" h="68">
                  <a:moveTo>
                    <a:pt x="10" y="0"/>
                  </a:moveTo>
                  <a:lnTo>
                    <a:pt x="10" y="64"/>
                  </a:lnTo>
                  <a:lnTo>
                    <a:pt x="0" y="68"/>
                  </a:lnTo>
                  <a:lnTo>
                    <a:pt x="0" y="5"/>
                  </a:lnTo>
                  <a:lnTo>
                    <a:pt x="1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7" name="Freeform 454">
              <a:extLst>
                <a:ext uri="{FF2B5EF4-FFF2-40B4-BE49-F238E27FC236}">
                  <a16:creationId xmlns:a16="http://schemas.microsoft.com/office/drawing/2014/main" id="{1FABF385-610A-4648-B868-74EAF443914B}"/>
                </a:ext>
              </a:extLst>
            </p:cNvPr>
            <p:cNvSpPr/>
            <p:nvPr/>
          </p:nvSpPr>
          <p:spPr bwMode="auto">
            <a:xfrm>
              <a:off x="4811465" y="3487614"/>
              <a:ext cx="733425" cy="401638"/>
            </a:xfrm>
            <a:custGeom>
              <a:avLst/>
              <a:gdLst>
                <a:gd name="T0" fmla="*/ 38 w 1848"/>
                <a:gd name="T1" fmla="*/ 7 h 1014"/>
                <a:gd name="T2" fmla="*/ 83 w 1848"/>
                <a:gd name="T3" fmla="*/ 28 h 1014"/>
                <a:gd name="T4" fmla="*/ 120 w 1848"/>
                <a:gd name="T5" fmla="*/ 63 h 1014"/>
                <a:gd name="T6" fmla="*/ 150 w 1848"/>
                <a:gd name="T7" fmla="*/ 106 h 1014"/>
                <a:gd name="T8" fmla="*/ 187 w 1848"/>
                <a:gd name="T9" fmla="*/ 192 h 1014"/>
                <a:gd name="T10" fmla="*/ 204 w 1848"/>
                <a:gd name="T11" fmla="*/ 287 h 1014"/>
                <a:gd name="T12" fmla="*/ 214 w 1848"/>
                <a:gd name="T13" fmla="*/ 357 h 1014"/>
                <a:gd name="T14" fmla="*/ 245 w 1848"/>
                <a:gd name="T15" fmla="*/ 435 h 1014"/>
                <a:gd name="T16" fmla="*/ 282 w 1848"/>
                <a:gd name="T17" fmla="*/ 490 h 1014"/>
                <a:gd name="T18" fmla="*/ 323 w 1848"/>
                <a:gd name="T19" fmla="*/ 532 h 1014"/>
                <a:gd name="T20" fmla="*/ 377 w 1848"/>
                <a:gd name="T21" fmla="*/ 568 h 1014"/>
                <a:gd name="T22" fmla="*/ 453 w 1848"/>
                <a:gd name="T23" fmla="*/ 610 h 1014"/>
                <a:gd name="T24" fmla="*/ 606 w 1848"/>
                <a:gd name="T25" fmla="*/ 704 h 1014"/>
                <a:gd name="T26" fmla="*/ 801 w 1848"/>
                <a:gd name="T27" fmla="*/ 845 h 1014"/>
                <a:gd name="T28" fmla="*/ 915 w 1848"/>
                <a:gd name="T29" fmla="*/ 926 h 1014"/>
                <a:gd name="T30" fmla="*/ 990 w 1848"/>
                <a:gd name="T31" fmla="*/ 960 h 1014"/>
                <a:gd name="T32" fmla="*/ 1072 w 1848"/>
                <a:gd name="T33" fmla="*/ 983 h 1014"/>
                <a:gd name="T34" fmla="*/ 1162 w 1848"/>
                <a:gd name="T35" fmla="*/ 997 h 1014"/>
                <a:gd name="T36" fmla="*/ 1264 w 1848"/>
                <a:gd name="T37" fmla="*/ 1004 h 1014"/>
                <a:gd name="T38" fmla="*/ 1390 w 1848"/>
                <a:gd name="T39" fmla="*/ 991 h 1014"/>
                <a:gd name="T40" fmla="*/ 1476 w 1848"/>
                <a:gd name="T41" fmla="*/ 959 h 1014"/>
                <a:gd name="T42" fmla="*/ 1529 w 1848"/>
                <a:gd name="T43" fmla="*/ 920 h 1014"/>
                <a:gd name="T44" fmla="*/ 1553 w 1848"/>
                <a:gd name="T45" fmla="*/ 888 h 1014"/>
                <a:gd name="T46" fmla="*/ 1568 w 1848"/>
                <a:gd name="T47" fmla="*/ 866 h 1014"/>
                <a:gd name="T48" fmla="*/ 1594 w 1848"/>
                <a:gd name="T49" fmla="*/ 842 h 1014"/>
                <a:gd name="T50" fmla="*/ 1647 w 1848"/>
                <a:gd name="T51" fmla="*/ 822 h 1014"/>
                <a:gd name="T52" fmla="*/ 1738 w 1848"/>
                <a:gd name="T53" fmla="*/ 775 h 1014"/>
                <a:gd name="T54" fmla="*/ 1794 w 1848"/>
                <a:gd name="T55" fmla="*/ 732 h 1014"/>
                <a:gd name="T56" fmla="*/ 1831 w 1848"/>
                <a:gd name="T57" fmla="*/ 681 h 1014"/>
                <a:gd name="T58" fmla="*/ 1845 w 1848"/>
                <a:gd name="T59" fmla="*/ 665 h 1014"/>
                <a:gd name="T60" fmla="*/ 1820 w 1848"/>
                <a:gd name="T61" fmla="*/ 711 h 1014"/>
                <a:gd name="T62" fmla="*/ 1758 w 1848"/>
                <a:gd name="T63" fmla="*/ 772 h 1014"/>
                <a:gd name="T64" fmla="*/ 1687 w 1848"/>
                <a:gd name="T65" fmla="*/ 815 h 1014"/>
                <a:gd name="T66" fmla="*/ 1625 w 1848"/>
                <a:gd name="T67" fmla="*/ 840 h 1014"/>
                <a:gd name="T68" fmla="*/ 1590 w 1848"/>
                <a:gd name="T69" fmla="*/ 853 h 1014"/>
                <a:gd name="T70" fmla="*/ 1553 w 1848"/>
                <a:gd name="T71" fmla="*/ 904 h 1014"/>
                <a:gd name="T72" fmla="*/ 1511 w 1848"/>
                <a:gd name="T73" fmla="*/ 949 h 1014"/>
                <a:gd name="T74" fmla="*/ 1446 w 1848"/>
                <a:gd name="T75" fmla="*/ 987 h 1014"/>
                <a:gd name="T76" fmla="*/ 1349 w 1848"/>
                <a:gd name="T77" fmla="*/ 1009 h 1014"/>
                <a:gd name="T78" fmla="*/ 1227 w 1848"/>
                <a:gd name="T79" fmla="*/ 1012 h 1014"/>
                <a:gd name="T80" fmla="*/ 1137 w 1848"/>
                <a:gd name="T81" fmla="*/ 1004 h 1014"/>
                <a:gd name="T82" fmla="*/ 1040 w 1848"/>
                <a:gd name="T83" fmla="*/ 983 h 1014"/>
                <a:gd name="T84" fmla="*/ 918 w 1848"/>
                <a:gd name="T85" fmla="*/ 937 h 1014"/>
                <a:gd name="T86" fmla="*/ 827 w 1848"/>
                <a:gd name="T87" fmla="*/ 881 h 1014"/>
                <a:gd name="T88" fmla="*/ 804 w 1848"/>
                <a:gd name="T89" fmla="*/ 863 h 1014"/>
                <a:gd name="T90" fmla="*/ 702 w 1848"/>
                <a:gd name="T91" fmla="*/ 785 h 1014"/>
                <a:gd name="T92" fmla="*/ 545 w 1848"/>
                <a:gd name="T93" fmla="*/ 676 h 1014"/>
                <a:gd name="T94" fmla="*/ 432 w 1848"/>
                <a:gd name="T95" fmla="*/ 609 h 1014"/>
                <a:gd name="T96" fmla="*/ 386 w 1848"/>
                <a:gd name="T97" fmla="*/ 588 h 1014"/>
                <a:gd name="T98" fmla="*/ 340 w 1848"/>
                <a:gd name="T99" fmla="*/ 556 h 1014"/>
                <a:gd name="T100" fmla="*/ 292 w 1848"/>
                <a:gd name="T101" fmla="*/ 511 h 1014"/>
                <a:gd name="T102" fmla="*/ 236 w 1848"/>
                <a:gd name="T103" fmla="*/ 431 h 1014"/>
                <a:gd name="T104" fmla="*/ 205 w 1848"/>
                <a:gd name="T105" fmla="*/ 355 h 1014"/>
                <a:gd name="T106" fmla="*/ 197 w 1848"/>
                <a:gd name="T107" fmla="*/ 307 h 1014"/>
                <a:gd name="T108" fmla="*/ 182 w 1848"/>
                <a:gd name="T109" fmla="*/ 209 h 1014"/>
                <a:gd name="T110" fmla="*/ 157 w 1848"/>
                <a:gd name="T111" fmla="*/ 134 h 1014"/>
                <a:gd name="T112" fmla="*/ 124 w 1848"/>
                <a:gd name="T113" fmla="*/ 80 h 1014"/>
                <a:gd name="T114" fmla="*/ 90 w 1848"/>
                <a:gd name="T115" fmla="*/ 44 h 1014"/>
                <a:gd name="T116" fmla="*/ 57 w 1848"/>
                <a:gd name="T117" fmla="*/ 22 h 1014"/>
                <a:gd name="T118" fmla="*/ 9 w 1848"/>
                <a:gd name="T119" fmla="*/ 7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8" h="1014">
                  <a:moveTo>
                    <a:pt x="0" y="0"/>
                  </a:moveTo>
                  <a:lnTo>
                    <a:pt x="13" y="1"/>
                  </a:lnTo>
                  <a:lnTo>
                    <a:pt x="26" y="3"/>
                  </a:lnTo>
                  <a:lnTo>
                    <a:pt x="38" y="7"/>
                  </a:lnTo>
                  <a:lnTo>
                    <a:pt x="50" y="11"/>
                  </a:lnTo>
                  <a:lnTo>
                    <a:pt x="62" y="16"/>
                  </a:lnTo>
                  <a:lnTo>
                    <a:pt x="73" y="22"/>
                  </a:lnTo>
                  <a:lnTo>
                    <a:pt x="83" y="28"/>
                  </a:lnTo>
                  <a:lnTo>
                    <a:pt x="93" y="36"/>
                  </a:lnTo>
                  <a:lnTo>
                    <a:pt x="103" y="44"/>
                  </a:lnTo>
                  <a:lnTo>
                    <a:pt x="112" y="53"/>
                  </a:lnTo>
                  <a:lnTo>
                    <a:pt x="120" y="63"/>
                  </a:lnTo>
                  <a:lnTo>
                    <a:pt x="129" y="73"/>
                  </a:lnTo>
                  <a:lnTo>
                    <a:pt x="136" y="83"/>
                  </a:lnTo>
                  <a:lnTo>
                    <a:pt x="144" y="95"/>
                  </a:lnTo>
                  <a:lnTo>
                    <a:pt x="150" y="106"/>
                  </a:lnTo>
                  <a:lnTo>
                    <a:pt x="158" y="118"/>
                  </a:lnTo>
                  <a:lnTo>
                    <a:pt x="169" y="141"/>
                  </a:lnTo>
                  <a:lnTo>
                    <a:pt x="179" y="167"/>
                  </a:lnTo>
                  <a:lnTo>
                    <a:pt x="187" y="192"/>
                  </a:lnTo>
                  <a:lnTo>
                    <a:pt x="195" y="217"/>
                  </a:lnTo>
                  <a:lnTo>
                    <a:pt x="199" y="242"/>
                  </a:lnTo>
                  <a:lnTo>
                    <a:pt x="202" y="265"/>
                  </a:lnTo>
                  <a:lnTo>
                    <a:pt x="204" y="287"/>
                  </a:lnTo>
                  <a:lnTo>
                    <a:pt x="204" y="307"/>
                  </a:lnTo>
                  <a:lnTo>
                    <a:pt x="205" y="318"/>
                  </a:lnTo>
                  <a:lnTo>
                    <a:pt x="210" y="341"/>
                  </a:lnTo>
                  <a:lnTo>
                    <a:pt x="214" y="357"/>
                  </a:lnTo>
                  <a:lnTo>
                    <a:pt x="219" y="374"/>
                  </a:lnTo>
                  <a:lnTo>
                    <a:pt x="226" y="394"/>
                  </a:lnTo>
                  <a:lnTo>
                    <a:pt x="235" y="414"/>
                  </a:lnTo>
                  <a:lnTo>
                    <a:pt x="245" y="435"/>
                  </a:lnTo>
                  <a:lnTo>
                    <a:pt x="258" y="457"/>
                  </a:lnTo>
                  <a:lnTo>
                    <a:pt x="265" y="468"/>
                  </a:lnTo>
                  <a:lnTo>
                    <a:pt x="273" y="479"/>
                  </a:lnTo>
                  <a:lnTo>
                    <a:pt x="282" y="490"/>
                  </a:lnTo>
                  <a:lnTo>
                    <a:pt x="291" y="500"/>
                  </a:lnTo>
                  <a:lnTo>
                    <a:pt x="300" y="511"/>
                  </a:lnTo>
                  <a:lnTo>
                    <a:pt x="311" y="521"/>
                  </a:lnTo>
                  <a:lnTo>
                    <a:pt x="323" y="532"/>
                  </a:lnTo>
                  <a:lnTo>
                    <a:pt x="335" y="541"/>
                  </a:lnTo>
                  <a:lnTo>
                    <a:pt x="348" y="550"/>
                  </a:lnTo>
                  <a:lnTo>
                    <a:pt x="362" y="560"/>
                  </a:lnTo>
                  <a:lnTo>
                    <a:pt x="377" y="568"/>
                  </a:lnTo>
                  <a:lnTo>
                    <a:pt x="392" y="576"/>
                  </a:lnTo>
                  <a:lnTo>
                    <a:pt x="397" y="581"/>
                  </a:lnTo>
                  <a:lnTo>
                    <a:pt x="425" y="595"/>
                  </a:lnTo>
                  <a:lnTo>
                    <a:pt x="453" y="610"/>
                  </a:lnTo>
                  <a:lnTo>
                    <a:pt x="479" y="624"/>
                  </a:lnTo>
                  <a:lnTo>
                    <a:pt x="505" y="640"/>
                  </a:lnTo>
                  <a:lnTo>
                    <a:pt x="556" y="672"/>
                  </a:lnTo>
                  <a:lnTo>
                    <a:pt x="606" y="704"/>
                  </a:lnTo>
                  <a:lnTo>
                    <a:pt x="654" y="739"/>
                  </a:lnTo>
                  <a:lnTo>
                    <a:pt x="702" y="773"/>
                  </a:lnTo>
                  <a:lnTo>
                    <a:pt x="751" y="809"/>
                  </a:lnTo>
                  <a:lnTo>
                    <a:pt x="801" y="845"/>
                  </a:lnTo>
                  <a:lnTo>
                    <a:pt x="830" y="870"/>
                  </a:lnTo>
                  <a:lnTo>
                    <a:pt x="859" y="891"/>
                  </a:lnTo>
                  <a:lnTo>
                    <a:pt x="887" y="910"/>
                  </a:lnTo>
                  <a:lnTo>
                    <a:pt x="915" y="926"/>
                  </a:lnTo>
                  <a:lnTo>
                    <a:pt x="934" y="935"/>
                  </a:lnTo>
                  <a:lnTo>
                    <a:pt x="952" y="943"/>
                  </a:lnTo>
                  <a:lnTo>
                    <a:pt x="971" y="952"/>
                  </a:lnTo>
                  <a:lnTo>
                    <a:pt x="990" y="960"/>
                  </a:lnTo>
                  <a:lnTo>
                    <a:pt x="1010" y="966"/>
                  </a:lnTo>
                  <a:lnTo>
                    <a:pt x="1030" y="973"/>
                  </a:lnTo>
                  <a:lnTo>
                    <a:pt x="1051" y="978"/>
                  </a:lnTo>
                  <a:lnTo>
                    <a:pt x="1072" y="983"/>
                  </a:lnTo>
                  <a:lnTo>
                    <a:pt x="1093" y="988"/>
                  </a:lnTo>
                  <a:lnTo>
                    <a:pt x="1116" y="992"/>
                  </a:lnTo>
                  <a:lnTo>
                    <a:pt x="1138" y="995"/>
                  </a:lnTo>
                  <a:lnTo>
                    <a:pt x="1162" y="997"/>
                  </a:lnTo>
                  <a:lnTo>
                    <a:pt x="1187" y="1001"/>
                  </a:lnTo>
                  <a:lnTo>
                    <a:pt x="1212" y="1002"/>
                  </a:lnTo>
                  <a:lnTo>
                    <a:pt x="1238" y="1003"/>
                  </a:lnTo>
                  <a:lnTo>
                    <a:pt x="1264" y="1004"/>
                  </a:lnTo>
                  <a:lnTo>
                    <a:pt x="1299" y="1003"/>
                  </a:lnTo>
                  <a:lnTo>
                    <a:pt x="1332" y="1001"/>
                  </a:lnTo>
                  <a:lnTo>
                    <a:pt x="1362" y="996"/>
                  </a:lnTo>
                  <a:lnTo>
                    <a:pt x="1390" y="991"/>
                  </a:lnTo>
                  <a:lnTo>
                    <a:pt x="1415" y="984"/>
                  </a:lnTo>
                  <a:lnTo>
                    <a:pt x="1437" y="977"/>
                  </a:lnTo>
                  <a:lnTo>
                    <a:pt x="1458" y="968"/>
                  </a:lnTo>
                  <a:lnTo>
                    <a:pt x="1476" y="959"/>
                  </a:lnTo>
                  <a:lnTo>
                    <a:pt x="1492" y="949"/>
                  </a:lnTo>
                  <a:lnTo>
                    <a:pt x="1506" y="939"/>
                  </a:lnTo>
                  <a:lnTo>
                    <a:pt x="1518" y="929"/>
                  </a:lnTo>
                  <a:lnTo>
                    <a:pt x="1529" y="920"/>
                  </a:lnTo>
                  <a:lnTo>
                    <a:pt x="1538" y="911"/>
                  </a:lnTo>
                  <a:lnTo>
                    <a:pt x="1544" y="902"/>
                  </a:lnTo>
                  <a:lnTo>
                    <a:pt x="1550" y="895"/>
                  </a:lnTo>
                  <a:lnTo>
                    <a:pt x="1553" y="888"/>
                  </a:lnTo>
                  <a:lnTo>
                    <a:pt x="1556" y="882"/>
                  </a:lnTo>
                  <a:lnTo>
                    <a:pt x="1560" y="876"/>
                  </a:lnTo>
                  <a:lnTo>
                    <a:pt x="1565" y="869"/>
                  </a:lnTo>
                  <a:lnTo>
                    <a:pt x="1568" y="866"/>
                  </a:lnTo>
                  <a:lnTo>
                    <a:pt x="1571" y="863"/>
                  </a:lnTo>
                  <a:lnTo>
                    <a:pt x="1576" y="857"/>
                  </a:lnTo>
                  <a:lnTo>
                    <a:pt x="1586" y="849"/>
                  </a:lnTo>
                  <a:lnTo>
                    <a:pt x="1594" y="842"/>
                  </a:lnTo>
                  <a:lnTo>
                    <a:pt x="1601" y="837"/>
                  </a:lnTo>
                  <a:lnTo>
                    <a:pt x="1608" y="833"/>
                  </a:lnTo>
                  <a:lnTo>
                    <a:pt x="1623" y="828"/>
                  </a:lnTo>
                  <a:lnTo>
                    <a:pt x="1647" y="822"/>
                  </a:lnTo>
                  <a:lnTo>
                    <a:pt x="1676" y="809"/>
                  </a:lnTo>
                  <a:lnTo>
                    <a:pt x="1707" y="794"/>
                  </a:lnTo>
                  <a:lnTo>
                    <a:pt x="1723" y="785"/>
                  </a:lnTo>
                  <a:lnTo>
                    <a:pt x="1738" y="775"/>
                  </a:lnTo>
                  <a:lnTo>
                    <a:pt x="1753" y="766"/>
                  </a:lnTo>
                  <a:lnTo>
                    <a:pt x="1767" y="755"/>
                  </a:lnTo>
                  <a:lnTo>
                    <a:pt x="1781" y="744"/>
                  </a:lnTo>
                  <a:lnTo>
                    <a:pt x="1794" y="732"/>
                  </a:lnTo>
                  <a:lnTo>
                    <a:pt x="1805" y="720"/>
                  </a:lnTo>
                  <a:lnTo>
                    <a:pt x="1816" y="708"/>
                  </a:lnTo>
                  <a:lnTo>
                    <a:pt x="1825" y="695"/>
                  </a:lnTo>
                  <a:lnTo>
                    <a:pt x="1831" y="681"/>
                  </a:lnTo>
                  <a:lnTo>
                    <a:pt x="1836" y="669"/>
                  </a:lnTo>
                  <a:lnTo>
                    <a:pt x="1840" y="655"/>
                  </a:lnTo>
                  <a:lnTo>
                    <a:pt x="1848" y="656"/>
                  </a:lnTo>
                  <a:lnTo>
                    <a:pt x="1845" y="665"/>
                  </a:lnTo>
                  <a:lnTo>
                    <a:pt x="1842" y="675"/>
                  </a:lnTo>
                  <a:lnTo>
                    <a:pt x="1838" y="685"/>
                  </a:lnTo>
                  <a:lnTo>
                    <a:pt x="1832" y="693"/>
                  </a:lnTo>
                  <a:lnTo>
                    <a:pt x="1820" y="711"/>
                  </a:lnTo>
                  <a:lnTo>
                    <a:pt x="1806" y="728"/>
                  </a:lnTo>
                  <a:lnTo>
                    <a:pt x="1791" y="743"/>
                  </a:lnTo>
                  <a:lnTo>
                    <a:pt x="1775" y="758"/>
                  </a:lnTo>
                  <a:lnTo>
                    <a:pt x="1758" y="772"/>
                  </a:lnTo>
                  <a:lnTo>
                    <a:pt x="1740" y="785"/>
                  </a:lnTo>
                  <a:lnTo>
                    <a:pt x="1722" y="796"/>
                  </a:lnTo>
                  <a:lnTo>
                    <a:pt x="1704" y="807"/>
                  </a:lnTo>
                  <a:lnTo>
                    <a:pt x="1687" y="815"/>
                  </a:lnTo>
                  <a:lnTo>
                    <a:pt x="1669" y="824"/>
                  </a:lnTo>
                  <a:lnTo>
                    <a:pt x="1653" y="830"/>
                  </a:lnTo>
                  <a:lnTo>
                    <a:pt x="1638" y="836"/>
                  </a:lnTo>
                  <a:lnTo>
                    <a:pt x="1625" y="840"/>
                  </a:lnTo>
                  <a:lnTo>
                    <a:pt x="1614" y="842"/>
                  </a:lnTo>
                  <a:lnTo>
                    <a:pt x="1606" y="844"/>
                  </a:lnTo>
                  <a:lnTo>
                    <a:pt x="1597" y="849"/>
                  </a:lnTo>
                  <a:lnTo>
                    <a:pt x="1590" y="853"/>
                  </a:lnTo>
                  <a:lnTo>
                    <a:pt x="1584" y="859"/>
                  </a:lnTo>
                  <a:lnTo>
                    <a:pt x="1572" y="874"/>
                  </a:lnTo>
                  <a:lnTo>
                    <a:pt x="1560" y="892"/>
                  </a:lnTo>
                  <a:lnTo>
                    <a:pt x="1553" y="904"/>
                  </a:lnTo>
                  <a:lnTo>
                    <a:pt x="1544" y="915"/>
                  </a:lnTo>
                  <a:lnTo>
                    <a:pt x="1534" y="926"/>
                  </a:lnTo>
                  <a:lnTo>
                    <a:pt x="1524" y="938"/>
                  </a:lnTo>
                  <a:lnTo>
                    <a:pt x="1511" y="949"/>
                  </a:lnTo>
                  <a:lnTo>
                    <a:pt x="1498" y="960"/>
                  </a:lnTo>
                  <a:lnTo>
                    <a:pt x="1482" y="969"/>
                  </a:lnTo>
                  <a:lnTo>
                    <a:pt x="1464" y="978"/>
                  </a:lnTo>
                  <a:lnTo>
                    <a:pt x="1446" y="987"/>
                  </a:lnTo>
                  <a:lnTo>
                    <a:pt x="1424" y="994"/>
                  </a:lnTo>
                  <a:lnTo>
                    <a:pt x="1402" y="1001"/>
                  </a:lnTo>
                  <a:lnTo>
                    <a:pt x="1377" y="1005"/>
                  </a:lnTo>
                  <a:lnTo>
                    <a:pt x="1349" y="1009"/>
                  </a:lnTo>
                  <a:lnTo>
                    <a:pt x="1319" y="1012"/>
                  </a:lnTo>
                  <a:lnTo>
                    <a:pt x="1286" y="1014"/>
                  </a:lnTo>
                  <a:lnTo>
                    <a:pt x="1252" y="1012"/>
                  </a:lnTo>
                  <a:lnTo>
                    <a:pt x="1227" y="1012"/>
                  </a:lnTo>
                  <a:lnTo>
                    <a:pt x="1203" y="1010"/>
                  </a:lnTo>
                  <a:lnTo>
                    <a:pt x="1181" y="1009"/>
                  </a:lnTo>
                  <a:lnTo>
                    <a:pt x="1159" y="1007"/>
                  </a:lnTo>
                  <a:lnTo>
                    <a:pt x="1137" y="1004"/>
                  </a:lnTo>
                  <a:lnTo>
                    <a:pt x="1116" y="1001"/>
                  </a:lnTo>
                  <a:lnTo>
                    <a:pt x="1096" y="996"/>
                  </a:lnTo>
                  <a:lnTo>
                    <a:pt x="1077" y="992"/>
                  </a:lnTo>
                  <a:lnTo>
                    <a:pt x="1040" y="983"/>
                  </a:lnTo>
                  <a:lnTo>
                    <a:pt x="1006" y="973"/>
                  </a:lnTo>
                  <a:lnTo>
                    <a:pt x="973" y="961"/>
                  </a:lnTo>
                  <a:lnTo>
                    <a:pt x="945" y="949"/>
                  </a:lnTo>
                  <a:lnTo>
                    <a:pt x="918" y="937"/>
                  </a:lnTo>
                  <a:lnTo>
                    <a:pt x="895" y="924"/>
                  </a:lnTo>
                  <a:lnTo>
                    <a:pt x="874" y="912"/>
                  </a:lnTo>
                  <a:lnTo>
                    <a:pt x="856" y="900"/>
                  </a:lnTo>
                  <a:lnTo>
                    <a:pt x="827" y="881"/>
                  </a:lnTo>
                  <a:lnTo>
                    <a:pt x="808" y="866"/>
                  </a:lnTo>
                  <a:lnTo>
                    <a:pt x="806" y="865"/>
                  </a:lnTo>
                  <a:lnTo>
                    <a:pt x="806" y="865"/>
                  </a:lnTo>
                  <a:lnTo>
                    <a:pt x="804" y="863"/>
                  </a:lnTo>
                  <a:lnTo>
                    <a:pt x="788" y="850"/>
                  </a:lnTo>
                  <a:lnTo>
                    <a:pt x="764" y="832"/>
                  </a:lnTo>
                  <a:lnTo>
                    <a:pt x="735" y="810"/>
                  </a:lnTo>
                  <a:lnTo>
                    <a:pt x="702" y="785"/>
                  </a:lnTo>
                  <a:lnTo>
                    <a:pt x="664" y="758"/>
                  </a:lnTo>
                  <a:lnTo>
                    <a:pt x="625" y="730"/>
                  </a:lnTo>
                  <a:lnTo>
                    <a:pt x="585" y="702"/>
                  </a:lnTo>
                  <a:lnTo>
                    <a:pt x="545" y="676"/>
                  </a:lnTo>
                  <a:lnTo>
                    <a:pt x="513" y="656"/>
                  </a:lnTo>
                  <a:lnTo>
                    <a:pt x="483" y="637"/>
                  </a:lnTo>
                  <a:lnTo>
                    <a:pt x="456" y="622"/>
                  </a:lnTo>
                  <a:lnTo>
                    <a:pt x="432" y="609"/>
                  </a:lnTo>
                  <a:lnTo>
                    <a:pt x="411" y="598"/>
                  </a:lnTo>
                  <a:lnTo>
                    <a:pt x="397" y="592"/>
                  </a:lnTo>
                  <a:lnTo>
                    <a:pt x="389" y="588"/>
                  </a:lnTo>
                  <a:lnTo>
                    <a:pt x="386" y="588"/>
                  </a:lnTo>
                  <a:lnTo>
                    <a:pt x="386" y="588"/>
                  </a:lnTo>
                  <a:lnTo>
                    <a:pt x="369" y="577"/>
                  </a:lnTo>
                  <a:lnTo>
                    <a:pt x="354" y="567"/>
                  </a:lnTo>
                  <a:lnTo>
                    <a:pt x="340" y="556"/>
                  </a:lnTo>
                  <a:lnTo>
                    <a:pt x="326" y="545"/>
                  </a:lnTo>
                  <a:lnTo>
                    <a:pt x="314" y="534"/>
                  </a:lnTo>
                  <a:lnTo>
                    <a:pt x="302" y="523"/>
                  </a:lnTo>
                  <a:lnTo>
                    <a:pt x="292" y="511"/>
                  </a:lnTo>
                  <a:lnTo>
                    <a:pt x="281" y="499"/>
                  </a:lnTo>
                  <a:lnTo>
                    <a:pt x="264" y="477"/>
                  </a:lnTo>
                  <a:lnTo>
                    <a:pt x="247" y="454"/>
                  </a:lnTo>
                  <a:lnTo>
                    <a:pt x="236" y="431"/>
                  </a:lnTo>
                  <a:lnTo>
                    <a:pt x="225" y="411"/>
                  </a:lnTo>
                  <a:lnTo>
                    <a:pt x="216" y="390"/>
                  </a:lnTo>
                  <a:lnTo>
                    <a:pt x="210" y="372"/>
                  </a:lnTo>
                  <a:lnTo>
                    <a:pt x="205" y="355"/>
                  </a:lnTo>
                  <a:lnTo>
                    <a:pt x="202" y="340"/>
                  </a:lnTo>
                  <a:lnTo>
                    <a:pt x="198" y="318"/>
                  </a:lnTo>
                  <a:lnTo>
                    <a:pt x="197" y="307"/>
                  </a:lnTo>
                  <a:lnTo>
                    <a:pt x="197" y="307"/>
                  </a:lnTo>
                  <a:lnTo>
                    <a:pt x="195" y="280"/>
                  </a:lnTo>
                  <a:lnTo>
                    <a:pt x="191" y="255"/>
                  </a:lnTo>
                  <a:lnTo>
                    <a:pt x="187" y="231"/>
                  </a:lnTo>
                  <a:lnTo>
                    <a:pt x="182" y="209"/>
                  </a:lnTo>
                  <a:lnTo>
                    <a:pt x="176" y="188"/>
                  </a:lnTo>
                  <a:lnTo>
                    <a:pt x="170" y="168"/>
                  </a:lnTo>
                  <a:lnTo>
                    <a:pt x="163" y="151"/>
                  </a:lnTo>
                  <a:lnTo>
                    <a:pt x="157" y="134"/>
                  </a:lnTo>
                  <a:lnTo>
                    <a:pt x="149" y="119"/>
                  </a:lnTo>
                  <a:lnTo>
                    <a:pt x="141" y="105"/>
                  </a:lnTo>
                  <a:lnTo>
                    <a:pt x="133" y="92"/>
                  </a:lnTo>
                  <a:lnTo>
                    <a:pt x="124" y="80"/>
                  </a:lnTo>
                  <a:lnTo>
                    <a:pt x="116" y="70"/>
                  </a:lnTo>
                  <a:lnTo>
                    <a:pt x="107" y="60"/>
                  </a:lnTo>
                  <a:lnTo>
                    <a:pt x="99" y="52"/>
                  </a:lnTo>
                  <a:lnTo>
                    <a:pt x="90" y="44"/>
                  </a:lnTo>
                  <a:lnTo>
                    <a:pt x="81" y="37"/>
                  </a:lnTo>
                  <a:lnTo>
                    <a:pt x="73" y="31"/>
                  </a:lnTo>
                  <a:lnTo>
                    <a:pt x="65" y="26"/>
                  </a:lnTo>
                  <a:lnTo>
                    <a:pt x="57" y="22"/>
                  </a:lnTo>
                  <a:lnTo>
                    <a:pt x="41" y="15"/>
                  </a:lnTo>
                  <a:lnTo>
                    <a:pt x="28" y="11"/>
                  </a:lnTo>
                  <a:lnTo>
                    <a:pt x="18" y="8"/>
                  </a:lnTo>
                  <a:lnTo>
                    <a:pt x="9" y="7"/>
                  </a:lnTo>
                  <a:lnTo>
                    <a:pt x="3" y="8"/>
                  </a:lnTo>
                  <a:lnTo>
                    <a:pt x="1" y="8"/>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8" name="Freeform 455">
              <a:extLst>
                <a:ext uri="{FF2B5EF4-FFF2-40B4-BE49-F238E27FC236}">
                  <a16:creationId xmlns:a16="http://schemas.microsoft.com/office/drawing/2014/main" id="{0C6DEC75-471F-402F-9922-7579886A352A}"/>
                </a:ext>
              </a:extLst>
            </p:cNvPr>
            <p:cNvSpPr/>
            <p:nvPr/>
          </p:nvSpPr>
          <p:spPr bwMode="auto">
            <a:xfrm>
              <a:off x="4806702" y="3493964"/>
              <a:ext cx="739775" cy="407988"/>
            </a:xfrm>
            <a:custGeom>
              <a:avLst/>
              <a:gdLst>
                <a:gd name="T0" fmla="*/ 59 w 1866"/>
                <a:gd name="T1" fmla="*/ 16 h 1030"/>
                <a:gd name="T2" fmla="*/ 102 w 1866"/>
                <a:gd name="T3" fmla="*/ 47 h 1030"/>
                <a:gd name="T4" fmla="*/ 144 w 1866"/>
                <a:gd name="T5" fmla="*/ 101 h 1030"/>
                <a:gd name="T6" fmla="*/ 177 w 1866"/>
                <a:gd name="T7" fmla="*/ 187 h 1030"/>
                <a:gd name="T8" fmla="*/ 196 w 1866"/>
                <a:gd name="T9" fmla="*/ 312 h 1030"/>
                <a:gd name="T10" fmla="*/ 219 w 1866"/>
                <a:gd name="T11" fmla="*/ 400 h 1030"/>
                <a:gd name="T12" fmla="*/ 271 w 1866"/>
                <a:gd name="T13" fmla="*/ 490 h 1030"/>
                <a:gd name="T14" fmla="*/ 327 w 1866"/>
                <a:gd name="T15" fmla="*/ 545 h 1030"/>
                <a:gd name="T16" fmla="*/ 404 w 1866"/>
                <a:gd name="T17" fmla="*/ 593 h 1030"/>
                <a:gd name="T18" fmla="*/ 499 w 1866"/>
                <a:gd name="T19" fmla="*/ 647 h 1030"/>
                <a:gd name="T20" fmla="*/ 723 w 1866"/>
                <a:gd name="T21" fmla="*/ 796 h 1030"/>
                <a:gd name="T22" fmla="*/ 814 w 1866"/>
                <a:gd name="T23" fmla="*/ 866 h 1030"/>
                <a:gd name="T24" fmla="*/ 890 w 1866"/>
                <a:gd name="T25" fmla="*/ 919 h 1030"/>
                <a:gd name="T26" fmla="*/ 1012 w 1866"/>
                <a:gd name="T27" fmla="*/ 969 h 1030"/>
                <a:gd name="T28" fmla="*/ 1141 w 1866"/>
                <a:gd name="T29" fmla="*/ 1001 h 1030"/>
                <a:gd name="T30" fmla="*/ 1244 w 1866"/>
                <a:gd name="T31" fmla="*/ 1015 h 1030"/>
                <a:gd name="T32" fmla="*/ 1341 w 1866"/>
                <a:gd name="T33" fmla="*/ 1015 h 1030"/>
                <a:gd name="T34" fmla="*/ 1429 w 1866"/>
                <a:gd name="T35" fmla="*/ 999 h 1030"/>
                <a:gd name="T36" fmla="*/ 1506 w 1866"/>
                <a:gd name="T37" fmla="*/ 961 h 1030"/>
                <a:gd name="T38" fmla="*/ 1560 w 1866"/>
                <a:gd name="T39" fmla="*/ 917 h 1030"/>
                <a:gd name="T40" fmla="*/ 1611 w 1866"/>
                <a:gd name="T41" fmla="*/ 859 h 1030"/>
                <a:gd name="T42" fmla="*/ 1681 w 1866"/>
                <a:gd name="T43" fmla="*/ 830 h 1030"/>
                <a:gd name="T44" fmla="*/ 1731 w 1866"/>
                <a:gd name="T45" fmla="*/ 800 h 1030"/>
                <a:gd name="T46" fmla="*/ 1826 w 1866"/>
                <a:gd name="T47" fmla="*/ 718 h 1030"/>
                <a:gd name="T48" fmla="*/ 1866 w 1866"/>
                <a:gd name="T49" fmla="*/ 685 h 1030"/>
                <a:gd name="T50" fmla="*/ 1811 w 1866"/>
                <a:gd name="T51" fmla="*/ 751 h 1030"/>
                <a:gd name="T52" fmla="*/ 1740 w 1866"/>
                <a:gd name="T53" fmla="*/ 806 h 1030"/>
                <a:gd name="T54" fmla="*/ 1720 w 1866"/>
                <a:gd name="T55" fmla="*/ 820 h 1030"/>
                <a:gd name="T56" fmla="*/ 1657 w 1866"/>
                <a:gd name="T57" fmla="*/ 848 h 1030"/>
                <a:gd name="T58" fmla="*/ 1607 w 1866"/>
                <a:gd name="T59" fmla="*/ 879 h 1030"/>
                <a:gd name="T60" fmla="*/ 1552 w 1866"/>
                <a:gd name="T61" fmla="*/ 942 h 1030"/>
                <a:gd name="T62" fmla="*/ 1486 w 1866"/>
                <a:gd name="T63" fmla="*/ 987 h 1030"/>
                <a:gd name="T64" fmla="*/ 1394 w 1866"/>
                <a:gd name="T65" fmla="*/ 1020 h 1030"/>
                <a:gd name="T66" fmla="*/ 1305 w 1866"/>
                <a:gd name="T67" fmla="*/ 1028 h 1030"/>
                <a:gd name="T68" fmla="*/ 1215 w 1866"/>
                <a:gd name="T69" fmla="*/ 1027 h 1030"/>
                <a:gd name="T70" fmla="*/ 1087 w 1866"/>
                <a:gd name="T71" fmla="*/ 1003 h 1030"/>
                <a:gd name="T72" fmla="*/ 917 w 1866"/>
                <a:gd name="T73" fmla="*/ 944 h 1030"/>
                <a:gd name="T74" fmla="*/ 839 w 1866"/>
                <a:gd name="T75" fmla="*/ 902 h 1030"/>
                <a:gd name="T76" fmla="*/ 804 w 1866"/>
                <a:gd name="T77" fmla="*/ 877 h 1030"/>
                <a:gd name="T78" fmla="*/ 722 w 1866"/>
                <a:gd name="T79" fmla="*/ 810 h 1030"/>
                <a:gd name="T80" fmla="*/ 583 w 1866"/>
                <a:gd name="T81" fmla="*/ 705 h 1030"/>
                <a:gd name="T82" fmla="*/ 472 w 1866"/>
                <a:gd name="T83" fmla="*/ 641 h 1030"/>
                <a:gd name="T84" fmla="*/ 401 w 1866"/>
                <a:gd name="T85" fmla="*/ 606 h 1030"/>
                <a:gd name="T86" fmla="*/ 305 w 1866"/>
                <a:gd name="T87" fmla="*/ 538 h 1030"/>
                <a:gd name="T88" fmla="*/ 227 w 1866"/>
                <a:gd name="T89" fmla="*/ 446 h 1030"/>
                <a:gd name="T90" fmla="*/ 190 w 1866"/>
                <a:gd name="T91" fmla="*/ 351 h 1030"/>
                <a:gd name="T92" fmla="*/ 178 w 1866"/>
                <a:gd name="T93" fmla="*/ 235 h 1030"/>
                <a:gd name="T94" fmla="*/ 154 w 1866"/>
                <a:gd name="T95" fmla="*/ 137 h 1030"/>
                <a:gd name="T96" fmla="*/ 117 w 1866"/>
                <a:gd name="T97" fmla="*/ 71 h 1030"/>
                <a:gd name="T98" fmla="*/ 75 w 1866"/>
                <a:gd name="T99" fmla="*/ 33 h 1030"/>
                <a:gd name="T100" fmla="*/ 19 w 1866"/>
                <a:gd name="T101" fmla="*/ 11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66" h="1030">
                  <a:moveTo>
                    <a:pt x="0" y="0"/>
                  </a:moveTo>
                  <a:lnTo>
                    <a:pt x="8" y="1"/>
                  </a:lnTo>
                  <a:lnTo>
                    <a:pt x="29" y="5"/>
                  </a:lnTo>
                  <a:lnTo>
                    <a:pt x="43" y="9"/>
                  </a:lnTo>
                  <a:lnTo>
                    <a:pt x="59" y="16"/>
                  </a:lnTo>
                  <a:lnTo>
                    <a:pt x="66" y="21"/>
                  </a:lnTo>
                  <a:lnTo>
                    <a:pt x="75" y="26"/>
                  </a:lnTo>
                  <a:lnTo>
                    <a:pt x="84" y="32"/>
                  </a:lnTo>
                  <a:lnTo>
                    <a:pt x="92" y="38"/>
                  </a:lnTo>
                  <a:lnTo>
                    <a:pt x="102" y="47"/>
                  </a:lnTo>
                  <a:lnTo>
                    <a:pt x="111" y="55"/>
                  </a:lnTo>
                  <a:lnTo>
                    <a:pt x="119" y="65"/>
                  </a:lnTo>
                  <a:lnTo>
                    <a:pt x="128" y="76"/>
                  </a:lnTo>
                  <a:lnTo>
                    <a:pt x="135" y="88"/>
                  </a:lnTo>
                  <a:lnTo>
                    <a:pt x="144" y="101"/>
                  </a:lnTo>
                  <a:lnTo>
                    <a:pt x="151" y="115"/>
                  </a:lnTo>
                  <a:lnTo>
                    <a:pt x="159" y="131"/>
                  </a:lnTo>
                  <a:lnTo>
                    <a:pt x="166" y="148"/>
                  </a:lnTo>
                  <a:lnTo>
                    <a:pt x="172" y="166"/>
                  </a:lnTo>
                  <a:lnTo>
                    <a:pt x="177" y="187"/>
                  </a:lnTo>
                  <a:lnTo>
                    <a:pt x="183" y="208"/>
                  </a:lnTo>
                  <a:lnTo>
                    <a:pt x="187" y="232"/>
                  </a:lnTo>
                  <a:lnTo>
                    <a:pt x="191" y="257"/>
                  </a:lnTo>
                  <a:lnTo>
                    <a:pt x="194" y="283"/>
                  </a:lnTo>
                  <a:lnTo>
                    <a:pt x="196" y="312"/>
                  </a:lnTo>
                  <a:lnTo>
                    <a:pt x="197" y="323"/>
                  </a:lnTo>
                  <a:lnTo>
                    <a:pt x="201" y="346"/>
                  </a:lnTo>
                  <a:lnTo>
                    <a:pt x="205" y="363"/>
                  </a:lnTo>
                  <a:lnTo>
                    <a:pt x="212" y="380"/>
                  </a:lnTo>
                  <a:lnTo>
                    <a:pt x="219" y="400"/>
                  </a:lnTo>
                  <a:lnTo>
                    <a:pt x="229" y="422"/>
                  </a:lnTo>
                  <a:lnTo>
                    <a:pt x="240" y="443"/>
                  </a:lnTo>
                  <a:lnTo>
                    <a:pt x="255" y="466"/>
                  </a:lnTo>
                  <a:lnTo>
                    <a:pt x="263" y="478"/>
                  </a:lnTo>
                  <a:lnTo>
                    <a:pt x="271" y="490"/>
                  </a:lnTo>
                  <a:lnTo>
                    <a:pt x="281" y="501"/>
                  </a:lnTo>
                  <a:lnTo>
                    <a:pt x="292" y="512"/>
                  </a:lnTo>
                  <a:lnTo>
                    <a:pt x="303" y="523"/>
                  </a:lnTo>
                  <a:lnTo>
                    <a:pt x="314" y="534"/>
                  </a:lnTo>
                  <a:lnTo>
                    <a:pt x="327" y="545"/>
                  </a:lnTo>
                  <a:lnTo>
                    <a:pt x="340" y="556"/>
                  </a:lnTo>
                  <a:lnTo>
                    <a:pt x="355" y="565"/>
                  </a:lnTo>
                  <a:lnTo>
                    <a:pt x="370" y="575"/>
                  </a:lnTo>
                  <a:lnTo>
                    <a:pt x="387" y="585"/>
                  </a:lnTo>
                  <a:lnTo>
                    <a:pt x="404" y="593"/>
                  </a:lnTo>
                  <a:lnTo>
                    <a:pt x="414" y="600"/>
                  </a:lnTo>
                  <a:lnTo>
                    <a:pt x="422" y="606"/>
                  </a:lnTo>
                  <a:lnTo>
                    <a:pt x="447" y="618"/>
                  </a:lnTo>
                  <a:lnTo>
                    <a:pt x="473" y="632"/>
                  </a:lnTo>
                  <a:lnTo>
                    <a:pt x="499" y="647"/>
                  </a:lnTo>
                  <a:lnTo>
                    <a:pt x="525" y="662"/>
                  </a:lnTo>
                  <a:lnTo>
                    <a:pt x="578" y="696"/>
                  </a:lnTo>
                  <a:lnTo>
                    <a:pt x="629" y="730"/>
                  </a:lnTo>
                  <a:lnTo>
                    <a:pt x="679" y="764"/>
                  </a:lnTo>
                  <a:lnTo>
                    <a:pt x="723" y="796"/>
                  </a:lnTo>
                  <a:lnTo>
                    <a:pt x="762" y="825"/>
                  </a:lnTo>
                  <a:lnTo>
                    <a:pt x="792" y="849"/>
                  </a:lnTo>
                  <a:lnTo>
                    <a:pt x="804" y="857"/>
                  </a:lnTo>
                  <a:lnTo>
                    <a:pt x="814" y="865"/>
                  </a:lnTo>
                  <a:lnTo>
                    <a:pt x="814" y="866"/>
                  </a:lnTo>
                  <a:lnTo>
                    <a:pt x="814" y="866"/>
                  </a:lnTo>
                  <a:lnTo>
                    <a:pt x="829" y="879"/>
                  </a:lnTo>
                  <a:lnTo>
                    <a:pt x="846" y="893"/>
                  </a:lnTo>
                  <a:lnTo>
                    <a:pt x="868" y="906"/>
                  </a:lnTo>
                  <a:lnTo>
                    <a:pt x="890" y="919"/>
                  </a:lnTo>
                  <a:lnTo>
                    <a:pt x="914" y="930"/>
                  </a:lnTo>
                  <a:lnTo>
                    <a:pt x="938" y="940"/>
                  </a:lnTo>
                  <a:lnTo>
                    <a:pt x="962" y="951"/>
                  </a:lnTo>
                  <a:lnTo>
                    <a:pt x="986" y="960"/>
                  </a:lnTo>
                  <a:lnTo>
                    <a:pt x="1012" y="969"/>
                  </a:lnTo>
                  <a:lnTo>
                    <a:pt x="1037" y="977"/>
                  </a:lnTo>
                  <a:lnTo>
                    <a:pt x="1063" y="984"/>
                  </a:lnTo>
                  <a:lnTo>
                    <a:pt x="1089" y="990"/>
                  </a:lnTo>
                  <a:lnTo>
                    <a:pt x="1115" y="995"/>
                  </a:lnTo>
                  <a:lnTo>
                    <a:pt x="1141" y="1001"/>
                  </a:lnTo>
                  <a:lnTo>
                    <a:pt x="1167" y="1005"/>
                  </a:lnTo>
                  <a:lnTo>
                    <a:pt x="1192" y="1009"/>
                  </a:lnTo>
                  <a:lnTo>
                    <a:pt x="1218" y="1013"/>
                  </a:lnTo>
                  <a:lnTo>
                    <a:pt x="1244" y="1015"/>
                  </a:lnTo>
                  <a:lnTo>
                    <a:pt x="1244" y="1015"/>
                  </a:lnTo>
                  <a:lnTo>
                    <a:pt x="1265" y="1016"/>
                  </a:lnTo>
                  <a:lnTo>
                    <a:pt x="1285" y="1017"/>
                  </a:lnTo>
                  <a:lnTo>
                    <a:pt x="1305" y="1017"/>
                  </a:lnTo>
                  <a:lnTo>
                    <a:pt x="1324" y="1016"/>
                  </a:lnTo>
                  <a:lnTo>
                    <a:pt x="1341" y="1015"/>
                  </a:lnTo>
                  <a:lnTo>
                    <a:pt x="1359" y="1014"/>
                  </a:lnTo>
                  <a:lnTo>
                    <a:pt x="1375" y="1013"/>
                  </a:lnTo>
                  <a:lnTo>
                    <a:pt x="1391" y="1009"/>
                  </a:lnTo>
                  <a:lnTo>
                    <a:pt x="1410" y="1004"/>
                  </a:lnTo>
                  <a:lnTo>
                    <a:pt x="1429" y="999"/>
                  </a:lnTo>
                  <a:lnTo>
                    <a:pt x="1447" y="992"/>
                  </a:lnTo>
                  <a:lnTo>
                    <a:pt x="1463" y="985"/>
                  </a:lnTo>
                  <a:lnTo>
                    <a:pt x="1478" y="977"/>
                  </a:lnTo>
                  <a:lnTo>
                    <a:pt x="1493" y="970"/>
                  </a:lnTo>
                  <a:lnTo>
                    <a:pt x="1506" y="961"/>
                  </a:lnTo>
                  <a:lnTo>
                    <a:pt x="1519" y="952"/>
                  </a:lnTo>
                  <a:lnTo>
                    <a:pt x="1531" y="944"/>
                  </a:lnTo>
                  <a:lnTo>
                    <a:pt x="1542" y="935"/>
                  </a:lnTo>
                  <a:lnTo>
                    <a:pt x="1552" y="925"/>
                  </a:lnTo>
                  <a:lnTo>
                    <a:pt x="1560" y="917"/>
                  </a:lnTo>
                  <a:lnTo>
                    <a:pt x="1575" y="900"/>
                  </a:lnTo>
                  <a:lnTo>
                    <a:pt x="1587" y="883"/>
                  </a:lnTo>
                  <a:lnTo>
                    <a:pt x="1596" y="874"/>
                  </a:lnTo>
                  <a:lnTo>
                    <a:pt x="1603" y="865"/>
                  </a:lnTo>
                  <a:lnTo>
                    <a:pt x="1611" y="859"/>
                  </a:lnTo>
                  <a:lnTo>
                    <a:pt x="1619" y="854"/>
                  </a:lnTo>
                  <a:lnTo>
                    <a:pt x="1633" y="847"/>
                  </a:lnTo>
                  <a:lnTo>
                    <a:pt x="1650" y="840"/>
                  </a:lnTo>
                  <a:lnTo>
                    <a:pt x="1664" y="836"/>
                  </a:lnTo>
                  <a:lnTo>
                    <a:pt x="1681" y="830"/>
                  </a:lnTo>
                  <a:lnTo>
                    <a:pt x="1690" y="826"/>
                  </a:lnTo>
                  <a:lnTo>
                    <a:pt x="1697" y="823"/>
                  </a:lnTo>
                  <a:lnTo>
                    <a:pt x="1705" y="819"/>
                  </a:lnTo>
                  <a:lnTo>
                    <a:pt x="1711" y="813"/>
                  </a:lnTo>
                  <a:lnTo>
                    <a:pt x="1731" y="800"/>
                  </a:lnTo>
                  <a:lnTo>
                    <a:pt x="1751" y="786"/>
                  </a:lnTo>
                  <a:lnTo>
                    <a:pt x="1771" y="771"/>
                  </a:lnTo>
                  <a:lnTo>
                    <a:pt x="1791" y="754"/>
                  </a:lnTo>
                  <a:lnTo>
                    <a:pt x="1810" y="737"/>
                  </a:lnTo>
                  <a:lnTo>
                    <a:pt x="1826" y="718"/>
                  </a:lnTo>
                  <a:lnTo>
                    <a:pt x="1833" y="709"/>
                  </a:lnTo>
                  <a:lnTo>
                    <a:pt x="1841" y="699"/>
                  </a:lnTo>
                  <a:lnTo>
                    <a:pt x="1846" y="688"/>
                  </a:lnTo>
                  <a:lnTo>
                    <a:pt x="1852" y="678"/>
                  </a:lnTo>
                  <a:lnTo>
                    <a:pt x="1866" y="685"/>
                  </a:lnTo>
                  <a:lnTo>
                    <a:pt x="1858" y="697"/>
                  </a:lnTo>
                  <a:lnTo>
                    <a:pt x="1849" y="710"/>
                  </a:lnTo>
                  <a:lnTo>
                    <a:pt x="1838" y="723"/>
                  </a:lnTo>
                  <a:lnTo>
                    <a:pt x="1825" y="737"/>
                  </a:lnTo>
                  <a:lnTo>
                    <a:pt x="1811" y="751"/>
                  </a:lnTo>
                  <a:lnTo>
                    <a:pt x="1796" y="764"/>
                  </a:lnTo>
                  <a:lnTo>
                    <a:pt x="1779" y="777"/>
                  </a:lnTo>
                  <a:lnTo>
                    <a:pt x="1764" y="788"/>
                  </a:lnTo>
                  <a:lnTo>
                    <a:pt x="1752" y="798"/>
                  </a:lnTo>
                  <a:lnTo>
                    <a:pt x="1740" y="806"/>
                  </a:lnTo>
                  <a:lnTo>
                    <a:pt x="1730" y="813"/>
                  </a:lnTo>
                  <a:lnTo>
                    <a:pt x="1720" y="820"/>
                  </a:lnTo>
                  <a:lnTo>
                    <a:pt x="1720" y="820"/>
                  </a:lnTo>
                  <a:lnTo>
                    <a:pt x="1720" y="820"/>
                  </a:lnTo>
                  <a:lnTo>
                    <a:pt x="1720" y="820"/>
                  </a:lnTo>
                  <a:lnTo>
                    <a:pt x="1720" y="820"/>
                  </a:lnTo>
                  <a:lnTo>
                    <a:pt x="1702" y="830"/>
                  </a:lnTo>
                  <a:lnTo>
                    <a:pt x="1685" y="838"/>
                  </a:lnTo>
                  <a:lnTo>
                    <a:pt x="1670" y="843"/>
                  </a:lnTo>
                  <a:lnTo>
                    <a:pt x="1657" y="848"/>
                  </a:lnTo>
                  <a:lnTo>
                    <a:pt x="1641" y="854"/>
                  </a:lnTo>
                  <a:lnTo>
                    <a:pt x="1627" y="861"/>
                  </a:lnTo>
                  <a:lnTo>
                    <a:pt x="1621" y="866"/>
                  </a:lnTo>
                  <a:lnTo>
                    <a:pt x="1613" y="871"/>
                  </a:lnTo>
                  <a:lnTo>
                    <a:pt x="1607" y="879"/>
                  </a:lnTo>
                  <a:lnTo>
                    <a:pt x="1600" y="888"/>
                  </a:lnTo>
                  <a:lnTo>
                    <a:pt x="1587" y="905"/>
                  </a:lnTo>
                  <a:lnTo>
                    <a:pt x="1571" y="923"/>
                  </a:lnTo>
                  <a:lnTo>
                    <a:pt x="1563" y="932"/>
                  </a:lnTo>
                  <a:lnTo>
                    <a:pt x="1552" y="942"/>
                  </a:lnTo>
                  <a:lnTo>
                    <a:pt x="1541" y="951"/>
                  </a:lnTo>
                  <a:lnTo>
                    <a:pt x="1528" y="960"/>
                  </a:lnTo>
                  <a:lnTo>
                    <a:pt x="1515" y="970"/>
                  </a:lnTo>
                  <a:lnTo>
                    <a:pt x="1501" y="978"/>
                  </a:lnTo>
                  <a:lnTo>
                    <a:pt x="1486" y="987"/>
                  </a:lnTo>
                  <a:lnTo>
                    <a:pt x="1470" y="994"/>
                  </a:lnTo>
                  <a:lnTo>
                    <a:pt x="1452" y="1002"/>
                  </a:lnTo>
                  <a:lnTo>
                    <a:pt x="1434" y="1009"/>
                  </a:lnTo>
                  <a:lnTo>
                    <a:pt x="1415" y="1015"/>
                  </a:lnTo>
                  <a:lnTo>
                    <a:pt x="1394" y="1020"/>
                  </a:lnTo>
                  <a:lnTo>
                    <a:pt x="1378" y="1023"/>
                  </a:lnTo>
                  <a:lnTo>
                    <a:pt x="1361" y="1025"/>
                  </a:lnTo>
                  <a:lnTo>
                    <a:pt x="1342" y="1026"/>
                  </a:lnTo>
                  <a:lnTo>
                    <a:pt x="1324" y="1027"/>
                  </a:lnTo>
                  <a:lnTo>
                    <a:pt x="1305" y="1028"/>
                  </a:lnTo>
                  <a:lnTo>
                    <a:pt x="1285" y="1030"/>
                  </a:lnTo>
                  <a:lnTo>
                    <a:pt x="1265" y="1030"/>
                  </a:lnTo>
                  <a:lnTo>
                    <a:pt x="1243" y="1030"/>
                  </a:lnTo>
                  <a:lnTo>
                    <a:pt x="1243" y="1030"/>
                  </a:lnTo>
                  <a:lnTo>
                    <a:pt x="1215" y="1027"/>
                  </a:lnTo>
                  <a:lnTo>
                    <a:pt x="1188" y="1023"/>
                  </a:lnTo>
                  <a:lnTo>
                    <a:pt x="1162" y="1019"/>
                  </a:lnTo>
                  <a:lnTo>
                    <a:pt x="1136" y="1014"/>
                  </a:lnTo>
                  <a:lnTo>
                    <a:pt x="1111" y="1008"/>
                  </a:lnTo>
                  <a:lnTo>
                    <a:pt x="1087" y="1003"/>
                  </a:lnTo>
                  <a:lnTo>
                    <a:pt x="1063" y="997"/>
                  </a:lnTo>
                  <a:lnTo>
                    <a:pt x="1039" y="990"/>
                  </a:lnTo>
                  <a:lnTo>
                    <a:pt x="995" y="976"/>
                  </a:lnTo>
                  <a:lnTo>
                    <a:pt x="955" y="960"/>
                  </a:lnTo>
                  <a:lnTo>
                    <a:pt x="917" y="944"/>
                  </a:lnTo>
                  <a:lnTo>
                    <a:pt x="884" y="928"/>
                  </a:lnTo>
                  <a:lnTo>
                    <a:pt x="871" y="921"/>
                  </a:lnTo>
                  <a:lnTo>
                    <a:pt x="860" y="915"/>
                  </a:lnTo>
                  <a:lnTo>
                    <a:pt x="849" y="908"/>
                  </a:lnTo>
                  <a:lnTo>
                    <a:pt x="839" y="902"/>
                  </a:lnTo>
                  <a:lnTo>
                    <a:pt x="830" y="895"/>
                  </a:lnTo>
                  <a:lnTo>
                    <a:pt x="821" y="890"/>
                  </a:lnTo>
                  <a:lnTo>
                    <a:pt x="813" y="883"/>
                  </a:lnTo>
                  <a:lnTo>
                    <a:pt x="804" y="877"/>
                  </a:lnTo>
                  <a:lnTo>
                    <a:pt x="804" y="877"/>
                  </a:lnTo>
                  <a:lnTo>
                    <a:pt x="804" y="877"/>
                  </a:lnTo>
                  <a:lnTo>
                    <a:pt x="804" y="877"/>
                  </a:lnTo>
                  <a:lnTo>
                    <a:pt x="777" y="854"/>
                  </a:lnTo>
                  <a:lnTo>
                    <a:pt x="749" y="833"/>
                  </a:lnTo>
                  <a:lnTo>
                    <a:pt x="722" y="810"/>
                  </a:lnTo>
                  <a:lnTo>
                    <a:pt x="695" y="788"/>
                  </a:lnTo>
                  <a:lnTo>
                    <a:pt x="667" y="767"/>
                  </a:lnTo>
                  <a:lnTo>
                    <a:pt x="639" y="745"/>
                  </a:lnTo>
                  <a:lnTo>
                    <a:pt x="611" y="725"/>
                  </a:lnTo>
                  <a:lnTo>
                    <a:pt x="583" y="705"/>
                  </a:lnTo>
                  <a:lnTo>
                    <a:pt x="561" y="691"/>
                  </a:lnTo>
                  <a:lnTo>
                    <a:pt x="539" y="678"/>
                  </a:lnTo>
                  <a:lnTo>
                    <a:pt x="517" y="666"/>
                  </a:lnTo>
                  <a:lnTo>
                    <a:pt x="495" y="653"/>
                  </a:lnTo>
                  <a:lnTo>
                    <a:pt x="472" y="641"/>
                  </a:lnTo>
                  <a:lnTo>
                    <a:pt x="448" y="630"/>
                  </a:lnTo>
                  <a:lnTo>
                    <a:pt x="424" y="618"/>
                  </a:lnTo>
                  <a:lnTo>
                    <a:pt x="401" y="606"/>
                  </a:lnTo>
                  <a:lnTo>
                    <a:pt x="401" y="606"/>
                  </a:lnTo>
                  <a:lnTo>
                    <a:pt x="401" y="606"/>
                  </a:lnTo>
                  <a:lnTo>
                    <a:pt x="401" y="606"/>
                  </a:lnTo>
                  <a:lnTo>
                    <a:pt x="374" y="590"/>
                  </a:lnTo>
                  <a:lnTo>
                    <a:pt x="349" y="574"/>
                  </a:lnTo>
                  <a:lnTo>
                    <a:pt x="325" y="557"/>
                  </a:lnTo>
                  <a:lnTo>
                    <a:pt x="305" y="538"/>
                  </a:lnTo>
                  <a:lnTo>
                    <a:pt x="285" y="520"/>
                  </a:lnTo>
                  <a:lnTo>
                    <a:pt x="268" y="502"/>
                  </a:lnTo>
                  <a:lnTo>
                    <a:pt x="253" y="483"/>
                  </a:lnTo>
                  <a:lnTo>
                    <a:pt x="239" y="465"/>
                  </a:lnTo>
                  <a:lnTo>
                    <a:pt x="227" y="446"/>
                  </a:lnTo>
                  <a:lnTo>
                    <a:pt x="217" y="426"/>
                  </a:lnTo>
                  <a:lnTo>
                    <a:pt x="209" y="408"/>
                  </a:lnTo>
                  <a:lnTo>
                    <a:pt x="201" y="388"/>
                  </a:lnTo>
                  <a:lnTo>
                    <a:pt x="195" y="369"/>
                  </a:lnTo>
                  <a:lnTo>
                    <a:pt x="190" y="351"/>
                  </a:lnTo>
                  <a:lnTo>
                    <a:pt x="187" y="332"/>
                  </a:lnTo>
                  <a:lnTo>
                    <a:pt x="184" y="314"/>
                  </a:lnTo>
                  <a:lnTo>
                    <a:pt x="183" y="286"/>
                  </a:lnTo>
                  <a:lnTo>
                    <a:pt x="182" y="260"/>
                  </a:lnTo>
                  <a:lnTo>
                    <a:pt x="178" y="235"/>
                  </a:lnTo>
                  <a:lnTo>
                    <a:pt x="175" y="213"/>
                  </a:lnTo>
                  <a:lnTo>
                    <a:pt x="171" y="192"/>
                  </a:lnTo>
                  <a:lnTo>
                    <a:pt x="166" y="172"/>
                  </a:lnTo>
                  <a:lnTo>
                    <a:pt x="160" y="153"/>
                  </a:lnTo>
                  <a:lnTo>
                    <a:pt x="154" y="137"/>
                  </a:lnTo>
                  <a:lnTo>
                    <a:pt x="147" y="121"/>
                  </a:lnTo>
                  <a:lnTo>
                    <a:pt x="140" y="107"/>
                  </a:lnTo>
                  <a:lnTo>
                    <a:pt x="132" y="94"/>
                  </a:lnTo>
                  <a:lnTo>
                    <a:pt x="125" y="82"/>
                  </a:lnTo>
                  <a:lnTo>
                    <a:pt x="117" y="71"/>
                  </a:lnTo>
                  <a:lnTo>
                    <a:pt x="108" y="62"/>
                  </a:lnTo>
                  <a:lnTo>
                    <a:pt x="100" y="53"/>
                  </a:lnTo>
                  <a:lnTo>
                    <a:pt x="91" y="46"/>
                  </a:lnTo>
                  <a:lnTo>
                    <a:pt x="84" y="39"/>
                  </a:lnTo>
                  <a:lnTo>
                    <a:pt x="75" y="33"/>
                  </a:lnTo>
                  <a:lnTo>
                    <a:pt x="66" y="28"/>
                  </a:lnTo>
                  <a:lnTo>
                    <a:pt x="59" y="24"/>
                  </a:lnTo>
                  <a:lnTo>
                    <a:pt x="44" y="18"/>
                  </a:lnTo>
                  <a:lnTo>
                    <a:pt x="30" y="13"/>
                  </a:lnTo>
                  <a:lnTo>
                    <a:pt x="19" y="11"/>
                  </a:lnTo>
                  <a:lnTo>
                    <a:pt x="10" y="10"/>
                  </a:lnTo>
                  <a:lnTo>
                    <a:pt x="4" y="10"/>
                  </a:lnTo>
                  <a:lnTo>
                    <a:pt x="2" y="11"/>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69" name="Freeform 456">
              <a:extLst>
                <a:ext uri="{FF2B5EF4-FFF2-40B4-BE49-F238E27FC236}">
                  <a16:creationId xmlns:a16="http://schemas.microsoft.com/office/drawing/2014/main" id="{DDE05703-CB3C-41A4-B558-CF36584ADEF4}"/>
                </a:ext>
              </a:extLst>
            </p:cNvPr>
            <p:cNvSpPr/>
            <p:nvPr/>
          </p:nvSpPr>
          <p:spPr bwMode="auto">
            <a:xfrm>
              <a:off x="4852740" y="3441576"/>
              <a:ext cx="622300" cy="257175"/>
            </a:xfrm>
            <a:custGeom>
              <a:avLst/>
              <a:gdLst>
                <a:gd name="T0" fmla="*/ 92 w 1569"/>
                <a:gd name="T1" fmla="*/ 40 h 648"/>
                <a:gd name="T2" fmla="*/ 191 w 1569"/>
                <a:gd name="T3" fmla="*/ 2 h 648"/>
                <a:gd name="T4" fmla="*/ 288 w 1569"/>
                <a:gd name="T5" fmla="*/ 11 h 648"/>
                <a:gd name="T6" fmla="*/ 379 w 1569"/>
                <a:gd name="T7" fmla="*/ 52 h 648"/>
                <a:gd name="T8" fmla="*/ 468 w 1569"/>
                <a:gd name="T9" fmla="*/ 116 h 648"/>
                <a:gd name="T10" fmla="*/ 513 w 1569"/>
                <a:gd name="T11" fmla="*/ 175 h 648"/>
                <a:gd name="T12" fmla="*/ 520 w 1569"/>
                <a:gd name="T13" fmla="*/ 197 h 648"/>
                <a:gd name="T14" fmla="*/ 583 w 1569"/>
                <a:gd name="T15" fmla="*/ 279 h 648"/>
                <a:gd name="T16" fmla="*/ 671 w 1569"/>
                <a:gd name="T17" fmla="*/ 362 h 648"/>
                <a:gd name="T18" fmla="*/ 716 w 1569"/>
                <a:gd name="T19" fmla="*/ 391 h 648"/>
                <a:gd name="T20" fmla="*/ 774 w 1569"/>
                <a:gd name="T21" fmla="*/ 427 h 648"/>
                <a:gd name="T22" fmla="*/ 829 w 1569"/>
                <a:gd name="T23" fmla="*/ 433 h 648"/>
                <a:gd name="T24" fmla="*/ 881 w 1569"/>
                <a:gd name="T25" fmla="*/ 403 h 648"/>
                <a:gd name="T26" fmla="*/ 975 w 1569"/>
                <a:gd name="T27" fmla="*/ 303 h 648"/>
                <a:gd name="T28" fmla="*/ 1045 w 1569"/>
                <a:gd name="T29" fmla="*/ 256 h 648"/>
                <a:gd name="T30" fmla="*/ 1116 w 1569"/>
                <a:gd name="T31" fmla="*/ 251 h 648"/>
                <a:gd name="T32" fmla="*/ 1179 w 1569"/>
                <a:gd name="T33" fmla="*/ 272 h 648"/>
                <a:gd name="T34" fmla="*/ 1237 w 1569"/>
                <a:gd name="T35" fmla="*/ 312 h 648"/>
                <a:gd name="T36" fmla="*/ 1299 w 1569"/>
                <a:gd name="T37" fmla="*/ 379 h 648"/>
                <a:gd name="T38" fmla="*/ 1364 w 1569"/>
                <a:gd name="T39" fmla="*/ 457 h 648"/>
                <a:gd name="T40" fmla="*/ 1426 w 1569"/>
                <a:gd name="T41" fmla="*/ 499 h 648"/>
                <a:gd name="T42" fmla="*/ 1509 w 1569"/>
                <a:gd name="T43" fmla="*/ 557 h 648"/>
                <a:gd name="T44" fmla="*/ 1528 w 1569"/>
                <a:gd name="T45" fmla="*/ 566 h 648"/>
                <a:gd name="T46" fmla="*/ 1540 w 1569"/>
                <a:gd name="T47" fmla="*/ 575 h 648"/>
                <a:gd name="T48" fmla="*/ 1561 w 1569"/>
                <a:gd name="T49" fmla="*/ 616 h 648"/>
                <a:gd name="T50" fmla="*/ 1547 w 1569"/>
                <a:gd name="T51" fmla="*/ 622 h 648"/>
                <a:gd name="T52" fmla="*/ 1524 w 1569"/>
                <a:gd name="T53" fmla="*/ 581 h 648"/>
                <a:gd name="T54" fmla="*/ 1520 w 1569"/>
                <a:gd name="T55" fmla="*/ 578 h 648"/>
                <a:gd name="T56" fmla="*/ 1450 w 1569"/>
                <a:gd name="T57" fmla="*/ 538 h 648"/>
                <a:gd name="T58" fmla="*/ 1404 w 1569"/>
                <a:gd name="T59" fmla="*/ 501 h 648"/>
                <a:gd name="T60" fmla="*/ 1341 w 1569"/>
                <a:gd name="T61" fmla="*/ 458 h 648"/>
                <a:gd name="T62" fmla="*/ 1276 w 1569"/>
                <a:gd name="T63" fmla="*/ 372 h 648"/>
                <a:gd name="T64" fmla="*/ 1215 w 1569"/>
                <a:gd name="T65" fmla="*/ 312 h 648"/>
                <a:gd name="T66" fmla="*/ 1161 w 1569"/>
                <a:gd name="T67" fmla="*/ 280 h 648"/>
                <a:gd name="T68" fmla="*/ 1100 w 1569"/>
                <a:gd name="T69" fmla="*/ 264 h 648"/>
                <a:gd name="T70" fmla="*/ 1038 w 1569"/>
                <a:gd name="T71" fmla="*/ 275 h 648"/>
                <a:gd name="T72" fmla="*/ 973 w 1569"/>
                <a:gd name="T73" fmla="*/ 327 h 648"/>
                <a:gd name="T74" fmla="*/ 870 w 1569"/>
                <a:gd name="T75" fmla="*/ 431 h 648"/>
                <a:gd name="T76" fmla="*/ 823 w 1569"/>
                <a:gd name="T77" fmla="*/ 450 h 648"/>
                <a:gd name="T78" fmla="*/ 783 w 1569"/>
                <a:gd name="T79" fmla="*/ 447 h 648"/>
                <a:gd name="T80" fmla="*/ 718 w 1569"/>
                <a:gd name="T81" fmla="*/ 409 h 648"/>
                <a:gd name="T82" fmla="*/ 675 w 1569"/>
                <a:gd name="T83" fmla="*/ 382 h 648"/>
                <a:gd name="T84" fmla="*/ 591 w 1569"/>
                <a:gd name="T85" fmla="*/ 309 h 648"/>
                <a:gd name="T86" fmla="*/ 515 w 1569"/>
                <a:gd name="T87" fmla="*/ 216 h 648"/>
                <a:gd name="T88" fmla="*/ 499 w 1569"/>
                <a:gd name="T89" fmla="*/ 181 h 648"/>
                <a:gd name="T90" fmla="*/ 458 w 1569"/>
                <a:gd name="T91" fmla="*/ 125 h 648"/>
                <a:gd name="T92" fmla="*/ 372 w 1569"/>
                <a:gd name="T93" fmla="*/ 64 h 648"/>
                <a:gd name="T94" fmla="*/ 327 w 1569"/>
                <a:gd name="T95" fmla="*/ 43 h 648"/>
                <a:gd name="T96" fmla="*/ 228 w 1569"/>
                <a:gd name="T97" fmla="*/ 15 h 648"/>
                <a:gd name="T98" fmla="*/ 140 w 1569"/>
                <a:gd name="T99" fmla="*/ 33 h 648"/>
                <a:gd name="T100" fmla="*/ 37 w 1569"/>
                <a:gd name="T101" fmla="*/ 9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9" h="648">
                  <a:moveTo>
                    <a:pt x="0" y="96"/>
                  </a:moveTo>
                  <a:lnTo>
                    <a:pt x="24" y="80"/>
                  </a:lnTo>
                  <a:lnTo>
                    <a:pt x="48" y="65"/>
                  </a:lnTo>
                  <a:lnTo>
                    <a:pt x="70" y="52"/>
                  </a:lnTo>
                  <a:lnTo>
                    <a:pt x="92" y="40"/>
                  </a:lnTo>
                  <a:lnTo>
                    <a:pt x="113" y="29"/>
                  </a:lnTo>
                  <a:lnTo>
                    <a:pt x="135" y="19"/>
                  </a:lnTo>
                  <a:lnTo>
                    <a:pt x="154" y="11"/>
                  </a:lnTo>
                  <a:lnTo>
                    <a:pt x="173" y="6"/>
                  </a:lnTo>
                  <a:lnTo>
                    <a:pt x="191" y="2"/>
                  </a:lnTo>
                  <a:lnTo>
                    <a:pt x="209" y="0"/>
                  </a:lnTo>
                  <a:lnTo>
                    <a:pt x="228" y="0"/>
                  </a:lnTo>
                  <a:lnTo>
                    <a:pt x="247" y="2"/>
                  </a:lnTo>
                  <a:lnTo>
                    <a:pt x="267" y="5"/>
                  </a:lnTo>
                  <a:lnTo>
                    <a:pt x="288" y="11"/>
                  </a:lnTo>
                  <a:lnTo>
                    <a:pt x="310" y="19"/>
                  </a:lnTo>
                  <a:lnTo>
                    <a:pt x="333" y="30"/>
                  </a:lnTo>
                  <a:lnTo>
                    <a:pt x="349" y="36"/>
                  </a:lnTo>
                  <a:lnTo>
                    <a:pt x="364" y="44"/>
                  </a:lnTo>
                  <a:lnTo>
                    <a:pt x="379" y="52"/>
                  </a:lnTo>
                  <a:lnTo>
                    <a:pt x="395" y="61"/>
                  </a:lnTo>
                  <a:lnTo>
                    <a:pt x="414" y="73"/>
                  </a:lnTo>
                  <a:lnTo>
                    <a:pt x="434" y="86"/>
                  </a:lnTo>
                  <a:lnTo>
                    <a:pt x="452" y="100"/>
                  </a:lnTo>
                  <a:lnTo>
                    <a:pt x="468" y="116"/>
                  </a:lnTo>
                  <a:lnTo>
                    <a:pt x="483" y="131"/>
                  </a:lnTo>
                  <a:lnTo>
                    <a:pt x="497" y="148"/>
                  </a:lnTo>
                  <a:lnTo>
                    <a:pt x="503" y="157"/>
                  </a:lnTo>
                  <a:lnTo>
                    <a:pt x="508" y="167"/>
                  </a:lnTo>
                  <a:lnTo>
                    <a:pt x="513" y="175"/>
                  </a:lnTo>
                  <a:lnTo>
                    <a:pt x="516" y="185"/>
                  </a:lnTo>
                  <a:lnTo>
                    <a:pt x="516" y="185"/>
                  </a:lnTo>
                  <a:lnTo>
                    <a:pt x="516" y="185"/>
                  </a:lnTo>
                  <a:lnTo>
                    <a:pt x="516" y="185"/>
                  </a:lnTo>
                  <a:lnTo>
                    <a:pt x="520" y="197"/>
                  </a:lnTo>
                  <a:lnTo>
                    <a:pt x="528" y="209"/>
                  </a:lnTo>
                  <a:lnTo>
                    <a:pt x="536" y="223"/>
                  </a:lnTo>
                  <a:lnTo>
                    <a:pt x="548" y="238"/>
                  </a:lnTo>
                  <a:lnTo>
                    <a:pt x="564" y="258"/>
                  </a:lnTo>
                  <a:lnTo>
                    <a:pt x="583" y="279"/>
                  </a:lnTo>
                  <a:lnTo>
                    <a:pt x="602" y="299"/>
                  </a:lnTo>
                  <a:lnTo>
                    <a:pt x="620" y="318"/>
                  </a:lnTo>
                  <a:lnTo>
                    <a:pt x="640" y="335"/>
                  </a:lnTo>
                  <a:lnTo>
                    <a:pt x="657" y="350"/>
                  </a:lnTo>
                  <a:lnTo>
                    <a:pt x="671" y="362"/>
                  </a:lnTo>
                  <a:lnTo>
                    <a:pt x="683" y="371"/>
                  </a:lnTo>
                  <a:lnTo>
                    <a:pt x="684" y="371"/>
                  </a:lnTo>
                  <a:lnTo>
                    <a:pt x="695" y="377"/>
                  </a:lnTo>
                  <a:lnTo>
                    <a:pt x="706" y="385"/>
                  </a:lnTo>
                  <a:lnTo>
                    <a:pt x="716" y="391"/>
                  </a:lnTo>
                  <a:lnTo>
                    <a:pt x="726" y="397"/>
                  </a:lnTo>
                  <a:lnTo>
                    <a:pt x="739" y="406"/>
                  </a:lnTo>
                  <a:lnTo>
                    <a:pt x="751" y="415"/>
                  </a:lnTo>
                  <a:lnTo>
                    <a:pt x="763" y="421"/>
                  </a:lnTo>
                  <a:lnTo>
                    <a:pt x="774" y="427"/>
                  </a:lnTo>
                  <a:lnTo>
                    <a:pt x="785" y="432"/>
                  </a:lnTo>
                  <a:lnTo>
                    <a:pt x="797" y="434"/>
                  </a:lnTo>
                  <a:lnTo>
                    <a:pt x="810" y="435"/>
                  </a:lnTo>
                  <a:lnTo>
                    <a:pt x="822" y="434"/>
                  </a:lnTo>
                  <a:lnTo>
                    <a:pt x="829" y="433"/>
                  </a:lnTo>
                  <a:lnTo>
                    <a:pt x="836" y="431"/>
                  </a:lnTo>
                  <a:lnTo>
                    <a:pt x="843" y="428"/>
                  </a:lnTo>
                  <a:lnTo>
                    <a:pt x="850" y="424"/>
                  </a:lnTo>
                  <a:lnTo>
                    <a:pt x="865" y="415"/>
                  </a:lnTo>
                  <a:lnTo>
                    <a:pt x="881" y="403"/>
                  </a:lnTo>
                  <a:lnTo>
                    <a:pt x="899" y="388"/>
                  </a:lnTo>
                  <a:lnTo>
                    <a:pt x="918" y="368"/>
                  </a:lnTo>
                  <a:lnTo>
                    <a:pt x="939" y="346"/>
                  </a:lnTo>
                  <a:lnTo>
                    <a:pt x="961" y="319"/>
                  </a:lnTo>
                  <a:lnTo>
                    <a:pt x="975" y="303"/>
                  </a:lnTo>
                  <a:lnTo>
                    <a:pt x="989" y="290"/>
                  </a:lnTo>
                  <a:lnTo>
                    <a:pt x="1003" y="278"/>
                  </a:lnTo>
                  <a:lnTo>
                    <a:pt x="1018" y="269"/>
                  </a:lnTo>
                  <a:lnTo>
                    <a:pt x="1031" y="262"/>
                  </a:lnTo>
                  <a:lnTo>
                    <a:pt x="1045" y="256"/>
                  </a:lnTo>
                  <a:lnTo>
                    <a:pt x="1059" y="253"/>
                  </a:lnTo>
                  <a:lnTo>
                    <a:pt x="1073" y="250"/>
                  </a:lnTo>
                  <a:lnTo>
                    <a:pt x="1088" y="249"/>
                  </a:lnTo>
                  <a:lnTo>
                    <a:pt x="1102" y="250"/>
                  </a:lnTo>
                  <a:lnTo>
                    <a:pt x="1116" y="251"/>
                  </a:lnTo>
                  <a:lnTo>
                    <a:pt x="1129" y="254"/>
                  </a:lnTo>
                  <a:lnTo>
                    <a:pt x="1141" y="257"/>
                  </a:lnTo>
                  <a:lnTo>
                    <a:pt x="1154" y="262"/>
                  </a:lnTo>
                  <a:lnTo>
                    <a:pt x="1167" y="267"/>
                  </a:lnTo>
                  <a:lnTo>
                    <a:pt x="1179" y="272"/>
                  </a:lnTo>
                  <a:lnTo>
                    <a:pt x="1191" y="279"/>
                  </a:lnTo>
                  <a:lnTo>
                    <a:pt x="1203" y="286"/>
                  </a:lnTo>
                  <a:lnTo>
                    <a:pt x="1214" y="294"/>
                  </a:lnTo>
                  <a:lnTo>
                    <a:pt x="1225" y="301"/>
                  </a:lnTo>
                  <a:lnTo>
                    <a:pt x="1237" y="312"/>
                  </a:lnTo>
                  <a:lnTo>
                    <a:pt x="1250" y="323"/>
                  </a:lnTo>
                  <a:lnTo>
                    <a:pt x="1261" y="334"/>
                  </a:lnTo>
                  <a:lnTo>
                    <a:pt x="1272" y="345"/>
                  </a:lnTo>
                  <a:lnTo>
                    <a:pt x="1288" y="364"/>
                  </a:lnTo>
                  <a:lnTo>
                    <a:pt x="1299" y="379"/>
                  </a:lnTo>
                  <a:lnTo>
                    <a:pt x="1314" y="402"/>
                  </a:lnTo>
                  <a:lnTo>
                    <a:pt x="1327" y="420"/>
                  </a:lnTo>
                  <a:lnTo>
                    <a:pt x="1340" y="435"/>
                  </a:lnTo>
                  <a:lnTo>
                    <a:pt x="1352" y="447"/>
                  </a:lnTo>
                  <a:lnTo>
                    <a:pt x="1364" y="457"/>
                  </a:lnTo>
                  <a:lnTo>
                    <a:pt x="1374" y="465"/>
                  </a:lnTo>
                  <a:lnTo>
                    <a:pt x="1386" y="473"/>
                  </a:lnTo>
                  <a:lnTo>
                    <a:pt x="1397" y="480"/>
                  </a:lnTo>
                  <a:lnTo>
                    <a:pt x="1411" y="489"/>
                  </a:lnTo>
                  <a:lnTo>
                    <a:pt x="1426" y="499"/>
                  </a:lnTo>
                  <a:lnTo>
                    <a:pt x="1442" y="511"/>
                  </a:lnTo>
                  <a:lnTo>
                    <a:pt x="1459" y="526"/>
                  </a:lnTo>
                  <a:lnTo>
                    <a:pt x="1469" y="533"/>
                  </a:lnTo>
                  <a:lnTo>
                    <a:pt x="1489" y="545"/>
                  </a:lnTo>
                  <a:lnTo>
                    <a:pt x="1509" y="557"/>
                  </a:lnTo>
                  <a:lnTo>
                    <a:pt x="1524" y="565"/>
                  </a:lnTo>
                  <a:lnTo>
                    <a:pt x="1525" y="565"/>
                  </a:lnTo>
                  <a:lnTo>
                    <a:pt x="1525" y="565"/>
                  </a:lnTo>
                  <a:lnTo>
                    <a:pt x="1525" y="565"/>
                  </a:lnTo>
                  <a:lnTo>
                    <a:pt x="1528" y="566"/>
                  </a:lnTo>
                  <a:lnTo>
                    <a:pt x="1531" y="567"/>
                  </a:lnTo>
                  <a:lnTo>
                    <a:pt x="1531" y="568"/>
                  </a:lnTo>
                  <a:lnTo>
                    <a:pt x="1533" y="569"/>
                  </a:lnTo>
                  <a:lnTo>
                    <a:pt x="1536" y="572"/>
                  </a:lnTo>
                  <a:lnTo>
                    <a:pt x="1540" y="575"/>
                  </a:lnTo>
                  <a:lnTo>
                    <a:pt x="1544" y="581"/>
                  </a:lnTo>
                  <a:lnTo>
                    <a:pt x="1548" y="587"/>
                  </a:lnTo>
                  <a:lnTo>
                    <a:pt x="1552" y="595"/>
                  </a:lnTo>
                  <a:lnTo>
                    <a:pt x="1557" y="604"/>
                  </a:lnTo>
                  <a:lnTo>
                    <a:pt x="1561" y="616"/>
                  </a:lnTo>
                  <a:lnTo>
                    <a:pt x="1564" y="629"/>
                  </a:lnTo>
                  <a:lnTo>
                    <a:pt x="1569" y="644"/>
                  </a:lnTo>
                  <a:lnTo>
                    <a:pt x="1555" y="648"/>
                  </a:lnTo>
                  <a:lnTo>
                    <a:pt x="1550" y="634"/>
                  </a:lnTo>
                  <a:lnTo>
                    <a:pt x="1547" y="622"/>
                  </a:lnTo>
                  <a:lnTo>
                    <a:pt x="1543" y="611"/>
                  </a:lnTo>
                  <a:lnTo>
                    <a:pt x="1540" y="602"/>
                  </a:lnTo>
                  <a:lnTo>
                    <a:pt x="1532" y="589"/>
                  </a:lnTo>
                  <a:lnTo>
                    <a:pt x="1525" y="582"/>
                  </a:lnTo>
                  <a:lnTo>
                    <a:pt x="1524" y="581"/>
                  </a:lnTo>
                  <a:lnTo>
                    <a:pt x="1522" y="580"/>
                  </a:lnTo>
                  <a:lnTo>
                    <a:pt x="1522" y="579"/>
                  </a:lnTo>
                  <a:lnTo>
                    <a:pt x="1521" y="579"/>
                  </a:lnTo>
                  <a:lnTo>
                    <a:pt x="1520" y="579"/>
                  </a:lnTo>
                  <a:lnTo>
                    <a:pt x="1520" y="578"/>
                  </a:lnTo>
                  <a:lnTo>
                    <a:pt x="1520" y="578"/>
                  </a:lnTo>
                  <a:lnTo>
                    <a:pt x="1503" y="570"/>
                  </a:lnTo>
                  <a:lnTo>
                    <a:pt x="1481" y="557"/>
                  </a:lnTo>
                  <a:lnTo>
                    <a:pt x="1461" y="545"/>
                  </a:lnTo>
                  <a:lnTo>
                    <a:pt x="1450" y="538"/>
                  </a:lnTo>
                  <a:lnTo>
                    <a:pt x="1450" y="538"/>
                  </a:lnTo>
                  <a:lnTo>
                    <a:pt x="1449" y="537"/>
                  </a:lnTo>
                  <a:lnTo>
                    <a:pt x="1433" y="523"/>
                  </a:lnTo>
                  <a:lnTo>
                    <a:pt x="1418" y="511"/>
                  </a:lnTo>
                  <a:lnTo>
                    <a:pt x="1404" y="501"/>
                  </a:lnTo>
                  <a:lnTo>
                    <a:pt x="1390" y="492"/>
                  </a:lnTo>
                  <a:lnTo>
                    <a:pt x="1378" y="485"/>
                  </a:lnTo>
                  <a:lnTo>
                    <a:pt x="1366" y="477"/>
                  </a:lnTo>
                  <a:lnTo>
                    <a:pt x="1354" y="469"/>
                  </a:lnTo>
                  <a:lnTo>
                    <a:pt x="1341" y="458"/>
                  </a:lnTo>
                  <a:lnTo>
                    <a:pt x="1328" y="445"/>
                  </a:lnTo>
                  <a:lnTo>
                    <a:pt x="1315" y="430"/>
                  </a:lnTo>
                  <a:lnTo>
                    <a:pt x="1301" y="410"/>
                  </a:lnTo>
                  <a:lnTo>
                    <a:pt x="1286" y="387"/>
                  </a:lnTo>
                  <a:lnTo>
                    <a:pt x="1276" y="372"/>
                  </a:lnTo>
                  <a:lnTo>
                    <a:pt x="1260" y="353"/>
                  </a:lnTo>
                  <a:lnTo>
                    <a:pt x="1250" y="344"/>
                  </a:lnTo>
                  <a:lnTo>
                    <a:pt x="1240" y="334"/>
                  </a:lnTo>
                  <a:lnTo>
                    <a:pt x="1228" y="323"/>
                  </a:lnTo>
                  <a:lnTo>
                    <a:pt x="1215" y="312"/>
                  </a:lnTo>
                  <a:lnTo>
                    <a:pt x="1205" y="306"/>
                  </a:lnTo>
                  <a:lnTo>
                    <a:pt x="1194" y="298"/>
                  </a:lnTo>
                  <a:lnTo>
                    <a:pt x="1184" y="292"/>
                  </a:lnTo>
                  <a:lnTo>
                    <a:pt x="1173" y="285"/>
                  </a:lnTo>
                  <a:lnTo>
                    <a:pt x="1161" y="280"/>
                  </a:lnTo>
                  <a:lnTo>
                    <a:pt x="1149" y="276"/>
                  </a:lnTo>
                  <a:lnTo>
                    <a:pt x="1137" y="271"/>
                  </a:lnTo>
                  <a:lnTo>
                    <a:pt x="1125" y="268"/>
                  </a:lnTo>
                  <a:lnTo>
                    <a:pt x="1113" y="265"/>
                  </a:lnTo>
                  <a:lnTo>
                    <a:pt x="1100" y="264"/>
                  </a:lnTo>
                  <a:lnTo>
                    <a:pt x="1089" y="264"/>
                  </a:lnTo>
                  <a:lnTo>
                    <a:pt x="1076" y="265"/>
                  </a:lnTo>
                  <a:lnTo>
                    <a:pt x="1063" y="267"/>
                  </a:lnTo>
                  <a:lnTo>
                    <a:pt x="1051" y="270"/>
                  </a:lnTo>
                  <a:lnTo>
                    <a:pt x="1038" y="275"/>
                  </a:lnTo>
                  <a:lnTo>
                    <a:pt x="1026" y="281"/>
                  </a:lnTo>
                  <a:lnTo>
                    <a:pt x="1012" y="290"/>
                  </a:lnTo>
                  <a:lnTo>
                    <a:pt x="999" y="300"/>
                  </a:lnTo>
                  <a:lnTo>
                    <a:pt x="986" y="313"/>
                  </a:lnTo>
                  <a:lnTo>
                    <a:pt x="973" y="327"/>
                  </a:lnTo>
                  <a:lnTo>
                    <a:pt x="949" y="356"/>
                  </a:lnTo>
                  <a:lnTo>
                    <a:pt x="927" y="381"/>
                  </a:lnTo>
                  <a:lnTo>
                    <a:pt x="906" y="402"/>
                  </a:lnTo>
                  <a:lnTo>
                    <a:pt x="887" y="418"/>
                  </a:lnTo>
                  <a:lnTo>
                    <a:pt x="870" y="431"/>
                  </a:lnTo>
                  <a:lnTo>
                    <a:pt x="853" y="441"/>
                  </a:lnTo>
                  <a:lnTo>
                    <a:pt x="846" y="444"/>
                  </a:lnTo>
                  <a:lnTo>
                    <a:pt x="838" y="447"/>
                  </a:lnTo>
                  <a:lnTo>
                    <a:pt x="831" y="449"/>
                  </a:lnTo>
                  <a:lnTo>
                    <a:pt x="823" y="450"/>
                  </a:lnTo>
                  <a:lnTo>
                    <a:pt x="817" y="451"/>
                  </a:lnTo>
                  <a:lnTo>
                    <a:pt x="809" y="451"/>
                  </a:lnTo>
                  <a:lnTo>
                    <a:pt x="803" y="451"/>
                  </a:lnTo>
                  <a:lnTo>
                    <a:pt x="796" y="450"/>
                  </a:lnTo>
                  <a:lnTo>
                    <a:pt x="783" y="447"/>
                  </a:lnTo>
                  <a:lnTo>
                    <a:pt x="770" y="442"/>
                  </a:lnTo>
                  <a:lnTo>
                    <a:pt x="757" y="435"/>
                  </a:lnTo>
                  <a:lnTo>
                    <a:pt x="744" y="428"/>
                  </a:lnTo>
                  <a:lnTo>
                    <a:pt x="732" y="419"/>
                  </a:lnTo>
                  <a:lnTo>
                    <a:pt x="718" y="409"/>
                  </a:lnTo>
                  <a:lnTo>
                    <a:pt x="708" y="403"/>
                  </a:lnTo>
                  <a:lnTo>
                    <a:pt x="697" y="396"/>
                  </a:lnTo>
                  <a:lnTo>
                    <a:pt x="687" y="389"/>
                  </a:lnTo>
                  <a:lnTo>
                    <a:pt x="675" y="382"/>
                  </a:lnTo>
                  <a:lnTo>
                    <a:pt x="675" y="382"/>
                  </a:lnTo>
                  <a:lnTo>
                    <a:pt x="664" y="374"/>
                  </a:lnTo>
                  <a:lnTo>
                    <a:pt x="647" y="362"/>
                  </a:lnTo>
                  <a:lnTo>
                    <a:pt x="630" y="347"/>
                  </a:lnTo>
                  <a:lnTo>
                    <a:pt x="611" y="328"/>
                  </a:lnTo>
                  <a:lnTo>
                    <a:pt x="591" y="309"/>
                  </a:lnTo>
                  <a:lnTo>
                    <a:pt x="572" y="289"/>
                  </a:lnTo>
                  <a:lnTo>
                    <a:pt x="552" y="268"/>
                  </a:lnTo>
                  <a:lnTo>
                    <a:pt x="535" y="248"/>
                  </a:lnTo>
                  <a:lnTo>
                    <a:pt x="524" y="231"/>
                  </a:lnTo>
                  <a:lnTo>
                    <a:pt x="515" y="216"/>
                  </a:lnTo>
                  <a:lnTo>
                    <a:pt x="506" y="202"/>
                  </a:lnTo>
                  <a:lnTo>
                    <a:pt x="502" y="189"/>
                  </a:lnTo>
                  <a:lnTo>
                    <a:pt x="502" y="189"/>
                  </a:lnTo>
                  <a:lnTo>
                    <a:pt x="502" y="189"/>
                  </a:lnTo>
                  <a:lnTo>
                    <a:pt x="499" y="181"/>
                  </a:lnTo>
                  <a:lnTo>
                    <a:pt x="494" y="172"/>
                  </a:lnTo>
                  <a:lnTo>
                    <a:pt x="489" y="163"/>
                  </a:lnTo>
                  <a:lnTo>
                    <a:pt x="483" y="156"/>
                  </a:lnTo>
                  <a:lnTo>
                    <a:pt x="472" y="140"/>
                  </a:lnTo>
                  <a:lnTo>
                    <a:pt x="458" y="125"/>
                  </a:lnTo>
                  <a:lnTo>
                    <a:pt x="441" y="111"/>
                  </a:lnTo>
                  <a:lnTo>
                    <a:pt x="424" y="98"/>
                  </a:lnTo>
                  <a:lnTo>
                    <a:pt x="406" y="85"/>
                  </a:lnTo>
                  <a:lnTo>
                    <a:pt x="387" y="73"/>
                  </a:lnTo>
                  <a:lnTo>
                    <a:pt x="372" y="64"/>
                  </a:lnTo>
                  <a:lnTo>
                    <a:pt x="357" y="57"/>
                  </a:lnTo>
                  <a:lnTo>
                    <a:pt x="342" y="49"/>
                  </a:lnTo>
                  <a:lnTo>
                    <a:pt x="327" y="43"/>
                  </a:lnTo>
                  <a:lnTo>
                    <a:pt x="327" y="43"/>
                  </a:lnTo>
                  <a:lnTo>
                    <a:pt x="327" y="43"/>
                  </a:lnTo>
                  <a:lnTo>
                    <a:pt x="304" y="33"/>
                  </a:lnTo>
                  <a:lnTo>
                    <a:pt x="284" y="25"/>
                  </a:lnTo>
                  <a:lnTo>
                    <a:pt x="264" y="20"/>
                  </a:lnTo>
                  <a:lnTo>
                    <a:pt x="246" y="16"/>
                  </a:lnTo>
                  <a:lnTo>
                    <a:pt x="228" y="15"/>
                  </a:lnTo>
                  <a:lnTo>
                    <a:pt x="210" y="15"/>
                  </a:lnTo>
                  <a:lnTo>
                    <a:pt x="193" y="16"/>
                  </a:lnTo>
                  <a:lnTo>
                    <a:pt x="177" y="20"/>
                  </a:lnTo>
                  <a:lnTo>
                    <a:pt x="159" y="25"/>
                  </a:lnTo>
                  <a:lnTo>
                    <a:pt x="140" y="33"/>
                  </a:lnTo>
                  <a:lnTo>
                    <a:pt x="122" y="43"/>
                  </a:lnTo>
                  <a:lnTo>
                    <a:pt x="102" y="54"/>
                  </a:lnTo>
                  <a:lnTo>
                    <a:pt x="81" y="66"/>
                  </a:lnTo>
                  <a:lnTo>
                    <a:pt x="59" y="79"/>
                  </a:lnTo>
                  <a:lnTo>
                    <a:pt x="37" y="94"/>
                  </a:lnTo>
                  <a:lnTo>
                    <a:pt x="14" y="110"/>
                  </a:lnTo>
                  <a:lnTo>
                    <a:pt x="0" y="9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0" name="Freeform 457">
              <a:extLst>
                <a:ext uri="{FF2B5EF4-FFF2-40B4-BE49-F238E27FC236}">
                  <a16:creationId xmlns:a16="http://schemas.microsoft.com/office/drawing/2014/main" id="{E1C1762D-7E0B-462D-A1F5-CD097CDFA6D8}"/>
                </a:ext>
              </a:extLst>
            </p:cNvPr>
            <p:cNvSpPr/>
            <p:nvPr/>
          </p:nvSpPr>
          <p:spPr bwMode="auto">
            <a:xfrm>
              <a:off x="5043240" y="3582864"/>
              <a:ext cx="104775" cy="77788"/>
            </a:xfrm>
            <a:custGeom>
              <a:avLst/>
              <a:gdLst>
                <a:gd name="T0" fmla="*/ 0 w 266"/>
                <a:gd name="T1" fmla="*/ 0 h 195"/>
                <a:gd name="T2" fmla="*/ 1 w 266"/>
                <a:gd name="T3" fmla="*/ 0 h 195"/>
                <a:gd name="T4" fmla="*/ 8 w 266"/>
                <a:gd name="T5" fmla="*/ 1 h 195"/>
                <a:gd name="T6" fmla="*/ 23 w 266"/>
                <a:gd name="T7" fmla="*/ 6 h 195"/>
                <a:gd name="T8" fmla="*/ 45 w 266"/>
                <a:gd name="T9" fmla="*/ 19 h 195"/>
                <a:gd name="T10" fmla="*/ 72 w 266"/>
                <a:gd name="T11" fmla="*/ 37 h 195"/>
                <a:gd name="T12" fmla="*/ 93 w 266"/>
                <a:gd name="T13" fmla="*/ 49 h 195"/>
                <a:gd name="T14" fmla="*/ 100 w 266"/>
                <a:gd name="T15" fmla="*/ 54 h 195"/>
                <a:gd name="T16" fmla="*/ 113 w 266"/>
                <a:gd name="T17" fmla="*/ 59 h 195"/>
                <a:gd name="T18" fmla="*/ 124 w 266"/>
                <a:gd name="T19" fmla="*/ 61 h 195"/>
                <a:gd name="T20" fmla="*/ 148 w 266"/>
                <a:gd name="T21" fmla="*/ 70 h 195"/>
                <a:gd name="T22" fmla="*/ 172 w 266"/>
                <a:gd name="T23" fmla="*/ 86 h 195"/>
                <a:gd name="T24" fmla="*/ 192 w 266"/>
                <a:gd name="T25" fmla="*/ 102 h 195"/>
                <a:gd name="T26" fmla="*/ 205 w 266"/>
                <a:gd name="T27" fmla="*/ 115 h 195"/>
                <a:gd name="T28" fmla="*/ 207 w 266"/>
                <a:gd name="T29" fmla="*/ 120 h 195"/>
                <a:gd name="T30" fmla="*/ 207 w 266"/>
                <a:gd name="T31" fmla="*/ 121 h 195"/>
                <a:gd name="T32" fmla="*/ 214 w 266"/>
                <a:gd name="T33" fmla="*/ 127 h 195"/>
                <a:gd name="T34" fmla="*/ 214 w 266"/>
                <a:gd name="T35" fmla="*/ 127 h 195"/>
                <a:gd name="T36" fmla="*/ 222 w 266"/>
                <a:gd name="T37" fmla="*/ 137 h 195"/>
                <a:gd name="T38" fmla="*/ 224 w 266"/>
                <a:gd name="T39" fmla="*/ 144 h 195"/>
                <a:gd name="T40" fmla="*/ 223 w 266"/>
                <a:gd name="T41" fmla="*/ 153 h 195"/>
                <a:gd name="T42" fmla="*/ 227 w 266"/>
                <a:gd name="T43" fmla="*/ 158 h 195"/>
                <a:gd name="T44" fmla="*/ 240 w 266"/>
                <a:gd name="T45" fmla="*/ 165 h 195"/>
                <a:gd name="T46" fmla="*/ 256 w 266"/>
                <a:gd name="T47" fmla="*/ 175 h 195"/>
                <a:gd name="T48" fmla="*/ 266 w 266"/>
                <a:gd name="T49" fmla="*/ 195 h 195"/>
                <a:gd name="T50" fmla="*/ 250 w 266"/>
                <a:gd name="T51" fmla="*/ 182 h 195"/>
                <a:gd name="T52" fmla="*/ 234 w 266"/>
                <a:gd name="T53" fmla="*/ 172 h 195"/>
                <a:gd name="T54" fmla="*/ 222 w 266"/>
                <a:gd name="T55" fmla="*/ 167 h 195"/>
                <a:gd name="T56" fmla="*/ 217 w 266"/>
                <a:gd name="T57" fmla="*/ 161 h 195"/>
                <a:gd name="T58" fmla="*/ 214 w 266"/>
                <a:gd name="T59" fmla="*/ 154 h 195"/>
                <a:gd name="T60" fmla="*/ 215 w 266"/>
                <a:gd name="T61" fmla="*/ 144 h 195"/>
                <a:gd name="T62" fmla="*/ 214 w 266"/>
                <a:gd name="T63" fmla="*/ 140 h 195"/>
                <a:gd name="T64" fmla="*/ 211 w 266"/>
                <a:gd name="T65" fmla="*/ 137 h 195"/>
                <a:gd name="T66" fmla="*/ 207 w 266"/>
                <a:gd name="T67" fmla="*/ 133 h 195"/>
                <a:gd name="T68" fmla="*/ 199 w 266"/>
                <a:gd name="T69" fmla="*/ 124 h 195"/>
                <a:gd name="T70" fmla="*/ 197 w 266"/>
                <a:gd name="T71" fmla="*/ 121 h 195"/>
                <a:gd name="T72" fmla="*/ 191 w 266"/>
                <a:gd name="T73" fmla="*/ 112 h 195"/>
                <a:gd name="T74" fmla="*/ 175 w 266"/>
                <a:gd name="T75" fmla="*/ 98 h 195"/>
                <a:gd name="T76" fmla="*/ 151 w 266"/>
                <a:gd name="T77" fmla="*/ 85 h 195"/>
                <a:gd name="T78" fmla="*/ 124 w 266"/>
                <a:gd name="T79" fmla="*/ 74 h 195"/>
                <a:gd name="T80" fmla="*/ 109 w 266"/>
                <a:gd name="T81" fmla="*/ 66 h 195"/>
                <a:gd name="T82" fmla="*/ 103 w 266"/>
                <a:gd name="T83" fmla="*/ 64 h 195"/>
                <a:gd name="T84" fmla="*/ 97 w 266"/>
                <a:gd name="T85" fmla="*/ 61 h 195"/>
                <a:gd name="T86" fmla="*/ 77 w 266"/>
                <a:gd name="T87" fmla="*/ 51 h 195"/>
                <a:gd name="T88" fmla="*/ 56 w 266"/>
                <a:gd name="T89" fmla="*/ 37 h 195"/>
                <a:gd name="T90" fmla="*/ 27 w 266"/>
                <a:gd name="T91" fmla="*/ 19 h 195"/>
                <a:gd name="T92" fmla="*/ 13 w 266"/>
                <a:gd name="T93" fmla="*/ 13 h 195"/>
                <a:gd name="T94" fmla="*/ 0 w 266"/>
                <a:gd name="T95" fmla="*/ 9 h 195"/>
                <a:gd name="T96" fmla="*/ 0 w 266"/>
                <a:gd name="T97"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6" h="195">
                  <a:moveTo>
                    <a:pt x="0" y="0"/>
                  </a:moveTo>
                  <a:lnTo>
                    <a:pt x="0" y="0"/>
                  </a:lnTo>
                  <a:lnTo>
                    <a:pt x="1" y="0"/>
                  </a:lnTo>
                  <a:lnTo>
                    <a:pt x="1" y="0"/>
                  </a:lnTo>
                  <a:lnTo>
                    <a:pt x="1" y="0"/>
                  </a:lnTo>
                  <a:lnTo>
                    <a:pt x="8" y="1"/>
                  </a:lnTo>
                  <a:lnTo>
                    <a:pt x="15" y="3"/>
                  </a:lnTo>
                  <a:lnTo>
                    <a:pt x="23" y="6"/>
                  </a:lnTo>
                  <a:lnTo>
                    <a:pt x="30" y="10"/>
                  </a:lnTo>
                  <a:lnTo>
                    <a:pt x="45" y="19"/>
                  </a:lnTo>
                  <a:lnTo>
                    <a:pt x="62" y="30"/>
                  </a:lnTo>
                  <a:lnTo>
                    <a:pt x="72" y="37"/>
                  </a:lnTo>
                  <a:lnTo>
                    <a:pt x="83" y="44"/>
                  </a:lnTo>
                  <a:lnTo>
                    <a:pt x="93" y="49"/>
                  </a:lnTo>
                  <a:lnTo>
                    <a:pt x="100" y="54"/>
                  </a:lnTo>
                  <a:lnTo>
                    <a:pt x="100" y="54"/>
                  </a:lnTo>
                  <a:lnTo>
                    <a:pt x="106" y="56"/>
                  </a:lnTo>
                  <a:lnTo>
                    <a:pt x="113" y="59"/>
                  </a:lnTo>
                  <a:lnTo>
                    <a:pt x="113" y="59"/>
                  </a:lnTo>
                  <a:lnTo>
                    <a:pt x="124" y="61"/>
                  </a:lnTo>
                  <a:lnTo>
                    <a:pt x="135" y="63"/>
                  </a:lnTo>
                  <a:lnTo>
                    <a:pt x="148" y="70"/>
                  </a:lnTo>
                  <a:lnTo>
                    <a:pt x="160" y="77"/>
                  </a:lnTo>
                  <a:lnTo>
                    <a:pt x="172" y="86"/>
                  </a:lnTo>
                  <a:lnTo>
                    <a:pt x="182" y="93"/>
                  </a:lnTo>
                  <a:lnTo>
                    <a:pt x="192" y="102"/>
                  </a:lnTo>
                  <a:lnTo>
                    <a:pt x="200" y="109"/>
                  </a:lnTo>
                  <a:lnTo>
                    <a:pt x="205" y="115"/>
                  </a:lnTo>
                  <a:lnTo>
                    <a:pt x="207" y="120"/>
                  </a:lnTo>
                  <a:lnTo>
                    <a:pt x="207" y="120"/>
                  </a:lnTo>
                  <a:lnTo>
                    <a:pt x="207" y="121"/>
                  </a:lnTo>
                  <a:lnTo>
                    <a:pt x="207" y="121"/>
                  </a:lnTo>
                  <a:lnTo>
                    <a:pt x="209" y="123"/>
                  </a:lnTo>
                  <a:lnTo>
                    <a:pt x="214" y="127"/>
                  </a:lnTo>
                  <a:lnTo>
                    <a:pt x="214" y="127"/>
                  </a:lnTo>
                  <a:lnTo>
                    <a:pt x="214" y="127"/>
                  </a:lnTo>
                  <a:lnTo>
                    <a:pt x="219" y="132"/>
                  </a:lnTo>
                  <a:lnTo>
                    <a:pt x="222" y="137"/>
                  </a:lnTo>
                  <a:lnTo>
                    <a:pt x="222" y="137"/>
                  </a:lnTo>
                  <a:lnTo>
                    <a:pt x="224" y="144"/>
                  </a:lnTo>
                  <a:lnTo>
                    <a:pt x="223" y="150"/>
                  </a:lnTo>
                  <a:lnTo>
                    <a:pt x="223" y="153"/>
                  </a:lnTo>
                  <a:lnTo>
                    <a:pt x="224" y="155"/>
                  </a:lnTo>
                  <a:lnTo>
                    <a:pt x="227" y="158"/>
                  </a:lnTo>
                  <a:lnTo>
                    <a:pt x="232" y="161"/>
                  </a:lnTo>
                  <a:lnTo>
                    <a:pt x="240" y="165"/>
                  </a:lnTo>
                  <a:lnTo>
                    <a:pt x="247" y="170"/>
                  </a:lnTo>
                  <a:lnTo>
                    <a:pt x="256" y="175"/>
                  </a:lnTo>
                  <a:lnTo>
                    <a:pt x="263" y="182"/>
                  </a:lnTo>
                  <a:lnTo>
                    <a:pt x="266" y="195"/>
                  </a:lnTo>
                  <a:lnTo>
                    <a:pt x="258" y="188"/>
                  </a:lnTo>
                  <a:lnTo>
                    <a:pt x="250" y="182"/>
                  </a:lnTo>
                  <a:lnTo>
                    <a:pt x="243" y="176"/>
                  </a:lnTo>
                  <a:lnTo>
                    <a:pt x="234" y="172"/>
                  </a:lnTo>
                  <a:lnTo>
                    <a:pt x="228" y="169"/>
                  </a:lnTo>
                  <a:lnTo>
                    <a:pt x="222" y="167"/>
                  </a:lnTo>
                  <a:lnTo>
                    <a:pt x="219" y="164"/>
                  </a:lnTo>
                  <a:lnTo>
                    <a:pt x="217" y="161"/>
                  </a:lnTo>
                  <a:lnTo>
                    <a:pt x="215" y="159"/>
                  </a:lnTo>
                  <a:lnTo>
                    <a:pt x="214" y="154"/>
                  </a:lnTo>
                  <a:lnTo>
                    <a:pt x="215" y="148"/>
                  </a:lnTo>
                  <a:lnTo>
                    <a:pt x="215" y="144"/>
                  </a:lnTo>
                  <a:lnTo>
                    <a:pt x="214" y="140"/>
                  </a:lnTo>
                  <a:lnTo>
                    <a:pt x="214" y="140"/>
                  </a:lnTo>
                  <a:lnTo>
                    <a:pt x="214" y="139"/>
                  </a:lnTo>
                  <a:lnTo>
                    <a:pt x="211" y="137"/>
                  </a:lnTo>
                  <a:lnTo>
                    <a:pt x="207" y="133"/>
                  </a:lnTo>
                  <a:lnTo>
                    <a:pt x="207" y="133"/>
                  </a:lnTo>
                  <a:lnTo>
                    <a:pt x="202" y="128"/>
                  </a:lnTo>
                  <a:lnTo>
                    <a:pt x="199" y="124"/>
                  </a:lnTo>
                  <a:lnTo>
                    <a:pt x="199" y="123"/>
                  </a:lnTo>
                  <a:lnTo>
                    <a:pt x="197" y="121"/>
                  </a:lnTo>
                  <a:lnTo>
                    <a:pt x="196" y="117"/>
                  </a:lnTo>
                  <a:lnTo>
                    <a:pt x="191" y="112"/>
                  </a:lnTo>
                  <a:lnTo>
                    <a:pt x="184" y="105"/>
                  </a:lnTo>
                  <a:lnTo>
                    <a:pt x="175" y="98"/>
                  </a:lnTo>
                  <a:lnTo>
                    <a:pt x="163" y="91"/>
                  </a:lnTo>
                  <a:lnTo>
                    <a:pt x="151" y="85"/>
                  </a:lnTo>
                  <a:lnTo>
                    <a:pt x="138" y="78"/>
                  </a:lnTo>
                  <a:lnTo>
                    <a:pt x="124" y="74"/>
                  </a:lnTo>
                  <a:lnTo>
                    <a:pt x="117" y="70"/>
                  </a:lnTo>
                  <a:lnTo>
                    <a:pt x="109" y="66"/>
                  </a:lnTo>
                  <a:lnTo>
                    <a:pt x="109" y="66"/>
                  </a:lnTo>
                  <a:lnTo>
                    <a:pt x="103" y="64"/>
                  </a:lnTo>
                  <a:lnTo>
                    <a:pt x="97" y="61"/>
                  </a:lnTo>
                  <a:lnTo>
                    <a:pt x="97" y="61"/>
                  </a:lnTo>
                  <a:lnTo>
                    <a:pt x="87" y="57"/>
                  </a:lnTo>
                  <a:lnTo>
                    <a:pt x="77" y="51"/>
                  </a:lnTo>
                  <a:lnTo>
                    <a:pt x="67" y="45"/>
                  </a:lnTo>
                  <a:lnTo>
                    <a:pt x="56" y="37"/>
                  </a:lnTo>
                  <a:lnTo>
                    <a:pt x="41" y="28"/>
                  </a:lnTo>
                  <a:lnTo>
                    <a:pt x="27" y="19"/>
                  </a:lnTo>
                  <a:lnTo>
                    <a:pt x="19" y="15"/>
                  </a:lnTo>
                  <a:lnTo>
                    <a:pt x="13" y="13"/>
                  </a:lnTo>
                  <a:lnTo>
                    <a:pt x="6" y="10"/>
                  </a:lnTo>
                  <a:lnTo>
                    <a:pt x="0" y="9"/>
                  </a:lnTo>
                  <a:lnTo>
                    <a:pt x="0" y="9"/>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1" name="Freeform 458">
              <a:extLst>
                <a:ext uri="{FF2B5EF4-FFF2-40B4-BE49-F238E27FC236}">
                  <a16:creationId xmlns:a16="http://schemas.microsoft.com/office/drawing/2014/main" id="{D9E32100-AA62-4D3D-8A6E-38BAB332C82C}"/>
                </a:ext>
              </a:extLst>
            </p:cNvPr>
            <p:cNvSpPr/>
            <p:nvPr/>
          </p:nvSpPr>
          <p:spPr bwMode="auto">
            <a:xfrm>
              <a:off x="4971802" y="3476501"/>
              <a:ext cx="92075" cy="188913"/>
            </a:xfrm>
            <a:custGeom>
              <a:avLst/>
              <a:gdLst>
                <a:gd name="T0" fmla="*/ 9 w 230"/>
                <a:gd name="T1" fmla="*/ 1 h 475"/>
                <a:gd name="T2" fmla="*/ 9 w 230"/>
                <a:gd name="T3" fmla="*/ 1 h 475"/>
                <a:gd name="T4" fmla="*/ 9 w 230"/>
                <a:gd name="T5" fmla="*/ 1 h 475"/>
                <a:gd name="T6" fmla="*/ 27 w 230"/>
                <a:gd name="T7" fmla="*/ 16 h 475"/>
                <a:gd name="T8" fmla="*/ 42 w 230"/>
                <a:gd name="T9" fmla="*/ 38 h 475"/>
                <a:gd name="T10" fmla="*/ 69 w 230"/>
                <a:gd name="T11" fmla="*/ 88 h 475"/>
                <a:gd name="T12" fmla="*/ 88 w 230"/>
                <a:gd name="T13" fmla="*/ 124 h 475"/>
                <a:gd name="T14" fmla="*/ 105 w 230"/>
                <a:gd name="T15" fmla="*/ 151 h 475"/>
                <a:gd name="T16" fmla="*/ 111 w 230"/>
                <a:gd name="T17" fmla="*/ 159 h 475"/>
                <a:gd name="T18" fmla="*/ 119 w 230"/>
                <a:gd name="T19" fmla="*/ 169 h 475"/>
                <a:gd name="T20" fmla="*/ 146 w 230"/>
                <a:gd name="T21" fmla="*/ 192 h 475"/>
                <a:gd name="T22" fmla="*/ 168 w 230"/>
                <a:gd name="T23" fmla="*/ 231 h 475"/>
                <a:gd name="T24" fmla="*/ 188 w 230"/>
                <a:gd name="T25" fmla="*/ 271 h 475"/>
                <a:gd name="T26" fmla="*/ 199 w 230"/>
                <a:gd name="T27" fmla="*/ 304 h 475"/>
                <a:gd name="T28" fmla="*/ 201 w 230"/>
                <a:gd name="T29" fmla="*/ 317 h 475"/>
                <a:gd name="T30" fmla="*/ 201 w 230"/>
                <a:gd name="T31" fmla="*/ 326 h 475"/>
                <a:gd name="T32" fmla="*/ 200 w 230"/>
                <a:gd name="T33" fmla="*/ 327 h 475"/>
                <a:gd name="T34" fmla="*/ 201 w 230"/>
                <a:gd name="T35" fmla="*/ 331 h 475"/>
                <a:gd name="T36" fmla="*/ 204 w 230"/>
                <a:gd name="T37" fmla="*/ 340 h 475"/>
                <a:gd name="T38" fmla="*/ 207 w 230"/>
                <a:gd name="T39" fmla="*/ 352 h 475"/>
                <a:gd name="T40" fmla="*/ 208 w 230"/>
                <a:gd name="T41" fmla="*/ 361 h 475"/>
                <a:gd name="T42" fmla="*/ 205 w 230"/>
                <a:gd name="T43" fmla="*/ 372 h 475"/>
                <a:gd name="T44" fmla="*/ 200 w 230"/>
                <a:gd name="T45" fmla="*/ 380 h 475"/>
                <a:gd name="T46" fmla="*/ 196 w 230"/>
                <a:gd name="T47" fmla="*/ 387 h 475"/>
                <a:gd name="T48" fmla="*/ 197 w 230"/>
                <a:gd name="T49" fmla="*/ 394 h 475"/>
                <a:gd name="T50" fmla="*/ 202 w 230"/>
                <a:gd name="T51" fmla="*/ 401 h 475"/>
                <a:gd name="T52" fmla="*/ 217 w 230"/>
                <a:gd name="T53" fmla="*/ 426 h 475"/>
                <a:gd name="T54" fmla="*/ 230 w 230"/>
                <a:gd name="T55" fmla="*/ 456 h 475"/>
                <a:gd name="T56" fmla="*/ 217 w 230"/>
                <a:gd name="T57" fmla="*/ 459 h 475"/>
                <a:gd name="T58" fmla="*/ 204 w 230"/>
                <a:gd name="T59" fmla="*/ 432 h 475"/>
                <a:gd name="T60" fmla="*/ 190 w 230"/>
                <a:gd name="T61" fmla="*/ 410 h 475"/>
                <a:gd name="T62" fmla="*/ 182 w 230"/>
                <a:gd name="T63" fmla="*/ 396 h 475"/>
                <a:gd name="T64" fmla="*/ 180 w 230"/>
                <a:gd name="T65" fmla="*/ 386 h 475"/>
                <a:gd name="T66" fmla="*/ 183 w 230"/>
                <a:gd name="T67" fmla="*/ 378 h 475"/>
                <a:gd name="T68" fmla="*/ 188 w 230"/>
                <a:gd name="T69" fmla="*/ 371 h 475"/>
                <a:gd name="T70" fmla="*/ 194 w 230"/>
                <a:gd name="T71" fmla="*/ 359 h 475"/>
                <a:gd name="T72" fmla="*/ 194 w 230"/>
                <a:gd name="T73" fmla="*/ 358 h 475"/>
                <a:gd name="T74" fmla="*/ 193 w 230"/>
                <a:gd name="T75" fmla="*/ 353 h 475"/>
                <a:gd name="T76" fmla="*/ 190 w 230"/>
                <a:gd name="T77" fmla="*/ 344 h 475"/>
                <a:gd name="T78" fmla="*/ 186 w 230"/>
                <a:gd name="T79" fmla="*/ 325 h 475"/>
                <a:gd name="T80" fmla="*/ 187 w 230"/>
                <a:gd name="T81" fmla="*/ 321 h 475"/>
                <a:gd name="T82" fmla="*/ 188 w 230"/>
                <a:gd name="T83" fmla="*/ 314 h 475"/>
                <a:gd name="T84" fmla="*/ 186 w 230"/>
                <a:gd name="T85" fmla="*/ 302 h 475"/>
                <a:gd name="T86" fmla="*/ 173 w 230"/>
                <a:gd name="T87" fmla="*/ 271 h 475"/>
                <a:gd name="T88" fmla="*/ 151 w 230"/>
                <a:gd name="T89" fmla="*/ 233 h 475"/>
                <a:gd name="T90" fmla="*/ 122 w 230"/>
                <a:gd name="T91" fmla="*/ 197 h 475"/>
                <a:gd name="T92" fmla="*/ 107 w 230"/>
                <a:gd name="T93" fmla="*/ 177 h 475"/>
                <a:gd name="T94" fmla="*/ 99 w 230"/>
                <a:gd name="T95" fmla="*/ 167 h 475"/>
                <a:gd name="T96" fmla="*/ 94 w 230"/>
                <a:gd name="T97" fmla="*/ 160 h 475"/>
                <a:gd name="T98" fmla="*/ 74 w 230"/>
                <a:gd name="T99" fmla="*/ 130 h 475"/>
                <a:gd name="T100" fmla="*/ 56 w 230"/>
                <a:gd name="T101" fmla="*/ 95 h 475"/>
                <a:gd name="T102" fmla="*/ 30 w 230"/>
                <a:gd name="T103" fmla="*/ 46 h 475"/>
                <a:gd name="T104" fmla="*/ 16 w 230"/>
                <a:gd name="T105" fmla="*/ 27 h 475"/>
                <a:gd name="T106" fmla="*/ 1 w 230"/>
                <a:gd name="T107" fmla="*/ 13 h 475"/>
                <a:gd name="T108" fmla="*/ 9 w 230"/>
                <a:gd name="T109"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0" h="475">
                  <a:moveTo>
                    <a:pt x="9" y="0"/>
                  </a:moveTo>
                  <a:lnTo>
                    <a:pt x="9" y="1"/>
                  </a:lnTo>
                  <a:lnTo>
                    <a:pt x="9" y="1"/>
                  </a:lnTo>
                  <a:lnTo>
                    <a:pt x="9" y="1"/>
                  </a:lnTo>
                  <a:lnTo>
                    <a:pt x="9" y="1"/>
                  </a:lnTo>
                  <a:lnTo>
                    <a:pt x="9" y="1"/>
                  </a:lnTo>
                  <a:lnTo>
                    <a:pt x="18" y="8"/>
                  </a:lnTo>
                  <a:lnTo>
                    <a:pt x="27" y="16"/>
                  </a:lnTo>
                  <a:lnTo>
                    <a:pt x="35" y="26"/>
                  </a:lnTo>
                  <a:lnTo>
                    <a:pt x="42" y="38"/>
                  </a:lnTo>
                  <a:lnTo>
                    <a:pt x="56" y="63"/>
                  </a:lnTo>
                  <a:lnTo>
                    <a:pt x="69" y="88"/>
                  </a:lnTo>
                  <a:lnTo>
                    <a:pt x="79" y="107"/>
                  </a:lnTo>
                  <a:lnTo>
                    <a:pt x="88" y="124"/>
                  </a:lnTo>
                  <a:lnTo>
                    <a:pt x="98" y="139"/>
                  </a:lnTo>
                  <a:lnTo>
                    <a:pt x="105" y="151"/>
                  </a:lnTo>
                  <a:lnTo>
                    <a:pt x="106" y="151"/>
                  </a:lnTo>
                  <a:lnTo>
                    <a:pt x="111" y="159"/>
                  </a:lnTo>
                  <a:lnTo>
                    <a:pt x="119" y="168"/>
                  </a:lnTo>
                  <a:lnTo>
                    <a:pt x="119" y="169"/>
                  </a:lnTo>
                  <a:lnTo>
                    <a:pt x="132" y="180"/>
                  </a:lnTo>
                  <a:lnTo>
                    <a:pt x="146" y="192"/>
                  </a:lnTo>
                  <a:lnTo>
                    <a:pt x="158" y="210"/>
                  </a:lnTo>
                  <a:lnTo>
                    <a:pt x="168" y="231"/>
                  </a:lnTo>
                  <a:lnTo>
                    <a:pt x="178" y="250"/>
                  </a:lnTo>
                  <a:lnTo>
                    <a:pt x="188" y="271"/>
                  </a:lnTo>
                  <a:lnTo>
                    <a:pt x="194" y="289"/>
                  </a:lnTo>
                  <a:lnTo>
                    <a:pt x="199" y="304"/>
                  </a:lnTo>
                  <a:lnTo>
                    <a:pt x="201" y="312"/>
                  </a:lnTo>
                  <a:lnTo>
                    <a:pt x="201" y="317"/>
                  </a:lnTo>
                  <a:lnTo>
                    <a:pt x="201" y="322"/>
                  </a:lnTo>
                  <a:lnTo>
                    <a:pt x="201" y="326"/>
                  </a:lnTo>
                  <a:lnTo>
                    <a:pt x="200" y="327"/>
                  </a:lnTo>
                  <a:lnTo>
                    <a:pt x="200" y="327"/>
                  </a:lnTo>
                  <a:lnTo>
                    <a:pt x="200" y="327"/>
                  </a:lnTo>
                  <a:lnTo>
                    <a:pt x="201" y="331"/>
                  </a:lnTo>
                  <a:lnTo>
                    <a:pt x="204" y="340"/>
                  </a:lnTo>
                  <a:lnTo>
                    <a:pt x="204" y="340"/>
                  </a:lnTo>
                  <a:lnTo>
                    <a:pt x="204" y="340"/>
                  </a:lnTo>
                  <a:lnTo>
                    <a:pt x="207" y="352"/>
                  </a:lnTo>
                  <a:lnTo>
                    <a:pt x="208" y="361"/>
                  </a:lnTo>
                  <a:lnTo>
                    <a:pt x="208" y="361"/>
                  </a:lnTo>
                  <a:lnTo>
                    <a:pt x="207" y="367"/>
                  </a:lnTo>
                  <a:lnTo>
                    <a:pt x="205" y="372"/>
                  </a:lnTo>
                  <a:lnTo>
                    <a:pt x="203" y="375"/>
                  </a:lnTo>
                  <a:lnTo>
                    <a:pt x="200" y="380"/>
                  </a:lnTo>
                  <a:lnTo>
                    <a:pt x="197" y="383"/>
                  </a:lnTo>
                  <a:lnTo>
                    <a:pt x="196" y="387"/>
                  </a:lnTo>
                  <a:lnTo>
                    <a:pt x="196" y="390"/>
                  </a:lnTo>
                  <a:lnTo>
                    <a:pt x="197" y="394"/>
                  </a:lnTo>
                  <a:lnTo>
                    <a:pt x="200" y="397"/>
                  </a:lnTo>
                  <a:lnTo>
                    <a:pt x="202" y="401"/>
                  </a:lnTo>
                  <a:lnTo>
                    <a:pt x="209" y="413"/>
                  </a:lnTo>
                  <a:lnTo>
                    <a:pt x="217" y="426"/>
                  </a:lnTo>
                  <a:lnTo>
                    <a:pt x="224" y="441"/>
                  </a:lnTo>
                  <a:lnTo>
                    <a:pt x="230" y="456"/>
                  </a:lnTo>
                  <a:lnTo>
                    <a:pt x="224" y="475"/>
                  </a:lnTo>
                  <a:lnTo>
                    <a:pt x="217" y="459"/>
                  </a:lnTo>
                  <a:lnTo>
                    <a:pt x="211" y="445"/>
                  </a:lnTo>
                  <a:lnTo>
                    <a:pt x="204" y="432"/>
                  </a:lnTo>
                  <a:lnTo>
                    <a:pt x="196" y="421"/>
                  </a:lnTo>
                  <a:lnTo>
                    <a:pt x="190" y="410"/>
                  </a:lnTo>
                  <a:lnTo>
                    <a:pt x="184" y="402"/>
                  </a:lnTo>
                  <a:lnTo>
                    <a:pt x="182" y="396"/>
                  </a:lnTo>
                  <a:lnTo>
                    <a:pt x="180" y="390"/>
                  </a:lnTo>
                  <a:lnTo>
                    <a:pt x="180" y="386"/>
                  </a:lnTo>
                  <a:lnTo>
                    <a:pt x="181" y="382"/>
                  </a:lnTo>
                  <a:lnTo>
                    <a:pt x="183" y="378"/>
                  </a:lnTo>
                  <a:lnTo>
                    <a:pt x="186" y="374"/>
                  </a:lnTo>
                  <a:lnTo>
                    <a:pt x="188" y="371"/>
                  </a:lnTo>
                  <a:lnTo>
                    <a:pt x="191" y="366"/>
                  </a:lnTo>
                  <a:lnTo>
                    <a:pt x="194" y="359"/>
                  </a:lnTo>
                  <a:lnTo>
                    <a:pt x="194" y="359"/>
                  </a:lnTo>
                  <a:lnTo>
                    <a:pt x="194" y="358"/>
                  </a:lnTo>
                  <a:lnTo>
                    <a:pt x="194" y="357"/>
                  </a:lnTo>
                  <a:lnTo>
                    <a:pt x="193" y="353"/>
                  </a:lnTo>
                  <a:lnTo>
                    <a:pt x="190" y="344"/>
                  </a:lnTo>
                  <a:lnTo>
                    <a:pt x="190" y="344"/>
                  </a:lnTo>
                  <a:lnTo>
                    <a:pt x="187" y="333"/>
                  </a:lnTo>
                  <a:lnTo>
                    <a:pt x="186" y="325"/>
                  </a:lnTo>
                  <a:lnTo>
                    <a:pt x="186" y="322"/>
                  </a:lnTo>
                  <a:lnTo>
                    <a:pt x="187" y="321"/>
                  </a:lnTo>
                  <a:lnTo>
                    <a:pt x="188" y="318"/>
                  </a:lnTo>
                  <a:lnTo>
                    <a:pt x="188" y="314"/>
                  </a:lnTo>
                  <a:lnTo>
                    <a:pt x="187" y="308"/>
                  </a:lnTo>
                  <a:lnTo>
                    <a:pt x="186" y="302"/>
                  </a:lnTo>
                  <a:lnTo>
                    <a:pt x="180" y="288"/>
                  </a:lnTo>
                  <a:lnTo>
                    <a:pt x="173" y="271"/>
                  </a:lnTo>
                  <a:lnTo>
                    <a:pt x="163" y="252"/>
                  </a:lnTo>
                  <a:lnTo>
                    <a:pt x="151" y="233"/>
                  </a:lnTo>
                  <a:lnTo>
                    <a:pt x="137" y="215"/>
                  </a:lnTo>
                  <a:lnTo>
                    <a:pt x="122" y="197"/>
                  </a:lnTo>
                  <a:lnTo>
                    <a:pt x="114" y="187"/>
                  </a:lnTo>
                  <a:lnTo>
                    <a:pt x="107" y="177"/>
                  </a:lnTo>
                  <a:lnTo>
                    <a:pt x="107" y="177"/>
                  </a:lnTo>
                  <a:lnTo>
                    <a:pt x="99" y="167"/>
                  </a:lnTo>
                  <a:lnTo>
                    <a:pt x="94" y="160"/>
                  </a:lnTo>
                  <a:lnTo>
                    <a:pt x="94" y="160"/>
                  </a:lnTo>
                  <a:lnTo>
                    <a:pt x="84" y="147"/>
                  </a:lnTo>
                  <a:lnTo>
                    <a:pt x="74" y="130"/>
                  </a:lnTo>
                  <a:lnTo>
                    <a:pt x="65" y="113"/>
                  </a:lnTo>
                  <a:lnTo>
                    <a:pt x="56" y="95"/>
                  </a:lnTo>
                  <a:lnTo>
                    <a:pt x="43" y="70"/>
                  </a:lnTo>
                  <a:lnTo>
                    <a:pt x="30" y="46"/>
                  </a:lnTo>
                  <a:lnTo>
                    <a:pt x="23" y="36"/>
                  </a:lnTo>
                  <a:lnTo>
                    <a:pt x="16" y="27"/>
                  </a:lnTo>
                  <a:lnTo>
                    <a:pt x="9" y="19"/>
                  </a:lnTo>
                  <a:lnTo>
                    <a:pt x="1" y="13"/>
                  </a:lnTo>
                  <a:lnTo>
                    <a:pt x="0" y="13"/>
                  </a:lnTo>
                  <a:lnTo>
                    <a:pt x="9"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2" name="Freeform 459">
              <a:extLst>
                <a:ext uri="{FF2B5EF4-FFF2-40B4-BE49-F238E27FC236}">
                  <a16:creationId xmlns:a16="http://schemas.microsoft.com/office/drawing/2014/main" id="{6D9CE6A0-F69B-4229-B9E4-048FF4006496}"/>
                </a:ext>
              </a:extLst>
            </p:cNvPr>
            <p:cNvSpPr/>
            <p:nvPr/>
          </p:nvSpPr>
          <p:spPr bwMode="auto">
            <a:xfrm>
              <a:off x="4008190" y="3541589"/>
              <a:ext cx="66675" cy="142875"/>
            </a:xfrm>
            <a:custGeom>
              <a:avLst/>
              <a:gdLst>
                <a:gd name="T0" fmla="*/ 6 w 169"/>
                <a:gd name="T1" fmla="*/ 0 h 359"/>
                <a:gd name="T2" fmla="*/ 7 w 169"/>
                <a:gd name="T3" fmla="*/ 0 h 359"/>
                <a:gd name="T4" fmla="*/ 14 w 169"/>
                <a:gd name="T5" fmla="*/ 5 h 359"/>
                <a:gd name="T6" fmla="*/ 26 w 169"/>
                <a:gd name="T7" fmla="*/ 19 h 359"/>
                <a:gd name="T8" fmla="*/ 42 w 169"/>
                <a:gd name="T9" fmla="*/ 47 h 359"/>
                <a:gd name="T10" fmla="*/ 59 w 169"/>
                <a:gd name="T11" fmla="*/ 81 h 359"/>
                <a:gd name="T12" fmla="*/ 73 w 169"/>
                <a:gd name="T13" fmla="*/ 106 h 359"/>
                <a:gd name="T14" fmla="*/ 78 w 169"/>
                <a:gd name="T15" fmla="*/ 114 h 359"/>
                <a:gd name="T16" fmla="*/ 88 w 169"/>
                <a:gd name="T17" fmla="*/ 127 h 359"/>
                <a:gd name="T18" fmla="*/ 98 w 169"/>
                <a:gd name="T19" fmla="*/ 136 h 359"/>
                <a:gd name="T20" fmla="*/ 117 w 169"/>
                <a:gd name="T21" fmla="*/ 160 h 359"/>
                <a:gd name="T22" fmla="*/ 132 w 169"/>
                <a:gd name="T23" fmla="*/ 190 h 359"/>
                <a:gd name="T24" fmla="*/ 144 w 169"/>
                <a:gd name="T25" fmla="*/ 219 h 359"/>
                <a:gd name="T26" fmla="*/ 149 w 169"/>
                <a:gd name="T27" fmla="*/ 240 h 359"/>
                <a:gd name="T28" fmla="*/ 147 w 169"/>
                <a:gd name="T29" fmla="*/ 247 h 359"/>
                <a:gd name="T30" fmla="*/ 147 w 169"/>
                <a:gd name="T31" fmla="*/ 247 h 359"/>
                <a:gd name="T32" fmla="*/ 151 w 169"/>
                <a:gd name="T33" fmla="*/ 257 h 359"/>
                <a:gd name="T34" fmla="*/ 151 w 169"/>
                <a:gd name="T35" fmla="*/ 257 h 359"/>
                <a:gd name="T36" fmla="*/ 154 w 169"/>
                <a:gd name="T37" fmla="*/ 273 h 359"/>
                <a:gd name="T38" fmla="*/ 152 w 169"/>
                <a:gd name="T39" fmla="*/ 281 h 359"/>
                <a:gd name="T40" fmla="*/ 145 w 169"/>
                <a:gd name="T41" fmla="*/ 290 h 359"/>
                <a:gd name="T42" fmla="*/ 145 w 169"/>
                <a:gd name="T43" fmla="*/ 298 h 359"/>
                <a:gd name="T44" fmla="*/ 154 w 169"/>
                <a:gd name="T45" fmla="*/ 312 h 359"/>
                <a:gd name="T46" fmla="*/ 165 w 169"/>
                <a:gd name="T47" fmla="*/ 333 h 359"/>
                <a:gd name="T48" fmla="*/ 165 w 169"/>
                <a:gd name="T49" fmla="*/ 359 h 359"/>
                <a:gd name="T50" fmla="*/ 155 w 169"/>
                <a:gd name="T51" fmla="*/ 336 h 359"/>
                <a:gd name="T52" fmla="*/ 144 w 169"/>
                <a:gd name="T53" fmla="*/ 317 h 359"/>
                <a:gd name="T54" fmla="*/ 136 w 169"/>
                <a:gd name="T55" fmla="*/ 304 h 359"/>
                <a:gd name="T56" fmla="*/ 132 w 169"/>
                <a:gd name="T57" fmla="*/ 295 h 359"/>
                <a:gd name="T58" fmla="*/ 135 w 169"/>
                <a:gd name="T59" fmla="*/ 286 h 359"/>
                <a:gd name="T60" fmla="*/ 141 w 169"/>
                <a:gd name="T61" fmla="*/ 276 h 359"/>
                <a:gd name="T62" fmla="*/ 143 w 169"/>
                <a:gd name="T63" fmla="*/ 271 h 359"/>
                <a:gd name="T64" fmla="*/ 143 w 169"/>
                <a:gd name="T65" fmla="*/ 266 h 359"/>
                <a:gd name="T66" fmla="*/ 140 w 169"/>
                <a:gd name="T67" fmla="*/ 260 h 359"/>
                <a:gd name="T68" fmla="*/ 137 w 169"/>
                <a:gd name="T69" fmla="*/ 245 h 359"/>
                <a:gd name="T70" fmla="*/ 138 w 169"/>
                <a:gd name="T71" fmla="*/ 243 h 359"/>
                <a:gd name="T72" fmla="*/ 139 w 169"/>
                <a:gd name="T73" fmla="*/ 237 h 359"/>
                <a:gd name="T74" fmla="*/ 137 w 169"/>
                <a:gd name="T75" fmla="*/ 229 h 359"/>
                <a:gd name="T76" fmla="*/ 128 w 169"/>
                <a:gd name="T77" fmla="*/ 205 h 359"/>
                <a:gd name="T78" fmla="*/ 112 w 169"/>
                <a:gd name="T79" fmla="*/ 177 h 359"/>
                <a:gd name="T80" fmla="*/ 90 w 169"/>
                <a:gd name="T81" fmla="*/ 150 h 359"/>
                <a:gd name="T82" fmla="*/ 80 w 169"/>
                <a:gd name="T83" fmla="*/ 134 h 359"/>
                <a:gd name="T84" fmla="*/ 74 w 169"/>
                <a:gd name="T85" fmla="*/ 126 h 359"/>
                <a:gd name="T86" fmla="*/ 69 w 169"/>
                <a:gd name="T87" fmla="*/ 121 h 359"/>
                <a:gd name="T88" fmla="*/ 55 w 169"/>
                <a:gd name="T89" fmla="*/ 98 h 359"/>
                <a:gd name="T90" fmla="*/ 42 w 169"/>
                <a:gd name="T91" fmla="*/ 71 h 359"/>
                <a:gd name="T92" fmla="*/ 22 w 169"/>
                <a:gd name="T93" fmla="*/ 35 h 359"/>
                <a:gd name="T94" fmla="*/ 12 w 169"/>
                <a:gd name="T95" fmla="*/ 21 h 359"/>
                <a:gd name="T96" fmla="*/ 1 w 169"/>
                <a:gd name="T97" fmla="*/ 10 h 359"/>
                <a:gd name="T98" fmla="*/ 6 w 169"/>
                <a:gd name="T99"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9" h="359">
                  <a:moveTo>
                    <a:pt x="6" y="0"/>
                  </a:moveTo>
                  <a:lnTo>
                    <a:pt x="6" y="0"/>
                  </a:lnTo>
                  <a:lnTo>
                    <a:pt x="7" y="0"/>
                  </a:lnTo>
                  <a:lnTo>
                    <a:pt x="7" y="0"/>
                  </a:lnTo>
                  <a:lnTo>
                    <a:pt x="7" y="0"/>
                  </a:lnTo>
                  <a:lnTo>
                    <a:pt x="14" y="5"/>
                  </a:lnTo>
                  <a:lnTo>
                    <a:pt x="20" y="12"/>
                  </a:lnTo>
                  <a:lnTo>
                    <a:pt x="26" y="19"/>
                  </a:lnTo>
                  <a:lnTo>
                    <a:pt x="31" y="28"/>
                  </a:lnTo>
                  <a:lnTo>
                    <a:pt x="42" y="47"/>
                  </a:lnTo>
                  <a:lnTo>
                    <a:pt x="51" y="67"/>
                  </a:lnTo>
                  <a:lnTo>
                    <a:pt x="59" y="81"/>
                  </a:lnTo>
                  <a:lnTo>
                    <a:pt x="65" y="94"/>
                  </a:lnTo>
                  <a:lnTo>
                    <a:pt x="73" y="106"/>
                  </a:lnTo>
                  <a:lnTo>
                    <a:pt x="78" y="114"/>
                  </a:lnTo>
                  <a:lnTo>
                    <a:pt x="78" y="114"/>
                  </a:lnTo>
                  <a:lnTo>
                    <a:pt x="83" y="120"/>
                  </a:lnTo>
                  <a:lnTo>
                    <a:pt x="88" y="127"/>
                  </a:lnTo>
                  <a:lnTo>
                    <a:pt x="88" y="127"/>
                  </a:lnTo>
                  <a:lnTo>
                    <a:pt x="98" y="136"/>
                  </a:lnTo>
                  <a:lnTo>
                    <a:pt x="108" y="145"/>
                  </a:lnTo>
                  <a:lnTo>
                    <a:pt x="117" y="160"/>
                  </a:lnTo>
                  <a:lnTo>
                    <a:pt x="125" y="175"/>
                  </a:lnTo>
                  <a:lnTo>
                    <a:pt x="132" y="190"/>
                  </a:lnTo>
                  <a:lnTo>
                    <a:pt x="139" y="205"/>
                  </a:lnTo>
                  <a:lnTo>
                    <a:pt x="144" y="219"/>
                  </a:lnTo>
                  <a:lnTo>
                    <a:pt x="147" y="231"/>
                  </a:lnTo>
                  <a:lnTo>
                    <a:pt x="149" y="240"/>
                  </a:lnTo>
                  <a:lnTo>
                    <a:pt x="149" y="247"/>
                  </a:lnTo>
                  <a:lnTo>
                    <a:pt x="147" y="247"/>
                  </a:lnTo>
                  <a:lnTo>
                    <a:pt x="147" y="247"/>
                  </a:lnTo>
                  <a:lnTo>
                    <a:pt x="147" y="247"/>
                  </a:lnTo>
                  <a:lnTo>
                    <a:pt x="149" y="250"/>
                  </a:lnTo>
                  <a:lnTo>
                    <a:pt x="151" y="257"/>
                  </a:lnTo>
                  <a:lnTo>
                    <a:pt x="151" y="257"/>
                  </a:lnTo>
                  <a:lnTo>
                    <a:pt x="151" y="257"/>
                  </a:lnTo>
                  <a:lnTo>
                    <a:pt x="153" y="266"/>
                  </a:lnTo>
                  <a:lnTo>
                    <a:pt x="154" y="273"/>
                  </a:lnTo>
                  <a:lnTo>
                    <a:pt x="154" y="273"/>
                  </a:lnTo>
                  <a:lnTo>
                    <a:pt x="152" y="281"/>
                  </a:lnTo>
                  <a:lnTo>
                    <a:pt x="147" y="287"/>
                  </a:lnTo>
                  <a:lnTo>
                    <a:pt x="145" y="290"/>
                  </a:lnTo>
                  <a:lnTo>
                    <a:pt x="144" y="293"/>
                  </a:lnTo>
                  <a:lnTo>
                    <a:pt x="145" y="298"/>
                  </a:lnTo>
                  <a:lnTo>
                    <a:pt x="149" y="303"/>
                  </a:lnTo>
                  <a:lnTo>
                    <a:pt x="154" y="312"/>
                  </a:lnTo>
                  <a:lnTo>
                    <a:pt x="159" y="322"/>
                  </a:lnTo>
                  <a:lnTo>
                    <a:pt x="165" y="333"/>
                  </a:lnTo>
                  <a:lnTo>
                    <a:pt x="169" y="345"/>
                  </a:lnTo>
                  <a:lnTo>
                    <a:pt x="165" y="359"/>
                  </a:lnTo>
                  <a:lnTo>
                    <a:pt x="159" y="347"/>
                  </a:lnTo>
                  <a:lnTo>
                    <a:pt x="155" y="336"/>
                  </a:lnTo>
                  <a:lnTo>
                    <a:pt x="151" y="327"/>
                  </a:lnTo>
                  <a:lnTo>
                    <a:pt x="144" y="317"/>
                  </a:lnTo>
                  <a:lnTo>
                    <a:pt x="139" y="309"/>
                  </a:lnTo>
                  <a:lnTo>
                    <a:pt x="136" y="304"/>
                  </a:lnTo>
                  <a:lnTo>
                    <a:pt x="133" y="299"/>
                  </a:lnTo>
                  <a:lnTo>
                    <a:pt x="132" y="295"/>
                  </a:lnTo>
                  <a:lnTo>
                    <a:pt x="132" y="291"/>
                  </a:lnTo>
                  <a:lnTo>
                    <a:pt x="135" y="286"/>
                  </a:lnTo>
                  <a:lnTo>
                    <a:pt x="139" y="280"/>
                  </a:lnTo>
                  <a:lnTo>
                    <a:pt x="141" y="276"/>
                  </a:lnTo>
                  <a:lnTo>
                    <a:pt x="143" y="272"/>
                  </a:lnTo>
                  <a:lnTo>
                    <a:pt x="143" y="271"/>
                  </a:lnTo>
                  <a:lnTo>
                    <a:pt x="143" y="270"/>
                  </a:lnTo>
                  <a:lnTo>
                    <a:pt x="143" y="266"/>
                  </a:lnTo>
                  <a:lnTo>
                    <a:pt x="140" y="260"/>
                  </a:lnTo>
                  <a:lnTo>
                    <a:pt x="140" y="260"/>
                  </a:lnTo>
                  <a:lnTo>
                    <a:pt x="138" y="252"/>
                  </a:lnTo>
                  <a:lnTo>
                    <a:pt x="137" y="245"/>
                  </a:lnTo>
                  <a:lnTo>
                    <a:pt x="137" y="244"/>
                  </a:lnTo>
                  <a:lnTo>
                    <a:pt x="138" y="243"/>
                  </a:lnTo>
                  <a:lnTo>
                    <a:pt x="139" y="240"/>
                  </a:lnTo>
                  <a:lnTo>
                    <a:pt x="139" y="237"/>
                  </a:lnTo>
                  <a:lnTo>
                    <a:pt x="138" y="233"/>
                  </a:lnTo>
                  <a:lnTo>
                    <a:pt x="137" y="229"/>
                  </a:lnTo>
                  <a:lnTo>
                    <a:pt x="133" y="218"/>
                  </a:lnTo>
                  <a:lnTo>
                    <a:pt x="128" y="205"/>
                  </a:lnTo>
                  <a:lnTo>
                    <a:pt x="121" y="191"/>
                  </a:lnTo>
                  <a:lnTo>
                    <a:pt x="112" y="177"/>
                  </a:lnTo>
                  <a:lnTo>
                    <a:pt x="101" y="163"/>
                  </a:lnTo>
                  <a:lnTo>
                    <a:pt x="90" y="150"/>
                  </a:lnTo>
                  <a:lnTo>
                    <a:pt x="85" y="141"/>
                  </a:lnTo>
                  <a:lnTo>
                    <a:pt x="80" y="134"/>
                  </a:lnTo>
                  <a:lnTo>
                    <a:pt x="78" y="134"/>
                  </a:lnTo>
                  <a:lnTo>
                    <a:pt x="74" y="126"/>
                  </a:lnTo>
                  <a:lnTo>
                    <a:pt x="70" y="121"/>
                  </a:lnTo>
                  <a:lnTo>
                    <a:pt x="69" y="121"/>
                  </a:lnTo>
                  <a:lnTo>
                    <a:pt x="62" y="111"/>
                  </a:lnTo>
                  <a:lnTo>
                    <a:pt x="55" y="98"/>
                  </a:lnTo>
                  <a:lnTo>
                    <a:pt x="48" y="85"/>
                  </a:lnTo>
                  <a:lnTo>
                    <a:pt x="42" y="71"/>
                  </a:lnTo>
                  <a:lnTo>
                    <a:pt x="32" y="53"/>
                  </a:lnTo>
                  <a:lnTo>
                    <a:pt x="22" y="35"/>
                  </a:lnTo>
                  <a:lnTo>
                    <a:pt x="17" y="27"/>
                  </a:lnTo>
                  <a:lnTo>
                    <a:pt x="12" y="21"/>
                  </a:lnTo>
                  <a:lnTo>
                    <a:pt x="6" y="14"/>
                  </a:lnTo>
                  <a:lnTo>
                    <a:pt x="1" y="10"/>
                  </a:lnTo>
                  <a:lnTo>
                    <a:pt x="0" y="10"/>
                  </a:lnTo>
                  <a:lnTo>
                    <a:pt x="6"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3" name="Freeform 460">
              <a:extLst>
                <a:ext uri="{FF2B5EF4-FFF2-40B4-BE49-F238E27FC236}">
                  <a16:creationId xmlns:a16="http://schemas.microsoft.com/office/drawing/2014/main" id="{FDC46E1E-7E8E-4E82-AE96-9448737939A5}"/>
                </a:ext>
              </a:extLst>
            </p:cNvPr>
            <p:cNvSpPr/>
            <p:nvPr/>
          </p:nvSpPr>
          <p:spPr bwMode="auto">
            <a:xfrm>
              <a:off x="3990727" y="3495551"/>
              <a:ext cx="127000" cy="92075"/>
            </a:xfrm>
            <a:custGeom>
              <a:avLst/>
              <a:gdLst>
                <a:gd name="T0" fmla="*/ 1 w 320"/>
                <a:gd name="T1" fmla="*/ 0 h 236"/>
                <a:gd name="T2" fmla="*/ 1 w 320"/>
                <a:gd name="T3" fmla="*/ 0 h 236"/>
                <a:gd name="T4" fmla="*/ 9 w 320"/>
                <a:gd name="T5" fmla="*/ 2 h 236"/>
                <a:gd name="T6" fmla="*/ 26 w 320"/>
                <a:gd name="T7" fmla="*/ 8 h 236"/>
                <a:gd name="T8" fmla="*/ 55 w 320"/>
                <a:gd name="T9" fmla="*/ 24 h 236"/>
                <a:gd name="T10" fmla="*/ 86 w 320"/>
                <a:gd name="T11" fmla="*/ 45 h 236"/>
                <a:gd name="T12" fmla="*/ 111 w 320"/>
                <a:gd name="T13" fmla="*/ 60 h 236"/>
                <a:gd name="T14" fmla="*/ 120 w 320"/>
                <a:gd name="T15" fmla="*/ 65 h 236"/>
                <a:gd name="T16" fmla="*/ 135 w 320"/>
                <a:gd name="T17" fmla="*/ 72 h 236"/>
                <a:gd name="T18" fmla="*/ 148 w 320"/>
                <a:gd name="T19" fmla="*/ 74 h 236"/>
                <a:gd name="T20" fmla="*/ 176 w 320"/>
                <a:gd name="T21" fmla="*/ 86 h 236"/>
                <a:gd name="T22" fmla="*/ 206 w 320"/>
                <a:gd name="T23" fmla="*/ 104 h 236"/>
                <a:gd name="T24" fmla="*/ 230 w 320"/>
                <a:gd name="T25" fmla="*/ 123 h 236"/>
                <a:gd name="T26" fmla="*/ 245 w 320"/>
                <a:gd name="T27" fmla="*/ 141 h 236"/>
                <a:gd name="T28" fmla="*/ 249 w 320"/>
                <a:gd name="T29" fmla="*/ 147 h 236"/>
                <a:gd name="T30" fmla="*/ 249 w 320"/>
                <a:gd name="T31" fmla="*/ 147 h 236"/>
                <a:gd name="T32" fmla="*/ 256 w 320"/>
                <a:gd name="T33" fmla="*/ 154 h 236"/>
                <a:gd name="T34" fmla="*/ 256 w 320"/>
                <a:gd name="T35" fmla="*/ 154 h 236"/>
                <a:gd name="T36" fmla="*/ 267 w 320"/>
                <a:gd name="T37" fmla="*/ 166 h 236"/>
                <a:gd name="T38" fmla="*/ 269 w 320"/>
                <a:gd name="T39" fmla="*/ 174 h 236"/>
                <a:gd name="T40" fmla="*/ 268 w 320"/>
                <a:gd name="T41" fmla="*/ 185 h 236"/>
                <a:gd name="T42" fmla="*/ 272 w 320"/>
                <a:gd name="T43" fmla="*/ 191 h 236"/>
                <a:gd name="T44" fmla="*/ 288 w 320"/>
                <a:gd name="T45" fmla="*/ 200 h 236"/>
                <a:gd name="T46" fmla="*/ 307 w 320"/>
                <a:gd name="T47" fmla="*/ 213 h 236"/>
                <a:gd name="T48" fmla="*/ 320 w 320"/>
                <a:gd name="T49" fmla="*/ 236 h 236"/>
                <a:gd name="T50" fmla="*/ 301 w 320"/>
                <a:gd name="T51" fmla="*/ 220 h 236"/>
                <a:gd name="T52" fmla="*/ 281 w 320"/>
                <a:gd name="T53" fmla="*/ 210 h 236"/>
                <a:gd name="T54" fmla="*/ 267 w 320"/>
                <a:gd name="T55" fmla="*/ 202 h 236"/>
                <a:gd name="T56" fmla="*/ 260 w 320"/>
                <a:gd name="T57" fmla="*/ 196 h 236"/>
                <a:gd name="T58" fmla="*/ 256 w 320"/>
                <a:gd name="T59" fmla="*/ 187 h 236"/>
                <a:gd name="T60" fmla="*/ 257 w 320"/>
                <a:gd name="T61" fmla="*/ 175 h 236"/>
                <a:gd name="T62" fmla="*/ 256 w 320"/>
                <a:gd name="T63" fmla="*/ 171 h 236"/>
                <a:gd name="T64" fmla="*/ 256 w 320"/>
                <a:gd name="T65" fmla="*/ 169 h 236"/>
                <a:gd name="T66" fmla="*/ 249 w 320"/>
                <a:gd name="T67" fmla="*/ 161 h 236"/>
                <a:gd name="T68" fmla="*/ 242 w 320"/>
                <a:gd name="T69" fmla="*/ 156 h 236"/>
                <a:gd name="T70" fmla="*/ 238 w 320"/>
                <a:gd name="T71" fmla="*/ 149 h 236"/>
                <a:gd name="T72" fmla="*/ 237 w 320"/>
                <a:gd name="T73" fmla="*/ 146 h 236"/>
                <a:gd name="T74" fmla="*/ 233 w 320"/>
                <a:gd name="T75" fmla="*/ 140 h 236"/>
                <a:gd name="T76" fmla="*/ 221 w 320"/>
                <a:gd name="T77" fmla="*/ 128 h 236"/>
                <a:gd name="T78" fmla="*/ 196 w 320"/>
                <a:gd name="T79" fmla="*/ 110 h 236"/>
                <a:gd name="T80" fmla="*/ 166 w 320"/>
                <a:gd name="T81" fmla="*/ 95 h 236"/>
                <a:gd name="T82" fmla="*/ 140 w 320"/>
                <a:gd name="T83" fmla="*/ 86 h 236"/>
                <a:gd name="T84" fmla="*/ 131 w 320"/>
                <a:gd name="T85" fmla="*/ 81 h 236"/>
                <a:gd name="T86" fmla="*/ 116 w 320"/>
                <a:gd name="T87" fmla="*/ 75 h 236"/>
                <a:gd name="T88" fmla="*/ 104 w 320"/>
                <a:gd name="T89" fmla="*/ 69 h 236"/>
                <a:gd name="T90" fmla="*/ 79 w 320"/>
                <a:gd name="T91" fmla="*/ 54 h 236"/>
                <a:gd name="T92" fmla="*/ 49 w 320"/>
                <a:gd name="T93" fmla="*/ 34 h 236"/>
                <a:gd name="T94" fmla="*/ 23 w 320"/>
                <a:gd name="T95" fmla="*/ 19 h 236"/>
                <a:gd name="T96" fmla="*/ 7 w 320"/>
                <a:gd name="T97" fmla="*/ 12 h 236"/>
                <a:gd name="T98" fmla="*/ 0 w 320"/>
                <a:gd name="T99" fmla="*/ 11 h 236"/>
                <a:gd name="T100" fmla="*/ 0 w 320"/>
                <a:gd name="T10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236">
                  <a:moveTo>
                    <a:pt x="0" y="0"/>
                  </a:moveTo>
                  <a:lnTo>
                    <a:pt x="1" y="0"/>
                  </a:lnTo>
                  <a:lnTo>
                    <a:pt x="1" y="0"/>
                  </a:lnTo>
                  <a:lnTo>
                    <a:pt x="1" y="0"/>
                  </a:lnTo>
                  <a:lnTo>
                    <a:pt x="1" y="0"/>
                  </a:lnTo>
                  <a:lnTo>
                    <a:pt x="9" y="2"/>
                  </a:lnTo>
                  <a:lnTo>
                    <a:pt x="18" y="5"/>
                  </a:lnTo>
                  <a:lnTo>
                    <a:pt x="26" y="8"/>
                  </a:lnTo>
                  <a:lnTo>
                    <a:pt x="36" y="12"/>
                  </a:lnTo>
                  <a:lnTo>
                    <a:pt x="55" y="24"/>
                  </a:lnTo>
                  <a:lnTo>
                    <a:pt x="73" y="37"/>
                  </a:lnTo>
                  <a:lnTo>
                    <a:pt x="86" y="45"/>
                  </a:lnTo>
                  <a:lnTo>
                    <a:pt x="100" y="53"/>
                  </a:lnTo>
                  <a:lnTo>
                    <a:pt x="111" y="60"/>
                  </a:lnTo>
                  <a:lnTo>
                    <a:pt x="120" y="64"/>
                  </a:lnTo>
                  <a:lnTo>
                    <a:pt x="120" y="65"/>
                  </a:lnTo>
                  <a:lnTo>
                    <a:pt x="127" y="67"/>
                  </a:lnTo>
                  <a:lnTo>
                    <a:pt x="135" y="72"/>
                  </a:lnTo>
                  <a:lnTo>
                    <a:pt x="137" y="72"/>
                  </a:lnTo>
                  <a:lnTo>
                    <a:pt x="148" y="74"/>
                  </a:lnTo>
                  <a:lnTo>
                    <a:pt x="162" y="77"/>
                  </a:lnTo>
                  <a:lnTo>
                    <a:pt x="176" y="86"/>
                  </a:lnTo>
                  <a:lnTo>
                    <a:pt x="192" y="94"/>
                  </a:lnTo>
                  <a:lnTo>
                    <a:pt x="206" y="104"/>
                  </a:lnTo>
                  <a:lnTo>
                    <a:pt x="219" y="114"/>
                  </a:lnTo>
                  <a:lnTo>
                    <a:pt x="230" y="123"/>
                  </a:lnTo>
                  <a:lnTo>
                    <a:pt x="239" y="133"/>
                  </a:lnTo>
                  <a:lnTo>
                    <a:pt x="245" y="141"/>
                  </a:lnTo>
                  <a:lnTo>
                    <a:pt x="249" y="146"/>
                  </a:lnTo>
                  <a:lnTo>
                    <a:pt x="249" y="147"/>
                  </a:lnTo>
                  <a:lnTo>
                    <a:pt x="249" y="147"/>
                  </a:lnTo>
                  <a:lnTo>
                    <a:pt x="249" y="147"/>
                  </a:lnTo>
                  <a:lnTo>
                    <a:pt x="251" y="149"/>
                  </a:lnTo>
                  <a:lnTo>
                    <a:pt x="256" y="154"/>
                  </a:lnTo>
                  <a:lnTo>
                    <a:pt x="256" y="154"/>
                  </a:lnTo>
                  <a:lnTo>
                    <a:pt x="256" y="154"/>
                  </a:lnTo>
                  <a:lnTo>
                    <a:pt x="263" y="160"/>
                  </a:lnTo>
                  <a:lnTo>
                    <a:pt x="267" y="166"/>
                  </a:lnTo>
                  <a:lnTo>
                    <a:pt x="267" y="166"/>
                  </a:lnTo>
                  <a:lnTo>
                    <a:pt x="269" y="174"/>
                  </a:lnTo>
                  <a:lnTo>
                    <a:pt x="268" y="182"/>
                  </a:lnTo>
                  <a:lnTo>
                    <a:pt x="268" y="185"/>
                  </a:lnTo>
                  <a:lnTo>
                    <a:pt x="269" y="188"/>
                  </a:lnTo>
                  <a:lnTo>
                    <a:pt x="272" y="191"/>
                  </a:lnTo>
                  <a:lnTo>
                    <a:pt x="278" y="196"/>
                  </a:lnTo>
                  <a:lnTo>
                    <a:pt x="288" y="200"/>
                  </a:lnTo>
                  <a:lnTo>
                    <a:pt x="297" y="206"/>
                  </a:lnTo>
                  <a:lnTo>
                    <a:pt x="307" y="213"/>
                  </a:lnTo>
                  <a:lnTo>
                    <a:pt x="317" y="221"/>
                  </a:lnTo>
                  <a:lnTo>
                    <a:pt x="320" y="236"/>
                  </a:lnTo>
                  <a:lnTo>
                    <a:pt x="309" y="228"/>
                  </a:lnTo>
                  <a:lnTo>
                    <a:pt x="301" y="220"/>
                  </a:lnTo>
                  <a:lnTo>
                    <a:pt x="291" y="215"/>
                  </a:lnTo>
                  <a:lnTo>
                    <a:pt x="281" y="210"/>
                  </a:lnTo>
                  <a:lnTo>
                    <a:pt x="272" y="205"/>
                  </a:lnTo>
                  <a:lnTo>
                    <a:pt x="267" y="202"/>
                  </a:lnTo>
                  <a:lnTo>
                    <a:pt x="263" y="199"/>
                  </a:lnTo>
                  <a:lnTo>
                    <a:pt x="260" y="196"/>
                  </a:lnTo>
                  <a:lnTo>
                    <a:pt x="258" y="192"/>
                  </a:lnTo>
                  <a:lnTo>
                    <a:pt x="256" y="187"/>
                  </a:lnTo>
                  <a:lnTo>
                    <a:pt x="257" y="181"/>
                  </a:lnTo>
                  <a:lnTo>
                    <a:pt x="257" y="175"/>
                  </a:lnTo>
                  <a:lnTo>
                    <a:pt x="256" y="171"/>
                  </a:lnTo>
                  <a:lnTo>
                    <a:pt x="256" y="171"/>
                  </a:lnTo>
                  <a:lnTo>
                    <a:pt x="256" y="170"/>
                  </a:lnTo>
                  <a:lnTo>
                    <a:pt x="256" y="169"/>
                  </a:lnTo>
                  <a:lnTo>
                    <a:pt x="254" y="166"/>
                  </a:lnTo>
                  <a:lnTo>
                    <a:pt x="249" y="161"/>
                  </a:lnTo>
                  <a:lnTo>
                    <a:pt x="249" y="161"/>
                  </a:lnTo>
                  <a:lnTo>
                    <a:pt x="242" y="156"/>
                  </a:lnTo>
                  <a:lnTo>
                    <a:pt x="238" y="150"/>
                  </a:lnTo>
                  <a:lnTo>
                    <a:pt x="238" y="149"/>
                  </a:lnTo>
                  <a:lnTo>
                    <a:pt x="237" y="148"/>
                  </a:lnTo>
                  <a:lnTo>
                    <a:pt x="237" y="146"/>
                  </a:lnTo>
                  <a:lnTo>
                    <a:pt x="236" y="143"/>
                  </a:lnTo>
                  <a:lnTo>
                    <a:pt x="233" y="140"/>
                  </a:lnTo>
                  <a:lnTo>
                    <a:pt x="229" y="136"/>
                  </a:lnTo>
                  <a:lnTo>
                    <a:pt x="221" y="128"/>
                  </a:lnTo>
                  <a:lnTo>
                    <a:pt x="210" y="119"/>
                  </a:lnTo>
                  <a:lnTo>
                    <a:pt x="196" y="110"/>
                  </a:lnTo>
                  <a:lnTo>
                    <a:pt x="181" y="103"/>
                  </a:lnTo>
                  <a:lnTo>
                    <a:pt x="166" y="95"/>
                  </a:lnTo>
                  <a:lnTo>
                    <a:pt x="149" y="90"/>
                  </a:lnTo>
                  <a:lnTo>
                    <a:pt x="140" y="86"/>
                  </a:lnTo>
                  <a:lnTo>
                    <a:pt x="131" y="81"/>
                  </a:lnTo>
                  <a:lnTo>
                    <a:pt x="131" y="81"/>
                  </a:lnTo>
                  <a:lnTo>
                    <a:pt x="123" y="78"/>
                  </a:lnTo>
                  <a:lnTo>
                    <a:pt x="116" y="75"/>
                  </a:lnTo>
                  <a:lnTo>
                    <a:pt x="116" y="75"/>
                  </a:lnTo>
                  <a:lnTo>
                    <a:pt x="104" y="69"/>
                  </a:lnTo>
                  <a:lnTo>
                    <a:pt x="92" y="62"/>
                  </a:lnTo>
                  <a:lnTo>
                    <a:pt x="79" y="54"/>
                  </a:lnTo>
                  <a:lnTo>
                    <a:pt x="66" y="46"/>
                  </a:lnTo>
                  <a:lnTo>
                    <a:pt x="49" y="34"/>
                  </a:lnTo>
                  <a:lnTo>
                    <a:pt x="32" y="23"/>
                  </a:lnTo>
                  <a:lnTo>
                    <a:pt x="23" y="19"/>
                  </a:lnTo>
                  <a:lnTo>
                    <a:pt x="15" y="14"/>
                  </a:lnTo>
                  <a:lnTo>
                    <a:pt x="7" y="12"/>
                  </a:lnTo>
                  <a:lnTo>
                    <a:pt x="0" y="11"/>
                  </a:lnTo>
                  <a:lnTo>
                    <a:pt x="0" y="11"/>
                  </a:lnTo>
                  <a:lnTo>
                    <a:pt x="0" y="11"/>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4" name="Freeform 461">
              <a:extLst>
                <a:ext uri="{FF2B5EF4-FFF2-40B4-BE49-F238E27FC236}">
                  <a16:creationId xmlns:a16="http://schemas.microsoft.com/office/drawing/2014/main" id="{E0008DF3-283F-45ED-B7EC-2AA74696CF04}"/>
                </a:ext>
              </a:extLst>
            </p:cNvPr>
            <p:cNvSpPr/>
            <p:nvPr/>
          </p:nvSpPr>
          <p:spPr bwMode="auto">
            <a:xfrm>
              <a:off x="3665290" y="3392364"/>
              <a:ext cx="49213" cy="33338"/>
            </a:xfrm>
            <a:custGeom>
              <a:avLst/>
              <a:gdLst>
                <a:gd name="T0" fmla="*/ 1 w 124"/>
                <a:gd name="T1" fmla="*/ 69 h 83"/>
                <a:gd name="T2" fmla="*/ 10 w 124"/>
                <a:gd name="T3" fmla="*/ 65 h 83"/>
                <a:gd name="T4" fmla="*/ 17 w 124"/>
                <a:gd name="T5" fmla="*/ 62 h 83"/>
                <a:gd name="T6" fmla="*/ 21 w 124"/>
                <a:gd name="T7" fmla="*/ 58 h 83"/>
                <a:gd name="T8" fmla="*/ 29 w 124"/>
                <a:gd name="T9" fmla="*/ 53 h 83"/>
                <a:gd name="T10" fmla="*/ 35 w 124"/>
                <a:gd name="T11" fmla="*/ 52 h 83"/>
                <a:gd name="T12" fmla="*/ 36 w 124"/>
                <a:gd name="T13" fmla="*/ 48 h 83"/>
                <a:gd name="T14" fmla="*/ 40 w 124"/>
                <a:gd name="T15" fmla="*/ 45 h 83"/>
                <a:gd name="T16" fmla="*/ 43 w 124"/>
                <a:gd name="T17" fmla="*/ 44 h 83"/>
                <a:gd name="T18" fmla="*/ 46 w 124"/>
                <a:gd name="T19" fmla="*/ 42 h 83"/>
                <a:gd name="T20" fmla="*/ 47 w 124"/>
                <a:gd name="T21" fmla="*/ 40 h 83"/>
                <a:gd name="T22" fmla="*/ 46 w 124"/>
                <a:gd name="T23" fmla="*/ 33 h 83"/>
                <a:gd name="T24" fmla="*/ 45 w 124"/>
                <a:gd name="T25" fmla="*/ 28 h 83"/>
                <a:gd name="T26" fmla="*/ 48 w 124"/>
                <a:gd name="T27" fmla="*/ 24 h 83"/>
                <a:gd name="T28" fmla="*/ 51 w 124"/>
                <a:gd name="T29" fmla="*/ 21 h 83"/>
                <a:gd name="T30" fmla="*/ 54 w 124"/>
                <a:gd name="T31" fmla="*/ 21 h 83"/>
                <a:gd name="T32" fmla="*/ 55 w 124"/>
                <a:gd name="T33" fmla="*/ 16 h 83"/>
                <a:gd name="T34" fmla="*/ 59 w 124"/>
                <a:gd name="T35" fmla="*/ 14 h 83"/>
                <a:gd name="T36" fmla="*/ 76 w 124"/>
                <a:gd name="T37" fmla="*/ 11 h 83"/>
                <a:gd name="T38" fmla="*/ 78 w 124"/>
                <a:gd name="T39" fmla="*/ 7 h 83"/>
                <a:gd name="T40" fmla="*/ 85 w 124"/>
                <a:gd name="T41" fmla="*/ 5 h 83"/>
                <a:gd name="T42" fmla="*/ 98 w 124"/>
                <a:gd name="T43" fmla="*/ 2 h 83"/>
                <a:gd name="T44" fmla="*/ 103 w 124"/>
                <a:gd name="T45" fmla="*/ 0 h 83"/>
                <a:gd name="T46" fmla="*/ 114 w 124"/>
                <a:gd name="T47" fmla="*/ 0 h 83"/>
                <a:gd name="T48" fmla="*/ 124 w 124"/>
                <a:gd name="T49" fmla="*/ 5 h 83"/>
                <a:gd name="T50" fmla="*/ 111 w 124"/>
                <a:gd name="T51" fmla="*/ 14 h 83"/>
                <a:gd name="T52" fmla="*/ 109 w 124"/>
                <a:gd name="T53" fmla="*/ 15 h 83"/>
                <a:gd name="T54" fmla="*/ 104 w 124"/>
                <a:gd name="T55" fmla="*/ 16 h 83"/>
                <a:gd name="T56" fmla="*/ 91 w 124"/>
                <a:gd name="T57" fmla="*/ 18 h 83"/>
                <a:gd name="T58" fmla="*/ 88 w 124"/>
                <a:gd name="T59" fmla="*/ 21 h 83"/>
                <a:gd name="T60" fmla="*/ 82 w 124"/>
                <a:gd name="T61" fmla="*/ 24 h 83"/>
                <a:gd name="T62" fmla="*/ 68 w 124"/>
                <a:gd name="T63" fmla="*/ 28 h 83"/>
                <a:gd name="T64" fmla="*/ 61 w 124"/>
                <a:gd name="T65" fmla="*/ 33 h 83"/>
                <a:gd name="T66" fmla="*/ 62 w 124"/>
                <a:gd name="T67" fmla="*/ 38 h 83"/>
                <a:gd name="T68" fmla="*/ 62 w 124"/>
                <a:gd name="T69" fmla="*/ 40 h 83"/>
                <a:gd name="T70" fmla="*/ 61 w 124"/>
                <a:gd name="T71" fmla="*/ 46 h 83"/>
                <a:gd name="T72" fmla="*/ 57 w 124"/>
                <a:gd name="T73" fmla="*/ 53 h 83"/>
                <a:gd name="T74" fmla="*/ 51 w 124"/>
                <a:gd name="T75" fmla="*/ 57 h 83"/>
                <a:gd name="T76" fmla="*/ 50 w 124"/>
                <a:gd name="T77" fmla="*/ 58 h 83"/>
                <a:gd name="T78" fmla="*/ 44 w 124"/>
                <a:gd name="T79" fmla="*/ 63 h 83"/>
                <a:gd name="T80" fmla="*/ 40 w 124"/>
                <a:gd name="T81" fmla="*/ 66 h 83"/>
                <a:gd name="T82" fmla="*/ 31 w 124"/>
                <a:gd name="T83" fmla="*/ 70 h 83"/>
                <a:gd name="T84" fmla="*/ 26 w 124"/>
                <a:gd name="T85" fmla="*/ 74 h 83"/>
                <a:gd name="T86" fmla="*/ 22 w 124"/>
                <a:gd name="T87" fmla="*/ 76 h 83"/>
                <a:gd name="T88" fmla="*/ 17 w 124"/>
                <a:gd name="T89" fmla="*/ 77 h 83"/>
                <a:gd name="T90" fmla="*/ 4 w 124"/>
                <a:gd name="T91" fmla="*/ 83 h 83"/>
                <a:gd name="T92" fmla="*/ 4 w 124"/>
                <a:gd name="T93" fmla="*/ 83 h 83"/>
                <a:gd name="T94" fmla="*/ 3 w 124"/>
                <a:gd name="T9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 h="83">
                  <a:moveTo>
                    <a:pt x="0" y="69"/>
                  </a:moveTo>
                  <a:lnTo>
                    <a:pt x="1" y="69"/>
                  </a:lnTo>
                  <a:lnTo>
                    <a:pt x="5" y="67"/>
                  </a:lnTo>
                  <a:lnTo>
                    <a:pt x="10" y="65"/>
                  </a:lnTo>
                  <a:lnTo>
                    <a:pt x="14" y="63"/>
                  </a:lnTo>
                  <a:lnTo>
                    <a:pt x="17" y="62"/>
                  </a:lnTo>
                  <a:lnTo>
                    <a:pt x="21" y="59"/>
                  </a:lnTo>
                  <a:lnTo>
                    <a:pt x="21" y="58"/>
                  </a:lnTo>
                  <a:lnTo>
                    <a:pt x="28" y="54"/>
                  </a:lnTo>
                  <a:lnTo>
                    <a:pt x="29" y="53"/>
                  </a:lnTo>
                  <a:lnTo>
                    <a:pt x="31" y="53"/>
                  </a:lnTo>
                  <a:lnTo>
                    <a:pt x="35" y="52"/>
                  </a:lnTo>
                  <a:lnTo>
                    <a:pt x="36" y="51"/>
                  </a:lnTo>
                  <a:lnTo>
                    <a:pt x="36" y="48"/>
                  </a:lnTo>
                  <a:lnTo>
                    <a:pt x="37" y="46"/>
                  </a:lnTo>
                  <a:lnTo>
                    <a:pt x="40" y="45"/>
                  </a:lnTo>
                  <a:lnTo>
                    <a:pt x="42" y="44"/>
                  </a:lnTo>
                  <a:lnTo>
                    <a:pt x="43" y="44"/>
                  </a:lnTo>
                  <a:lnTo>
                    <a:pt x="46" y="43"/>
                  </a:lnTo>
                  <a:lnTo>
                    <a:pt x="46" y="42"/>
                  </a:lnTo>
                  <a:lnTo>
                    <a:pt x="47" y="41"/>
                  </a:lnTo>
                  <a:lnTo>
                    <a:pt x="47" y="40"/>
                  </a:lnTo>
                  <a:lnTo>
                    <a:pt x="46" y="37"/>
                  </a:lnTo>
                  <a:lnTo>
                    <a:pt x="46" y="33"/>
                  </a:lnTo>
                  <a:lnTo>
                    <a:pt x="45" y="31"/>
                  </a:lnTo>
                  <a:lnTo>
                    <a:pt x="45" y="28"/>
                  </a:lnTo>
                  <a:lnTo>
                    <a:pt x="46" y="25"/>
                  </a:lnTo>
                  <a:lnTo>
                    <a:pt x="48" y="24"/>
                  </a:lnTo>
                  <a:lnTo>
                    <a:pt x="51" y="22"/>
                  </a:lnTo>
                  <a:lnTo>
                    <a:pt x="51" y="21"/>
                  </a:lnTo>
                  <a:lnTo>
                    <a:pt x="53" y="21"/>
                  </a:lnTo>
                  <a:lnTo>
                    <a:pt x="54" y="21"/>
                  </a:lnTo>
                  <a:lnTo>
                    <a:pt x="54" y="18"/>
                  </a:lnTo>
                  <a:lnTo>
                    <a:pt x="55" y="16"/>
                  </a:lnTo>
                  <a:lnTo>
                    <a:pt x="57" y="15"/>
                  </a:lnTo>
                  <a:lnTo>
                    <a:pt x="59" y="14"/>
                  </a:lnTo>
                  <a:lnTo>
                    <a:pt x="60" y="14"/>
                  </a:lnTo>
                  <a:lnTo>
                    <a:pt x="76" y="11"/>
                  </a:lnTo>
                  <a:lnTo>
                    <a:pt x="76" y="8"/>
                  </a:lnTo>
                  <a:lnTo>
                    <a:pt x="78" y="7"/>
                  </a:lnTo>
                  <a:lnTo>
                    <a:pt x="81" y="6"/>
                  </a:lnTo>
                  <a:lnTo>
                    <a:pt x="85" y="5"/>
                  </a:lnTo>
                  <a:lnTo>
                    <a:pt x="95" y="3"/>
                  </a:lnTo>
                  <a:lnTo>
                    <a:pt x="98" y="2"/>
                  </a:lnTo>
                  <a:lnTo>
                    <a:pt x="100" y="1"/>
                  </a:lnTo>
                  <a:lnTo>
                    <a:pt x="103" y="0"/>
                  </a:lnTo>
                  <a:lnTo>
                    <a:pt x="112" y="0"/>
                  </a:lnTo>
                  <a:lnTo>
                    <a:pt x="114" y="0"/>
                  </a:lnTo>
                  <a:lnTo>
                    <a:pt x="117" y="1"/>
                  </a:lnTo>
                  <a:lnTo>
                    <a:pt x="124" y="5"/>
                  </a:lnTo>
                  <a:lnTo>
                    <a:pt x="116" y="18"/>
                  </a:lnTo>
                  <a:lnTo>
                    <a:pt x="111" y="14"/>
                  </a:lnTo>
                  <a:lnTo>
                    <a:pt x="110" y="14"/>
                  </a:lnTo>
                  <a:lnTo>
                    <a:pt x="109" y="15"/>
                  </a:lnTo>
                  <a:lnTo>
                    <a:pt x="108" y="15"/>
                  </a:lnTo>
                  <a:lnTo>
                    <a:pt x="104" y="16"/>
                  </a:lnTo>
                  <a:lnTo>
                    <a:pt x="98" y="17"/>
                  </a:lnTo>
                  <a:lnTo>
                    <a:pt x="91" y="18"/>
                  </a:lnTo>
                  <a:lnTo>
                    <a:pt x="90" y="20"/>
                  </a:lnTo>
                  <a:lnTo>
                    <a:pt x="88" y="21"/>
                  </a:lnTo>
                  <a:lnTo>
                    <a:pt x="86" y="22"/>
                  </a:lnTo>
                  <a:lnTo>
                    <a:pt x="82" y="24"/>
                  </a:lnTo>
                  <a:lnTo>
                    <a:pt x="69" y="27"/>
                  </a:lnTo>
                  <a:lnTo>
                    <a:pt x="68" y="28"/>
                  </a:lnTo>
                  <a:lnTo>
                    <a:pt x="67" y="30"/>
                  </a:lnTo>
                  <a:lnTo>
                    <a:pt x="61" y="33"/>
                  </a:lnTo>
                  <a:lnTo>
                    <a:pt x="61" y="34"/>
                  </a:lnTo>
                  <a:lnTo>
                    <a:pt x="62" y="38"/>
                  </a:lnTo>
                  <a:lnTo>
                    <a:pt x="62" y="40"/>
                  </a:lnTo>
                  <a:lnTo>
                    <a:pt x="62" y="40"/>
                  </a:lnTo>
                  <a:lnTo>
                    <a:pt x="62" y="43"/>
                  </a:lnTo>
                  <a:lnTo>
                    <a:pt x="61" y="46"/>
                  </a:lnTo>
                  <a:lnTo>
                    <a:pt x="59" y="49"/>
                  </a:lnTo>
                  <a:lnTo>
                    <a:pt x="57" y="53"/>
                  </a:lnTo>
                  <a:lnTo>
                    <a:pt x="55" y="55"/>
                  </a:lnTo>
                  <a:lnTo>
                    <a:pt x="51" y="57"/>
                  </a:lnTo>
                  <a:lnTo>
                    <a:pt x="51" y="57"/>
                  </a:lnTo>
                  <a:lnTo>
                    <a:pt x="50" y="58"/>
                  </a:lnTo>
                  <a:lnTo>
                    <a:pt x="49" y="59"/>
                  </a:lnTo>
                  <a:lnTo>
                    <a:pt x="44" y="63"/>
                  </a:lnTo>
                  <a:lnTo>
                    <a:pt x="42" y="65"/>
                  </a:lnTo>
                  <a:lnTo>
                    <a:pt x="40" y="66"/>
                  </a:lnTo>
                  <a:lnTo>
                    <a:pt x="35" y="67"/>
                  </a:lnTo>
                  <a:lnTo>
                    <a:pt x="31" y="70"/>
                  </a:lnTo>
                  <a:lnTo>
                    <a:pt x="31" y="70"/>
                  </a:lnTo>
                  <a:lnTo>
                    <a:pt x="26" y="74"/>
                  </a:lnTo>
                  <a:lnTo>
                    <a:pt x="23" y="75"/>
                  </a:lnTo>
                  <a:lnTo>
                    <a:pt x="22" y="76"/>
                  </a:lnTo>
                  <a:lnTo>
                    <a:pt x="20" y="76"/>
                  </a:lnTo>
                  <a:lnTo>
                    <a:pt x="17" y="77"/>
                  </a:lnTo>
                  <a:lnTo>
                    <a:pt x="10" y="81"/>
                  </a:lnTo>
                  <a:lnTo>
                    <a:pt x="4" y="83"/>
                  </a:lnTo>
                  <a:lnTo>
                    <a:pt x="4" y="83"/>
                  </a:lnTo>
                  <a:lnTo>
                    <a:pt x="4" y="83"/>
                  </a:lnTo>
                  <a:lnTo>
                    <a:pt x="3" y="83"/>
                  </a:lnTo>
                  <a:lnTo>
                    <a:pt x="3" y="83"/>
                  </a:lnTo>
                  <a:lnTo>
                    <a:pt x="0" y="6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5" name="Freeform 462">
              <a:extLst>
                <a:ext uri="{FF2B5EF4-FFF2-40B4-BE49-F238E27FC236}">
                  <a16:creationId xmlns:a16="http://schemas.microsoft.com/office/drawing/2014/main" id="{2EC06BD1-FB10-40E2-A14E-39B34B449B46}"/>
                </a:ext>
              </a:extLst>
            </p:cNvPr>
            <p:cNvSpPr/>
            <p:nvPr/>
          </p:nvSpPr>
          <p:spPr bwMode="auto">
            <a:xfrm>
              <a:off x="4890840" y="3498726"/>
              <a:ext cx="36513" cy="25400"/>
            </a:xfrm>
            <a:custGeom>
              <a:avLst/>
              <a:gdLst>
                <a:gd name="T0" fmla="*/ 0 w 94"/>
                <a:gd name="T1" fmla="*/ 53 h 64"/>
                <a:gd name="T2" fmla="*/ 8 w 94"/>
                <a:gd name="T3" fmla="*/ 50 h 64"/>
                <a:gd name="T4" fmla="*/ 13 w 94"/>
                <a:gd name="T5" fmla="*/ 48 h 64"/>
                <a:gd name="T6" fmla="*/ 16 w 94"/>
                <a:gd name="T7" fmla="*/ 44 h 64"/>
                <a:gd name="T8" fmla="*/ 22 w 94"/>
                <a:gd name="T9" fmla="*/ 41 h 64"/>
                <a:gd name="T10" fmla="*/ 27 w 94"/>
                <a:gd name="T11" fmla="*/ 40 h 64"/>
                <a:gd name="T12" fmla="*/ 27 w 94"/>
                <a:gd name="T13" fmla="*/ 37 h 64"/>
                <a:gd name="T14" fmla="*/ 30 w 94"/>
                <a:gd name="T15" fmla="*/ 35 h 64"/>
                <a:gd name="T16" fmla="*/ 32 w 94"/>
                <a:gd name="T17" fmla="*/ 34 h 64"/>
                <a:gd name="T18" fmla="*/ 35 w 94"/>
                <a:gd name="T19" fmla="*/ 33 h 64"/>
                <a:gd name="T20" fmla="*/ 36 w 94"/>
                <a:gd name="T21" fmla="*/ 30 h 64"/>
                <a:gd name="T22" fmla="*/ 35 w 94"/>
                <a:gd name="T23" fmla="*/ 26 h 64"/>
                <a:gd name="T24" fmla="*/ 35 w 94"/>
                <a:gd name="T25" fmla="*/ 22 h 64"/>
                <a:gd name="T26" fmla="*/ 37 w 94"/>
                <a:gd name="T27" fmla="*/ 17 h 64"/>
                <a:gd name="T28" fmla="*/ 39 w 94"/>
                <a:gd name="T29" fmla="*/ 17 h 64"/>
                <a:gd name="T30" fmla="*/ 40 w 94"/>
                <a:gd name="T31" fmla="*/ 16 h 64"/>
                <a:gd name="T32" fmla="*/ 41 w 94"/>
                <a:gd name="T33" fmla="*/ 13 h 64"/>
                <a:gd name="T34" fmla="*/ 45 w 94"/>
                <a:gd name="T35" fmla="*/ 11 h 64"/>
                <a:gd name="T36" fmla="*/ 57 w 94"/>
                <a:gd name="T37" fmla="*/ 8 h 64"/>
                <a:gd name="T38" fmla="*/ 64 w 94"/>
                <a:gd name="T39" fmla="*/ 5 h 64"/>
                <a:gd name="T40" fmla="*/ 74 w 94"/>
                <a:gd name="T41" fmla="*/ 2 h 64"/>
                <a:gd name="T42" fmla="*/ 78 w 94"/>
                <a:gd name="T43" fmla="*/ 0 h 64"/>
                <a:gd name="T44" fmla="*/ 86 w 94"/>
                <a:gd name="T45" fmla="*/ 0 h 64"/>
                <a:gd name="T46" fmla="*/ 94 w 94"/>
                <a:gd name="T47" fmla="*/ 5 h 64"/>
                <a:gd name="T48" fmla="*/ 83 w 94"/>
                <a:gd name="T49" fmla="*/ 11 h 64"/>
                <a:gd name="T50" fmla="*/ 82 w 94"/>
                <a:gd name="T51" fmla="*/ 12 h 64"/>
                <a:gd name="T52" fmla="*/ 79 w 94"/>
                <a:gd name="T53" fmla="*/ 12 h 64"/>
                <a:gd name="T54" fmla="*/ 69 w 94"/>
                <a:gd name="T55" fmla="*/ 14 h 64"/>
                <a:gd name="T56" fmla="*/ 62 w 94"/>
                <a:gd name="T57" fmla="*/ 19 h 64"/>
                <a:gd name="T58" fmla="*/ 51 w 94"/>
                <a:gd name="T59" fmla="*/ 22 h 64"/>
                <a:gd name="T60" fmla="*/ 46 w 94"/>
                <a:gd name="T61" fmla="*/ 26 h 64"/>
                <a:gd name="T62" fmla="*/ 46 w 94"/>
                <a:gd name="T63" fmla="*/ 28 h 64"/>
                <a:gd name="T64" fmla="*/ 48 w 94"/>
                <a:gd name="T65" fmla="*/ 32 h 64"/>
                <a:gd name="T66" fmla="*/ 46 w 94"/>
                <a:gd name="T67" fmla="*/ 35 h 64"/>
                <a:gd name="T68" fmla="*/ 43 w 94"/>
                <a:gd name="T69" fmla="*/ 41 h 64"/>
                <a:gd name="T70" fmla="*/ 39 w 94"/>
                <a:gd name="T71" fmla="*/ 43 h 64"/>
                <a:gd name="T72" fmla="*/ 38 w 94"/>
                <a:gd name="T73" fmla="*/ 44 h 64"/>
                <a:gd name="T74" fmla="*/ 32 w 94"/>
                <a:gd name="T75" fmla="*/ 49 h 64"/>
                <a:gd name="T76" fmla="*/ 30 w 94"/>
                <a:gd name="T77" fmla="*/ 50 h 64"/>
                <a:gd name="T78" fmla="*/ 24 w 94"/>
                <a:gd name="T79" fmla="*/ 53 h 64"/>
                <a:gd name="T80" fmla="*/ 19 w 94"/>
                <a:gd name="T81" fmla="*/ 57 h 64"/>
                <a:gd name="T82" fmla="*/ 16 w 94"/>
                <a:gd name="T83" fmla="*/ 58 h 64"/>
                <a:gd name="T84" fmla="*/ 13 w 94"/>
                <a:gd name="T85" fmla="*/ 60 h 64"/>
                <a:gd name="T86" fmla="*/ 2 w 94"/>
                <a:gd name="T87" fmla="*/ 64 h 64"/>
                <a:gd name="T88" fmla="*/ 2 w 94"/>
                <a:gd name="T89" fmla="*/ 64 h 64"/>
                <a:gd name="T90" fmla="*/ 2 w 94"/>
                <a:gd name="T9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64">
                  <a:moveTo>
                    <a:pt x="0" y="53"/>
                  </a:moveTo>
                  <a:lnTo>
                    <a:pt x="0" y="53"/>
                  </a:lnTo>
                  <a:lnTo>
                    <a:pt x="3" y="52"/>
                  </a:lnTo>
                  <a:lnTo>
                    <a:pt x="8" y="50"/>
                  </a:lnTo>
                  <a:lnTo>
                    <a:pt x="11" y="49"/>
                  </a:lnTo>
                  <a:lnTo>
                    <a:pt x="13" y="48"/>
                  </a:lnTo>
                  <a:lnTo>
                    <a:pt x="16" y="46"/>
                  </a:lnTo>
                  <a:lnTo>
                    <a:pt x="16" y="44"/>
                  </a:lnTo>
                  <a:lnTo>
                    <a:pt x="21" y="41"/>
                  </a:lnTo>
                  <a:lnTo>
                    <a:pt x="22" y="41"/>
                  </a:lnTo>
                  <a:lnTo>
                    <a:pt x="23" y="40"/>
                  </a:lnTo>
                  <a:lnTo>
                    <a:pt x="27" y="40"/>
                  </a:lnTo>
                  <a:lnTo>
                    <a:pt x="27" y="39"/>
                  </a:lnTo>
                  <a:lnTo>
                    <a:pt x="27" y="37"/>
                  </a:lnTo>
                  <a:lnTo>
                    <a:pt x="28" y="36"/>
                  </a:lnTo>
                  <a:lnTo>
                    <a:pt x="30" y="35"/>
                  </a:lnTo>
                  <a:lnTo>
                    <a:pt x="31" y="34"/>
                  </a:lnTo>
                  <a:lnTo>
                    <a:pt x="32" y="34"/>
                  </a:lnTo>
                  <a:lnTo>
                    <a:pt x="35" y="33"/>
                  </a:lnTo>
                  <a:lnTo>
                    <a:pt x="35" y="33"/>
                  </a:lnTo>
                  <a:lnTo>
                    <a:pt x="36" y="32"/>
                  </a:lnTo>
                  <a:lnTo>
                    <a:pt x="36" y="30"/>
                  </a:lnTo>
                  <a:lnTo>
                    <a:pt x="36" y="28"/>
                  </a:lnTo>
                  <a:lnTo>
                    <a:pt x="35" y="26"/>
                  </a:lnTo>
                  <a:lnTo>
                    <a:pt x="35" y="24"/>
                  </a:lnTo>
                  <a:lnTo>
                    <a:pt x="35" y="22"/>
                  </a:lnTo>
                  <a:lnTo>
                    <a:pt x="35" y="20"/>
                  </a:lnTo>
                  <a:lnTo>
                    <a:pt x="37" y="17"/>
                  </a:lnTo>
                  <a:lnTo>
                    <a:pt x="39" y="17"/>
                  </a:lnTo>
                  <a:lnTo>
                    <a:pt x="39" y="17"/>
                  </a:lnTo>
                  <a:lnTo>
                    <a:pt x="40" y="16"/>
                  </a:lnTo>
                  <a:lnTo>
                    <a:pt x="40" y="16"/>
                  </a:lnTo>
                  <a:lnTo>
                    <a:pt x="41" y="14"/>
                  </a:lnTo>
                  <a:lnTo>
                    <a:pt x="41" y="13"/>
                  </a:lnTo>
                  <a:lnTo>
                    <a:pt x="43" y="11"/>
                  </a:lnTo>
                  <a:lnTo>
                    <a:pt x="45" y="11"/>
                  </a:lnTo>
                  <a:lnTo>
                    <a:pt x="45" y="11"/>
                  </a:lnTo>
                  <a:lnTo>
                    <a:pt x="57" y="8"/>
                  </a:lnTo>
                  <a:lnTo>
                    <a:pt x="59" y="6"/>
                  </a:lnTo>
                  <a:lnTo>
                    <a:pt x="64" y="5"/>
                  </a:lnTo>
                  <a:lnTo>
                    <a:pt x="71" y="2"/>
                  </a:lnTo>
                  <a:lnTo>
                    <a:pt x="74" y="2"/>
                  </a:lnTo>
                  <a:lnTo>
                    <a:pt x="76" y="1"/>
                  </a:lnTo>
                  <a:lnTo>
                    <a:pt x="78" y="0"/>
                  </a:lnTo>
                  <a:lnTo>
                    <a:pt x="84" y="0"/>
                  </a:lnTo>
                  <a:lnTo>
                    <a:pt x="86" y="0"/>
                  </a:lnTo>
                  <a:lnTo>
                    <a:pt x="89" y="1"/>
                  </a:lnTo>
                  <a:lnTo>
                    <a:pt x="94" y="5"/>
                  </a:lnTo>
                  <a:lnTo>
                    <a:pt x="89" y="14"/>
                  </a:lnTo>
                  <a:lnTo>
                    <a:pt x="83" y="11"/>
                  </a:lnTo>
                  <a:lnTo>
                    <a:pt x="83" y="11"/>
                  </a:lnTo>
                  <a:lnTo>
                    <a:pt x="82" y="12"/>
                  </a:lnTo>
                  <a:lnTo>
                    <a:pt x="81" y="12"/>
                  </a:lnTo>
                  <a:lnTo>
                    <a:pt x="79" y="12"/>
                  </a:lnTo>
                  <a:lnTo>
                    <a:pt x="73" y="13"/>
                  </a:lnTo>
                  <a:lnTo>
                    <a:pt x="69" y="14"/>
                  </a:lnTo>
                  <a:lnTo>
                    <a:pt x="67" y="16"/>
                  </a:lnTo>
                  <a:lnTo>
                    <a:pt x="62" y="19"/>
                  </a:lnTo>
                  <a:lnTo>
                    <a:pt x="52" y="21"/>
                  </a:lnTo>
                  <a:lnTo>
                    <a:pt x="51" y="22"/>
                  </a:lnTo>
                  <a:lnTo>
                    <a:pt x="50" y="23"/>
                  </a:lnTo>
                  <a:lnTo>
                    <a:pt x="46" y="26"/>
                  </a:lnTo>
                  <a:lnTo>
                    <a:pt x="46" y="26"/>
                  </a:lnTo>
                  <a:lnTo>
                    <a:pt x="46" y="28"/>
                  </a:lnTo>
                  <a:lnTo>
                    <a:pt x="48" y="32"/>
                  </a:lnTo>
                  <a:lnTo>
                    <a:pt x="48" y="32"/>
                  </a:lnTo>
                  <a:lnTo>
                    <a:pt x="48" y="34"/>
                  </a:lnTo>
                  <a:lnTo>
                    <a:pt x="46" y="35"/>
                  </a:lnTo>
                  <a:lnTo>
                    <a:pt x="44" y="38"/>
                  </a:lnTo>
                  <a:lnTo>
                    <a:pt x="43" y="41"/>
                  </a:lnTo>
                  <a:lnTo>
                    <a:pt x="41" y="42"/>
                  </a:lnTo>
                  <a:lnTo>
                    <a:pt x="39" y="43"/>
                  </a:lnTo>
                  <a:lnTo>
                    <a:pt x="39" y="43"/>
                  </a:lnTo>
                  <a:lnTo>
                    <a:pt x="38" y="44"/>
                  </a:lnTo>
                  <a:lnTo>
                    <a:pt x="37" y="46"/>
                  </a:lnTo>
                  <a:lnTo>
                    <a:pt x="32" y="49"/>
                  </a:lnTo>
                  <a:lnTo>
                    <a:pt x="31" y="50"/>
                  </a:lnTo>
                  <a:lnTo>
                    <a:pt x="30" y="50"/>
                  </a:lnTo>
                  <a:lnTo>
                    <a:pt x="27" y="51"/>
                  </a:lnTo>
                  <a:lnTo>
                    <a:pt x="24" y="53"/>
                  </a:lnTo>
                  <a:lnTo>
                    <a:pt x="23" y="54"/>
                  </a:lnTo>
                  <a:lnTo>
                    <a:pt x="19" y="57"/>
                  </a:lnTo>
                  <a:lnTo>
                    <a:pt x="17" y="57"/>
                  </a:lnTo>
                  <a:lnTo>
                    <a:pt x="16" y="58"/>
                  </a:lnTo>
                  <a:lnTo>
                    <a:pt x="15" y="58"/>
                  </a:lnTo>
                  <a:lnTo>
                    <a:pt x="13" y="60"/>
                  </a:lnTo>
                  <a:lnTo>
                    <a:pt x="8" y="62"/>
                  </a:lnTo>
                  <a:lnTo>
                    <a:pt x="2" y="64"/>
                  </a:lnTo>
                  <a:lnTo>
                    <a:pt x="2" y="64"/>
                  </a:lnTo>
                  <a:lnTo>
                    <a:pt x="2" y="64"/>
                  </a:lnTo>
                  <a:lnTo>
                    <a:pt x="2" y="64"/>
                  </a:lnTo>
                  <a:lnTo>
                    <a:pt x="2" y="64"/>
                  </a:lnTo>
                  <a:lnTo>
                    <a:pt x="0" y="53"/>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6" name="Freeform 463">
              <a:extLst>
                <a:ext uri="{FF2B5EF4-FFF2-40B4-BE49-F238E27FC236}">
                  <a16:creationId xmlns:a16="http://schemas.microsoft.com/office/drawing/2014/main" id="{38BC6F52-8F0B-4CFC-8E48-8AD480A6B16A}"/>
                </a:ext>
              </a:extLst>
            </p:cNvPr>
            <p:cNvSpPr/>
            <p:nvPr/>
          </p:nvSpPr>
          <p:spPr bwMode="auto">
            <a:xfrm>
              <a:off x="4909890" y="3473326"/>
              <a:ext cx="66675" cy="114300"/>
            </a:xfrm>
            <a:custGeom>
              <a:avLst/>
              <a:gdLst>
                <a:gd name="T0" fmla="*/ 0 w 168"/>
                <a:gd name="T1" fmla="*/ 288 h 288"/>
                <a:gd name="T2" fmla="*/ 0 w 168"/>
                <a:gd name="T3" fmla="*/ 280 h 288"/>
                <a:gd name="T4" fmla="*/ 0 w 168"/>
                <a:gd name="T5" fmla="*/ 270 h 288"/>
                <a:gd name="T6" fmla="*/ 0 w 168"/>
                <a:gd name="T7" fmla="*/ 261 h 288"/>
                <a:gd name="T8" fmla="*/ 0 w 168"/>
                <a:gd name="T9" fmla="*/ 252 h 288"/>
                <a:gd name="T10" fmla="*/ 1 w 168"/>
                <a:gd name="T11" fmla="*/ 244 h 288"/>
                <a:gd name="T12" fmla="*/ 3 w 168"/>
                <a:gd name="T13" fmla="*/ 237 h 288"/>
                <a:gd name="T14" fmla="*/ 6 w 168"/>
                <a:gd name="T15" fmla="*/ 227 h 288"/>
                <a:gd name="T16" fmla="*/ 9 w 168"/>
                <a:gd name="T17" fmla="*/ 218 h 288"/>
                <a:gd name="T18" fmla="*/ 13 w 168"/>
                <a:gd name="T19" fmla="*/ 209 h 288"/>
                <a:gd name="T20" fmla="*/ 16 w 168"/>
                <a:gd name="T21" fmla="*/ 200 h 288"/>
                <a:gd name="T22" fmla="*/ 18 w 168"/>
                <a:gd name="T23" fmla="*/ 192 h 288"/>
                <a:gd name="T24" fmla="*/ 19 w 168"/>
                <a:gd name="T25" fmla="*/ 185 h 288"/>
                <a:gd name="T26" fmla="*/ 19 w 168"/>
                <a:gd name="T27" fmla="*/ 167 h 288"/>
                <a:gd name="T28" fmla="*/ 19 w 168"/>
                <a:gd name="T29" fmla="*/ 145 h 288"/>
                <a:gd name="T30" fmla="*/ 19 w 168"/>
                <a:gd name="T31" fmla="*/ 122 h 288"/>
                <a:gd name="T32" fmla="*/ 19 w 168"/>
                <a:gd name="T33" fmla="*/ 105 h 288"/>
                <a:gd name="T34" fmla="*/ 20 w 168"/>
                <a:gd name="T35" fmla="*/ 96 h 288"/>
                <a:gd name="T36" fmla="*/ 22 w 168"/>
                <a:gd name="T37" fmla="*/ 89 h 288"/>
                <a:gd name="T38" fmla="*/ 26 w 168"/>
                <a:gd name="T39" fmla="*/ 82 h 288"/>
                <a:gd name="T40" fmla="*/ 30 w 168"/>
                <a:gd name="T41" fmla="*/ 76 h 288"/>
                <a:gd name="T42" fmla="*/ 40 w 168"/>
                <a:gd name="T43" fmla="*/ 65 h 288"/>
                <a:gd name="T44" fmla="*/ 50 w 168"/>
                <a:gd name="T45" fmla="*/ 57 h 288"/>
                <a:gd name="T46" fmla="*/ 65 w 168"/>
                <a:gd name="T47" fmla="*/ 45 h 288"/>
                <a:gd name="T48" fmla="*/ 75 w 168"/>
                <a:gd name="T49" fmla="*/ 37 h 288"/>
                <a:gd name="T50" fmla="*/ 89 w 168"/>
                <a:gd name="T51" fmla="*/ 23 h 288"/>
                <a:gd name="T52" fmla="*/ 101 w 168"/>
                <a:gd name="T53" fmla="*/ 7 h 288"/>
                <a:gd name="T54" fmla="*/ 102 w 168"/>
                <a:gd name="T55" fmla="*/ 5 h 288"/>
                <a:gd name="T56" fmla="*/ 105 w 168"/>
                <a:gd name="T57" fmla="*/ 3 h 288"/>
                <a:gd name="T58" fmla="*/ 109 w 168"/>
                <a:gd name="T59" fmla="*/ 2 h 288"/>
                <a:gd name="T60" fmla="*/ 113 w 168"/>
                <a:gd name="T61" fmla="*/ 0 h 288"/>
                <a:gd name="T62" fmla="*/ 123 w 168"/>
                <a:gd name="T63" fmla="*/ 0 h 288"/>
                <a:gd name="T64" fmla="*/ 133 w 168"/>
                <a:gd name="T65" fmla="*/ 2 h 288"/>
                <a:gd name="T66" fmla="*/ 144 w 168"/>
                <a:gd name="T67" fmla="*/ 4 h 288"/>
                <a:gd name="T68" fmla="*/ 155 w 168"/>
                <a:gd name="T69" fmla="*/ 8 h 288"/>
                <a:gd name="T70" fmla="*/ 159 w 168"/>
                <a:gd name="T71" fmla="*/ 11 h 288"/>
                <a:gd name="T72" fmla="*/ 163 w 168"/>
                <a:gd name="T73" fmla="*/ 13 h 288"/>
                <a:gd name="T74" fmla="*/ 166 w 168"/>
                <a:gd name="T75" fmla="*/ 17 h 288"/>
                <a:gd name="T76" fmla="*/ 168 w 168"/>
                <a:gd name="T7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8" h="288">
                  <a:moveTo>
                    <a:pt x="0" y="288"/>
                  </a:moveTo>
                  <a:lnTo>
                    <a:pt x="0" y="280"/>
                  </a:lnTo>
                  <a:lnTo>
                    <a:pt x="0" y="270"/>
                  </a:lnTo>
                  <a:lnTo>
                    <a:pt x="0" y="261"/>
                  </a:lnTo>
                  <a:lnTo>
                    <a:pt x="0" y="252"/>
                  </a:lnTo>
                  <a:lnTo>
                    <a:pt x="1" y="244"/>
                  </a:lnTo>
                  <a:lnTo>
                    <a:pt x="3" y="237"/>
                  </a:lnTo>
                  <a:lnTo>
                    <a:pt x="6" y="227"/>
                  </a:lnTo>
                  <a:lnTo>
                    <a:pt x="9" y="218"/>
                  </a:lnTo>
                  <a:lnTo>
                    <a:pt x="13" y="209"/>
                  </a:lnTo>
                  <a:lnTo>
                    <a:pt x="16" y="200"/>
                  </a:lnTo>
                  <a:lnTo>
                    <a:pt x="18" y="192"/>
                  </a:lnTo>
                  <a:lnTo>
                    <a:pt x="19" y="185"/>
                  </a:lnTo>
                  <a:lnTo>
                    <a:pt x="19" y="167"/>
                  </a:lnTo>
                  <a:lnTo>
                    <a:pt x="19" y="145"/>
                  </a:lnTo>
                  <a:lnTo>
                    <a:pt x="19" y="122"/>
                  </a:lnTo>
                  <a:lnTo>
                    <a:pt x="19" y="105"/>
                  </a:lnTo>
                  <a:lnTo>
                    <a:pt x="20" y="96"/>
                  </a:lnTo>
                  <a:lnTo>
                    <a:pt x="22" y="89"/>
                  </a:lnTo>
                  <a:lnTo>
                    <a:pt x="26" y="82"/>
                  </a:lnTo>
                  <a:lnTo>
                    <a:pt x="30" y="76"/>
                  </a:lnTo>
                  <a:lnTo>
                    <a:pt x="40" y="65"/>
                  </a:lnTo>
                  <a:lnTo>
                    <a:pt x="50" y="57"/>
                  </a:lnTo>
                  <a:lnTo>
                    <a:pt x="65" y="45"/>
                  </a:lnTo>
                  <a:lnTo>
                    <a:pt x="75" y="37"/>
                  </a:lnTo>
                  <a:lnTo>
                    <a:pt x="89" y="23"/>
                  </a:lnTo>
                  <a:lnTo>
                    <a:pt x="101" y="7"/>
                  </a:lnTo>
                  <a:lnTo>
                    <a:pt x="102" y="5"/>
                  </a:lnTo>
                  <a:lnTo>
                    <a:pt x="105" y="3"/>
                  </a:lnTo>
                  <a:lnTo>
                    <a:pt x="109" y="2"/>
                  </a:lnTo>
                  <a:lnTo>
                    <a:pt x="113" y="0"/>
                  </a:lnTo>
                  <a:lnTo>
                    <a:pt x="123" y="0"/>
                  </a:lnTo>
                  <a:lnTo>
                    <a:pt x="133" y="2"/>
                  </a:lnTo>
                  <a:lnTo>
                    <a:pt x="144" y="4"/>
                  </a:lnTo>
                  <a:lnTo>
                    <a:pt x="155" y="8"/>
                  </a:lnTo>
                  <a:lnTo>
                    <a:pt x="159" y="11"/>
                  </a:lnTo>
                  <a:lnTo>
                    <a:pt x="163" y="13"/>
                  </a:lnTo>
                  <a:lnTo>
                    <a:pt x="166" y="17"/>
                  </a:lnTo>
                  <a:lnTo>
                    <a:pt x="168" y="20"/>
                  </a:lnTo>
                </a:path>
              </a:pathLst>
            </a:custGeom>
            <a:grpFill/>
            <a:ln w="7938">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7" name="Freeform 464">
              <a:extLst>
                <a:ext uri="{FF2B5EF4-FFF2-40B4-BE49-F238E27FC236}">
                  <a16:creationId xmlns:a16="http://schemas.microsoft.com/office/drawing/2014/main" id="{C924D892-51B0-4A35-8B54-48D609136F68}"/>
                </a:ext>
              </a:extLst>
            </p:cNvPr>
            <p:cNvSpPr/>
            <p:nvPr/>
          </p:nvSpPr>
          <p:spPr bwMode="auto">
            <a:xfrm>
              <a:off x="3479552" y="3678114"/>
              <a:ext cx="131763" cy="239713"/>
            </a:xfrm>
            <a:custGeom>
              <a:avLst/>
              <a:gdLst>
                <a:gd name="T0" fmla="*/ 91 w 332"/>
                <a:gd name="T1" fmla="*/ 0 h 605"/>
                <a:gd name="T2" fmla="*/ 128 w 332"/>
                <a:gd name="T3" fmla="*/ 11 h 605"/>
                <a:gd name="T4" fmla="*/ 58 w 332"/>
                <a:gd name="T5" fmla="*/ 15 h 605"/>
                <a:gd name="T6" fmla="*/ 45 w 332"/>
                <a:gd name="T7" fmla="*/ 27 h 605"/>
                <a:gd name="T8" fmla="*/ 58 w 332"/>
                <a:gd name="T9" fmla="*/ 31 h 605"/>
                <a:gd name="T10" fmla="*/ 96 w 332"/>
                <a:gd name="T11" fmla="*/ 38 h 605"/>
                <a:gd name="T12" fmla="*/ 83 w 332"/>
                <a:gd name="T13" fmla="*/ 47 h 605"/>
                <a:gd name="T14" fmla="*/ 62 w 332"/>
                <a:gd name="T15" fmla="*/ 84 h 605"/>
                <a:gd name="T16" fmla="*/ 96 w 332"/>
                <a:gd name="T17" fmla="*/ 83 h 605"/>
                <a:gd name="T18" fmla="*/ 131 w 332"/>
                <a:gd name="T19" fmla="*/ 97 h 605"/>
                <a:gd name="T20" fmla="*/ 71 w 332"/>
                <a:gd name="T21" fmla="*/ 106 h 605"/>
                <a:gd name="T22" fmla="*/ 148 w 332"/>
                <a:gd name="T23" fmla="*/ 120 h 605"/>
                <a:gd name="T24" fmla="*/ 267 w 332"/>
                <a:gd name="T25" fmla="*/ 111 h 605"/>
                <a:gd name="T26" fmla="*/ 252 w 332"/>
                <a:gd name="T27" fmla="*/ 123 h 605"/>
                <a:gd name="T28" fmla="*/ 195 w 332"/>
                <a:gd name="T29" fmla="*/ 128 h 605"/>
                <a:gd name="T30" fmla="*/ 102 w 332"/>
                <a:gd name="T31" fmla="*/ 145 h 605"/>
                <a:gd name="T32" fmla="*/ 80 w 332"/>
                <a:gd name="T33" fmla="*/ 151 h 605"/>
                <a:gd name="T34" fmla="*/ 104 w 332"/>
                <a:gd name="T35" fmla="*/ 166 h 605"/>
                <a:gd name="T36" fmla="*/ 131 w 332"/>
                <a:gd name="T37" fmla="*/ 174 h 605"/>
                <a:gd name="T38" fmla="*/ 180 w 332"/>
                <a:gd name="T39" fmla="*/ 185 h 605"/>
                <a:gd name="T40" fmla="*/ 117 w 332"/>
                <a:gd name="T41" fmla="*/ 191 h 605"/>
                <a:gd name="T42" fmla="*/ 120 w 332"/>
                <a:gd name="T43" fmla="*/ 208 h 605"/>
                <a:gd name="T44" fmla="*/ 217 w 332"/>
                <a:gd name="T45" fmla="*/ 221 h 605"/>
                <a:gd name="T46" fmla="*/ 211 w 332"/>
                <a:gd name="T47" fmla="*/ 232 h 605"/>
                <a:gd name="T48" fmla="*/ 143 w 332"/>
                <a:gd name="T49" fmla="*/ 235 h 605"/>
                <a:gd name="T50" fmla="*/ 141 w 332"/>
                <a:gd name="T51" fmla="*/ 260 h 605"/>
                <a:gd name="T52" fmla="*/ 114 w 332"/>
                <a:gd name="T53" fmla="*/ 266 h 605"/>
                <a:gd name="T54" fmla="*/ 171 w 332"/>
                <a:gd name="T55" fmla="*/ 272 h 605"/>
                <a:gd name="T56" fmla="*/ 144 w 332"/>
                <a:gd name="T57" fmla="*/ 277 h 605"/>
                <a:gd name="T58" fmla="*/ 133 w 332"/>
                <a:gd name="T59" fmla="*/ 281 h 605"/>
                <a:gd name="T60" fmla="*/ 136 w 332"/>
                <a:gd name="T61" fmla="*/ 293 h 605"/>
                <a:gd name="T62" fmla="*/ 136 w 332"/>
                <a:gd name="T63" fmla="*/ 317 h 605"/>
                <a:gd name="T64" fmla="*/ 276 w 332"/>
                <a:gd name="T65" fmla="*/ 320 h 605"/>
                <a:gd name="T66" fmla="*/ 270 w 332"/>
                <a:gd name="T67" fmla="*/ 328 h 605"/>
                <a:gd name="T68" fmla="*/ 183 w 332"/>
                <a:gd name="T69" fmla="*/ 331 h 605"/>
                <a:gd name="T70" fmla="*/ 176 w 332"/>
                <a:gd name="T71" fmla="*/ 338 h 605"/>
                <a:gd name="T72" fmla="*/ 141 w 332"/>
                <a:gd name="T73" fmla="*/ 348 h 605"/>
                <a:gd name="T74" fmla="*/ 138 w 332"/>
                <a:gd name="T75" fmla="*/ 356 h 605"/>
                <a:gd name="T76" fmla="*/ 166 w 332"/>
                <a:gd name="T77" fmla="*/ 372 h 605"/>
                <a:gd name="T78" fmla="*/ 145 w 332"/>
                <a:gd name="T79" fmla="*/ 379 h 605"/>
                <a:gd name="T80" fmla="*/ 120 w 332"/>
                <a:gd name="T81" fmla="*/ 389 h 605"/>
                <a:gd name="T82" fmla="*/ 185 w 332"/>
                <a:gd name="T83" fmla="*/ 420 h 605"/>
                <a:gd name="T84" fmla="*/ 226 w 332"/>
                <a:gd name="T85" fmla="*/ 424 h 605"/>
                <a:gd name="T86" fmla="*/ 167 w 332"/>
                <a:gd name="T87" fmla="*/ 430 h 605"/>
                <a:gd name="T88" fmla="*/ 112 w 332"/>
                <a:gd name="T89" fmla="*/ 448 h 605"/>
                <a:gd name="T90" fmla="*/ 153 w 332"/>
                <a:gd name="T91" fmla="*/ 462 h 605"/>
                <a:gd name="T92" fmla="*/ 160 w 332"/>
                <a:gd name="T93" fmla="*/ 468 h 605"/>
                <a:gd name="T94" fmla="*/ 180 w 332"/>
                <a:gd name="T95" fmla="*/ 479 h 605"/>
                <a:gd name="T96" fmla="*/ 133 w 332"/>
                <a:gd name="T97" fmla="*/ 484 h 605"/>
                <a:gd name="T98" fmla="*/ 104 w 332"/>
                <a:gd name="T99" fmla="*/ 492 h 605"/>
                <a:gd name="T100" fmla="*/ 188 w 332"/>
                <a:gd name="T101" fmla="*/ 513 h 605"/>
                <a:gd name="T102" fmla="*/ 206 w 332"/>
                <a:gd name="T103" fmla="*/ 517 h 605"/>
                <a:gd name="T104" fmla="*/ 144 w 332"/>
                <a:gd name="T105" fmla="*/ 525 h 605"/>
                <a:gd name="T106" fmla="*/ 110 w 332"/>
                <a:gd name="T107" fmla="*/ 534 h 605"/>
                <a:gd name="T108" fmla="*/ 103 w 332"/>
                <a:gd name="T109" fmla="*/ 547 h 605"/>
                <a:gd name="T110" fmla="*/ 104 w 332"/>
                <a:gd name="T111" fmla="*/ 562 h 605"/>
                <a:gd name="T112" fmla="*/ 98 w 332"/>
                <a:gd name="T113" fmla="*/ 572 h 605"/>
                <a:gd name="T114" fmla="*/ 65 w 332"/>
                <a:gd name="T115" fmla="*/ 593 h 605"/>
                <a:gd name="T116" fmla="*/ 2 w 332"/>
                <a:gd name="T117" fmla="*/ 599 h 605"/>
                <a:gd name="T118" fmla="*/ 10 w 332"/>
                <a:gd name="T119" fmla="*/ 574 h 605"/>
                <a:gd name="T120" fmla="*/ 63 w 332"/>
                <a:gd name="T121" fmla="*/ 503 h 605"/>
                <a:gd name="T122" fmla="*/ 82 w 332"/>
                <a:gd name="T123" fmla="*/ 279 h 605"/>
                <a:gd name="T124" fmla="*/ 47 w 332"/>
                <a:gd name="T125" fmla="*/ 8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2" h="605">
                  <a:moveTo>
                    <a:pt x="5" y="16"/>
                  </a:moveTo>
                  <a:lnTo>
                    <a:pt x="19" y="15"/>
                  </a:lnTo>
                  <a:lnTo>
                    <a:pt x="33" y="12"/>
                  </a:lnTo>
                  <a:lnTo>
                    <a:pt x="48" y="7"/>
                  </a:lnTo>
                  <a:lnTo>
                    <a:pt x="62" y="4"/>
                  </a:lnTo>
                  <a:lnTo>
                    <a:pt x="76" y="1"/>
                  </a:lnTo>
                  <a:lnTo>
                    <a:pt x="91" y="0"/>
                  </a:lnTo>
                  <a:lnTo>
                    <a:pt x="99" y="0"/>
                  </a:lnTo>
                  <a:lnTo>
                    <a:pt x="107" y="1"/>
                  </a:lnTo>
                  <a:lnTo>
                    <a:pt x="115" y="3"/>
                  </a:lnTo>
                  <a:lnTo>
                    <a:pt x="124" y="6"/>
                  </a:lnTo>
                  <a:lnTo>
                    <a:pt x="127" y="9"/>
                  </a:lnTo>
                  <a:lnTo>
                    <a:pt x="128" y="10"/>
                  </a:lnTo>
                  <a:lnTo>
                    <a:pt x="128" y="11"/>
                  </a:lnTo>
                  <a:lnTo>
                    <a:pt x="127" y="12"/>
                  </a:lnTo>
                  <a:lnTo>
                    <a:pt x="120" y="13"/>
                  </a:lnTo>
                  <a:lnTo>
                    <a:pt x="111" y="13"/>
                  </a:lnTo>
                  <a:lnTo>
                    <a:pt x="98" y="13"/>
                  </a:lnTo>
                  <a:lnTo>
                    <a:pt x="85" y="13"/>
                  </a:lnTo>
                  <a:lnTo>
                    <a:pt x="71" y="13"/>
                  </a:lnTo>
                  <a:lnTo>
                    <a:pt x="58" y="15"/>
                  </a:lnTo>
                  <a:lnTo>
                    <a:pt x="47" y="18"/>
                  </a:lnTo>
                  <a:lnTo>
                    <a:pt x="38" y="23"/>
                  </a:lnTo>
                  <a:lnTo>
                    <a:pt x="37" y="24"/>
                  </a:lnTo>
                  <a:lnTo>
                    <a:pt x="37" y="25"/>
                  </a:lnTo>
                  <a:lnTo>
                    <a:pt x="38" y="25"/>
                  </a:lnTo>
                  <a:lnTo>
                    <a:pt x="39" y="26"/>
                  </a:lnTo>
                  <a:lnTo>
                    <a:pt x="45" y="27"/>
                  </a:lnTo>
                  <a:lnTo>
                    <a:pt x="55" y="28"/>
                  </a:lnTo>
                  <a:lnTo>
                    <a:pt x="66" y="28"/>
                  </a:lnTo>
                  <a:lnTo>
                    <a:pt x="72" y="28"/>
                  </a:lnTo>
                  <a:lnTo>
                    <a:pt x="72" y="28"/>
                  </a:lnTo>
                  <a:lnTo>
                    <a:pt x="69" y="29"/>
                  </a:lnTo>
                  <a:lnTo>
                    <a:pt x="63" y="30"/>
                  </a:lnTo>
                  <a:lnTo>
                    <a:pt x="58" y="31"/>
                  </a:lnTo>
                  <a:lnTo>
                    <a:pt x="54" y="32"/>
                  </a:lnTo>
                  <a:lnTo>
                    <a:pt x="52" y="34"/>
                  </a:lnTo>
                  <a:lnTo>
                    <a:pt x="54" y="35"/>
                  </a:lnTo>
                  <a:lnTo>
                    <a:pt x="60" y="37"/>
                  </a:lnTo>
                  <a:lnTo>
                    <a:pt x="68" y="38"/>
                  </a:lnTo>
                  <a:lnTo>
                    <a:pt x="77" y="38"/>
                  </a:lnTo>
                  <a:lnTo>
                    <a:pt x="96" y="38"/>
                  </a:lnTo>
                  <a:lnTo>
                    <a:pt x="107" y="38"/>
                  </a:lnTo>
                  <a:lnTo>
                    <a:pt x="121" y="38"/>
                  </a:lnTo>
                  <a:lnTo>
                    <a:pt x="125" y="38"/>
                  </a:lnTo>
                  <a:lnTo>
                    <a:pt x="119" y="40"/>
                  </a:lnTo>
                  <a:lnTo>
                    <a:pt x="109" y="41"/>
                  </a:lnTo>
                  <a:lnTo>
                    <a:pt x="96" y="44"/>
                  </a:lnTo>
                  <a:lnTo>
                    <a:pt x="83" y="47"/>
                  </a:lnTo>
                  <a:lnTo>
                    <a:pt x="77" y="50"/>
                  </a:lnTo>
                  <a:lnTo>
                    <a:pt x="72" y="52"/>
                  </a:lnTo>
                  <a:lnTo>
                    <a:pt x="69" y="54"/>
                  </a:lnTo>
                  <a:lnTo>
                    <a:pt x="68" y="57"/>
                  </a:lnTo>
                  <a:lnTo>
                    <a:pt x="63" y="72"/>
                  </a:lnTo>
                  <a:lnTo>
                    <a:pt x="62" y="81"/>
                  </a:lnTo>
                  <a:lnTo>
                    <a:pt x="62" y="84"/>
                  </a:lnTo>
                  <a:lnTo>
                    <a:pt x="62" y="85"/>
                  </a:lnTo>
                  <a:lnTo>
                    <a:pt x="64" y="86"/>
                  </a:lnTo>
                  <a:lnTo>
                    <a:pt x="65" y="86"/>
                  </a:lnTo>
                  <a:lnTo>
                    <a:pt x="72" y="84"/>
                  </a:lnTo>
                  <a:lnTo>
                    <a:pt x="82" y="83"/>
                  </a:lnTo>
                  <a:lnTo>
                    <a:pt x="88" y="83"/>
                  </a:lnTo>
                  <a:lnTo>
                    <a:pt x="96" y="83"/>
                  </a:lnTo>
                  <a:lnTo>
                    <a:pt x="104" y="84"/>
                  </a:lnTo>
                  <a:lnTo>
                    <a:pt x="113" y="86"/>
                  </a:lnTo>
                  <a:lnTo>
                    <a:pt x="128" y="90"/>
                  </a:lnTo>
                  <a:lnTo>
                    <a:pt x="134" y="94"/>
                  </a:lnTo>
                  <a:lnTo>
                    <a:pt x="134" y="95"/>
                  </a:lnTo>
                  <a:lnTo>
                    <a:pt x="133" y="96"/>
                  </a:lnTo>
                  <a:lnTo>
                    <a:pt x="131" y="97"/>
                  </a:lnTo>
                  <a:lnTo>
                    <a:pt x="128" y="98"/>
                  </a:lnTo>
                  <a:lnTo>
                    <a:pt x="107" y="100"/>
                  </a:lnTo>
                  <a:lnTo>
                    <a:pt x="84" y="101"/>
                  </a:lnTo>
                  <a:lnTo>
                    <a:pt x="74" y="101"/>
                  </a:lnTo>
                  <a:lnTo>
                    <a:pt x="71" y="103"/>
                  </a:lnTo>
                  <a:lnTo>
                    <a:pt x="70" y="105"/>
                  </a:lnTo>
                  <a:lnTo>
                    <a:pt x="71" y="106"/>
                  </a:lnTo>
                  <a:lnTo>
                    <a:pt x="72" y="108"/>
                  </a:lnTo>
                  <a:lnTo>
                    <a:pt x="75" y="109"/>
                  </a:lnTo>
                  <a:lnTo>
                    <a:pt x="84" y="112"/>
                  </a:lnTo>
                  <a:lnTo>
                    <a:pt x="97" y="115"/>
                  </a:lnTo>
                  <a:lnTo>
                    <a:pt x="114" y="117"/>
                  </a:lnTo>
                  <a:lnTo>
                    <a:pt x="134" y="120"/>
                  </a:lnTo>
                  <a:lnTo>
                    <a:pt x="148" y="120"/>
                  </a:lnTo>
                  <a:lnTo>
                    <a:pt x="166" y="119"/>
                  </a:lnTo>
                  <a:lnTo>
                    <a:pt x="184" y="116"/>
                  </a:lnTo>
                  <a:lnTo>
                    <a:pt x="203" y="114"/>
                  </a:lnTo>
                  <a:lnTo>
                    <a:pt x="239" y="111"/>
                  </a:lnTo>
                  <a:lnTo>
                    <a:pt x="264" y="110"/>
                  </a:lnTo>
                  <a:lnTo>
                    <a:pt x="266" y="111"/>
                  </a:lnTo>
                  <a:lnTo>
                    <a:pt x="267" y="111"/>
                  </a:lnTo>
                  <a:lnTo>
                    <a:pt x="268" y="112"/>
                  </a:lnTo>
                  <a:lnTo>
                    <a:pt x="267" y="113"/>
                  </a:lnTo>
                  <a:lnTo>
                    <a:pt x="264" y="115"/>
                  </a:lnTo>
                  <a:lnTo>
                    <a:pt x="261" y="117"/>
                  </a:lnTo>
                  <a:lnTo>
                    <a:pt x="256" y="121"/>
                  </a:lnTo>
                  <a:lnTo>
                    <a:pt x="253" y="123"/>
                  </a:lnTo>
                  <a:lnTo>
                    <a:pt x="252" y="123"/>
                  </a:lnTo>
                  <a:lnTo>
                    <a:pt x="252" y="124"/>
                  </a:lnTo>
                  <a:lnTo>
                    <a:pt x="253" y="124"/>
                  </a:lnTo>
                  <a:lnTo>
                    <a:pt x="255" y="125"/>
                  </a:lnTo>
                  <a:lnTo>
                    <a:pt x="254" y="125"/>
                  </a:lnTo>
                  <a:lnTo>
                    <a:pt x="241" y="126"/>
                  </a:lnTo>
                  <a:lnTo>
                    <a:pt x="221" y="127"/>
                  </a:lnTo>
                  <a:lnTo>
                    <a:pt x="195" y="128"/>
                  </a:lnTo>
                  <a:lnTo>
                    <a:pt x="169" y="130"/>
                  </a:lnTo>
                  <a:lnTo>
                    <a:pt x="145" y="131"/>
                  </a:lnTo>
                  <a:lnTo>
                    <a:pt x="128" y="134"/>
                  </a:lnTo>
                  <a:lnTo>
                    <a:pt x="120" y="135"/>
                  </a:lnTo>
                  <a:lnTo>
                    <a:pt x="111" y="140"/>
                  </a:lnTo>
                  <a:lnTo>
                    <a:pt x="105" y="144"/>
                  </a:lnTo>
                  <a:lnTo>
                    <a:pt x="102" y="145"/>
                  </a:lnTo>
                  <a:lnTo>
                    <a:pt x="98" y="147"/>
                  </a:lnTo>
                  <a:lnTo>
                    <a:pt x="92" y="148"/>
                  </a:lnTo>
                  <a:lnTo>
                    <a:pt x="85" y="148"/>
                  </a:lnTo>
                  <a:lnTo>
                    <a:pt x="82" y="149"/>
                  </a:lnTo>
                  <a:lnTo>
                    <a:pt x="80" y="149"/>
                  </a:lnTo>
                  <a:lnTo>
                    <a:pt x="80" y="150"/>
                  </a:lnTo>
                  <a:lnTo>
                    <a:pt x="80" y="151"/>
                  </a:lnTo>
                  <a:lnTo>
                    <a:pt x="85" y="154"/>
                  </a:lnTo>
                  <a:lnTo>
                    <a:pt x="91" y="157"/>
                  </a:lnTo>
                  <a:lnTo>
                    <a:pt x="98" y="161"/>
                  </a:lnTo>
                  <a:lnTo>
                    <a:pt x="102" y="163"/>
                  </a:lnTo>
                  <a:lnTo>
                    <a:pt x="104" y="165"/>
                  </a:lnTo>
                  <a:lnTo>
                    <a:pt x="104" y="165"/>
                  </a:lnTo>
                  <a:lnTo>
                    <a:pt x="104" y="166"/>
                  </a:lnTo>
                  <a:lnTo>
                    <a:pt x="102" y="166"/>
                  </a:lnTo>
                  <a:lnTo>
                    <a:pt x="97" y="166"/>
                  </a:lnTo>
                  <a:lnTo>
                    <a:pt x="95" y="167"/>
                  </a:lnTo>
                  <a:lnTo>
                    <a:pt x="96" y="167"/>
                  </a:lnTo>
                  <a:lnTo>
                    <a:pt x="100" y="168"/>
                  </a:lnTo>
                  <a:lnTo>
                    <a:pt x="113" y="170"/>
                  </a:lnTo>
                  <a:lnTo>
                    <a:pt x="131" y="174"/>
                  </a:lnTo>
                  <a:lnTo>
                    <a:pt x="151" y="176"/>
                  </a:lnTo>
                  <a:lnTo>
                    <a:pt x="169" y="179"/>
                  </a:lnTo>
                  <a:lnTo>
                    <a:pt x="183" y="181"/>
                  </a:lnTo>
                  <a:lnTo>
                    <a:pt x="187" y="182"/>
                  </a:lnTo>
                  <a:lnTo>
                    <a:pt x="186" y="184"/>
                  </a:lnTo>
                  <a:lnTo>
                    <a:pt x="183" y="184"/>
                  </a:lnTo>
                  <a:lnTo>
                    <a:pt x="180" y="185"/>
                  </a:lnTo>
                  <a:lnTo>
                    <a:pt x="175" y="185"/>
                  </a:lnTo>
                  <a:lnTo>
                    <a:pt x="164" y="185"/>
                  </a:lnTo>
                  <a:lnTo>
                    <a:pt x="152" y="184"/>
                  </a:lnTo>
                  <a:lnTo>
                    <a:pt x="139" y="185"/>
                  </a:lnTo>
                  <a:lnTo>
                    <a:pt x="127" y="186"/>
                  </a:lnTo>
                  <a:lnTo>
                    <a:pt x="121" y="189"/>
                  </a:lnTo>
                  <a:lnTo>
                    <a:pt x="117" y="191"/>
                  </a:lnTo>
                  <a:lnTo>
                    <a:pt x="113" y="194"/>
                  </a:lnTo>
                  <a:lnTo>
                    <a:pt x="111" y="198"/>
                  </a:lnTo>
                  <a:lnTo>
                    <a:pt x="111" y="199"/>
                  </a:lnTo>
                  <a:lnTo>
                    <a:pt x="111" y="200"/>
                  </a:lnTo>
                  <a:lnTo>
                    <a:pt x="113" y="203"/>
                  </a:lnTo>
                  <a:lnTo>
                    <a:pt x="114" y="204"/>
                  </a:lnTo>
                  <a:lnTo>
                    <a:pt x="120" y="208"/>
                  </a:lnTo>
                  <a:lnTo>
                    <a:pt x="128" y="211"/>
                  </a:lnTo>
                  <a:lnTo>
                    <a:pt x="138" y="213"/>
                  </a:lnTo>
                  <a:lnTo>
                    <a:pt x="147" y="217"/>
                  </a:lnTo>
                  <a:lnTo>
                    <a:pt x="157" y="218"/>
                  </a:lnTo>
                  <a:lnTo>
                    <a:pt x="167" y="219"/>
                  </a:lnTo>
                  <a:lnTo>
                    <a:pt x="187" y="219"/>
                  </a:lnTo>
                  <a:lnTo>
                    <a:pt x="217" y="221"/>
                  </a:lnTo>
                  <a:lnTo>
                    <a:pt x="229" y="222"/>
                  </a:lnTo>
                  <a:lnTo>
                    <a:pt x="236" y="224"/>
                  </a:lnTo>
                  <a:lnTo>
                    <a:pt x="236" y="225"/>
                  </a:lnTo>
                  <a:lnTo>
                    <a:pt x="234" y="226"/>
                  </a:lnTo>
                  <a:lnTo>
                    <a:pt x="229" y="228"/>
                  </a:lnTo>
                  <a:lnTo>
                    <a:pt x="222" y="230"/>
                  </a:lnTo>
                  <a:lnTo>
                    <a:pt x="211" y="232"/>
                  </a:lnTo>
                  <a:lnTo>
                    <a:pt x="198" y="232"/>
                  </a:lnTo>
                  <a:lnTo>
                    <a:pt x="186" y="232"/>
                  </a:lnTo>
                  <a:lnTo>
                    <a:pt x="173" y="232"/>
                  </a:lnTo>
                  <a:lnTo>
                    <a:pt x="161" y="232"/>
                  </a:lnTo>
                  <a:lnTo>
                    <a:pt x="152" y="233"/>
                  </a:lnTo>
                  <a:lnTo>
                    <a:pt x="147" y="234"/>
                  </a:lnTo>
                  <a:lnTo>
                    <a:pt x="143" y="235"/>
                  </a:lnTo>
                  <a:lnTo>
                    <a:pt x="140" y="236"/>
                  </a:lnTo>
                  <a:lnTo>
                    <a:pt x="138" y="238"/>
                  </a:lnTo>
                  <a:lnTo>
                    <a:pt x="139" y="243"/>
                  </a:lnTo>
                  <a:lnTo>
                    <a:pt x="142" y="252"/>
                  </a:lnTo>
                  <a:lnTo>
                    <a:pt x="142" y="255"/>
                  </a:lnTo>
                  <a:lnTo>
                    <a:pt x="141" y="258"/>
                  </a:lnTo>
                  <a:lnTo>
                    <a:pt x="141" y="260"/>
                  </a:lnTo>
                  <a:lnTo>
                    <a:pt x="139" y="262"/>
                  </a:lnTo>
                  <a:lnTo>
                    <a:pt x="137" y="263"/>
                  </a:lnTo>
                  <a:lnTo>
                    <a:pt x="133" y="264"/>
                  </a:lnTo>
                  <a:lnTo>
                    <a:pt x="130" y="265"/>
                  </a:lnTo>
                  <a:lnTo>
                    <a:pt x="125" y="266"/>
                  </a:lnTo>
                  <a:lnTo>
                    <a:pt x="114" y="266"/>
                  </a:lnTo>
                  <a:lnTo>
                    <a:pt x="114" y="266"/>
                  </a:lnTo>
                  <a:lnTo>
                    <a:pt x="123" y="266"/>
                  </a:lnTo>
                  <a:lnTo>
                    <a:pt x="136" y="267"/>
                  </a:lnTo>
                  <a:lnTo>
                    <a:pt x="150" y="267"/>
                  </a:lnTo>
                  <a:lnTo>
                    <a:pt x="162" y="269"/>
                  </a:lnTo>
                  <a:lnTo>
                    <a:pt x="167" y="271"/>
                  </a:lnTo>
                  <a:lnTo>
                    <a:pt x="170" y="272"/>
                  </a:lnTo>
                  <a:lnTo>
                    <a:pt x="171" y="272"/>
                  </a:lnTo>
                  <a:lnTo>
                    <a:pt x="171" y="273"/>
                  </a:lnTo>
                  <a:lnTo>
                    <a:pt x="171" y="274"/>
                  </a:lnTo>
                  <a:lnTo>
                    <a:pt x="170" y="274"/>
                  </a:lnTo>
                  <a:lnTo>
                    <a:pt x="166" y="276"/>
                  </a:lnTo>
                  <a:lnTo>
                    <a:pt x="158" y="276"/>
                  </a:lnTo>
                  <a:lnTo>
                    <a:pt x="150" y="277"/>
                  </a:lnTo>
                  <a:lnTo>
                    <a:pt x="144" y="277"/>
                  </a:lnTo>
                  <a:lnTo>
                    <a:pt x="133" y="277"/>
                  </a:lnTo>
                  <a:lnTo>
                    <a:pt x="128" y="277"/>
                  </a:lnTo>
                  <a:lnTo>
                    <a:pt x="126" y="278"/>
                  </a:lnTo>
                  <a:lnTo>
                    <a:pt x="125" y="278"/>
                  </a:lnTo>
                  <a:lnTo>
                    <a:pt x="125" y="278"/>
                  </a:lnTo>
                  <a:lnTo>
                    <a:pt x="126" y="279"/>
                  </a:lnTo>
                  <a:lnTo>
                    <a:pt x="133" y="281"/>
                  </a:lnTo>
                  <a:lnTo>
                    <a:pt x="143" y="286"/>
                  </a:lnTo>
                  <a:lnTo>
                    <a:pt x="144" y="286"/>
                  </a:lnTo>
                  <a:lnTo>
                    <a:pt x="144" y="287"/>
                  </a:lnTo>
                  <a:lnTo>
                    <a:pt x="143" y="289"/>
                  </a:lnTo>
                  <a:lnTo>
                    <a:pt x="142" y="290"/>
                  </a:lnTo>
                  <a:lnTo>
                    <a:pt x="139" y="292"/>
                  </a:lnTo>
                  <a:lnTo>
                    <a:pt x="136" y="293"/>
                  </a:lnTo>
                  <a:lnTo>
                    <a:pt x="123" y="300"/>
                  </a:lnTo>
                  <a:lnTo>
                    <a:pt x="113" y="304"/>
                  </a:lnTo>
                  <a:lnTo>
                    <a:pt x="105" y="307"/>
                  </a:lnTo>
                  <a:lnTo>
                    <a:pt x="104" y="309"/>
                  </a:lnTo>
                  <a:lnTo>
                    <a:pt x="107" y="312"/>
                  </a:lnTo>
                  <a:lnTo>
                    <a:pt x="118" y="314"/>
                  </a:lnTo>
                  <a:lnTo>
                    <a:pt x="136" y="317"/>
                  </a:lnTo>
                  <a:lnTo>
                    <a:pt x="161" y="320"/>
                  </a:lnTo>
                  <a:lnTo>
                    <a:pt x="185" y="321"/>
                  </a:lnTo>
                  <a:lnTo>
                    <a:pt x="217" y="320"/>
                  </a:lnTo>
                  <a:lnTo>
                    <a:pt x="250" y="320"/>
                  </a:lnTo>
                  <a:lnTo>
                    <a:pt x="274" y="320"/>
                  </a:lnTo>
                  <a:lnTo>
                    <a:pt x="275" y="320"/>
                  </a:lnTo>
                  <a:lnTo>
                    <a:pt x="276" y="320"/>
                  </a:lnTo>
                  <a:lnTo>
                    <a:pt x="275" y="321"/>
                  </a:lnTo>
                  <a:lnTo>
                    <a:pt x="274" y="321"/>
                  </a:lnTo>
                  <a:lnTo>
                    <a:pt x="269" y="322"/>
                  </a:lnTo>
                  <a:lnTo>
                    <a:pt x="265" y="323"/>
                  </a:lnTo>
                  <a:lnTo>
                    <a:pt x="255" y="326"/>
                  </a:lnTo>
                  <a:lnTo>
                    <a:pt x="255" y="327"/>
                  </a:lnTo>
                  <a:lnTo>
                    <a:pt x="270" y="328"/>
                  </a:lnTo>
                  <a:lnTo>
                    <a:pt x="298" y="330"/>
                  </a:lnTo>
                  <a:lnTo>
                    <a:pt x="325" y="332"/>
                  </a:lnTo>
                  <a:lnTo>
                    <a:pt x="332" y="333"/>
                  </a:lnTo>
                  <a:lnTo>
                    <a:pt x="305" y="333"/>
                  </a:lnTo>
                  <a:lnTo>
                    <a:pt x="258" y="332"/>
                  </a:lnTo>
                  <a:lnTo>
                    <a:pt x="211" y="331"/>
                  </a:lnTo>
                  <a:lnTo>
                    <a:pt x="183" y="331"/>
                  </a:lnTo>
                  <a:lnTo>
                    <a:pt x="174" y="331"/>
                  </a:lnTo>
                  <a:lnTo>
                    <a:pt x="171" y="332"/>
                  </a:lnTo>
                  <a:lnTo>
                    <a:pt x="171" y="333"/>
                  </a:lnTo>
                  <a:lnTo>
                    <a:pt x="173" y="334"/>
                  </a:lnTo>
                  <a:lnTo>
                    <a:pt x="176" y="335"/>
                  </a:lnTo>
                  <a:lnTo>
                    <a:pt x="178" y="336"/>
                  </a:lnTo>
                  <a:lnTo>
                    <a:pt x="176" y="338"/>
                  </a:lnTo>
                  <a:lnTo>
                    <a:pt x="171" y="340"/>
                  </a:lnTo>
                  <a:lnTo>
                    <a:pt x="160" y="341"/>
                  </a:lnTo>
                  <a:lnTo>
                    <a:pt x="152" y="343"/>
                  </a:lnTo>
                  <a:lnTo>
                    <a:pt x="146" y="344"/>
                  </a:lnTo>
                  <a:lnTo>
                    <a:pt x="143" y="346"/>
                  </a:lnTo>
                  <a:lnTo>
                    <a:pt x="141" y="347"/>
                  </a:lnTo>
                  <a:lnTo>
                    <a:pt x="141" y="348"/>
                  </a:lnTo>
                  <a:lnTo>
                    <a:pt x="142" y="350"/>
                  </a:lnTo>
                  <a:lnTo>
                    <a:pt x="144" y="351"/>
                  </a:lnTo>
                  <a:lnTo>
                    <a:pt x="145" y="352"/>
                  </a:lnTo>
                  <a:lnTo>
                    <a:pt x="146" y="354"/>
                  </a:lnTo>
                  <a:lnTo>
                    <a:pt x="146" y="354"/>
                  </a:lnTo>
                  <a:lnTo>
                    <a:pt x="145" y="355"/>
                  </a:lnTo>
                  <a:lnTo>
                    <a:pt x="138" y="356"/>
                  </a:lnTo>
                  <a:lnTo>
                    <a:pt x="119" y="356"/>
                  </a:lnTo>
                  <a:lnTo>
                    <a:pt x="123" y="357"/>
                  </a:lnTo>
                  <a:lnTo>
                    <a:pt x="132" y="359"/>
                  </a:lnTo>
                  <a:lnTo>
                    <a:pt x="145" y="363"/>
                  </a:lnTo>
                  <a:lnTo>
                    <a:pt x="157" y="368"/>
                  </a:lnTo>
                  <a:lnTo>
                    <a:pt x="162" y="370"/>
                  </a:lnTo>
                  <a:lnTo>
                    <a:pt x="166" y="372"/>
                  </a:lnTo>
                  <a:lnTo>
                    <a:pt x="167" y="373"/>
                  </a:lnTo>
                  <a:lnTo>
                    <a:pt x="167" y="374"/>
                  </a:lnTo>
                  <a:lnTo>
                    <a:pt x="167" y="375"/>
                  </a:lnTo>
                  <a:lnTo>
                    <a:pt x="166" y="375"/>
                  </a:lnTo>
                  <a:lnTo>
                    <a:pt x="162" y="377"/>
                  </a:lnTo>
                  <a:lnTo>
                    <a:pt x="155" y="378"/>
                  </a:lnTo>
                  <a:lnTo>
                    <a:pt x="145" y="379"/>
                  </a:lnTo>
                  <a:lnTo>
                    <a:pt x="130" y="379"/>
                  </a:lnTo>
                  <a:lnTo>
                    <a:pt x="125" y="379"/>
                  </a:lnTo>
                  <a:lnTo>
                    <a:pt x="120" y="381"/>
                  </a:lnTo>
                  <a:lnTo>
                    <a:pt x="118" y="382"/>
                  </a:lnTo>
                  <a:lnTo>
                    <a:pt x="117" y="384"/>
                  </a:lnTo>
                  <a:lnTo>
                    <a:pt x="118" y="386"/>
                  </a:lnTo>
                  <a:lnTo>
                    <a:pt x="120" y="389"/>
                  </a:lnTo>
                  <a:lnTo>
                    <a:pt x="124" y="391"/>
                  </a:lnTo>
                  <a:lnTo>
                    <a:pt x="127" y="395"/>
                  </a:lnTo>
                  <a:lnTo>
                    <a:pt x="138" y="401"/>
                  </a:lnTo>
                  <a:lnTo>
                    <a:pt x="151" y="407"/>
                  </a:lnTo>
                  <a:lnTo>
                    <a:pt x="164" y="414"/>
                  </a:lnTo>
                  <a:lnTo>
                    <a:pt x="178" y="418"/>
                  </a:lnTo>
                  <a:lnTo>
                    <a:pt x="185" y="420"/>
                  </a:lnTo>
                  <a:lnTo>
                    <a:pt x="193" y="421"/>
                  </a:lnTo>
                  <a:lnTo>
                    <a:pt x="198" y="421"/>
                  </a:lnTo>
                  <a:lnTo>
                    <a:pt x="203" y="421"/>
                  </a:lnTo>
                  <a:lnTo>
                    <a:pt x="210" y="420"/>
                  </a:lnTo>
                  <a:lnTo>
                    <a:pt x="213" y="419"/>
                  </a:lnTo>
                  <a:lnTo>
                    <a:pt x="222" y="421"/>
                  </a:lnTo>
                  <a:lnTo>
                    <a:pt x="226" y="424"/>
                  </a:lnTo>
                  <a:lnTo>
                    <a:pt x="227" y="425"/>
                  </a:lnTo>
                  <a:lnTo>
                    <a:pt x="227" y="426"/>
                  </a:lnTo>
                  <a:lnTo>
                    <a:pt x="226" y="426"/>
                  </a:lnTo>
                  <a:lnTo>
                    <a:pt x="224" y="427"/>
                  </a:lnTo>
                  <a:lnTo>
                    <a:pt x="211" y="429"/>
                  </a:lnTo>
                  <a:lnTo>
                    <a:pt x="191" y="430"/>
                  </a:lnTo>
                  <a:lnTo>
                    <a:pt x="167" y="430"/>
                  </a:lnTo>
                  <a:lnTo>
                    <a:pt x="143" y="431"/>
                  </a:lnTo>
                  <a:lnTo>
                    <a:pt x="123" y="430"/>
                  </a:lnTo>
                  <a:lnTo>
                    <a:pt x="111" y="430"/>
                  </a:lnTo>
                  <a:lnTo>
                    <a:pt x="112" y="436"/>
                  </a:lnTo>
                  <a:lnTo>
                    <a:pt x="115" y="442"/>
                  </a:lnTo>
                  <a:lnTo>
                    <a:pt x="113" y="445"/>
                  </a:lnTo>
                  <a:lnTo>
                    <a:pt x="112" y="448"/>
                  </a:lnTo>
                  <a:lnTo>
                    <a:pt x="113" y="452"/>
                  </a:lnTo>
                  <a:lnTo>
                    <a:pt x="115" y="454"/>
                  </a:lnTo>
                  <a:lnTo>
                    <a:pt x="117" y="456"/>
                  </a:lnTo>
                  <a:lnTo>
                    <a:pt x="120" y="458"/>
                  </a:lnTo>
                  <a:lnTo>
                    <a:pt x="125" y="459"/>
                  </a:lnTo>
                  <a:lnTo>
                    <a:pt x="130" y="460"/>
                  </a:lnTo>
                  <a:lnTo>
                    <a:pt x="153" y="462"/>
                  </a:lnTo>
                  <a:lnTo>
                    <a:pt x="174" y="465"/>
                  </a:lnTo>
                  <a:lnTo>
                    <a:pt x="185" y="467"/>
                  </a:lnTo>
                  <a:lnTo>
                    <a:pt x="189" y="469"/>
                  </a:lnTo>
                  <a:lnTo>
                    <a:pt x="191" y="469"/>
                  </a:lnTo>
                  <a:lnTo>
                    <a:pt x="187" y="469"/>
                  </a:lnTo>
                  <a:lnTo>
                    <a:pt x="175" y="469"/>
                  </a:lnTo>
                  <a:lnTo>
                    <a:pt x="160" y="468"/>
                  </a:lnTo>
                  <a:lnTo>
                    <a:pt x="158" y="468"/>
                  </a:lnTo>
                  <a:lnTo>
                    <a:pt x="157" y="468"/>
                  </a:lnTo>
                  <a:lnTo>
                    <a:pt x="158" y="469"/>
                  </a:lnTo>
                  <a:lnTo>
                    <a:pt x="159" y="470"/>
                  </a:lnTo>
                  <a:lnTo>
                    <a:pt x="162" y="471"/>
                  </a:lnTo>
                  <a:lnTo>
                    <a:pt x="168" y="474"/>
                  </a:lnTo>
                  <a:lnTo>
                    <a:pt x="180" y="479"/>
                  </a:lnTo>
                  <a:lnTo>
                    <a:pt x="184" y="482"/>
                  </a:lnTo>
                  <a:lnTo>
                    <a:pt x="182" y="483"/>
                  </a:lnTo>
                  <a:lnTo>
                    <a:pt x="178" y="484"/>
                  </a:lnTo>
                  <a:lnTo>
                    <a:pt x="170" y="484"/>
                  </a:lnTo>
                  <a:lnTo>
                    <a:pt x="162" y="485"/>
                  </a:lnTo>
                  <a:lnTo>
                    <a:pt x="145" y="485"/>
                  </a:lnTo>
                  <a:lnTo>
                    <a:pt x="133" y="484"/>
                  </a:lnTo>
                  <a:lnTo>
                    <a:pt x="127" y="486"/>
                  </a:lnTo>
                  <a:lnTo>
                    <a:pt x="116" y="488"/>
                  </a:lnTo>
                  <a:lnTo>
                    <a:pt x="109" y="489"/>
                  </a:lnTo>
                  <a:lnTo>
                    <a:pt x="104" y="489"/>
                  </a:lnTo>
                  <a:lnTo>
                    <a:pt x="103" y="490"/>
                  </a:lnTo>
                  <a:lnTo>
                    <a:pt x="103" y="490"/>
                  </a:lnTo>
                  <a:lnTo>
                    <a:pt x="104" y="492"/>
                  </a:lnTo>
                  <a:lnTo>
                    <a:pt x="105" y="493"/>
                  </a:lnTo>
                  <a:lnTo>
                    <a:pt x="115" y="497"/>
                  </a:lnTo>
                  <a:lnTo>
                    <a:pt x="130" y="501"/>
                  </a:lnTo>
                  <a:lnTo>
                    <a:pt x="148" y="506"/>
                  </a:lnTo>
                  <a:lnTo>
                    <a:pt x="166" y="510"/>
                  </a:lnTo>
                  <a:lnTo>
                    <a:pt x="181" y="512"/>
                  </a:lnTo>
                  <a:lnTo>
                    <a:pt x="188" y="513"/>
                  </a:lnTo>
                  <a:lnTo>
                    <a:pt x="212" y="514"/>
                  </a:lnTo>
                  <a:lnTo>
                    <a:pt x="224" y="514"/>
                  </a:lnTo>
                  <a:lnTo>
                    <a:pt x="225" y="515"/>
                  </a:lnTo>
                  <a:lnTo>
                    <a:pt x="225" y="515"/>
                  </a:lnTo>
                  <a:lnTo>
                    <a:pt x="222" y="516"/>
                  </a:lnTo>
                  <a:lnTo>
                    <a:pt x="217" y="516"/>
                  </a:lnTo>
                  <a:lnTo>
                    <a:pt x="206" y="517"/>
                  </a:lnTo>
                  <a:lnTo>
                    <a:pt x="188" y="519"/>
                  </a:lnTo>
                  <a:lnTo>
                    <a:pt x="171" y="519"/>
                  </a:lnTo>
                  <a:lnTo>
                    <a:pt x="153" y="520"/>
                  </a:lnTo>
                  <a:lnTo>
                    <a:pt x="138" y="520"/>
                  </a:lnTo>
                  <a:lnTo>
                    <a:pt x="134" y="521"/>
                  </a:lnTo>
                  <a:lnTo>
                    <a:pt x="138" y="523"/>
                  </a:lnTo>
                  <a:lnTo>
                    <a:pt x="144" y="525"/>
                  </a:lnTo>
                  <a:lnTo>
                    <a:pt x="147" y="526"/>
                  </a:lnTo>
                  <a:lnTo>
                    <a:pt x="148" y="527"/>
                  </a:lnTo>
                  <a:lnTo>
                    <a:pt x="150" y="528"/>
                  </a:lnTo>
                  <a:lnTo>
                    <a:pt x="147" y="529"/>
                  </a:lnTo>
                  <a:lnTo>
                    <a:pt x="134" y="531"/>
                  </a:lnTo>
                  <a:lnTo>
                    <a:pt x="106" y="531"/>
                  </a:lnTo>
                  <a:lnTo>
                    <a:pt x="110" y="534"/>
                  </a:lnTo>
                  <a:lnTo>
                    <a:pt x="119" y="538"/>
                  </a:lnTo>
                  <a:lnTo>
                    <a:pt x="121" y="539"/>
                  </a:lnTo>
                  <a:lnTo>
                    <a:pt x="123" y="540"/>
                  </a:lnTo>
                  <a:lnTo>
                    <a:pt x="123" y="541"/>
                  </a:lnTo>
                  <a:lnTo>
                    <a:pt x="121" y="542"/>
                  </a:lnTo>
                  <a:lnTo>
                    <a:pt x="116" y="545"/>
                  </a:lnTo>
                  <a:lnTo>
                    <a:pt x="103" y="547"/>
                  </a:lnTo>
                  <a:lnTo>
                    <a:pt x="90" y="549"/>
                  </a:lnTo>
                  <a:lnTo>
                    <a:pt x="84" y="551"/>
                  </a:lnTo>
                  <a:lnTo>
                    <a:pt x="83" y="552"/>
                  </a:lnTo>
                  <a:lnTo>
                    <a:pt x="84" y="553"/>
                  </a:lnTo>
                  <a:lnTo>
                    <a:pt x="85" y="555"/>
                  </a:lnTo>
                  <a:lnTo>
                    <a:pt x="88" y="556"/>
                  </a:lnTo>
                  <a:lnTo>
                    <a:pt x="104" y="562"/>
                  </a:lnTo>
                  <a:lnTo>
                    <a:pt x="121" y="566"/>
                  </a:lnTo>
                  <a:lnTo>
                    <a:pt x="123" y="567"/>
                  </a:lnTo>
                  <a:lnTo>
                    <a:pt x="123" y="569"/>
                  </a:lnTo>
                  <a:lnTo>
                    <a:pt x="119" y="571"/>
                  </a:lnTo>
                  <a:lnTo>
                    <a:pt x="113" y="574"/>
                  </a:lnTo>
                  <a:lnTo>
                    <a:pt x="107" y="574"/>
                  </a:lnTo>
                  <a:lnTo>
                    <a:pt x="98" y="572"/>
                  </a:lnTo>
                  <a:lnTo>
                    <a:pt x="93" y="572"/>
                  </a:lnTo>
                  <a:lnTo>
                    <a:pt x="89" y="572"/>
                  </a:lnTo>
                  <a:lnTo>
                    <a:pt x="86" y="574"/>
                  </a:lnTo>
                  <a:lnTo>
                    <a:pt x="84" y="575"/>
                  </a:lnTo>
                  <a:lnTo>
                    <a:pt x="76" y="582"/>
                  </a:lnTo>
                  <a:lnTo>
                    <a:pt x="70" y="590"/>
                  </a:lnTo>
                  <a:lnTo>
                    <a:pt x="65" y="593"/>
                  </a:lnTo>
                  <a:lnTo>
                    <a:pt x="60" y="595"/>
                  </a:lnTo>
                  <a:lnTo>
                    <a:pt x="54" y="596"/>
                  </a:lnTo>
                  <a:lnTo>
                    <a:pt x="45" y="596"/>
                  </a:lnTo>
                  <a:lnTo>
                    <a:pt x="29" y="600"/>
                  </a:lnTo>
                  <a:lnTo>
                    <a:pt x="16" y="605"/>
                  </a:lnTo>
                  <a:lnTo>
                    <a:pt x="7" y="603"/>
                  </a:lnTo>
                  <a:lnTo>
                    <a:pt x="2" y="599"/>
                  </a:lnTo>
                  <a:lnTo>
                    <a:pt x="1" y="598"/>
                  </a:lnTo>
                  <a:lnTo>
                    <a:pt x="0" y="596"/>
                  </a:lnTo>
                  <a:lnTo>
                    <a:pt x="0" y="594"/>
                  </a:lnTo>
                  <a:lnTo>
                    <a:pt x="0" y="591"/>
                  </a:lnTo>
                  <a:lnTo>
                    <a:pt x="2" y="586"/>
                  </a:lnTo>
                  <a:lnTo>
                    <a:pt x="5" y="580"/>
                  </a:lnTo>
                  <a:lnTo>
                    <a:pt x="10" y="574"/>
                  </a:lnTo>
                  <a:lnTo>
                    <a:pt x="16" y="566"/>
                  </a:lnTo>
                  <a:lnTo>
                    <a:pt x="30" y="551"/>
                  </a:lnTo>
                  <a:lnTo>
                    <a:pt x="45" y="536"/>
                  </a:lnTo>
                  <a:lnTo>
                    <a:pt x="51" y="527"/>
                  </a:lnTo>
                  <a:lnTo>
                    <a:pt x="57" y="520"/>
                  </a:lnTo>
                  <a:lnTo>
                    <a:pt x="61" y="512"/>
                  </a:lnTo>
                  <a:lnTo>
                    <a:pt x="63" y="503"/>
                  </a:lnTo>
                  <a:lnTo>
                    <a:pt x="69" y="478"/>
                  </a:lnTo>
                  <a:lnTo>
                    <a:pt x="73" y="448"/>
                  </a:lnTo>
                  <a:lnTo>
                    <a:pt x="77" y="417"/>
                  </a:lnTo>
                  <a:lnTo>
                    <a:pt x="80" y="385"/>
                  </a:lnTo>
                  <a:lnTo>
                    <a:pt x="82" y="350"/>
                  </a:lnTo>
                  <a:lnTo>
                    <a:pt x="83" y="315"/>
                  </a:lnTo>
                  <a:lnTo>
                    <a:pt x="82" y="279"/>
                  </a:lnTo>
                  <a:lnTo>
                    <a:pt x="79" y="244"/>
                  </a:lnTo>
                  <a:lnTo>
                    <a:pt x="76" y="209"/>
                  </a:lnTo>
                  <a:lnTo>
                    <a:pt x="72" y="176"/>
                  </a:lnTo>
                  <a:lnTo>
                    <a:pt x="65" y="142"/>
                  </a:lnTo>
                  <a:lnTo>
                    <a:pt x="57" y="112"/>
                  </a:lnTo>
                  <a:lnTo>
                    <a:pt x="52" y="97"/>
                  </a:lnTo>
                  <a:lnTo>
                    <a:pt x="47" y="84"/>
                  </a:lnTo>
                  <a:lnTo>
                    <a:pt x="41" y="70"/>
                  </a:lnTo>
                  <a:lnTo>
                    <a:pt x="35" y="58"/>
                  </a:lnTo>
                  <a:lnTo>
                    <a:pt x="29" y="46"/>
                  </a:lnTo>
                  <a:lnTo>
                    <a:pt x="21" y="35"/>
                  </a:lnTo>
                  <a:lnTo>
                    <a:pt x="14" y="26"/>
                  </a:lnTo>
                  <a:lnTo>
                    <a:pt x="5" y="1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8" name="Freeform 465">
              <a:extLst>
                <a:ext uri="{FF2B5EF4-FFF2-40B4-BE49-F238E27FC236}">
                  <a16:creationId xmlns:a16="http://schemas.microsoft.com/office/drawing/2014/main" id="{53376D39-51B3-43F9-90E4-D1A1EFC426B8}"/>
                </a:ext>
              </a:extLst>
            </p:cNvPr>
            <p:cNvSpPr/>
            <p:nvPr/>
          </p:nvSpPr>
          <p:spPr bwMode="auto">
            <a:xfrm>
              <a:off x="3444627" y="3636839"/>
              <a:ext cx="63500" cy="52388"/>
            </a:xfrm>
            <a:custGeom>
              <a:avLst/>
              <a:gdLst>
                <a:gd name="T0" fmla="*/ 15 w 160"/>
                <a:gd name="T1" fmla="*/ 11 h 130"/>
                <a:gd name="T2" fmla="*/ 58 w 160"/>
                <a:gd name="T3" fmla="*/ 7 h 130"/>
                <a:gd name="T4" fmla="*/ 101 w 160"/>
                <a:gd name="T5" fmla="*/ 2 h 130"/>
                <a:gd name="T6" fmla="*/ 113 w 160"/>
                <a:gd name="T7" fmla="*/ 2 h 130"/>
                <a:gd name="T8" fmla="*/ 73 w 160"/>
                <a:gd name="T9" fmla="*/ 11 h 130"/>
                <a:gd name="T10" fmla="*/ 38 w 160"/>
                <a:gd name="T11" fmla="*/ 22 h 130"/>
                <a:gd name="T12" fmla="*/ 19 w 160"/>
                <a:gd name="T13" fmla="*/ 31 h 130"/>
                <a:gd name="T14" fmla="*/ 20 w 160"/>
                <a:gd name="T15" fmla="*/ 33 h 130"/>
                <a:gd name="T16" fmla="*/ 40 w 160"/>
                <a:gd name="T17" fmla="*/ 29 h 130"/>
                <a:gd name="T18" fmla="*/ 55 w 160"/>
                <a:gd name="T19" fmla="*/ 22 h 130"/>
                <a:gd name="T20" fmla="*/ 63 w 160"/>
                <a:gd name="T21" fmla="*/ 18 h 130"/>
                <a:gd name="T22" fmla="*/ 65 w 160"/>
                <a:gd name="T23" fmla="*/ 20 h 130"/>
                <a:gd name="T24" fmla="*/ 63 w 160"/>
                <a:gd name="T25" fmla="*/ 27 h 130"/>
                <a:gd name="T26" fmla="*/ 65 w 160"/>
                <a:gd name="T27" fmla="*/ 32 h 130"/>
                <a:gd name="T28" fmla="*/ 70 w 160"/>
                <a:gd name="T29" fmla="*/ 34 h 130"/>
                <a:gd name="T30" fmla="*/ 81 w 160"/>
                <a:gd name="T31" fmla="*/ 35 h 130"/>
                <a:gd name="T32" fmla="*/ 86 w 160"/>
                <a:gd name="T33" fmla="*/ 37 h 130"/>
                <a:gd name="T34" fmla="*/ 86 w 160"/>
                <a:gd name="T35" fmla="*/ 40 h 130"/>
                <a:gd name="T36" fmla="*/ 82 w 160"/>
                <a:gd name="T37" fmla="*/ 48 h 130"/>
                <a:gd name="T38" fmla="*/ 69 w 160"/>
                <a:gd name="T39" fmla="*/ 58 h 130"/>
                <a:gd name="T40" fmla="*/ 64 w 160"/>
                <a:gd name="T41" fmla="*/ 62 h 130"/>
                <a:gd name="T42" fmla="*/ 66 w 160"/>
                <a:gd name="T43" fmla="*/ 63 h 130"/>
                <a:gd name="T44" fmla="*/ 84 w 160"/>
                <a:gd name="T45" fmla="*/ 62 h 130"/>
                <a:gd name="T46" fmla="*/ 134 w 160"/>
                <a:gd name="T47" fmla="*/ 54 h 130"/>
                <a:gd name="T48" fmla="*/ 155 w 160"/>
                <a:gd name="T49" fmla="*/ 52 h 130"/>
                <a:gd name="T50" fmla="*/ 160 w 160"/>
                <a:gd name="T51" fmla="*/ 52 h 130"/>
                <a:gd name="T52" fmla="*/ 155 w 160"/>
                <a:gd name="T53" fmla="*/ 57 h 130"/>
                <a:gd name="T54" fmla="*/ 133 w 160"/>
                <a:gd name="T55" fmla="*/ 64 h 130"/>
                <a:gd name="T56" fmla="*/ 94 w 160"/>
                <a:gd name="T57" fmla="*/ 77 h 130"/>
                <a:gd name="T58" fmla="*/ 83 w 160"/>
                <a:gd name="T59" fmla="*/ 82 h 130"/>
                <a:gd name="T60" fmla="*/ 83 w 160"/>
                <a:gd name="T61" fmla="*/ 84 h 130"/>
                <a:gd name="T62" fmla="*/ 88 w 160"/>
                <a:gd name="T63" fmla="*/ 87 h 130"/>
                <a:gd name="T64" fmla="*/ 100 w 160"/>
                <a:gd name="T65" fmla="*/ 91 h 130"/>
                <a:gd name="T66" fmla="*/ 106 w 160"/>
                <a:gd name="T67" fmla="*/ 98 h 130"/>
                <a:gd name="T68" fmla="*/ 106 w 160"/>
                <a:gd name="T69" fmla="*/ 103 h 130"/>
                <a:gd name="T70" fmla="*/ 102 w 160"/>
                <a:gd name="T71" fmla="*/ 107 h 130"/>
                <a:gd name="T72" fmla="*/ 101 w 160"/>
                <a:gd name="T73" fmla="*/ 108 h 130"/>
                <a:gd name="T74" fmla="*/ 118 w 160"/>
                <a:gd name="T75" fmla="*/ 107 h 130"/>
                <a:gd name="T76" fmla="*/ 124 w 160"/>
                <a:gd name="T77" fmla="*/ 108 h 130"/>
                <a:gd name="T78" fmla="*/ 125 w 160"/>
                <a:gd name="T79" fmla="*/ 110 h 130"/>
                <a:gd name="T80" fmla="*/ 119 w 160"/>
                <a:gd name="T81" fmla="*/ 120 h 130"/>
                <a:gd name="T82" fmla="*/ 108 w 160"/>
                <a:gd name="T83" fmla="*/ 129 h 130"/>
                <a:gd name="T84" fmla="*/ 102 w 160"/>
                <a:gd name="T85" fmla="*/ 124 h 130"/>
                <a:gd name="T86" fmla="*/ 86 w 160"/>
                <a:gd name="T87" fmla="*/ 102 h 130"/>
                <a:gd name="T88" fmla="*/ 71 w 160"/>
                <a:gd name="T89" fmla="*/ 87 h 130"/>
                <a:gd name="T90" fmla="*/ 55 w 160"/>
                <a:gd name="T91" fmla="*/ 77 h 130"/>
                <a:gd name="T92" fmla="*/ 38 w 160"/>
                <a:gd name="T93" fmla="*/ 61 h 130"/>
                <a:gd name="T94" fmla="*/ 15 w 160"/>
                <a:gd name="T95" fmla="*/ 38 h 130"/>
                <a:gd name="T96" fmla="*/ 6 w 160"/>
                <a:gd name="T97" fmla="*/ 29 h 130"/>
                <a:gd name="T98" fmla="*/ 0 w 160"/>
                <a:gd name="T99" fmla="*/ 17 h 130"/>
                <a:gd name="T100" fmla="*/ 0 w 160"/>
                <a:gd name="T101" fmla="*/ 12 h 130"/>
                <a:gd name="T102" fmla="*/ 2 w 160"/>
                <a:gd name="T103" fmla="*/ 1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0" h="130">
                  <a:moveTo>
                    <a:pt x="4" y="11"/>
                  </a:moveTo>
                  <a:lnTo>
                    <a:pt x="15" y="11"/>
                  </a:lnTo>
                  <a:lnTo>
                    <a:pt x="34" y="9"/>
                  </a:lnTo>
                  <a:lnTo>
                    <a:pt x="58" y="7"/>
                  </a:lnTo>
                  <a:lnTo>
                    <a:pt x="81" y="4"/>
                  </a:lnTo>
                  <a:lnTo>
                    <a:pt x="101" y="2"/>
                  </a:lnTo>
                  <a:lnTo>
                    <a:pt x="113" y="0"/>
                  </a:lnTo>
                  <a:lnTo>
                    <a:pt x="113" y="2"/>
                  </a:lnTo>
                  <a:lnTo>
                    <a:pt x="97" y="5"/>
                  </a:lnTo>
                  <a:lnTo>
                    <a:pt x="73" y="11"/>
                  </a:lnTo>
                  <a:lnTo>
                    <a:pt x="54" y="17"/>
                  </a:lnTo>
                  <a:lnTo>
                    <a:pt x="38" y="22"/>
                  </a:lnTo>
                  <a:lnTo>
                    <a:pt x="26" y="26"/>
                  </a:lnTo>
                  <a:lnTo>
                    <a:pt x="19" y="31"/>
                  </a:lnTo>
                  <a:lnTo>
                    <a:pt x="17" y="33"/>
                  </a:lnTo>
                  <a:lnTo>
                    <a:pt x="20" y="33"/>
                  </a:lnTo>
                  <a:lnTo>
                    <a:pt x="29" y="32"/>
                  </a:lnTo>
                  <a:lnTo>
                    <a:pt x="40" y="29"/>
                  </a:lnTo>
                  <a:lnTo>
                    <a:pt x="49" y="25"/>
                  </a:lnTo>
                  <a:lnTo>
                    <a:pt x="55" y="22"/>
                  </a:lnTo>
                  <a:lnTo>
                    <a:pt x="60" y="19"/>
                  </a:lnTo>
                  <a:lnTo>
                    <a:pt x="63" y="18"/>
                  </a:lnTo>
                  <a:lnTo>
                    <a:pt x="65" y="18"/>
                  </a:lnTo>
                  <a:lnTo>
                    <a:pt x="65" y="20"/>
                  </a:lnTo>
                  <a:lnTo>
                    <a:pt x="64" y="25"/>
                  </a:lnTo>
                  <a:lnTo>
                    <a:pt x="63" y="27"/>
                  </a:lnTo>
                  <a:lnTo>
                    <a:pt x="64" y="30"/>
                  </a:lnTo>
                  <a:lnTo>
                    <a:pt x="65" y="32"/>
                  </a:lnTo>
                  <a:lnTo>
                    <a:pt x="66" y="33"/>
                  </a:lnTo>
                  <a:lnTo>
                    <a:pt x="70" y="34"/>
                  </a:lnTo>
                  <a:lnTo>
                    <a:pt x="75" y="35"/>
                  </a:lnTo>
                  <a:lnTo>
                    <a:pt x="81" y="35"/>
                  </a:lnTo>
                  <a:lnTo>
                    <a:pt x="84" y="36"/>
                  </a:lnTo>
                  <a:lnTo>
                    <a:pt x="86" y="37"/>
                  </a:lnTo>
                  <a:lnTo>
                    <a:pt x="86" y="38"/>
                  </a:lnTo>
                  <a:lnTo>
                    <a:pt x="86" y="40"/>
                  </a:lnTo>
                  <a:lnTo>
                    <a:pt x="86" y="43"/>
                  </a:lnTo>
                  <a:lnTo>
                    <a:pt x="82" y="48"/>
                  </a:lnTo>
                  <a:lnTo>
                    <a:pt x="75" y="53"/>
                  </a:lnTo>
                  <a:lnTo>
                    <a:pt x="69" y="58"/>
                  </a:lnTo>
                  <a:lnTo>
                    <a:pt x="65" y="61"/>
                  </a:lnTo>
                  <a:lnTo>
                    <a:pt x="64" y="62"/>
                  </a:lnTo>
                  <a:lnTo>
                    <a:pt x="64" y="63"/>
                  </a:lnTo>
                  <a:lnTo>
                    <a:pt x="66" y="63"/>
                  </a:lnTo>
                  <a:lnTo>
                    <a:pt x="70" y="63"/>
                  </a:lnTo>
                  <a:lnTo>
                    <a:pt x="84" y="62"/>
                  </a:lnTo>
                  <a:lnTo>
                    <a:pt x="109" y="58"/>
                  </a:lnTo>
                  <a:lnTo>
                    <a:pt x="134" y="54"/>
                  </a:lnTo>
                  <a:lnTo>
                    <a:pt x="150" y="52"/>
                  </a:lnTo>
                  <a:lnTo>
                    <a:pt x="155" y="52"/>
                  </a:lnTo>
                  <a:lnTo>
                    <a:pt x="159" y="52"/>
                  </a:lnTo>
                  <a:lnTo>
                    <a:pt x="160" y="52"/>
                  </a:lnTo>
                  <a:lnTo>
                    <a:pt x="160" y="53"/>
                  </a:lnTo>
                  <a:lnTo>
                    <a:pt x="155" y="57"/>
                  </a:lnTo>
                  <a:lnTo>
                    <a:pt x="146" y="60"/>
                  </a:lnTo>
                  <a:lnTo>
                    <a:pt x="133" y="64"/>
                  </a:lnTo>
                  <a:lnTo>
                    <a:pt x="118" y="68"/>
                  </a:lnTo>
                  <a:lnTo>
                    <a:pt x="94" y="77"/>
                  </a:lnTo>
                  <a:lnTo>
                    <a:pt x="83" y="81"/>
                  </a:lnTo>
                  <a:lnTo>
                    <a:pt x="83" y="82"/>
                  </a:lnTo>
                  <a:lnTo>
                    <a:pt x="83" y="82"/>
                  </a:lnTo>
                  <a:lnTo>
                    <a:pt x="83" y="84"/>
                  </a:lnTo>
                  <a:lnTo>
                    <a:pt x="85" y="85"/>
                  </a:lnTo>
                  <a:lnTo>
                    <a:pt x="88" y="87"/>
                  </a:lnTo>
                  <a:lnTo>
                    <a:pt x="95" y="89"/>
                  </a:lnTo>
                  <a:lnTo>
                    <a:pt x="100" y="91"/>
                  </a:lnTo>
                  <a:lnTo>
                    <a:pt x="105" y="94"/>
                  </a:lnTo>
                  <a:lnTo>
                    <a:pt x="106" y="98"/>
                  </a:lnTo>
                  <a:lnTo>
                    <a:pt x="107" y="100"/>
                  </a:lnTo>
                  <a:lnTo>
                    <a:pt x="106" y="103"/>
                  </a:lnTo>
                  <a:lnTo>
                    <a:pt x="105" y="105"/>
                  </a:lnTo>
                  <a:lnTo>
                    <a:pt x="102" y="107"/>
                  </a:lnTo>
                  <a:lnTo>
                    <a:pt x="99" y="108"/>
                  </a:lnTo>
                  <a:lnTo>
                    <a:pt x="101" y="108"/>
                  </a:lnTo>
                  <a:lnTo>
                    <a:pt x="112" y="107"/>
                  </a:lnTo>
                  <a:lnTo>
                    <a:pt x="118" y="107"/>
                  </a:lnTo>
                  <a:lnTo>
                    <a:pt x="122" y="107"/>
                  </a:lnTo>
                  <a:lnTo>
                    <a:pt x="124" y="108"/>
                  </a:lnTo>
                  <a:lnTo>
                    <a:pt x="125" y="109"/>
                  </a:lnTo>
                  <a:lnTo>
                    <a:pt x="125" y="110"/>
                  </a:lnTo>
                  <a:lnTo>
                    <a:pt x="124" y="113"/>
                  </a:lnTo>
                  <a:lnTo>
                    <a:pt x="119" y="120"/>
                  </a:lnTo>
                  <a:lnTo>
                    <a:pt x="113" y="126"/>
                  </a:lnTo>
                  <a:lnTo>
                    <a:pt x="108" y="129"/>
                  </a:lnTo>
                  <a:lnTo>
                    <a:pt x="107" y="130"/>
                  </a:lnTo>
                  <a:lnTo>
                    <a:pt x="102" y="124"/>
                  </a:lnTo>
                  <a:lnTo>
                    <a:pt x="93" y="110"/>
                  </a:lnTo>
                  <a:lnTo>
                    <a:pt x="86" y="102"/>
                  </a:lnTo>
                  <a:lnTo>
                    <a:pt x="79" y="94"/>
                  </a:lnTo>
                  <a:lnTo>
                    <a:pt x="71" y="87"/>
                  </a:lnTo>
                  <a:lnTo>
                    <a:pt x="64" y="82"/>
                  </a:lnTo>
                  <a:lnTo>
                    <a:pt x="55" y="77"/>
                  </a:lnTo>
                  <a:lnTo>
                    <a:pt x="46" y="69"/>
                  </a:lnTo>
                  <a:lnTo>
                    <a:pt x="38" y="61"/>
                  </a:lnTo>
                  <a:lnTo>
                    <a:pt x="29" y="52"/>
                  </a:lnTo>
                  <a:lnTo>
                    <a:pt x="15" y="38"/>
                  </a:lnTo>
                  <a:lnTo>
                    <a:pt x="10" y="32"/>
                  </a:lnTo>
                  <a:lnTo>
                    <a:pt x="6" y="29"/>
                  </a:lnTo>
                  <a:lnTo>
                    <a:pt x="2" y="21"/>
                  </a:lnTo>
                  <a:lnTo>
                    <a:pt x="0" y="17"/>
                  </a:lnTo>
                  <a:lnTo>
                    <a:pt x="0" y="13"/>
                  </a:lnTo>
                  <a:lnTo>
                    <a:pt x="0" y="12"/>
                  </a:lnTo>
                  <a:lnTo>
                    <a:pt x="1" y="12"/>
                  </a:lnTo>
                  <a:lnTo>
                    <a:pt x="2" y="11"/>
                  </a:lnTo>
                  <a:lnTo>
                    <a:pt x="4" y="1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79" name="Freeform 466">
              <a:extLst>
                <a:ext uri="{FF2B5EF4-FFF2-40B4-BE49-F238E27FC236}">
                  <a16:creationId xmlns:a16="http://schemas.microsoft.com/office/drawing/2014/main" id="{8A481AF4-F72C-43C9-B40A-7873239B64B6}"/>
                </a:ext>
              </a:extLst>
            </p:cNvPr>
            <p:cNvSpPr>
              <a:spLocks noEditPoints="1"/>
            </p:cNvSpPr>
            <p:nvPr/>
          </p:nvSpPr>
          <p:spPr bwMode="auto">
            <a:xfrm>
              <a:off x="3247777" y="3784476"/>
              <a:ext cx="261938" cy="125413"/>
            </a:xfrm>
            <a:custGeom>
              <a:avLst/>
              <a:gdLst>
                <a:gd name="T0" fmla="*/ 662 w 662"/>
                <a:gd name="T1" fmla="*/ 6 h 316"/>
                <a:gd name="T2" fmla="*/ 656 w 662"/>
                <a:gd name="T3" fmla="*/ 35 h 316"/>
                <a:gd name="T4" fmla="*/ 639 w 662"/>
                <a:gd name="T5" fmla="*/ 55 h 316"/>
                <a:gd name="T6" fmla="*/ 652 w 662"/>
                <a:gd name="T7" fmla="*/ 16 h 316"/>
                <a:gd name="T8" fmla="*/ 655 w 662"/>
                <a:gd name="T9" fmla="*/ 0 h 316"/>
                <a:gd name="T10" fmla="*/ 623 w 662"/>
                <a:gd name="T11" fmla="*/ 105 h 316"/>
                <a:gd name="T12" fmla="*/ 604 w 662"/>
                <a:gd name="T13" fmla="*/ 132 h 316"/>
                <a:gd name="T14" fmla="*/ 589 w 662"/>
                <a:gd name="T15" fmla="*/ 150 h 316"/>
                <a:gd name="T16" fmla="*/ 590 w 662"/>
                <a:gd name="T17" fmla="*/ 136 h 316"/>
                <a:gd name="T18" fmla="*/ 608 w 662"/>
                <a:gd name="T19" fmla="*/ 115 h 316"/>
                <a:gd name="T20" fmla="*/ 623 w 662"/>
                <a:gd name="T21" fmla="*/ 105 h 316"/>
                <a:gd name="T22" fmla="*/ 537 w 662"/>
                <a:gd name="T23" fmla="*/ 207 h 316"/>
                <a:gd name="T24" fmla="*/ 515 w 662"/>
                <a:gd name="T25" fmla="*/ 225 h 316"/>
                <a:gd name="T26" fmla="*/ 497 w 662"/>
                <a:gd name="T27" fmla="*/ 238 h 316"/>
                <a:gd name="T28" fmla="*/ 499 w 662"/>
                <a:gd name="T29" fmla="*/ 227 h 316"/>
                <a:gd name="T30" fmla="*/ 522 w 662"/>
                <a:gd name="T31" fmla="*/ 211 h 316"/>
                <a:gd name="T32" fmla="*/ 543 w 662"/>
                <a:gd name="T33" fmla="*/ 192 h 316"/>
                <a:gd name="T34" fmla="*/ 437 w 662"/>
                <a:gd name="T35" fmla="*/ 273 h 316"/>
                <a:gd name="T36" fmla="*/ 417 w 662"/>
                <a:gd name="T37" fmla="*/ 282 h 316"/>
                <a:gd name="T38" fmla="*/ 397 w 662"/>
                <a:gd name="T39" fmla="*/ 288 h 316"/>
                <a:gd name="T40" fmla="*/ 376 w 662"/>
                <a:gd name="T41" fmla="*/ 293 h 316"/>
                <a:gd name="T42" fmla="*/ 355 w 662"/>
                <a:gd name="T43" fmla="*/ 297 h 316"/>
                <a:gd name="T44" fmla="*/ 364 w 662"/>
                <a:gd name="T45" fmla="*/ 288 h 316"/>
                <a:gd name="T46" fmla="*/ 385 w 662"/>
                <a:gd name="T47" fmla="*/ 284 h 316"/>
                <a:gd name="T48" fmla="*/ 405 w 662"/>
                <a:gd name="T49" fmla="*/ 279 h 316"/>
                <a:gd name="T50" fmla="*/ 424 w 662"/>
                <a:gd name="T51" fmla="*/ 271 h 316"/>
                <a:gd name="T52" fmla="*/ 437 w 662"/>
                <a:gd name="T53" fmla="*/ 273 h 316"/>
                <a:gd name="T54" fmla="*/ 261 w 662"/>
                <a:gd name="T55" fmla="*/ 312 h 316"/>
                <a:gd name="T56" fmla="*/ 237 w 662"/>
                <a:gd name="T57" fmla="*/ 313 h 316"/>
                <a:gd name="T58" fmla="*/ 214 w 662"/>
                <a:gd name="T59" fmla="*/ 313 h 316"/>
                <a:gd name="T60" fmla="*/ 194 w 662"/>
                <a:gd name="T61" fmla="*/ 313 h 316"/>
                <a:gd name="T62" fmla="*/ 184 w 662"/>
                <a:gd name="T63" fmla="*/ 306 h 316"/>
                <a:gd name="T64" fmla="*/ 204 w 662"/>
                <a:gd name="T65" fmla="*/ 306 h 316"/>
                <a:gd name="T66" fmla="*/ 225 w 662"/>
                <a:gd name="T67" fmla="*/ 306 h 316"/>
                <a:gd name="T68" fmla="*/ 248 w 662"/>
                <a:gd name="T69" fmla="*/ 306 h 316"/>
                <a:gd name="T70" fmla="*/ 273 w 662"/>
                <a:gd name="T71" fmla="*/ 305 h 316"/>
                <a:gd name="T72" fmla="*/ 82 w 662"/>
                <a:gd name="T73" fmla="*/ 308 h 316"/>
                <a:gd name="T74" fmla="*/ 61 w 662"/>
                <a:gd name="T75" fmla="*/ 307 h 316"/>
                <a:gd name="T76" fmla="*/ 41 w 662"/>
                <a:gd name="T77" fmla="*/ 309 h 316"/>
                <a:gd name="T78" fmla="*/ 21 w 662"/>
                <a:gd name="T79" fmla="*/ 311 h 316"/>
                <a:gd name="T80" fmla="*/ 2 w 662"/>
                <a:gd name="T81" fmla="*/ 316 h 316"/>
                <a:gd name="T82" fmla="*/ 9 w 662"/>
                <a:gd name="T83" fmla="*/ 307 h 316"/>
                <a:gd name="T84" fmla="*/ 30 w 662"/>
                <a:gd name="T85" fmla="*/ 302 h 316"/>
                <a:gd name="T86" fmla="*/ 50 w 662"/>
                <a:gd name="T87" fmla="*/ 300 h 316"/>
                <a:gd name="T88" fmla="*/ 71 w 662"/>
                <a:gd name="T89" fmla="*/ 300 h 316"/>
                <a:gd name="T90" fmla="*/ 82 w 662"/>
                <a:gd name="T91" fmla="*/ 30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2" h="316">
                  <a:moveTo>
                    <a:pt x="662" y="2"/>
                  </a:moveTo>
                  <a:lnTo>
                    <a:pt x="662" y="6"/>
                  </a:lnTo>
                  <a:lnTo>
                    <a:pt x="660" y="17"/>
                  </a:lnTo>
                  <a:lnTo>
                    <a:pt x="656" y="35"/>
                  </a:lnTo>
                  <a:lnTo>
                    <a:pt x="647" y="58"/>
                  </a:lnTo>
                  <a:lnTo>
                    <a:pt x="639" y="55"/>
                  </a:lnTo>
                  <a:lnTo>
                    <a:pt x="648" y="33"/>
                  </a:lnTo>
                  <a:lnTo>
                    <a:pt x="652" y="16"/>
                  </a:lnTo>
                  <a:lnTo>
                    <a:pt x="655" y="5"/>
                  </a:lnTo>
                  <a:lnTo>
                    <a:pt x="655" y="0"/>
                  </a:lnTo>
                  <a:lnTo>
                    <a:pt x="662" y="2"/>
                  </a:lnTo>
                  <a:close/>
                  <a:moveTo>
                    <a:pt x="623" y="105"/>
                  </a:moveTo>
                  <a:lnTo>
                    <a:pt x="615" y="119"/>
                  </a:lnTo>
                  <a:lnTo>
                    <a:pt x="604" y="132"/>
                  </a:lnTo>
                  <a:lnTo>
                    <a:pt x="596" y="141"/>
                  </a:lnTo>
                  <a:lnTo>
                    <a:pt x="589" y="150"/>
                  </a:lnTo>
                  <a:lnTo>
                    <a:pt x="582" y="146"/>
                  </a:lnTo>
                  <a:lnTo>
                    <a:pt x="590" y="136"/>
                  </a:lnTo>
                  <a:lnTo>
                    <a:pt x="597" y="128"/>
                  </a:lnTo>
                  <a:lnTo>
                    <a:pt x="608" y="115"/>
                  </a:lnTo>
                  <a:lnTo>
                    <a:pt x="617" y="101"/>
                  </a:lnTo>
                  <a:lnTo>
                    <a:pt x="623" y="105"/>
                  </a:lnTo>
                  <a:close/>
                  <a:moveTo>
                    <a:pt x="549" y="198"/>
                  </a:moveTo>
                  <a:lnTo>
                    <a:pt x="537" y="207"/>
                  </a:lnTo>
                  <a:lnTo>
                    <a:pt x="526" y="216"/>
                  </a:lnTo>
                  <a:lnTo>
                    <a:pt x="515" y="225"/>
                  </a:lnTo>
                  <a:lnTo>
                    <a:pt x="504" y="233"/>
                  </a:lnTo>
                  <a:lnTo>
                    <a:pt x="497" y="238"/>
                  </a:lnTo>
                  <a:lnTo>
                    <a:pt x="493" y="232"/>
                  </a:lnTo>
                  <a:lnTo>
                    <a:pt x="499" y="227"/>
                  </a:lnTo>
                  <a:lnTo>
                    <a:pt x="511" y="218"/>
                  </a:lnTo>
                  <a:lnTo>
                    <a:pt x="522" y="211"/>
                  </a:lnTo>
                  <a:lnTo>
                    <a:pt x="533" y="202"/>
                  </a:lnTo>
                  <a:lnTo>
                    <a:pt x="543" y="192"/>
                  </a:lnTo>
                  <a:lnTo>
                    <a:pt x="549" y="198"/>
                  </a:lnTo>
                  <a:close/>
                  <a:moveTo>
                    <a:pt x="437" y="273"/>
                  </a:moveTo>
                  <a:lnTo>
                    <a:pt x="427" y="279"/>
                  </a:lnTo>
                  <a:lnTo>
                    <a:pt x="417" y="282"/>
                  </a:lnTo>
                  <a:lnTo>
                    <a:pt x="408" y="285"/>
                  </a:lnTo>
                  <a:lnTo>
                    <a:pt x="397" y="288"/>
                  </a:lnTo>
                  <a:lnTo>
                    <a:pt x="387" y="290"/>
                  </a:lnTo>
                  <a:lnTo>
                    <a:pt x="376" y="293"/>
                  </a:lnTo>
                  <a:lnTo>
                    <a:pt x="365" y="295"/>
                  </a:lnTo>
                  <a:lnTo>
                    <a:pt x="355" y="297"/>
                  </a:lnTo>
                  <a:lnTo>
                    <a:pt x="354" y="290"/>
                  </a:lnTo>
                  <a:lnTo>
                    <a:pt x="364" y="288"/>
                  </a:lnTo>
                  <a:lnTo>
                    <a:pt x="375" y="286"/>
                  </a:lnTo>
                  <a:lnTo>
                    <a:pt x="385" y="284"/>
                  </a:lnTo>
                  <a:lnTo>
                    <a:pt x="396" y="282"/>
                  </a:lnTo>
                  <a:lnTo>
                    <a:pt x="405" y="279"/>
                  </a:lnTo>
                  <a:lnTo>
                    <a:pt x="415" y="275"/>
                  </a:lnTo>
                  <a:lnTo>
                    <a:pt x="424" y="271"/>
                  </a:lnTo>
                  <a:lnTo>
                    <a:pt x="433" y="268"/>
                  </a:lnTo>
                  <a:lnTo>
                    <a:pt x="437" y="273"/>
                  </a:lnTo>
                  <a:close/>
                  <a:moveTo>
                    <a:pt x="273" y="311"/>
                  </a:moveTo>
                  <a:lnTo>
                    <a:pt x="261" y="312"/>
                  </a:lnTo>
                  <a:lnTo>
                    <a:pt x="249" y="312"/>
                  </a:lnTo>
                  <a:lnTo>
                    <a:pt x="237" y="313"/>
                  </a:lnTo>
                  <a:lnTo>
                    <a:pt x="225" y="313"/>
                  </a:lnTo>
                  <a:lnTo>
                    <a:pt x="214" y="313"/>
                  </a:lnTo>
                  <a:lnTo>
                    <a:pt x="204" y="313"/>
                  </a:lnTo>
                  <a:lnTo>
                    <a:pt x="194" y="313"/>
                  </a:lnTo>
                  <a:lnTo>
                    <a:pt x="184" y="313"/>
                  </a:lnTo>
                  <a:lnTo>
                    <a:pt x="184" y="306"/>
                  </a:lnTo>
                  <a:lnTo>
                    <a:pt x="194" y="306"/>
                  </a:lnTo>
                  <a:lnTo>
                    <a:pt x="204" y="306"/>
                  </a:lnTo>
                  <a:lnTo>
                    <a:pt x="214" y="306"/>
                  </a:lnTo>
                  <a:lnTo>
                    <a:pt x="225" y="306"/>
                  </a:lnTo>
                  <a:lnTo>
                    <a:pt x="236" y="306"/>
                  </a:lnTo>
                  <a:lnTo>
                    <a:pt x="248" y="306"/>
                  </a:lnTo>
                  <a:lnTo>
                    <a:pt x="260" y="305"/>
                  </a:lnTo>
                  <a:lnTo>
                    <a:pt x="273" y="305"/>
                  </a:lnTo>
                  <a:lnTo>
                    <a:pt x="273" y="311"/>
                  </a:lnTo>
                  <a:close/>
                  <a:moveTo>
                    <a:pt x="82" y="308"/>
                  </a:moveTo>
                  <a:lnTo>
                    <a:pt x="71" y="307"/>
                  </a:lnTo>
                  <a:lnTo>
                    <a:pt x="61" y="307"/>
                  </a:lnTo>
                  <a:lnTo>
                    <a:pt x="50" y="308"/>
                  </a:lnTo>
                  <a:lnTo>
                    <a:pt x="41" y="309"/>
                  </a:lnTo>
                  <a:lnTo>
                    <a:pt x="31" y="310"/>
                  </a:lnTo>
                  <a:lnTo>
                    <a:pt x="21" y="311"/>
                  </a:lnTo>
                  <a:lnTo>
                    <a:pt x="12" y="313"/>
                  </a:lnTo>
                  <a:lnTo>
                    <a:pt x="2" y="316"/>
                  </a:lnTo>
                  <a:lnTo>
                    <a:pt x="0" y="310"/>
                  </a:lnTo>
                  <a:lnTo>
                    <a:pt x="9" y="307"/>
                  </a:lnTo>
                  <a:lnTo>
                    <a:pt x="20" y="305"/>
                  </a:lnTo>
                  <a:lnTo>
                    <a:pt x="30" y="302"/>
                  </a:lnTo>
                  <a:lnTo>
                    <a:pt x="40" y="301"/>
                  </a:lnTo>
                  <a:lnTo>
                    <a:pt x="50" y="300"/>
                  </a:lnTo>
                  <a:lnTo>
                    <a:pt x="60" y="300"/>
                  </a:lnTo>
                  <a:lnTo>
                    <a:pt x="71" y="300"/>
                  </a:lnTo>
                  <a:lnTo>
                    <a:pt x="82" y="300"/>
                  </a:lnTo>
                  <a:lnTo>
                    <a:pt x="82" y="308"/>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80" name="Freeform 467">
              <a:extLst>
                <a:ext uri="{FF2B5EF4-FFF2-40B4-BE49-F238E27FC236}">
                  <a16:creationId xmlns:a16="http://schemas.microsoft.com/office/drawing/2014/main" id="{BDA6E76C-00E1-4797-8A1B-EFE3A54F612D}"/>
                </a:ext>
              </a:extLst>
            </p:cNvPr>
            <p:cNvSpPr>
              <a:spLocks noEditPoints="1"/>
            </p:cNvSpPr>
            <p:nvPr/>
          </p:nvSpPr>
          <p:spPr bwMode="auto">
            <a:xfrm>
              <a:off x="3417640" y="3816226"/>
              <a:ext cx="88900" cy="95250"/>
            </a:xfrm>
            <a:custGeom>
              <a:avLst/>
              <a:gdLst>
                <a:gd name="T0" fmla="*/ 223 w 225"/>
                <a:gd name="T1" fmla="*/ 18 h 241"/>
                <a:gd name="T2" fmla="*/ 211 w 225"/>
                <a:gd name="T3" fmla="*/ 42 h 241"/>
                <a:gd name="T4" fmla="*/ 201 w 225"/>
                <a:gd name="T5" fmla="*/ 62 h 241"/>
                <a:gd name="T6" fmla="*/ 192 w 225"/>
                <a:gd name="T7" fmla="*/ 57 h 241"/>
                <a:gd name="T8" fmla="*/ 207 w 225"/>
                <a:gd name="T9" fmla="*/ 34 h 241"/>
                <a:gd name="T10" fmla="*/ 218 w 225"/>
                <a:gd name="T11" fmla="*/ 10 h 241"/>
                <a:gd name="T12" fmla="*/ 222 w 225"/>
                <a:gd name="T13" fmla="*/ 0 h 241"/>
                <a:gd name="T14" fmla="*/ 164 w 225"/>
                <a:gd name="T15" fmla="*/ 105 h 241"/>
                <a:gd name="T16" fmla="*/ 164 w 225"/>
                <a:gd name="T17" fmla="*/ 112 h 241"/>
                <a:gd name="T18" fmla="*/ 162 w 225"/>
                <a:gd name="T19" fmla="*/ 116 h 241"/>
                <a:gd name="T20" fmla="*/ 158 w 225"/>
                <a:gd name="T21" fmla="*/ 121 h 241"/>
                <a:gd name="T22" fmla="*/ 148 w 225"/>
                <a:gd name="T23" fmla="*/ 132 h 241"/>
                <a:gd name="T24" fmla="*/ 129 w 225"/>
                <a:gd name="T25" fmla="*/ 148 h 241"/>
                <a:gd name="T26" fmla="*/ 122 w 225"/>
                <a:gd name="T27" fmla="*/ 146 h 241"/>
                <a:gd name="T28" fmla="*/ 149 w 225"/>
                <a:gd name="T29" fmla="*/ 119 h 241"/>
                <a:gd name="T30" fmla="*/ 153 w 225"/>
                <a:gd name="T31" fmla="*/ 113 h 241"/>
                <a:gd name="T32" fmla="*/ 158 w 225"/>
                <a:gd name="T33" fmla="*/ 103 h 241"/>
                <a:gd name="T34" fmla="*/ 158 w 225"/>
                <a:gd name="T35" fmla="*/ 108 h 241"/>
                <a:gd name="T36" fmla="*/ 67 w 225"/>
                <a:gd name="T37" fmla="*/ 206 h 241"/>
                <a:gd name="T38" fmla="*/ 66 w 225"/>
                <a:gd name="T39" fmla="*/ 206 h 241"/>
                <a:gd name="T40" fmla="*/ 63 w 225"/>
                <a:gd name="T41" fmla="*/ 208 h 241"/>
                <a:gd name="T42" fmla="*/ 59 w 225"/>
                <a:gd name="T43" fmla="*/ 210 h 241"/>
                <a:gd name="T44" fmla="*/ 50 w 225"/>
                <a:gd name="T45" fmla="*/ 217 h 241"/>
                <a:gd name="T46" fmla="*/ 41 w 225"/>
                <a:gd name="T47" fmla="*/ 222 h 241"/>
                <a:gd name="T48" fmla="*/ 40 w 225"/>
                <a:gd name="T49" fmla="*/ 222 h 241"/>
                <a:gd name="T50" fmla="*/ 36 w 225"/>
                <a:gd name="T51" fmla="*/ 226 h 241"/>
                <a:gd name="T52" fmla="*/ 36 w 225"/>
                <a:gd name="T53" fmla="*/ 226 h 241"/>
                <a:gd name="T54" fmla="*/ 30 w 225"/>
                <a:gd name="T55" fmla="*/ 229 h 241"/>
                <a:gd name="T56" fmla="*/ 0 w 225"/>
                <a:gd name="T57" fmla="*/ 241 h 241"/>
                <a:gd name="T58" fmla="*/ 15 w 225"/>
                <a:gd name="T59" fmla="*/ 226 h 241"/>
                <a:gd name="T60" fmla="*/ 29 w 225"/>
                <a:gd name="T61" fmla="*/ 221 h 241"/>
                <a:gd name="T62" fmla="*/ 31 w 225"/>
                <a:gd name="T63" fmla="*/ 219 h 241"/>
                <a:gd name="T64" fmla="*/ 37 w 225"/>
                <a:gd name="T65" fmla="*/ 217 h 241"/>
                <a:gd name="T66" fmla="*/ 37 w 225"/>
                <a:gd name="T67" fmla="*/ 217 h 241"/>
                <a:gd name="T68" fmla="*/ 55 w 225"/>
                <a:gd name="T69" fmla="*/ 205 h 241"/>
                <a:gd name="T70" fmla="*/ 58 w 225"/>
                <a:gd name="T71" fmla="*/ 202 h 241"/>
                <a:gd name="T72" fmla="*/ 61 w 225"/>
                <a:gd name="T73" fmla="*/ 200 h 241"/>
                <a:gd name="T74" fmla="*/ 61 w 225"/>
                <a:gd name="T75" fmla="*/ 200 h 241"/>
                <a:gd name="T76" fmla="*/ 66 w 225"/>
                <a:gd name="T77" fmla="*/ 206 h 241"/>
                <a:gd name="T78" fmla="*/ 67 w 225"/>
                <a:gd name="T79" fmla="*/ 206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5" h="241">
                  <a:moveTo>
                    <a:pt x="225" y="12"/>
                  </a:moveTo>
                  <a:lnTo>
                    <a:pt x="223" y="18"/>
                  </a:lnTo>
                  <a:lnTo>
                    <a:pt x="217" y="34"/>
                  </a:lnTo>
                  <a:lnTo>
                    <a:pt x="211" y="42"/>
                  </a:lnTo>
                  <a:lnTo>
                    <a:pt x="206" y="52"/>
                  </a:lnTo>
                  <a:lnTo>
                    <a:pt x="201" y="62"/>
                  </a:lnTo>
                  <a:lnTo>
                    <a:pt x="193" y="70"/>
                  </a:lnTo>
                  <a:lnTo>
                    <a:pt x="192" y="57"/>
                  </a:lnTo>
                  <a:lnTo>
                    <a:pt x="201" y="45"/>
                  </a:lnTo>
                  <a:lnTo>
                    <a:pt x="207" y="34"/>
                  </a:lnTo>
                  <a:lnTo>
                    <a:pt x="214" y="21"/>
                  </a:lnTo>
                  <a:lnTo>
                    <a:pt x="218" y="10"/>
                  </a:lnTo>
                  <a:lnTo>
                    <a:pt x="221" y="2"/>
                  </a:lnTo>
                  <a:lnTo>
                    <a:pt x="222" y="0"/>
                  </a:lnTo>
                  <a:lnTo>
                    <a:pt x="225" y="12"/>
                  </a:lnTo>
                  <a:close/>
                  <a:moveTo>
                    <a:pt x="164" y="105"/>
                  </a:moveTo>
                  <a:lnTo>
                    <a:pt x="164" y="110"/>
                  </a:lnTo>
                  <a:lnTo>
                    <a:pt x="164" y="112"/>
                  </a:lnTo>
                  <a:lnTo>
                    <a:pt x="164" y="112"/>
                  </a:lnTo>
                  <a:lnTo>
                    <a:pt x="162" y="116"/>
                  </a:lnTo>
                  <a:lnTo>
                    <a:pt x="160" y="118"/>
                  </a:lnTo>
                  <a:lnTo>
                    <a:pt x="158" y="121"/>
                  </a:lnTo>
                  <a:lnTo>
                    <a:pt x="154" y="124"/>
                  </a:lnTo>
                  <a:lnTo>
                    <a:pt x="148" y="132"/>
                  </a:lnTo>
                  <a:lnTo>
                    <a:pt x="139" y="140"/>
                  </a:lnTo>
                  <a:lnTo>
                    <a:pt x="129" y="148"/>
                  </a:lnTo>
                  <a:lnTo>
                    <a:pt x="122" y="157"/>
                  </a:lnTo>
                  <a:lnTo>
                    <a:pt x="122" y="146"/>
                  </a:lnTo>
                  <a:lnTo>
                    <a:pt x="136" y="133"/>
                  </a:lnTo>
                  <a:lnTo>
                    <a:pt x="149" y="119"/>
                  </a:lnTo>
                  <a:lnTo>
                    <a:pt x="151" y="117"/>
                  </a:lnTo>
                  <a:lnTo>
                    <a:pt x="153" y="113"/>
                  </a:lnTo>
                  <a:lnTo>
                    <a:pt x="155" y="108"/>
                  </a:lnTo>
                  <a:lnTo>
                    <a:pt x="158" y="103"/>
                  </a:lnTo>
                  <a:lnTo>
                    <a:pt x="158" y="108"/>
                  </a:lnTo>
                  <a:lnTo>
                    <a:pt x="158" y="108"/>
                  </a:lnTo>
                  <a:lnTo>
                    <a:pt x="164" y="105"/>
                  </a:lnTo>
                  <a:close/>
                  <a:moveTo>
                    <a:pt x="67" y="206"/>
                  </a:moveTo>
                  <a:lnTo>
                    <a:pt x="66" y="206"/>
                  </a:lnTo>
                  <a:lnTo>
                    <a:pt x="66" y="206"/>
                  </a:lnTo>
                  <a:lnTo>
                    <a:pt x="63" y="208"/>
                  </a:lnTo>
                  <a:lnTo>
                    <a:pt x="63" y="208"/>
                  </a:lnTo>
                  <a:lnTo>
                    <a:pt x="63" y="208"/>
                  </a:lnTo>
                  <a:lnTo>
                    <a:pt x="59" y="210"/>
                  </a:lnTo>
                  <a:lnTo>
                    <a:pt x="59" y="210"/>
                  </a:lnTo>
                  <a:lnTo>
                    <a:pt x="50" y="217"/>
                  </a:lnTo>
                  <a:lnTo>
                    <a:pt x="41" y="222"/>
                  </a:lnTo>
                  <a:lnTo>
                    <a:pt x="41" y="222"/>
                  </a:lnTo>
                  <a:lnTo>
                    <a:pt x="41" y="222"/>
                  </a:lnTo>
                  <a:lnTo>
                    <a:pt x="40" y="222"/>
                  </a:lnTo>
                  <a:lnTo>
                    <a:pt x="40" y="222"/>
                  </a:lnTo>
                  <a:lnTo>
                    <a:pt x="36" y="226"/>
                  </a:lnTo>
                  <a:lnTo>
                    <a:pt x="36" y="226"/>
                  </a:lnTo>
                  <a:lnTo>
                    <a:pt x="36" y="226"/>
                  </a:lnTo>
                  <a:lnTo>
                    <a:pt x="33" y="227"/>
                  </a:lnTo>
                  <a:lnTo>
                    <a:pt x="30" y="229"/>
                  </a:lnTo>
                  <a:lnTo>
                    <a:pt x="15" y="234"/>
                  </a:lnTo>
                  <a:lnTo>
                    <a:pt x="0" y="241"/>
                  </a:lnTo>
                  <a:lnTo>
                    <a:pt x="2" y="228"/>
                  </a:lnTo>
                  <a:lnTo>
                    <a:pt x="15" y="226"/>
                  </a:lnTo>
                  <a:lnTo>
                    <a:pt x="27" y="222"/>
                  </a:lnTo>
                  <a:lnTo>
                    <a:pt x="29" y="221"/>
                  </a:lnTo>
                  <a:lnTo>
                    <a:pt x="31" y="219"/>
                  </a:lnTo>
                  <a:lnTo>
                    <a:pt x="31" y="219"/>
                  </a:lnTo>
                  <a:lnTo>
                    <a:pt x="37" y="217"/>
                  </a:lnTo>
                  <a:lnTo>
                    <a:pt x="37" y="217"/>
                  </a:lnTo>
                  <a:lnTo>
                    <a:pt x="39" y="219"/>
                  </a:lnTo>
                  <a:lnTo>
                    <a:pt x="37" y="217"/>
                  </a:lnTo>
                  <a:lnTo>
                    <a:pt x="46" y="210"/>
                  </a:lnTo>
                  <a:lnTo>
                    <a:pt x="55" y="205"/>
                  </a:lnTo>
                  <a:lnTo>
                    <a:pt x="55" y="205"/>
                  </a:lnTo>
                  <a:lnTo>
                    <a:pt x="58" y="202"/>
                  </a:lnTo>
                  <a:lnTo>
                    <a:pt x="58" y="202"/>
                  </a:lnTo>
                  <a:lnTo>
                    <a:pt x="61" y="200"/>
                  </a:lnTo>
                  <a:lnTo>
                    <a:pt x="61" y="200"/>
                  </a:lnTo>
                  <a:lnTo>
                    <a:pt x="61" y="200"/>
                  </a:lnTo>
                  <a:lnTo>
                    <a:pt x="65" y="204"/>
                  </a:lnTo>
                  <a:lnTo>
                    <a:pt x="66" y="206"/>
                  </a:lnTo>
                  <a:lnTo>
                    <a:pt x="66" y="206"/>
                  </a:lnTo>
                  <a:lnTo>
                    <a:pt x="67" y="20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sp>
          <p:nvSpPr>
            <p:cNvPr id="81" name="Freeform 468">
              <a:extLst>
                <a:ext uri="{FF2B5EF4-FFF2-40B4-BE49-F238E27FC236}">
                  <a16:creationId xmlns:a16="http://schemas.microsoft.com/office/drawing/2014/main" id="{F2D1F52E-3059-484D-A456-60F2CE98CFC3}"/>
                </a:ext>
              </a:extLst>
            </p:cNvPr>
            <p:cNvSpPr/>
            <p:nvPr/>
          </p:nvSpPr>
          <p:spPr bwMode="auto">
            <a:xfrm>
              <a:off x="4849565" y="3543176"/>
              <a:ext cx="149225" cy="107950"/>
            </a:xfrm>
            <a:custGeom>
              <a:avLst/>
              <a:gdLst>
                <a:gd name="T0" fmla="*/ 2 w 377"/>
                <a:gd name="T1" fmla="*/ 0 h 275"/>
                <a:gd name="T2" fmla="*/ 2 w 377"/>
                <a:gd name="T3" fmla="*/ 0 h 275"/>
                <a:gd name="T4" fmla="*/ 11 w 377"/>
                <a:gd name="T5" fmla="*/ 2 h 275"/>
                <a:gd name="T6" fmla="*/ 33 w 377"/>
                <a:gd name="T7" fmla="*/ 10 h 275"/>
                <a:gd name="T8" fmla="*/ 65 w 377"/>
                <a:gd name="T9" fmla="*/ 28 h 275"/>
                <a:gd name="T10" fmla="*/ 102 w 377"/>
                <a:gd name="T11" fmla="*/ 53 h 275"/>
                <a:gd name="T12" fmla="*/ 131 w 377"/>
                <a:gd name="T13" fmla="*/ 69 h 275"/>
                <a:gd name="T14" fmla="*/ 142 w 377"/>
                <a:gd name="T15" fmla="*/ 76 h 275"/>
                <a:gd name="T16" fmla="*/ 160 w 377"/>
                <a:gd name="T17" fmla="*/ 83 h 275"/>
                <a:gd name="T18" fmla="*/ 175 w 377"/>
                <a:gd name="T19" fmla="*/ 86 h 275"/>
                <a:gd name="T20" fmla="*/ 209 w 377"/>
                <a:gd name="T21" fmla="*/ 99 h 275"/>
                <a:gd name="T22" fmla="*/ 242 w 377"/>
                <a:gd name="T23" fmla="*/ 121 h 275"/>
                <a:gd name="T24" fmla="*/ 271 w 377"/>
                <a:gd name="T25" fmla="*/ 144 h 275"/>
                <a:gd name="T26" fmla="*/ 286 w 377"/>
                <a:gd name="T27" fmla="*/ 159 h 275"/>
                <a:gd name="T28" fmla="*/ 292 w 377"/>
                <a:gd name="T29" fmla="*/ 167 h 275"/>
                <a:gd name="T30" fmla="*/ 293 w 377"/>
                <a:gd name="T31" fmla="*/ 170 h 275"/>
                <a:gd name="T32" fmla="*/ 293 w 377"/>
                <a:gd name="T33" fmla="*/ 172 h 275"/>
                <a:gd name="T34" fmla="*/ 301 w 377"/>
                <a:gd name="T35" fmla="*/ 179 h 275"/>
                <a:gd name="T36" fmla="*/ 301 w 377"/>
                <a:gd name="T37" fmla="*/ 179 h 275"/>
                <a:gd name="T38" fmla="*/ 314 w 377"/>
                <a:gd name="T39" fmla="*/ 193 h 275"/>
                <a:gd name="T40" fmla="*/ 315 w 377"/>
                <a:gd name="T41" fmla="*/ 199 h 275"/>
                <a:gd name="T42" fmla="*/ 316 w 377"/>
                <a:gd name="T43" fmla="*/ 207 h 275"/>
                <a:gd name="T44" fmla="*/ 315 w 377"/>
                <a:gd name="T45" fmla="*/ 216 h 275"/>
                <a:gd name="T46" fmla="*/ 320 w 377"/>
                <a:gd name="T47" fmla="*/ 223 h 275"/>
                <a:gd name="T48" fmla="*/ 338 w 377"/>
                <a:gd name="T49" fmla="*/ 233 h 275"/>
                <a:gd name="T50" fmla="*/ 362 w 377"/>
                <a:gd name="T51" fmla="*/ 248 h 275"/>
                <a:gd name="T52" fmla="*/ 377 w 377"/>
                <a:gd name="T53" fmla="*/ 275 h 275"/>
                <a:gd name="T54" fmla="*/ 354 w 377"/>
                <a:gd name="T55" fmla="*/ 258 h 275"/>
                <a:gd name="T56" fmla="*/ 332 w 377"/>
                <a:gd name="T57" fmla="*/ 244 h 275"/>
                <a:gd name="T58" fmla="*/ 314 w 377"/>
                <a:gd name="T59" fmla="*/ 235 h 275"/>
                <a:gd name="T60" fmla="*/ 306 w 377"/>
                <a:gd name="T61" fmla="*/ 228 h 275"/>
                <a:gd name="T62" fmla="*/ 302 w 377"/>
                <a:gd name="T63" fmla="*/ 217 h 275"/>
                <a:gd name="T64" fmla="*/ 304 w 377"/>
                <a:gd name="T65" fmla="*/ 204 h 275"/>
                <a:gd name="T66" fmla="*/ 302 w 377"/>
                <a:gd name="T67" fmla="*/ 199 h 275"/>
                <a:gd name="T68" fmla="*/ 301 w 377"/>
                <a:gd name="T69" fmla="*/ 196 h 275"/>
                <a:gd name="T70" fmla="*/ 293 w 377"/>
                <a:gd name="T71" fmla="*/ 188 h 275"/>
                <a:gd name="T72" fmla="*/ 285 w 377"/>
                <a:gd name="T73" fmla="*/ 181 h 275"/>
                <a:gd name="T74" fmla="*/ 280 w 377"/>
                <a:gd name="T75" fmla="*/ 174 h 275"/>
                <a:gd name="T76" fmla="*/ 279 w 377"/>
                <a:gd name="T77" fmla="*/ 169 h 275"/>
                <a:gd name="T78" fmla="*/ 274 w 377"/>
                <a:gd name="T79" fmla="*/ 162 h 275"/>
                <a:gd name="T80" fmla="*/ 260 w 377"/>
                <a:gd name="T81" fmla="*/ 149 h 275"/>
                <a:gd name="T82" fmla="*/ 231 w 377"/>
                <a:gd name="T83" fmla="*/ 130 h 275"/>
                <a:gd name="T84" fmla="*/ 195 w 377"/>
                <a:gd name="T85" fmla="*/ 111 h 275"/>
                <a:gd name="T86" fmla="*/ 164 w 377"/>
                <a:gd name="T87" fmla="*/ 99 h 275"/>
                <a:gd name="T88" fmla="*/ 155 w 377"/>
                <a:gd name="T89" fmla="*/ 95 h 275"/>
                <a:gd name="T90" fmla="*/ 137 w 377"/>
                <a:gd name="T91" fmla="*/ 87 h 275"/>
                <a:gd name="T92" fmla="*/ 123 w 377"/>
                <a:gd name="T93" fmla="*/ 81 h 275"/>
                <a:gd name="T94" fmla="*/ 94 w 377"/>
                <a:gd name="T95" fmla="*/ 64 h 275"/>
                <a:gd name="T96" fmla="*/ 59 w 377"/>
                <a:gd name="T97" fmla="*/ 39 h 275"/>
                <a:gd name="T98" fmla="*/ 28 w 377"/>
                <a:gd name="T99" fmla="*/ 22 h 275"/>
                <a:gd name="T100" fmla="*/ 9 w 377"/>
                <a:gd name="T101" fmla="*/ 15 h 275"/>
                <a:gd name="T102" fmla="*/ 0 w 377"/>
                <a:gd name="T103" fmla="*/ 13 h 275"/>
                <a:gd name="T104" fmla="*/ 0 w 377"/>
                <a:gd name="T10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275">
                  <a:moveTo>
                    <a:pt x="0" y="0"/>
                  </a:moveTo>
                  <a:lnTo>
                    <a:pt x="2" y="0"/>
                  </a:lnTo>
                  <a:lnTo>
                    <a:pt x="2" y="0"/>
                  </a:lnTo>
                  <a:lnTo>
                    <a:pt x="2" y="0"/>
                  </a:lnTo>
                  <a:lnTo>
                    <a:pt x="2" y="0"/>
                  </a:lnTo>
                  <a:lnTo>
                    <a:pt x="11" y="2"/>
                  </a:lnTo>
                  <a:lnTo>
                    <a:pt x="22" y="6"/>
                  </a:lnTo>
                  <a:lnTo>
                    <a:pt x="33" y="10"/>
                  </a:lnTo>
                  <a:lnTo>
                    <a:pt x="44" y="15"/>
                  </a:lnTo>
                  <a:lnTo>
                    <a:pt x="65" y="28"/>
                  </a:lnTo>
                  <a:lnTo>
                    <a:pt x="87" y="43"/>
                  </a:lnTo>
                  <a:lnTo>
                    <a:pt x="102" y="53"/>
                  </a:lnTo>
                  <a:lnTo>
                    <a:pt x="117" y="62"/>
                  </a:lnTo>
                  <a:lnTo>
                    <a:pt x="131" y="69"/>
                  </a:lnTo>
                  <a:lnTo>
                    <a:pt x="142" y="76"/>
                  </a:lnTo>
                  <a:lnTo>
                    <a:pt x="142" y="76"/>
                  </a:lnTo>
                  <a:lnTo>
                    <a:pt x="150" y="79"/>
                  </a:lnTo>
                  <a:lnTo>
                    <a:pt x="160" y="83"/>
                  </a:lnTo>
                  <a:lnTo>
                    <a:pt x="160" y="83"/>
                  </a:lnTo>
                  <a:lnTo>
                    <a:pt x="175" y="86"/>
                  </a:lnTo>
                  <a:lnTo>
                    <a:pt x="191" y="90"/>
                  </a:lnTo>
                  <a:lnTo>
                    <a:pt x="209" y="99"/>
                  </a:lnTo>
                  <a:lnTo>
                    <a:pt x="226" y="110"/>
                  </a:lnTo>
                  <a:lnTo>
                    <a:pt x="242" y="121"/>
                  </a:lnTo>
                  <a:lnTo>
                    <a:pt x="258" y="133"/>
                  </a:lnTo>
                  <a:lnTo>
                    <a:pt x="271" y="144"/>
                  </a:lnTo>
                  <a:lnTo>
                    <a:pt x="282" y="154"/>
                  </a:lnTo>
                  <a:lnTo>
                    <a:pt x="286" y="159"/>
                  </a:lnTo>
                  <a:lnTo>
                    <a:pt x="290" y="163"/>
                  </a:lnTo>
                  <a:lnTo>
                    <a:pt x="292" y="167"/>
                  </a:lnTo>
                  <a:lnTo>
                    <a:pt x="293" y="170"/>
                  </a:lnTo>
                  <a:lnTo>
                    <a:pt x="293" y="170"/>
                  </a:lnTo>
                  <a:lnTo>
                    <a:pt x="293" y="172"/>
                  </a:lnTo>
                  <a:lnTo>
                    <a:pt x="293" y="172"/>
                  </a:lnTo>
                  <a:lnTo>
                    <a:pt x="295" y="174"/>
                  </a:lnTo>
                  <a:lnTo>
                    <a:pt x="301" y="179"/>
                  </a:lnTo>
                  <a:lnTo>
                    <a:pt x="301" y="179"/>
                  </a:lnTo>
                  <a:lnTo>
                    <a:pt x="301" y="179"/>
                  </a:lnTo>
                  <a:lnTo>
                    <a:pt x="309" y="187"/>
                  </a:lnTo>
                  <a:lnTo>
                    <a:pt x="314" y="193"/>
                  </a:lnTo>
                  <a:lnTo>
                    <a:pt x="314" y="193"/>
                  </a:lnTo>
                  <a:lnTo>
                    <a:pt x="315" y="199"/>
                  </a:lnTo>
                  <a:lnTo>
                    <a:pt x="316" y="203"/>
                  </a:lnTo>
                  <a:lnTo>
                    <a:pt x="316" y="207"/>
                  </a:lnTo>
                  <a:lnTo>
                    <a:pt x="316" y="211"/>
                  </a:lnTo>
                  <a:lnTo>
                    <a:pt x="315" y="216"/>
                  </a:lnTo>
                  <a:lnTo>
                    <a:pt x="316" y="219"/>
                  </a:lnTo>
                  <a:lnTo>
                    <a:pt x="320" y="223"/>
                  </a:lnTo>
                  <a:lnTo>
                    <a:pt x="327" y="228"/>
                  </a:lnTo>
                  <a:lnTo>
                    <a:pt x="338" y="233"/>
                  </a:lnTo>
                  <a:lnTo>
                    <a:pt x="350" y="239"/>
                  </a:lnTo>
                  <a:lnTo>
                    <a:pt x="362" y="248"/>
                  </a:lnTo>
                  <a:lnTo>
                    <a:pt x="373" y="258"/>
                  </a:lnTo>
                  <a:lnTo>
                    <a:pt x="377" y="275"/>
                  </a:lnTo>
                  <a:lnTo>
                    <a:pt x="364" y="265"/>
                  </a:lnTo>
                  <a:lnTo>
                    <a:pt x="354" y="258"/>
                  </a:lnTo>
                  <a:lnTo>
                    <a:pt x="342" y="250"/>
                  </a:lnTo>
                  <a:lnTo>
                    <a:pt x="332" y="244"/>
                  </a:lnTo>
                  <a:lnTo>
                    <a:pt x="321" y="238"/>
                  </a:lnTo>
                  <a:lnTo>
                    <a:pt x="314" y="235"/>
                  </a:lnTo>
                  <a:lnTo>
                    <a:pt x="310" y="232"/>
                  </a:lnTo>
                  <a:lnTo>
                    <a:pt x="306" y="228"/>
                  </a:lnTo>
                  <a:lnTo>
                    <a:pt x="304" y="224"/>
                  </a:lnTo>
                  <a:lnTo>
                    <a:pt x="302" y="217"/>
                  </a:lnTo>
                  <a:lnTo>
                    <a:pt x="302" y="210"/>
                  </a:lnTo>
                  <a:lnTo>
                    <a:pt x="304" y="204"/>
                  </a:lnTo>
                  <a:lnTo>
                    <a:pt x="302" y="199"/>
                  </a:lnTo>
                  <a:lnTo>
                    <a:pt x="302" y="199"/>
                  </a:lnTo>
                  <a:lnTo>
                    <a:pt x="301" y="197"/>
                  </a:lnTo>
                  <a:lnTo>
                    <a:pt x="301" y="196"/>
                  </a:lnTo>
                  <a:lnTo>
                    <a:pt x="299" y="193"/>
                  </a:lnTo>
                  <a:lnTo>
                    <a:pt x="293" y="188"/>
                  </a:lnTo>
                  <a:lnTo>
                    <a:pt x="293" y="188"/>
                  </a:lnTo>
                  <a:lnTo>
                    <a:pt x="285" y="181"/>
                  </a:lnTo>
                  <a:lnTo>
                    <a:pt x="281" y="175"/>
                  </a:lnTo>
                  <a:lnTo>
                    <a:pt x="280" y="174"/>
                  </a:lnTo>
                  <a:lnTo>
                    <a:pt x="280" y="173"/>
                  </a:lnTo>
                  <a:lnTo>
                    <a:pt x="279" y="169"/>
                  </a:lnTo>
                  <a:lnTo>
                    <a:pt x="278" y="166"/>
                  </a:lnTo>
                  <a:lnTo>
                    <a:pt x="274" y="162"/>
                  </a:lnTo>
                  <a:lnTo>
                    <a:pt x="270" y="159"/>
                  </a:lnTo>
                  <a:lnTo>
                    <a:pt x="260" y="149"/>
                  </a:lnTo>
                  <a:lnTo>
                    <a:pt x="246" y="139"/>
                  </a:lnTo>
                  <a:lnTo>
                    <a:pt x="231" y="130"/>
                  </a:lnTo>
                  <a:lnTo>
                    <a:pt x="213" y="120"/>
                  </a:lnTo>
                  <a:lnTo>
                    <a:pt x="195" y="111"/>
                  </a:lnTo>
                  <a:lnTo>
                    <a:pt x="176" y="105"/>
                  </a:lnTo>
                  <a:lnTo>
                    <a:pt x="164" y="99"/>
                  </a:lnTo>
                  <a:lnTo>
                    <a:pt x="155" y="95"/>
                  </a:lnTo>
                  <a:lnTo>
                    <a:pt x="155" y="95"/>
                  </a:lnTo>
                  <a:lnTo>
                    <a:pt x="145" y="91"/>
                  </a:lnTo>
                  <a:lnTo>
                    <a:pt x="137" y="87"/>
                  </a:lnTo>
                  <a:lnTo>
                    <a:pt x="137" y="87"/>
                  </a:lnTo>
                  <a:lnTo>
                    <a:pt x="123" y="81"/>
                  </a:lnTo>
                  <a:lnTo>
                    <a:pt x="109" y="73"/>
                  </a:lnTo>
                  <a:lnTo>
                    <a:pt x="94" y="64"/>
                  </a:lnTo>
                  <a:lnTo>
                    <a:pt x="79" y="53"/>
                  </a:lnTo>
                  <a:lnTo>
                    <a:pt x="59" y="39"/>
                  </a:lnTo>
                  <a:lnTo>
                    <a:pt x="38" y="27"/>
                  </a:lnTo>
                  <a:lnTo>
                    <a:pt x="28" y="22"/>
                  </a:lnTo>
                  <a:lnTo>
                    <a:pt x="19" y="17"/>
                  </a:lnTo>
                  <a:lnTo>
                    <a:pt x="9" y="15"/>
                  </a:lnTo>
                  <a:lnTo>
                    <a:pt x="0" y="13"/>
                  </a:lnTo>
                  <a:lnTo>
                    <a:pt x="0" y="13"/>
                  </a:lnTo>
                  <a:lnTo>
                    <a:pt x="0" y="13"/>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endParaRPr>
            </a:p>
          </p:txBody>
        </p:sp>
      </p:grpSp>
      <p:sp>
        <p:nvSpPr>
          <p:cNvPr id="482" name="TextBox 20">
            <a:extLst>
              <a:ext uri="{FF2B5EF4-FFF2-40B4-BE49-F238E27FC236}">
                <a16:creationId xmlns:a16="http://schemas.microsoft.com/office/drawing/2014/main" id="{875DB72E-BD1F-459D-BE29-D2907C33EA74}"/>
              </a:ext>
            </a:extLst>
          </p:cNvPr>
          <p:cNvSpPr txBox="1"/>
          <p:nvPr/>
        </p:nvSpPr>
        <p:spPr>
          <a:xfrm>
            <a:off x="1611651" y="4298959"/>
            <a:ext cx="4182389" cy="769441"/>
          </a:xfrm>
          <a:prstGeom prst="rect">
            <a:avLst/>
          </a:prstGeom>
          <a:noFill/>
          <a:effectLst/>
        </p:spPr>
        <p:txBody>
          <a:bodyPr wrap="square" rtlCol="0">
            <a:spAutoFit/>
          </a:bodyPr>
          <a:lstStyle/>
          <a:p>
            <a:pPr algn="ctr"/>
            <a:r>
              <a:rPr lang="zh-CN" altLang="en-US" sz="4400" b="1" dirty="0">
                <a:solidFill>
                  <a:srgbClr val="FF0000"/>
                </a:solidFill>
                <a:latin typeface="微软雅黑" panose="020B0503020204020204" pitchFamily="34" charset="-122"/>
                <a:ea typeface="微软雅黑" panose="020B0503020204020204" pitchFamily="34" charset="-122"/>
              </a:rPr>
              <a:t>政协工作报告</a:t>
            </a:r>
          </a:p>
        </p:txBody>
      </p:sp>
      <p:sp>
        <p:nvSpPr>
          <p:cNvPr id="483" name="TextBox 19">
            <a:extLst>
              <a:ext uri="{FF2B5EF4-FFF2-40B4-BE49-F238E27FC236}">
                <a16:creationId xmlns:a16="http://schemas.microsoft.com/office/drawing/2014/main" id="{9EA7BB98-C796-40A8-84BA-9BECFFA0335B}"/>
              </a:ext>
            </a:extLst>
          </p:cNvPr>
          <p:cNvSpPr txBox="1"/>
          <p:nvPr/>
        </p:nvSpPr>
        <p:spPr>
          <a:xfrm>
            <a:off x="1688410" y="5024923"/>
            <a:ext cx="3976894" cy="346249"/>
          </a:xfrm>
          <a:prstGeom prst="rect">
            <a:avLst/>
          </a:prstGeom>
          <a:noFill/>
          <a:effectLst/>
        </p:spPr>
        <p:txBody>
          <a:bodyPr wrap="square" rtlCol="0">
            <a:spAutoFit/>
          </a:bodyPr>
          <a:lstStyle/>
          <a:p>
            <a:pPr algn="ctr"/>
            <a:r>
              <a:rPr lang="en-US" altLang="zh-CN" sz="1650" b="1" dirty="0">
                <a:solidFill>
                  <a:srgbClr val="FF0000"/>
                </a:solidFill>
                <a:latin typeface="微软雅黑" panose="020B0503020204020204" pitchFamily="34" charset="-122"/>
                <a:ea typeface="微软雅黑" panose="020B0503020204020204" pitchFamily="34" charset="-122"/>
              </a:rPr>
              <a:t>Communist Party of China</a:t>
            </a:r>
            <a:endParaRPr lang="zh-CN" altLang="en-US" sz="1650" b="1" dirty="0">
              <a:solidFill>
                <a:srgbClr val="FF0000"/>
              </a:solidFill>
              <a:latin typeface="微软雅黑" panose="020B0503020204020204" pitchFamily="34" charset="-122"/>
              <a:ea typeface="微软雅黑" panose="020B0503020204020204" pitchFamily="34" charset="-122"/>
            </a:endParaRPr>
          </a:p>
        </p:txBody>
      </p:sp>
      <p:sp>
        <p:nvSpPr>
          <p:cNvPr id="484" name="矩形 483">
            <a:extLst>
              <a:ext uri="{FF2B5EF4-FFF2-40B4-BE49-F238E27FC236}">
                <a16:creationId xmlns:a16="http://schemas.microsoft.com/office/drawing/2014/main" id="{FD8FB8D1-D9C4-4C5F-BEAE-7DA424C0EAAC}"/>
              </a:ext>
            </a:extLst>
          </p:cNvPr>
          <p:cNvSpPr/>
          <p:nvPr/>
        </p:nvSpPr>
        <p:spPr>
          <a:xfrm flipV="1">
            <a:off x="1119776" y="4048786"/>
            <a:ext cx="4817045" cy="7768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85" name="流程图: 可选过程 484">
            <a:extLst>
              <a:ext uri="{FF2B5EF4-FFF2-40B4-BE49-F238E27FC236}">
                <a16:creationId xmlns:a16="http://schemas.microsoft.com/office/drawing/2014/main" id="{74202556-013D-4566-A7E5-A7EF74AFA178}"/>
              </a:ext>
            </a:extLst>
          </p:cNvPr>
          <p:cNvSpPr>
            <a:spLocks noChangeAspect="1"/>
          </p:cNvSpPr>
          <p:nvPr/>
        </p:nvSpPr>
        <p:spPr>
          <a:xfrm>
            <a:off x="6408579" y="2664128"/>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latin typeface="Century Gothic" panose="020B0502020202020204" pitchFamily="34" charset="0"/>
                <a:ea typeface="微软雅黑" panose="020B0503020204020204" pitchFamily="34" charset="-122"/>
              </a:rPr>
              <a:t>02</a:t>
            </a:r>
            <a:endParaRPr lang="zh-CN" altLang="en-US" sz="2400" b="1" dirty="0">
              <a:solidFill>
                <a:srgbClr val="FFFAF0"/>
              </a:solidFill>
              <a:latin typeface="微软雅黑" panose="020B0503020204020204" pitchFamily="34" charset="-122"/>
              <a:ea typeface="微软雅黑" panose="020B0503020204020204" pitchFamily="34" charset="-122"/>
            </a:endParaRPr>
          </a:p>
        </p:txBody>
      </p:sp>
      <p:sp>
        <p:nvSpPr>
          <p:cNvPr id="486" name="流程图: 可选过程 485">
            <a:extLst>
              <a:ext uri="{FF2B5EF4-FFF2-40B4-BE49-F238E27FC236}">
                <a16:creationId xmlns:a16="http://schemas.microsoft.com/office/drawing/2014/main" id="{CEFA5CD0-EF20-409E-99A4-8BF3BCFBDDF6}"/>
              </a:ext>
            </a:extLst>
          </p:cNvPr>
          <p:cNvSpPr>
            <a:spLocks noChangeAspect="1"/>
          </p:cNvSpPr>
          <p:nvPr/>
        </p:nvSpPr>
        <p:spPr>
          <a:xfrm>
            <a:off x="6422381" y="3579606"/>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latin typeface="Century Gothic" panose="020B0502020202020204" pitchFamily="34" charset="0"/>
                <a:ea typeface="微软雅黑" panose="020B0503020204020204" pitchFamily="34" charset="-122"/>
              </a:rPr>
              <a:t>03</a:t>
            </a:r>
            <a:endParaRPr lang="zh-CN" altLang="en-US" sz="2400" b="1" dirty="0">
              <a:solidFill>
                <a:srgbClr val="FFFAF0"/>
              </a:solidFill>
              <a:latin typeface="微软雅黑" panose="020B0503020204020204" pitchFamily="34" charset="-122"/>
              <a:ea typeface="微软雅黑" panose="020B0503020204020204" pitchFamily="34" charset="-122"/>
            </a:endParaRPr>
          </a:p>
        </p:txBody>
      </p:sp>
      <p:sp>
        <p:nvSpPr>
          <p:cNvPr id="487" name="流程图: 可选过程 486">
            <a:extLst>
              <a:ext uri="{FF2B5EF4-FFF2-40B4-BE49-F238E27FC236}">
                <a16:creationId xmlns:a16="http://schemas.microsoft.com/office/drawing/2014/main" id="{A2CF78BA-9DDE-4660-A780-BBD74E21E166}"/>
              </a:ext>
            </a:extLst>
          </p:cNvPr>
          <p:cNvSpPr>
            <a:spLocks noChangeAspect="1"/>
          </p:cNvSpPr>
          <p:nvPr/>
        </p:nvSpPr>
        <p:spPr>
          <a:xfrm>
            <a:off x="6422381" y="4470632"/>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latin typeface="Century Gothic" panose="020B0502020202020204" pitchFamily="34" charset="0"/>
                <a:ea typeface="微软雅黑" panose="020B0503020204020204" pitchFamily="34" charset="-122"/>
              </a:rPr>
              <a:t>04</a:t>
            </a:r>
            <a:endParaRPr lang="zh-CN" altLang="en-US" sz="2400" b="1" dirty="0">
              <a:solidFill>
                <a:srgbClr val="FFFAF0"/>
              </a:solidFill>
              <a:latin typeface="微软雅黑" panose="020B0503020204020204" pitchFamily="34" charset="-122"/>
              <a:ea typeface="微软雅黑" panose="020B0503020204020204" pitchFamily="34" charset="-122"/>
            </a:endParaRPr>
          </a:p>
        </p:txBody>
      </p:sp>
      <p:sp>
        <p:nvSpPr>
          <p:cNvPr id="488" name="矩形 487">
            <a:extLst>
              <a:ext uri="{FF2B5EF4-FFF2-40B4-BE49-F238E27FC236}">
                <a16:creationId xmlns:a16="http://schemas.microsoft.com/office/drawing/2014/main" id="{0D77FF85-A946-4D85-B000-E0F303AB1190}"/>
              </a:ext>
            </a:extLst>
          </p:cNvPr>
          <p:cNvSpPr/>
          <p:nvPr/>
        </p:nvSpPr>
        <p:spPr>
          <a:xfrm>
            <a:off x="7493278" y="2759009"/>
            <a:ext cx="3877985" cy="584775"/>
          </a:xfrm>
          <a:prstGeom prst="rect">
            <a:avLst/>
          </a:prstGeom>
        </p:spPr>
        <p:txBody>
          <a:bodyPr wrap="none">
            <a:spAutoFit/>
          </a:bodyPr>
          <a:lstStyle/>
          <a:p>
            <a:r>
              <a:rPr lang="zh-CN" altLang="en-US" sz="3200" b="1" dirty="0">
                <a:solidFill>
                  <a:srgbClr val="FF0000"/>
                </a:solidFill>
                <a:latin typeface="微软雅黑" panose="020B0503020204020204" pitchFamily="34" charset="-122"/>
                <a:ea typeface="微软雅黑" panose="020B0503020204020204" pitchFamily="34" charset="-122"/>
              </a:rPr>
              <a:t>五年工作的主要体会</a:t>
            </a:r>
          </a:p>
        </p:txBody>
      </p:sp>
      <p:sp>
        <p:nvSpPr>
          <p:cNvPr id="489" name="矩形 488">
            <a:extLst>
              <a:ext uri="{FF2B5EF4-FFF2-40B4-BE49-F238E27FC236}">
                <a16:creationId xmlns:a16="http://schemas.microsoft.com/office/drawing/2014/main" id="{FBEBDC7B-7F50-4CF4-9C99-08B4C50DB812}"/>
              </a:ext>
            </a:extLst>
          </p:cNvPr>
          <p:cNvSpPr/>
          <p:nvPr/>
        </p:nvSpPr>
        <p:spPr>
          <a:xfrm>
            <a:off x="7493278" y="3667452"/>
            <a:ext cx="3057247" cy="584775"/>
          </a:xfrm>
          <a:prstGeom prst="rect">
            <a:avLst/>
          </a:prstGeom>
        </p:spPr>
        <p:txBody>
          <a:bodyPr wrap="none">
            <a:spAutoFit/>
          </a:bodyPr>
          <a:lstStyle/>
          <a:p>
            <a:r>
              <a:rPr lang="zh-CN" altLang="en-US" sz="3200" b="1" dirty="0">
                <a:solidFill>
                  <a:srgbClr val="FF0000"/>
                </a:solidFill>
                <a:latin typeface="微软雅黑" panose="020B0503020204020204" pitchFamily="34" charset="-122"/>
                <a:ea typeface="微软雅黑" panose="020B0503020204020204" pitchFamily="34" charset="-122"/>
              </a:rPr>
              <a:t>今后工作的建议</a:t>
            </a:r>
          </a:p>
        </p:txBody>
      </p:sp>
      <p:sp>
        <p:nvSpPr>
          <p:cNvPr id="490" name="矩形 489">
            <a:extLst>
              <a:ext uri="{FF2B5EF4-FFF2-40B4-BE49-F238E27FC236}">
                <a16:creationId xmlns:a16="http://schemas.microsoft.com/office/drawing/2014/main" id="{A9659E45-7B16-4A3D-98CE-C91E26F07619}"/>
              </a:ext>
            </a:extLst>
          </p:cNvPr>
          <p:cNvSpPr/>
          <p:nvPr/>
        </p:nvSpPr>
        <p:spPr>
          <a:xfrm>
            <a:off x="7493278" y="4556928"/>
            <a:ext cx="4070345" cy="584775"/>
          </a:xfrm>
          <a:prstGeom prst="rect">
            <a:avLst/>
          </a:prstGeom>
        </p:spPr>
        <p:txBody>
          <a:bodyPr wrap="none">
            <a:spAutoFit/>
          </a:bodyPr>
          <a:lstStyle/>
          <a:p>
            <a:r>
              <a:rPr lang="en-US" altLang="zh-CN" sz="3200" b="1" dirty="0">
                <a:solidFill>
                  <a:srgbClr val="FF0000"/>
                </a:solidFill>
                <a:latin typeface="微软雅黑" panose="020B0503020204020204" pitchFamily="34" charset="-122"/>
                <a:ea typeface="微软雅黑" panose="020B0503020204020204" pitchFamily="34" charset="-122"/>
              </a:rPr>
              <a:t>2018</a:t>
            </a:r>
            <a:r>
              <a:rPr lang="zh-CN" altLang="en-US" sz="3200" b="1" dirty="0">
                <a:solidFill>
                  <a:srgbClr val="FF0000"/>
                </a:solidFill>
                <a:latin typeface="微软雅黑" panose="020B0503020204020204" pitchFamily="34" charset="-122"/>
                <a:ea typeface="微软雅黑" panose="020B0503020204020204" pitchFamily="34" charset="-122"/>
              </a:rPr>
              <a:t>年重点工作任务</a:t>
            </a:r>
          </a:p>
        </p:txBody>
      </p:sp>
      <p:sp>
        <p:nvSpPr>
          <p:cNvPr id="491" name="流程图: 可选过程 490">
            <a:extLst>
              <a:ext uri="{FF2B5EF4-FFF2-40B4-BE49-F238E27FC236}">
                <a16:creationId xmlns:a16="http://schemas.microsoft.com/office/drawing/2014/main" id="{21897340-15DA-443A-AEA9-915861B93C54}"/>
              </a:ext>
            </a:extLst>
          </p:cNvPr>
          <p:cNvSpPr>
            <a:spLocks noChangeAspect="1"/>
          </p:cNvSpPr>
          <p:nvPr/>
        </p:nvSpPr>
        <p:spPr>
          <a:xfrm>
            <a:off x="6408579" y="1752926"/>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latin typeface="Century Gothic" panose="020B0502020202020204" pitchFamily="34" charset="0"/>
                <a:ea typeface="微软雅黑" panose="020B0503020204020204" pitchFamily="34" charset="-122"/>
              </a:rPr>
              <a:t>01</a:t>
            </a:r>
            <a:endParaRPr lang="zh-CN" altLang="en-US" sz="2400" b="1" dirty="0">
              <a:solidFill>
                <a:srgbClr val="FFFAF0"/>
              </a:solidFill>
              <a:latin typeface="微软雅黑" panose="020B0503020204020204" pitchFamily="34" charset="-122"/>
              <a:ea typeface="微软雅黑" panose="020B0503020204020204" pitchFamily="34" charset="-122"/>
            </a:endParaRPr>
          </a:p>
        </p:txBody>
      </p:sp>
      <p:sp>
        <p:nvSpPr>
          <p:cNvPr id="492" name="矩形 491">
            <a:extLst>
              <a:ext uri="{FF2B5EF4-FFF2-40B4-BE49-F238E27FC236}">
                <a16:creationId xmlns:a16="http://schemas.microsoft.com/office/drawing/2014/main" id="{4650FC5F-6B51-4226-BBF3-6A39465C17D7}"/>
              </a:ext>
            </a:extLst>
          </p:cNvPr>
          <p:cNvSpPr/>
          <p:nvPr/>
        </p:nvSpPr>
        <p:spPr>
          <a:xfrm>
            <a:off x="7493278" y="1837593"/>
            <a:ext cx="4698722" cy="584775"/>
          </a:xfrm>
          <a:prstGeom prst="rect">
            <a:avLst/>
          </a:prstGeom>
        </p:spPr>
        <p:txBody>
          <a:bodyPr wrap="none">
            <a:spAutoFit/>
          </a:bodyPr>
          <a:lstStyle/>
          <a:p>
            <a:r>
              <a:rPr lang="zh-CN" altLang="en-US" sz="3200" b="1" dirty="0">
                <a:solidFill>
                  <a:srgbClr val="FF0000"/>
                </a:solidFill>
                <a:latin typeface="微软雅黑" panose="020B0503020204020204" pitchFamily="34" charset="-122"/>
                <a:ea typeface="微软雅黑" panose="020B0503020204020204" pitchFamily="34" charset="-122"/>
              </a:rPr>
              <a:t>十二届政协五年工作回顾</a:t>
            </a:r>
          </a:p>
        </p:txBody>
      </p:sp>
      <p:grpSp>
        <p:nvGrpSpPr>
          <p:cNvPr id="493" name="组合 492">
            <a:extLst>
              <a:ext uri="{FF2B5EF4-FFF2-40B4-BE49-F238E27FC236}">
                <a16:creationId xmlns:a16="http://schemas.microsoft.com/office/drawing/2014/main" id="{D8E0928B-9DF5-4C05-9BA8-304E8E01B99E}"/>
              </a:ext>
            </a:extLst>
          </p:cNvPr>
          <p:cNvGrpSpPr/>
          <p:nvPr/>
        </p:nvGrpSpPr>
        <p:grpSpPr>
          <a:xfrm>
            <a:off x="2231619" y="1648824"/>
            <a:ext cx="3088714" cy="1457367"/>
            <a:chOff x="3133710" y="1043732"/>
            <a:chExt cx="3051906" cy="1440000"/>
          </a:xfrm>
        </p:grpSpPr>
        <p:pic>
          <p:nvPicPr>
            <p:cNvPr id="494" name="图片 493">
              <a:extLst>
                <a:ext uri="{FF2B5EF4-FFF2-40B4-BE49-F238E27FC236}">
                  <a16:creationId xmlns:a16="http://schemas.microsoft.com/office/drawing/2014/main" id="{9A0DA1E0-CF35-48A0-8405-5FE8A0C2F6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3003" y="1043732"/>
              <a:ext cx="1402613" cy="1440000"/>
            </a:xfrm>
            <a:prstGeom prst="rect">
              <a:avLst/>
            </a:prstGeom>
          </p:spPr>
        </p:pic>
        <p:pic>
          <p:nvPicPr>
            <p:cNvPr id="495" name="图片 494">
              <a:extLst>
                <a:ext uri="{FF2B5EF4-FFF2-40B4-BE49-F238E27FC236}">
                  <a16:creationId xmlns:a16="http://schemas.microsoft.com/office/drawing/2014/main" id="{D3883644-6D35-41A3-8FF0-72B12DD721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pic>
        <p:nvPicPr>
          <p:cNvPr id="498" name="图片 497" descr="图片包含 物体, 设备&#10;&#10;已生成高可信度的说明">
            <a:extLst>
              <a:ext uri="{FF2B5EF4-FFF2-40B4-BE49-F238E27FC236}">
                <a16:creationId xmlns:a16="http://schemas.microsoft.com/office/drawing/2014/main" id="{12A2DE8E-3A68-4E27-B766-C05FD0EEA79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429377" y="264793"/>
            <a:ext cx="4215197" cy="1155708"/>
          </a:xfrm>
          <a:prstGeom prst="rect">
            <a:avLst/>
          </a:prstGeom>
        </p:spPr>
      </p:pic>
    </p:spTree>
    <p:extLst>
      <p:ext uri="{BB962C8B-B14F-4D97-AF65-F5344CB8AC3E}">
        <p14:creationId xmlns:p14="http://schemas.microsoft.com/office/powerpoint/2010/main" val="1203590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invX="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484"/>
                                        </p:tgtEl>
                                        <p:attrNameLst>
                                          <p:attrName>style.visibility</p:attrName>
                                        </p:attrNameLst>
                                      </p:cBhvr>
                                      <p:to>
                                        <p:strVal val="visible"/>
                                      </p:to>
                                    </p:set>
                                    <p:anim calcmode="lin" valueType="num">
                                      <p:cBhvr additive="base">
                                        <p:cTn id="12" dur="500" fill="hold"/>
                                        <p:tgtEl>
                                          <p:spTgt spid="484"/>
                                        </p:tgtEl>
                                        <p:attrNameLst>
                                          <p:attrName>ppt_x</p:attrName>
                                        </p:attrNameLst>
                                      </p:cBhvr>
                                      <p:tavLst>
                                        <p:tav tm="0">
                                          <p:val>
                                            <p:strVal val="0-#ppt_w/2"/>
                                          </p:val>
                                        </p:tav>
                                        <p:tav tm="100000">
                                          <p:val>
                                            <p:strVal val="#ppt_x"/>
                                          </p:val>
                                        </p:tav>
                                      </p:tavLst>
                                    </p:anim>
                                    <p:anim calcmode="lin" valueType="num">
                                      <p:cBhvr additive="base">
                                        <p:cTn id="13" dur="500" fill="hold"/>
                                        <p:tgtEl>
                                          <p:spTgt spid="48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900"/>
                                        <p:tgtEl>
                                          <p:spTgt spid="10"/>
                                        </p:tgtEl>
                                      </p:cBhvr>
                                    </p:animEffect>
                                  </p:childTnLst>
                                </p:cTn>
                              </p:par>
                            </p:childTnLst>
                          </p:cTn>
                        </p:par>
                        <p:par>
                          <p:cTn id="18" fill="hold">
                            <p:stCondLst>
                              <p:cond delay="1900"/>
                            </p:stCondLst>
                            <p:childTnLst>
                              <p:par>
                                <p:cTn id="19" presetID="14" presetClass="entr" presetSubtype="10" fill="hold" nodeType="afterEffect">
                                  <p:stCondLst>
                                    <p:cond delay="0"/>
                                  </p:stCondLst>
                                  <p:childTnLst>
                                    <p:set>
                                      <p:cBhvr>
                                        <p:cTn id="20" dur="1" fill="hold">
                                          <p:stCondLst>
                                            <p:cond delay="0"/>
                                          </p:stCondLst>
                                        </p:cTn>
                                        <p:tgtEl>
                                          <p:spTgt spid="493"/>
                                        </p:tgtEl>
                                        <p:attrNameLst>
                                          <p:attrName>style.visibility</p:attrName>
                                        </p:attrNameLst>
                                      </p:cBhvr>
                                      <p:to>
                                        <p:strVal val="visible"/>
                                      </p:to>
                                    </p:set>
                                    <p:animEffect transition="in" filter="randombar(horizontal)">
                                      <p:cBhvr>
                                        <p:cTn id="21" dur="500"/>
                                        <p:tgtEl>
                                          <p:spTgt spid="493"/>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482"/>
                                        </p:tgtEl>
                                        <p:attrNameLst>
                                          <p:attrName>style.visibility</p:attrName>
                                        </p:attrNameLst>
                                      </p:cBhvr>
                                      <p:to>
                                        <p:strVal val="visible"/>
                                      </p:to>
                                    </p:set>
                                    <p:animEffect transition="in" filter="fade">
                                      <p:cBhvr>
                                        <p:cTn id="24" dur="1500"/>
                                        <p:tgtEl>
                                          <p:spTgt spid="482"/>
                                        </p:tgtEl>
                                      </p:cBhvr>
                                    </p:animEffect>
                                    <p:anim calcmode="lin" valueType="num">
                                      <p:cBhvr>
                                        <p:cTn id="25" dur="1500" fill="hold"/>
                                        <p:tgtEl>
                                          <p:spTgt spid="482"/>
                                        </p:tgtEl>
                                        <p:attrNameLst>
                                          <p:attrName>ppt_x</p:attrName>
                                        </p:attrNameLst>
                                      </p:cBhvr>
                                      <p:tavLst>
                                        <p:tav tm="0">
                                          <p:val>
                                            <p:strVal val="#ppt_x"/>
                                          </p:val>
                                        </p:tav>
                                        <p:tav tm="100000">
                                          <p:val>
                                            <p:strVal val="#ppt_x"/>
                                          </p:val>
                                        </p:tav>
                                      </p:tavLst>
                                    </p:anim>
                                    <p:anim calcmode="lin" valueType="num">
                                      <p:cBhvr>
                                        <p:cTn id="26" dur="1500" fill="hold"/>
                                        <p:tgtEl>
                                          <p:spTgt spid="482"/>
                                        </p:tgtEl>
                                        <p:attrNameLst>
                                          <p:attrName>ppt_y</p:attrName>
                                        </p:attrNameLst>
                                      </p:cBhvr>
                                      <p:tavLst>
                                        <p:tav tm="0">
                                          <p:val>
                                            <p:strVal val="#ppt_y+.1"/>
                                          </p:val>
                                        </p:tav>
                                        <p:tav tm="100000">
                                          <p:val>
                                            <p:strVal val="#ppt_y"/>
                                          </p:val>
                                        </p:tav>
                                      </p:tavLst>
                                    </p:anim>
                                  </p:childTnLst>
                                </p:cTn>
                              </p:par>
                              <p:par>
                                <p:cTn id="27" presetID="2" presetClass="entr" presetSubtype="2" decel="59000" fill="hold" grpId="0" nodeType="withEffect">
                                  <p:stCondLst>
                                    <p:cond delay="0"/>
                                  </p:stCondLst>
                                  <p:iterate type="lt">
                                    <p:tmPct val="1800"/>
                                  </p:iterate>
                                  <p:childTnLst>
                                    <p:set>
                                      <p:cBhvr>
                                        <p:cTn id="28" dur="1" fill="hold">
                                          <p:stCondLst>
                                            <p:cond delay="0"/>
                                          </p:stCondLst>
                                        </p:cTn>
                                        <p:tgtEl>
                                          <p:spTgt spid="483"/>
                                        </p:tgtEl>
                                        <p:attrNameLst>
                                          <p:attrName>style.visibility</p:attrName>
                                        </p:attrNameLst>
                                      </p:cBhvr>
                                      <p:to>
                                        <p:strVal val="visible"/>
                                      </p:to>
                                    </p:set>
                                    <p:anim calcmode="lin" valueType="num">
                                      <p:cBhvr additive="base">
                                        <p:cTn id="29" dur="1250" fill="hold"/>
                                        <p:tgtEl>
                                          <p:spTgt spid="483"/>
                                        </p:tgtEl>
                                        <p:attrNameLst>
                                          <p:attrName>ppt_x</p:attrName>
                                        </p:attrNameLst>
                                      </p:cBhvr>
                                      <p:tavLst>
                                        <p:tav tm="0">
                                          <p:val>
                                            <p:strVal val="1+#ppt_w/2"/>
                                          </p:val>
                                        </p:tav>
                                        <p:tav tm="100000">
                                          <p:val>
                                            <p:strVal val="#ppt_x"/>
                                          </p:val>
                                        </p:tav>
                                      </p:tavLst>
                                    </p:anim>
                                    <p:anim calcmode="lin" valueType="num">
                                      <p:cBhvr additive="base">
                                        <p:cTn id="30" dur="1250" fill="hold"/>
                                        <p:tgtEl>
                                          <p:spTgt spid="483"/>
                                        </p:tgtEl>
                                        <p:attrNameLst>
                                          <p:attrName>ppt_y</p:attrName>
                                        </p:attrNameLst>
                                      </p:cBhvr>
                                      <p:tavLst>
                                        <p:tav tm="0">
                                          <p:val>
                                            <p:strVal val="#ppt_y"/>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491"/>
                                        </p:tgtEl>
                                        <p:attrNameLst>
                                          <p:attrName>style.visibility</p:attrName>
                                        </p:attrNameLst>
                                      </p:cBhvr>
                                      <p:to>
                                        <p:strVal val="visible"/>
                                      </p:to>
                                    </p:set>
                                    <p:animEffect transition="in" filter="fade">
                                      <p:cBhvr>
                                        <p:cTn id="33" dur="500"/>
                                        <p:tgtEl>
                                          <p:spTgt spid="491"/>
                                        </p:tgtEl>
                                      </p:cBhvr>
                                    </p:animEffect>
                                  </p:childTnLst>
                                </p:cTn>
                              </p:par>
                              <p:par>
                                <p:cTn id="34" presetID="42" presetClass="path" presetSubtype="0" decel="100000" fill="hold" grpId="1" nodeType="withEffect">
                                  <p:stCondLst>
                                    <p:cond delay="0"/>
                                  </p:stCondLst>
                                  <p:childTnLst>
                                    <p:animMotion origin="layout" path="M 1.875E-6 -1.85185E-6 L -0.00026 -0.13333 " pathEditMode="relative" rAng="0" ptsTypes="AA">
                                      <p:cBhvr>
                                        <p:cTn id="35" dur="1000" spd="-100000" fill="hold"/>
                                        <p:tgtEl>
                                          <p:spTgt spid="491"/>
                                        </p:tgtEl>
                                        <p:attrNameLst>
                                          <p:attrName>ppt_x</p:attrName>
                                          <p:attrName>ppt_y</p:attrName>
                                        </p:attrNameLst>
                                      </p:cBhvr>
                                      <p:rCtr x="-13" y="-6667"/>
                                    </p:animMotion>
                                  </p:childTnLst>
                                </p:cTn>
                              </p:par>
                              <p:par>
                                <p:cTn id="36" presetID="10" presetClass="entr" presetSubtype="0" fill="hold" grpId="0" nodeType="withEffect">
                                  <p:stCondLst>
                                    <p:cond delay="0"/>
                                  </p:stCondLst>
                                  <p:childTnLst>
                                    <p:set>
                                      <p:cBhvr>
                                        <p:cTn id="37" dur="1" fill="hold">
                                          <p:stCondLst>
                                            <p:cond delay="0"/>
                                          </p:stCondLst>
                                        </p:cTn>
                                        <p:tgtEl>
                                          <p:spTgt spid="485"/>
                                        </p:tgtEl>
                                        <p:attrNameLst>
                                          <p:attrName>style.visibility</p:attrName>
                                        </p:attrNameLst>
                                      </p:cBhvr>
                                      <p:to>
                                        <p:strVal val="visible"/>
                                      </p:to>
                                    </p:set>
                                    <p:animEffect transition="in" filter="fade">
                                      <p:cBhvr>
                                        <p:cTn id="38" dur="500"/>
                                        <p:tgtEl>
                                          <p:spTgt spid="485"/>
                                        </p:tgtEl>
                                      </p:cBhvr>
                                    </p:animEffect>
                                  </p:childTnLst>
                                </p:cTn>
                              </p:par>
                              <p:par>
                                <p:cTn id="39" presetID="42" presetClass="path" presetSubtype="0" decel="100000" fill="hold" grpId="1" nodeType="withEffect">
                                  <p:stCondLst>
                                    <p:cond delay="0"/>
                                  </p:stCondLst>
                                  <p:childTnLst>
                                    <p:animMotion origin="layout" path="M 1.875E-6 -2.22222E-6 L -0.00026 -0.13333 " pathEditMode="relative" rAng="0" ptsTypes="AA">
                                      <p:cBhvr>
                                        <p:cTn id="40" dur="1000" spd="-100000" fill="hold"/>
                                        <p:tgtEl>
                                          <p:spTgt spid="485"/>
                                        </p:tgtEl>
                                        <p:attrNameLst>
                                          <p:attrName>ppt_x</p:attrName>
                                          <p:attrName>ppt_y</p:attrName>
                                        </p:attrNameLst>
                                      </p:cBhvr>
                                      <p:rCtr x="-13" y="-6667"/>
                                    </p:animMotion>
                                  </p:childTnLst>
                                </p:cTn>
                              </p:par>
                              <p:par>
                                <p:cTn id="41" presetID="10" presetClass="entr" presetSubtype="0" fill="hold" grpId="0" nodeType="withEffect">
                                  <p:stCondLst>
                                    <p:cond delay="0"/>
                                  </p:stCondLst>
                                  <p:childTnLst>
                                    <p:set>
                                      <p:cBhvr>
                                        <p:cTn id="42" dur="1" fill="hold">
                                          <p:stCondLst>
                                            <p:cond delay="0"/>
                                          </p:stCondLst>
                                        </p:cTn>
                                        <p:tgtEl>
                                          <p:spTgt spid="486"/>
                                        </p:tgtEl>
                                        <p:attrNameLst>
                                          <p:attrName>style.visibility</p:attrName>
                                        </p:attrNameLst>
                                      </p:cBhvr>
                                      <p:to>
                                        <p:strVal val="visible"/>
                                      </p:to>
                                    </p:set>
                                    <p:animEffect transition="in" filter="fade">
                                      <p:cBhvr>
                                        <p:cTn id="43" dur="500"/>
                                        <p:tgtEl>
                                          <p:spTgt spid="486"/>
                                        </p:tgtEl>
                                      </p:cBhvr>
                                    </p:animEffect>
                                  </p:childTnLst>
                                </p:cTn>
                              </p:par>
                              <p:par>
                                <p:cTn id="44" presetID="42" presetClass="path" presetSubtype="0" decel="100000" fill="hold" grpId="1" nodeType="withEffect">
                                  <p:stCondLst>
                                    <p:cond delay="0"/>
                                  </p:stCondLst>
                                  <p:childTnLst>
                                    <p:animMotion origin="layout" path="M 0 4.44444E-6 L -0.00026 -0.13334 " pathEditMode="relative" rAng="0" ptsTypes="AA">
                                      <p:cBhvr>
                                        <p:cTn id="45" dur="1000" spd="-100000" fill="hold"/>
                                        <p:tgtEl>
                                          <p:spTgt spid="486"/>
                                        </p:tgtEl>
                                        <p:attrNameLst>
                                          <p:attrName>ppt_x</p:attrName>
                                          <p:attrName>ppt_y</p:attrName>
                                        </p:attrNameLst>
                                      </p:cBhvr>
                                      <p:rCtr x="-13" y="-6667"/>
                                    </p:animMotion>
                                  </p:childTnLst>
                                </p:cTn>
                              </p:par>
                              <p:par>
                                <p:cTn id="46" presetID="10" presetClass="entr" presetSubtype="0" fill="hold" grpId="0" nodeType="withEffect">
                                  <p:stCondLst>
                                    <p:cond delay="0"/>
                                  </p:stCondLst>
                                  <p:childTnLst>
                                    <p:set>
                                      <p:cBhvr>
                                        <p:cTn id="47" dur="1" fill="hold">
                                          <p:stCondLst>
                                            <p:cond delay="0"/>
                                          </p:stCondLst>
                                        </p:cTn>
                                        <p:tgtEl>
                                          <p:spTgt spid="487"/>
                                        </p:tgtEl>
                                        <p:attrNameLst>
                                          <p:attrName>style.visibility</p:attrName>
                                        </p:attrNameLst>
                                      </p:cBhvr>
                                      <p:to>
                                        <p:strVal val="visible"/>
                                      </p:to>
                                    </p:set>
                                    <p:animEffect transition="in" filter="fade">
                                      <p:cBhvr>
                                        <p:cTn id="48" dur="500"/>
                                        <p:tgtEl>
                                          <p:spTgt spid="487"/>
                                        </p:tgtEl>
                                      </p:cBhvr>
                                    </p:animEffect>
                                  </p:childTnLst>
                                </p:cTn>
                              </p:par>
                              <p:par>
                                <p:cTn id="49" presetID="42" presetClass="path" presetSubtype="0" decel="100000" fill="hold" grpId="1" nodeType="withEffect">
                                  <p:stCondLst>
                                    <p:cond delay="0"/>
                                  </p:stCondLst>
                                  <p:childTnLst>
                                    <p:animMotion origin="layout" path="M 0 1.85185E-6 L -0.00026 -0.13334 " pathEditMode="relative" rAng="0" ptsTypes="AA">
                                      <p:cBhvr>
                                        <p:cTn id="50" dur="1000" spd="-100000" fill="hold"/>
                                        <p:tgtEl>
                                          <p:spTgt spid="487"/>
                                        </p:tgtEl>
                                        <p:attrNameLst>
                                          <p:attrName>ppt_x</p:attrName>
                                          <p:attrName>ppt_y</p:attrName>
                                        </p:attrNameLst>
                                      </p:cBhvr>
                                      <p:rCtr x="-13" y="-6667"/>
                                    </p:animMotion>
                                  </p:childTnLst>
                                </p:cTn>
                              </p:par>
                            </p:childTnLst>
                          </p:cTn>
                        </p:par>
                        <p:par>
                          <p:cTn id="51" fill="hold">
                            <p:stCondLst>
                              <p:cond delay="3600"/>
                            </p:stCondLst>
                            <p:childTnLst>
                              <p:par>
                                <p:cTn id="52" presetID="22" presetClass="entr" presetSubtype="8" fill="hold" grpId="0" nodeType="afterEffect">
                                  <p:stCondLst>
                                    <p:cond delay="0"/>
                                  </p:stCondLst>
                                  <p:childTnLst>
                                    <p:set>
                                      <p:cBhvr>
                                        <p:cTn id="53" dur="1" fill="hold">
                                          <p:stCondLst>
                                            <p:cond delay="0"/>
                                          </p:stCondLst>
                                        </p:cTn>
                                        <p:tgtEl>
                                          <p:spTgt spid="492"/>
                                        </p:tgtEl>
                                        <p:attrNameLst>
                                          <p:attrName>style.visibility</p:attrName>
                                        </p:attrNameLst>
                                      </p:cBhvr>
                                      <p:to>
                                        <p:strVal val="visible"/>
                                      </p:to>
                                    </p:set>
                                    <p:animEffect transition="in" filter="wipe(left)">
                                      <p:cBhvr>
                                        <p:cTn id="54" dur="750"/>
                                        <p:tgtEl>
                                          <p:spTgt spid="492"/>
                                        </p:tgtEl>
                                      </p:cBhvr>
                                    </p:animEffect>
                                  </p:childTnLst>
                                </p:cTn>
                              </p:par>
                            </p:childTnLst>
                          </p:cTn>
                        </p:par>
                        <p:par>
                          <p:cTn id="55" fill="hold">
                            <p:stCondLst>
                              <p:cond delay="4350"/>
                            </p:stCondLst>
                            <p:childTnLst>
                              <p:par>
                                <p:cTn id="56" presetID="22" presetClass="entr" presetSubtype="8" fill="hold" grpId="0" nodeType="afterEffect">
                                  <p:stCondLst>
                                    <p:cond delay="0"/>
                                  </p:stCondLst>
                                  <p:childTnLst>
                                    <p:set>
                                      <p:cBhvr>
                                        <p:cTn id="57" dur="1" fill="hold">
                                          <p:stCondLst>
                                            <p:cond delay="0"/>
                                          </p:stCondLst>
                                        </p:cTn>
                                        <p:tgtEl>
                                          <p:spTgt spid="488"/>
                                        </p:tgtEl>
                                        <p:attrNameLst>
                                          <p:attrName>style.visibility</p:attrName>
                                        </p:attrNameLst>
                                      </p:cBhvr>
                                      <p:to>
                                        <p:strVal val="visible"/>
                                      </p:to>
                                    </p:set>
                                    <p:animEffect transition="in" filter="wipe(left)">
                                      <p:cBhvr>
                                        <p:cTn id="58" dur="750"/>
                                        <p:tgtEl>
                                          <p:spTgt spid="488"/>
                                        </p:tgtEl>
                                      </p:cBhvr>
                                    </p:animEffect>
                                  </p:childTnLst>
                                </p:cTn>
                              </p:par>
                            </p:childTnLst>
                          </p:cTn>
                        </p:par>
                        <p:par>
                          <p:cTn id="59" fill="hold">
                            <p:stCondLst>
                              <p:cond delay="5100"/>
                            </p:stCondLst>
                            <p:childTnLst>
                              <p:par>
                                <p:cTn id="60" presetID="22" presetClass="entr" presetSubtype="8" fill="hold" grpId="0" nodeType="afterEffect">
                                  <p:stCondLst>
                                    <p:cond delay="0"/>
                                  </p:stCondLst>
                                  <p:childTnLst>
                                    <p:set>
                                      <p:cBhvr>
                                        <p:cTn id="61" dur="1" fill="hold">
                                          <p:stCondLst>
                                            <p:cond delay="0"/>
                                          </p:stCondLst>
                                        </p:cTn>
                                        <p:tgtEl>
                                          <p:spTgt spid="489"/>
                                        </p:tgtEl>
                                        <p:attrNameLst>
                                          <p:attrName>style.visibility</p:attrName>
                                        </p:attrNameLst>
                                      </p:cBhvr>
                                      <p:to>
                                        <p:strVal val="visible"/>
                                      </p:to>
                                    </p:set>
                                    <p:animEffect transition="in" filter="wipe(left)">
                                      <p:cBhvr>
                                        <p:cTn id="62" dur="750"/>
                                        <p:tgtEl>
                                          <p:spTgt spid="489"/>
                                        </p:tgtEl>
                                      </p:cBhvr>
                                    </p:animEffect>
                                  </p:childTnLst>
                                </p:cTn>
                              </p:par>
                            </p:childTnLst>
                          </p:cTn>
                        </p:par>
                        <p:par>
                          <p:cTn id="63" fill="hold">
                            <p:stCondLst>
                              <p:cond delay="5850"/>
                            </p:stCondLst>
                            <p:childTnLst>
                              <p:par>
                                <p:cTn id="64" presetID="22" presetClass="entr" presetSubtype="8" fill="hold" grpId="0" nodeType="afterEffect">
                                  <p:stCondLst>
                                    <p:cond delay="0"/>
                                  </p:stCondLst>
                                  <p:childTnLst>
                                    <p:set>
                                      <p:cBhvr>
                                        <p:cTn id="65" dur="1" fill="hold">
                                          <p:stCondLst>
                                            <p:cond delay="0"/>
                                          </p:stCondLst>
                                        </p:cTn>
                                        <p:tgtEl>
                                          <p:spTgt spid="490"/>
                                        </p:tgtEl>
                                        <p:attrNameLst>
                                          <p:attrName>style.visibility</p:attrName>
                                        </p:attrNameLst>
                                      </p:cBhvr>
                                      <p:to>
                                        <p:strVal val="visible"/>
                                      </p:to>
                                    </p:set>
                                    <p:animEffect transition="in" filter="wipe(left)">
                                      <p:cBhvr>
                                        <p:cTn id="66" dur="750"/>
                                        <p:tgtEl>
                                          <p:spTgt spid="490"/>
                                        </p:tgtEl>
                                      </p:cBhvr>
                                    </p:animEffect>
                                  </p:childTnLst>
                                </p:cTn>
                              </p:par>
                            </p:childTnLst>
                          </p:cTn>
                        </p:par>
                        <p:par>
                          <p:cTn id="67" fill="hold">
                            <p:stCondLst>
                              <p:cond delay="6600"/>
                            </p:stCondLst>
                            <p:childTnLst>
                              <p:par>
                                <p:cTn id="68" presetID="2" presetClass="entr" presetSubtype="6" fill="hold" nodeType="afterEffect">
                                  <p:stCondLst>
                                    <p:cond delay="0"/>
                                  </p:stCondLst>
                                  <p:childTnLst>
                                    <p:set>
                                      <p:cBhvr>
                                        <p:cTn id="69" dur="1" fill="hold">
                                          <p:stCondLst>
                                            <p:cond delay="0"/>
                                          </p:stCondLst>
                                        </p:cTn>
                                        <p:tgtEl>
                                          <p:spTgt spid="498"/>
                                        </p:tgtEl>
                                        <p:attrNameLst>
                                          <p:attrName>style.visibility</p:attrName>
                                        </p:attrNameLst>
                                      </p:cBhvr>
                                      <p:to>
                                        <p:strVal val="visible"/>
                                      </p:to>
                                    </p:set>
                                    <p:anim calcmode="lin" valueType="num">
                                      <p:cBhvr additive="base">
                                        <p:cTn id="70" dur="1500" fill="hold"/>
                                        <p:tgtEl>
                                          <p:spTgt spid="498"/>
                                        </p:tgtEl>
                                        <p:attrNameLst>
                                          <p:attrName>ppt_x</p:attrName>
                                        </p:attrNameLst>
                                      </p:cBhvr>
                                      <p:tavLst>
                                        <p:tav tm="0">
                                          <p:val>
                                            <p:strVal val="1+#ppt_w/2"/>
                                          </p:val>
                                        </p:tav>
                                        <p:tav tm="100000">
                                          <p:val>
                                            <p:strVal val="#ppt_x"/>
                                          </p:val>
                                        </p:tav>
                                      </p:tavLst>
                                    </p:anim>
                                    <p:anim calcmode="lin" valueType="num">
                                      <p:cBhvr additive="base">
                                        <p:cTn id="71" dur="1500" fill="hold"/>
                                        <p:tgtEl>
                                          <p:spTgt spid="4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 grpId="0"/>
      <p:bldP spid="483" grpId="0"/>
      <p:bldP spid="484" grpId="0" animBg="1"/>
      <p:bldP spid="485" grpId="0" animBg="1"/>
      <p:bldP spid="485" grpId="1" animBg="1"/>
      <p:bldP spid="486" grpId="0" animBg="1"/>
      <p:bldP spid="486" grpId="1" animBg="1"/>
      <p:bldP spid="487" grpId="0" animBg="1"/>
      <p:bldP spid="487" grpId="1" animBg="1"/>
      <p:bldP spid="488" grpId="0"/>
      <p:bldP spid="489" grpId="0"/>
      <p:bldP spid="490" grpId="0"/>
      <p:bldP spid="491" grpId="0" animBg="1"/>
      <p:bldP spid="491" grpId="1" animBg="1"/>
      <p:bldP spid="49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3416320"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五年工作的主要体会</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6">
            <a:extLst>
              <a:ext uri="{FF2B5EF4-FFF2-40B4-BE49-F238E27FC236}">
                <a16:creationId xmlns:a16="http://schemas.microsoft.com/office/drawing/2014/main" id="{04C3AC51-3EDF-41C9-BCB4-8196A6FDCA09}"/>
              </a:ext>
            </a:extLst>
          </p:cNvPr>
          <p:cNvSpPr/>
          <p:nvPr/>
        </p:nvSpPr>
        <p:spPr>
          <a:xfrm>
            <a:off x="1041175" y="2855755"/>
            <a:ext cx="5141261" cy="2585323"/>
          </a:xfrm>
          <a:prstGeom prst="rect">
            <a:avLst/>
          </a:prstGeom>
          <a:noFill/>
        </p:spPr>
        <p:txBody>
          <a:bodyPr wrap="square" rtlCol="0">
            <a:spAutoFit/>
          </a:bodyPr>
          <a:lstStyle/>
          <a:p>
            <a:r>
              <a:rPr lang="zh-CN" altLang="en-US" dirty="0">
                <a:solidFill>
                  <a:srgbClr val="C00000"/>
                </a:solidFill>
                <a:latin typeface="方正兰亭黑简体" panose="02000000000000000000" pitchFamily="2" charset="-122"/>
                <a:ea typeface="方正兰亭黑简体" panose="02000000000000000000" pitchFamily="2" charset="-122"/>
              </a:rPr>
              <a:t>这是人民政协工作的优势所在、活力所在。人民政协是庄严的政治组织，政协委员是荣誉更是责任，必须重视发挥委员作用、建设过硬委员队伍。要尊重委员主体地位，保障委员民主权利，完善委员联络制度，发挥政协专委会、界别、机关等联络服务委员的作用，功夫用在平时，联络贵在经常，服务贯穿始终，让每一位委员都有组织依托、有联络渠道、有平台发挥作用，把人民政协打造成团结之家、民主之家、和谐之家。</a:t>
            </a:r>
          </a:p>
        </p:txBody>
      </p:sp>
      <p:sp>
        <p:nvSpPr>
          <p:cNvPr id="10" name="矩形: 圆角 1">
            <a:extLst>
              <a:ext uri="{FF2B5EF4-FFF2-40B4-BE49-F238E27FC236}">
                <a16:creationId xmlns:a16="http://schemas.microsoft.com/office/drawing/2014/main" id="{5B7625F5-6245-4082-86D8-3A0E8083ACBB}"/>
              </a:ext>
            </a:extLst>
          </p:cNvPr>
          <p:cNvSpPr/>
          <p:nvPr/>
        </p:nvSpPr>
        <p:spPr>
          <a:xfrm>
            <a:off x="3375213" y="1646241"/>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文本框 10">
            <a:extLst>
              <a:ext uri="{FF2B5EF4-FFF2-40B4-BE49-F238E27FC236}">
                <a16:creationId xmlns:a16="http://schemas.microsoft.com/office/drawing/2014/main" id="{36F6D4D2-F315-4858-823F-A54999C220B9}"/>
              </a:ext>
            </a:extLst>
          </p:cNvPr>
          <p:cNvSpPr txBox="1"/>
          <p:nvPr/>
        </p:nvSpPr>
        <p:spPr>
          <a:xfrm>
            <a:off x="3828323" y="1684743"/>
            <a:ext cx="4493538"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坚持发挥政协委员主体作用</a:t>
            </a:r>
          </a:p>
        </p:txBody>
      </p:sp>
      <p:pic>
        <p:nvPicPr>
          <p:cNvPr id="12" name="图片 11">
            <a:extLst>
              <a:ext uri="{FF2B5EF4-FFF2-40B4-BE49-F238E27FC236}">
                <a16:creationId xmlns:a16="http://schemas.microsoft.com/office/drawing/2014/main" id="{DCA5B83B-EC0E-456F-A9A3-552CABEEC2D4}"/>
              </a:ext>
            </a:extLst>
          </p:cNvPr>
          <p:cNvPicPr>
            <a:picLocks noChangeAspect="1"/>
          </p:cNvPicPr>
          <p:nvPr/>
        </p:nvPicPr>
        <p:blipFill>
          <a:blip r:embed="rId5"/>
          <a:stretch>
            <a:fillRect/>
          </a:stretch>
        </p:blipFill>
        <p:spPr>
          <a:xfrm>
            <a:off x="6496334" y="2740225"/>
            <a:ext cx="4745631" cy="31171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5341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53" presetClass="entr" presetSubtype="16"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250" fill="hold"/>
                                        <p:tgtEl>
                                          <p:spTgt spid="12"/>
                                        </p:tgtEl>
                                        <p:attrNameLst>
                                          <p:attrName>ppt_w</p:attrName>
                                        </p:attrNameLst>
                                      </p:cBhvr>
                                      <p:tavLst>
                                        <p:tav tm="0">
                                          <p:val>
                                            <p:fltVal val="0"/>
                                          </p:val>
                                        </p:tav>
                                        <p:tav tm="100000">
                                          <p:val>
                                            <p:strVal val="#ppt_w"/>
                                          </p:val>
                                        </p:tav>
                                      </p:tavLst>
                                    </p:anim>
                                    <p:anim calcmode="lin" valueType="num">
                                      <p:cBhvr>
                                        <p:cTn id="24" dur="1250" fill="hold"/>
                                        <p:tgtEl>
                                          <p:spTgt spid="12"/>
                                        </p:tgtEl>
                                        <p:attrNameLst>
                                          <p:attrName>ppt_h</p:attrName>
                                        </p:attrNameLst>
                                      </p:cBhvr>
                                      <p:tavLst>
                                        <p:tav tm="0">
                                          <p:val>
                                            <p:fltVal val="0"/>
                                          </p:val>
                                        </p:tav>
                                        <p:tav tm="100000">
                                          <p:val>
                                            <p:strVal val="#ppt_h"/>
                                          </p:val>
                                        </p:tav>
                                      </p:tavLst>
                                    </p:anim>
                                    <p:animEffect transition="in" filter="fade">
                                      <p:cBhvr>
                                        <p:cTn id="25" dur="1250"/>
                                        <p:tgtEl>
                                          <p:spTgt spid="12"/>
                                        </p:tgtEl>
                                      </p:cBhvr>
                                    </p:animEffect>
                                  </p:childTnLst>
                                </p:cTn>
                              </p:par>
                              <p:par>
                                <p:cTn id="26" presetID="31" presetClass="entr" presetSubtype="0" fill="hold" grpId="0" nodeType="withEffect">
                                  <p:stCondLst>
                                    <p:cond delay="0"/>
                                  </p:stCondLst>
                                  <p:iterate type="lt">
                                    <p:tmPct val="575"/>
                                  </p:iterate>
                                  <p:childTnLst>
                                    <p:set>
                                      <p:cBhvr>
                                        <p:cTn id="27" dur="1" fill="hold">
                                          <p:stCondLst>
                                            <p:cond delay="0"/>
                                          </p:stCondLst>
                                        </p:cTn>
                                        <p:tgtEl>
                                          <p:spTgt spid="7"/>
                                        </p:tgtEl>
                                        <p:attrNameLst>
                                          <p:attrName>style.visibility</p:attrName>
                                        </p:attrNameLst>
                                      </p:cBhvr>
                                      <p:to>
                                        <p:strVal val="visible"/>
                                      </p:to>
                                    </p:set>
                                    <p:anim calcmode="lin" valueType="num">
                                      <p:cBhvr>
                                        <p:cTn id="28" dur="750" fill="hold"/>
                                        <p:tgtEl>
                                          <p:spTgt spid="7"/>
                                        </p:tgtEl>
                                        <p:attrNameLst>
                                          <p:attrName>ppt_w</p:attrName>
                                        </p:attrNameLst>
                                      </p:cBhvr>
                                      <p:tavLst>
                                        <p:tav tm="0">
                                          <p:val>
                                            <p:fltVal val="0"/>
                                          </p:val>
                                        </p:tav>
                                        <p:tav tm="100000">
                                          <p:val>
                                            <p:strVal val="#ppt_w"/>
                                          </p:val>
                                        </p:tav>
                                      </p:tavLst>
                                    </p:anim>
                                    <p:anim calcmode="lin" valueType="num">
                                      <p:cBhvr>
                                        <p:cTn id="29" dur="750" fill="hold"/>
                                        <p:tgtEl>
                                          <p:spTgt spid="7"/>
                                        </p:tgtEl>
                                        <p:attrNameLst>
                                          <p:attrName>ppt_h</p:attrName>
                                        </p:attrNameLst>
                                      </p:cBhvr>
                                      <p:tavLst>
                                        <p:tav tm="0">
                                          <p:val>
                                            <p:fltVal val="0"/>
                                          </p:val>
                                        </p:tav>
                                        <p:tav tm="100000">
                                          <p:val>
                                            <p:strVal val="#ppt_h"/>
                                          </p:val>
                                        </p:tav>
                                      </p:tavLst>
                                    </p:anim>
                                    <p:anim calcmode="lin" valueType="num">
                                      <p:cBhvr>
                                        <p:cTn id="30" dur="750" fill="hold"/>
                                        <p:tgtEl>
                                          <p:spTgt spid="7"/>
                                        </p:tgtEl>
                                        <p:attrNameLst>
                                          <p:attrName>style.rotation</p:attrName>
                                        </p:attrNameLst>
                                      </p:cBhvr>
                                      <p:tavLst>
                                        <p:tav tm="0">
                                          <p:val>
                                            <p:fltVal val="90"/>
                                          </p:val>
                                        </p:tav>
                                        <p:tav tm="100000">
                                          <p:val>
                                            <p:fltVal val="0"/>
                                          </p:val>
                                        </p:tav>
                                      </p:tavLst>
                                    </p:anim>
                                    <p:animEffect transition="in" filter="fade">
                                      <p:cBhvr>
                                        <p:cTn id="3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p:bldP spid="10" grpId="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768401C-6C40-47AB-A88A-66EAF3A9B9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4117" y="-11805"/>
            <a:ext cx="4834883" cy="5668900"/>
          </a:xfrm>
          <a:prstGeom prst="rect">
            <a:avLst/>
          </a:prstGeom>
        </p:spPr>
      </p:pic>
      <p:pic>
        <p:nvPicPr>
          <p:cNvPr id="496" name="图片 495">
            <a:extLst>
              <a:ext uri="{FF2B5EF4-FFF2-40B4-BE49-F238E27FC236}">
                <a16:creationId xmlns:a16="http://schemas.microsoft.com/office/drawing/2014/main" id="{C547D8F7-42B8-4BC5-A7E1-7428B41CE9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1805"/>
            <a:ext cx="4405251" cy="1342567"/>
          </a:xfrm>
          <a:prstGeom prst="rect">
            <a:avLst/>
          </a:prstGeom>
        </p:spPr>
      </p:pic>
      <p:sp>
        <p:nvSpPr>
          <p:cNvPr id="499" name="文本框 498">
            <a:extLst>
              <a:ext uri="{FF2B5EF4-FFF2-40B4-BE49-F238E27FC236}">
                <a16:creationId xmlns:a16="http://schemas.microsoft.com/office/drawing/2014/main" id="{041EDE0E-9CD8-449D-A255-785E2CE8D003}"/>
              </a:ext>
            </a:extLst>
          </p:cNvPr>
          <p:cNvSpPr txBox="1"/>
          <p:nvPr/>
        </p:nvSpPr>
        <p:spPr>
          <a:xfrm>
            <a:off x="2566918" y="2385459"/>
            <a:ext cx="673989" cy="476174"/>
          </a:xfrm>
          <a:prstGeom prst="rect">
            <a:avLst/>
          </a:prstGeom>
          <a:solidFill>
            <a:srgbClr val="E60000"/>
          </a:solidFill>
        </p:spPr>
        <p:txBody>
          <a:bodyPr wrap="none" rtlCol="0" anchor="ctr" anchorCtr="1">
            <a:noAutofit/>
          </a:bodyPr>
          <a:lstStyle/>
          <a:p>
            <a:r>
              <a:rPr lang="en-US" altLang="zh-CN" sz="3600" dirty="0">
                <a:solidFill>
                  <a:schemeClr val="bg1"/>
                </a:solidFill>
                <a:latin typeface="方正大黑简体" panose="02010601030101010101" pitchFamily="2" charset="-122"/>
                <a:ea typeface="方正大黑简体" panose="02010601030101010101" pitchFamily="2" charset="-122"/>
              </a:rPr>
              <a:t>03</a:t>
            </a:r>
            <a:endParaRPr lang="zh-CN" altLang="en-US" sz="3600" dirty="0">
              <a:solidFill>
                <a:schemeClr val="bg1"/>
              </a:solidFill>
              <a:latin typeface="方正大黑简体" panose="02010601030101010101" pitchFamily="2" charset="-122"/>
              <a:ea typeface="方正大黑简体" panose="02010601030101010101" pitchFamily="2" charset="-122"/>
            </a:endParaRPr>
          </a:p>
        </p:txBody>
      </p:sp>
      <p:sp>
        <p:nvSpPr>
          <p:cNvPr id="500" name="矩形 499">
            <a:extLst>
              <a:ext uri="{FF2B5EF4-FFF2-40B4-BE49-F238E27FC236}">
                <a16:creationId xmlns:a16="http://schemas.microsoft.com/office/drawing/2014/main" id="{DD6959AF-F652-4C66-8412-AA2BD552582E}"/>
              </a:ext>
            </a:extLst>
          </p:cNvPr>
          <p:cNvSpPr/>
          <p:nvPr/>
        </p:nvSpPr>
        <p:spPr>
          <a:xfrm>
            <a:off x="3424546" y="2115714"/>
            <a:ext cx="3275257" cy="1015663"/>
          </a:xfrm>
          <a:prstGeom prst="rect">
            <a:avLst/>
          </a:prstGeom>
        </p:spPr>
        <p:txBody>
          <a:bodyPr wrap="none">
            <a:spAutoFit/>
          </a:bodyPr>
          <a:lstStyle/>
          <a:p>
            <a:pPr algn="ctr"/>
            <a:r>
              <a:rPr lang="zh-CN" altLang="en-US" sz="6000" b="1" dirty="0">
                <a:gradFill>
                  <a:gsLst>
                    <a:gs pos="10000">
                      <a:srgbClr val="C00000"/>
                    </a:gs>
                    <a:gs pos="70000">
                      <a:srgbClr val="FF0000"/>
                    </a:gs>
                  </a:gsLst>
                  <a:lin ang="5400000" scaled="1"/>
                </a:gradFill>
                <a:latin typeface="方正大黑简体" panose="02010601030101010101" pitchFamily="2" charset="-122"/>
                <a:ea typeface="方正大黑简体" panose="02010601030101010101" pitchFamily="2" charset="-122"/>
                <a:cs typeface="+mn-ea"/>
                <a:sym typeface="Arial" panose="020B0604020202020204" pitchFamily="34" charset="0"/>
              </a:rPr>
              <a:t>第三部分</a:t>
            </a:r>
            <a:endParaRPr lang="en-US" altLang="zh-CN" sz="6000" b="1" dirty="0">
              <a:gradFill>
                <a:gsLst>
                  <a:gs pos="10000">
                    <a:srgbClr val="C00000"/>
                  </a:gs>
                  <a:gs pos="70000">
                    <a:srgbClr val="FF0000"/>
                  </a:gs>
                </a:gsLst>
                <a:lin ang="5400000" scaled="1"/>
              </a:gradFill>
              <a:latin typeface="方正大黑简体" panose="02010601030101010101" pitchFamily="2" charset="-122"/>
              <a:ea typeface="方正大黑简体" panose="02010601030101010101" pitchFamily="2" charset="-122"/>
              <a:cs typeface="+mn-ea"/>
              <a:sym typeface="Arial" panose="020B0604020202020204" pitchFamily="34" charset="0"/>
            </a:endParaRPr>
          </a:p>
        </p:txBody>
      </p:sp>
      <p:sp>
        <p:nvSpPr>
          <p:cNvPr id="501" name="矩形 500">
            <a:extLst>
              <a:ext uri="{FF2B5EF4-FFF2-40B4-BE49-F238E27FC236}">
                <a16:creationId xmlns:a16="http://schemas.microsoft.com/office/drawing/2014/main" id="{183CD595-2832-40B7-A572-261CC14BDAA8}"/>
              </a:ext>
            </a:extLst>
          </p:cNvPr>
          <p:cNvSpPr/>
          <p:nvPr/>
        </p:nvSpPr>
        <p:spPr>
          <a:xfrm>
            <a:off x="4405251" y="3726624"/>
            <a:ext cx="8240035" cy="924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500" b="1" dirty="0">
                <a:solidFill>
                  <a:srgbClr val="E60000"/>
                </a:solidFill>
                <a:latin typeface="微软雅黑" panose="020B0503020204020204" pitchFamily="34" charset="-122"/>
                <a:ea typeface="微软雅黑" panose="020B0503020204020204" pitchFamily="34" charset="-122"/>
                <a:cs typeface="+mn-ea"/>
                <a:sym typeface="+mn-lt"/>
              </a:rPr>
              <a:t>今后工作的建议</a:t>
            </a:r>
          </a:p>
        </p:txBody>
      </p:sp>
    </p:spTree>
    <p:extLst>
      <p:ext uri="{BB962C8B-B14F-4D97-AF65-F5344CB8AC3E}">
        <p14:creationId xmlns:p14="http://schemas.microsoft.com/office/powerpoint/2010/main" val="492953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96"/>
                                        </p:tgtEl>
                                        <p:attrNameLst>
                                          <p:attrName>style.visibility</p:attrName>
                                        </p:attrNameLst>
                                      </p:cBhvr>
                                      <p:to>
                                        <p:strVal val="visible"/>
                                      </p:to>
                                    </p:set>
                                    <p:animEffect transition="in" filter="fade">
                                      <p:cBhvr>
                                        <p:cTn id="7" dur="1000"/>
                                        <p:tgtEl>
                                          <p:spTgt spid="496"/>
                                        </p:tgtEl>
                                      </p:cBhvr>
                                    </p:animEffect>
                                    <p:anim calcmode="lin" valueType="num">
                                      <p:cBhvr>
                                        <p:cTn id="8" dur="1000" fill="hold"/>
                                        <p:tgtEl>
                                          <p:spTgt spid="496"/>
                                        </p:tgtEl>
                                        <p:attrNameLst>
                                          <p:attrName>ppt_x</p:attrName>
                                        </p:attrNameLst>
                                      </p:cBhvr>
                                      <p:tavLst>
                                        <p:tav tm="0">
                                          <p:val>
                                            <p:strVal val="#ppt_x"/>
                                          </p:val>
                                        </p:tav>
                                        <p:tav tm="100000">
                                          <p:val>
                                            <p:strVal val="#ppt_x"/>
                                          </p:val>
                                        </p:tav>
                                      </p:tavLst>
                                    </p:anim>
                                    <p:anim calcmode="lin" valueType="num">
                                      <p:cBhvr>
                                        <p:cTn id="9" dur="1000" fill="hold"/>
                                        <p:tgtEl>
                                          <p:spTgt spid="49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499"/>
                                        </p:tgtEl>
                                        <p:attrNameLst>
                                          <p:attrName>style.visibility</p:attrName>
                                        </p:attrNameLst>
                                      </p:cBhvr>
                                      <p:to>
                                        <p:strVal val="visible"/>
                                      </p:to>
                                    </p:set>
                                    <p:anim calcmode="lin" valueType="num">
                                      <p:cBhvr>
                                        <p:cTn id="13" dur="500" fill="hold"/>
                                        <p:tgtEl>
                                          <p:spTgt spid="499"/>
                                        </p:tgtEl>
                                        <p:attrNameLst>
                                          <p:attrName>ppt_w</p:attrName>
                                        </p:attrNameLst>
                                      </p:cBhvr>
                                      <p:tavLst>
                                        <p:tav tm="0">
                                          <p:val>
                                            <p:fltVal val="0"/>
                                          </p:val>
                                        </p:tav>
                                        <p:tav tm="100000">
                                          <p:val>
                                            <p:strVal val="#ppt_w"/>
                                          </p:val>
                                        </p:tav>
                                      </p:tavLst>
                                    </p:anim>
                                    <p:anim calcmode="lin" valueType="num">
                                      <p:cBhvr>
                                        <p:cTn id="14" dur="500" fill="hold"/>
                                        <p:tgtEl>
                                          <p:spTgt spid="499"/>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6" presetClass="emph" presetSubtype="0" fill="hold" grpId="1" nodeType="afterEffect">
                                  <p:stCondLst>
                                    <p:cond delay="0"/>
                                  </p:stCondLst>
                                  <p:childTnLst>
                                    <p:animEffect transition="out" filter="fade">
                                      <p:cBhvr>
                                        <p:cTn id="17" dur="500" tmFilter="0, 0; .2, .5; .8, .5; 1, 0"/>
                                        <p:tgtEl>
                                          <p:spTgt spid="499"/>
                                        </p:tgtEl>
                                      </p:cBhvr>
                                    </p:animEffect>
                                    <p:animScale>
                                      <p:cBhvr>
                                        <p:cTn id="18" dur="250" autoRev="1" fill="hold"/>
                                        <p:tgtEl>
                                          <p:spTgt spid="499"/>
                                        </p:tgtEl>
                                      </p:cBhvr>
                                      <p:by x="105000" y="105000"/>
                                    </p:animScale>
                                  </p:childTnLst>
                                </p:cTn>
                              </p:par>
                            </p:childTnLst>
                          </p:cTn>
                        </p:par>
                        <p:par>
                          <p:cTn id="19" fill="hold">
                            <p:stCondLst>
                              <p:cond delay="2000"/>
                            </p:stCondLst>
                            <p:childTnLst>
                              <p:par>
                                <p:cTn id="20" presetID="37" presetClass="entr" presetSubtype="0" fill="hold" grpId="0" nodeType="afterEffect">
                                  <p:stCondLst>
                                    <p:cond delay="0"/>
                                  </p:stCondLst>
                                  <p:childTnLst>
                                    <p:set>
                                      <p:cBhvr>
                                        <p:cTn id="21" dur="1" fill="hold">
                                          <p:stCondLst>
                                            <p:cond delay="0"/>
                                          </p:stCondLst>
                                        </p:cTn>
                                        <p:tgtEl>
                                          <p:spTgt spid="500"/>
                                        </p:tgtEl>
                                        <p:attrNameLst>
                                          <p:attrName>style.visibility</p:attrName>
                                        </p:attrNameLst>
                                      </p:cBhvr>
                                      <p:to>
                                        <p:strVal val="visible"/>
                                      </p:to>
                                    </p:set>
                                    <p:animEffect transition="in" filter="fade">
                                      <p:cBhvr>
                                        <p:cTn id="22" dur="1000"/>
                                        <p:tgtEl>
                                          <p:spTgt spid="500"/>
                                        </p:tgtEl>
                                      </p:cBhvr>
                                    </p:animEffect>
                                    <p:anim calcmode="lin" valueType="num">
                                      <p:cBhvr>
                                        <p:cTn id="23" dur="1000" fill="hold"/>
                                        <p:tgtEl>
                                          <p:spTgt spid="500"/>
                                        </p:tgtEl>
                                        <p:attrNameLst>
                                          <p:attrName>ppt_x</p:attrName>
                                        </p:attrNameLst>
                                      </p:cBhvr>
                                      <p:tavLst>
                                        <p:tav tm="0">
                                          <p:val>
                                            <p:strVal val="#ppt_x"/>
                                          </p:val>
                                        </p:tav>
                                        <p:tav tm="100000">
                                          <p:val>
                                            <p:strVal val="#ppt_x"/>
                                          </p:val>
                                        </p:tav>
                                      </p:tavLst>
                                    </p:anim>
                                    <p:anim calcmode="lin" valueType="num">
                                      <p:cBhvr>
                                        <p:cTn id="24" dur="900" decel="100000" fill="hold"/>
                                        <p:tgtEl>
                                          <p:spTgt spid="500"/>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500"/>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501"/>
                                        </p:tgtEl>
                                        <p:attrNameLst>
                                          <p:attrName>style.visibility</p:attrName>
                                        </p:attrNameLst>
                                      </p:cBhvr>
                                      <p:to>
                                        <p:strVal val="visible"/>
                                      </p:to>
                                    </p:set>
                                    <p:anim calcmode="lin" valueType="num">
                                      <p:cBhvr>
                                        <p:cTn id="30" dur="500" fill="hold"/>
                                        <p:tgtEl>
                                          <p:spTgt spid="50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01"/>
                                        </p:tgtEl>
                                        <p:attrNameLst>
                                          <p:attrName>ppt_y</p:attrName>
                                        </p:attrNameLst>
                                      </p:cBhvr>
                                      <p:tavLst>
                                        <p:tav tm="0">
                                          <p:val>
                                            <p:strVal val="#ppt_y"/>
                                          </p:val>
                                        </p:tav>
                                        <p:tav tm="100000">
                                          <p:val>
                                            <p:strVal val="#ppt_y"/>
                                          </p:val>
                                        </p:tav>
                                      </p:tavLst>
                                    </p:anim>
                                    <p:anim calcmode="lin" valueType="num">
                                      <p:cBhvr>
                                        <p:cTn id="32" dur="500" fill="hold"/>
                                        <p:tgtEl>
                                          <p:spTgt spid="50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0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01"/>
                                        </p:tgtEl>
                                      </p:cBhvr>
                                    </p:animEffect>
                                  </p:childTnLst>
                                </p:cTn>
                              </p:par>
                            </p:childTnLst>
                          </p:cTn>
                        </p:par>
                        <p:par>
                          <p:cTn id="35" fill="hold">
                            <p:stCondLst>
                              <p:cond delay="800"/>
                            </p:stCondLst>
                            <p:childTnLst>
                              <p:par>
                                <p:cTn id="36" presetID="22" presetClass="entr" presetSubtype="2"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right)">
                                      <p:cBhvr>
                                        <p:cTn id="38"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 grpId="0" animBg="1"/>
      <p:bldP spid="499" grpId="1" animBg="1"/>
      <p:bldP spid="500" grpId="0"/>
      <p:bldP spid="50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269817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今后工作的建议</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EE17244A-60D7-4DF5-8151-84C2F567BC02}"/>
              </a:ext>
            </a:extLst>
          </p:cNvPr>
          <p:cNvSpPr/>
          <p:nvPr/>
        </p:nvSpPr>
        <p:spPr>
          <a:xfrm>
            <a:off x="4203510" y="1535540"/>
            <a:ext cx="32072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03350853-8AA3-445C-9CDA-8C1F4FF1FDEE}"/>
              </a:ext>
            </a:extLst>
          </p:cNvPr>
          <p:cNvSpPr txBox="1"/>
          <p:nvPr/>
        </p:nvSpPr>
        <p:spPr>
          <a:xfrm>
            <a:off x="4442471" y="1574042"/>
            <a:ext cx="269817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今后工作的建议</a:t>
            </a:r>
          </a:p>
        </p:txBody>
      </p:sp>
      <p:sp>
        <p:nvSpPr>
          <p:cNvPr id="11" name="矩形 10">
            <a:extLst>
              <a:ext uri="{FF2B5EF4-FFF2-40B4-BE49-F238E27FC236}">
                <a16:creationId xmlns:a16="http://schemas.microsoft.com/office/drawing/2014/main" id="{BDFEEB8A-EB99-499D-8B24-D4AF1337272D}"/>
              </a:ext>
            </a:extLst>
          </p:cNvPr>
          <p:cNvSpPr/>
          <p:nvPr/>
        </p:nvSpPr>
        <p:spPr>
          <a:xfrm>
            <a:off x="1131492" y="2320118"/>
            <a:ext cx="9889946" cy="3739487"/>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50000"/>
                </a:schemeClr>
              </a:solidFill>
            </a:endParaRPr>
          </a:p>
        </p:txBody>
      </p:sp>
      <p:sp>
        <p:nvSpPr>
          <p:cNvPr id="12" name="矩形 11">
            <a:extLst>
              <a:ext uri="{FF2B5EF4-FFF2-40B4-BE49-F238E27FC236}">
                <a16:creationId xmlns:a16="http://schemas.microsoft.com/office/drawing/2014/main" id="{C87B0C76-BDD8-4FE1-871C-F059FFFEB3BC}"/>
              </a:ext>
            </a:extLst>
          </p:cNvPr>
          <p:cNvSpPr/>
          <p:nvPr/>
        </p:nvSpPr>
        <p:spPr>
          <a:xfrm>
            <a:off x="1329881" y="2478926"/>
            <a:ext cx="9493167" cy="3367397"/>
          </a:xfrm>
          <a:prstGeom prst="rect">
            <a:avLst/>
          </a:prstGeom>
        </p:spPr>
        <p:txBody>
          <a:bodyPr wrap="square">
            <a:spAutoFit/>
          </a:bodyPr>
          <a:lstStyle/>
          <a:p>
            <a:pPr algn="just">
              <a:lnSpc>
                <a:spcPct val="150000"/>
              </a:lnSpc>
            </a:pPr>
            <a:r>
              <a:rPr lang="zh-CN" altLang="en-US" dirty="0">
                <a:solidFill>
                  <a:srgbClr val="FF0000"/>
                </a:solidFill>
                <a:latin typeface="微软雅黑" panose="020B0503020204020204" pitchFamily="34" charset="-122"/>
                <a:ea typeface="微软雅黑" panose="020B0503020204020204" pitchFamily="34" charset="-122"/>
              </a:rPr>
              <a:t>中共十九大描绘了决胜全面建成小康社会、夺取新时代中国特色社会主义伟大胜利的宏伟蓝图，进一步指明了党和国家事业的前进方向。人民政协要把学习贯彻中共十九大精神作为重大政治任务，把习近平新时代中国特色社会主义思想作为统揽政协工作的总纲，把坚持和发展中国特色社会主义作为巩固共同思想政治基础的主轴，把为决胜全面建成小康社会、夺取新时代中国特色社会主义伟大胜利献计出力作为工作主线，坚持稳中求进工作总基调，坚持新发展理念，坚持以人民为中心的发展思想，坚持团结和民主两大主题，围绕统筹推进“五位一体”总体布局、协调推进“四个全面”战略布局，认真履行政治协商、民主监督、参政议政职能，为全面建成小康社会、全面建设社会主义现代化国家作出新的贡献。</a:t>
            </a:r>
          </a:p>
        </p:txBody>
      </p:sp>
    </p:spTree>
    <p:extLst>
      <p:ext uri="{BB962C8B-B14F-4D97-AF65-F5344CB8AC3E}">
        <p14:creationId xmlns:p14="http://schemas.microsoft.com/office/powerpoint/2010/main" val="32814568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animBg="1"/>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269817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今后工作的建议</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D0E7848C-5B97-42F5-8B10-713A827EE22B}"/>
              </a:ext>
            </a:extLst>
          </p:cNvPr>
          <p:cNvSpPr/>
          <p:nvPr/>
        </p:nvSpPr>
        <p:spPr>
          <a:xfrm>
            <a:off x="1924333" y="1549188"/>
            <a:ext cx="852985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678EE4C4-37AB-45BF-A882-566635A82297}"/>
              </a:ext>
            </a:extLst>
          </p:cNvPr>
          <p:cNvSpPr txBox="1"/>
          <p:nvPr/>
        </p:nvSpPr>
        <p:spPr>
          <a:xfrm>
            <a:off x="2163295" y="1587690"/>
            <a:ext cx="8084264"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深入学习贯彻习近平新时代中国特色社会主义思想</a:t>
            </a:r>
          </a:p>
        </p:txBody>
      </p:sp>
      <p:sp>
        <p:nvSpPr>
          <p:cNvPr id="11" name="矩形 10">
            <a:extLst>
              <a:ext uri="{FF2B5EF4-FFF2-40B4-BE49-F238E27FC236}">
                <a16:creationId xmlns:a16="http://schemas.microsoft.com/office/drawing/2014/main" id="{0ED8F1E4-C29F-401B-9D7A-4BB5C0C355F7}"/>
              </a:ext>
            </a:extLst>
          </p:cNvPr>
          <p:cNvSpPr/>
          <p:nvPr/>
        </p:nvSpPr>
        <p:spPr>
          <a:xfrm>
            <a:off x="1131492" y="2456596"/>
            <a:ext cx="9889946" cy="3739487"/>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50000"/>
                </a:schemeClr>
              </a:solidFill>
            </a:endParaRPr>
          </a:p>
        </p:txBody>
      </p:sp>
      <p:sp>
        <p:nvSpPr>
          <p:cNvPr id="12" name="矩形 11">
            <a:extLst>
              <a:ext uri="{FF2B5EF4-FFF2-40B4-BE49-F238E27FC236}">
                <a16:creationId xmlns:a16="http://schemas.microsoft.com/office/drawing/2014/main" id="{3441B64B-AFDA-4EEA-A1EC-0BB6C158EFB9}"/>
              </a:ext>
            </a:extLst>
          </p:cNvPr>
          <p:cNvSpPr/>
          <p:nvPr/>
        </p:nvSpPr>
        <p:spPr>
          <a:xfrm>
            <a:off x="1291436" y="2765529"/>
            <a:ext cx="9493167" cy="2951898"/>
          </a:xfrm>
          <a:prstGeom prst="rect">
            <a:avLst/>
          </a:prstGeom>
        </p:spPr>
        <p:txBody>
          <a:bodyPr wrap="square">
            <a:spAutoFit/>
          </a:bodyPr>
          <a:lstStyle/>
          <a:p>
            <a:pPr algn="just">
              <a:lnSpc>
                <a:spcPct val="150000"/>
              </a:lnSpc>
            </a:pPr>
            <a:r>
              <a:rPr lang="zh-CN" altLang="en-US" dirty="0">
                <a:solidFill>
                  <a:srgbClr val="FF0000"/>
                </a:solidFill>
                <a:latin typeface="微软雅黑" panose="020B0503020204020204" pitchFamily="34" charset="-122"/>
                <a:ea typeface="微软雅黑" panose="020B0503020204020204" pitchFamily="34" charset="-122"/>
              </a:rPr>
              <a:t>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聚焦牢固树立“四个意识”、坚定“四个自信”，推动参加人民政协的各党派团体和各族各界人士自觉接受中国共产党的领导，坚决维护习近平总书记的核心地位。把学习领会贯彻党的创新理论同过去五年党和国家事业的历史性变革结合起来，同今后工作战略部署结合起来，紧密联系政协实际找到落实基点，切实在工作中贯彻下去、体现出来。</a:t>
            </a:r>
          </a:p>
        </p:txBody>
      </p:sp>
    </p:spTree>
    <p:extLst>
      <p:ext uri="{BB962C8B-B14F-4D97-AF65-F5344CB8AC3E}">
        <p14:creationId xmlns:p14="http://schemas.microsoft.com/office/powerpoint/2010/main" val="4285966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269817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今后工作的建议</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B6B616D6-5F69-43CB-8F4D-6CA729FD2F58}"/>
              </a:ext>
            </a:extLst>
          </p:cNvPr>
          <p:cNvSpPr/>
          <p:nvPr/>
        </p:nvSpPr>
        <p:spPr>
          <a:xfrm>
            <a:off x="2729551" y="1822141"/>
            <a:ext cx="6755643" cy="86949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D6D03C61-B6A3-4DB7-8250-B024D0F68179}"/>
              </a:ext>
            </a:extLst>
          </p:cNvPr>
          <p:cNvSpPr txBox="1"/>
          <p:nvPr/>
        </p:nvSpPr>
        <p:spPr>
          <a:xfrm>
            <a:off x="2968513" y="1860644"/>
            <a:ext cx="6340197" cy="830997"/>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聚焦决胜全面建成小康社会、开启全面建设社</a:t>
            </a:r>
            <a:endParaRPr lang="en-US" altLang="zh-CN" sz="2400" dirty="0">
              <a:solidFill>
                <a:srgbClr val="FF0000"/>
              </a:solidFill>
              <a:latin typeface="微软雅黑" panose="020B0503020204020204" pitchFamily="82" charset="2"/>
              <a:ea typeface="微软雅黑" panose="020B0503020204020204" pitchFamily="82" charset="2"/>
            </a:endParaRPr>
          </a:p>
          <a:p>
            <a:r>
              <a:rPr lang="zh-CN" altLang="en-US" sz="2400" dirty="0">
                <a:solidFill>
                  <a:srgbClr val="FF0000"/>
                </a:solidFill>
                <a:latin typeface="微软雅黑" panose="020B0503020204020204" pitchFamily="82" charset="2"/>
                <a:ea typeface="微软雅黑" panose="020B0503020204020204" pitchFamily="82" charset="2"/>
              </a:rPr>
              <a:t>会主义现代化国家新征程重大问题献计出力</a:t>
            </a:r>
          </a:p>
        </p:txBody>
      </p:sp>
      <p:sp>
        <p:nvSpPr>
          <p:cNvPr id="11" name="矩形 10">
            <a:extLst>
              <a:ext uri="{FF2B5EF4-FFF2-40B4-BE49-F238E27FC236}">
                <a16:creationId xmlns:a16="http://schemas.microsoft.com/office/drawing/2014/main" id="{44DC41F8-B918-46CC-BB6C-63EDC043A4A1}"/>
              </a:ext>
            </a:extLst>
          </p:cNvPr>
          <p:cNvSpPr/>
          <p:nvPr/>
        </p:nvSpPr>
        <p:spPr>
          <a:xfrm>
            <a:off x="1076901" y="2988859"/>
            <a:ext cx="9889946" cy="2470246"/>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50000"/>
                </a:schemeClr>
              </a:solidFill>
            </a:endParaRPr>
          </a:p>
        </p:txBody>
      </p:sp>
      <p:sp>
        <p:nvSpPr>
          <p:cNvPr id="12" name="矩形 11">
            <a:extLst>
              <a:ext uri="{FF2B5EF4-FFF2-40B4-BE49-F238E27FC236}">
                <a16:creationId xmlns:a16="http://schemas.microsoft.com/office/drawing/2014/main" id="{854804BF-0752-4070-A7FC-A8DB89BCD2B0}"/>
              </a:ext>
            </a:extLst>
          </p:cNvPr>
          <p:cNvSpPr/>
          <p:nvPr/>
        </p:nvSpPr>
        <p:spPr>
          <a:xfrm>
            <a:off x="1236845" y="3297791"/>
            <a:ext cx="9493167" cy="1705403"/>
          </a:xfrm>
          <a:prstGeom prst="rect">
            <a:avLst/>
          </a:prstGeom>
        </p:spPr>
        <p:txBody>
          <a:bodyPr wrap="square">
            <a:spAutoFit/>
          </a:bodyPr>
          <a:lstStyle/>
          <a:p>
            <a:pPr algn="just">
              <a:lnSpc>
                <a:spcPct val="150000"/>
              </a:lnSpc>
            </a:pPr>
            <a:r>
              <a:rPr lang="zh-CN" altLang="en-US" dirty="0">
                <a:solidFill>
                  <a:srgbClr val="FF0000"/>
                </a:solidFill>
                <a:latin typeface="微软雅黑" panose="020B0503020204020204" pitchFamily="34" charset="-122"/>
                <a:ea typeface="微软雅黑" panose="020B0503020204020204" pitchFamily="34" charset="-122"/>
              </a:rPr>
              <a:t>把握我国发展新的历史方位和社会主要矛盾变化，以实现第一个百年奋斗目标、向第二个百年奋斗目标迈进为履职主攻方向，以解决好不平衡不充分的发展问题为工作着力重点，建睿智之言、出务实之力。聚焦决胜全面建成小康社会，瞄准抓重点、补短板、强弱项，紧扣打好防范化解重大风险、精准脱贫、污染防治攻坚战，深入协商集中议政，强化监督助推落实。</a:t>
            </a:r>
          </a:p>
        </p:txBody>
      </p:sp>
    </p:spTree>
    <p:extLst>
      <p:ext uri="{BB962C8B-B14F-4D97-AF65-F5344CB8AC3E}">
        <p14:creationId xmlns:p14="http://schemas.microsoft.com/office/powerpoint/2010/main" val="20463340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animBg="1"/>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269817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今后工作的建议</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8049A824-40AA-4E64-99E7-210694A5EBC7}"/>
              </a:ext>
            </a:extLst>
          </p:cNvPr>
          <p:cNvSpPr/>
          <p:nvPr/>
        </p:nvSpPr>
        <p:spPr>
          <a:xfrm>
            <a:off x="1924333" y="1549188"/>
            <a:ext cx="852985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5ABE4272-F35E-4A54-BA99-407EA1876E8C}"/>
              </a:ext>
            </a:extLst>
          </p:cNvPr>
          <p:cNvSpPr txBox="1"/>
          <p:nvPr/>
        </p:nvSpPr>
        <p:spPr>
          <a:xfrm>
            <a:off x="1959551" y="1609632"/>
            <a:ext cx="8494633" cy="461665"/>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充分发挥人民政协作为协商民主重要渠道和专门协商机构作用</a:t>
            </a:r>
          </a:p>
        </p:txBody>
      </p:sp>
      <p:sp>
        <p:nvSpPr>
          <p:cNvPr id="11" name="矩形 10">
            <a:extLst>
              <a:ext uri="{FF2B5EF4-FFF2-40B4-BE49-F238E27FC236}">
                <a16:creationId xmlns:a16="http://schemas.microsoft.com/office/drawing/2014/main" id="{2117B6BE-ABEC-44AD-A83F-0003C669E336}"/>
              </a:ext>
            </a:extLst>
          </p:cNvPr>
          <p:cNvSpPr/>
          <p:nvPr/>
        </p:nvSpPr>
        <p:spPr>
          <a:xfrm>
            <a:off x="1131492" y="2456596"/>
            <a:ext cx="9889946" cy="3739487"/>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50000"/>
                </a:schemeClr>
              </a:solidFill>
            </a:endParaRPr>
          </a:p>
        </p:txBody>
      </p:sp>
      <p:sp>
        <p:nvSpPr>
          <p:cNvPr id="12" name="矩形 11">
            <a:extLst>
              <a:ext uri="{FF2B5EF4-FFF2-40B4-BE49-F238E27FC236}">
                <a16:creationId xmlns:a16="http://schemas.microsoft.com/office/drawing/2014/main" id="{10E6F31A-B0E4-4B25-9A3F-F2A43487FCCE}"/>
              </a:ext>
            </a:extLst>
          </p:cNvPr>
          <p:cNvSpPr/>
          <p:nvPr/>
        </p:nvSpPr>
        <p:spPr>
          <a:xfrm>
            <a:off x="1291436" y="2765529"/>
            <a:ext cx="9493167" cy="2951898"/>
          </a:xfrm>
          <a:prstGeom prst="rect">
            <a:avLst/>
          </a:prstGeom>
        </p:spPr>
        <p:txBody>
          <a:bodyPr wrap="square">
            <a:spAutoFit/>
          </a:bodyPr>
          <a:lstStyle/>
          <a:p>
            <a:pPr algn="just">
              <a:lnSpc>
                <a:spcPct val="150000"/>
              </a:lnSpc>
            </a:pPr>
            <a:r>
              <a:rPr lang="zh-CN" altLang="en-US" dirty="0">
                <a:solidFill>
                  <a:srgbClr val="FF0000"/>
                </a:solidFill>
                <a:latin typeface="微软雅黑" panose="020B0503020204020204" pitchFamily="34" charset="-122"/>
                <a:ea typeface="微软雅黑" panose="020B0503020204020204" pitchFamily="34" charset="-122"/>
              </a:rPr>
              <a:t>把协商民主贯穿政治协商、民主监督、参政议政全过程，健全政协协商民主制度机制，制定实施年度协商计划，坚持协商议题和协商形式相匹配、视察调研和协商议政相衔接，组织广大委员持续深入协商议政，推动形成完整的制度程序和参与实践。加强政协民主监督，坚持协商式监督特色优势，把握好监督的方向和原则、节奏和力度，重点围绕中共十九大决策部署贯彻落实开展监督工作，增加监督性议题比重，融协商、监督、参与、合作于一体，更好发挥政协民主监督在党和国家监督体系中的独特作用。完善协商成果采纳、落实和反馈机制，加强跟踪督促，推动协商成果有效转化为政策和具体工作举措。</a:t>
            </a:r>
          </a:p>
        </p:txBody>
      </p:sp>
    </p:spTree>
    <p:extLst>
      <p:ext uri="{BB962C8B-B14F-4D97-AF65-F5344CB8AC3E}">
        <p14:creationId xmlns:p14="http://schemas.microsoft.com/office/powerpoint/2010/main" val="588617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animBg="1"/>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269817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今后工作的建议</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5AA71B67-9B02-4AC8-A435-D59C85E178ED}"/>
              </a:ext>
            </a:extLst>
          </p:cNvPr>
          <p:cNvSpPr/>
          <p:nvPr/>
        </p:nvSpPr>
        <p:spPr>
          <a:xfrm>
            <a:off x="3316404" y="1479909"/>
            <a:ext cx="560923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14260794-979D-48D0-A903-65210E73873D}"/>
              </a:ext>
            </a:extLst>
          </p:cNvPr>
          <p:cNvSpPr txBox="1"/>
          <p:nvPr/>
        </p:nvSpPr>
        <p:spPr>
          <a:xfrm>
            <a:off x="3351622" y="1540353"/>
            <a:ext cx="5416868" cy="461665"/>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广泛凝聚实现中华民族伟大复兴正能量</a:t>
            </a:r>
          </a:p>
        </p:txBody>
      </p:sp>
      <p:sp>
        <p:nvSpPr>
          <p:cNvPr id="11" name="矩形 10">
            <a:extLst>
              <a:ext uri="{FF2B5EF4-FFF2-40B4-BE49-F238E27FC236}">
                <a16:creationId xmlns:a16="http://schemas.microsoft.com/office/drawing/2014/main" id="{EA5C672F-23B0-4EAB-8CF0-751637AAC8A8}"/>
              </a:ext>
            </a:extLst>
          </p:cNvPr>
          <p:cNvSpPr/>
          <p:nvPr/>
        </p:nvSpPr>
        <p:spPr>
          <a:xfrm>
            <a:off x="1131492" y="2456597"/>
            <a:ext cx="9889946" cy="3370998"/>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50000"/>
                </a:schemeClr>
              </a:solidFill>
            </a:endParaRPr>
          </a:p>
        </p:txBody>
      </p:sp>
      <p:sp>
        <p:nvSpPr>
          <p:cNvPr id="12" name="矩形 11">
            <a:extLst>
              <a:ext uri="{FF2B5EF4-FFF2-40B4-BE49-F238E27FC236}">
                <a16:creationId xmlns:a16="http://schemas.microsoft.com/office/drawing/2014/main" id="{5471B9B3-9C5A-445F-B191-006D4E69BD3B}"/>
              </a:ext>
            </a:extLst>
          </p:cNvPr>
          <p:cNvSpPr/>
          <p:nvPr/>
        </p:nvSpPr>
        <p:spPr>
          <a:xfrm>
            <a:off x="1291436" y="2765529"/>
            <a:ext cx="9493167" cy="2536400"/>
          </a:xfrm>
          <a:prstGeom prst="rect">
            <a:avLst/>
          </a:prstGeom>
        </p:spPr>
        <p:txBody>
          <a:bodyPr wrap="square">
            <a:spAutoFit/>
          </a:bodyPr>
          <a:lstStyle/>
          <a:p>
            <a:pPr algn="just">
              <a:lnSpc>
                <a:spcPct val="150000"/>
              </a:lnSpc>
            </a:pPr>
            <a:r>
              <a:rPr lang="zh-CN" altLang="en-US" dirty="0">
                <a:solidFill>
                  <a:srgbClr val="FF0000"/>
                </a:solidFill>
                <a:latin typeface="微软雅黑" panose="020B0503020204020204" pitchFamily="34" charset="-122"/>
                <a:ea typeface="微软雅黑" panose="020B0503020204020204" pitchFamily="34" charset="-122"/>
              </a:rPr>
              <a:t>进一步为民主党派和无党派人士在政协履职创造条件。做好党外知识分子和新的社会阶层人士工作。推动构建亲清新型政商关系，促进非公有制经济健康发展和非公有制经济人士健康成长。深化民族团结进步教育，铸牢中华民族共同体意识，推动各民族交往交流交融，共同团结奋斗、共同繁荣发展。坚持我国宗教的中国化方向，积极引导宗教与社会主义社会相适应。加强同港澳台侨同胞团结联谊，动员中华儿女共担民族大义、共圆中国梦。开展对外友好交往，促进“一带一路”建设，为推动构建人类命运共同体作出贡献。</a:t>
            </a:r>
          </a:p>
        </p:txBody>
      </p:sp>
    </p:spTree>
    <p:extLst>
      <p:ext uri="{BB962C8B-B14F-4D97-AF65-F5344CB8AC3E}">
        <p14:creationId xmlns:p14="http://schemas.microsoft.com/office/powerpoint/2010/main" val="2641373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animBg="1"/>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269817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今后工作的建议</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005E98A2-5C4C-47FB-920D-690027E6D2FF}"/>
              </a:ext>
            </a:extLst>
          </p:cNvPr>
          <p:cNvSpPr/>
          <p:nvPr/>
        </p:nvSpPr>
        <p:spPr>
          <a:xfrm>
            <a:off x="3316404" y="1479909"/>
            <a:ext cx="560923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24A8DDBB-EA0D-47D5-9844-CDB63EF07540}"/>
              </a:ext>
            </a:extLst>
          </p:cNvPr>
          <p:cNvSpPr txBox="1"/>
          <p:nvPr/>
        </p:nvSpPr>
        <p:spPr>
          <a:xfrm>
            <a:off x="4797580" y="1575868"/>
            <a:ext cx="2646878" cy="461665"/>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切实加强自身建设</a:t>
            </a:r>
          </a:p>
        </p:txBody>
      </p:sp>
      <p:sp>
        <p:nvSpPr>
          <p:cNvPr id="11" name="矩形 10">
            <a:extLst>
              <a:ext uri="{FF2B5EF4-FFF2-40B4-BE49-F238E27FC236}">
                <a16:creationId xmlns:a16="http://schemas.microsoft.com/office/drawing/2014/main" id="{03AE697A-CB8D-4FB0-B5C8-4330161E2A46}"/>
              </a:ext>
            </a:extLst>
          </p:cNvPr>
          <p:cNvSpPr/>
          <p:nvPr/>
        </p:nvSpPr>
        <p:spPr>
          <a:xfrm>
            <a:off x="1131492" y="2456597"/>
            <a:ext cx="9889946" cy="3370998"/>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50000"/>
                </a:schemeClr>
              </a:solidFill>
            </a:endParaRPr>
          </a:p>
        </p:txBody>
      </p:sp>
      <p:sp>
        <p:nvSpPr>
          <p:cNvPr id="12" name="矩形 11">
            <a:extLst>
              <a:ext uri="{FF2B5EF4-FFF2-40B4-BE49-F238E27FC236}">
                <a16:creationId xmlns:a16="http://schemas.microsoft.com/office/drawing/2014/main" id="{2EFCF27F-362F-4E9B-85A5-885AA02F0FD9}"/>
              </a:ext>
            </a:extLst>
          </p:cNvPr>
          <p:cNvSpPr/>
          <p:nvPr/>
        </p:nvSpPr>
        <p:spPr>
          <a:xfrm>
            <a:off x="1291436" y="2456597"/>
            <a:ext cx="9493167" cy="3416320"/>
          </a:xfrm>
          <a:prstGeom prst="rect">
            <a:avLst/>
          </a:prstGeom>
        </p:spPr>
        <p:txBody>
          <a:bodyPr wrap="square">
            <a:spAutoFit/>
          </a:bodyPr>
          <a:lstStyle/>
          <a:p>
            <a:pPr algn="just">
              <a:lnSpc>
                <a:spcPct val="150000"/>
              </a:lnSpc>
            </a:pPr>
            <a:r>
              <a:rPr lang="zh-CN" altLang="en-US" dirty="0">
                <a:solidFill>
                  <a:srgbClr val="FF0000"/>
                </a:solidFill>
                <a:latin typeface="微软雅黑" panose="020B0503020204020204" pitchFamily="34" charset="-122"/>
                <a:ea typeface="微软雅黑" panose="020B0503020204020204" pitchFamily="34" charset="-122"/>
              </a:rPr>
              <a:t>强化委员意识，把责任扛在肩上，把事业放在心上，全面增强履职本领，提高政治把握能力、调查研究能力、联系群众能力、合作共事能力，坚持不懈改进作风，有效履行委员职责。大兴调查研究之风，优化队伍结构，改进组织方式，深入基层、沉到一线，用事实和数据说话，把协商议政、民主监督建立在扎实调研基础上。做好提案、视察、大会发言、社情民意信息、文史资料、新闻宣传、人民政协理论研究等工作，在提升质量上下功夫。创新发挥界别作用方法途径。坚持政协党的领导体制，加强和改进专门委员会建设，强化机关服务保障能力。专题调研县级政协工作，加强对地方政协工作指导。以修改章程为契机，加强宣传贯彻，进一步提高履行职能的制度化、规范化、程序化水平。</a:t>
            </a:r>
          </a:p>
        </p:txBody>
      </p:sp>
    </p:spTree>
    <p:extLst>
      <p:ext uri="{BB962C8B-B14F-4D97-AF65-F5344CB8AC3E}">
        <p14:creationId xmlns:p14="http://schemas.microsoft.com/office/powerpoint/2010/main" val="2818484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animBg="1"/>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1326004"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结    语</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6">
            <a:extLst>
              <a:ext uri="{FF2B5EF4-FFF2-40B4-BE49-F238E27FC236}">
                <a16:creationId xmlns:a16="http://schemas.microsoft.com/office/drawing/2014/main" id="{44386096-F230-4175-8ED8-47BA1EE07A84}"/>
              </a:ext>
            </a:extLst>
          </p:cNvPr>
          <p:cNvSpPr/>
          <p:nvPr/>
        </p:nvSpPr>
        <p:spPr>
          <a:xfrm>
            <a:off x="3876491" y="2491155"/>
            <a:ext cx="8315509" cy="236354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B8A476B2-DF8B-43EF-8F17-46BEBFA5A638}"/>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20000"/>
                    </a14:imgEffect>
                    <a14:imgEffect>
                      <a14:colorTemperature colorTemp="11500"/>
                    </a14:imgEffect>
                  </a14:imgLayer>
                </a14:imgProps>
              </a:ext>
              <a:ext uri="{28A0092B-C50C-407E-A947-70E740481C1C}">
                <a14:useLocalDpi xmlns:a14="http://schemas.microsoft.com/office/drawing/2010/main" val="0"/>
              </a:ext>
            </a:extLst>
          </a:blip>
          <a:srcRect l="5918" r="5983"/>
          <a:stretch>
            <a:fillRect/>
          </a:stretch>
        </p:blipFill>
        <p:spPr>
          <a:xfrm>
            <a:off x="279401" y="2148927"/>
            <a:ext cx="4025900" cy="3048000"/>
          </a:xfrm>
          <a:custGeom>
            <a:avLst/>
            <a:gdLst>
              <a:gd name="connsiteX0" fmla="*/ 0 w 4025900"/>
              <a:gd name="connsiteY0" fmla="*/ 0 h 3048000"/>
              <a:gd name="connsiteX1" fmla="*/ 4025900 w 4025900"/>
              <a:gd name="connsiteY1" fmla="*/ 0 h 3048000"/>
              <a:gd name="connsiteX2" fmla="*/ 4025900 w 4025900"/>
              <a:gd name="connsiteY2" fmla="*/ 3048000 h 3048000"/>
              <a:gd name="connsiteX3" fmla="*/ 0 w 40259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4025900" h="3048000">
                <a:moveTo>
                  <a:pt x="0" y="0"/>
                </a:moveTo>
                <a:lnTo>
                  <a:pt x="4025900" y="0"/>
                </a:lnTo>
                <a:lnTo>
                  <a:pt x="4025900" y="3048000"/>
                </a:lnTo>
                <a:lnTo>
                  <a:pt x="0" y="3048000"/>
                </a:lnTo>
                <a:close/>
              </a:path>
            </a:pathLst>
          </a:custGeom>
          <a:ln>
            <a:solidFill>
              <a:srgbClr val="FF0000">
                <a:alpha val="25000"/>
              </a:srgbClr>
            </a:solidFill>
          </a:ln>
        </p:spPr>
      </p:pic>
      <p:sp>
        <p:nvSpPr>
          <p:cNvPr id="11" name="矩形 10">
            <a:extLst>
              <a:ext uri="{FF2B5EF4-FFF2-40B4-BE49-F238E27FC236}">
                <a16:creationId xmlns:a16="http://schemas.microsoft.com/office/drawing/2014/main" id="{AC0B975C-4E5E-496F-8BC3-D04C6E092445}"/>
              </a:ext>
            </a:extLst>
          </p:cNvPr>
          <p:cNvSpPr/>
          <p:nvPr/>
        </p:nvSpPr>
        <p:spPr>
          <a:xfrm>
            <a:off x="4933490" y="3299416"/>
            <a:ext cx="5896168" cy="1289199"/>
          </a:xfrm>
          <a:prstGeom prst="rect">
            <a:avLst/>
          </a:prstGeom>
          <a:noFill/>
        </p:spPr>
        <p:txBody>
          <a:bodyPr wrap="square" rtlCol="0">
            <a:spAutoFit/>
          </a:bodyPr>
          <a:lstStyle/>
          <a:p>
            <a:pPr>
              <a:lnSpc>
                <a:spcPct val="150000"/>
              </a:lnSpc>
            </a:pPr>
            <a:r>
              <a:rPr lang="zh-CN" altLang="en-US" dirty="0">
                <a:solidFill>
                  <a:schemeClr val="bg1"/>
                </a:solidFill>
                <a:latin typeface="方正兰亭黑简体" panose="02000000000000000000" pitchFamily="2" charset="-122"/>
                <a:ea typeface="方正兰亭黑简体" panose="02000000000000000000" pitchFamily="2" charset="-122"/>
              </a:rPr>
              <a:t>我们为中华民族迎来从站起来、富起来到强起来的伟大飞跃而无比振奋，我们为伟大祖国向着“两个一百年”奋斗目标阔步前进而无比自豪。</a:t>
            </a:r>
          </a:p>
        </p:txBody>
      </p:sp>
      <p:sp>
        <p:nvSpPr>
          <p:cNvPr id="12" name="矩形 11">
            <a:extLst>
              <a:ext uri="{FF2B5EF4-FFF2-40B4-BE49-F238E27FC236}">
                <a16:creationId xmlns:a16="http://schemas.microsoft.com/office/drawing/2014/main" id="{16E4AA75-E0A7-48C7-B953-3F1C05E1129B}"/>
              </a:ext>
            </a:extLst>
          </p:cNvPr>
          <p:cNvSpPr/>
          <p:nvPr/>
        </p:nvSpPr>
        <p:spPr>
          <a:xfrm>
            <a:off x="4797236" y="2682773"/>
            <a:ext cx="6032422" cy="461665"/>
          </a:xfrm>
          <a:prstGeom prst="rect">
            <a:avLst/>
          </a:prstGeom>
        </p:spPr>
        <p:txBody>
          <a:bodyPr wrap="none">
            <a:spAutoFit/>
          </a:bodyPr>
          <a:lstStyle/>
          <a:p>
            <a:pPr algn="ctr"/>
            <a:r>
              <a:rPr lang="zh-CN" altLang="en-US" sz="2400" dirty="0">
                <a:solidFill>
                  <a:srgbClr val="FFFF00"/>
                </a:solidFill>
                <a:latin typeface="方正兰亭粗黑简体" panose="02000000000000000000" pitchFamily="2" charset="-122"/>
                <a:ea typeface="方正兰亭粗黑简体" panose="02000000000000000000" pitchFamily="2" charset="-122"/>
              </a:rPr>
              <a:t>各位委员，中国特色社会主义进入了新时代</a:t>
            </a:r>
          </a:p>
        </p:txBody>
      </p:sp>
      <p:sp>
        <p:nvSpPr>
          <p:cNvPr id="13" name="矩形 12">
            <a:extLst>
              <a:ext uri="{FF2B5EF4-FFF2-40B4-BE49-F238E27FC236}">
                <a16:creationId xmlns:a16="http://schemas.microsoft.com/office/drawing/2014/main" id="{82F65B72-3602-4BC9-9494-94E2A7864A2D}"/>
              </a:ext>
            </a:extLst>
          </p:cNvPr>
          <p:cNvSpPr/>
          <p:nvPr/>
        </p:nvSpPr>
        <p:spPr>
          <a:xfrm>
            <a:off x="1" y="2148927"/>
            <a:ext cx="190500" cy="304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id="{E5447972-06A3-41BA-9AC4-EBE0611FDFE3}"/>
              </a:ext>
            </a:extLst>
          </p:cNvPr>
          <p:cNvCxnSpPr/>
          <p:nvPr/>
        </p:nvCxnSpPr>
        <p:spPr>
          <a:xfrm flipV="1">
            <a:off x="4933490" y="3299416"/>
            <a:ext cx="5759911" cy="326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1148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 presetClass="entr" presetSubtype="8" decel="4500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0-#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par>
                                <p:cTn id="22" presetID="2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1000"/>
                                        <p:tgtEl>
                                          <p:spTgt spid="7"/>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par>
                                <p:cTn id="28" presetID="16" presetClass="entr" presetSubtype="37" fill="hold" nodeType="withEffect">
                                  <p:stCondLst>
                                    <p:cond delay="500"/>
                                  </p:stCondLst>
                                  <p:childTnLst>
                                    <p:set>
                                      <p:cBhvr>
                                        <p:cTn id="29" dur="1" fill="hold">
                                          <p:stCondLst>
                                            <p:cond delay="0"/>
                                          </p:stCondLst>
                                        </p:cTn>
                                        <p:tgtEl>
                                          <p:spTgt spid="14"/>
                                        </p:tgtEl>
                                        <p:attrNameLst>
                                          <p:attrName>style.visibility</p:attrName>
                                        </p:attrNameLst>
                                      </p:cBhvr>
                                      <p:to>
                                        <p:strVal val="visible"/>
                                      </p:to>
                                    </p:set>
                                    <p:animEffect transition="in" filter="barn(outVertical)">
                                      <p:cBhvr>
                                        <p:cTn id="30" dur="1000"/>
                                        <p:tgtEl>
                                          <p:spTgt spid="14"/>
                                        </p:tgtEl>
                                      </p:cBhvr>
                                    </p:animEffect>
                                  </p:childTnLst>
                                </p:cTn>
                              </p:par>
                              <p:par>
                                <p:cTn id="31" presetID="31" presetClass="entr" presetSubtype="0" fill="hold" grpId="0" nodeType="withEffect">
                                  <p:stCondLst>
                                    <p:cond delay="500"/>
                                  </p:stCondLst>
                                  <p:iterate type="lt">
                                    <p:tmPct val="1333"/>
                                  </p:iterate>
                                  <p:childTnLst>
                                    <p:set>
                                      <p:cBhvr>
                                        <p:cTn id="32" dur="1" fill="hold">
                                          <p:stCondLst>
                                            <p:cond delay="0"/>
                                          </p:stCondLst>
                                        </p:cTn>
                                        <p:tgtEl>
                                          <p:spTgt spid="11"/>
                                        </p:tgtEl>
                                        <p:attrNameLst>
                                          <p:attrName>style.visibility</p:attrName>
                                        </p:attrNameLst>
                                      </p:cBhvr>
                                      <p:to>
                                        <p:strVal val="visible"/>
                                      </p:to>
                                    </p:set>
                                    <p:anim calcmode="lin" valueType="num">
                                      <p:cBhvr>
                                        <p:cTn id="33" dur="750" fill="hold"/>
                                        <p:tgtEl>
                                          <p:spTgt spid="11"/>
                                        </p:tgtEl>
                                        <p:attrNameLst>
                                          <p:attrName>ppt_w</p:attrName>
                                        </p:attrNameLst>
                                      </p:cBhvr>
                                      <p:tavLst>
                                        <p:tav tm="0">
                                          <p:val>
                                            <p:fltVal val="0"/>
                                          </p:val>
                                        </p:tav>
                                        <p:tav tm="100000">
                                          <p:val>
                                            <p:strVal val="#ppt_w"/>
                                          </p:val>
                                        </p:tav>
                                      </p:tavLst>
                                    </p:anim>
                                    <p:anim calcmode="lin" valueType="num">
                                      <p:cBhvr>
                                        <p:cTn id="34" dur="750" fill="hold"/>
                                        <p:tgtEl>
                                          <p:spTgt spid="11"/>
                                        </p:tgtEl>
                                        <p:attrNameLst>
                                          <p:attrName>ppt_h</p:attrName>
                                        </p:attrNameLst>
                                      </p:cBhvr>
                                      <p:tavLst>
                                        <p:tav tm="0">
                                          <p:val>
                                            <p:fltVal val="0"/>
                                          </p:val>
                                        </p:tav>
                                        <p:tav tm="100000">
                                          <p:val>
                                            <p:strVal val="#ppt_h"/>
                                          </p:val>
                                        </p:tav>
                                      </p:tavLst>
                                    </p:anim>
                                    <p:anim calcmode="lin" valueType="num">
                                      <p:cBhvr>
                                        <p:cTn id="35" dur="750" fill="hold"/>
                                        <p:tgtEl>
                                          <p:spTgt spid="11"/>
                                        </p:tgtEl>
                                        <p:attrNameLst>
                                          <p:attrName>style.rotation</p:attrName>
                                        </p:attrNameLst>
                                      </p:cBhvr>
                                      <p:tavLst>
                                        <p:tav tm="0">
                                          <p:val>
                                            <p:fltVal val="90"/>
                                          </p:val>
                                        </p:tav>
                                        <p:tav tm="100000">
                                          <p:val>
                                            <p:fltVal val="0"/>
                                          </p:val>
                                        </p:tav>
                                      </p:tavLst>
                                    </p:anim>
                                    <p:animEffect transition="in" filter="fade">
                                      <p:cBhvr>
                                        <p:cTn id="3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1" grpId="0"/>
      <p:bldP spid="12" grpId="0"/>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A59836F-384F-4EB1-9A8A-FD502AB0BE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FEA85146-8DB1-4EA7-922D-5D8D4378E1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798820"/>
            <a:ext cx="5405436" cy="5059180"/>
          </a:xfrm>
          <a:prstGeom prst="rect">
            <a:avLst/>
          </a:prstGeom>
        </p:spPr>
      </p:pic>
      <p:pic>
        <p:nvPicPr>
          <p:cNvPr id="13" name="图片 12">
            <a:extLst>
              <a:ext uri="{FF2B5EF4-FFF2-40B4-BE49-F238E27FC236}">
                <a16:creationId xmlns:a16="http://schemas.microsoft.com/office/drawing/2014/main" id="{AF27C130-A0FE-4C55-928A-E51BF0E3B7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5385887"/>
            <a:ext cx="12192000" cy="1434960"/>
          </a:xfrm>
          <a:prstGeom prst="rect">
            <a:avLst/>
          </a:prstGeom>
        </p:spPr>
      </p:pic>
      <p:pic>
        <p:nvPicPr>
          <p:cNvPr id="15" name="图片 14">
            <a:extLst>
              <a:ext uri="{FF2B5EF4-FFF2-40B4-BE49-F238E27FC236}">
                <a16:creationId xmlns:a16="http://schemas.microsoft.com/office/drawing/2014/main" id="{A3F55FBA-4D6F-410E-BE22-B2DE8CB0C9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05578" y="108356"/>
            <a:ext cx="2924947" cy="3320644"/>
          </a:xfrm>
          <a:prstGeom prst="rect">
            <a:avLst/>
          </a:prstGeom>
        </p:spPr>
      </p:pic>
      <p:pic>
        <p:nvPicPr>
          <p:cNvPr id="16" name="图片 15">
            <a:extLst>
              <a:ext uri="{FF2B5EF4-FFF2-40B4-BE49-F238E27FC236}">
                <a16:creationId xmlns:a16="http://schemas.microsoft.com/office/drawing/2014/main" id="{8E195B72-468F-4184-838E-D5D69547E4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06400" y="826609"/>
            <a:ext cx="3621019" cy="4110883"/>
          </a:xfrm>
          <a:prstGeom prst="rect">
            <a:avLst/>
          </a:prstGeom>
        </p:spPr>
      </p:pic>
      <p:pic>
        <p:nvPicPr>
          <p:cNvPr id="7" name="图片 6">
            <a:extLst>
              <a:ext uri="{FF2B5EF4-FFF2-40B4-BE49-F238E27FC236}">
                <a16:creationId xmlns:a16="http://schemas.microsoft.com/office/drawing/2014/main" id="{0CEE99A9-1ACE-4712-B55C-E810132716B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6801" y="898941"/>
            <a:ext cx="3531355" cy="2391691"/>
          </a:xfrm>
          <a:prstGeom prst="rect">
            <a:avLst/>
          </a:prstGeom>
        </p:spPr>
      </p:pic>
      <p:pic>
        <p:nvPicPr>
          <p:cNvPr id="11" name="图片 10">
            <a:extLst>
              <a:ext uri="{FF2B5EF4-FFF2-40B4-BE49-F238E27FC236}">
                <a16:creationId xmlns:a16="http://schemas.microsoft.com/office/drawing/2014/main" id="{4176FFF7-7126-4B53-AE65-2BFBD0F770C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70758" y="1686204"/>
            <a:ext cx="7450480" cy="2391691"/>
          </a:xfrm>
          <a:prstGeom prst="rect">
            <a:avLst/>
          </a:prstGeom>
          <a:effectLst>
            <a:outerShdw blurRad="50800" dist="38100" dir="5400000" algn="t" rotWithShape="0">
              <a:prstClr val="black">
                <a:alpha val="40000"/>
              </a:prstClr>
            </a:outerShdw>
          </a:effectLst>
        </p:spPr>
      </p:pic>
      <p:sp>
        <p:nvSpPr>
          <p:cNvPr id="17" name="矩形: 圆角 16">
            <a:extLst>
              <a:ext uri="{FF2B5EF4-FFF2-40B4-BE49-F238E27FC236}">
                <a16:creationId xmlns:a16="http://schemas.microsoft.com/office/drawing/2014/main" id="{4381E542-645B-4601-9011-652A49BE038E}"/>
              </a:ext>
            </a:extLst>
          </p:cNvPr>
          <p:cNvSpPr/>
          <p:nvPr/>
        </p:nvSpPr>
        <p:spPr>
          <a:xfrm>
            <a:off x="4285489" y="4412077"/>
            <a:ext cx="3621020" cy="432700"/>
          </a:xfrm>
          <a:prstGeom prst="roundRect">
            <a:avLst/>
          </a:prstGeom>
          <a:solidFill>
            <a:srgbClr val="FFFF00"/>
          </a:solidFill>
          <a:ln>
            <a:solidFill>
              <a:srgbClr val="FFFF00"/>
            </a:solidFill>
          </a:ln>
          <a:effectLst>
            <a:outerShdw blurRad="50800" dist="38100" dir="8100000" algn="tr"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b="1" dirty="0">
                <a:solidFill>
                  <a:srgbClr val="FF0000"/>
                </a:solidFill>
              </a:rPr>
              <a:t>感谢您的聆听</a:t>
            </a:r>
          </a:p>
        </p:txBody>
      </p:sp>
      <p:sp>
        <p:nvSpPr>
          <p:cNvPr id="18" name="文本框 17">
            <a:extLst>
              <a:ext uri="{FF2B5EF4-FFF2-40B4-BE49-F238E27FC236}">
                <a16:creationId xmlns:a16="http://schemas.microsoft.com/office/drawing/2014/main" id="{A3F1E5D8-9F72-4E2B-BC09-3E9AE99A74DE}"/>
              </a:ext>
            </a:extLst>
          </p:cNvPr>
          <p:cNvSpPr txBox="1"/>
          <p:nvPr/>
        </p:nvSpPr>
        <p:spPr>
          <a:xfrm>
            <a:off x="5080336" y="5321141"/>
            <a:ext cx="2031325" cy="369332"/>
          </a:xfrm>
          <a:prstGeom prst="rect">
            <a:avLst/>
          </a:prstGeom>
          <a:noFill/>
        </p:spPr>
        <p:txBody>
          <a:bodyPr wrap="none" rtlCol="0">
            <a:spAutoFit/>
          </a:bodyPr>
          <a:lstStyle/>
          <a:p>
            <a:r>
              <a:rPr lang="zh-CN" altLang="en-US" dirty="0"/>
              <a:t>汇报人：小明同学</a:t>
            </a:r>
          </a:p>
        </p:txBody>
      </p:sp>
      <p:pic>
        <p:nvPicPr>
          <p:cNvPr id="20" name="图片 19">
            <a:extLst>
              <a:ext uri="{FF2B5EF4-FFF2-40B4-BE49-F238E27FC236}">
                <a16:creationId xmlns:a16="http://schemas.microsoft.com/office/drawing/2014/main" id="{2FAD8643-FB95-4DD4-BF29-2B731AB6240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8402" y="36402"/>
            <a:ext cx="1815956" cy="1815956"/>
          </a:xfrm>
          <a:prstGeom prst="rect">
            <a:avLst/>
          </a:prstGeom>
        </p:spPr>
      </p:pic>
      <p:pic>
        <p:nvPicPr>
          <p:cNvPr id="24" name="图片 23">
            <a:extLst>
              <a:ext uri="{FF2B5EF4-FFF2-40B4-BE49-F238E27FC236}">
                <a16:creationId xmlns:a16="http://schemas.microsoft.com/office/drawing/2014/main" id="{258BEC63-E4B3-4179-9A19-9D5F5BF8931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04737" y="-1808831"/>
            <a:ext cx="5475898" cy="5475898"/>
          </a:xfrm>
          <a:prstGeom prst="rect">
            <a:avLst/>
          </a:prstGeom>
        </p:spPr>
      </p:pic>
    </p:spTree>
    <p:extLst>
      <p:ext uri="{BB962C8B-B14F-4D97-AF65-F5344CB8AC3E}">
        <p14:creationId xmlns:p14="http://schemas.microsoft.com/office/powerpoint/2010/main" val="331871572"/>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5"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2000"/>
                                        <p:tgtEl>
                                          <p:spTgt spid="20"/>
                                        </p:tgtEl>
                                      </p:cBhvr>
                                    </p:animEffect>
                                    <p:anim calcmode="lin" valueType="num">
                                      <p:cBhvr>
                                        <p:cTn id="20" dur="2000" fill="hold"/>
                                        <p:tgtEl>
                                          <p:spTgt spid="20"/>
                                        </p:tgtEl>
                                        <p:attrNameLst>
                                          <p:attrName>ppt_w</p:attrName>
                                        </p:attrNameLst>
                                      </p:cBhvr>
                                      <p:tavLst>
                                        <p:tav tm="0" fmla="#ppt_w*sin(2.5*pi*$)">
                                          <p:val>
                                            <p:fltVal val="0"/>
                                          </p:val>
                                        </p:tav>
                                        <p:tav tm="100000">
                                          <p:val>
                                            <p:fltVal val="1"/>
                                          </p:val>
                                        </p:tav>
                                      </p:tavLst>
                                    </p:anim>
                                    <p:anim calcmode="lin" valueType="num">
                                      <p:cBhvr>
                                        <p:cTn id="21" dur="2000" fill="hold"/>
                                        <p:tgtEl>
                                          <p:spTgt spid="20"/>
                                        </p:tgtEl>
                                        <p:attrNameLst>
                                          <p:attrName>ppt_h</p:attrName>
                                        </p:attrNameLst>
                                      </p:cBhvr>
                                      <p:tavLst>
                                        <p:tav tm="0">
                                          <p:val>
                                            <p:strVal val="#ppt_h"/>
                                          </p:val>
                                        </p:tav>
                                        <p:tav tm="100000">
                                          <p:val>
                                            <p:strVal val="#ppt_h"/>
                                          </p:val>
                                        </p:tav>
                                      </p:tavLst>
                                    </p:anim>
                                  </p:childTnLst>
                                </p:cTn>
                              </p:par>
                            </p:childTnLst>
                          </p:cTn>
                        </p:par>
                        <p:par>
                          <p:cTn id="22" fill="hold">
                            <p:stCondLst>
                              <p:cond delay="40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1500"/>
                                        <p:tgtEl>
                                          <p:spTgt spid="15"/>
                                        </p:tgtEl>
                                      </p:cBhvr>
                                    </p:animEffect>
                                  </p:childTnLst>
                                </p:cTn>
                              </p:par>
                            </p:childTnLst>
                          </p:cTn>
                        </p:par>
                        <p:par>
                          <p:cTn id="26" fill="hold">
                            <p:stCondLst>
                              <p:cond delay="5500"/>
                            </p:stCondLst>
                            <p:childTnLst>
                              <p:par>
                                <p:cTn id="27" presetID="22" presetClass="entr" presetSubtype="1"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1500"/>
                                        <p:tgtEl>
                                          <p:spTgt spid="16"/>
                                        </p:tgtEl>
                                      </p:cBhvr>
                                    </p:animEffect>
                                  </p:childTnLst>
                                </p:cTn>
                              </p:par>
                            </p:childTnLst>
                          </p:cTn>
                        </p:par>
                        <p:par>
                          <p:cTn id="30" fill="hold">
                            <p:stCondLst>
                              <p:cond delay="7000"/>
                            </p:stCondLst>
                            <p:childTnLst>
                              <p:par>
                                <p:cTn id="31" presetID="5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Scale>
                                      <p:cBhvr>
                                        <p:cTn id="3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
                                        </p:tgtEl>
                                        <p:attrNameLst>
                                          <p:attrName>ppt_x</p:attrName>
                                          <p:attrName>ppt_y</p:attrName>
                                        </p:attrNameLst>
                                      </p:cBhvr>
                                    </p:animMotion>
                                    <p:animEffect transition="in" filter="fade">
                                      <p:cBhvr>
                                        <p:cTn id="35" dur="1000"/>
                                        <p:tgtEl>
                                          <p:spTgt spid="11"/>
                                        </p:tgtEl>
                                      </p:cBhvr>
                                    </p:animEffect>
                                  </p:childTnLst>
                                </p:cTn>
                              </p:par>
                            </p:childTnLst>
                          </p:cTn>
                        </p:par>
                        <p:par>
                          <p:cTn id="36" fill="hold">
                            <p:stCondLst>
                              <p:cond delay="8000"/>
                            </p:stCondLst>
                            <p:childTnLst>
                              <p:par>
                                <p:cTn id="37" presetID="42"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9000"/>
                            </p:stCondLst>
                            <p:childTnLst>
                              <p:par>
                                <p:cTn id="43" presetID="2" presetClass="entr" presetSubtype="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1500" fill="hold"/>
                                        <p:tgtEl>
                                          <p:spTgt spid="7"/>
                                        </p:tgtEl>
                                        <p:attrNameLst>
                                          <p:attrName>ppt_x</p:attrName>
                                        </p:attrNameLst>
                                      </p:cBhvr>
                                      <p:tavLst>
                                        <p:tav tm="0">
                                          <p:val>
                                            <p:strVal val="1+#ppt_w/2"/>
                                          </p:val>
                                        </p:tav>
                                        <p:tav tm="100000">
                                          <p:val>
                                            <p:strVal val="#ppt_x"/>
                                          </p:val>
                                        </p:tav>
                                      </p:tavLst>
                                    </p:anim>
                                    <p:anim calcmode="lin" valueType="num">
                                      <p:cBhvr additive="base">
                                        <p:cTn id="46" dur="1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10500"/>
                            </p:stCondLst>
                            <p:childTnLst>
                              <p:par>
                                <p:cTn id="48" presetID="2" presetClass="entr" presetSubtype="4"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childTnLst>
                          </p:cTn>
                        </p:par>
                        <p:par>
                          <p:cTn id="52" fill="hold">
                            <p:stCondLst>
                              <p:cond delay="11000"/>
                            </p:stCondLst>
                            <p:childTnLst>
                              <p:par>
                                <p:cTn id="53" presetID="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768401C-6C40-47AB-A88A-66EAF3A9B9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4117" y="-11805"/>
            <a:ext cx="4834883" cy="5668900"/>
          </a:xfrm>
          <a:prstGeom prst="rect">
            <a:avLst/>
          </a:prstGeom>
        </p:spPr>
      </p:pic>
      <p:pic>
        <p:nvPicPr>
          <p:cNvPr id="496" name="图片 495">
            <a:extLst>
              <a:ext uri="{FF2B5EF4-FFF2-40B4-BE49-F238E27FC236}">
                <a16:creationId xmlns:a16="http://schemas.microsoft.com/office/drawing/2014/main" id="{C547D8F7-42B8-4BC5-A7E1-7428B41CE9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11805"/>
            <a:ext cx="4405251" cy="1342567"/>
          </a:xfrm>
          <a:prstGeom prst="rect">
            <a:avLst/>
          </a:prstGeom>
        </p:spPr>
      </p:pic>
      <p:sp>
        <p:nvSpPr>
          <p:cNvPr id="499" name="文本框 498">
            <a:extLst>
              <a:ext uri="{FF2B5EF4-FFF2-40B4-BE49-F238E27FC236}">
                <a16:creationId xmlns:a16="http://schemas.microsoft.com/office/drawing/2014/main" id="{041EDE0E-9CD8-449D-A255-785E2CE8D003}"/>
              </a:ext>
            </a:extLst>
          </p:cNvPr>
          <p:cNvSpPr txBox="1"/>
          <p:nvPr/>
        </p:nvSpPr>
        <p:spPr>
          <a:xfrm>
            <a:off x="2566918" y="2385459"/>
            <a:ext cx="673989" cy="476174"/>
          </a:xfrm>
          <a:prstGeom prst="rect">
            <a:avLst/>
          </a:prstGeom>
          <a:solidFill>
            <a:srgbClr val="E60000"/>
          </a:solidFill>
        </p:spPr>
        <p:txBody>
          <a:bodyPr wrap="none" rtlCol="0" anchor="ctr" anchorCtr="1">
            <a:noAutofit/>
          </a:bodyPr>
          <a:lstStyle/>
          <a:p>
            <a:r>
              <a:rPr lang="en-US" altLang="zh-CN" sz="3600" dirty="0">
                <a:solidFill>
                  <a:schemeClr val="bg1"/>
                </a:solidFill>
                <a:latin typeface="方正大黑简体" panose="02010601030101010101" pitchFamily="2" charset="-122"/>
                <a:ea typeface="方正大黑简体" panose="02010601030101010101" pitchFamily="2" charset="-122"/>
              </a:rPr>
              <a:t>01</a:t>
            </a:r>
            <a:endParaRPr lang="zh-CN" altLang="en-US" sz="3600" dirty="0">
              <a:solidFill>
                <a:schemeClr val="bg1"/>
              </a:solidFill>
              <a:latin typeface="方正大黑简体" panose="02010601030101010101" pitchFamily="2" charset="-122"/>
              <a:ea typeface="方正大黑简体" panose="02010601030101010101" pitchFamily="2" charset="-122"/>
            </a:endParaRPr>
          </a:p>
        </p:txBody>
      </p:sp>
      <p:sp>
        <p:nvSpPr>
          <p:cNvPr id="500" name="矩形 499">
            <a:extLst>
              <a:ext uri="{FF2B5EF4-FFF2-40B4-BE49-F238E27FC236}">
                <a16:creationId xmlns:a16="http://schemas.microsoft.com/office/drawing/2014/main" id="{DD6959AF-F652-4C66-8412-AA2BD552582E}"/>
              </a:ext>
            </a:extLst>
          </p:cNvPr>
          <p:cNvSpPr/>
          <p:nvPr/>
        </p:nvSpPr>
        <p:spPr>
          <a:xfrm>
            <a:off x="3424546" y="2115714"/>
            <a:ext cx="3275257" cy="1015663"/>
          </a:xfrm>
          <a:prstGeom prst="rect">
            <a:avLst/>
          </a:prstGeom>
        </p:spPr>
        <p:txBody>
          <a:bodyPr wrap="none">
            <a:spAutoFit/>
          </a:bodyPr>
          <a:lstStyle/>
          <a:p>
            <a:pPr algn="ctr"/>
            <a:r>
              <a:rPr lang="zh-CN" altLang="en-US" sz="6000" b="1" dirty="0">
                <a:gradFill>
                  <a:gsLst>
                    <a:gs pos="10000">
                      <a:srgbClr val="C00000"/>
                    </a:gs>
                    <a:gs pos="70000">
                      <a:srgbClr val="FF0000"/>
                    </a:gs>
                  </a:gsLst>
                  <a:lin ang="5400000" scaled="1"/>
                </a:gradFill>
                <a:latin typeface="方正大黑简体" panose="02010601030101010101" pitchFamily="2" charset="-122"/>
                <a:ea typeface="方正大黑简体" panose="02010601030101010101" pitchFamily="2" charset="-122"/>
                <a:cs typeface="+mn-ea"/>
                <a:sym typeface="Arial" panose="020B0604020202020204" pitchFamily="34" charset="0"/>
              </a:rPr>
              <a:t>第一部分</a:t>
            </a:r>
            <a:endParaRPr lang="en-US" altLang="zh-CN" sz="6000" b="1" dirty="0">
              <a:gradFill>
                <a:gsLst>
                  <a:gs pos="10000">
                    <a:srgbClr val="C00000"/>
                  </a:gs>
                  <a:gs pos="70000">
                    <a:srgbClr val="FF0000"/>
                  </a:gs>
                </a:gsLst>
                <a:lin ang="5400000" scaled="1"/>
              </a:gradFill>
              <a:latin typeface="方正大黑简体" panose="02010601030101010101" pitchFamily="2" charset="-122"/>
              <a:ea typeface="方正大黑简体" panose="02010601030101010101" pitchFamily="2" charset="-122"/>
              <a:cs typeface="+mn-ea"/>
              <a:sym typeface="Arial" panose="020B0604020202020204" pitchFamily="34" charset="0"/>
            </a:endParaRPr>
          </a:p>
        </p:txBody>
      </p:sp>
      <p:sp>
        <p:nvSpPr>
          <p:cNvPr id="501" name="矩形 500">
            <a:extLst>
              <a:ext uri="{FF2B5EF4-FFF2-40B4-BE49-F238E27FC236}">
                <a16:creationId xmlns:a16="http://schemas.microsoft.com/office/drawing/2014/main" id="{183CD595-2832-40B7-A572-261CC14BDAA8}"/>
              </a:ext>
            </a:extLst>
          </p:cNvPr>
          <p:cNvSpPr/>
          <p:nvPr/>
        </p:nvSpPr>
        <p:spPr>
          <a:xfrm>
            <a:off x="2579785" y="3631509"/>
            <a:ext cx="8240035" cy="924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500" b="1" dirty="0">
                <a:solidFill>
                  <a:srgbClr val="E60000"/>
                </a:solidFill>
                <a:latin typeface="微软雅黑" panose="020B0503020204020204" pitchFamily="34" charset="-122"/>
                <a:ea typeface="微软雅黑" panose="020B0503020204020204" pitchFamily="34" charset="-122"/>
                <a:cs typeface="+mn-ea"/>
                <a:sym typeface="+mn-lt"/>
              </a:rPr>
              <a:t>十二届政协五年工作回顾</a:t>
            </a:r>
          </a:p>
        </p:txBody>
      </p:sp>
    </p:spTree>
    <p:extLst>
      <p:ext uri="{BB962C8B-B14F-4D97-AF65-F5344CB8AC3E}">
        <p14:creationId xmlns:p14="http://schemas.microsoft.com/office/powerpoint/2010/main" val="618698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96"/>
                                        </p:tgtEl>
                                        <p:attrNameLst>
                                          <p:attrName>style.visibility</p:attrName>
                                        </p:attrNameLst>
                                      </p:cBhvr>
                                      <p:to>
                                        <p:strVal val="visible"/>
                                      </p:to>
                                    </p:set>
                                    <p:animEffect transition="in" filter="fade">
                                      <p:cBhvr>
                                        <p:cTn id="7" dur="1000"/>
                                        <p:tgtEl>
                                          <p:spTgt spid="496"/>
                                        </p:tgtEl>
                                      </p:cBhvr>
                                    </p:animEffect>
                                    <p:anim calcmode="lin" valueType="num">
                                      <p:cBhvr>
                                        <p:cTn id="8" dur="1000" fill="hold"/>
                                        <p:tgtEl>
                                          <p:spTgt spid="496"/>
                                        </p:tgtEl>
                                        <p:attrNameLst>
                                          <p:attrName>ppt_x</p:attrName>
                                        </p:attrNameLst>
                                      </p:cBhvr>
                                      <p:tavLst>
                                        <p:tav tm="0">
                                          <p:val>
                                            <p:strVal val="#ppt_x"/>
                                          </p:val>
                                        </p:tav>
                                        <p:tav tm="100000">
                                          <p:val>
                                            <p:strVal val="#ppt_x"/>
                                          </p:val>
                                        </p:tav>
                                      </p:tavLst>
                                    </p:anim>
                                    <p:anim calcmode="lin" valueType="num">
                                      <p:cBhvr>
                                        <p:cTn id="9" dur="1000" fill="hold"/>
                                        <p:tgtEl>
                                          <p:spTgt spid="49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499"/>
                                        </p:tgtEl>
                                        <p:attrNameLst>
                                          <p:attrName>style.visibility</p:attrName>
                                        </p:attrNameLst>
                                      </p:cBhvr>
                                      <p:to>
                                        <p:strVal val="visible"/>
                                      </p:to>
                                    </p:set>
                                    <p:anim calcmode="lin" valueType="num">
                                      <p:cBhvr>
                                        <p:cTn id="13" dur="500" fill="hold"/>
                                        <p:tgtEl>
                                          <p:spTgt spid="499"/>
                                        </p:tgtEl>
                                        <p:attrNameLst>
                                          <p:attrName>ppt_w</p:attrName>
                                        </p:attrNameLst>
                                      </p:cBhvr>
                                      <p:tavLst>
                                        <p:tav tm="0">
                                          <p:val>
                                            <p:fltVal val="0"/>
                                          </p:val>
                                        </p:tav>
                                        <p:tav tm="100000">
                                          <p:val>
                                            <p:strVal val="#ppt_w"/>
                                          </p:val>
                                        </p:tav>
                                      </p:tavLst>
                                    </p:anim>
                                    <p:anim calcmode="lin" valueType="num">
                                      <p:cBhvr>
                                        <p:cTn id="14" dur="500" fill="hold"/>
                                        <p:tgtEl>
                                          <p:spTgt spid="499"/>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6" presetClass="emph" presetSubtype="0" fill="hold" grpId="1" nodeType="afterEffect">
                                  <p:stCondLst>
                                    <p:cond delay="0"/>
                                  </p:stCondLst>
                                  <p:childTnLst>
                                    <p:animEffect transition="out" filter="fade">
                                      <p:cBhvr>
                                        <p:cTn id="17" dur="500" tmFilter="0, 0; .2, .5; .8, .5; 1, 0"/>
                                        <p:tgtEl>
                                          <p:spTgt spid="499"/>
                                        </p:tgtEl>
                                      </p:cBhvr>
                                    </p:animEffect>
                                    <p:animScale>
                                      <p:cBhvr>
                                        <p:cTn id="18" dur="250" autoRev="1" fill="hold"/>
                                        <p:tgtEl>
                                          <p:spTgt spid="499"/>
                                        </p:tgtEl>
                                      </p:cBhvr>
                                      <p:by x="105000" y="105000"/>
                                    </p:animScale>
                                  </p:childTnLst>
                                </p:cTn>
                              </p:par>
                            </p:childTnLst>
                          </p:cTn>
                        </p:par>
                        <p:par>
                          <p:cTn id="19" fill="hold">
                            <p:stCondLst>
                              <p:cond delay="2000"/>
                            </p:stCondLst>
                            <p:childTnLst>
                              <p:par>
                                <p:cTn id="20" presetID="37" presetClass="entr" presetSubtype="0" fill="hold" grpId="0" nodeType="afterEffect">
                                  <p:stCondLst>
                                    <p:cond delay="0"/>
                                  </p:stCondLst>
                                  <p:childTnLst>
                                    <p:set>
                                      <p:cBhvr>
                                        <p:cTn id="21" dur="1" fill="hold">
                                          <p:stCondLst>
                                            <p:cond delay="0"/>
                                          </p:stCondLst>
                                        </p:cTn>
                                        <p:tgtEl>
                                          <p:spTgt spid="500"/>
                                        </p:tgtEl>
                                        <p:attrNameLst>
                                          <p:attrName>style.visibility</p:attrName>
                                        </p:attrNameLst>
                                      </p:cBhvr>
                                      <p:to>
                                        <p:strVal val="visible"/>
                                      </p:to>
                                    </p:set>
                                    <p:animEffect transition="in" filter="fade">
                                      <p:cBhvr>
                                        <p:cTn id="22" dur="1000"/>
                                        <p:tgtEl>
                                          <p:spTgt spid="500"/>
                                        </p:tgtEl>
                                      </p:cBhvr>
                                    </p:animEffect>
                                    <p:anim calcmode="lin" valueType="num">
                                      <p:cBhvr>
                                        <p:cTn id="23" dur="1000" fill="hold"/>
                                        <p:tgtEl>
                                          <p:spTgt spid="500"/>
                                        </p:tgtEl>
                                        <p:attrNameLst>
                                          <p:attrName>ppt_x</p:attrName>
                                        </p:attrNameLst>
                                      </p:cBhvr>
                                      <p:tavLst>
                                        <p:tav tm="0">
                                          <p:val>
                                            <p:strVal val="#ppt_x"/>
                                          </p:val>
                                        </p:tav>
                                        <p:tav tm="100000">
                                          <p:val>
                                            <p:strVal val="#ppt_x"/>
                                          </p:val>
                                        </p:tav>
                                      </p:tavLst>
                                    </p:anim>
                                    <p:anim calcmode="lin" valueType="num">
                                      <p:cBhvr>
                                        <p:cTn id="24" dur="900" decel="100000" fill="hold"/>
                                        <p:tgtEl>
                                          <p:spTgt spid="500"/>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500"/>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501"/>
                                        </p:tgtEl>
                                        <p:attrNameLst>
                                          <p:attrName>style.visibility</p:attrName>
                                        </p:attrNameLst>
                                      </p:cBhvr>
                                      <p:to>
                                        <p:strVal val="visible"/>
                                      </p:to>
                                    </p:set>
                                    <p:anim calcmode="lin" valueType="num">
                                      <p:cBhvr>
                                        <p:cTn id="30" dur="500" fill="hold"/>
                                        <p:tgtEl>
                                          <p:spTgt spid="50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01"/>
                                        </p:tgtEl>
                                        <p:attrNameLst>
                                          <p:attrName>ppt_y</p:attrName>
                                        </p:attrNameLst>
                                      </p:cBhvr>
                                      <p:tavLst>
                                        <p:tav tm="0">
                                          <p:val>
                                            <p:strVal val="#ppt_y"/>
                                          </p:val>
                                        </p:tav>
                                        <p:tav tm="100000">
                                          <p:val>
                                            <p:strVal val="#ppt_y"/>
                                          </p:val>
                                        </p:tav>
                                      </p:tavLst>
                                    </p:anim>
                                    <p:anim calcmode="lin" valueType="num">
                                      <p:cBhvr>
                                        <p:cTn id="32" dur="500" fill="hold"/>
                                        <p:tgtEl>
                                          <p:spTgt spid="50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0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01"/>
                                        </p:tgtEl>
                                      </p:cBhvr>
                                    </p:animEffect>
                                  </p:childTnLst>
                                </p:cTn>
                              </p:par>
                            </p:childTnLst>
                          </p:cTn>
                        </p:par>
                        <p:par>
                          <p:cTn id="35" fill="hold">
                            <p:stCondLst>
                              <p:cond delay="1000"/>
                            </p:stCondLst>
                            <p:childTnLst>
                              <p:par>
                                <p:cTn id="36" presetID="22" presetClass="entr" presetSubtype="2"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right)">
                                      <p:cBhvr>
                                        <p:cTn id="38"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 grpId="0" animBg="1"/>
      <p:bldP spid="499" grpId="1" animBg="1"/>
      <p:bldP spid="500" grpId="0"/>
      <p:bldP spid="50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7CDAFB6-4481-4A8D-9CFC-9A342E87CE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11" name="矩形: 圆角 1">
            <a:extLst>
              <a:ext uri="{FF2B5EF4-FFF2-40B4-BE49-F238E27FC236}">
                <a16:creationId xmlns:a16="http://schemas.microsoft.com/office/drawing/2014/main" id="{3FDFB599-0E7B-4857-8C7B-ACC022CA5E6E}"/>
              </a:ext>
            </a:extLst>
          </p:cNvPr>
          <p:cNvSpPr/>
          <p:nvPr/>
        </p:nvSpPr>
        <p:spPr>
          <a:xfrm>
            <a:off x="2361062" y="1370699"/>
            <a:ext cx="7397087"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文本框 11">
            <a:extLst>
              <a:ext uri="{FF2B5EF4-FFF2-40B4-BE49-F238E27FC236}">
                <a16:creationId xmlns:a16="http://schemas.microsoft.com/office/drawing/2014/main" id="{CED5C33B-0702-4A9B-B02B-6AEEA65F312D}"/>
              </a:ext>
            </a:extLst>
          </p:cNvPr>
          <p:cNvSpPr txBox="1"/>
          <p:nvPr/>
        </p:nvSpPr>
        <p:spPr>
          <a:xfrm>
            <a:off x="2501056" y="1504011"/>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（一）</a:t>
            </a:r>
          </a:p>
        </p:txBody>
      </p:sp>
      <p:sp>
        <p:nvSpPr>
          <p:cNvPr id="13" name="文本框 12">
            <a:extLst>
              <a:ext uri="{FF2B5EF4-FFF2-40B4-BE49-F238E27FC236}">
                <a16:creationId xmlns:a16="http://schemas.microsoft.com/office/drawing/2014/main" id="{59051B37-F171-4F42-9577-8B805B8315EC}"/>
              </a:ext>
            </a:extLst>
          </p:cNvPr>
          <p:cNvSpPr txBox="1"/>
          <p:nvPr/>
        </p:nvSpPr>
        <p:spPr>
          <a:xfrm>
            <a:off x="3744377" y="1400652"/>
            <a:ext cx="5724644" cy="830997"/>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牢牢把握正确的政治方向，坚决维护以习</a:t>
            </a:r>
            <a:endParaRPr lang="en-US" altLang="zh-CN" sz="2400" dirty="0">
              <a:solidFill>
                <a:srgbClr val="FF0000"/>
              </a:solidFill>
              <a:latin typeface="微软雅黑" panose="020B0503020204020204" pitchFamily="82" charset="2"/>
              <a:ea typeface="微软雅黑" panose="020B0503020204020204" pitchFamily="82" charset="2"/>
            </a:endParaRPr>
          </a:p>
          <a:p>
            <a:r>
              <a:rPr lang="zh-CN" altLang="en-US" sz="2400" dirty="0">
                <a:solidFill>
                  <a:srgbClr val="FF0000"/>
                </a:solidFill>
                <a:latin typeface="微软雅黑" panose="020B0503020204020204" pitchFamily="82" charset="2"/>
                <a:ea typeface="微软雅黑" panose="020B0503020204020204" pitchFamily="82" charset="2"/>
              </a:rPr>
              <a:t>近平同志为核心的中共中央集中统一领导</a:t>
            </a:r>
          </a:p>
        </p:txBody>
      </p:sp>
      <p:sp>
        <p:nvSpPr>
          <p:cNvPr id="14" name="矩形 13">
            <a:extLst>
              <a:ext uri="{FF2B5EF4-FFF2-40B4-BE49-F238E27FC236}">
                <a16:creationId xmlns:a16="http://schemas.microsoft.com/office/drawing/2014/main" id="{A62C14C7-0798-4C6F-A90D-621479F00709}"/>
              </a:ext>
            </a:extLst>
          </p:cNvPr>
          <p:cNvSpPr/>
          <p:nvPr/>
        </p:nvSpPr>
        <p:spPr>
          <a:xfrm>
            <a:off x="1333728" y="2756839"/>
            <a:ext cx="2531782" cy="29519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深入学习贯彻习近平新时代中国特色社会主义思想和中共十八大、十九大精神，打牢团结奋斗的共同思想政治基础</a:t>
            </a:r>
          </a:p>
        </p:txBody>
      </p:sp>
      <p:grpSp>
        <p:nvGrpSpPr>
          <p:cNvPr id="15" name="组合 14">
            <a:extLst>
              <a:ext uri="{FF2B5EF4-FFF2-40B4-BE49-F238E27FC236}">
                <a16:creationId xmlns:a16="http://schemas.microsoft.com/office/drawing/2014/main" id="{C9379F64-AABB-4DC8-B7FE-87A42581331E}"/>
              </a:ext>
            </a:extLst>
          </p:cNvPr>
          <p:cNvGrpSpPr/>
          <p:nvPr/>
        </p:nvGrpSpPr>
        <p:grpSpPr>
          <a:xfrm>
            <a:off x="4323845" y="2456285"/>
            <a:ext cx="7048755" cy="790922"/>
            <a:chOff x="3767719" y="2833395"/>
            <a:chExt cx="7048755" cy="790922"/>
          </a:xfrm>
        </p:grpSpPr>
        <p:grpSp>
          <p:nvGrpSpPr>
            <p:cNvPr id="16" name="组合 15">
              <a:extLst>
                <a:ext uri="{FF2B5EF4-FFF2-40B4-BE49-F238E27FC236}">
                  <a16:creationId xmlns:a16="http://schemas.microsoft.com/office/drawing/2014/main" id="{A9DAE872-B319-4C56-A235-77FE53E7F448}"/>
                </a:ext>
              </a:extLst>
            </p:cNvPr>
            <p:cNvGrpSpPr/>
            <p:nvPr/>
          </p:nvGrpSpPr>
          <p:grpSpPr>
            <a:xfrm>
              <a:off x="3767719" y="2833395"/>
              <a:ext cx="7048755" cy="790922"/>
              <a:chOff x="5348782" y="1504068"/>
              <a:chExt cx="5867463" cy="1072877"/>
            </a:xfrm>
          </p:grpSpPr>
          <p:sp>
            <p:nvSpPr>
              <p:cNvPr id="18" name="矩形 17">
                <a:extLst>
                  <a:ext uri="{FF2B5EF4-FFF2-40B4-BE49-F238E27FC236}">
                    <a16:creationId xmlns:a16="http://schemas.microsoft.com/office/drawing/2014/main" id="{0FA6DD79-C1F5-4F6A-840F-52EC528054C6}"/>
                  </a:ext>
                </a:extLst>
              </p:cNvPr>
              <p:cNvSpPr/>
              <p:nvPr/>
            </p:nvSpPr>
            <p:spPr>
              <a:xfrm>
                <a:off x="5976490" y="1504068"/>
                <a:ext cx="5011549" cy="344434"/>
              </a:xfrm>
              <a:prstGeom prst="rect">
                <a:avLst/>
              </a:prstGeom>
            </p:spPr>
            <p:txBody>
              <a:bodyPr wrap="square">
                <a:spAutoFit/>
              </a:bodyPr>
              <a:lstStyle/>
              <a:p>
                <a:endParaRPr lang="zh-CN" altLang="en-US" sz="1050" dirty="0">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AB6A3ED9-F700-4577-99B9-939F98B1585A}"/>
                  </a:ext>
                </a:extLst>
              </p:cNvPr>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a16="http://schemas.microsoft.com/office/drawing/2014/main" id="{0B83F335-C111-48F0-BB5E-A60509185F3C}"/>
                  </a:ext>
                </a:extLst>
              </p:cNvPr>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00BE02D3-2E8D-4029-88E7-7C7C2C3AA4CF}"/>
                  </a:ext>
                </a:extLst>
              </p:cNvPr>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17" name="矩形 16">
              <a:extLst>
                <a:ext uri="{FF2B5EF4-FFF2-40B4-BE49-F238E27FC236}">
                  <a16:creationId xmlns:a16="http://schemas.microsoft.com/office/drawing/2014/main" id="{988BC662-7620-4B51-A49E-B9B80748929D}"/>
                </a:ext>
              </a:extLst>
            </p:cNvPr>
            <p:cNvSpPr/>
            <p:nvPr/>
          </p:nvSpPr>
          <p:spPr>
            <a:xfrm>
              <a:off x="4354005" y="3133949"/>
              <a:ext cx="5645779" cy="369332"/>
            </a:xfrm>
            <a:prstGeom prst="rect">
              <a:avLst/>
            </a:prstGeom>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每年召开常委会议专题学习贯彻中央全会精神</a:t>
              </a:r>
            </a:p>
          </p:txBody>
        </p:sp>
      </p:grpSp>
      <p:grpSp>
        <p:nvGrpSpPr>
          <p:cNvPr id="22" name="组合 21">
            <a:extLst>
              <a:ext uri="{FF2B5EF4-FFF2-40B4-BE49-F238E27FC236}">
                <a16:creationId xmlns:a16="http://schemas.microsoft.com/office/drawing/2014/main" id="{2D06F1C7-A176-4849-8A7E-F62ADCFD5AD3}"/>
              </a:ext>
            </a:extLst>
          </p:cNvPr>
          <p:cNvGrpSpPr/>
          <p:nvPr/>
        </p:nvGrpSpPr>
        <p:grpSpPr>
          <a:xfrm>
            <a:off x="4323845" y="3357037"/>
            <a:ext cx="7048755" cy="790922"/>
            <a:chOff x="3767719" y="2833395"/>
            <a:chExt cx="7048755" cy="790922"/>
          </a:xfrm>
        </p:grpSpPr>
        <p:grpSp>
          <p:nvGrpSpPr>
            <p:cNvPr id="23" name="组合 22">
              <a:extLst>
                <a:ext uri="{FF2B5EF4-FFF2-40B4-BE49-F238E27FC236}">
                  <a16:creationId xmlns:a16="http://schemas.microsoft.com/office/drawing/2014/main" id="{9D0B2BA7-D095-477C-9381-19866AE8FAAD}"/>
                </a:ext>
              </a:extLst>
            </p:cNvPr>
            <p:cNvGrpSpPr/>
            <p:nvPr/>
          </p:nvGrpSpPr>
          <p:grpSpPr>
            <a:xfrm>
              <a:off x="3767719" y="2833395"/>
              <a:ext cx="7048755" cy="790922"/>
              <a:chOff x="5348782" y="1504068"/>
              <a:chExt cx="5867463" cy="1072877"/>
            </a:xfrm>
          </p:grpSpPr>
          <p:sp>
            <p:nvSpPr>
              <p:cNvPr id="25" name="矩形 24">
                <a:extLst>
                  <a:ext uri="{FF2B5EF4-FFF2-40B4-BE49-F238E27FC236}">
                    <a16:creationId xmlns:a16="http://schemas.microsoft.com/office/drawing/2014/main" id="{48B4901B-13E2-4D49-A719-FF6966365111}"/>
                  </a:ext>
                </a:extLst>
              </p:cNvPr>
              <p:cNvSpPr/>
              <p:nvPr/>
            </p:nvSpPr>
            <p:spPr>
              <a:xfrm>
                <a:off x="5976490" y="1504068"/>
                <a:ext cx="5011549" cy="344434"/>
              </a:xfrm>
              <a:prstGeom prst="rect">
                <a:avLst/>
              </a:prstGeom>
            </p:spPr>
            <p:txBody>
              <a:bodyPr wrap="square">
                <a:spAutoFit/>
              </a:bodyPr>
              <a:lstStyle/>
              <a:p>
                <a:endParaRPr lang="zh-CN" altLang="en-US" sz="1050" dirty="0">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CED3B2D0-23B3-42D9-8660-4647948CBB61}"/>
                  </a:ext>
                </a:extLst>
              </p:cNvPr>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2</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27" name="直接连接符 26">
                <a:extLst>
                  <a:ext uri="{FF2B5EF4-FFF2-40B4-BE49-F238E27FC236}">
                    <a16:creationId xmlns:a16="http://schemas.microsoft.com/office/drawing/2014/main" id="{DC784E13-A33A-4D10-B813-A27DEE88A0A5}"/>
                  </a:ext>
                </a:extLst>
              </p:cNvPr>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1C459E1D-C51F-4F27-B6A7-D9D79D78487C}"/>
                  </a:ext>
                </a:extLst>
              </p:cNvPr>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24" name="矩形 23">
              <a:extLst>
                <a:ext uri="{FF2B5EF4-FFF2-40B4-BE49-F238E27FC236}">
                  <a16:creationId xmlns:a16="http://schemas.microsoft.com/office/drawing/2014/main" id="{385F6C0F-4D26-4782-88A6-2CA985689275}"/>
                </a:ext>
              </a:extLst>
            </p:cNvPr>
            <p:cNvSpPr/>
            <p:nvPr/>
          </p:nvSpPr>
          <p:spPr>
            <a:xfrm>
              <a:off x="4354005" y="3149454"/>
              <a:ext cx="6392452" cy="369332"/>
            </a:xfrm>
            <a:prstGeom prst="rect">
              <a:avLst/>
            </a:prstGeom>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通过主席会议等集中学习贯彻习近平总书记系列重要讲话精神</a:t>
              </a:r>
            </a:p>
          </p:txBody>
        </p:sp>
      </p:grpSp>
      <p:grpSp>
        <p:nvGrpSpPr>
          <p:cNvPr id="29" name="组合 28">
            <a:extLst>
              <a:ext uri="{FF2B5EF4-FFF2-40B4-BE49-F238E27FC236}">
                <a16:creationId xmlns:a16="http://schemas.microsoft.com/office/drawing/2014/main" id="{41D62027-80E4-4EAE-B8A2-BB4FE85ED806}"/>
              </a:ext>
            </a:extLst>
          </p:cNvPr>
          <p:cNvGrpSpPr/>
          <p:nvPr/>
        </p:nvGrpSpPr>
        <p:grpSpPr>
          <a:xfrm>
            <a:off x="4323845" y="4148607"/>
            <a:ext cx="7048755" cy="790922"/>
            <a:chOff x="3767719" y="2833395"/>
            <a:chExt cx="7048755" cy="790922"/>
          </a:xfrm>
        </p:grpSpPr>
        <p:grpSp>
          <p:nvGrpSpPr>
            <p:cNvPr id="30" name="组合 29">
              <a:extLst>
                <a:ext uri="{FF2B5EF4-FFF2-40B4-BE49-F238E27FC236}">
                  <a16:creationId xmlns:a16="http://schemas.microsoft.com/office/drawing/2014/main" id="{B8A86F60-B34B-49BE-9943-96E0711F5693}"/>
                </a:ext>
              </a:extLst>
            </p:cNvPr>
            <p:cNvGrpSpPr/>
            <p:nvPr/>
          </p:nvGrpSpPr>
          <p:grpSpPr>
            <a:xfrm>
              <a:off x="3767719" y="2833395"/>
              <a:ext cx="7048755" cy="790922"/>
              <a:chOff x="5348782" y="1504068"/>
              <a:chExt cx="5867463" cy="1072877"/>
            </a:xfrm>
          </p:grpSpPr>
          <p:sp>
            <p:nvSpPr>
              <p:cNvPr id="32" name="矩形 31">
                <a:extLst>
                  <a:ext uri="{FF2B5EF4-FFF2-40B4-BE49-F238E27FC236}">
                    <a16:creationId xmlns:a16="http://schemas.microsoft.com/office/drawing/2014/main" id="{C685BF01-A90B-4E4C-9F62-FEE7A69C24A8}"/>
                  </a:ext>
                </a:extLst>
              </p:cNvPr>
              <p:cNvSpPr/>
              <p:nvPr/>
            </p:nvSpPr>
            <p:spPr>
              <a:xfrm>
                <a:off x="5976490" y="1504068"/>
                <a:ext cx="5011549" cy="344434"/>
              </a:xfrm>
              <a:prstGeom prst="rect">
                <a:avLst/>
              </a:prstGeom>
            </p:spPr>
            <p:txBody>
              <a:bodyPr wrap="square">
                <a:spAutoFit/>
              </a:bodyPr>
              <a:lstStyle/>
              <a:p>
                <a:endParaRPr lang="zh-CN" altLang="en-US" sz="1050" dirty="0">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1ABAFC5D-F0C4-4073-9EF7-C510B7FD3F56}"/>
                  </a:ext>
                </a:extLst>
              </p:cNvPr>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3</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34" name="直接连接符 33">
                <a:extLst>
                  <a:ext uri="{FF2B5EF4-FFF2-40B4-BE49-F238E27FC236}">
                    <a16:creationId xmlns:a16="http://schemas.microsoft.com/office/drawing/2014/main" id="{A6CEFC3D-59C0-4559-A312-C8C498FAB514}"/>
                  </a:ext>
                </a:extLst>
              </p:cNvPr>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7FFC5B46-BBDE-4A5C-85AB-4B4F2EF47F7D}"/>
                  </a:ext>
                </a:extLst>
              </p:cNvPr>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31" name="矩形 30">
              <a:extLst>
                <a:ext uri="{FF2B5EF4-FFF2-40B4-BE49-F238E27FC236}">
                  <a16:creationId xmlns:a16="http://schemas.microsoft.com/office/drawing/2014/main" id="{6287C33C-7699-42C1-9D0F-6904FDAB20D3}"/>
                </a:ext>
              </a:extLst>
            </p:cNvPr>
            <p:cNvSpPr/>
            <p:nvPr/>
          </p:nvSpPr>
          <p:spPr>
            <a:xfrm>
              <a:off x="4354005" y="3149454"/>
              <a:ext cx="6392452" cy="369332"/>
            </a:xfrm>
            <a:prstGeom prst="rect">
              <a:avLst/>
            </a:prstGeom>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引导广大委员增强“四个意识”坚定“四个自信”</a:t>
              </a:r>
            </a:p>
          </p:txBody>
        </p:sp>
      </p:grpSp>
      <p:grpSp>
        <p:nvGrpSpPr>
          <p:cNvPr id="36" name="组合 35">
            <a:extLst>
              <a:ext uri="{FF2B5EF4-FFF2-40B4-BE49-F238E27FC236}">
                <a16:creationId xmlns:a16="http://schemas.microsoft.com/office/drawing/2014/main" id="{16239E40-09BC-48EB-BC80-C4465931B947}"/>
              </a:ext>
            </a:extLst>
          </p:cNvPr>
          <p:cNvGrpSpPr/>
          <p:nvPr/>
        </p:nvGrpSpPr>
        <p:grpSpPr>
          <a:xfrm>
            <a:off x="4323845" y="5075686"/>
            <a:ext cx="7048755" cy="790922"/>
            <a:chOff x="3767719" y="2833395"/>
            <a:chExt cx="7048755" cy="790922"/>
          </a:xfrm>
        </p:grpSpPr>
        <p:grpSp>
          <p:nvGrpSpPr>
            <p:cNvPr id="37" name="组合 36">
              <a:extLst>
                <a:ext uri="{FF2B5EF4-FFF2-40B4-BE49-F238E27FC236}">
                  <a16:creationId xmlns:a16="http://schemas.microsoft.com/office/drawing/2014/main" id="{728A5E95-D6F6-457D-B8BB-A655B58EE23D}"/>
                </a:ext>
              </a:extLst>
            </p:cNvPr>
            <p:cNvGrpSpPr/>
            <p:nvPr/>
          </p:nvGrpSpPr>
          <p:grpSpPr>
            <a:xfrm>
              <a:off x="3767719" y="2833395"/>
              <a:ext cx="7048755" cy="790922"/>
              <a:chOff x="5348782" y="1504068"/>
              <a:chExt cx="5867463" cy="1072877"/>
            </a:xfrm>
          </p:grpSpPr>
          <p:sp>
            <p:nvSpPr>
              <p:cNvPr id="39" name="矩形 38">
                <a:extLst>
                  <a:ext uri="{FF2B5EF4-FFF2-40B4-BE49-F238E27FC236}">
                    <a16:creationId xmlns:a16="http://schemas.microsoft.com/office/drawing/2014/main" id="{0D5B14E8-4507-4FF0-95DD-4E329210D5A3}"/>
                  </a:ext>
                </a:extLst>
              </p:cNvPr>
              <p:cNvSpPr/>
              <p:nvPr/>
            </p:nvSpPr>
            <p:spPr>
              <a:xfrm>
                <a:off x="5976490" y="1504068"/>
                <a:ext cx="5011549" cy="344434"/>
              </a:xfrm>
              <a:prstGeom prst="rect">
                <a:avLst/>
              </a:prstGeom>
            </p:spPr>
            <p:txBody>
              <a:bodyPr wrap="square">
                <a:spAutoFit/>
              </a:bodyPr>
              <a:lstStyle/>
              <a:p>
                <a:endParaRPr lang="zh-CN" altLang="en-US" sz="1050" dirty="0">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id="{A219D647-B9D8-40FC-A3C4-EE83FB8E506A}"/>
                  </a:ext>
                </a:extLst>
              </p:cNvPr>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4</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41" name="直接连接符 40">
                <a:extLst>
                  <a:ext uri="{FF2B5EF4-FFF2-40B4-BE49-F238E27FC236}">
                    <a16:creationId xmlns:a16="http://schemas.microsoft.com/office/drawing/2014/main" id="{3E556341-EE49-4156-9596-5E9315ABC5C1}"/>
                  </a:ext>
                </a:extLst>
              </p:cNvPr>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B0FDF169-BB83-49F9-A2BF-E89D99DB6330}"/>
                  </a:ext>
                </a:extLst>
              </p:cNvPr>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38" name="矩形 37">
              <a:extLst>
                <a:ext uri="{FF2B5EF4-FFF2-40B4-BE49-F238E27FC236}">
                  <a16:creationId xmlns:a16="http://schemas.microsoft.com/office/drawing/2014/main" id="{9B8ACE0B-4846-4B5B-973E-82F6BE40B2E0}"/>
                </a:ext>
              </a:extLst>
            </p:cNvPr>
            <p:cNvSpPr/>
            <p:nvPr/>
          </p:nvSpPr>
          <p:spPr>
            <a:xfrm>
              <a:off x="4354005" y="3149454"/>
              <a:ext cx="6392452" cy="369332"/>
            </a:xfrm>
            <a:prstGeom prst="rect">
              <a:avLst/>
            </a:prstGeom>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在人民政协形成学讲话、抓落实、促工作的良好氛围</a:t>
              </a:r>
            </a:p>
          </p:txBody>
        </p:sp>
      </p:grpSp>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Tree>
    <p:extLst>
      <p:ext uri="{BB962C8B-B14F-4D97-AF65-F5344CB8AC3E}">
        <p14:creationId xmlns:p14="http://schemas.microsoft.com/office/powerpoint/2010/main" val="26189545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grpId="0" nodeType="afterEffect" p14:presetBounceEnd="58000">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14:bounceEnd="58000">
                                          <p:cBhvr additive="base">
                                            <p:cTn id="29" dur="5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1+#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1+#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1+#ppt_w/2"/>
                                              </p:val>
                                            </p:tav>
                                            <p:tav tm="100000">
                                              <p:val>
                                                <p:strVal val="#ppt_x"/>
                                              </p:val>
                                            </p:tav>
                                          </p:tavLst>
                                        </p:anim>
                                        <p:anim calcmode="lin" valueType="num">
                                          <p:cBhvr additive="base">
                                            <p:cTn id="54"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1+#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1+#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1+#ppt_w/2"/>
                                              </p:val>
                                            </p:tav>
                                            <p:tav tm="100000">
                                              <p:val>
                                                <p:strVal val="#ppt_x"/>
                                              </p:val>
                                            </p:tav>
                                          </p:tavLst>
                                        </p:anim>
                                        <p:anim calcmode="lin" valueType="num">
                                          <p:cBhvr additive="base">
                                            <p:cTn id="54"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P spid="44" grpId="0"/>
          <p:bldP spid="4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43" name="矩形: 圆角 1">
            <a:extLst>
              <a:ext uri="{FF2B5EF4-FFF2-40B4-BE49-F238E27FC236}">
                <a16:creationId xmlns:a16="http://schemas.microsoft.com/office/drawing/2014/main" id="{D3487898-E075-4060-B997-97AF7A42511D}"/>
              </a:ext>
            </a:extLst>
          </p:cNvPr>
          <p:cNvSpPr/>
          <p:nvPr/>
        </p:nvSpPr>
        <p:spPr>
          <a:xfrm>
            <a:off x="1897036" y="1370699"/>
            <a:ext cx="8816454"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6" name="文本框 45">
            <a:extLst>
              <a:ext uri="{FF2B5EF4-FFF2-40B4-BE49-F238E27FC236}">
                <a16:creationId xmlns:a16="http://schemas.microsoft.com/office/drawing/2014/main" id="{6F7CB2B8-297A-45F0-AA24-565EB6F5A452}"/>
              </a:ext>
            </a:extLst>
          </p:cNvPr>
          <p:cNvSpPr txBox="1"/>
          <p:nvPr/>
        </p:nvSpPr>
        <p:spPr>
          <a:xfrm>
            <a:off x="2037030" y="1504011"/>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（二）</a:t>
            </a:r>
          </a:p>
        </p:txBody>
      </p:sp>
      <p:sp>
        <p:nvSpPr>
          <p:cNvPr id="47" name="文本框 46">
            <a:extLst>
              <a:ext uri="{FF2B5EF4-FFF2-40B4-BE49-F238E27FC236}">
                <a16:creationId xmlns:a16="http://schemas.microsoft.com/office/drawing/2014/main" id="{9ABDE488-0A86-4D1D-A77B-9082DDEBE45D}"/>
              </a:ext>
            </a:extLst>
          </p:cNvPr>
          <p:cNvSpPr txBox="1"/>
          <p:nvPr/>
        </p:nvSpPr>
        <p:spPr>
          <a:xfrm>
            <a:off x="3280351" y="1400652"/>
            <a:ext cx="7263527" cy="830997"/>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聚焦党和国家中心任务，围绕统筹推进“五位一体”</a:t>
            </a:r>
            <a:endParaRPr lang="en-US" altLang="zh-CN" sz="2400" dirty="0">
              <a:solidFill>
                <a:srgbClr val="FF0000"/>
              </a:solidFill>
              <a:latin typeface="微软雅黑" panose="020B0503020204020204" pitchFamily="82" charset="2"/>
              <a:ea typeface="微软雅黑" panose="020B0503020204020204" pitchFamily="82" charset="2"/>
            </a:endParaRPr>
          </a:p>
          <a:p>
            <a:r>
              <a:rPr lang="zh-CN" altLang="en-US" sz="2400" dirty="0">
                <a:solidFill>
                  <a:srgbClr val="FF0000"/>
                </a:solidFill>
                <a:latin typeface="微软雅黑" panose="020B0503020204020204" pitchFamily="82" charset="2"/>
                <a:ea typeface="微软雅黑" panose="020B0503020204020204" pitchFamily="82" charset="2"/>
              </a:rPr>
              <a:t>总体布局和协调推进“四个全面”战略布局协商议政</a:t>
            </a:r>
          </a:p>
        </p:txBody>
      </p:sp>
      <p:grpSp>
        <p:nvGrpSpPr>
          <p:cNvPr id="48" name="组合 47">
            <a:extLst>
              <a:ext uri="{FF2B5EF4-FFF2-40B4-BE49-F238E27FC236}">
                <a16:creationId xmlns:a16="http://schemas.microsoft.com/office/drawing/2014/main" id="{1D8C2A98-E0F8-4A4C-895B-62C3A0488FB6}"/>
              </a:ext>
            </a:extLst>
          </p:cNvPr>
          <p:cNvGrpSpPr/>
          <p:nvPr/>
        </p:nvGrpSpPr>
        <p:grpSpPr>
          <a:xfrm>
            <a:off x="853076" y="3160828"/>
            <a:ext cx="1891840" cy="2518631"/>
            <a:chOff x="1447800" y="3653569"/>
            <a:chExt cx="9321333" cy="2518631"/>
          </a:xfrm>
        </p:grpSpPr>
        <p:sp>
          <p:nvSpPr>
            <p:cNvPr id="49" name="矩形: 圆角 12">
              <a:extLst>
                <a:ext uri="{FF2B5EF4-FFF2-40B4-BE49-F238E27FC236}">
                  <a16:creationId xmlns:a16="http://schemas.microsoft.com/office/drawing/2014/main" id="{FBE14B3D-2F70-4DFE-BB9F-DA8C4042701B}"/>
                </a:ext>
              </a:extLst>
            </p:cNvPr>
            <p:cNvSpPr/>
            <p:nvPr/>
          </p:nvSpPr>
          <p:spPr>
            <a:xfrm>
              <a:off x="1447800" y="3653569"/>
              <a:ext cx="9321333" cy="2518631"/>
            </a:xfrm>
            <a:prstGeom prst="roundRect">
              <a:avLst/>
            </a:prstGeom>
            <a:solidFill>
              <a:srgbClr val="FF0000"/>
            </a:solidFill>
            <a:ln w="190500">
              <a:solidFill>
                <a:srgbClr val="FF0000">
                  <a:alpha val="3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5DB63EFC-4B4C-43DA-952E-CFAF60C183FE}"/>
                </a:ext>
              </a:extLst>
            </p:cNvPr>
            <p:cNvSpPr/>
            <p:nvPr/>
          </p:nvSpPr>
          <p:spPr>
            <a:xfrm>
              <a:off x="2114316" y="3967497"/>
              <a:ext cx="7988300" cy="455446"/>
            </a:xfrm>
            <a:prstGeom prst="rect">
              <a:avLst/>
            </a:prstGeom>
          </p:spPr>
          <p:txBody>
            <a:bodyPr wrap="square">
              <a:spAutoFit/>
            </a:bodyPr>
            <a:lstStyle/>
            <a:p>
              <a:pPr algn="ctr" fontAlgn="base">
                <a:lnSpc>
                  <a:spcPct val="150000"/>
                </a:lnSpc>
              </a:pPr>
              <a:r>
                <a:rPr lang="zh-CN" altLang="en-US" b="0" i="0" dirty="0">
                  <a:solidFill>
                    <a:schemeClr val="bg1"/>
                  </a:solidFill>
                  <a:effectLst/>
                  <a:latin typeface="方正兰亭粗黑简体" panose="02000000000000000000" pitchFamily="2" charset="-122"/>
                  <a:ea typeface="方正兰亭粗黑简体" panose="02000000000000000000" pitchFamily="2" charset="-122"/>
                </a:rPr>
                <a:t>把围绕“十三五”规划制定和实施献计出力作为工作主线</a:t>
              </a:r>
            </a:p>
          </p:txBody>
        </p:sp>
      </p:grpSp>
      <p:grpSp>
        <p:nvGrpSpPr>
          <p:cNvPr id="51" name="组合 50">
            <a:extLst>
              <a:ext uri="{FF2B5EF4-FFF2-40B4-BE49-F238E27FC236}">
                <a16:creationId xmlns:a16="http://schemas.microsoft.com/office/drawing/2014/main" id="{2B42E656-EA7F-47FE-B007-FA22784DC067}"/>
              </a:ext>
            </a:extLst>
          </p:cNvPr>
          <p:cNvGrpSpPr/>
          <p:nvPr/>
        </p:nvGrpSpPr>
        <p:grpSpPr>
          <a:xfrm>
            <a:off x="2880191" y="3871560"/>
            <a:ext cx="2289583" cy="974059"/>
            <a:chOff x="4133869" y="2775799"/>
            <a:chExt cx="1565941" cy="666200"/>
          </a:xfrm>
        </p:grpSpPr>
        <p:sp>
          <p:nvSpPr>
            <p:cNvPr id="52" name="等腰三角形 51">
              <a:extLst>
                <a:ext uri="{FF2B5EF4-FFF2-40B4-BE49-F238E27FC236}">
                  <a16:creationId xmlns:a16="http://schemas.microsoft.com/office/drawing/2014/main" id="{0381D950-D27D-4FC4-AA46-F7DFF56DF82E}"/>
                </a:ext>
              </a:extLst>
            </p:cNvPr>
            <p:cNvSpPr/>
            <p:nvPr/>
          </p:nvSpPr>
          <p:spPr>
            <a:xfrm rot="5400000">
              <a:off x="5173143" y="2915331"/>
              <a:ext cx="666200" cy="38713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矩形 52">
              <a:extLst>
                <a:ext uri="{FF2B5EF4-FFF2-40B4-BE49-F238E27FC236}">
                  <a16:creationId xmlns:a16="http://schemas.microsoft.com/office/drawing/2014/main" id="{EF2B4DE6-8DC7-48EE-BFD6-F2E1A91C65EA}"/>
                </a:ext>
              </a:extLst>
            </p:cNvPr>
            <p:cNvSpPr/>
            <p:nvPr/>
          </p:nvSpPr>
          <p:spPr>
            <a:xfrm>
              <a:off x="4133869" y="2951023"/>
              <a:ext cx="1178807" cy="315752"/>
            </a:xfrm>
            <a:prstGeom prst="rect">
              <a:avLst/>
            </a:prstGeom>
            <a:solidFill>
              <a:srgbClr val="FF0000"/>
            </a:solidFill>
          </p:spPr>
          <p:txBody>
            <a:bodyPr wrap="none">
              <a:spAutoFit/>
            </a:bodyPr>
            <a:lstStyle/>
            <a:p>
              <a:pPr algn="ctr"/>
              <a:r>
                <a:rPr lang="zh-CN" altLang="en-US" sz="2400" b="1" dirty="0">
                  <a:solidFill>
                    <a:schemeClr val="bg1"/>
                  </a:solidFill>
                </a:rPr>
                <a:t>十三五规划</a:t>
              </a:r>
            </a:p>
          </p:txBody>
        </p:sp>
      </p:grpSp>
      <p:grpSp>
        <p:nvGrpSpPr>
          <p:cNvPr id="54" name="组合 53">
            <a:extLst>
              <a:ext uri="{FF2B5EF4-FFF2-40B4-BE49-F238E27FC236}">
                <a16:creationId xmlns:a16="http://schemas.microsoft.com/office/drawing/2014/main" id="{77ABB71D-085E-40E5-9F1F-D9C545F0A0E0}"/>
              </a:ext>
            </a:extLst>
          </p:cNvPr>
          <p:cNvGrpSpPr/>
          <p:nvPr/>
        </p:nvGrpSpPr>
        <p:grpSpPr>
          <a:xfrm>
            <a:off x="5425901" y="2787856"/>
            <a:ext cx="6233658" cy="902945"/>
            <a:chOff x="3766308" y="2493649"/>
            <a:chExt cx="6233658" cy="902945"/>
          </a:xfrm>
        </p:grpSpPr>
        <p:grpSp>
          <p:nvGrpSpPr>
            <p:cNvPr id="55" name="组合 54">
              <a:extLst>
                <a:ext uri="{FF2B5EF4-FFF2-40B4-BE49-F238E27FC236}">
                  <a16:creationId xmlns:a16="http://schemas.microsoft.com/office/drawing/2014/main" id="{42F7C9AF-5B53-4C93-B138-37E686EC08E7}"/>
                </a:ext>
              </a:extLst>
            </p:cNvPr>
            <p:cNvGrpSpPr/>
            <p:nvPr/>
          </p:nvGrpSpPr>
          <p:grpSpPr>
            <a:xfrm>
              <a:off x="3766308" y="2539815"/>
              <a:ext cx="6233658" cy="856779"/>
              <a:chOff x="5347607" y="1105830"/>
              <a:chExt cx="5188967" cy="1162211"/>
            </a:xfrm>
          </p:grpSpPr>
          <p:sp>
            <p:nvSpPr>
              <p:cNvPr id="57" name="矩形 56">
                <a:extLst>
                  <a:ext uri="{FF2B5EF4-FFF2-40B4-BE49-F238E27FC236}">
                    <a16:creationId xmlns:a16="http://schemas.microsoft.com/office/drawing/2014/main" id="{1A944729-45D4-47F0-94BD-897529EEFFE5}"/>
                  </a:ext>
                </a:extLst>
              </p:cNvPr>
              <p:cNvSpPr/>
              <p:nvPr/>
            </p:nvSpPr>
            <p:spPr>
              <a:xfrm>
                <a:off x="5897880" y="1105830"/>
                <a:ext cx="4229567" cy="876741"/>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就“十三五”规划制定，用</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个月时间密集开展</a:t>
                </a:r>
                <a:r>
                  <a:rPr lang="en-US" altLang="zh-CN" dirty="0">
                    <a:latin typeface="微软雅黑" panose="020B0503020204020204" pitchFamily="34" charset="-122"/>
                    <a:ea typeface="微软雅黑" panose="020B0503020204020204" pitchFamily="34" charset="-122"/>
                  </a:rPr>
                  <a:t>56</a:t>
                </a:r>
                <a:r>
                  <a:rPr lang="zh-CN" altLang="en-US" dirty="0">
                    <a:latin typeface="微软雅黑" panose="020B0503020204020204" pitchFamily="34" charset="-122"/>
                    <a:ea typeface="微软雅黑" panose="020B0503020204020204" pitchFamily="34" charset="-122"/>
                  </a:rPr>
                  <a:t>次议政活动</a:t>
                </a:r>
              </a:p>
            </p:txBody>
          </p:sp>
          <p:sp>
            <p:nvSpPr>
              <p:cNvPr id="58" name="矩形 57">
                <a:extLst>
                  <a:ext uri="{FF2B5EF4-FFF2-40B4-BE49-F238E27FC236}">
                    <a16:creationId xmlns:a16="http://schemas.microsoft.com/office/drawing/2014/main" id="{06C2097E-8864-475C-A602-0E59A57271C7}"/>
                  </a:ext>
                </a:extLst>
              </p:cNvPr>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1</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59" name="直接连接符 58">
                <a:extLst>
                  <a:ext uri="{FF2B5EF4-FFF2-40B4-BE49-F238E27FC236}">
                    <a16:creationId xmlns:a16="http://schemas.microsoft.com/office/drawing/2014/main" id="{F2A50A62-4B48-414C-BE54-F98B30A729E0}"/>
                  </a:ext>
                </a:extLst>
              </p:cNvPr>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id="{D74D52E9-3B2E-42B8-9180-EAE125910A33}"/>
                  </a:ext>
                </a:extLst>
              </p:cNvPr>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56" name="矩形 55">
              <a:extLst>
                <a:ext uri="{FF2B5EF4-FFF2-40B4-BE49-F238E27FC236}">
                  <a16:creationId xmlns:a16="http://schemas.microsoft.com/office/drawing/2014/main" id="{B95E7E16-6AE4-4A8D-987F-19181974B849}"/>
                </a:ext>
              </a:extLst>
            </p:cNvPr>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61" name="组合 60">
            <a:extLst>
              <a:ext uri="{FF2B5EF4-FFF2-40B4-BE49-F238E27FC236}">
                <a16:creationId xmlns:a16="http://schemas.microsoft.com/office/drawing/2014/main" id="{51B85CAB-B49E-4FE0-962A-DF63E8F88439}"/>
              </a:ext>
            </a:extLst>
          </p:cNvPr>
          <p:cNvGrpSpPr/>
          <p:nvPr/>
        </p:nvGrpSpPr>
        <p:grpSpPr>
          <a:xfrm>
            <a:off x="5425901" y="3839682"/>
            <a:ext cx="6233658" cy="936792"/>
            <a:chOff x="3766308" y="2459802"/>
            <a:chExt cx="6233658" cy="936792"/>
          </a:xfrm>
        </p:grpSpPr>
        <p:grpSp>
          <p:nvGrpSpPr>
            <p:cNvPr id="62" name="组合 61">
              <a:extLst>
                <a:ext uri="{FF2B5EF4-FFF2-40B4-BE49-F238E27FC236}">
                  <a16:creationId xmlns:a16="http://schemas.microsoft.com/office/drawing/2014/main" id="{DD065E61-3728-45A1-809F-64063664C915}"/>
                </a:ext>
              </a:extLst>
            </p:cNvPr>
            <p:cNvGrpSpPr/>
            <p:nvPr/>
          </p:nvGrpSpPr>
          <p:grpSpPr>
            <a:xfrm>
              <a:off x="3766308" y="2459802"/>
              <a:ext cx="6233658" cy="936792"/>
              <a:chOff x="5347607" y="997293"/>
              <a:chExt cx="5188967" cy="1270748"/>
            </a:xfrm>
          </p:grpSpPr>
          <p:sp>
            <p:nvSpPr>
              <p:cNvPr id="64" name="矩形 63">
                <a:extLst>
                  <a:ext uri="{FF2B5EF4-FFF2-40B4-BE49-F238E27FC236}">
                    <a16:creationId xmlns:a16="http://schemas.microsoft.com/office/drawing/2014/main" id="{B37F0B03-3068-476D-93AA-54B579BD5B3B}"/>
                  </a:ext>
                </a:extLst>
              </p:cNvPr>
              <p:cNvSpPr/>
              <p:nvPr/>
            </p:nvSpPr>
            <p:spPr>
              <a:xfrm>
                <a:off x="5897880" y="997293"/>
                <a:ext cx="4539887" cy="1252487"/>
              </a:xfrm>
              <a:prstGeom prst="rect">
                <a:avLst/>
              </a:prstGeom>
            </p:spPr>
            <p:txBody>
              <a:bodyPr wrap="square">
                <a:spAutoFit/>
              </a:bodyPr>
              <a:lstStyle/>
              <a:p>
                <a:r>
                  <a:rPr lang="zh-CN" altLang="en-US" dirty="0"/>
                  <a:t>紧扣深化供给侧结构性改革，分</a:t>
                </a:r>
                <a:r>
                  <a:rPr lang="en-US" altLang="zh-CN" dirty="0"/>
                  <a:t>8</a:t>
                </a:r>
                <a:r>
                  <a:rPr lang="zh-CN" altLang="en-US" dirty="0"/>
                  <a:t>次深入</a:t>
                </a:r>
                <a:r>
                  <a:rPr lang="en-US" altLang="zh-CN" dirty="0"/>
                  <a:t>13</a:t>
                </a:r>
                <a:r>
                  <a:rPr lang="zh-CN" altLang="en-US" dirty="0"/>
                  <a:t>个省区调研，既有专题议政性常委会议的综合献策，也有专题协商会、双周协商座谈会的专项议政</a:t>
                </a:r>
                <a:endParaRPr lang="zh-CN" altLang="en-US" dirty="0">
                  <a:latin typeface="微软雅黑" panose="020B0503020204020204" pitchFamily="34" charset="-122"/>
                  <a:ea typeface="微软雅黑" panose="020B0503020204020204" pitchFamily="34" charset="-122"/>
                </a:endParaRPr>
              </a:p>
            </p:txBody>
          </p:sp>
          <p:sp>
            <p:nvSpPr>
              <p:cNvPr id="65" name="矩形 64">
                <a:extLst>
                  <a:ext uri="{FF2B5EF4-FFF2-40B4-BE49-F238E27FC236}">
                    <a16:creationId xmlns:a16="http://schemas.microsoft.com/office/drawing/2014/main" id="{9C294AFB-2D0E-43ED-849C-18797EC3B894}"/>
                  </a:ext>
                </a:extLst>
              </p:cNvPr>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2</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66" name="直接连接符 65">
                <a:extLst>
                  <a:ext uri="{FF2B5EF4-FFF2-40B4-BE49-F238E27FC236}">
                    <a16:creationId xmlns:a16="http://schemas.microsoft.com/office/drawing/2014/main" id="{E212F868-0204-41AB-94A1-1C04143FE31B}"/>
                  </a:ext>
                </a:extLst>
              </p:cNvPr>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7" name="矩形 66">
                <a:extLst>
                  <a:ext uri="{FF2B5EF4-FFF2-40B4-BE49-F238E27FC236}">
                    <a16:creationId xmlns:a16="http://schemas.microsoft.com/office/drawing/2014/main" id="{6FBAA7C9-6CB2-46E3-A4FD-618317401031}"/>
                  </a:ext>
                </a:extLst>
              </p:cNvPr>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63" name="矩形 62">
              <a:extLst>
                <a:ext uri="{FF2B5EF4-FFF2-40B4-BE49-F238E27FC236}">
                  <a16:creationId xmlns:a16="http://schemas.microsoft.com/office/drawing/2014/main" id="{C65B33ED-F679-46EF-A34D-9CECD64A1A59}"/>
                </a:ext>
              </a:extLst>
            </p:cNvPr>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68" name="组合 67">
            <a:extLst>
              <a:ext uri="{FF2B5EF4-FFF2-40B4-BE49-F238E27FC236}">
                <a16:creationId xmlns:a16="http://schemas.microsoft.com/office/drawing/2014/main" id="{1076D0AE-1EB6-453D-8CD6-FC16198C6327}"/>
              </a:ext>
            </a:extLst>
          </p:cNvPr>
          <p:cNvGrpSpPr/>
          <p:nvPr/>
        </p:nvGrpSpPr>
        <p:grpSpPr>
          <a:xfrm>
            <a:off x="5425901" y="5044555"/>
            <a:ext cx="6233658" cy="902945"/>
            <a:chOff x="3766308" y="2493649"/>
            <a:chExt cx="6233658" cy="902945"/>
          </a:xfrm>
        </p:grpSpPr>
        <p:grpSp>
          <p:nvGrpSpPr>
            <p:cNvPr id="69" name="组合 68">
              <a:extLst>
                <a:ext uri="{FF2B5EF4-FFF2-40B4-BE49-F238E27FC236}">
                  <a16:creationId xmlns:a16="http://schemas.microsoft.com/office/drawing/2014/main" id="{ECF6C3D9-F1CF-4D48-80FF-738204CE8CBA}"/>
                </a:ext>
              </a:extLst>
            </p:cNvPr>
            <p:cNvGrpSpPr/>
            <p:nvPr/>
          </p:nvGrpSpPr>
          <p:grpSpPr>
            <a:xfrm>
              <a:off x="3766308" y="2539815"/>
              <a:ext cx="6233658" cy="856779"/>
              <a:chOff x="5347607" y="1105830"/>
              <a:chExt cx="5188967" cy="1162211"/>
            </a:xfrm>
          </p:grpSpPr>
          <p:sp>
            <p:nvSpPr>
              <p:cNvPr id="71" name="矩形 70">
                <a:extLst>
                  <a:ext uri="{FF2B5EF4-FFF2-40B4-BE49-F238E27FC236}">
                    <a16:creationId xmlns:a16="http://schemas.microsoft.com/office/drawing/2014/main" id="{5AD1D7B7-859C-4270-9F0C-CA454227FB36}"/>
                  </a:ext>
                </a:extLst>
              </p:cNvPr>
              <p:cNvSpPr/>
              <p:nvPr/>
            </p:nvSpPr>
            <p:spPr>
              <a:xfrm>
                <a:off x="5897880" y="1105830"/>
                <a:ext cx="4229567" cy="876741"/>
              </a:xfrm>
              <a:prstGeom prst="rect">
                <a:avLst/>
              </a:prstGeom>
            </p:spPr>
            <p:txBody>
              <a:bodyPr wrap="square">
                <a:spAutoFit/>
              </a:bodyPr>
              <a:lstStyle/>
              <a:p>
                <a:r>
                  <a:rPr lang="zh-CN" altLang="en-US" dirty="0"/>
                  <a:t>适应经济发展新常态，每季度召开宏观经济形势分析会</a:t>
                </a:r>
                <a:endParaRPr lang="zh-CN" altLang="en-US" dirty="0">
                  <a:latin typeface="微软雅黑" panose="020B0503020204020204" pitchFamily="34" charset="-122"/>
                  <a:ea typeface="微软雅黑" panose="020B0503020204020204" pitchFamily="34" charset="-122"/>
                </a:endParaRPr>
              </a:p>
            </p:txBody>
          </p:sp>
          <p:sp>
            <p:nvSpPr>
              <p:cNvPr id="72" name="矩形 71">
                <a:extLst>
                  <a:ext uri="{FF2B5EF4-FFF2-40B4-BE49-F238E27FC236}">
                    <a16:creationId xmlns:a16="http://schemas.microsoft.com/office/drawing/2014/main" id="{19336CC9-2592-41E7-83E6-63AD5BF71571}"/>
                  </a:ext>
                </a:extLst>
              </p:cNvPr>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3</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73" name="直接连接符 72">
                <a:extLst>
                  <a:ext uri="{FF2B5EF4-FFF2-40B4-BE49-F238E27FC236}">
                    <a16:creationId xmlns:a16="http://schemas.microsoft.com/office/drawing/2014/main" id="{8FE4DB78-84A4-4BF7-87AA-675B7C7440D6}"/>
                  </a:ext>
                </a:extLst>
              </p:cNvPr>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id="{6C0C877C-290E-4BF4-BD65-7ED90BA8DDD1}"/>
                  </a:ext>
                </a:extLst>
              </p:cNvPr>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70" name="矩形 69">
              <a:extLst>
                <a:ext uri="{FF2B5EF4-FFF2-40B4-BE49-F238E27FC236}">
                  <a16:creationId xmlns:a16="http://schemas.microsoft.com/office/drawing/2014/main" id="{54D043A3-1AC3-41CD-8976-EFA64C8C451C}"/>
                </a:ext>
              </a:extLst>
            </p:cNvPr>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483044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randombar(horizontal)">
                                      <p:cBhvr>
                                        <p:cTn id="17" dur="500"/>
                                        <p:tgtEl>
                                          <p:spTgt spid="43"/>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barn(inVertical)">
                                      <p:cBhvr>
                                        <p:cTn id="20" dur="500"/>
                                        <p:tgtEl>
                                          <p:spTgt spid="46"/>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1+#ppt_w/2"/>
                                          </p:val>
                                        </p:tav>
                                        <p:tav tm="100000">
                                          <p:val>
                                            <p:strVal val="#ppt_x"/>
                                          </p:val>
                                        </p:tav>
                                      </p:tavLst>
                                    </p:anim>
                                    <p:anim calcmode="lin" valueType="num">
                                      <p:cBhvr additive="base">
                                        <p:cTn id="25" dur="500" fill="hold"/>
                                        <p:tgtEl>
                                          <p:spTgt spid="47"/>
                                        </p:tgtEl>
                                        <p:attrNameLst>
                                          <p:attrName>ppt_y</p:attrName>
                                        </p:attrNameLst>
                                      </p:cBhvr>
                                      <p:tavLst>
                                        <p:tav tm="0">
                                          <p:val>
                                            <p:strVal val="#ppt_y"/>
                                          </p:val>
                                        </p:tav>
                                        <p:tav tm="100000">
                                          <p:val>
                                            <p:strVal val="#ppt_y"/>
                                          </p:val>
                                        </p:tav>
                                      </p:tavLst>
                                    </p:anim>
                                  </p:childTnLst>
                                </p:cTn>
                              </p:par>
                              <p:par>
                                <p:cTn id="26" presetID="42" presetClass="entr" presetSubtype="0" fill="hold" nodeType="withEffect">
                                  <p:stCondLst>
                                    <p:cond delay="10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1000" fill="hold"/>
                                        <p:tgtEl>
                                          <p:spTgt spid="48"/>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12" presetClass="entr" presetSubtype="8"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p:tgtEl>
                                          <p:spTgt spid="51"/>
                                        </p:tgtEl>
                                        <p:attrNameLst>
                                          <p:attrName>ppt_x</p:attrName>
                                        </p:attrNameLst>
                                      </p:cBhvr>
                                      <p:tavLst>
                                        <p:tav tm="0">
                                          <p:val>
                                            <p:strVal val="#ppt_x-#ppt_w*1.125000"/>
                                          </p:val>
                                        </p:tav>
                                        <p:tav tm="100000">
                                          <p:val>
                                            <p:strVal val="#ppt_x"/>
                                          </p:val>
                                        </p:tav>
                                      </p:tavLst>
                                    </p:anim>
                                    <p:animEffect transition="in" filter="wipe(right)">
                                      <p:cBhvr>
                                        <p:cTn id="35" dur="500"/>
                                        <p:tgtEl>
                                          <p:spTgt spid="5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additive="base">
                                        <p:cTn id="40" dur="500" fill="hold"/>
                                        <p:tgtEl>
                                          <p:spTgt spid="54"/>
                                        </p:tgtEl>
                                        <p:attrNameLst>
                                          <p:attrName>ppt_x</p:attrName>
                                        </p:attrNameLst>
                                      </p:cBhvr>
                                      <p:tavLst>
                                        <p:tav tm="0">
                                          <p:val>
                                            <p:strVal val="1+#ppt_w/2"/>
                                          </p:val>
                                        </p:tav>
                                        <p:tav tm="100000">
                                          <p:val>
                                            <p:strVal val="#ppt_x"/>
                                          </p:val>
                                        </p:tav>
                                      </p:tavLst>
                                    </p:anim>
                                    <p:anim calcmode="lin" valueType="num">
                                      <p:cBhvr additive="base">
                                        <p:cTn id="41" dur="500" fill="hold"/>
                                        <p:tgtEl>
                                          <p:spTgt spid="54"/>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additive="base">
                                        <p:cTn id="48" dur="500" fill="hold"/>
                                        <p:tgtEl>
                                          <p:spTgt spid="68"/>
                                        </p:tgtEl>
                                        <p:attrNameLst>
                                          <p:attrName>ppt_x</p:attrName>
                                        </p:attrNameLst>
                                      </p:cBhvr>
                                      <p:tavLst>
                                        <p:tav tm="0">
                                          <p:val>
                                            <p:strVal val="1+#ppt_w/2"/>
                                          </p:val>
                                        </p:tav>
                                        <p:tav tm="100000">
                                          <p:val>
                                            <p:strVal val="#ppt_x"/>
                                          </p:val>
                                        </p:tav>
                                      </p:tavLst>
                                    </p:anim>
                                    <p:anim calcmode="lin" valueType="num">
                                      <p:cBhvr additive="base">
                                        <p:cTn id="49"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3" grpId="0" animBg="1"/>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grpSp>
        <p:nvGrpSpPr>
          <p:cNvPr id="37" name="组合 36">
            <a:extLst>
              <a:ext uri="{FF2B5EF4-FFF2-40B4-BE49-F238E27FC236}">
                <a16:creationId xmlns:a16="http://schemas.microsoft.com/office/drawing/2014/main" id="{E2FC5061-3C5F-4DFE-82D7-27EDBA5B3C86}"/>
              </a:ext>
            </a:extLst>
          </p:cNvPr>
          <p:cNvGrpSpPr/>
          <p:nvPr/>
        </p:nvGrpSpPr>
        <p:grpSpPr>
          <a:xfrm>
            <a:off x="3" y="3735083"/>
            <a:ext cx="2292822" cy="974059"/>
            <a:chOff x="2266665" y="2775799"/>
            <a:chExt cx="3433145" cy="666200"/>
          </a:xfrm>
        </p:grpSpPr>
        <p:sp>
          <p:nvSpPr>
            <p:cNvPr id="38" name="等腰三角形 37">
              <a:extLst>
                <a:ext uri="{FF2B5EF4-FFF2-40B4-BE49-F238E27FC236}">
                  <a16:creationId xmlns:a16="http://schemas.microsoft.com/office/drawing/2014/main" id="{60D7FEDB-12C2-4956-AF57-FB49DCDB500D}"/>
                </a:ext>
              </a:extLst>
            </p:cNvPr>
            <p:cNvSpPr/>
            <p:nvPr/>
          </p:nvSpPr>
          <p:spPr>
            <a:xfrm rot="5400000">
              <a:off x="5173143" y="2915331"/>
              <a:ext cx="666200" cy="38713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矩形 38">
              <a:extLst>
                <a:ext uri="{FF2B5EF4-FFF2-40B4-BE49-F238E27FC236}">
                  <a16:creationId xmlns:a16="http://schemas.microsoft.com/office/drawing/2014/main" id="{4348D1D1-EBF2-49E1-8E41-4BB015BA9096}"/>
                </a:ext>
              </a:extLst>
            </p:cNvPr>
            <p:cNvSpPr/>
            <p:nvPr/>
          </p:nvSpPr>
          <p:spPr>
            <a:xfrm>
              <a:off x="2266665" y="2951023"/>
              <a:ext cx="3046012" cy="315752"/>
            </a:xfrm>
            <a:prstGeom prst="rect">
              <a:avLst/>
            </a:prstGeom>
            <a:solidFill>
              <a:srgbClr val="FF0000"/>
            </a:solidFill>
          </p:spPr>
          <p:txBody>
            <a:bodyPr wrap="square">
              <a:spAutoFit/>
            </a:bodyPr>
            <a:lstStyle/>
            <a:p>
              <a:pPr algn="ctr"/>
              <a:r>
                <a:rPr lang="zh-CN" altLang="en-US" sz="2400" b="1" dirty="0">
                  <a:solidFill>
                    <a:schemeClr val="bg1"/>
                  </a:solidFill>
                </a:rPr>
                <a:t>十三五规划</a:t>
              </a:r>
            </a:p>
          </p:txBody>
        </p:sp>
      </p:grpSp>
      <p:grpSp>
        <p:nvGrpSpPr>
          <p:cNvPr id="40" name="组合 39">
            <a:extLst>
              <a:ext uri="{FF2B5EF4-FFF2-40B4-BE49-F238E27FC236}">
                <a16:creationId xmlns:a16="http://schemas.microsoft.com/office/drawing/2014/main" id="{213D9DC5-4C1D-4F65-988F-0366043519C1}"/>
              </a:ext>
            </a:extLst>
          </p:cNvPr>
          <p:cNvGrpSpPr/>
          <p:nvPr/>
        </p:nvGrpSpPr>
        <p:grpSpPr>
          <a:xfrm>
            <a:off x="2638907" y="2692322"/>
            <a:ext cx="6233658" cy="902945"/>
            <a:chOff x="3766308" y="2493649"/>
            <a:chExt cx="6233658" cy="902945"/>
          </a:xfrm>
        </p:grpSpPr>
        <p:grpSp>
          <p:nvGrpSpPr>
            <p:cNvPr id="41" name="组合 40">
              <a:extLst>
                <a:ext uri="{FF2B5EF4-FFF2-40B4-BE49-F238E27FC236}">
                  <a16:creationId xmlns:a16="http://schemas.microsoft.com/office/drawing/2014/main" id="{69BE0982-EF89-4F89-81A1-60F4B4C090FF}"/>
                </a:ext>
              </a:extLst>
            </p:cNvPr>
            <p:cNvGrpSpPr/>
            <p:nvPr/>
          </p:nvGrpSpPr>
          <p:grpSpPr>
            <a:xfrm>
              <a:off x="3766308" y="2539815"/>
              <a:ext cx="6233658" cy="856779"/>
              <a:chOff x="5347607" y="1105830"/>
              <a:chExt cx="5188967" cy="1162211"/>
            </a:xfrm>
          </p:grpSpPr>
          <p:sp>
            <p:nvSpPr>
              <p:cNvPr id="76" name="矩形 75">
                <a:extLst>
                  <a:ext uri="{FF2B5EF4-FFF2-40B4-BE49-F238E27FC236}">
                    <a16:creationId xmlns:a16="http://schemas.microsoft.com/office/drawing/2014/main" id="{64A1001B-6AB3-4410-936E-713AD4D25C35}"/>
                  </a:ext>
                </a:extLst>
              </p:cNvPr>
              <p:cNvSpPr/>
              <p:nvPr/>
            </p:nvSpPr>
            <p:spPr>
              <a:xfrm>
                <a:off x="5897880" y="1105830"/>
                <a:ext cx="4229567" cy="876741"/>
              </a:xfrm>
              <a:prstGeom prst="rect">
                <a:avLst/>
              </a:prstGeom>
            </p:spPr>
            <p:txBody>
              <a:bodyPr wrap="square">
                <a:spAutoFit/>
              </a:bodyPr>
              <a:lstStyle/>
              <a:p>
                <a:r>
                  <a:rPr lang="zh-CN" altLang="en-US" dirty="0"/>
                  <a:t>科学选题，合力攻坚，推动全面建成小康社会重点任务贯彻落实。</a:t>
                </a:r>
                <a:endParaRPr lang="zh-CN" altLang="en-US" dirty="0">
                  <a:latin typeface="微软雅黑" panose="020B0503020204020204" pitchFamily="34" charset="-122"/>
                  <a:ea typeface="微软雅黑" panose="020B0503020204020204" pitchFamily="34" charset="-122"/>
                </a:endParaRPr>
              </a:p>
            </p:txBody>
          </p:sp>
          <p:sp>
            <p:nvSpPr>
              <p:cNvPr id="77" name="矩形 76">
                <a:extLst>
                  <a:ext uri="{FF2B5EF4-FFF2-40B4-BE49-F238E27FC236}">
                    <a16:creationId xmlns:a16="http://schemas.microsoft.com/office/drawing/2014/main" id="{5E28778D-468D-431F-B51B-6E08539F9925}"/>
                  </a:ext>
                </a:extLst>
              </p:cNvPr>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4</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78" name="直接连接符 77">
                <a:extLst>
                  <a:ext uri="{FF2B5EF4-FFF2-40B4-BE49-F238E27FC236}">
                    <a16:creationId xmlns:a16="http://schemas.microsoft.com/office/drawing/2014/main" id="{1C031FD7-7908-46CD-B4B9-5F692296F32A}"/>
                  </a:ext>
                </a:extLst>
              </p:cNvPr>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9" name="矩形 78">
                <a:extLst>
                  <a:ext uri="{FF2B5EF4-FFF2-40B4-BE49-F238E27FC236}">
                    <a16:creationId xmlns:a16="http://schemas.microsoft.com/office/drawing/2014/main" id="{C4E4A73D-5358-421F-99DC-4B2A8EBC8B3A}"/>
                  </a:ext>
                </a:extLst>
              </p:cNvPr>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42" name="矩形 41">
              <a:extLst>
                <a:ext uri="{FF2B5EF4-FFF2-40B4-BE49-F238E27FC236}">
                  <a16:creationId xmlns:a16="http://schemas.microsoft.com/office/drawing/2014/main" id="{16A972AD-E4BE-4221-A2EB-DD65F5AF2769}"/>
                </a:ext>
              </a:extLst>
            </p:cNvPr>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80" name="组合 79">
            <a:extLst>
              <a:ext uri="{FF2B5EF4-FFF2-40B4-BE49-F238E27FC236}">
                <a16:creationId xmlns:a16="http://schemas.microsoft.com/office/drawing/2014/main" id="{0D0C99A3-34F7-4EF6-8AFC-C4E5AD0A683D}"/>
              </a:ext>
            </a:extLst>
          </p:cNvPr>
          <p:cNvGrpSpPr/>
          <p:nvPr/>
        </p:nvGrpSpPr>
        <p:grpSpPr>
          <a:xfrm>
            <a:off x="2638907" y="3744148"/>
            <a:ext cx="6233658" cy="936792"/>
            <a:chOff x="3766308" y="2459802"/>
            <a:chExt cx="6233658" cy="936792"/>
          </a:xfrm>
        </p:grpSpPr>
        <p:grpSp>
          <p:nvGrpSpPr>
            <p:cNvPr id="81" name="组合 80">
              <a:extLst>
                <a:ext uri="{FF2B5EF4-FFF2-40B4-BE49-F238E27FC236}">
                  <a16:creationId xmlns:a16="http://schemas.microsoft.com/office/drawing/2014/main" id="{BC54E8A5-07AB-4075-8705-7E2B01988817}"/>
                </a:ext>
              </a:extLst>
            </p:cNvPr>
            <p:cNvGrpSpPr/>
            <p:nvPr/>
          </p:nvGrpSpPr>
          <p:grpSpPr>
            <a:xfrm>
              <a:off x="3766308" y="2459802"/>
              <a:ext cx="6233658" cy="936792"/>
              <a:chOff x="5347607" y="997293"/>
              <a:chExt cx="5188967" cy="1270748"/>
            </a:xfrm>
          </p:grpSpPr>
          <p:sp>
            <p:nvSpPr>
              <p:cNvPr id="83" name="矩形 82">
                <a:extLst>
                  <a:ext uri="{FF2B5EF4-FFF2-40B4-BE49-F238E27FC236}">
                    <a16:creationId xmlns:a16="http://schemas.microsoft.com/office/drawing/2014/main" id="{6D72EF29-9220-4C3E-9AD6-7D1D9E4A30C3}"/>
                  </a:ext>
                </a:extLst>
              </p:cNvPr>
              <p:cNvSpPr/>
              <p:nvPr/>
            </p:nvSpPr>
            <p:spPr>
              <a:xfrm>
                <a:off x="5897880" y="997293"/>
                <a:ext cx="4539887" cy="1252487"/>
              </a:xfrm>
              <a:prstGeom prst="rect">
                <a:avLst/>
              </a:prstGeom>
            </p:spPr>
            <p:txBody>
              <a:bodyPr wrap="square">
                <a:spAutoFit/>
              </a:bodyPr>
              <a:lstStyle/>
              <a:p>
                <a:r>
                  <a:rPr lang="zh-CN" altLang="en-US" dirty="0"/>
                  <a:t>议题涉及“三去一降一补”、振兴实体经济、创新驱动发展、培育发展新动能、军民融合发展、品牌建设等方面</a:t>
                </a:r>
                <a:endParaRPr lang="zh-CN" altLang="en-US" dirty="0">
                  <a:latin typeface="微软雅黑" panose="020B0503020204020204" pitchFamily="34" charset="-122"/>
                  <a:ea typeface="微软雅黑" panose="020B0503020204020204" pitchFamily="34" charset="-122"/>
                </a:endParaRPr>
              </a:p>
            </p:txBody>
          </p:sp>
          <p:sp>
            <p:nvSpPr>
              <p:cNvPr id="84" name="矩形 83">
                <a:extLst>
                  <a:ext uri="{FF2B5EF4-FFF2-40B4-BE49-F238E27FC236}">
                    <a16:creationId xmlns:a16="http://schemas.microsoft.com/office/drawing/2014/main" id="{467F69D7-A532-4F72-9E2B-004BCA88EEE0}"/>
                  </a:ext>
                </a:extLst>
              </p:cNvPr>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5</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85" name="直接连接符 84">
                <a:extLst>
                  <a:ext uri="{FF2B5EF4-FFF2-40B4-BE49-F238E27FC236}">
                    <a16:creationId xmlns:a16="http://schemas.microsoft.com/office/drawing/2014/main" id="{241CD3EE-548B-4198-BF5E-16F6A5056740}"/>
                  </a:ext>
                </a:extLst>
              </p:cNvPr>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6" name="矩形 85">
                <a:extLst>
                  <a:ext uri="{FF2B5EF4-FFF2-40B4-BE49-F238E27FC236}">
                    <a16:creationId xmlns:a16="http://schemas.microsoft.com/office/drawing/2014/main" id="{321171EC-BEA6-4871-AC93-30E7030ABFC8}"/>
                  </a:ext>
                </a:extLst>
              </p:cNvPr>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82" name="矩形 81">
              <a:extLst>
                <a:ext uri="{FF2B5EF4-FFF2-40B4-BE49-F238E27FC236}">
                  <a16:creationId xmlns:a16="http://schemas.microsoft.com/office/drawing/2014/main" id="{C9341757-EA59-4EE0-A104-C39C29BF1FAB}"/>
                </a:ext>
              </a:extLst>
            </p:cNvPr>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87" name="组合 86">
            <a:extLst>
              <a:ext uri="{FF2B5EF4-FFF2-40B4-BE49-F238E27FC236}">
                <a16:creationId xmlns:a16="http://schemas.microsoft.com/office/drawing/2014/main" id="{E4C64D35-62CE-4837-B289-793C57DFF622}"/>
              </a:ext>
            </a:extLst>
          </p:cNvPr>
          <p:cNvGrpSpPr/>
          <p:nvPr/>
        </p:nvGrpSpPr>
        <p:grpSpPr>
          <a:xfrm>
            <a:off x="2638907" y="4949021"/>
            <a:ext cx="6233658" cy="902945"/>
            <a:chOff x="3766308" y="2493649"/>
            <a:chExt cx="6233658" cy="902945"/>
          </a:xfrm>
        </p:grpSpPr>
        <p:grpSp>
          <p:nvGrpSpPr>
            <p:cNvPr id="88" name="组合 87">
              <a:extLst>
                <a:ext uri="{FF2B5EF4-FFF2-40B4-BE49-F238E27FC236}">
                  <a16:creationId xmlns:a16="http://schemas.microsoft.com/office/drawing/2014/main" id="{F4A0A293-6139-473D-A1B5-F13E2BD12EA1}"/>
                </a:ext>
              </a:extLst>
            </p:cNvPr>
            <p:cNvGrpSpPr/>
            <p:nvPr/>
          </p:nvGrpSpPr>
          <p:grpSpPr>
            <a:xfrm>
              <a:off x="3766308" y="2539815"/>
              <a:ext cx="6233658" cy="856779"/>
              <a:chOff x="5347607" y="1105830"/>
              <a:chExt cx="5188967" cy="1162211"/>
            </a:xfrm>
          </p:grpSpPr>
          <p:sp>
            <p:nvSpPr>
              <p:cNvPr id="90" name="矩形 89">
                <a:extLst>
                  <a:ext uri="{FF2B5EF4-FFF2-40B4-BE49-F238E27FC236}">
                    <a16:creationId xmlns:a16="http://schemas.microsoft.com/office/drawing/2014/main" id="{C4CC9FDF-DF7F-4BA8-BA1C-9E29BAABB99F}"/>
                  </a:ext>
                </a:extLst>
              </p:cNvPr>
              <p:cNvSpPr/>
              <p:nvPr/>
            </p:nvSpPr>
            <p:spPr>
              <a:xfrm>
                <a:off x="5897880" y="1105830"/>
                <a:ext cx="4229567" cy="876741"/>
              </a:xfrm>
              <a:prstGeom prst="rect">
                <a:avLst/>
              </a:prstGeom>
            </p:spPr>
            <p:txBody>
              <a:bodyPr wrap="square">
                <a:spAutoFit/>
              </a:bodyPr>
              <a:lstStyle/>
              <a:p>
                <a:r>
                  <a:rPr lang="zh-CN" altLang="en-US" dirty="0"/>
                  <a:t>抓住突出环境问题调研议政，每年专题分析资源环境态势，助力美丽中国建设。</a:t>
                </a:r>
                <a:endParaRPr lang="zh-CN" altLang="en-US" dirty="0">
                  <a:latin typeface="微软雅黑" panose="020B0503020204020204" pitchFamily="34" charset="-122"/>
                  <a:ea typeface="微软雅黑" panose="020B0503020204020204" pitchFamily="34" charset="-122"/>
                </a:endParaRPr>
              </a:p>
            </p:txBody>
          </p:sp>
          <p:sp>
            <p:nvSpPr>
              <p:cNvPr id="91" name="矩形 90">
                <a:extLst>
                  <a:ext uri="{FF2B5EF4-FFF2-40B4-BE49-F238E27FC236}">
                    <a16:creationId xmlns:a16="http://schemas.microsoft.com/office/drawing/2014/main" id="{EE47C205-B0AB-4C45-894D-6725CBE6BB56}"/>
                  </a:ext>
                </a:extLst>
              </p:cNvPr>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微软雅黑" panose="020B0503020204020204" pitchFamily="34" charset="-122"/>
                    <a:ea typeface="微软雅黑" panose="020B0503020204020204" pitchFamily="34" charset="-122"/>
                  </a:rPr>
                  <a:t>6</a:t>
                </a:r>
                <a:endParaRPr lang="zh-CN" altLang="en-US" sz="3000" dirty="0">
                  <a:solidFill>
                    <a:schemeClr val="bg1"/>
                  </a:solidFill>
                  <a:latin typeface="微软雅黑" panose="020B0503020204020204" pitchFamily="34" charset="-122"/>
                  <a:ea typeface="微软雅黑" panose="020B0503020204020204" pitchFamily="34" charset="-122"/>
                </a:endParaRPr>
              </a:p>
            </p:txBody>
          </p:sp>
          <p:cxnSp>
            <p:nvCxnSpPr>
              <p:cNvPr id="92" name="直接连接符 91">
                <a:extLst>
                  <a:ext uri="{FF2B5EF4-FFF2-40B4-BE49-F238E27FC236}">
                    <a16:creationId xmlns:a16="http://schemas.microsoft.com/office/drawing/2014/main" id="{9AF9B57C-DFF6-4161-BE90-3222045764BA}"/>
                  </a:ext>
                </a:extLst>
              </p:cNvPr>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3" name="矩形 92">
                <a:extLst>
                  <a:ext uri="{FF2B5EF4-FFF2-40B4-BE49-F238E27FC236}">
                    <a16:creationId xmlns:a16="http://schemas.microsoft.com/office/drawing/2014/main" id="{F47EEF9A-3E7D-4023-BC42-2F8DB6FF8D7E}"/>
                  </a:ext>
                </a:extLst>
              </p:cNvPr>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latin typeface="微软雅黑" panose="020B0503020204020204" pitchFamily="34" charset="-122"/>
                  <a:ea typeface="微软雅黑" panose="020B0503020204020204" pitchFamily="34" charset="-122"/>
                </a:endParaRPr>
              </a:p>
            </p:txBody>
          </p:sp>
        </p:grpSp>
        <p:sp>
          <p:nvSpPr>
            <p:cNvPr id="89" name="矩形 88">
              <a:extLst>
                <a:ext uri="{FF2B5EF4-FFF2-40B4-BE49-F238E27FC236}">
                  <a16:creationId xmlns:a16="http://schemas.microsoft.com/office/drawing/2014/main" id="{6F6A6BF9-ECF2-4B55-9414-4DA8CE6EE532}"/>
                </a:ext>
              </a:extLst>
            </p:cNvPr>
            <p:cNvSpPr/>
            <p:nvPr/>
          </p:nvSpPr>
          <p:spPr>
            <a:xfrm>
              <a:off x="4521803" y="2493649"/>
              <a:ext cx="4609401" cy="369332"/>
            </a:xfrm>
            <a:prstGeom prst="rect">
              <a:avLst/>
            </a:prstGeom>
          </p:spPr>
          <p:txBody>
            <a:bodyPr wrap="square">
              <a:spAutoFit/>
            </a:body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94" name="矩形: 圆角 1">
            <a:extLst>
              <a:ext uri="{FF2B5EF4-FFF2-40B4-BE49-F238E27FC236}">
                <a16:creationId xmlns:a16="http://schemas.microsoft.com/office/drawing/2014/main" id="{42453F18-8911-455A-AB7D-514F695DEB84}"/>
              </a:ext>
            </a:extLst>
          </p:cNvPr>
          <p:cNvSpPr/>
          <p:nvPr/>
        </p:nvSpPr>
        <p:spPr>
          <a:xfrm>
            <a:off x="1897036" y="1370699"/>
            <a:ext cx="8816454"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5" name="文本框 94">
            <a:extLst>
              <a:ext uri="{FF2B5EF4-FFF2-40B4-BE49-F238E27FC236}">
                <a16:creationId xmlns:a16="http://schemas.microsoft.com/office/drawing/2014/main" id="{545685DC-379D-4CFF-A02C-C534A3FA583A}"/>
              </a:ext>
            </a:extLst>
          </p:cNvPr>
          <p:cNvSpPr txBox="1"/>
          <p:nvPr/>
        </p:nvSpPr>
        <p:spPr>
          <a:xfrm>
            <a:off x="2037030" y="1504011"/>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（二）</a:t>
            </a:r>
          </a:p>
        </p:txBody>
      </p:sp>
      <p:sp>
        <p:nvSpPr>
          <p:cNvPr id="96" name="文本框 95">
            <a:extLst>
              <a:ext uri="{FF2B5EF4-FFF2-40B4-BE49-F238E27FC236}">
                <a16:creationId xmlns:a16="http://schemas.microsoft.com/office/drawing/2014/main" id="{0A85C144-545E-408C-8AB1-47A3B118B51A}"/>
              </a:ext>
            </a:extLst>
          </p:cNvPr>
          <p:cNvSpPr txBox="1"/>
          <p:nvPr/>
        </p:nvSpPr>
        <p:spPr>
          <a:xfrm>
            <a:off x="3280351" y="1400652"/>
            <a:ext cx="7263527" cy="830997"/>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聚焦党和国家中心任务，围绕统筹推进“五位一体”</a:t>
            </a:r>
            <a:endParaRPr lang="en-US" altLang="zh-CN" sz="2400" dirty="0">
              <a:solidFill>
                <a:srgbClr val="FF0000"/>
              </a:solidFill>
              <a:latin typeface="微软雅黑" panose="020B0503020204020204" pitchFamily="82" charset="2"/>
              <a:ea typeface="微软雅黑" panose="020B0503020204020204" pitchFamily="82" charset="2"/>
            </a:endParaRPr>
          </a:p>
          <a:p>
            <a:r>
              <a:rPr lang="zh-CN" altLang="en-US" sz="2400" dirty="0">
                <a:solidFill>
                  <a:srgbClr val="FF0000"/>
                </a:solidFill>
                <a:latin typeface="微软雅黑" panose="020B0503020204020204" pitchFamily="82" charset="2"/>
                <a:ea typeface="微软雅黑" panose="020B0503020204020204" pitchFamily="82" charset="2"/>
              </a:rPr>
              <a:t>总体布局和协调推进“四个全面”战略布局协商议政</a:t>
            </a:r>
          </a:p>
        </p:txBody>
      </p:sp>
      <p:grpSp>
        <p:nvGrpSpPr>
          <p:cNvPr id="97" name="组合 96">
            <a:extLst>
              <a:ext uri="{FF2B5EF4-FFF2-40B4-BE49-F238E27FC236}">
                <a16:creationId xmlns:a16="http://schemas.microsoft.com/office/drawing/2014/main" id="{1308323C-D47A-4106-A0CD-F419AC74BCC1}"/>
              </a:ext>
            </a:extLst>
          </p:cNvPr>
          <p:cNvGrpSpPr/>
          <p:nvPr/>
        </p:nvGrpSpPr>
        <p:grpSpPr>
          <a:xfrm>
            <a:off x="9103060" y="3744148"/>
            <a:ext cx="875549" cy="974059"/>
            <a:chOff x="2266665" y="2781999"/>
            <a:chExt cx="1310999" cy="666200"/>
          </a:xfrm>
        </p:grpSpPr>
        <p:sp>
          <p:nvSpPr>
            <p:cNvPr id="98" name="等腰三角形 97">
              <a:extLst>
                <a:ext uri="{FF2B5EF4-FFF2-40B4-BE49-F238E27FC236}">
                  <a16:creationId xmlns:a16="http://schemas.microsoft.com/office/drawing/2014/main" id="{D73CED92-4900-480C-89D6-A0DFE7B4EF7E}"/>
                </a:ext>
              </a:extLst>
            </p:cNvPr>
            <p:cNvSpPr/>
            <p:nvPr/>
          </p:nvSpPr>
          <p:spPr>
            <a:xfrm rot="5400000">
              <a:off x="3050997" y="2921531"/>
              <a:ext cx="666200" cy="38713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9" name="矩形 98">
              <a:extLst>
                <a:ext uri="{FF2B5EF4-FFF2-40B4-BE49-F238E27FC236}">
                  <a16:creationId xmlns:a16="http://schemas.microsoft.com/office/drawing/2014/main" id="{72F914E4-0265-4C98-948D-BC8549D79E91}"/>
                </a:ext>
              </a:extLst>
            </p:cNvPr>
            <p:cNvSpPr/>
            <p:nvPr/>
          </p:nvSpPr>
          <p:spPr>
            <a:xfrm>
              <a:off x="2266665" y="2951023"/>
              <a:ext cx="923865" cy="315752"/>
            </a:xfrm>
            <a:prstGeom prst="rect">
              <a:avLst/>
            </a:prstGeom>
            <a:solidFill>
              <a:srgbClr val="FF0000"/>
            </a:solidFill>
          </p:spPr>
          <p:txBody>
            <a:bodyPr wrap="square">
              <a:spAutoFit/>
            </a:bodyPr>
            <a:lstStyle/>
            <a:p>
              <a:pPr algn="ctr"/>
              <a:r>
                <a:rPr lang="zh-CN" altLang="en-US" sz="2400" b="1" dirty="0">
                  <a:solidFill>
                    <a:schemeClr val="bg1"/>
                  </a:solidFill>
                </a:rPr>
                <a:t> </a:t>
              </a:r>
            </a:p>
          </p:txBody>
        </p:sp>
      </p:grpSp>
      <p:grpSp>
        <p:nvGrpSpPr>
          <p:cNvPr id="100" name="组合 99">
            <a:extLst>
              <a:ext uri="{FF2B5EF4-FFF2-40B4-BE49-F238E27FC236}">
                <a16:creationId xmlns:a16="http://schemas.microsoft.com/office/drawing/2014/main" id="{79AC0B86-D66D-4DE9-B149-FC1A3093E104}"/>
              </a:ext>
            </a:extLst>
          </p:cNvPr>
          <p:cNvGrpSpPr/>
          <p:nvPr/>
        </p:nvGrpSpPr>
        <p:grpSpPr>
          <a:xfrm>
            <a:off x="10300160" y="2579427"/>
            <a:ext cx="904652" cy="3439236"/>
            <a:chOff x="1447800" y="3653569"/>
            <a:chExt cx="9321333" cy="2610053"/>
          </a:xfrm>
        </p:grpSpPr>
        <p:sp>
          <p:nvSpPr>
            <p:cNvPr id="101" name="矩形: 圆角 12">
              <a:extLst>
                <a:ext uri="{FF2B5EF4-FFF2-40B4-BE49-F238E27FC236}">
                  <a16:creationId xmlns:a16="http://schemas.microsoft.com/office/drawing/2014/main" id="{1312E15D-7E34-4F3E-A445-4F310550A5F3}"/>
                </a:ext>
              </a:extLst>
            </p:cNvPr>
            <p:cNvSpPr/>
            <p:nvPr/>
          </p:nvSpPr>
          <p:spPr>
            <a:xfrm>
              <a:off x="1447800" y="3653569"/>
              <a:ext cx="9321333" cy="2518631"/>
            </a:xfrm>
            <a:prstGeom prst="roundRect">
              <a:avLst/>
            </a:prstGeom>
            <a:solidFill>
              <a:srgbClr val="FF0000"/>
            </a:solidFill>
            <a:ln w="190500">
              <a:solidFill>
                <a:srgbClr val="FF0000">
                  <a:alpha val="3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a:extLst>
                <a:ext uri="{FF2B5EF4-FFF2-40B4-BE49-F238E27FC236}">
                  <a16:creationId xmlns:a16="http://schemas.microsoft.com/office/drawing/2014/main" id="{4D29109F-4755-4D78-B26F-A43B2CBE7A0E}"/>
                </a:ext>
              </a:extLst>
            </p:cNvPr>
            <p:cNvSpPr/>
            <p:nvPr/>
          </p:nvSpPr>
          <p:spPr>
            <a:xfrm>
              <a:off x="2517909" y="3742464"/>
              <a:ext cx="7988302" cy="2521158"/>
            </a:xfrm>
            <a:prstGeom prst="rect">
              <a:avLst/>
            </a:prstGeom>
          </p:spPr>
          <p:txBody>
            <a:bodyPr wrap="square">
              <a:spAutoFit/>
            </a:bodyPr>
            <a:lstStyle/>
            <a:p>
              <a:pPr algn="ctr" fontAlgn="base"/>
              <a:r>
                <a:rPr lang="zh-CN" altLang="en-US" sz="2400" b="0" i="0" dirty="0">
                  <a:solidFill>
                    <a:schemeClr val="bg1"/>
                  </a:solidFill>
                  <a:effectLst/>
                  <a:latin typeface="方正兰亭粗黑简体" panose="02000000000000000000" pitchFamily="2" charset="-122"/>
                  <a:ea typeface="方正兰亭粗黑简体" panose="02000000000000000000" pitchFamily="2" charset="-122"/>
                </a:rPr>
                <a:t>全面建成小康社会</a:t>
              </a:r>
            </a:p>
          </p:txBody>
        </p:sp>
      </p:grpSp>
    </p:spTree>
    <p:extLst>
      <p:ext uri="{BB962C8B-B14F-4D97-AF65-F5344CB8AC3E}">
        <p14:creationId xmlns:p14="http://schemas.microsoft.com/office/powerpoint/2010/main" val="3453984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94"/>
                                        </p:tgtEl>
                                        <p:attrNameLst>
                                          <p:attrName>style.visibility</p:attrName>
                                        </p:attrNameLst>
                                      </p:cBhvr>
                                      <p:to>
                                        <p:strVal val="visible"/>
                                      </p:to>
                                    </p:set>
                                    <p:animEffect transition="in" filter="randombar(horizontal)">
                                      <p:cBhvr>
                                        <p:cTn id="17" dur="500"/>
                                        <p:tgtEl>
                                          <p:spTgt spid="9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95"/>
                                        </p:tgtEl>
                                        <p:attrNameLst>
                                          <p:attrName>style.visibility</p:attrName>
                                        </p:attrNameLst>
                                      </p:cBhvr>
                                      <p:to>
                                        <p:strVal val="visible"/>
                                      </p:to>
                                    </p:set>
                                    <p:animEffect transition="in" filter="barn(inVertical)">
                                      <p:cBhvr>
                                        <p:cTn id="20" dur="500"/>
                                        <p:tgtEl>
                                          <p:spTgt spid="95"/>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96"/>
                                        </p:tgtEl>
                                        <p:attrNameLst>
                                          <p:attrName>style.visibility</p:attrName>
                                        </p:attrNameLst>
                                      </p:cBhvr>
                                      <p:to>
                                        <p:strVal val="visible"/>
                                      </p:to>
                                    </p:set>
                                    <p:anim calcmode="lin" valueType="num">
                                      <p:cBhvr additive="base">
                                        <p:cTn id="24" dur="500" fill="hold"/>
                                        <p:tgtEl>
                                          <p:spTgt spid="96"/>
                                        </p:tgtEl>
                                        <p:attrNameLst>
                                          <p:attrName>ppt_x</p:attrName>
                                        </p:attrNameLst>
                                      </p:cBhvr>
                                      <p:tavLst>
                                        <p:tav tm="0">
                                          <p:val>
                                            <p:strVal val="1+#ppt_w/2"/>
                                          </p:val>
                                        </p:tav>
                                        <p:tav tm="100000">
                                          <p:val>
                                            <p:strVal val="#ppt_x"/>
                                          </p:val>
                                        </p:tav>
                                      </p:tavLst>
                                    </p:anim>
                                    <p:anim calcmode="lin" valueType="num">
                                      <p:cBhvr additive="base">
                                        <p:cTn id="25" dur="500" fill="hold"/>
                                        <p:tgtEl>
                                          <p:spTgt spid="9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ppt_x</p:attrName>
                                        </p:attrNameLst>
                                      </p:cBhvr>
                                      <p:tavLst>
                                        <p:tav tm="0">
                                          <p:val>
                                            <p:strVal val="#ppt_x-#ppt_w*1.125000"/>
                                          </p:val>
                                        </p:tav>
                                        <p:tav tm="100000">
                                          <p:val>
                                            <p:strVal val="#ppt_x"/>
                                          </p:val>
                                        </p:tav>
                                      </p:tavLst>
                                    </p:anim>
                                    <p:animEffect transition="in" filter="wipe(right)">
                                      <p:cBhvr>
                                        <p:cTn id="30" dur="500"/>
                                        <p:tgtEl>
                                          <p:spTgt spid="37"/>
                                        </p:tgtEl>
                                      </p:cBhvr>
                                    </p:animEffect>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1+#ppt_w/2"/>
                                          </p:val>
                                        </p:tav>
                                        <p:tav tm="100000">
                                          <p:val>
                                            <p:strVal val="#ppt_x"/>
                                          </p:val>
                                        </p:tav>
                                      </p:tavLst>
                                    </p:anim>
                                    <p:anim calcmode="lin" valueType="num">
                                      <p:cBhvr additive="base">
                                        <p:cTn id="35" dur="500" fill="hold"/>
                                        <p:tgtEl>
                                          <p:spTgt spid="40"/>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80"/>
                                        </p:tgtEl>
                                        <p:attrNameLst>
                                          <p:attrName>style.visibility</p:attrName>
                                        </p:attrNameLst>
                                      </p:cBhvr>
                                      <p:to>
                                        <p:strVal val="visible"/>
                                      </p:to>
                                    </p:set>
                                    <p:anim calcmode="lin" valueType="num">
                                      <p:cBhvr additive="base">
                                        <p:cTn id="38" dur="500" fill="hold"/>
                                        <p:tgtEl>
                                          <p:spTgt spid="80"/>
                                        </p:tgtEl>
                                        <p:attrNameLst>
                                          <p:attrName>ppt_x</p:attrName>
                                        </p:attrNameLst>
                                      </p:cBhvr>
                                      <p:tavLst>
                                        <p:tav tm="0">
                                          <p:val>
                                            <p:strVal val="1+#ppt_w/2"/>
                                          </p:val>
                                        </p:tav>
                                        <p:tav tm="100000">
                                          <p:val>
                                            <p:strVal val="#ppt_x"/>
                                          </p:val>
                                        </p:tav>
                                      </p:tavLst>
                                    </p:anim>
                                    <p:anim calcmode="lin" valueType="num">
                                      <p:cBhvr additive="base">
                                        <p:cTn id="39" dur="500" fill="hold"/>
                                        <p:tgtEl>
                                          <p:spTgt spid="80"/>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87"/>
                                        </p:tgtEl>
                                        <p:attrNameLst>
                                          <p:attrName>style.visibility</p:attrName>
                                        </p:attrNameLst>
                                      </p:cBhvr>
                                      <p:to>
                                        <p:strVal val="visible"/>
                                      </p:to>
                                    </p:set>
                                    <p:anim calcmode="lin" valueType="num">
                                      <p:cBhvr additive="base">
                                        <p:cTn id="42" dur="500" fill="hold"/>
                                        <p:tgtEl>
                                          <p:spTgt spid="87"/>
                                        </p:tgtEl>
                                        <p:attrNameLst>
                                          <p:attrName>ppt_x</p:attrName>
                                        </p:attrNameLst>
                                      </p:cBhvr>
                                      <p:tavLst>
                                        <p:tav tm="0">
                                          <p:val>
                                            <p:strVal val="1+#ppt_w/2"/>
                                          </p:val>
                                        </p:tav>
                                        <p:tav tm="100000">
                                          <p:val>
                                            <p:strVal val="#ppt_x"/>
                                          </p:val>
                                        </p:tav>
                                      </p:tavLst>
                                    </p:anim>
                                    <p:anim calcmode="lin" valueType="num">
                                      <p:cBhvr additive="base">
                                        <p:cTn id="43" dur="500" fill="hold"/>
                                        <p:tgtEl>
                                          <p:spTgt spid="87"/>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12" presetClass="entr" presetSubtype="8" fill="hold" nodeType="afterEffect">
                                  <p:stCondLst>
                                    <p:cond delay="0"/>
                                  </p:stCondLst>
                                  <p:childTnLst>
                                    <p:set>
                                      <p:cBhvr>
                                        <p:cTn id="46" dur="1" fill="hold">
                                          <p:stCondLst>
                                            <p:cond delay="0"/>
                                          </p:stCondLst>
                                        </p:cTn>
                                        <p:tgtEl>
                                          <p:spTgt spid="97"/>
                                        </p:tgtEl>
                                        <p:attrNameLst>
                                          <p:attrName>style.visibility</p:attrName>
                                        </p:attrNameLst>
                                      </p:cBhvr>
                                      <p:to>
                                        <p:strVal val="visible"/>
                                      </p:to>
                                    </p:set>
                                    <p:anim calcmode="lin" valueType="num">
                                      <p:cBhvr additive="base">
                                        <p:cTn id="47" dur="500"/>
                                        <p:tgtEl>
                                          <p:spTgt spid="97"/>
                                        </p:tgtEl>
                                        <p:attrNameLst>
                                          <p:attrName>ppt_x</p:attrName>
                                        </p:attrNameLst>
                                      </p:cBhvr>
                                      <p:tavLst>
                                        <p:tav tm="0">
                                          <p:val>
                                            <p:strVal val="#ppt_x-#ppt_w*1.125000"/>
                                          </p:val>
                                        </p:tav>
                                        <p:tav tm="100000">
                                          <p:val>
                                            <p:strVal val="#ppt_x"/>
                                          </p:val>
                                        </p:tav>
                                      </p:tavLst>
                                    </p:anim>
                                    <p:animEffect transition="in" filter="wipe(right)">
                                      <p:cBhvr>
                                        <p:cTn id="48" dur="500"/>
                                        <p:tgtEl>
                                          <p:spTgt spid="97"/>
                                        </p:tgtEl>
                                      </p:cBhvr>
                                    </p:animEffect>
                                  </p:childTnLst>
                                </p:cTn>
                              </p:par>
                            </p:childTnLst>
                          </p:cTn>
                        </p:par>
                        <p:par>
                          <p:cTn id="49" fill="hold">
                            <p:stCondLst>
                              <p:cond delay="3500"/>
                            </p:stCondLst>
                            <p:childTnLst>
                              <p:par>
                                <p:cTn id="50" presetID="42" presetClass="entr" presetSubtype="0" fill="hold" nodeType="afterEffect">
                                  <p:stCondLst>
                                    <p:cond delay="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1000"/>
                                        <p:tgtEl>
                                          <p:spTgt spid="100"/>
                                        </p:tgtEl>
                                      </p:cBhvr>
                                    </p:animEffect>
                                    <p:anim calcmode="lin" valueType="num">
                                      <p:cBhvr>
                                        <p:cTn id="53" dur="1000" fill="hold"/>
                                        <p:tgtEl>
                                          <p:spTgt spid="100"/>
                                        </p:tgtEl>
                                        <p:attrNameLst>
                                          <p:attrName>ppt_x</p:attrName>
                                        </p:attrNameLst>
                                      </p:cBhvr>
                                      <p:tavLst>
                                        <p:tav tm="0">
                                          <p:val>
                                            <p:strVal val="#ppt_x"/>
                                          </p:val>
                                        </p:tav>
                                        <p:tav tm="100000">
                                          <p:val>
                                            <p:strVal val="#ppt_x"/>
                                          </p:val>
                                        </p:tav>
                                      </p:tavLst>
                                    </p:anim>
                                    <p:anim calcmode="lin" valueType="num">
                                      <p:cBhvr>
                                        <p:cTn id="54"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94" grpId="0" animBg="1"/>
      <p:bldP spid="95" grpId="0"/>
      <p:bldP spid="9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sp>
        <p:nvSpPr>
          <p:cNvPr id="7" name="矩形: 圆角 1">
            <a:extLst>
              <a:ext uri="{FF2B5EF4-FFF2-40B4-BE49-F238E27FC236}">
                <a16:creationId xmlns:a16="http://schemas.microsoft.com/office/drawing/2014/main" id="{438E60C3-1DB7-478D-98D7-C0E271FA9672}"/>
              </a:ext>
            </a:extLst>
          </p:cNvPr>
          <p:cNvSpPr/>
          <p:nvPr/>
        </p:nvSpPr>
        <p:spPr>
          <a:xfrm>
            <a:off x="1897036" y="1575419"/>
            <a:ext cx="8816454"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a:extLst>
              <a:ext uri="{FF2B5EF4-FFF2-40B4-BE49-F238E27FC236}">
                <a16:creationId xmlns:a16="http://schemas.microsoft.com/office/drawing/2014/main" id="{55AFD398-BA8F-4735-B964-5C3DAE655613}"/>
              </a:ext>
            </a:extLst>
          </p:cNvPr>
          <p:cNvSpPr txBox="1"/>
          <p:nvPr/>
        </p:nvSpPr>
        <p:spPr>
          <a:xfrm>
            <a:off x="2037030" y="1708731"/>
            <a:ext cx="141577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82" charset="2"/>
                <a:ea typeface="微软雅黑" panose="020B0503020204020204" pitchFamily="82" charset="2"/>
              </a:rPr>
              <a:t>（二）</a:t>
            </a:r>
          </a:p>
        </p:txBody>
      </p:sp>
      <p:sp>
        <p:nvSpPr>
          <p:cNvPr id="11" name="文本框 10">
            <a:extLst>
              <a:ext uri="{FF2B5EF4-FFF2-40B4-BE49-F238E27FC236}">
                <a16:creationId xmlns:a16="http://schemas.microsoft.com/office/drawing/2014/main" id="{45708B6B-D8E0-4F74-9882-677A0DF174FF}"/>
              </a:ext>
            </a:extLst>
          </p:cNvPr>
          <p:cNvSpPr txBox="1"/>
          <p:nvPr/>
        </p:nvSpPr>
        <p:spPr>
          <a:xfrm>
            <a:off x="3252391" y="1623444"/>
            <a:ext cx="7263527" cy="830997"/>
          </a:xfrm>
          <a:prstGeom prst="rect">
            <a:avLst/>
          </a:prstGeom>
          <a:noFill/>
        </p:spPr>
        <p:txBody>
          <a:bodyPr wrap="none" rtlCol="0">
            <a:spAutoFit/>
          </a:bodyPr>
          <a:lstStyle/>
          <a:p>
            <a:r>
              <a:rPr lang="zh-CN" altLang="en-US" sz="2400" dirty="0">
                <a:solidFill>
                  <a:srgbClr val="FF0000"/>
                </a:solidFill>
                <a:latin typeface="微软雅黑" panose="020B0503020204020204" pitchFamily="82" charset="2"/>
                <a:ea typeface="微软雅黑" panose="020B0503020204020204" pitchFamily="82" charset="2"/>
              </a:rPr>
              <a:t>聚焦党和国家中心任务，围绕统筹推进“五位一体”</a:t>
            </a:r>
            <a:endParaRPr lang="en-US" altLang="zh-CN" sz="2400" dirty="0">
              <a:solidFill>
                <a:srgbClr val="FF0000"/>
              </a:solidFill>
              <a:latin typeface="微软雅黑" panose="020B0503020204020204" pitchFamily="82" charset="2"/>
              <a:ea typeface="微软雅黑" panose="020B0503020204020204" pitchFamily="82" charset="2"/>
            </a:endParaRPr>
          </a:p>
          <a:p>
            <a:r>
              <a:rPr lang="zh-CN" altLang="en-US" sz="2400" dirty="0">
                <a:solidFill>
                  <a:srgbClr val="FF0000"/>
                </a:solidFill>
                <a:latin typeface="微软雅黑" panose="020B0503020204020204" pitchFamily="82" charset="2"/>
                <a:ea typeface="微软雅黑" panose="020B0503020204020204" pitchFamily="82" charset="2"/>
              </a:rPr>
              <a:t>总体布局和协调推进“四个全面”战略布局协商议政</a:t>
            </a:r>
          </a:p>
        </p:txBody>
      </p:sp>
      <p:sp>
        <p:nvSpPr>
          <p:cNvPr id="12" name="文本框 11">
            <a:extLst>
              <a:ext uri="{FF2B5EF4-FFF2-40B4-BE49-F238E27FC236}">
                <a16:creationId xmlns:a16="http://schemas.microsoft.com/office/drawing/2014/main" id="{3FE5F07A-2B59-4D76-A0A6-1C1E9EDCED4F}"/>
              </a:ext>
            </a:extLst>
          </p:cNvPr>
          <p:cNvSpPr txBox="1"/>
          <p:nvPr/>
        </p:nvSpPr>
        <p:spPr>
          <a:xfrm>
            <a:off x="5616970" y="3296928"/>
            <a:ext cx="5661887" cy="1815882"/>
          </a:xfrm>
          <a:prstGeom prst="rect">
            <a:avLst/>
          </a:prstGeom>
          <a:noFill/>
        </p:spPr>
        <p:txBody>
          <a:bodyPr wrap="squar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开展 </a:t>
            </a:r>
            <a:r>
              <a:rPr lang="en-US" altLang="zh-CN" sz="4000" dirty="0">
                <a:solidFill>
                  <a:srgbClr val="FF0000"/>
                </a:solidFill>
                <a:latin typeface="微软雅黑" panose="020B0503020204020204" pitchFamily="82" charset="2"/>
                <a:ea typeface="微软雅黑" panose="020B0503020204020204" pitchFamily="82" charset="2"/>
              </a:rPr>
              <a:t>185</a:t>
            </a:r>
            <a:r>
              <a:rPr lang="zh-CN" altLang="en-US" sz="4000" dirty="0">
                <a:solidFill>
                  <a:srgbClr val="FF0000"/>
                </a:solidFill>
                <a:latin typeface="微软雅黑" panose="020B0503020204020204" pitchFamily="82" charset="2"/>
                <a:ea typeface="微软雅黑" panose="020B0503020204020204" pitchFamily="82" charset="2"/>
              </a:rPr>
              <a:t>次 </a:t>
            </a:r>
            <a:r>
              <a:rPr lang="zh-CN" altLang="en-US" sz="2800" dirty="0">
                <a:solidFill>
                  <a:srgbClr val="C00000"/>
                </a:solidFill>
                <a:latin typeface="微软雅黑" panose="020B0503020204020204" pitchFamily="82" charset="2"/>
                <a:ea typeface="微软雅黑" panose="020B0503020204020204" pitchFamily="82" charset="2"/>
              </a:rPr>
              <a:t>视察调研和协商议政活动</a:t>
            </a:r>
            <a:endParaRPr lang="en-US" altLang="zh-CN" sz="2800" dirty="0">
              <a:solidFill>
                <a:srgbClr val="C00000"/>
              </a:solidFill>
              <a:latin typeface="微软雅黑" panose="020B0503020204020204" pitchFamily="82" charset="2"/>
              <a:ea typeface="微软雅黑" panose="020B0503020204020204" pitchFamily="82" charset="2"/>
            </a:endParaRPr>
          </a:p>
          <a:p>
            <a:r>
              <a:rPr lang="zh-CN" altLang="en-US" sz="2800" dirty="0">
                <a:solidFill>
                  <a:srgbClr val="C00000"/>
                </a:solidFill>
                <a:latin typeface="微软雅黑" panose="020B0503020204020204" pitchFamily="82" charset="2"/>
                <a:ea typeface="微软雅黑" panose="020B0503020204020204" pitchFamily="82" charset="2"/>
              </a:rPr>
              <a:t>报送 </a:t>
            </a:r>
            <a:r>
              <a:rPr lang="en-US" altLang="zh-CN" sz="4400" dirty="0">
                <a:solidFill>
                  <a:srgbClr val="FF0000"/>
                </a:solidFill>
                <a:latin typeface="微软雅黑" panose="020B0503020204020204" pitchFamily="82" charset="2"/>
                <a:ea typeface="微软雅黑" panose="020B0503020204020204" pitchFamily="82" charset="2"/>
              </a:rPr>
              <a:t>74</a:t>
            </a:r>
            <a:r>
              <a:rPr lang="zh-CN" altLang="en-US" sz="4400" dirty="0">
                <a:solidFill>
                  <a:srgbClr val="FF0000"/>
                </a:solidFill>
                <a:latin typeface="微软雅黑" panose="020B0503020204020204" pitchFamily="82" charset="2"/>
                <a:ea typeface="微软雅黑" panose="020B0503020204020204" pitchFamily="82" charset="2"/>
              </a:rPr>
              <a:t>份</a:t>
            </a:r>
            <a:r>
              <a:rPr lang="zh-CN" altLang="en-US" sz="2800" dirty="0">
                <a:solidFill>
                  <a:srgbClr val="C00000"/>
                </a:solidFill>
                <a:latin typeface="微软雅黑" panose="020B0503020204020204" pitchFamily="82" charset="2"/>
                <a:ea typeface="微软雅黑" panose="020B0503020204020204" pitchFamily="82" charset="2"/>
              </a:rPr>
              <a:t> 专题报告和信息</a:t>
            </a:r>
          </a:p>
        </p:txBody>
      </p:sp>
      <p:sp>
        <p:nvSpPr>
          <p:cNvPr id="13" name="文本框 12">
            <a:extLst>
              <a:ext uri="{FF2B5EF4-FFF2-40B4-BE49-F238E27FC236}">
                <a16:creationId xmlns:a16="http://schemas.microsoft.com/office/drawing/2014/main" id="{9D134989-1BD5-449C-8D61-1F90D24CFD45}"/>
              </a:ext>
            </a:extLst>
          </p:cNvPr>
          <p:cNvSpPr txBox="1"/>
          <p:nvPr/>
        </p:nvSpPr>
        <p:spPr>
          <a:xfrm>
            <a:off x="1069442" y="3199328"/>
            <a:ext cx="4083169" cy="1815882"/>
          </a:xfrm>
          <a:prstGeom prst="rect">
            <a:avLst/>
          </a:prstGeom>
          <a:noFill/>
        </p:spPr>
        <p:txBody>
          <a:bodyPr wrap="none" rtlCol="0">
            <a:spAutoFit/>
          </a:bodyPr>
          <a:lstStyle/>
          <a:p>
            <a:pPr algn="ctr"/>
            <a:r>
              <a:rPr lang="zh-CN" altLang="en-US" sz="3600" b="1" spc="600" dirty="0">
                <a:solidFill>
                  <a:srgbClr val="C00000"/>
                </a:solidFill>
                <a:latin typeface="微软雅黑" panose="020B0503020204020204" pitchFamily="82" charset="2"/>
                <a:ea typeface="微软雅黑" panose="020B0503020204020204" pitchFamily="82" charset="2"/>
              </a:rPr>
              <a:t>瞄准</a:t>
            </a:r>
            <a:endParaRPr lang="en-US" altLang="zh-CN" sz="3600" b="1" spc="600" dirty="0">
              <a:solidFill>
                <a:srgbClr val="C00000"/>
              </a:solidFill>
              <a:latin typeface="微软雅黑" panose="020B0503020204020204" pitchFamily="82" charset="2"/>
              <a:ea typeface="微软雅黑" panose="020B0503020204020204" pitchFamily="82" charset="2"/>
            </a:endParaRPr>
          </a:p>
          <a:p>
            <a:pPr algn="ctr"/>
            <a:r>
              <a:rPr lang="zh-CN" altLang="en-US" sz="4400" b="1" spc="600" dirty="0">
                <a:solidFill>
                  <a:srgbClr val="FF0000"/>
                </a:solidFill>
                <a:latin typeface="微软雅黑" panose="020B0503020204020204" pitchFamily="82" charset="2"/>
                <a:ea typeface="微软雅黑" panose="020B0503020204020204" pitchFamily="82" charset="2"/>
              </a:rPr>
              <a:t>全面深化改革</a:t>
            </a:r>
            <a:endParaRPr lang="en-US" altLang="zh-CN" sz="4400" b="1" spc="600" dirty="0">
              <a:solidFill>
                <a:srgbClr val="FF0000"/>
              </a:solidFill>
              <a:latin typeface="微软雅黑" panose="020B0503020204020204" pitchFamily="82" charset="2"/>
              <a:ea typeface="微软雅黑" panose="020B0503020204020204" pitchFamily="82" charset="2"/>
            </a:endParaRPr>
          </a:p>
          <a:p>
            <a:pPr algn="ctr"/>
            <a:r>
              <a:rPr lang="zh-CN" altLang="en-US" sz="3200" b="1" spc="600" dirty="0">
                <a:solidFill>
                  <a:srgbClr val="C00000"/>
                </a:solidFill>
                <a:latin typeface="微软雅黑" panose="020B0503020204020204" pitchFamily="82" charset="2"/>
                <a:ea typeface="微软雅黑" panose="020B0503020204020204" pitchFamily="82" charset="2"/>
              </a:rPr>
              <a:t>重大任务精准建言</a:t>
            </a:r>
          </a:p>
        </p:txBody>
      </p:sp>
      <p:cxnSp>
        <p:nvCxnSpPr>
          <p:cNvPr id="14" name="直接连接符 13">
            <a:extLst>
              <a:ext uri="{FF2B5EF4-FFF2-40B4-BE49-F238E27FC236}">
                <a16:creationId xmlns:a16="http://schemas.microsoft.com/office/drawing/2014/main" id="{5CFF8AD4-593C-454C-952C-0FA6A94D8883}"/>
              </a:ext>
            </a:extLst>
          </p:cNvPr>
          <p:cNvCxnSpPr/>
          <p:nvPr/>
        </p:nvCxnSpPr>
        <p:spPr>
          <a:xfrm>
            <a:off x="5384790" y="3090146"/>
            <a:ext cx="0" cy="245355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2339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6" presetClass="entr" presetSubtype="42"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outHorizontal)">
                                      <p:cBhvr>
                                        <p:cTn id="29" dur="500"/>
                                        <p:tgtEl>
                                          <p:spTgt spid="14"/>
                                        </p:tgtEl>
                                      </p:cBhvr>
                                    </p:animEffec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grpId="0" nodeType="afterEffect">
                                  <p:stCondLst>
                                    <p:cond delay="0"/>
                                  </p:stCondLst>
                                  <p:childTnLst>
                                    <p:set>
                                      <p:cBhvr>
                                        <p:cTn id="37" dur="1" fill="hold">
                                          <p:stCondLst>
                                            <p:cond delay="0"/>
                                          </p:stCondLst>
                                        </p:cTn>
                                        <p:tgtEl>
                                          <p:spTgt spid="12">
                                            <p:txEl>
                                              <p:pRg st="0" end="0"/>
                                            </p:txEl>
                                          </p:spTgt>
                                        </p:tgtEl>
                                        <p:attrNameLst>
                                          <p:attrName>style.visibility</p:attrName>
                                        </p:attrNameLst>
                                      </p:cBhvr>
                                      <p:to>
                                        <p:strVal val="visible"/>
                                      </p:to>
                                    </p:set>
                                    <p:anim calcmode="lin" valueType="num">
                                      <p:cBhvr additive="base">
                                        <p:cTn id="3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2">
                                            <p:txEl>
                                              <p:pRg st="1" end="1"/>
                                            </p:txEl>
                                          </p:spTgt>
                                        </p:tgtEl>
                                        <p:attrNameLst>
                                          <p:attrName>style.visibility</p:attrName>
                                        </p:attrNameLst>
                                      </p:cBhvr>
                                      <p:to>
                                        <p:strVal val="visible"/>
                                      </p:to>
                                    </p:set>
                                    <p:anim calcmode="lin" valueType="num">
                                      <p:cBhvr additive="base">
                                        <p:cTn id="44" dur="500" fill="hold"/>
                                        <p:tgtEl>
                                          <p:spTgt spid="12">
                                            <p:txEl>
                                              <p:pRg st="1" end="1"/>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1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7" grpId="0" animBg="1"/>
      <p:bldP spid="10" grpId="0"/>
      <p:bldP spid="11" grpId="0"/>
      <p:bldP spid="12" grpId="0" build="p"/>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AA28E0EC-1591-445F-BBD5-749572E812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直接连接符 7">
            <a:extLst>
              <a:ext uri="{FF2B5EF4-FFF2-40B4-BE49-F238E27FC236}">
                <a16:creationId xmlns:a16="http://schemas.microsoft.com/office/drawing/2014/main" id="{2187BB3C-2EC8-452C-AF54-775AE2A41C5F}"/>
              </a:ext>
            </a:extLst>
          </p:cNvPr>
          <p:cNvCxnSpPr>
            <a:cxnSpLocks/>
          </p:cNvCxnSpPr>
          <p:nvPr/>
        </p:nvCxnSpPr>
        <p:spPr>
          <a:xfrm>
            <a:off x="1760561" y="1025653"/>
            <a:ext cx="10096659" cy="0"/>
          </a:xfrm>
          <a:prstGeom prst="line">
            <a:avLst/>
          </a:prstGeom>
          <a:ln w="34925" cap="sq"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图片 8">
            <a:extLst>
              <a:ext uri="{FF2B5EF4-FFF2-40B4-BE49-F238E27FC236}">
                <a16:creationId xmlns:a16="http://schemas.microsoft.com/office/drawing/2014/main" id="{1C4571D5-3B36-43C0-B65C-0DACBA5602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98" y="-523607"/>
            <a:ext cx="2557197" cy="1917899"/>
          </a:xfrm>
          <a:prstGeom prst="rect">
            <a:avLst/>
          </a:prstGeom>
        </p:spPr>
      </p:pic>
      <p:sp>
        <p:nvSpPr>
          <p:cNvPr id="44" name="文本框 43">
            <a:extLst>
              <a:ext uri="{FF2B5EF4-FFF2-40B4-BE49-F238E27FC236}">
                <a16:creationId xmlns:a16="http://schemas.microsoft.com/office/drawing/2014/main" id="{55B27B19-AE15-4879-9FC6-E561E4B93D3C}"/>
              </a:ext>
            </a:extLst>
          </p:cNvPr>
          <p:cNvSpPr txBox="1"/>
          <p:nvPr/>
        </p:nvSpPr>
        <p:spPr>
          <a:xfrm>
            <a:off x="1944896" y="294227"/>
            <a:ext cx="4134465" cy="523220"/>
          </a:xfrm>
          <a:prstGeom prst="rect">
            <a:avLst/>
          </a:prstGeom>
          <a:noFill/>
        </p:spPr>
        <p:txBody>
          <a:bodyPr wrap="none" rtlCol="0">
            <a:spAutoFit/>
          </a:bodyPr>
          <a:lstStyle/>
          <a:p>
            <a:r>
              <a:rPr lang="zh-CN" altLang="en-US" sz="2800" dirty="0">
                <a:solidFill>
                  <a:srgbClr val="FF0000"/>
                </a:solidFill>
                <a:latin typeface="微软雅黑" panose="020B0503020204020204" pitchFamily="82" charset="2"/>
                <a:ea typeface="微软雅黑" panose="020B0503020204020204" pitchFamily="82" charset="2"/>
              </a:rPr>
              <a:t>十二届政协五年工作回顾</a:t>
            </a:r>
          </a:p>
        </p:txBody>
      </p:sp>
      <p:sp>
        <p:nvSpPr>
          <p:cNvPr id="45" name="文本框 44">
            <a:extLst>
              <a:ext uri="{FF2B5EF4-FFF2-40B4-BE49-F238E27FC236}">
                <a16:creationId xmlns:a16="http://schemas.microsoft.com/office/drawing/2014/main" id="{EB5BF195-77F9-4E4F-94E6-978AEFFA4A45}"/>
              </a:ext>
            </a:extLst>
          </p:cNvPr>
          <p:cNvSpPr txBox="1"/>
          <p:nvPr/>
        </p:nvSpPr>
        <p:spPr>
          <a:xfrm>
            <a:off x="9753215" y="609808"/>
            <a:ext cx="2236510"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全国政协工作报告</a:t>
            </a:r>
          </a:p>
        </p:txBody>
      </p:sp>
      <p:grpSp>
        <p:nvGrpSpPr>
          <p:cNvPr id="7" name="组合 6">
            <a:extLst>
              <a:ext uri="{FF2B5EF4-FFF2-40B4-BE49-F238E27FC236}">
                <a16:creationId xmlns:a16="http://schemas.microsoft.com/office/drawing/2014/main" id="{04BDDF8A-AA71-4A4F-B321-449B3BAAC031}"/>
              </a:ext>
            </a:extLst>
          </p:cNvPr>
          <p:cNvGrpSpPr/>
          <p:nvPr/>
        </p:nvGrpSpPr>
        <p:grpSpPr>
          <a:xfrm>
            <a:off x="1291436" y="1750257"/>
            <a:ext cx="2588408" cy="1885885"/>
            <a:chOff x="828551" y="3148352"/>
            <a:chExt cx="2196592" cy="1449331"/>
          </a:xfrm>
        </p:grpSpPr>
        <p:sp>
          <p:nvSpPr>
            <p:cNvPr id="10" name="矩形 9">
              <a:extLst>
                <a:ext uri="{FF2B5EF4-FFF2-40B4-BE49-F238E27FC236}">
                  <a16:creationId xmlns:a16="http://schemas.microsoft.com/office/drawing/2014/main" id="{53F03C66-FA6C-44BC-9B1F-54EAA0853DF3}"/>
                </a:ext>
              </a:extLst>
            </p:cNvPr>
            <p:cNvSpPr/>
            <p:nvPr/>
          </p:nvSpPr>
          <p:spPr>
            <a:xfrm>
              <a:off x="828551" y="3148352"/>
              <a:ext cx="2160240" cy="144933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endParaRPr>
            </a:p>
          </p:txBody>
        </p:sp>
        <p:sp>
          <p:nvSpPr>
            <p:cNvPr id="11" name="矩形 10">
              <a:extLst>
                <a:ext uri="{FF2B5EF4-FFF2-40B4-BE49-F238E27FC236}">
                  <a16:creationId xmlns:a16="http://schemas.microsoft.com/office/drawing/2014/main" id="{5E1C5EAC-4306-45A1-8A96-C954C0564A6D}"/>
                </a:ext>
              </a:extLst>
            </p:cNvPr>
            <p:cNvSpPr/>
            <p:nvPr/>
          </p:nvSpPr>
          <p:spPr>
            <a:xfrm>
              <a:off x="864903" y="3269863"/>
              <a:ext cx="2160240" cy="1206307"/>
            </a:xfrm>
            <a:prstGeom prst="rect">
              <a:avLst/>
            </a:prstGeom>
          </p:spPr>
          <p:txBody>
            <a:bodyPr wrap="square">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抓住经济</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r>
                <a:rPr lang="zh-CN" altLang="en-US" sz="3200" b="1" dirty="0">
                  <a:solidFill>
                    <a:schemeClr val="bg1"/>
                  </a:solidFill>
                  <a:latin typeface="微软雅黑" panose="020B0503020204020204" pitchFamily="34" charset="-122"/>
                  <a:ea typeface="微软雅黑" panose="020B0503020204020204" pitchFamily="34" charset="-122"/>
                </a:rPr>
                <a:t>体制改革</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r>
                <a:rPr lang="zh-CN" altLang="en-US" sz="3200" b="1" dirty="0">
                  <a:solidFill>
                    <a:schemeClr val="bg1"/>
                  </a:solidFill>
                  <a:latin typeface="微软雅黑" panose="020B0503020204020204" pitchFamily="34" charset="-122"/>
                  <a:ea typeface="微软雅黑" panose="020B0503020204020204" pitchFamily="34" charset="-122"/>
                </a:rPr>
                <a:t>重大问题</a:t>
              </a:r>
            </a:p>
          </p:txBody>
        </p:sp>
      </p:grpSp>
      <p:sp>
        <p:nvSpPr>
          <p:cNvPr id="12" name="矩形 11">
            <a:extLst>
              <a:ext uri="{FF2B5EF4-FFF2-40B4-BE49-F238E27FC236}">
                <a16:creationId xmlns:a16="http://schemas.microsoft.com/office/drawing/2014/main" id="{8792451E-467C-4B3A-AD60-62E444151DF8}"/>
              </a:ext>
            </a:extLst>
          </p:cNvPr>
          <p:cNvSpPr/>
          <p:nvPr/>
        </p:nvSpPr>
        <p:spPr>
          <a:xfrm>
            <a:off x="3950413" y="1750257"/>
            <a:ext cx="5255379" cy="79208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34" charset="-122"/>
                <a:ea typeface="微软雅黑" panose="020B0503020204020204" pitchFamily="34" charset="-122"/>
              </a:rPr>
              <a:t>就发挥市场在资源配置中的决定性作用和更好发挥政府作用深入调研</a:t>
            </a:r>
          </a:p>
        </p:txBody>
      </p:sp>
      <p:sp>
        <p:nvSpPr>
          <p:cNvPr id="13" name="矩形 12">
            <a:extLst>
              <a:ext uri="{FF2B5EF4-FFF2-40B4-BE49-F238E27FC236}">
                <a16:creationId xmlns:a16="http://schemas.microsoft.com/office/drawing/2014/main" id="{5C231F41-9FBC-498F-A08A-04BFC132BA9A}"/>
              </a:ext>
            </a:extLst>
          </p:cNvPr>
          <p:cNvSpPr/>
          <p:nvPr/>
        </p:nvSpPr>
        <p:spPr>
          <a:xfrm>
            <a:off x="3978146" y="2662881"/>
            <a:ext cx="5255379" cy="94796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34" charset="-122"/>
                <a:ea typeface="微软雅黑" panose="020B0503020204020204" pitchFamily="34" charset="-122"/>
              </a:rPr>
              <a:t>提出探索基本经济制度有效实现形式、深化行政审批制度改革、深化农村集体产权制度改革等建议。</a:t>
            </a:r>
          </a:p>
        </p:txBody>
      </p:sp>
      <p:pic>
        <p:nvPicPr>
          <p:cNvPr id="14" name="图片 13">
            <a:extLst>
              <a:ext uri="{FF2B5EF4-FFF2-40B4-BE49-F238E27FC236}">
                <a16:creationId xmlns:a16="http://schemas.microsoft.com/office/drawing/2014/main" id="{66F11CE1-036C-4ADC-BEA1-A0DA4377D76C}"/>
              </a:ext>
            </a:extLst>
          </p:cNvPr>
          <p:cNvPicPr>
            <a:picLocks noChangeAspect="1"/>
          </p:cNvPicPr>
          <p:nvPr/>
        </p:nvPicPr>
        <p:blipFill>
          <a:blip r:embed="rId5"/>
          <a:stretch>
            <a:fillRect/>
          </a:stretch>
        </p:blipFill>
        <p:spPr>
          <a:xfrm>
            <a:off x="9529752" y="1750257"/>
            <a:ext cx="1761283" cy="3887515"/>
          </a:xfrm>
          <a:prstGeom prst="rect">
            <a:avLst/>
          </a:prstGeom>
        </p:spPr>
      </p:pic>
      <p:sp>
        <p:nvSpPr>
          <p:cNvPr id="15" name="矩形 14">
            <a:extLst>
              <a:ext uri="{FF2B5EF4-FFF2-40B4-BE49-F238E27FC236}">
                <a16:creationId xmlns:a16="http://schemas.microsoft.com/office/drawing/2014/main" id="{96983EA7-1761-450E-AF7B-9893DD42D25E}"/>
              </a:ext>
            </a:extLst>
          </p:cNvPr>
          <p:cNvSpPr/>
          <p:nvPr/>
        </p:nvSpPr>
        <p:spPr>
          <a:xfrm>
            <a:off x="1557372" y="3794253"/>
            <a:ext cx="7648419" cy="192760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172A4A9-CCE8-47E6-88E3-4B6FABE041FE}"/>
              </a:ext>
            </a:extLst>
          </p:cNvPr>
          <p:cNvSpPr/>
          <p:nvPr/>
        </p:nvSpPr>
        <p:spPr>
          <a:xfrm>
            <a:off x="2171434" y="3478028"/>
            <a:ext cx="6643565"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dirty="0">
                <a:solidFill>
                  <a:srgbClr val="C00000"/>
                </a:solidFill>
                <a:latin typeface="微软雅黑" panose="020B0503020204020204" pitchFamily="82" charset="2"/>
                <a:ea typeface="微软雅黑" panose="020B0503020204020204" pitchFamily="82" charset="2"/>
              </a:rPr>
              <a:t>针对东北三省工业转型升级难点问题，由</a:t>
            </a:r>
            <a:r>
              <a:rPr lang="en-US" altLang="zh-CN" sz="2000" dirty="0">
                <a:solidFill>
                  <a:srgbClr val="C00000"/>
                </a:solidFill>
                <a:latin typeface="微软雅黑" panose="020B0503020204020204" pitchFamily="82" charset="2"/>
                <a:ea typeface="微软雅黑" panose="020B0503020204020204" pitchFamily="82" charset="2"/>
              </a:rPr>
              <a:t>3</a:t>
            </a:r>
            <a:r>
              <a:rPr lang="zh-CN" altLang="en-US" sz="2000" dirty="0">
                <a:solidFill>
                  <a:srgbClr val="C00000"/>
                </a:solidFill>
                <a:latin typeface="微软雅黑" panose="020B0503020204020204" pitchFamily="82" charset="2"/>
                <a:ea typeface="微软雅黑" panose="020B0503020204020204" pitchFamily="82" charset="2"/>
              </a:rPr>
              <a:t>位副主席带队，分</a:t>
            </a:r>
            <a:r>
              <a:rPr lang="en-US" altLang="zh-CN" sz="2000" dirty="0">
                <a:solidFill>
                  <a:srgbClr val="C00000"/>
                </a:solidFill>
                <a:latin typeface="微软雅黑" panose="020B0503020204020204" pitchFamily="82" charset="2"/>
                <a:ea typeface="微软雅黑" panose="020B0503020204020204" pitchFamily="82" charset="2"/>
              </a:rPr>
              <a:t>16</a:t>
            </a:r>
            <a:r>
              <a:rPr lang="zh-CN" altLang="en-US" sz="2000" dirty="0">
                <a:solidFill>
                  <a:srgbClr val="C00000"/>
                </a:solidFill>
                <a:latin typeface="微软雅黑" panose="020B0503020204020204" pitchFamily="82" charset="2"/>
                <a:ea typeface="微软雅黑" panose="020B0503020204020204" pitchFamily="82" charset="2"/>
              </a:rPr>
              <a:t>个子课题，深入</a:t>
            </a:r>
            <a:r>
              <a:rPr lang="en-US" altLang="zh-CN" sz="2000" dirty="0">
                <a:solidFill>
                  <a:srgbClr val="C00000"/>
                </a:solidFill>
                <a:latin typeface="微软雅黑" panose="020B0503020204020204" pitchFamily="82" charset="2"/>
                <a:ea typeface="微软雅黑" panose="020B0503020204020204" pitchFamily="82" charset="2"/>
              </a:rPr>
              <a:t>22</a:t>
            </a:r>
            <a:r>
              <a:rPr lang="zh-CN" altLang="en-US" sz="2000" dirty="0">
                <a:solidFill>
                  <a:srgbClr val="C00000"/>
                </a:solidFill>
                <a:latin typeface="微软雅黑" panose="020B0503020204020204" pitchFamily="82" charset="2"/>
                <a:ea typeface="微软雅黑" panose="020B0503020204020204" pitchFamily="82" charset="2"/>
              </a:rPr>
              <a:t>个市地、</a:t>
            </a:r>
            <a:r>
              <a:rPr lang="en-US" altLang="zh-CN" sz="2000" dirty="0">
                <a:solidFill>
                  <a:srgbClr val="C00000"/>
                </a:solidFill>
                <a:latin typeface="微软雅黑" panose="020B0503020204020204" pitchFamily="82" charset="2"/>
                <a:ea typeface="微软雅黑" panose="020B0503020204020204" pitchFamily="82" charset="2"/>
              </a:rPr>
              <a:t>87</a:t>
            </a:r>
            <a:r>
              <a:rPr lang="zh-CN" altLang="en-US" sz="2000" dirty="0">
                <a:solidFill>
                  <a:srgbClr val="C00000"/>
                </a:solidFill>
                <a:latin typeface="微软雅黑" panose="020B0503020204020204" pitchFamily="82" charset="2"/>
                <a:ea typeface="微软雅黑" panose="020B0503020204020204" pitchFamily="82" charset="2"/>
              </a:rPr>
              <a:t>家企业座谈讨论，形成专题报告，并召开专题协商会集中提出建议。</a:t>
            </a:r>
          </a:p>
        </p:txBody>
      </p:sp>
      <p:sp>
        <p:nvSpPr>
          <p:cNvPr id="17" name="矩形: 圆角 7">
            <a:extLst>
              <a:ext uri="{FF2B5EF4-FFF2-40B4-BE49-F238E27FC236}">
                <a16:creationId xmlns:a16="http://schemas.microsoft.com/office/drawing/2014/main" id="{C9300123-82D5-4E40-9705-F3E4A10F1E95}"/>
              </a:ext>
            </a:extLst>
          </p:cNvPr>
          <p:cNvSpPr/>
          <p:nvPr/>
        </p:nvSpPr>
        <p:spPr>
          <a:xfrm>
            <a:off x="1334272" y="4054948"/>
            <a:ext cx="513201" cy="1433019"/>
          </a:xfrm>
          <a:prstGeom prst="roundRect">
            <a:avLst>
              <a:gd name="adj" fmla="val 700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400" b="1" dirty="0">
                <a:solidFill>
                  <a:schemeClr val="accent4">
                    <a:lumMod val="20000"/>
                    <a:lumOff val="80000"/>
                  </a:schemeClr>
                </a:solidFill>
                <a:latin typeface="微软雅黑" panose="020B0503020204020204" pitchFamily="82" charset="2"/>
                <a:ea typeface="微软雅黑" panose="020B0503020204020204" pitchFamily="82" charset="2"/>
              </a:rPr>
              <a:t>亮点</a:t>
            </a:r>
          </a:p>
        </p:txBody>
      </p:sp>
    </p:spTree>
    <p:extLst>
      <p:ext uri="{BB962C8B-B14F-4D97-AF65-F5344CB8AC3E}">
        <p14:creationId xmlns:p14="http://schemas.microsoft.com/office/powerpoint/2010/main" val="55103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0-#ppt_w/2"/>
                                          </p:val>
                                        </p:tav>
                                        <p:tav tm="100000">
                                          <p:val>
                                            <p:strVal val="#ppt_x"/>
                                          </p:val>
                                        </p:tav>
                                      </p:tavLst>
                                    </p:anim>
                                    <p:anim calcmode="lin" valueType="num">
                                      <p:cBhvr additive="base">
                                        <p:cTn id="17" dur="750" fill="hold"/>
                                        <p:tgtEl>
                                          <p:spTgt spid="7"/>
                                        </p:tgtEl>
                                        <p:attrNameLst>
                                          <p:attrName>ppt_y</p:attrName>
                                        </p:attrNameLst>
                                      </p:cBhvr>
                                      <p:tavLst>
                                        <p:tav tm="0">
                                          <p:val>
                                            <p:strVal val="#ppt_y"/>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1000"/>
                                        <p:tgtEl>
                                          <p:spTgt spid="1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1000"/>
                                        <p:tgtEl>
                                          <p:spTgt spid="13"/>
                                        </p:tgtEl>
                                      </p:cBhvr>
                                    </p:animEffect>
                                  </p:childTnLst>
                                </p:cTn>
                              </p:par>
                              <p:par>
                                <p:cTn id="24" presetID="22" presetClass="entr" presetSubtype="2"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right)">
                                      <p:cBhvr>
                                        <p:cTn id="26" dur="1000"/>
                                        <p:tgtEl>
                                          <p:spTgt spid="14"/>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500"/>
                                        <p:tgtEl>
                                          <p:spTgt spid="15"/>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12" grpId="0" animBg="1"/>
      <p:bldP spid="13" grpId="0" animBg="1"/>
      <p:bldP spid="15" grpId="0" animBg="1"/>
      <p:bldP spid="16" grpId="0"/>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TotalTime>
  <Words>3835</Words>
  <Application>Microsoft Office PowerPoint</Application>
  <PresentationFormat>宽屏</PresentationFormat>
  <Paragraphs>332</Paragraphs>
  <Slides>39</Slides>
  <Notes>39</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vt:i4>
      </vt:variant>
    </vt:vector>
  </HeadingPairs>
  <TitlesOfParts>
    <vt:vector size="49" baseType="lpstr">
      <vt:lpstr>PingFang SC</vt:lpstr>
      <vt:lpstr>等线</vt:lpstr>
      <vt:lpstr>等线 Light</vt:lpstr>
      <vt:lpstr>方正大黑简体</vt:lpstr>
      <vt:lpstr>方正兰亭粗黑简体</vt:lpstr>
      <vt:lpstr>方正兰亭黑简体</vt:lpstr>
      <vt:lpstr>微软雅黑</vt:lpstr>
      <vt:lpstr>Arial</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xbany</cp:lastModifiedBy>
  <cp:revision>17</cp:revision>
  <dcterms:created xsi:type="dcterms:W3CDTF">2018-03-05T15:29:47Z</dcterms:created>
  <dcterms:modified xsi:type="dcterms:W3CDTF">2018-03-07T14:09:23Z</dcterms:modified>
</cp:coreProperties>
</file>