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4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406" r:id="rId2"/>
    <p:sldId id="391" r:id="rId3"/>
    <p:sldId id="739" r:id="rId4"/>
    <p:sldId id="392" r:id="rId5"/>
    <p:sldId id="393" r:id="rId6"/>
    <p:sldId id="679" r:id="rId7"/>
    <p:sldId id="699" r:id="rId8"/>
    <p:sldId id="740" r:id="rId9"/>
    <p:sldId id="741" r:id="rId10"/>
    <p:sldId id="710" r:id="rId11"/>
    <p:sldId id="730" r:id="rId12"/>
    <p:sldId id="731" r:id="rId13"/>
    <p:sldId id="742" r:id="rId14"/>
    <p:sldId id="743" r:id="rId15"/>
    <p:sldId id="744" r:id="rId16"/>
    <p:sldId id="631" r:id="rId17"/>
    <p:sldId id="734" r:id="rId18"/>
    <p:sldId id="735" r:id="rId19"/>
    <p:sldId id="745" r:id="rId20"/>
    <p:sldId id="746" r:id="rId21"/>
    <p:sldId id="747" r:id="rId22"/>
    <p:sldId id="748" r:id="rId23"/>
    <p:sldId id="749" r:id="rId24"/>
    <p:sldId id="750" r:id="rId25"/>
    <p:sldId id="751" r:id="rId26"/>
    <p:sldId id="752" r:id="rId27"/>
    <p:sldId id="753" r:id="rId28"/>
    <p:sldId id="695" r:id="rId29"/>
    <p:sldId id="442" r:id="rId30"/>
  </p:sldIdLst>
  <p:sldSz cx="9144000" cy="5143500" type="screen16x9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9">
          <p15:clr>
            <a:srgbClr val="A4A3A4"/>
          </p15:clr>
        </p15:guide>
        <p15:guide id="2" orient="horz" pos="985">
          <p15:clr>
            <a:srgbClr val="A4A3A4"/>
          </p15:clr>
        </p15:guide>
        <p15:guide id="3" orient="horz" pos="2799">
          <p15:clr>
            <a:srgbClr val="A4A3A4"/>
          </p15:clr>
        </p15:guide>
        <p15:guide id="4" orient="horz" pos="2663">
          <p15:clr>
            <a:srgbClr val="A4A3A4"/>
          </p15:clr>
        </p15:guide>
        <p15:guide id="5" orient="horz" pos="3239">
          <p15:clr>
            <a:srgbClr val="A4A3A4"/>
          </p15:clr>
        </p15:guide>
        <p15:guide id="6" orient="horz" pos="2527">
          <p15:clr>
            <a:srgbClr val="A4A3A4"/>
          </p15:clr>
        </p15:guide>
        <p15:guide id="7" pos="2880">
          <p15:clr>
            <a:srgbClr val="A4A3A4"/>
          </p15:clr>
        </p15:guide>
        <p15:guide id="8" pos="5738">
          <p15:clr>
            <a:srgbClr val="A4A3A4"/>
          </p15:clr>
        </p15:guide>
        <p15:guide id="9" pos="3016">
          <p15:clr>
            <a:srgbClr val="A4A3A4"/>
          </p15:clr>
        </p15:guide>
        <p15:guide id="10" pos="3969">
          <p15:clr>
            <a:srgbClr val="A4A3A4"/>
          </p15:clr>
        </p15:guide>
        <p15:guide id="11" pos="3107">
          <p15:clr>
            <a:srgbClr val="A4A3A4"/>
          </p15:clr>
        </p15:guide>
        <p15:guide id="12" pos="3288">
          <p15:clr>
            <a:srgbClr val="A4A3A4"/>
          </p15:clr>
        </p15:guide>
        <p15:guide id="13" pos="3061">
          <p15:clr>
            <a:srgbClr val="A4A3A4"/>
          </p15:clr>
        </p15:guide>
        <p15:guide id="14" pos="2290">
          <p15:clr>
            <a:srgbClr val="A4A3A4"/>
          </p15:clr>
        </p15:guide>
        <p15:guide id="15" pos="4967">
          <p15:clr>
            <a:srgbClr val="A4A3A4"/>
          </p15:clr>
        </p15:guide>
        <p15:guide id="16" pos="469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758" autoAdjust="0"/>
  </p:normalViewPr>
  <p:slideViewPr>
    <p:cSldViewPr>
      <p:cViewPr varScale="1">
        <p:scale>
          <a:sx n="98" d="100"/>
          <a:sy n="98" d="100"/>
        </p:scale>
        <p:origin x="576" y="90"/>
      </p:cViewPr>
      <p:guideLst>
        <p:guide orient="horz" pos="2119"/>
        <p:guide orient="horz" pos="985"/>
        <p:guide orient="horz" pos="2799"/>
        <p:guide orient="horz" pos="2663"/>
        <p:guide orient="horz" pos="3239"/>
        <p:guide orient="horz" pos="2527"/>
        <p:guide pos="2880"/>
        <p:guide pos="5738"/>
        <p:guide pos="3016"/>
        <p:guide pos="3969"/>
        <p:guide pos="3107"/>
        <p:guide pos="3288"/>
        <p:guide pos="3061"/>
        <p:guide pos="2290"/>
        <p:guide pos="4967"/>
        <p:guide pos="469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notesViewPr>
    <p:cSldViewPr showGuides="1"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25EEFF-2679-467A-B247-40FD39B65F2F}" type="datetimeFigureOut">
              <a:rPr lang="zh-CN" altLang="en-US" smtClean="0"/>
              <a:t>2017/10/31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CC75BC-847C-4F83-9AE3-DC3F6F592E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195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1456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1456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1456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1456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1456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1456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1456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1456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1456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1456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1456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1456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5519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1456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1456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1456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xb\Desktop\53bf653e36a06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59869"/>
            <a:ext cx="724366" cy="64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11"/>
          <p:cNvSpPr txBox="1"/>
          <p:nvPr userDrawn="1"/>
        </p:nvSpPr>
        <p:spPr>
          <a:xfrm>
            <a:off x="6688647" y="165497"/>
            <a:ext cx="2352314" cy="830993"/>
          </a:xfrm>
          <a:prstGeom prst="rect">
            <a:avLst/>
          </a:prstGeom>
          <a:noFill/>
          <a:ln>
            <a:noFill/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华文行楷" pitchFamily="2" charset="-122"/>
                <a:ea typeface="华文行楷" pitchFamily="2" charset="-122"/>
              </a:rPr>
              <a:t>坚定维护核心　</a:t>
            </a:r>
            <a:endParaRPr lang="en-US" altLang="zh-CN" sz="2400" b="1" dirty="0">
              <a:solidFill>
                <a:schemeClr val="accent1"/>
              </a:solidFill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华文行楷" pitchFamily="2" charset="-122"/>
                <a:ea typeface="华文行楷" pitchFamily="2" charset="-122"/>
              </a:rPr>
              <a:t>坚决听党指挥</a:t>
            </a:r>
          </a:p>
        </p:txBody>
      </p:sp>
      <p:sp>
        <p:nvSpPr>
          <p:cNvPr id="4" name="矩形 3"/>
          <p:cNvSpPr/>
          <p:nvPr userDrawn="1"/>
        </p:nvSpPr>
        <p:spPr>
          <a:xfrm>
            <a:off x="0" y="843559"/>
            <a:ext cx="5796136" cy="72008"/>
          </a:xfrm>
          <a:prstGeom prst="rect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7884369" y="522426"/>
            <a:ext cx="1259632" cy="720000"/>
          </a:xfrm>
          <a:prstGeom prst="rect">
            <a:avLst/>
          </a:prstGeom>
          <a:ln w="190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24" name="文本占位符 23"/>
          <p:cNvSpPr>
            <a:spLocks noGrp="1"/>
          </p:cNvSpPr>
          <p:nvPr>
            <p:ph type="body" sz="quarter" idx="10" hasCustomPrompt="1"/>
          </p:nvPr>
        </p:nvSpPr>
        <p:spPr>
          <a:xfrm>
            <a:off x="7918080" y="449832"/>
            <a:ext cx="1192213" cy="865188"/>
          </a:xfrm>
        </p:spPr>
        <p:txBody>
          <a:bodyPr anchor="ctr" anchorCtr="0"/>
          <a:lstStyle>
            <a:lvl1pPr marL="0" indent="0" algn="ctr">
              <a:buNone/>
              <a:defRPr sz="400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5" name="矩形 14"/>
          <p:cNvSpPr/>
          <p:nvPr userDrawn="1"/>
        </p:nvSpPr>
        <p:spPr>
          <a:xfrm>
            <a:off x="0" y="0"/>
            <a:ext cx="3877712" cy="5143500"/>
          </a:xfrm>
          <a:prstGeom prst="rect">
            <a:avLst/>
          </a:prstGeom>
          <a:solidFill>
            <a:schemeClr val="accent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30"/>
          <p:cNvSpPr txBox="1"/>
          <p:nvPr userDrawn="1"/>
        </p:nvSpPr>
        <p:spPr>
          <a:xfrm>
            <a:off x="1835697" y="4371950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学习解读</a:t>
            </a:r>
          </a:p>
        </p:txBody>
      </p:sp>
      <p:sp>
        <p:nvSpPr>
          <p:cNvPr id="20" name="矩形 19"/>
          <p:cNvSpPr/>
          <p:nvPr userDrawn="1"/>
        </p:nvSpPr>
        <p:spPr>
          <a:xfrm>
            <a:off x="-6980" y="2067694"/>
            <a:ext cx="3642876" cy="1296144"/>
          </a:xfrm>
          <a:prstGeom prst="rect">
            <a:avLst/>
          </a:prstGeom>
          <a:solidFill>
            <a:srgbClr val="FAE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31"/>
          <p:cNvSpPr txBox="1"/>
          <p:nvPr userDrawn="1"/>
        </p:nvSpPr>
        <p:spPr>
          <a:xfrm>
            <a:off x="467544" y="2067694"/>
            <a:ext cx="3024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维护核心  </a:t>
            </a:r>
            <a:endParaRPr lang="en-US" altLang="zh-CN" sz="4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听从指挥</a:t>
            </a:r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95486"/>
            <a:ext cx="1334080" cy="1275641"/>
          </a:xfrm>
          <a:prstGeom prst="rect">
            <a:avLst/>
          </a:prstGeom>
        </p:spPr>
      </p:pic>
      <p:sp>
        <p:nvSpPr>
          <p:cNvPr id="23" name="TextBox 22"/>
          <p:cNvSpPr txBox="1"/>
          <p:nvPr userDrawn="1"/>
        </p:nvSpPr>
        <p:spPr>
          <a:xfrm>
            <a:off x="70162" y="699542"/>
            <a:ext cx="3568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中国人民解放军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256845" y="1214631"/>
            <a:ext cx="33820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16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</a:rPr>
              <a:t>The Chinese People's Liberation Army</a:t>
            </a:r>
            <a:endParaRPr lang="zh-CN" altLang="en-US" sz="1600" b="1" dirty="0"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1500" fill="hold"/>
                                            <p:tgtEl>
                                              <p:spTgt spid="2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1500" fill="hold"/>
                                            <p:tgtEl>
                                              <p:spTgt spid="2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4" grpId="0" build="p">
            <p:tmplLst>
              <p:tmpl lvl="1">
                <p:tnLst>
                  <p:par>
                    <p:cTn presetID="2" presetClass="entr" presetSubtype="2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1500" fill="hold"/>
                            <p:tgtEl>
                              <p:spTgt spid="24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1+#ppt_w/2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1500" fill="hold"/>
                            <p:tgtEl>
                              <p:spTgt spid="24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4" grpId="0" build="p">
            <p:tmplLst>
              <p:tmpl lvl="1">
                <p:tnLst>
                  <p:par>
                    <p:cTn presetID="2" presetClass="entr" presetSubtype="2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1500" fill="hold"/>
                            <p:tgtEl>
                              <p:spTgt spid="24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1+#ppt_w/2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1500" fill="hold"/>
                            <p:tgtEl>
                              <p:spTgt spid="24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</p:bldLst>
      </p:timing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 userDrawn="1"/>
        </p:nvSpPr>
        <p:spPr>
          <a:xfrm>
            <a:off x="0" y="0"/>
            <a:ext cx="3877712" cy="5143500"/>
          </a:xfrm>
          <a:prstGeom prst="rect">
            <a:avLst/>
          </a:prstGeom>
          <a:solidFill>
            <a:schemeClr val="accent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文本框 30"/>
          <p:cNvSpPr txBox="1"/>
          <p:nvPr userDrawn="1"/>
        </p:nvSpPr>
        <p:spPr>
          <a:xfrm>
            <a:off x="1835697" y="4371950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学习解读</a:t>
            </a:r>
          </a:p>
        </p:txBody>
      </p:sp>
      <p:sp>
        <p:nvSpPr>
          <p:cNvPr id="36" name="矩形 35"/>
          <p:cNvSpPr/>
          <p:nvPr userDrawn="1"/>
        </p:nvSpPr>
        <p:spPr>
          <a:xfrm>
            <a:off x="-6980" y="2067694"/>
            <a:ext cx="3642876" cy="1296144"/>
          </a:xfrm>
          <a:prstGeom prst="rect">
            <a:avLst/>
          </a:prstGeom>
          <a:solidFill>
            <a:srgbClr val="FAE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1"/>
          <p:cNvSpPr txBox="1"/>
          <p:nvPr userDrawn="1"/>
        </p:nvSpPr>
        <p:spPr>
          <a:xfrm>
            <a:off x="467544" y="2067694"/>
            <a:ext cx="3024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维护核心  </a:t>
            </a:r>
            <a:endParaRPr lang="en-US" altLang="zh-CN" sz="4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听从指挥</a:t>
            </a:r>
          </a:p>
        </p:txBody>
      </p:sp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95486"/>
            <a:ext cx="1334080" cy="1275641"/>
          </a:xfrm>
          <a:prstGeom prst="rect">
            <a:avLst/>
          </a:prstGeom>
        </p:spPr>
      </p:pic>
      <p:sp>
        <p:nvSpPr>
          <p:cNvPr id="39" name="TextBox 38"/>
          <p:cNvSpPr txBox="1"/>
          <p:nvPr userDrawn="1"/>
        </p:nvSpPr>
        <p:spPr>
          <a:xfrm>
            <a:off x="70162" y="699542"/>
            <a:ext cx="3568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中国人民解放军</a:t>
            </a:r>
          </a:p>
        </p:txBody>
      </p:sp>
      <p:sp>
        <p:nvSpPr>
          <p:cNvPr id="40" name="矩形 39"/>
          <p:cNvSpPr/>
          <p:nvPr userDrawn="1"/>
        </p:nvSpPr>
        <p:spPr>
          <a:xfrm>
            <a:off x="256845" y="1214631"/>
            <a:ext cx="33820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16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</a:rPr>
              <a:t>The Chinese People's Liberation Army</a:t>
            </a:r>
            <a:endParaRPr lang="zh-CN" altLang="en-US" sz="1600" b="1" dirty="0"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Users\xb\Desktop\53bf653e36a06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59869"/>
            <a:ext cx="724366" cy="64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 userDrawn="1"/>
        </p:nvSpPr>
        <p:spPr>
          <a:xfrm>
            <a:off x="0" y="843559"/>
            <a:ext cx="5796136" cy="72008"/>
          </a:xfrm>
          <a:prstGeom prst="rect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11"/>
          <p:cNvSpPr txBox="1"/>
          <p:nvPr userDrawn="1"/>
        </p:nvSpPr>
        <p:spPr>
          <a:xfrm>
            <a:off x="6688647" y="165497"/>
            <a:ext cx="2352314" cy="830993"/>
          </a:xfrm>
          <a:prstGeom prst="rect">
            <a:avLst/>
          </a:prstGeom>
          <a:noFill/>
          <a:ln>
            <a:noFill/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华文行楷" pitchFamily="2" charset="-122"/>
                <a:ea typeface="华文行楷" pitchFamily="2" charset="-122"/>
              </a:rPr>
              <a:t>坚定维护核心　</a:t>
            </a:r>
            <a:endParaRPr lang="en-US" altLang="zh-CN" sz="2400" b="1" dirty="0">
              <a:solidFill>
                <a:schemeClr val="accent1"/>
              </a:solidFill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华文行楷" pitchFamily="2" charset="-122"/>
                <a:ea typeface="华文行楷" pitchFamily="2" charset="-122"/>
              </a:rPr>
              <a:t>坚决听党指挥</a:t>
            </a:r>
          </a:p>
        </p:txBody>
      </p:sp>
    </p:spTree>
    <p:extLst>
      <p:ext uri="{BB962C8B-B14F-4D97-AF65-F5344CB8AC3E}">
        <p14:creationId xmlns:p14="http://schemas.microsoft.com/office/powerpoint/2010/main" val="122173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C:\Users\xb\Desktop\53bf653e36a06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59869"/>
            <a:ext cx="724366" cy="64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0" y="843559"/>
            <a:ext cx="5796136" cy="72008"/>
          </a:xfrm>
          <a:prstGeom prst="rect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 userDrawn="1"/>
        </p:nvSpPr>
        <p:spPr>
          <a:xfrm>
            <a:off x="6688647" y="165497"/>
            <a:ext cx="2352314" cy="830993"/>
          </a:xfrm>
          <a:prstGeom prst="rect">
            <a:avLst/>
          </a:prstGeom>
          <a:noFill/>
          <a:ln>
            <a:noFill/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华文行楷" pitchFamily="2" charset="-122"/>
                <a:ea typeface="华文行楷" pitchFamily="2" charset="-122"/>
              </a:rPr>
              <a:t>坚定维护核心　</a:t>
            </a:r>
            <a:endParaRPr lang="en-US" altLang="zh-CN" sz="2400" b="1" dirty="0">
              <a:solidFill>
                <a:schemeClr val="accent1"/>
              </a:solidFill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华文行楷" pitchFamily="2" charset="-122"/>
                <a:ea typeface="华文行楷" pitchFamily="2" charset="-122"/>
              </a:rPr>
              <a:t>坚决听党指挥</a:t>
            </a:r>
          </a:p>
        </p:txBody>
      </p:sp>
    </p:spTree>
    <p:extLst>
      <p:ext uri="{BB962C8B-B14F-4D97-AF65-F5344CB8AC3E}">
        <p14:creationId xmlns:p14="http://schemas.microsoft.com/office/powerpoint/2010/main" val="233753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5120">
          <p15:clr>
            <a:srgbClr val="FBAE40"/>
          </p15:clr>
        </p15:guide>
        <p15:guide id="3" orient="horz" pos="5753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2017/10/31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E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6" r:id="rId4"/>
    <p:sldLayoutId id="2147483663" r:id="rId5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p:txStyles>
    <p:titleStyle>
      <a:lvl1pPr algn="ctr" defTabSz="91376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376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1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1347615"/>
            <a:ext cx="9144000" cy="3795886"/>
          </a:xfrm>
          <a:prstGeom prst="rect">
            <a:avLst/>
          </a:prstGeom>
          <a:solidFill>
            <a:srgbClr val="FAE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0"/>
            <a:ext cx="9144000" cy="29317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>
              <a:lnSpc>
                <a:spcPct val="120000"/>
              </a:lnSpc>
            </a:pPr>
            <a:endParaRPr lang="zh-CN" altLang="en-US" sz="14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Strength Of A Thousand Men(1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390667" y="-1514107"/>
            <a:ext cx="457200" cy="4572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-5114" y="0"/>
            <a:ext cx="9144000" cy="29317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accent2">
                  <a:lumMod val="40000"/>
                  <a:lumOff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1560" y="4299942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中央军事委员会  总政治部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915816" y="1518942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维护核心  听从指挥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617" y="362916"/>
            <a:ext cx="2379392" cy="2275163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4211961" y="627534"/>
            <a:ext cx="4392488" cy="832158"/>
            <a:chOff x="4211961" y="627534"/>
            <a:chExt cx="4392488" cy="832158"/>
          </a:xfrm>
        </p:grpSpPr>
        <p:sp>
          <p:nvSpPr>
            <p:cNvPr id="35" name="TextBox 34"/>
            <p:cNvSpPr txBox="1"/>
            <p:nvPr/>
          </p:nvSpPr>
          <p:spPr>
            <a:xfrm>
              <a:off x="5035749" y="627534"/>
              <a:ext cx="3568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800" b="1" dirty="0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中国人民解放军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4211961" y="1059582"/>
              <a:ext cx="43924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000" b="1" dirty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Calibri" panose="020F0502020204030204" pitchFamily="34" charset="0"/>
                </a:rPr>
                <a:t>The Chinese People's Liberation Army</a:t>
              </a:r>
              <a:endParaRPr lang="zh-CN" altLang="en-US" sz="2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-5114" y="3245558"/>
            <a:ext cx="7097394" cy="99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开展维护核心、听从指挥主题教育活动专题四</a:t>
            </a:r>
            <a:endParaRPr lang="en-US" altLang="zh-CN" sz="2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3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把维护核心听从指挥转化为献身强军实践的自觉行动</a:t>
            </a:r>
            <a:endParaRPr lang="zh-CN" altLang="en-US" sz="23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215410"/>
            <a:ext cx="2622670" cy="1928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35496" y="4799642"/>
            <a:ext cx="259237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00" b="1" dirty="0"/>
              <a:t>汇报人：千库网   时间：</a:t>
            </a:r>
            <a:r>
              <a:rPr lang="en-US" altLang="zh-CN" sz="1300" b="1" dirty="0"/>
              <a:t>XX</a:t>
            </a:r>
            <a:r>
              <a:rPr lang="zh-CN" altLang="en-US" sz="1300" b="1" dirty="0"/>
              <a:t>年</a:t>
            </a:r>
            <a:r>
              <a:rPr lang="en-US" altLang="zh-CN" sz="1300" b="1" dirty="0"/>
              <a:t>XX</a:t>
            </a:r>
            <a:r>
              <a:rPr lang="zh-CN" altLang="en-US" sz="1300" b="1" dirty="0"/>
              <a:t>月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23" grpId="0"/>
      <p:bldP spid="16" grpId="0"/>
    </p:bldLst>
  </p:timing>
  <p:extLst mod="1">
    <p:ext uri="{E180D4A7-C9FB-4DFB-919C-405C955672EB}">
      <p14:showEvtLst xmlns:p14="http://schemas.microsoft.com/office/powerpoint/2010/main">
        <p14:playEvt time="1016" objId="17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dirty="0">
                <a:cs typeface="+mn-ea"/>
                <a:sym typeface="+mn-lt"/>
              </a:rPr>
              <a:t>02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占位符 6"/>
          <p:cNvSpPr txBox="1"/>
          <p:nvPr/>
        </p:nvSpPr>
        <p:spPr>
          <a:xfrm>
            <a:off x="3995936" y="1923678"/>
            <a:ext cx="5148063" cy="865188"/>
          </a:xfrm>
          <a:prstGeom prst="rect">
            <a:avLst/>
          </a:prstGeom>
        </p:spPr>
        <p:txBody>
          <a:bodyPr lIns="91436" tIns="45718" rIns="91436" bIns="45718">
            <a:noAutofit/>
          </a:bodyPr>
          <a:lstStyle>
            <a:lvl1pPr marL="342900" indent="-3429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37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b="1" dirty="0">
                <a:solidFill>
                  <a:srgbClr val="9B0D13"/>
                </a:solidFill>
                <a:cs typeface="+mn-ea"/>
              </a:rPr>
              <a:t>强化备战打仗的意识能力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594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"/>
          <p:cNvSpPr/>
          <p:nvPr/>
        </p:nvSpPr>
        <p:spPr>
          <a:xfrm>
            <a:off x="9372600" y="5300662"/>
            <a:ext cx="128588" cy="128588"/>
          </a:xfrm>
          <a:prstGeom prst="rect">
            <a:avLst/>
          </a:prstGeom>
          <a:solidFill>
            <a:srgbClr val="C1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29"/>
          <p:cNvSpPr txBox="1"/>
          <p:nvPr/>
        </p:nvSpPr>
        <p:spPr>
          <a:xfrm>
            <a:off x="672863" y="291699"/>
            <a:ext cx="5472608" cy="39523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9B0D13"/>
                </a:solidFill>
                <a:cs typeface="+mn-ea"/>
              </a:rPr>
              <a:t>强化备战打仗的意识能力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520" y="0"/>
            <a:ext cx="973049" cy="930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90381" y="1691238"/>
            <a:ext cx="5188051" cy="2491716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: 圆角 12"/>
          <p:cNvSpPr/>
          <p:nvPr/>
        </p:nvSpPr>
        <p:spPr>
          <a:xfrm>
            <a:off x="4300038" y="1465758"/>
            <a:ext cx="3323750" cy="345238"/>
          </a:xfrm>
          <a:prstGeom prst="roundRect">
            <a:avLst>
              <a:gd name="adj" fmla="val 70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13"/>
          <p:cNvSpPr txBox="1"/>
          <p:nvPr/>
        </p:nvSpPr>
        <p:spPr>
          <a:xfrm>
            <a:off x="4572000" y="1464747"/>
            <a:ext cx="389916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强化备战打仗的意识能力</a:t>
            </a:r>
          </a:p>
        </p:txBody>
      </p:sp>
      <p:sp>
        <p:nvSpPr>
          <p:cNvPr id="10" name="矩形 9"/>
          <p:cNvSpPr/>
          <p:nvPr/>
        </p:nvSpPr>
        <p:spPr>
          <a:xfrm>
            <a:off x="3726971" y="2184176"/>
            <a:ext cx="476391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          军队首先是一个战斗队，打仗是军队的根本职能。必须把练兵备战工作抓得实而又实，确保在党和人民需要时上得去、打得赢。</a:t>
            </a:r>
          </a:p>
        </p:txBody>
      </p:sp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291" y="1658316"/>
            <a:ext cx="2962577" cy="19750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449288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683568" y="1572301"/>
            <a:ext cx="7715250" cy="3371540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: 圆角 12"/>
          <p:cNvSpPr/>
          <p:nvPr/>
        </p:nvSpPr>
        <p:spPr>
          <a:xfrm>
            <a:off x="1323732" y="1276383"/>
            <a:ext cx="6457781" cy="467142"/>
          </a:xfrm>
          <a:prstGeom prst="roundRect">
            <a:avLst>
              <a:gd name="adj" fmla="val 70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13"/>
          <p:cNvSpPr txBox="1"/>
          <p:nvPr/>
        </p:nvSpPr>
        <p:spPr>
          <a:xfrm>
            <a:off x="1552326" y="1339459"/>
            <a:ext cx="2922916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1.</a:t>
            </a:r>
            <a:r>
              <a:rPr lang="zh-CN" altLang="en-US" sz="16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坚持把谋打赢作为最大职责。</a:t>
            </a:r>
          </a:p>
        </p:txBody>
      </p:sp>
      <p:sp>
        <p:nvSpPr>
          <p:cNvPr id="46" name="矩形 45"/>
          <p:cNvSpPr/>
          <p:nvPr/>
        </p:nvSpPr>
        <p:spPr>
          <a:xfrm>
            <a:off x="1043608" y="2242408"/>
            <a:ext cx="640871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           牢记我军根本职能，树立随时准备打仗思想，强化当兵打仗、带兵打仗、练兵打仗意识，培养军事职业精神和战斗队思维方式。始终坚持战斗力这个唯一的根本的标准，全部心思向打仗聚焦，各项工作向打仗用劲。强化真打实备思想，克服“仗打不起来、打起来也不一定轮上我”“危不施训、险不练兵”等和平积弊。</a:t>
            </a:r>
          </a:p>
        </p:txBody>
      </p:sp>
      <p:sp>
        <p:nvSpPr>
          <p:cNvPr id="20" name="文本框 29"/>
          <p:cNvSpPr txBox="1"/>
          <p:nvPr/>
        </p:nvSpPr>
        <p:spPr>
          <a:xfrm>
            <a:off x="672863" y="291699"/>
            <a:ext cx="5472608" cy="39523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9B0D13"/>
                </a:solidFill>
                <a:cs typeface="+mn-ea"/>
              </a:rPr>
              <a:t>强化备战打仗的意识能力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520" y="0"/>
            <a:ext cx="973049" cy="9304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571750"/>
            <a:ext cx="1931411" cy="2639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9316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683568" y="1572301"/>
            <a:ext cx="7715250" cy="3371540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: 圆角 12"/>
          <p:cNvSpPr/>
          <p:nvPr/>
        </p:nvSpPr>
        <p:spPr>
          <a:xfrm>
            <a:off x="1323732" y="1276383"/>
            <a:ext cx="6457781" cy="467142"/>
          </a:xfrm>
          <a:prstGeom prst="roundRect">
            <a:avLst>
              <a:gd name="adj" fmla="val 70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13"/>
          <p:cNvSpPr txBox="1"/>
          <p:nvPr/>
        </p:nvSpPr>
        <p:spPr>
          <a:xfrm>
            <a:off x="1552326" y="1339459"/>
            <a:ext cx="2741776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2.</a:t>
            </a:r>
            <a:r>
              <a:rPr lang="zh-CN" altLang="en-US" sz="16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积极投身实战化军事训练。</a:t>
            </a:r>
          </a:p>
        </p:txBody>
      </p:sp>
      <p:sp>
        <p:nvSpPr>
          <p:cNvPr id="46" name="矩形 45"/>
          <p:cNvSpPr/>
          <p:nvPr/>
        </p:nvSpPr>
        <p:spPr>
          <a:xfrm>
            <a:off x="1043608" y="2242408"/>
            <a:ext cx="713223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           坚持从实战需要出发从难从严训练，仗怎么打兵就怎么练，打仗需要什么就苦练什么，部队最缺什么就专攻精练什么。突出使命课题训练，加强技战术基础训练和联合训练、对抗训练、基地训练、检验性训练，抓好新装备新系统训练，在近似实战的环境下摔打磨砺。贯彻战训一致原则，深入纠治训练作风不实等问题，加强训练督察问责，使训练真正实起来。</a:t>
            </a:r>
          </a:p>
        </p:txBody>
      </p:sp>
      <p:sp>
        <p:nvSpPr>
          <p:cNvPr id="20" name="文本框 29"/>
          <p:cNvSpPr txBox="1"/>
          <p:nvPr/>
        </p:nvSpPr>
        <p:spPr>
          <a:xfrm>
            <a:off x="672863" y="291699"/>
            <a:ext cx="5472608" cy="39523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9B0D13"/>
                </a:solidFill>
                <a:cs typeface="+mn-ea"/>
              </a:rPr>
              <a:t>强化备战打仗的意识能力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520" y="0"/>
            <a:ext cx="973049" cy="93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675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683568" y="1572301"/>
            <a:ext cx="7715250" cy="3371540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: 圆角 12"/>
          <p:cNvSpPr/>
          <p:nvPr/>
        </p:nvSpPr>
        <p:spPr>
          <a:xfrm>
            <a:off x="1323732" y="1276383"/>
            <a:ext cx="6457781" cy="467142"/>
          </a:xfrm>
          <a:prstGeom prst="roundRect">
            <a:avLst>
              <a:gd name="adj" fmla="val 70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13"/>
          <p:cNvSpPr txBox="1"/>
          <p:nvPr/>
        </p:nvSpPr>
        <p:spPr>
          <a:xfrm>
            <a:off x="1552326" y="1339459"/>
            <a:ext cx="2543004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3.</a:t>
            </a:r>
            <a:r>
              <a:rPr lang="zh-CN" altLang="en-US" sz="16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着力提高联合作战素养。</a:t>
            </a:r>
          </a:p>
        </p:txBody>
      </p:sp>
      <p:sp>
        <p:nvSpPr>
          <p:cNvPr id="46" name="矩形 45"/>
          <p:cNvSpPr/>
          <p:nvPr/>
        </p:nvSpPr>
        <p:spPr>
          <a:xfrm>
            <a:off x="1043608" y="2242408"/>
            <a:ext cx="7132236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          信息化战争是体系和体系的对抗，一体化联合作战成为基本作战形式。自觉树立诸军兵种一体化联合作战的思想观念，强化协同、支援、配合、共享等联合作战意识。适应新的联合作战指挥体制，加强学习培训和岗位实践，加快解决联合作战素质弱项，努力成为与联合作战要求相符合的军事人才。以诸军兵种联演联训为平台，积极参加联合指挥、联合行动、联合保障，在大项任务锤炼中把联合作战能力搞上去。</a:t>
            </a:r>
          </a:p>
        </p:txBody>
      </p:sp>
      <p:sp>
        <p:nvSpPr>
          <p:cNvPr id="20" name="文本框 29"/>
          <p:cNvSpPr txBox="1"/>
          <p:nvPr/>
        </p:nvSpPr>
        <p:spPr>
          <a:xfrm>
            <a:off x="672863" y="291699"/>
            <a:ext cx="5472608" cy="39523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9B0D13"/>
                </a:solidFill>
                <a:cs typeface="+mn-ea"/>
              </a:rPr>
              <a:t>强化备战打仗的意识能力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520" y="0"/>
            <a:ext cx="973049" cy="93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675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683568" y="1572301"/>
            <a:ext cx="7715250" cy="3371540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: 圆角 12"/>
          <p:cNvSpPr/>
          <p:nvPr/>
        </p:nvSpPr>
        <p:spPr>
          <a:xfrm>
            <a:off x="1323732" y="1276383"/>
            <a:ext cx="6457781" cy="467142"/>
          </a:xfrm>
          <a:prstGeom prst="roundRect">
            <a:avLst>
              <a:gd name="adj" fmla="val 70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13"/>
          <p:cNvSpPr txBox="1"/>
          <p:nvPr/>
        </p:nvSpPr>
        <p:spPr>
          <a:xfrm>
            <a:off x="1552326" y="1339459"/>
            <a:ext cx="4178067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4.</a:t>
            </a:r>
            <a:r>
              <a:rPr lang="zh-CN" altLang="en-US" sz="16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大力强化一不怕苦、二不怕死的战斗精神。</a:t>
            </a:r>
          </a:p>
        </p:txBody>
      </p:sp>
      <p:sp>
        <p:nvSpPr>
          <p:cNvPr id="46" name="矩形 45"/>
          <p:cNvSpPr/>
          <p:nvPr/>
        </p:nvSpPr>
        <p:spPr>
          <a:xfrm>
            <a:off x="1043608" y="2242408"/>
            <a:ext cx="713223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           现在，我军武器装备有了很大改善，战争形态和作战方式发生深刻变化，但战斗精神决不能丢。认真学习马克思主义战争观和我军根本职能，解决好“为谁扛枪、为谁打仗”这个根本性问题。锻造战斗精神主要靠训练，把练技术练战术与练思想练作风结合起来，通过严格的训练磨砺血性胆气、消除骄娇二气。把执行重大任务作为培育战斗精神的“磨刀石”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,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培养大无畏的英雄气概和英勇顽强的战斗作风。</a:t>
            </a:r>
          </a:p>
        </p:txBody>
      </p:sp>
      <p:sp>
        <p:nvSpPr>
          <p:cNvPr id="20" name="文本框 29"/>
          <p:cNvSpPr txBox="1"/>
          <p:nvPr/>
        </p:nvSpPr>
        <p:spPr>
          <a:xfrm>
            <a:off x="672863" y="291699"/>
            <a:ext cx="5472608" cy="39523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9B0D13"/>
                </a:solidFill>
                <a:cs typeface="+mn-ea"/>
              </a:rPr>
              <a:t>强化备战打仗的意识能力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520" y="0"/>
            <a:ext cx="973049" cy="93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91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dirty="0">
                <a:cs typeface="+mn-ea"/>
                <a:sym typeface="+mn-lt"/>
              </a:rPr>
              <a:t>03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占位符 6"/>
          <p:cNvSpPr txBox="1"/>
          <p:nvPr/>
        </p:nvSpPr>
        <p:spPr>
          <a:xfrm>
            <a:off x="3856016" y="2139702"/>
            <a:ext cx="5400599" cy="865188"/>
          </a:xfrm>
          <a:prstGeom prst="rect">
            <a:avLst/>
          </a:prstGeom>
        </p:spPr>
        <p:txBody>
          <a:bodyPr lIns="91436" tIns="45718" rIns="91436" bIns="45718">
            <a:noAutofit/>
          </a:bodyPr>
          <a:lstStyle>
            <a:lvl1pPr marL="342900" indent="-3429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37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2800" b="1" dirty="0">
                <a:solidFill>
                  <a:srgbClr val="9B0D13"/>
                </a:solidFill>
                <a:cs typeface="+mn-ea"/>
              </a:rPr>
              <a:t>提振开拓奋进的昂扬精神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"/>
          <p:cNvSpPr/>
          <p:nvPr/>
        </p:nvSpPr>
        <p:spPr>
          <a:xfrm>
            <a:off x="9372600" y="5300662"/>
            <a:ext cx="128588" cy="128588"/>
          </a:xfrm>
          <a:prstGeom prst="rect">
            <a:avLst/>
          </a:prstGeom>
          <a:solidFill>
            <a:srgbClr val="C1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29"/>
          <p:cNvSpPr txBox="1"/>
          <p:nvPr/>
        </p:nvSpPr>
        <p:spPr>
          <a:xfrm>
            <a:off x="672863" y="291699"/>
            <a:ext cx="5472608" cy="36157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rgbClr val="9B0D13"/>
                </a:solidFill>
                <a:cs typeface="+mn-ea"/>
              </a:rPr>
              <a:t>提振开拓奋进的昂扬精神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520" y="0"/>
            <a:ext cx="973049" cy="930425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4424" y="1275607"/>
            <a:ext cx="3162281" cy="3417934"/>
          </a:xfrm>
          <a:prstGeom prst="rect">
            <a:avLst/>
          </a:prstGeom>
          <a:noFill/>
          <a:ln w="12700">
            <a:solidFill>
              <a:srgbClr val="CC0000"/>
            </a:solidFill>
            <a:miter lim="800000"/>
            <a:headEnd/>
            <a:tailEnd/>
          </a:ln>
          <a:effectLst>
            <a:outerShdw blurRad="101600" dist="35921" dir="2700000" algn="ctr" rotWithShape="0">
              <a:schemeClr val="tx1">
                <a:alpha val="80000"/>
              </a:schemeClr>
            </a:outerShdw>
          </a:effectLst>
          <a:extLst/>
        </p:spPr>
      </p:pic>
      <p:sp>
        <p:nvSpPr>
          <p:cNvPr id="8" name="矩形 7"/>
          <p:cNvSpPr/>
          <p:nvPr/>
        </p:nvSpPr>
        <p:spPr>
          <a:xfrm>
            <a:off x="3551445" y="1809985"/>
            <a:ext cx="5188051" cy="2491716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: 圆角 12"/>
          <p:cNvSpPr/>
          <p:nvPr/>
        </p:nvSpPr>
        <p:spPr>
          <a:xfrm>
            <a:off x="4361102" y="1584505"/>
            <a:ext cx="3323750" cy="345238"/>
          </a:xfrm>
          <a:prstGeom prst="roundRect">
            <a:avLst>
              <a:gd name="adj" fmla="val 70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13"/>
          <p:cNvSpPr txBox="1"/>
          <p:nvPr/>
        </p:nvSpPr>
        <p:spPr>
          <a:xfrm>
            <a:off x="4633064" y="1583494"/>
            <a:ext cx="389916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提振开拓奋进的昂扬精神</a:t>
            </a:r>
          </a:p>
        </p:txBody>
      </p:sp>
      <p:sp>
        <p:nvSpPr>
          <p:cNvPr id="11" name="矩形 10"/>
          <p:cNvSpPr/>
          <p:nvPr/>
        </p:nvSpPr>
        <p:spPr>
          <a:xfrm>
            <a:off x="3788035" y="2302923"/>
            <a:ext cx="476391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           新形势承载新使命，新时代需要大担当。要大力弘扬愚公移山精神，大力弘扬将革命进行到底精神，以铁一般信仰、铁一般信念、铁一般纪律、铁一般担当托举起强军伟业。</a:t>
            </a:r>
          </a:p>
        </p:txBody>
      </p:sp>
    </p:spTree>
    <p:extLst>
      <p:ext uri="{BB962C8B-B14F-4D97-AF65-F5344CB8AC3E}">
        <p14:creationId xmlns:p14="http://schemas.microsoft.com/office/powerpoint/2010/main" val="373704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683568" y="1572301"/>
            <a:ext cx="7715250" cy="3371540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: 圆角 12"/>
          <p:cNvSpPr/>
          <p:nvPr/>
        </p:nvSpPr>
        <p:spPr>
          <a:xfrm>
            <a:off x="1323732" y="1276383"/>
            <a:ext cx="6457781" cy="467142"/>
          </a:xfrm>
          <a:prstGeom prst="roundRect">
            <a:avLst>
              <a:gd name="adj" fmla="val 70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13"/>
          <p:cNvSpPr txBox="1"/>
          <p:nvPr/>
        </p:nvSpPr>
        <p:spPr>
          <a:xfrm>
            <a:off x="1552326" y="1339459"/>
            <a:ext cx="2395528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1.</a:t>
            </a:r>
            <a:r>
              <a:rPr lang="zh-CN" altLang="en-US" sz="14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坚持事业第一、使命至上。</a:t>
            </a:r>
          </a:p>
        </p:txBody>
      </p:sp>
      <p:sp>
        <p:nvSpPr>
          <p:cNvPr id="46" name="矩形 45"/>
          <p:cNvSpPr/>
          <p:nvPr/>
        </p:nvSpPr>
        <p:spPr>
          <a:xfrm>
            <a:off x="2723581" y="2283718"/>
            <a:ext cx="543830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           树立强烈的事业心责任感，把党和军队事业高高举过头顶，聚精会神搞建设谋发展。把本职岗位作为成就事业的平台，爱岗敬业，在岗尽责，努力用平凡岗位上的小进步推进事业的大发展。时刻用强军目标校正人生航向，摒弃私心杂念，排除各种干扰，始终保持旺盛的革命热情。</a:t>
            </a:r>
          </a:p>
        </p:txBody>
      </p:sp>
      <p:sp>
        <p:nvSpPr>
          <p:cNvPr id="7" name="文本框 29"/>
          <p:cNvSpPr txBox="1"/>
          <p:nvPr/>
        </p:nvSpPr>
        <p:spPr>
          <a:xfrm>
            <a:off x="672863" y="291699"/>
            <a:ext cx="5472608" cy="36157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rgbClr val="9B0D13"/>
                </a:solidFill>
                <a:cs typeface="+mn-ea"/>
              </a:rPr>
              <a:t>提振开拓奋进的昂扬精神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520" y="0"/>
            <a:ext cx="973049" cy="930425"/>
          </a:xfrm>
          <a:prstGeom prst="rect">
            <a:avLst/>
          </a:prstGeom>
        </p:spPr>
      </p:pic>
      <p:pic>
        <p:nvPicPr>
          <p:cNvPr id="9" name="Picture 2" descr="C:\Users\PC\Desktop\fgg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541" y="2623288"/>
            <a:ext cx="2690546" cy="248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1628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683568" y="1572301"/>
            <a:ext cx="7715250" cy="3371540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: 圆角 12"/>
          <p:cNvSpPr/>
          <p:nvPr/>
        </p:nvSpPr>
        <p:spPr>
          <a:xfrm>
            <a:off x="1323732" y="1276383"/>
            <a:ext cx="6457781" cy="467142"/>
          </a:xfrm>
          <a:prstGeom prst="roundRect">
            <a:avLst>
              <a:gd name="adj" fmla="val 70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13"/>
          <p:cNvSpPr txBox="1"/>
          <p:nvPr/>
        </p:nvSpPr>
        <p:spPr>
          <a:xfrm>
            <a:off x="1552326" y="1339459"/>
            <a:ext cx="2395528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2.</a:t>
            </a:r>
            <a:r>
              <a:rPr lang="zh-CN" altLang="en-US" sz="14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坚持锐意进取、开拓创新。</a:t>
            </a:r>
          </a:p>
        </p:txBody>
      </p:sp>
      <p:sp>
        <p:nvSpPr>
          <p:cNvPr id="46" name="矩形 45"/>
          <p:cNvSpPr/>
          <p:nvPr/>
        </p:nvSpPr>
        <p:spPr>
          <a:xfrm>
            <a:off x="975075" y="2427734"/>
            <a:ext cx="713223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          认真落实创新驱动发展战略，下大气力抓理论创新、科技创新、科学管理、人才集聚、实践创新。充分发挥主体地位、首创精神，激发锐意进取的勇气、敢为人先的锐气、蓬勃向上的朝气，争当创新的推动者和实践者。大力发扬改革创新精神，善于创造性开展工作，勇于研究新情况解决新问题。弘扬创新文化，尊重创新、崇尚创新，营造勇于创新、鼓励成功、宽容失败的创新氛围。</a:t>
            </a:r>
          </a:p>
        </p:txBody>
      </p:sp>
      <p:sp>
        <p:nvSpPr>
          <p:cNvPr id="7" name="文本框 29"/>
          <p:cNvSpPr txBox="1"/>
          <p:nvPr/>
        </p:nvSpPr>
        <p:spPr>
          <a:xfrm>
            <a:off x="672863" y="291699"/>
            <a:ext cx="5472608" cy="36157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rgbClr val="9B0D13"/>
                </a:solidFill>
                <a:cs typeface="+mn-ea"/>
              </a:rPr>
              <a:t>提振开拓奋进的昂扬精神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520" y="0"/>
            <a:ext cx="973049" cy="93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143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38144"/>
            <a:ext cx="9144000" cy="99338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3" descr="G:\2016我图\两会\ooopic_10194892_b0c64675b11c678cafbc\00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56049" y="4127487"/>
            <a:ext cx="2160686" cy="100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4355976" y="1059582"/>
            <a:ext cx="4608511" cy="3949795"/>
          </a:xfrm>
          <a:prstGeom prst="rect">
            <a:avLst/>
          </a:prstGeom>
          <a:ln>
            <a:noFill/>
          </a:ln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  <a:spcAft>
                <a:spcPts val="2000"/>
              </a:spcAft>
            </a:pPr>
            <a:r>
              <a:rPr lang="zh-CN" altLang="en-US" sz="1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       中国共产党第十八届中央委员会第六次全体会议，于</a:t>
            </a:r>
            <a:r>
              <a:rPr lang="en-US" altLang="zh-CN" sz="1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24</a:t>
            </a:r>
            <a:r>
              <a:rPr lang="zh-CN" altLang="en-US" sz="1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日至</a:t>
            </a:r>
            <a:r>
              <a:rPr lang="en-US" altLang="zh-CN" sz="1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27</a:t>
            </a:r>
            <a:r>
              <a:rPr lang="zh-CN" altLang="en-US" sz="1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日在北京举行。全会号召，全党同志紧密团结在以习近平同志为核心的党中央周围，全面深入贯彻本次全会精神，牢固树立政治意识、大局意识、核心意识、看齐意识，坚定不移维护党中央权威和党中央集中统一领导，继续推进全面从严治党，共同营造风清气正的政治生态，确保党团结带领人民不断开创中国特色社会主义事业新局面。坚持党对军队绝对领导，是我军的立军之本、强军之魂。</a:t>
            </a:r>
            <a:r>
              <a:rPr lang="en-US" altLang="zh-CN" sz="1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r>
              <a:rPr lang="zh-CN" altLang="en-US" sz="1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来，我军高度自觉地听党指挥，始终在党的绝对领导下行动和战斗。实现中国梦强军梦、走好今天的长征路，对坚持党对军队绝对领导提出新的更高要求。全军官兵要更加坚定地维护核心、看齐追随，把党指挥枪原则落实到履行职责使命的实际行动上，在强军征程中展现新风貌、作出新贡献。</a:t>
            </a:r>
            <a:endParaRPr lang="en-US" altLang="zh-CN" sz="1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2000"/>
              </a:spcAft>
            </a:pPr>
            <a:endParaRPr lang="en-US" altLang="zh-CN" sz="1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3213" y="-164554"/>
            <a:ext cx="5614807" cy="1015663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4400" b="1" dirty="0">
                <a:gradFill>
                  <a:gsLst>
                    <a:gs pos="14000">
                      <a:srgbClr val="FF0000"/>
                    </a:gs>
                    <a:gs pos="94000">
                      <a:srgbClr val="790000"/>
                    </a:gs>
                    <a:gs pos="49000">
                      <a:srgbClr val="FF0000"/>
                    </a:gs>
                  </a:gsLst>
                  <a:lin ang="5400000" scaled="1"/>
                </a:gradFill>
                <a:effectLst>
                  <a:glow rad="152400">
                    <a:schemeClr val="bg1"/>
                  </a:glow>
                </a:effectLst>
                <a:latin typeface="微软雅黑" pitchFamily="34" charset="-122"/>
                <a:ea typeface="微软雅黑" pitchFamily="34" charset="-122"/>
              </a:rPr>
              <a:t>前言</a:t>
            </a:r>
            <a:r>
              <a:rPr lang="zh-CN" altLang="en-US" sz="6000" b="1" dirty="0">
                <a:gradFill>
                  <a:gsLst>
                    <a:gs pos="14000">
                      <a:srgbClr val="FF0000"/>
                    </a:gs>
                    <a:gs pos="94000">
                      <a:srgbClr val="790000"/>
                    </a:gs>
                    <a:gs pos="49000">
                      <a:srgbClr val="FF0000"/>
                    </a:gs>
                  </a:gsLst>
                  <a:lin ang="5400000" scaled="1"/>
                </a:gradFill>
                <a:effectLst>
                  <a:glow rad="152400">
                    <a:schemeClr val="bg1"/>
                  </a:glo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4400" b="1" dirty="0">
                <a:gradFill>
                  <a:gsLst>
                    <a:gs pos="14000">
                      <a:srgbClr val="FF0000"/>
                    </a:gs>
                    <a:gs pos="94000">
                      <a:srgbClr val="790000"/>
                    </a:gs>
                    <a:gs pos="49000">
                      <a:srgbClr val="FF0000"/>
                    </a:gs>
                  </a:gsLst>
                  <a:lin ang="5400000" scaled="1"/>
                </a:gradFill>
                <a:effectLst>
                  <a:glow rad="152400">
                    <a:schemeClr val="bg1"/>
                  </a:glow>
                </a:effectLst>
                <a:latin typeface="微软雅黑" pitchFamily="34" charset="-122"/>
                <a:ea typeface="微软雅黑" pitchFamily="34" charset="-122"/>
              </a:rPr>
              <a:t>PREFACE</a:t>
            </a:r>
            <a:endParaRPr lang="zh-CN" altLang="en-US" sz="4400" b="1" dirty="0">
              <a:gradFill>
                <a:gsLst>
                  <a:gs pos="14000">
                    <a:srgbClr val="FF0000"/>
                  </a:gs>
                  <a:gs pos="94000">
                    <a:srgbClr val="790000"/>
                  </a:gs>
                  <a:gs pos="49000">
                    <a:srgbClr val="FF0000"/>
                  </a:gs>
                </a:gsLst>
                <a:lin ang="5400000" scaled="1"/>
              </a:gradFill>
              <a:effectLst>
                <a:glow rad="152400">
                  <a:schemeClr val="bg1"/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2" descr="C:\Users\asus\Desktop\1119802063_1477575135091_title0h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03599"/>
            <a:ext cx="4283968" cy="2767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520" y="0"/>
            <a:ext cx="973049" cy="930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683568" y="1572301"/>
            <a:ext cx="7715250" cy="3371540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: 圆角 12"/>
          <p:cNvSpPr/>
          <p:nvPr/>
        </p:nvSpPr>
        <p:spPr>
          <a:xfrm>
            <a:off x="1323732" y="1276383"/>
            <a:ext cx="6457781" cy="467142"/>
          </a:xfrm>
          <a:prstGeom prst="roundRect">
            <a:avLst>
              <a:gd name="adj" fmla="val 70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13"/>
          <p:cNvSpPr txBox="1"/>
          <p:nvPr/>
        </p:nvSpPr>
        <p:spPr>
          <a:xfrm>
            <a:off x="1552326" y="1339459"/>
            <a:ext cx="242117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3.</a:t>
            </a:r>
            <a:r>
              <a:rPr lang="zh-CN" altLang="en-US" sz="14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坚持真抓实干、埋头苦干。</a:t>
            </a:r>
          </a:p>
        </p:txBody>
      </p:sp>
      <p:sp>
        <p:nvSpPr>
          <p:cNvPr id="46" name="矩形 45"/>
          <p:cNvSpPr/>
          <p:nvPr/>
        </p:nvSpPr>
        <p:spPr>
          <a:xfrm>
            <a:off x="975075" y="2427734"/>
            <a:ext cx="713223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          紧紧围绕强军兴军想问题、作决策、抓建设，多干打基础、利长远的工作，在落细落小落实上下功夫，防止急功近利、“高空作业”。发扬钉钉子精神，目标定下了，任务明确了，就要咬定青山不放松，一张蓝图绘到底，善始善终、善作善成。崇尚实干、狠抓落实，克服唱功好、做功差，思考问题浮浅、工作作风浮躁、总结汇报浮夸等问题。</a:t>
            </a:r>
          </a:p>
        </p:txBody>
      </p:sp>
      <p:sp>
        <p:nvSpPr>
          <p:cNvPr id="7" name="文本框 29"/>
          <p:cNvSpPr txBox="1"/>
          <p:nvPr/>
        </p:nvSpPr>
        <p:spPr>
          <a:xfrm>
            <a:off x="672863" y="291699"/>
            <a:ext cx="5472608" cy="36157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rgbClr val="9B0D13"/>
                </a:solidFill>
                <a:cs typeface="+mn-ea"/>
              </a:rPr>
              <a:t>提振开拓奋进的昂扬精神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520" y="0"/>
            <a:ext cx="973049" cy="93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143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683568" y="1572301"/>
            <a:ext cx="7715250" cy="3371540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: 圆角 12"/>
          <p:cNvSpPr/>
          <p:nvPr/>
        </p:nvSpPr>
        <p:spPr>
          <a:xfrm>
            <a:off x="1323732" y="1276383"/>
            <a:ext cx="6457781" cy="467142"/>
          </a:xfrm>
          <a:prstGeom prst="roundRect">
            <a:avLst>
              <a:gd name="adj" fmla="val 70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13"/>
          <p:cNvSpPr txBox="1"/>
          <p:nvPr/>
        </p:nvSpPr>
        <p:spPr>
          <a:xfrm>
            <a:off x="1552326" y="1339459"/>
            <a:ext cx="2395528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4.</a:t>
            </a:r>
            <a:r>
              <a:rPr lang="zh-CN" altLang="en-US" sz="14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坚持追求卓越、争创一流。</a:t>
            </a:r>
          </a:p>
        </p:txBody>
      </p:sp>
      <p:sp>
        <p:nvSpPr>
          <p:cNvPr id="46" name="矩形 45"/>
          <p:cNvSpPr/>
          <p:nvPr/>
        </p:nvSpPr>
        <p:spPr>
          <a:xfrm>
            <a:off x="975075" y="2427734"/>
            <a:ext cx="713223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           始终保持和发扬革命战争时期那么一股劲、那么一种革命热情、那么一种拼命精神，无论从事什么工作、无论在哪个岗位，都要对工作严谨细致、极端负责。始终坚持一流工作标准，搞建设就要精益求精、拿出精品，干工作就要追求极致、树立标杆。始终保持勇争第一的劲头，在各项工作中比干劲、比贡献，争做本领域、本专业的领跑者。</a:t>
            </a:r>
          </a:p>
        </p:txBody>
      </p:sp>
      <p:sp>
        <p:nvSpPr>
          <p:cNvPr id="7" name="文本框 29"/>
          <p:cNvSpPr txBox="1"/>
          <p:nvPr/>
        </p:nvSpPr>
        <p:spPr>
          <a:xfrm>
            <a:off x="672863" y="291699"/>
            <a:ext cx="5472608" cy="36157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rgbClr val="9B0D13"/>
                </a:solidFill>
                <a:cs typeface="+mn-ea"/>
              </a:rPr>
              <a:t>提振开拓奋进的昂扬精神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520" y="0"/>
            <a:ext cx="973049" cy="93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44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dirty="0">
                <a:cs typeface="+mn-ea"/>
                <a:sym typeface="+mn-lt"/>
              </a:rPr>
              <a:t>04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占位符 6"/>
          <p:cNvSpPr txBox="1"/>
          <p:nvPr/>
        </p:nvSpPr>
        <p:spPr>
          <a:xfrm>
            <a:off x="3995936" y="1923678"/>
            <a:ext cx="5148063" cy="865188"/>
          </a:xfrm>
          <a:prstGeom prst="rect">
            <a:avLst/>
          </a:prstGeom>
        </p:spPr>
        <p:txBody>
          <a:bodyPr lIns="91436" tIns="45718" rIns="91436" bIns="45718">
            <a:noAutofit/>
          </a:bodyPr>
          <a:lstStyle>
            <a:lvl1pPr marL="342900" indent="-3429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37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b="1" dirty="0">
                <a:solidFill>
                  <a:srgbClr val="9B0D13"/>
                </a:solidFill>
                <a:cs typeface="+mn-ea"/>
              </a:rPr>
              <a:t>强化领导干部的表率作用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4465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"/>
          <p:cNvSpPr/>
          <p:nvPr/>
        </p:nvSpPr>
        <p:spPr>
          <a:xfrm>
            <a:off x="9372600" y="5300662"/>
            <a:ext cx="128588" cy="128588"/>
          </a:xfrm>
          <a:prstGeom prst="rect">
            <a:avLst/>
          </a:prstGeom>
          <a:solidFill>
            <a:srgbClr val="C1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29"/>
          <p:cNvSpPr txBox="1"/>
          <p:nvPr/>
        </p:nvSpPr>
        <p:spPr>
          <a:xfrm>
            <a:off x="672863" y="291699"/>
            <a:ext cx="5472608" cy="39523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9B0D13"/>
                </a:solidFill>
                <a:cs typeface="+mn-ea"/>
              </a:rPr>
              <a:t>强化领导干部的表率作用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520" y="0"/>
            <a:ext cx="973049" cy="930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90381" y="1691238"/>
            <a:ext cx="5188051" cy="2491716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: 圆角 12"/>
          <p:cNvSpPr/>
          <p:nvPr/>
        </p:nvSpPr>
        <p:spPr>
          <a:xfrm>
            <a:off x="4300038" y="1465758"/>
            <a:ext cx="3323750" cy="345238"/>
          </a:xfrm>
          <a:prstGeom prst="roundRect">
            <a:avLst>
              <a:gd name="adj" fmla="val 70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13"/>
          <p:cNvSpPr txBox="1"/>
          <p:nvPr/>
        </p:nvSpPr>
        <p:spPr>
          <a:xfrm>
            <a:off x="4572000" y="1464747"/>
            <a:ext cx="389916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强化领导干部的表率作用</a:t>
            </a:r>
          </a:p>
        </p:txBody>
      </p:sp>
      <p:sp>
        <p:nvSpPr>
          <p:cNvPr id="10" name="矩形 9"/>
          <p:cNvSpPr/>
          <p:nvPr/>
        </p:nvSpPr>
        <p:spPr>
          <a:xfrm>
            <a:off x="3726971" y="2184176"/>
            <a:ext cx="476391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          领导干部作为强军兴军的中坚和骨干，一言一行、一举一动具有重要导向作用，必须从自身做起严起，以良好形象感召带动官兵。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55525"/>
            <a:ext cx="3409167" cy="4751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599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683568" y="1572301"/>
            <a:ext cx="7715250" cy="3371540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: 圆角 12"/>
          <p:cNvSpPr/>
          <p:nvPr/>
        </p:nvSpPr>
        <p:spPr>
          <a:xfrm>
            <a:off x="1323732" y="1276383"/>
            <a:ext cx="6457781" cy="467142"/>
          </a:xfrm>
          <a:prstGeom prst="roundRect">
            <a:avLst>
              <a:gd name="adj" fmla="val 70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13"/>
          <p:cNvSpPr txBox="1"/>
          <p:nvPr/>
        </p:nvSpPr>
        <p:spPr>
          <a:xfrm>
            <a:off x="1552326" y="1339459"/>
            <a:ext cx="2102179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1.</a:t>
            </a:r>
            <a:r>
              <a:rPr lang="zh-CN" altLang="en-US" sz="16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带头锤炼忠诚品格。</a:t>
            </a:r>
          </a:p>
        </p:txBody>
      </p:sp>
      <p:sp>
        <p:nvSpPr>
          <p:cNvPr id="46" name="矩形 45"/>
          <p:cNvSpPr/>
          <p:nvPr/>
        </p:nvSpPr>
        <p:spPr>
          <a:xfrm>
            <a:off x="1034865" y="1923678"/>
            <a:ext cx="7132236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           必须旗帜鲜明讲政治，注重提高政治能力，严肃认真开展党内政治生活，使自己的政治能力与担任的领导职责相匹配。按照先学一步深学一层要求，深入学习习主席系列重要讲话精神和治国理政新理念新思想新战略，着力掌握蕴含其中的立场观点方法，不断提高马克思主义理论素养。坚定维护权威、维护核心、维护和贯彻军委主席负责制，坚决执行党中央、中央军委和习主席的决策部署。坚持共产党人价值观，不断坚定和提高政治觉悟，筑牢信仰之基，补足精神之钙，把稳思想之舵，以实际行动让官兵感受到理想信念的强大力量。全面彻底肃清郭伯雄、徐才厚流毒影响，是对各级党委、各级领导干部特别是高级干部政治上的实际检验，一定要头脑十分清醒，自觉防止和克服模糊认识和错误观点，切实划清重大是非界限，在这场重大政治斗争中站稳立场、亮明态度、接受检验。</a:t>
            </a:r>
          </a:p>
        </p:txBody>
      </p:sp>
      <p:sp>
        <p:nvSpPr>
          <p:cNvPr id="20" name="文本框 29"/>
          <p:cNvSpPr txBox="1"/>
          <p:nvPr/>
        </p:nvSpPr>
        <p:spPr>
          <a:xfrm>
            <a:off x="672863" y="291699"/>
            <a:ext cx="5472608" cy="39523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9B0D13"/>
                </a:solidFill>
                <a:cs typeface="+mn-ea"/>
              </a:rPr>
              <a:t>强化领导干部的表率作用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520" y="0"/>
            <a:ext cx="973049" cy="93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91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683568" y="1572301"/>
            <a:ext cx="7715250" cy="3371540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: 圆角 12"/>
          <p:cNvSpPr/>
          <p:nvPr/>
        </p:nvSpPr>
        <p:spPr>
          <a:xfrm>
            <a:off x="1323732" y="1276383"/>
            <a:ext cx="6457781" cy="467142"/>
          </a:xfrm>
          <a:prstGeom prst="roundRect">
            <a:avLst>
              <a:gd name="adj" fmla="val 70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13"/>
          <p:cNvSpPr txBox="1"/>
          <p:nvPr/>
        </p:nvSpPr>
        <p:spPr>
          <a:xfrm>
            <a:off x="1552326" y="1339459"/>
            <a:ext cx="2126223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2.</a:t>
            </a:r>
            <a:r>
              <a:rPr lang="zh-CN" altLang="en-US" sz="16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带头提高打仗本领。</a:t>
            </a:r>
          </a:p>
        </p:txBody>
      </p:sp>
      <p:sp>
        <p:nvSpPr>
          <p:cNvPr id="46" name="矩形 45"/>
          <p:cNvSpPr/>
          <p:nvPr/>
        </p:nvSpPr>
        <p:spPr>
          <a:xfrm>
            <a:off x="986504" y="2177698"/>
            <a:ext cx="603376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          牢固树立带兵打仗、指挥打仗思想，坚持底线思维，强化危机意识，把全部心思和精力用在抓备战谋打赢上。大兴学习战争、研究战争之风，紧跟世界新军事革命发展趋势，深入研究信息化战争制胜机理，研究现代作战指挥规律，研究军事斗争重大现实问题，努力成为谋划打仗、指挥打仗的行家里手。积极适应改革后的形势任务，突出指挥训练，加强指挥技能培训、指挥处置演练，不断提高实际指挥能力。</a:t>
            </a:r>
          </a:p>
        </p:txBody>
      </p:sp>
      <p:sp>
        <p:nvSpPr>
          <p:cNvPr id="20" name="文本框 29"/>
          <p:cNvSpPr txBox="1"/>
          <p:nvPr/>
        </p:nvSpPr>
        <p:spPr>
          <a:xfrm>
            <a:off x="672863" y="291699"/>
            <a:ext cx="5472608" cy="39523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9B0D13"/>
                </a:solidFill>
                <a:cs typeface="+mn-ea"/>
              </a:rPr>
              <a:t>强化领导干部的表率作用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520" y="0"/>
            <a:ext cx="973049" cy="9304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727644"/>
            <a:ext cx="2714370" cy="2355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339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683568" y="1572301"/>
            <a:ext cx="7715250" cy="3371540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: 圆角 12"/>
          <p:cNvSpPr/>
          <p:nvPr/>
        </p:nvSpPr>
        <p:spPr>
          <a:xfrm>
            <a:off x="1323732" y="1276383"/>
            <a:ext cx="6457781" cy="467142"/>
          </a:xfrm>
          <a:prstGeom prst="roundRect">
            <a:avLst>
              <a:gd name="adj" fmla="val 70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13"/>
          <p:cNvSpPr txBox="1"/>
          <p:nvPr/>
        </p:nvSpPr>
        <p:spPr>
          <a:xfrm>
            <a:off x="1552326" y="1339459"/>
            <a:ext cx="2132635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3.</a:t>
            </a:r>
            <a:r>
              <a:rPr lang="zh-CN" altLang="en-US" sz="16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带头践行严实要求。</a:t>
            </a:r>
          </a:p>
        </p:txBody>
      </p:sp>
      <p:sp>
        <p:nvSpPr>
          <p:cNvPr id="46" name="矩形 45"/>
          <p:cNvSpPr/>
          <p:nvPr/>
        </p:nvSpPr>
        <p:spPr>
          <a:xfrm>
            <a:off x="1034865" y="2283718"/>
            <a:ext cx="713223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           严格落实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关于新形势下党内政治生活的若干准则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》《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中国共产党党内监督条例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》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以勇于自我革命精神打造和锤炼自己，加强自律、慎独慎微，自觉同特权思想和特权现象作斗争，坚持公正用权、谨慎用权、依法用权，修身慎行、怀德自重、清廉自守，永葆共产党人的政治本色。大兴调查研究之风，坚持走群众路线，经常深入基层、深入官兵，察兵情、接地气，在求真求深求实上下功夫，在破解问题、推动工作上见成效。脚踏实地、少说多做，抓具体、具体抓，实实在在谋事，实实在在创业，实实在在做人。</a:t>
            </a:r>
          </a:p>
        </p:txBody>
      </p:sp>
      <p:sp>
        <p:nvSpPr>
          <p:cNvPr id="20" name="文本框 29"/>
          <p:cNvSpPr txBox="1"/>
          <p:nvPr/>
        </p:nvSpPr>
        <p:spPr>
          <a:xfrm>
            <a:off x="672863" y="291699"/>
            <a:ext cx="5472608" cy="39523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9B0D13"/>
                </a:solidFill>
                <a:cs typeface="+mn-ea"/>
              </a:rPr>
              <a:t>强化领导干部的表率作用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520" y="0"/>
            <a:ext cx="973049" cy="93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39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683568" y="1572301"/>
            <a:ext cx="7715250" cy="3371540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: 圆角 12"/>
          <p:cNvSpPr/>
          <p:nvPr/>
        </p:nvSpPr>
        <p:spPr>
          <a:xfrm>
            <a:off x="1323732" y="1276383"/>
            <a:ext cx="6457781" cy="467142"/>
          </a:xfrm>
          <a:prstGeom prst="roundRect">
            <a:avLst>
              <a:gd name="adj" fmla="val 70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13"/>
          <p:cNvSpPr txBox="1"/>
          <p:nvPr/>
        </p:nvSpPr>
        <p:spPr>
          <a:xfrm>
            <a:off x="1552326" y="1339459"/>
            <a:ext cx="2126223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4.</a:t>
            </a:r>
            <a:r>
              <a:rPr lang="zh-CN" altLang="en-US" sz="16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带头强化担当精神。</a:t>
            </a:r>
          </a:p>
        </p:txBody>
      </p:sp>
      <p:sp>
        <p:nvSpPr>
          <p:cNvPr id="46" name="矩形 45"/>
          <p:cNvSpPr/>
          <p:nvPr/>
        </p:nvSpPr>
        <p:spPr>
          <a:xfrm>
            <a:off x="1043608" y="2211710"/>
            <a:ext cx="713223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           把敢于担当、能够担当作为领导干部基本的政治品格和素质要求，切实负起责任、挑起重担，坚持原则不退缩，敢作敢为不推诿，尽心竭力不懈怠。面对改革、备战、稳定的艰巨繁重任务，主动深入一线、靠前指挥，在处理解决各种复杂矛盾和棘手问题中锤炼党性，在完成急难险重任务中经受磨砺。发扬斗争精神，既要敢于斗争，又要善于斗争，不在困难面前低头，不在挑战面前退缩，不拿原则做交易，做到大是大非面前旗帜鲜明、风浪考验面前无所畏惧、各种诱惑面前立场坚定。</a:t>
            </a:r>
          </a:p>
        </p:txBody>
      </p:sp>
      <p:sp>
        <p:nvSpPr>
          <p:cNvPr id="20" name="文本框 29"/>
          <p:cNvSpPr txBox="1"/>
          <p:nvPr/>
        </p:nvSpPr>
        <p:spPr>
          <a:xfrm>
            <a:off x="672863" y="291699"/>
            <a:ext cx="5472608" cy="39523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9B0D13"/>
                </a:solidFill>
                <a:cs typeface="+mn-ea"/>
              </a:rPr>
              <a:t>强化领导干部的表率作用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520" y="0"/>
            <a:ext cx="973049" cy="93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39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D"/>
          <p:cNvSpPr/>
          <p:nvPr/>
        </p:nvSpPr>
        <p:spPr>
          <a:xfrm>
            <a:off x="9372600" y="5300662"/>
            <a:ext cx="128588" cy="128588"/>
          </a:xfrm>
          <a:prstGeom prst="rect">
            <a:avLst/>
          </a:prstGeom>
          <a:solidFill>
            <a:srgbClr val="C1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EEECE1">
                  <a:lumMod val="20000"/>
                  <a:lumOff val="80000"/>
                </a:srgbClr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448057" y="1045325"/>
            <a:ext cx="6756995" cy="866195"/>
            <a:chOff x="2295365" y="1422880"/>
            <a:chExt cx="6756995" cy="866195"/>
          </a:xfrm>
        </p:grpSpPr>
        <p:sp>
          <p:nvSpPr>
            <p:cNvPr id="14" name="文本框 2"/>
            <p:cNvSpPr txBox="1"/>
            <p:nvPr/>
          </p:nvSpPr>
          <p:spPr>
            <a:xfrm>
              <a:off x="3225124" y="1519634"/>
              <a:ext cx="582723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50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400" dirty="0"/>
                <a:t>全军官兵要始终做到：</a:t>
              </a:r>
              <a:endParaRPr lang="en-US" altLang="zh-CN" sz="4400" dirty="0"/>
            </a:p>
          </p:txBody>
        </p:sp>
        <p:sp>
          <p:nvSpPr>
            <p:cNvPr id="15" name="party emblem"/>
            <p:cNvSpPr>
              <a:spLocks/>
            </p:cNvSpPr>
            <p:nvPr/>
          </p:nvSpPr>
          <p:spPr bwMode="auto">
            <a:xfrm>
              <a:off x="2295365" y="1422880"/>
              <a:ext cx="871596" cy="823590"/>
            </a:xfrm>
            <a:custGeom>
              <a:avLst/>
              <a:gdLst>
                <a:gd name="T0" fmla="*/ 568 w 6630"/>
                <a:gd name="T1" fmla="*/ 2493 h 6244"/>
                <a:gd name="T2" fmla="*/ 2067 w 6630"/>
                <a:gd name="T3" fmla="*/ 941 h 6244"/>
                <a:gd name="T4" fmla="*/ 3033 w 6630"/>
                <a:gd name="T5" fmla="*/ 718 h 6244"/>
                <a:gd name="T6" fmla="*/ 3522 w 6630"/>
                <a:gd name="T7" fmla="*/ 1189 h 6244"/>
                <a:gd name="T8" fmla="*/ 2739 w 6630"/>
                <a:gd name="T9" fmla="*/ 2000 h 6244"/>
                <a:gd name="T10" fmla="*/ 4773 w 6630"/>
                <a:gd name="T11" fmla="*/ 3965 h 6244"/>
                <a:gd name="T12" fmla="*/ 3216 w 6630"/>
                <a:gd name="T13" fmla="*/ 0 h 6244"/>
                <a:gd name="T14" fmla="*/ 5539 w 6630"/>
                <a:gd name="T15" fmla="*/ 4704 h 6244"/>
                <a:gd name="T16" fmla="*/ 6072 w 6630"/>
                <a:gd name="T17" fmla="*/ 5218 h 6244"/>
                <a:gd name="T18" fmla="*/ 5338 w 6630"/>
                <a:gd name="T19" fmla="*/ 5978 h 6244"/>
                <a:gd name="T20" fmla="*/ 4805 w 6630"/>
                <a:gd name="T21" fmla="*/ 5463 h 6244"/>
                <a:gd name="T22" fmla="*/ 1056 w 6630"/>
                <a:gd name="T23" fmla="*/ 5423 h 6244"/>
                <a:gd name="T24" fmla="*/ 904 w 6630"/>
                <a:gd name="T25" fmla="*/ 5467 h 6244"/>
                <a:gd name="T26" fmla="*/ 924 w 6630"/>
                <a:gd name="T27" fmla="*/ 5599 h 6244"/>
                <a:gd name="T28" fmla="*/ 462 w 6630"/>
                <a:gd name="T29" fmla="*/ 6061 h 6244"/>
                <a:gd name="T30" fmla="*/ 0 w 6630"/>
                <a:gd name="T31" fmla="*/ 5599 h 6244"/>
                <a:gd name="T32" fmla="*/ 576 w 6630"/>
                <a:gd name="T33" fmla="*/ 5151 h 6244"/>
                <a:gd name="T34" fmla="*/ 600 w 6630"/>
                <a:gd name="T35" fmla="*/ 5029 h 6244"/>
                <a:gd name="T36" fmla="*/ 184 w 6630"/>
                <a:gd name="T37" fmla="*/ 4584 h 6244"/>
                <a:gd name="T38" fmla="*/ 654 w 6630"/>
                <a:gd name="T39" fmla="*/ 4131 h 6244"/>
                <a:gd name="T40" fmla="*/ 4027 w 6630"/>
                <a:gd name="T41" fmla="*/ 4712 h 6244"/>
                <a:gd name="T42" fmla="*/ 2005 w 6630"/>
                <a:gd name="T43" fmla="*/ 2759 h 6244"/>
                <a:gd name="T44" fmla="*/ 1445 w 6630"/>
                <a:gd name="T45" fmla="*/ 3340 h 6244"/>
                <a:gd name="T46" fmla="*/ 568 w 6630"/>
                <a:gd name="T47" fmla="*/ 2493 h 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30" h="6244">
                  <a:moveTo>
                    <a:pt x="568" y="2493"/>
                  </a:moveTo>
                  <a:lnTo>
                    <a:pt x="2067" y="941"/>
                  </a:lnTo>
                  <a:cubicBezTo>
                    <a:pt x="2284" y="975"/>
                    <a:pt x="2741" y="1021"/>
                    <a:pt x="3033" y="718"/>
                  </a:cubicBezTo>
                  <a:lnTo>
                    <a:pt x="3522" y="1189"/>
                  </a:lnTo>
                  <a:lnTo>
                    <a:pt x="2739" y="2000"/>
                  </a:lnTo>
                  <a:lnTo>
                    <a:pt x="4773" y="3965"/>
                  </a:lnTo>
                  <a:cubicBezTo>
                    <a:pt x="5429" y="2875"/>
                    <a:pt x="5176" y="1181"/>
                    <a:pt x="3216" y="0"/>
                  </a:cubicBezTo>
                  <a:cubicBezTo>
                    <a:pt x="6139" y="415"/>
                    <a:pt x="6630" y="3072"/>
                    <a:pt x="5539" y="4704"/>
                  </a:cubicBezTo>
                  <a:lnTo>
                    <a:pt x="6072" y="5218"/>
                  </a:lnTo>
                  <a:lnTo>
                    <a:pt x="5338" y="5978"/>
                  </a:lnTo>
                  <a:lnTo>
                    <a:pt x="4805" y="5463"/>
                  </a:lnTo>
                  <a:cubicBezTo>
                    <a:pt x="3927" y="6087"/>
                    <a:pt x="2633" y="6244"/>
                    <a:pt x="1056" y="5423"/>
                  </a:cubicBezTo>
                  <a:lnTo>
                    <a:pt x="904" y="5467"/>
                  </a:lnTo>
                  <a:cubicBezTo>
                    <a:pt x="917" y="5509"/>
                    <a:pt x="924" y="5553"/>
                    <a:pt x="924" y="5599"/>
                  </a:cubicBezTo>
                  <a:cubicBezTo>
                    <a:pt x="924" y="5853"/>
                    <a:pt x="716" y="6061"/>
                    <a:pt x="462" y="6061"/>
                  </a:cubicBezTo>
                  <a:cubicBezTo>
                    <a:pt x="208" y="6061"/>
                    <a:pt x="0" y="5853"/>
                    <a:pt x="0" y="5599"/>
                  </a:cubicBezTo>
                  <a:cubicBezTo>
                    <a:pt x="0" y="5297"/>
                    <a:pt x="287" y="5077"/>
                    <a:pt x="576" y="5151"/>
                  </a:cubicBezTo>
                  <a:lnTo>
                    <a:pt x="600" y="5029"/>
                  </a:lnTo>
                  <a:cubicBezTo>
                    <a:pt x="463" y="4891"/>
                    <a:pt x="313" y="4756"/>
                    <a:pt x="184" y="4584"/>
                  </a:cubicBezTo>
                  <a:cubicBezTo>
                    <a:pt x="341" y="4433"/>
                    <a:pt x="498" y="4282"/>
                    <a:pt x="654" y="4131"/>
                  </a:cubicBezTo>
                  <a:cubicBezTo>
                    <a:pt x="1944" y="5190"/>
                    <a:pt x="3186" y="5218"/>
                    <a:pt x="4027" y="4712"/>
                  </a:cubicBezTo>
                  <a:lnTo>
                    <a:pt x="2005" y="2759"/>
                  </a:lnTo>
                  <a:lnTo>
                    <a:pt x="1445" y="3340"/>
                  </a:lnTo>
                  <a:lnTo>
                    <a:pt x="568" y="2493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0" y="1995686"/>
            <a:ext cx="9143999" cy="1446863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5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坚决维护习近平总书记这个核心</a:t>
            </a:r>
          </a:p>
        </p:txBody>
      </p:sp>
      <p:sp>
        <p:nvSpPr>
          <p:cNvPr id="17" name="文本框 35"/>
          <p:cNvSpPr txBox="1"/>
          <p:nvPr/>
        </p:nvSpPr>
        <p:spPr>
          <a:xfrm>
            <a:off x="431539" y="3507854"/>
            <a:ext cx="8280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全军官兵要进一步增强政治意识、大局意识、核心意识、看齐意识，坚定维护习近平总书记作为党中央的核心、全党的核心，坚决听从党中央、中央军委和习主席指挥，积极投身强军兴军伟业，为实现强军目标、建设世界一流军队贡献智慧力量，以优异成绩迎接党的十九大胜利召开。</a:t>
            </a:r>
          </a:p>
        </p:txBody>
      </p:sp>
      <p:sp>
        <p:nvSpPr>
          <p:cNvPr id="9" name="文本框 29"/>
          <p:cNvSpPr txBox="1"/>
          <p:nvPr/>
        </p:nvSpPr>
        <p:spPr>
          <a:xfrm>
            <a:off x="35497" y="123478"/>
            <a:ext cx="5472608" cy="563484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9B0D13"/>
                </a:solidFill>
                <a:cs typeface="+mn-ea"/>
                <a:sym typeface="+mn-lt"/>
              </a:rPr>
              <a:t>忠诚核心维护核心具体要求</a:t>
            </a:r>
          </a:p>
        </p:txBody>
      </p:sp>
    </p:spTree>
    <p:extLst>
      <p:ext uri="{BB962C8B-B14F-4D97-AF65-F5344CB8AC3E}">
        <p14:creationId xmlns:p14="http://schemas.microsoft.com/office/powerpoint/2010/main" val="195260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6" grpId="0" animBg="1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38144"/>
            <a:ext cx="9144000" cy="99338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3" descr="C:\Users\xb\Desktop\53bf653e36a0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86" y="1545369"/>
            <a:ext cx="1486431" cy="1317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2507279" y="1707655"/>
            <a:ext cx="5113899" cy="1421928"/>
            <a:chOff x="2507277" y="1707654"/>
            <a:chExt cx="5113899" cy="1421928"/>
          </a:xfrm>
          <a:effectLst/>
        </p:grpSpPr>
        <p:grpSp>
          <p:nvGrpSpPr>
            <p:cNvPr id="5" name="组合 4"/>
            <p:cNvGrpSpPr/>
            <p:nvPr/>
          </p:nvGrpSpPr>
          <p:grpSpPr>
            <a:xfrm>
              <a:off x="5132941" y="1819681"/>
              <a:ext cx="1175403" cy="1175401"/>
              <a:chOff x="4098675" y="1936897"/>
              <a:chExt cx="1175403" cy="1175401"/>
            </a:xfrm>
            <a:effectLst/>
          </p:grpSpPr>
          <p:sp>
            <p:nvSpPr>
              <p:cNvPr id="15" name="矩形 14"/>
              <p:cNvSpPr/>
              <p:nvPr/>
            </p:nvSpPr>
            <p:spPr>
              <a:xfrm>
                <a:off x="4098675" y="1936897"/>
                <a:ext cx="1175403" cy="1175401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720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4098675" y="2524598"/>
                <a:ext cx="1175403" cy="0"/>
              </a:xfrm>
              <a:prstGeom prst="line">
                <a:avLst/>
              </a:prstGeom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rot="5400000">
                <a:off x="4098676" y="2524598"/>
                <a:ext cx="1175401" cy="0"/>
              </a:xfrm>
              <a:prstGeom prst="line">
                <a:avLst/>
              </a:prstGeom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xtBox 14"/>
            <p:cNvSpPr txBox="1"/>
            <p:nvPr/>
          </p:nvSpPr>
          <p:spPr>
            <a:xfrm>
              <a:off x="5196640" y="1707654"/>
              <a:ext cx="1111704" cy="142192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200" b="1" dirty="0">
                  <a:ln>
                    <a:solidFill>
                      <a:schemeClr val="accent1"/>
                    </a:solidFill>
                  </a:ln>
                  <a:solidFill>
                    <a:schemeClr val="accent1"/>
                  </a:solidFill>
                  <a:cs typeface="+mn-ea"/>
                  <a:sym typeface="+mn-lt"/>
                </a:rPr>
                <a:t>聆</a:t>
              </a: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6445773" y="1819681"/>
              <a:ext cx="1175403" cy="1175401"/>
              <a:chOff x="4098675" y="1936897"/>
              <a:chExt cx="1175403" cy="1175401"/>
            </a:xfrm>
            <a:effectLst/>
          </p:grpSpPr>
          <p:sp>
            <p:nvSpPr>
              <p:cNvPr id="50" name="矩形 49"/>
              <p:cNvSpPr/>
              <p:nvPr/>
            </p:nvSpPr>
            <p:spPr>
              <a:xfrm>
                <a:off x="4098675" y="1936897"/>
                <a:ext cx="1175403" cy="1175401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720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>
                <a:off x="4098675" y="2524598"/>
                <a:ext cx="1175403" cy="0"/>
              </a:xfrm>
              <a:prstGeom prst="line">
                <a:avLst/>
              </a:prstGeom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rot="5400000">
                <a:off x="4098676" y="2524598"/>
                <a:ext cx="1175401" cy="0"/>
              </a:xfrm>
              <a:prstGeom prst="line">
                <a:avLst/>
              </a:prstGeom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3" name="TextBox 14"/>
            <p:cNvSpPr txBox="1"/>
            <p:nvPr/>
          </p:nvSpPr>
          <p:spPr>
            <a:xfrm>
              <a:off x="6509472" y="1707654"/>
              <a:ext cx="1111704" cy="142192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200" b="1" dirty="0">
                  <a:ln>
                    <a:solidFill>
                      <a:schemeClr val="accent1"/>
                    </a:solidFill>
                  </a:ln>
                  <a:solidFill>
                    <a:schemeClr val="accent1"/>
                  </a:solidFill>
                  <a:cs typeface="+mn-ea"/>
                  <a:sym typeface="+mn-lt"/>
                </a:rPr>
                <a:t>听</a:t>
              </a: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3820109" y="1819681"/>
              <a:ext cx="1175403" cy="1175401"/>
              <a:chOff x="4098675" y="1936897"/>
              <a:chExt cx="1175403" cy="1175401"/>
            </a:xfrm>
            <a:effectLst/>
          </p:grpSpPr>
          <p:sp>
            <p:nvSpPr>
              <p:cNvPr id="30" name="矩形 29"/>
              <p:cNvSpPr/>
              <p:nvPr/>
            </p:nvSpPr>
            <p:spPr>
              <a:xfrm>
                <a:off x="4098675" y="1936897"/>
                <a:ext cx="1175403" cy="1175401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720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4098675" y="2524598"/>
                <a:ext cx="1175403" cy="0"/>
              </a:xfrm>
              <a:prstGeom prst="line">
                <a:avLst/>
              </a:prstGeom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rot="5400000">
                <a:off x="4098676" y="2524598"/>
                <a:ext cx="1175401" cy="0"/>
              </a:xfrm>
              <a:prstGeom prst="line">
                <a:avLst/>
              </a:prstGeom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TextBox 14"/>
            <p:cNvSpPr txBox="1"/>
            <p:nvPr/>
          </p:nvSpPr>
          <p:spPr>
            <a:xfrm>
              <a:off x="3883808" y="1707654"/>
              <a:ext cx="1111704" cy="142192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200" b="1" dirty="0">
                  <a:ln>
                    <a:solidFill>
                      <a:schemeClr val="accent1"/>
                    </a:solidFill>
                  </a:ln>
                  <a:solidFill>
                    <a:schemeClr val="accent1"/>
                  </a:solidFill>
                  <a:cs typeface="+mn-ea"/>
                  <a:sym typeface="+mn-lt"/>
                </a:rPr>
                <a:t>谢</a:t>
              </a: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2507277" y="1819681"/>
              <a:ext cx="1175403" cy="1175401"/>
              <a:chOff x="4098675" y="1936897"/>
              <a:chExt cx="1175403" cy="1175401"/>
            </a:xfrm>
            <a:effectLst/>
          </p:grpSpPr>
          <p:sp>
            <p:nvSpPr>
              <p:cNvPr id="36" name="矩形 35"/>
              <p:cNvSpPr/>
              <p:nvPr/>
            </p:nvSpPr>
            <p:spPr>
              <a:xfrm>
                <a:off x="4098675" y="1936897"/>
                <a:ext cx="1175403" cy="1175401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720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4098675" y="2524598"/>
                <a:ext cx="1175403" cy="0"/>
              </a:xfrm>
              <a:prstGeom prst="line">
                <a:avLst/>
              </a:prstGeom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rot="5400000">
                <a:off x="4098676" y="2524598"/>
                <a:ext cx="1175401" cy="0"/>
              </a:xfrm>
              <a:prstGeom prst="line">
                <a:avLst/>
              </a:prstGeom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TextBox 14"/>
            <p:cNvSpPr txBox="1"/>
            <p:nvPr/>
          </p:nvSpPr>
          <p:spPr>
            <a:xfrm>
              <a:off x="2570976" y="1707654"/>
              <a:ext cx="1111704" cy="142192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200" b="1" dirty="0">
                  <a:ln>
                    <a:solidFill>
                      <a:schemeClr val="accent1"/>
                    </a:solidFill>
                  </a:ln>
                  <a:solidFill>
                    <a:schemeClr val="accent1"/>
                  </a:solidFill>
                  <a:cs typeface="+mn-ea"/>
                  <a:sym typeface="+mn-lt"/>
                </a:rPr>
                <a:t>感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970198" y="3219820"/>
            <a:ext cx="4325490" cy="58477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</a:rPr>
              <a:t>解读维护核心学习解读</a:t>
            </a:r>
          </a:p>
        </p:txBody>
      </p:sp>
      <p:sp>
        <p:nvSpPr>
          <p:cNvPr id="33" name="文本框 29"/>
          <p:cNvSpPr txBox="1"/>
          <p:nvPr/>
        </p:nvSpPr>
        <p:spPr>
          <a:xfrm>
            <a:off x="10638" y="195486"/>
            <a:ext cx="5472608" cy="997833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9B0D13"/>
                </a:solidFill>
                <a:cs typeface="+mn-ea"/>
              </a:rPr>
              <a:t>维护核心  听从指挥</a:t>
            </a:r>
          </a:p>
          <a:p>
            <a:pPr>
              <a:lnSpc>
                <a:spcPct val="120000"/>
              </a:lnSpc>
            </a:pPr>
            <a:endParaRPr lang="zh-CN" altLang="en-US" sz="2800" b="1" dirty="0">
              <a:solidFill>
                <a:srgbClr val="9B0D13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358604" y="2056219"/>
            <a:ext cx="5181463" cy="191590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accent3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      维护核心、听从指挥，是最高的政治要求，有着鲜明的实践指向。每名官兵都要立足本职岗位为强军兴军作贡献，用实际行动彰显革命军人的赤胆忠诚。</a:t>
            </a:r>
            <a:endParaRPr lang="zh-CN" altLang="en-US" sz="2000" b="1" dirty="0">
              <a:solidFill>
                <a:schemeClr val="accent3">
                  <a:lumMod val="7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矩形 53"/>
          <p:cNvSpPr>
            <a:spLocks/>
          </p:cNvSpPr>
          <p:nvPr/>
        </p:nvSpPr>
        <p:spPr>
          <a:xfrm>
            <a:off x="107504" y="1387718"/>
            <a:ext cx="5683665" cy="3252912"/>
          </a:xfrm>
          <a:prstGeom prst="rect">
            <a:avLst/>
          </a:prstGeom>
          <a:noFill/>
          <a:ln w="19050">
            <a:solidFill>
              <a:srgbClr val="C00000"/>
            </a:solidFill>
            <a:prstDash val="sysDot"/>
          </a:ln>
        </p:spPr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solidFill>
                <a:schemeClr val="accent6">
                  <a:lumMod val="50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16958" y="1003386"/>
            <a:ext cx="5223109" cy="6122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把维护核心、听从指挥转化为献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身强军实践的自觉行动</a:t>
            </a:r>
          </a:p>
        </p:txBody>
      </p:sp>
      <p:sp>
        <p:nvSpPr>
          <p:cNvPr id="9" name="文本框 47"/>
          <p:cNvSpPr txBox="1"/>
          <p:nvPr/>
        </p:nvSpPr>
        <p:spPr>
          <a:xfrm>
            <a:off x="899592" y="411510"/>
            <a:ext cx="5062924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把维护核心、听从指挥转化为献身强军实践的自觉行动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347" y="-23534"/>
            <a:ext cx="1045313" cy="99952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5CD997E-A5DE-458D-A83D-EA5623DB9CD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8551" y="1417213"/>
            <a:ext cx="3371086" cy="3223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47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4" grpId="0" animBg="1"/>
      <p:bldP spid="5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199764" y="771550"/>
            <a:ext cx="4897390" cy="663425"/>
            <a:chOff x="4376959" y="593814"/>
            <a:chExt cx="5930740" cy="669142"/>
          </a:xfrm>
        </p:grpSpPr>
        <p:sp>
          <p:nvSpPr>
            <p:cNvPr id="15" name="文本框 29"/>
            <p:cNvSpPr txBox="1"/>
            <p:nvPr/>
          </p:nvSpPr>
          <p:spPr>
            <a:xfrm>
              <a:off x="5292674" y="620427"/>
              <a:ext cx="5015025" cy="558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500" b="1" dirty="0">
                  <a:solidFill>
                    <a:schemeClr val="accent1"/>
                  </a:solidFill>
                  <a:cs typeface="+mn-ea"/>
                  <a:sym typeface="+mn-lt"/>
                </a:rPr>
                <a:t>坚定矢志强军的价值追求。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4376959" y="593814"/>
              <a:ext cx="770603" cy="61200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</a:rPr>
                <a:t>01</a:t>
              </a:r>
              <a:endParaRPr lang="zh-CN" altLang="en-US" sz="3200" dirty="0">
                <a:solidFill>
                  <a:schemeClr val="accent1"/>
                </a:solidFill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5334033" y="1262956"/>
              <a:ext cx="4666290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4200119" y="1970749"/>
            <a:ext cx="4885194" cy="688361"/>
            <a:chOff x="4377389" y="1797282"/>
            <a:chExt cx="5824653" cy="694294"/>
          </a:xfrm>
        </p:grpSpPr>
        <p:sp>
          <p:nvSpPr>
            <p:cNvPr id="23" name="文本框 30"/>
            <p:cNvSpPr txBox="1"/>
            <p:nvPr/>
          </p:nvSpPr>
          <p:spPr>
            <a:xfrm>
              <a:off x="5278546" y="1832217"/>
              <a:ext cx="4923496" cy="517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500" b="1" dirty="0">
                  <a:solidFill>
                    <a:schemeClr val="accent1"/>
                  </a:solidFill>
                  <a:cs typeface="+mn-ea"/>
                  <a:sym typeface="+mn-lt"/>
                </a:rPr>
                <a:t>强化备战打仗的意识能力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4377389" y="1797282"/>
              <a:ext cx="770603" cy="61200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</a:rPr>
                <a:t>02</a:t>
              </a:r>
              <a:endParaRPr lang="zh-CN" altLang="en-US" sz="3200" dirty="0">
                <a:solidFill>
                  <a:schemeClr val="accent1"/>
                </a:solidFill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5333385" y="2491576"/>
              <a:ext cx="458014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4200119" y="3080256"/>
            <a:ext cx="4966901" cy="730983"/>
            <a:chOff x="4377387" y="2480682"/>
            <a:chExt cx="5751148" cy="730983"/>
          </a:xfrm>
        </p:grpSpPr>
        <p:sp>
          <p:nvSpPr>
            <p:cNvPr id="28" name="文本框 33"/>
            <p:cNvSpPr txBox="1"/>
            <p:nvPr/>
          </p:nvSpPr>
          <p:spPr>
            <a:xfrm>
              <a:off x="5332444" y="2547001"/>
              <a:ext cx="479609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500" b="1" dirty="0">
                  <a:solidFill>
                    <a:schemeClr val="accent1"/>
                  </a:solidFill>
                  <a:cs typeface="+mn-ea"/>
                  <a:sym typeface="+mn-lt"/>
                </a:rPr>
                <a:t>提振开拓奋进的昂扬精神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4377387" y="2480682"/>
              <a:ext cx="770603" cy="61200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</a:rPr>
                <a:t>03</a:t>
              </a:r>
              <a:endParaRPr lang="zh-CN" altLang="en-US" sz="3200" dirty="0">
                <a:solidFill>
                  <a:schemeClr val="accent1"/>
                </a:solidFill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5305790" y="3211665"/>
              <a:ext cx="4421553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4217807" y="4086906"/>
            <a:ext cx="4966901" cy="730983"/>
            <a:chOff x="4377387" y="2480682"/>
            <a:chExt cx="5751148" cy="730983"/>
          </a:xfrm>
        </p:grpSpPr>
        <p:sp>
          <p:nvSpPr>
            <p:cNvPr id="20" name="文本框 33"/>
            <p:cNvSpPr txBox="1"/>
            <p:nvPr/>
          </p:nvSpPr>
          <p:spPr>
            <a:xfrm>
              <a:off x="5332444" y="2547001"/>
              <a:ext cx="4796091" cy="513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500" b="1" dirty="0">
                  <a:solidFill>
                    <a:schemeClr val="accent1"/>
                  </a:solidFill>
                  <a:cs typeface="+mn-ea"/>
                  <a:sym typeface="+mn-lt"/>
                </a:rPr>
                <a:t>强化领导干部的表率作用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4377387" y="2480682"/>
              <a:ext cx="770603" cy="61200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</a:rPr>
                <a:t>04</a:t>
              </a:r>
              <a:endParaRPr lang="zh-CN" altLang="en-US" sz="3200" dirty="0">
                <a:solidFill>
                  <a:schemeClr val="accent1"/>
                </a:solidFill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5305790" y="3211665"/>
              <a:ext cx="4421553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2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3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5" presetID="2" presetClass="entr" presetSubtype="2" fill="hold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7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8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0" presetID="2" presetClass="entr" presetSubtype="2" fill="hold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22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3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dirty="0">
                <a:cs typeface="+mn-ea"/>
                <a:sym typeface="+mn-lt"/>
              </a:rPr>
              <a:t>01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占位符 6"/>
          <p:cNvSpPr txBox="1"/>
          <p:nvPr/>
        </p:nvSpPr>
        <p:spPr>
          <a:xfrm>
            <a:off x="4011613" y="2139702"/>
            <a:ext cx="4932040" cy="865188"/>
          </a:xfrm>
          <a:prstGeom prst="rect">
            <a:avLst/>
          </a:prstGeom>
        </p:spPr>
        <p:txBody>
          <a:bodyPr lIns="91436" tIns="45718" rIns="91436" bIns="45718">
            <a:noAutofit/>
          </a:bodyPr>
          <a:lstStyle>
            <a:lvl1pPr marL="342900" indent="-3429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37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b="1" dirty="0">
                <a:solidFill>
                  <a:schemeClr val="accent1"/>
                </a:solidFill>
                <a:cs typeface="+mn-ea"/>
              </a:rPr>
              <a:t>坚定矢志强军的价值追求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"/>
          <p:cNvSpPr/>
          <p:nvPr/>
        </p:nvSpPr>
        <p:spPr>
          <a:xfrm>
            <a:off x="9372600" y="5300662"/>
            <a:ext cx="128588" cy="128588"/>
          </a:xfrm>
          <a:prstGeom prst="rect">
            <a:avLst/>
          </a:prstGeom>
          <a:solidFill>
            <a:srgbClr val="C1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29"/>
          <p:cNvSpPr txBox="1"/>
          <p:nvPr/>
        </p:nvSpPr>
        <p:spPr>
          <a:xfrm>
            <a:off x="672863" y="291699"/>
            <a:ext cx="5472608" cy="39523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9B0D13"/>
                </a:solidFill>
                <a:cs typeface="+mn-ea"/>
              </a:rPr>
              <a:t>坚定矢志强军的价值追求。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520" y="0"/>
            <a:ext cx="973049" cy="93042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3114271" y="1690227"/>
            <a:ext cx="5188051" cy="2491716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: 圆角 12"/>
          <p:cNvSpPr/>
          <p:nvPr/>
        </p:nvSpPr>
        <p:spPr>
          <a:xfrm>
            <a:off x="3923928" y="1464747"/>
            <a:ext cx="3323750" cy="345238"/>
          </a:xfrm>
          <a:prstGeom prst="roundRect">
            <a:avLst>
              <a:gd name="adj" fmla="val 70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13"/>
          <p:cNvSpPr txBox="1"/>
          <p:nvPr/>
        </p:nvSpPr>
        <p:spPr>
          <a:xfrm>
            <a:off x="4195890" y="1463736"/>
            <a:ext cx="389916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坚定矢志强军的价值追求。</a:t>
            </a:r>
          </a:p>
        </p:txBody>
      </p:sp>
      <p:sp>
        <p:nvSpPr>
          <p:cNvPr id="25" name="矩形 24"/>
          <p:cNvSpPr/>
          <p:nvPr/>
        </p:nvSpPr>
        <p:spPr>
          <a:xfrm>
            <a:off x="3350861" y="2183165"/>
            <a:ext cx="476391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          有梦想才有动力，有追求才有未来。要认清我国由大向强发展关键阶段的“时”与“势”，把握当代革命军人的位与责，把矢志强军作为维护核心、听从指挥的具体体现，在强军事业中绽放青春梦想，在火热军营里锻造出彩人生。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11" y="555526"/>
            <a:ext cx="3194050" cy="445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194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" grpId="0" animBg="1"/>
      <p:bldP spid="23" grpId="0" animBg="1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683568" y="1572301"/>
            <a:ext cx="7715250" cy="3371540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: 圆角 12"/>
          <p:cNvSpPr/>
          <p:nvPr/>
        </p:nvSpPr>
        <p:spPr>
          <a:xfrm>
            <a:off x="1323732" y="1276383"/>
            <a:ext cx="6457781" cy="467142"/>
          </a:xfrm>
          <a:prstGeom prst="roundRect">
            <a:avLst>
              <a:gd name="adj" fmla="val 70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13"/>
          <p:cNvSpPr txBox="1"/>
          <p:nvPr/>
        </p:nvSpPr>
        <p:spPr>
          <a:xfrm>
            <a:off x="1552326" y="1339459"/>
            <a:ext cx="5579091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1.</a:t>
            </a:r>
            <a:r>
              <a:rPr lang="zh-CN" altLang="en-US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树立实现强军目标、建设世界一流军队的雄心壮志。</a:t>
            </a:r>
          </a:p>
        </p:txBody>
      </p:sp>
      <p:sp>
        <p:nvSpPr>
          <p:cNvPr id="46" name="矩形 45"/>
          <p:cNvSpPr/>
          <p:nvPr/>
        </p:nvSpPr>
        <p:spPr>
          <a:xfrm>
            <a:off x="891197" y="1923678"/>
            <a:ext cx="584104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            习主席着眼实现中华民族伟大复兴的中国梦，鲜明提出实现强军目标、建设世界一流军队，是站在时代制高点上对我军的战略引领，为我们明确了前进方向。今天，我们比历史上任何时期都更接近中华民族伟大复兴的目标，国防和军队建设正站在新的历史起点上。要抓住机遇，奋发有为，在党中央、中央军委和习主席带领下坚定不移地走中国特色强军之路，不仅要赶上潮流、赶上时代，还要力争走在时代前列。</a:t>
            </a:r>
          </a:p>
        </p:txBody>
      </p:sp>
      <p:sp>
        <p:nvSpPr>
          <p:cNvPr id="20" name="文本框 29"/>
          <p:cNvSpPr txBox="1"/>
          <p:nvPr/>
        </p:nvSpPr>
        <p:spPr>
          <a:xfrm>
            <a:off x="672863" y="291699"/>
            <a:ext cx="5472608" cy="39523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9B0D13"/>
                </a:solidFill>
                <a:cs typeface="+mn-ea"/>
              </a:rPr>
              <a:t>坚定矢志强军的价值追求。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520" y="0"/>
            <a:ext cx="973049" cy="930425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14590" y="2859782"/>
            <a:ext cx="2229410" cy="2205577"/>
          </a:xfrm>
          <a:prstGeom prst="roundRect">
            <a:avLst/>
          </a:prstGeom>
          <a:ln w="38100" cap="sq">
            <a:solidFill>
              <a:schemeClr val="accent2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070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683568" y="1572301"/>
            <a:ext cx="7715250" cy="3371540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: 圆角 12"/>
          <p:cNvSpPr/>
          <p:nvPr/>
        </p:nvSpPr>
        <p:spPr>
          <a:xfrm>
            <a:off x="1323732" y="1276383"/>
            <a:ext cx="6457781" cy="467142"/>
          </a:xfrm>
          <a:prstGeom prst="roundRect">
            <a:avLst>
              <a:gd name="adj" fmla="val 70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13"/>
          <p:cNvSpPr txBox="1"/>
          <p:nvPr/>
        </p:nvSpPr>
        <p:spPr>
          <a:xfrm>
            <a:off x="1552326" y="1339459"/>
            <a:ext cx="3067186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2.</a:t>
            </a:r>
            <a:r>
              <a:rPr lang="zh-CN" altLang="en-US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强化强军兴军的使命忧患。</a:t>
            </a:r>
          </a:p>
        </p:txBody>
      </p:sp>
      <p:sp>
        <p:nvSpPr>
          <p:cNvPr id="46" name="矩形 45"/>
          <p:cNvSpPr/>
          <p:nvPr/>
        </p:nvSpPr>
        <p:spPr>
          <a:xfrm>
            <a:off x="975075" y="2165464"/>
            <a:ext cx="713223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           强军目标绝不是轻轻松松、顺顺当当就能实现的，我们越发展壮大，遇到的阻力压力就越大。当今世界正面临前所未有之大变局，我国安全和发展正面临更加复杂严峻的风险挑战，战争危险是现实存在的。必须增强忧患意识、危机意识、使命意识，一心一意想强军、谋强军，以只争朝夕的精神把军队建设得更强大，有效履行肩负的使命任务。</a:t>
            </a:r>
          </a:p>
        </p:txBody>
      </p:sp>
      <p:sp>
        <p:nvSpPr>
          <p:cNvPr id="20" name="文本框 29"/>
          <p:cNvSpPr txBox="1"/>
          <p:nvPr/>
        </p:nvSpPr>
        <p:spPr>
          <a:xfrm>
            <a:off x="672863" y="291699"/>
            <a:ext cx="5472608" cy="39523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9B0D13"/>
                </a:solidFill>
                <a:cs typeface="+mn-ea"/>
              </a:rPr>
              <a:t>坚定矢志强军的价值追求。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520" y="0"/>
            <a:ext cx="973049" cy="93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07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683568" y="1572301"/>
            <a:ext cx="7715250" cy="3371540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: 圆角 12"/>
          <p:cNvSpPr/>
          <p:nvPr/>
        </p:nvSpPr>
        <p:spPr>
          <a:xfrm>
            <a:off x="1323732" y="1276383"/>
            <a:ext cx="6457781" cy="467142"/>
          </a:xfrm>
          <a:prstGeom prst="roundRect">
            <a:avLst>
              <a:gd name="adj" fmla="val 70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13"/>
          <p:cNvSpPr txBox="1"/>
          <p:nvPr/>
        </p:nvSpPr>
        <p:spPr>
          <a:xfrm>
            <a:off x="1552326" y="1339459"/>
            <a:ext cx="3304431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3.</a:t>
            </a:r>
            <a:r>
              <a:rPr lang="zh-CN" altLang="en-US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跑好强军征程中自己这一棒。</a:t>
            </a:r>
          </a:p>
        </p:txBody>
      </p:sp>
      <p:sp>
        <p:nvSpPr>
          <p:cNvPr id="46" name="矩形 45"/>
          <p:cNvSpPr/>
          <p:nvPr/>
        </p:nvSpPr>
        <p:spPr>
          <a:xfrm>
            <a:off x="975075" y="2165464"/>
            <a:ext cx="713223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           强军梦是国家的梦、军队的梦，也是每个官兵的梦，每名官兵有奋斗有担当，强军兴军就有希望有力量。实现强军目标是一场接力赛，现在接力棒交到了我们手里，我们必须跑好自己这一棒，不能掉队，更不能掉棒。必须牢记强军目标，坚定强军信念，献身强军实践，自觉把爱党之情、报国之志、强军之行统一起来，把个人成长成才与推进强军伟业结合起来，在强军征程中书写精彩华章。</a:t>
            </a:r>
          </a:p>
        </p:txBody>
      </p:sp>
      <p:sp>
        <p:nvSpPr>
          <p:cNvPr id="20" name="文本框 29"/>
          <p:cNvSpPr txBox="1"/>
          <p:nvPr/>
        </p:nvSpPr>
        <p:spPr>
          <a:xfrm>
            <a:off x="672863" y="291699"/>
            <a:ext cx="5472608" cy="39523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9B0D13"/>
                </a:solidFill>
                <a:cs typeface="+mn-ea"/>
              </a:rPr>
              <a:t>坚定矢志强军的价值追求。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520" y="0"/>
            <a:ext cx="973049" cy="93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07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70">
        <p:blinds dir="vert"/>
      </p:transition>
    </mc:Choice>
    <mc:Fallback xmlns="">
      <p:transition spd="slow" advClick="0" advTm="1027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heme/theme1.xml><?xml version="1.0" encoding="utf-8"?>
<a:theme xmlns:a="http://schemas.openxmlformats.org/drawingml/2006/main" name="Office 主题">
  <a:themeElements>
    <a:clrScheme name="自定义 5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9B0D13"/>
      </a:accent1>
      <a:accent2>
        <a:srgbClr val="FFBE00"/>
      </a:accent2>
      <a:accent3>
        <a:srgbClr val="D03F56"/>
      </a:accent3>
      <a:accent4>
        <a:srgbClr val="7030A0"/>
      </a:accent4>
      <a:accent5>
        <a:srgbClr val="EEECE1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Impact"/>
        <a:ea typeface="微软雅黑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19050"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1236</TotalTime>
  <Words>2649</Words>
  <Application>Microsoft Office PowerPoint</Application>
  <PresentationFormat>全屏显示(16:9)</PresentationFormat>
  <Paragraphs>120</Paragraphs>
  <Slides>29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华文行楷</vt:lpstr>
      <vt:lpstr>宋体</vt:lpstr>
      <vt:lpstr>微软雅黑</vt:lpstr>
      <vt:lpstr>Arial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302</cp:revision>
  <dcterms:created xsi:type="dcterms:W3CDTF">2016-02-23T04:18:00Z</dcterms:created>
  <dcterms:modified xsi:type="dcterms:W3CDTF">2017-10-31T10:07:00Z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2052-10.1.0.5740</vt:lpwstr>
  </property>
</Properties>
</file>