
<file path=[Content_Types].xml><?xml version="1.0" encoding="utf-8"?>
<Types xmlns="http://schemas.openxmlformats.org/package/2006/content-types">
  <Default Extension="png" ContentType="image/png"/>
  <Default Extension="mp3" ContentType="audio/mpe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1.xml" ContentType="application/vnd.openxmlformats-officedocument.presentationml.tags+xml"/>
  <Override PartName="/ppt/notesSlides/notesSlide26.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27.xml" ContentType="application/vnd.openxmlformats-officedocument.presentationml.notesSlide+xml"/>
  <Override PartName="/ppt/tags/tag4.xml" ContentType="application/vnd.openxmlformats-officedocument.presentationml.tags+xml"/>
  <Override PartName="/ppt/notesSlides/notesSlide28.xml" ContentType="application/vnd.openxmlformats-officedocument.presentationml.notesSlide+xml"/>
  <Override PartName="/ppt/tags/tag5.xml" ContentType="application/vnd.openxmlformats-officedocument.presentationml.tags+xml"/>
  <Override PartName="/ppt/notesSlides/notesSlide29.xml" ContentType="application/vnd.openxmlformats-officedocument.presentationml.notesSlide+xml"/>
  <Override PartName="/ppt/tags/tag6.xml" ContentType="application/vnd.openxmlformats-officedocument.presentationml.tags+xml"/>
  <Override PartName="/ppt/notesSlides/notesSlide30.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notesSlides/notesSlide31.xml" ContentType="application/vnd.openxmlformats-officedocument.presentationml.notesSlide+xml"/>
  <Override PartName="/ppt/tags/tag9.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1"/>
  </p:notesMasterIdLst>
  <p:sldIdLst>
    <p:sldId id="256" r:id="rId2"/>
    <p:sldId id="338" r:id="rId3"/>
    <p:sldId id="258" r:id="rId4"/>
    <p:sldId id="349" r:id="rId5"/>
    <p:sldId id="259" r:id="rId6"/>
    <p:sldId id="261" r:id="rId7"/>
    <p:sldId id="262" r:id="rId8"/>
    <p:sldId id="339" r:id="rId9"/>
    <p:sldId id="341" r:id="rId10"/>
    <p:sldId id="266" r:id="rId11"/>
    <p:sldId id="267" r:id="rId12"/>
    <p:sldId id="264" r:id="rId13"/>
    <p:sldId id="269" r:id="rId14"/>
    <p:sldId id="270" r:id="rId15"/>
    <p:sldId id="268" r:id="rId16"/>
    <p:sldId id="342"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90" r:id="rId32"/>
    <p:sldId id="292" r:id="rId33"/>
    <p:sldId id="293" r:id="rId34"/>
    <p:sldId id="291" r:id="rId35"/>
    <p:sldId id="294" r:id="rId36"/>
    <p:sldId id="289" r:id="rId37"/>
    <p:sldId id="296" r:id="rId38"/>
    <p:sldId id="295" r:id="rId39"/>
    <p:sldId id="298" r:id="rId40"/>
    <p:sldId id="299" r:id="rId41"/>
    <p:sldId id="300" r:id="rId42"/>
    <p:sldId id="343" r:id="rId43"/>
    <p:sldId id="344" r:id="rId44"/>
    <p:sldId id="303" r:id="rId45"/>
    <p:sldId id="304" r:id="rId46"/>
    <p:sldId id="305" r:id="rId47"/>
    <p:sldId id="345" r:id="rId48"/>
    <p:sldId id="307" r:id="rId49"/>
    <p:sldId id="302" r:id="rId50"/>
    <p:sldId id="309" r:id="rId51"/>
    <p:sldId id="310" r:id="rId52"/>
    <p:sldId id="311" r:id="rId53"/>
    <p:sldId id="312" r:id="rId54"/>
    <p:sldId id="313" r:id="rId55"/>
    <p:sldId id="314" r:id="rId56"/>
    <p:sldId id="346" r:id="rId57"/>
    <p:sldId id="316" r:id="rId58"/>
    <p:sldId id="317" r:id="rId59"/>
    <p:sldId id="318" r:id="rId60"/>
    <p:sldId id="319" r:id="rId61"/>
    <p:sldId id="320" r:id="rId62"/>
    <p:sldId id="321" r:id="rId63"/>
    <p:sldId id="322" r:id="rId64"/>
    <p:sldId id="323" r:id="rId65"/>
    <p:sldId id="324" r:id="rId66"/>
    <p:sldId id="325" r:id="rId67"/>
    <p:sldId id="326" r:id="rId68"/>
    <p:sldId id="327" r:id="rId69"/>
    <p:sldId id="328" r:id="rId70"/>
    <p:sldId id="329" r:id="rId71"/>
    <p:sldId id="330" r:id="rId72"/>
    <p:sldId id="331" r:id="rId73"/>
    <p:sldId id="332" r:id="rId74"/>
    <p:sldId id="333" r:id="rId75"/>
    <p:sldId id="308" r:id="rId76"/>
    <p:sldId id="335" r:id="rId77"/>
    <p:sldId id="336" r:id="rId78"/>
    <p:sldId id="334" r:id="rId79"/>
    <p:sldId id="347" r:id="rId80"/>
  </p:sldIdLst>
  <p:sldSz cx="12187238"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9" autoAdjust="0"/>
    <p:restoredTop sz="94225" autoAdjust="0"/>
  </p:normalViewPr>
  <p:slideViewPr>
    <p:cSldViewPr>
      <p:cViewPr varScale="1">
        <p:scale>
          <a:sx n="100" d="100"/>
          <a:sy n="100" d="100"/>
        </p:scale>
        <p:origin x="348" y="96"/>
      </p:cViewPr>
      <p:guideLst/>
    </p:cSldViewPr>
  </p:slideViewPr>
  <p:outlineViewPr>
    <p:cViewPr>
      <p:scale>
        <a:sx n="33" d="100"/>
        <a:sy n="33" d="100"/>
      </p:scale>
      <p:origin x="0" y="-732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presProps" Target="presProp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0D2003C-DC60-4656-BF6E-95972B725DB2}" type="datetimeFigureOut">
              <a:rPr lang="zh-CN" altLang="en-US" smtClean="0"/>
              <a:t>2018/3/8</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5856D17-CA40-49B8-AEAC-8147A8607FBF}" type="slidenum">
              <a:rPr lang="zh-CN" altLang="en-US" smtClean="0"/>
              <a:t>‹#›</a:t>
            </a:fld>
            <a:endParaRPr lang="zh-CN" altLang="en-US"/>
          </a:p>
        </p:txBody>
      </p:sp>
    </p:spTree>
    <p:extLst>
      <p:ext uri="{BB962C8B-B14F-4D97-AF65-F5344CB8AC3E}">
        <p14:creationId xmlns:p14="http://schemas.microsoft.com/office/powerpoint/2010/main" val="2463685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21</a:t>
            </a:fld>
            <a:endParaRPr lang="zh-CN" altLang="en-US"/>
          </a:p>
        </p:txBody>
      </p:sp>
    </p:spTree>
    <p:extLst>
      <p:ext uri="{BB962C8B-B14F-4D97-AF65-F5344CB8AC3E}">
        <p14:creationId xmlns:p14="http://schemas.microsoft.com/office/powerpoint/2010/main" val="16608775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30</a:t>
            </a:fld>
            <a:endParaRPr lang="zh-CN" altLang="en-US"/>
          </a:p>
        </p:txBody>
      </p:sp>
    </p:spTree>
    <p:extLst>
      <p:ext uri="{BB962C8B-B14F-4D97-AF65-F5344CB8AC3E}">
        <p14:creationId xmlns:p14="http://schemas.microsoft.com/office/powerpoint/2010/main" val="2933356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31</a:t>
            </a:fld>
            <a:endParaRPr lang="zh-CN" altLang="en-US"/>
          </a:p>
        </p:txBody>
      </p:sp>
    </p:spTree>
    <p:extLst>
      <p:ext uri="{BB962C8B-B14F-4D97-AF65-F5344CB8AC3E}">
        <p14:creationId xmlns:p14="http://schemas.microsoft.com/office/powerpoint/2010/main" val="5130015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32</a:t>
            </a:fld>
            <a:endParaRPr lang="zh-CN" altLang="en-US"/>
          </a:p>
        </p:txBody>
      </p:sp>
    </p:spTree>
    <p:extLst>
      <p:ext uri="{BB962C8B-B14F-4D97-AF65-F5344CB8AC3E}">
        <p14:creationId xmlns:p14="http://schemas.microsoft.com/office/powerpoint/2010/main" val="2108593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33</a:t>
            </a:fld>
            <a:endParaRPr lang="zh-CN" altLang="en-US"/>
          </a:p>
        </p:txBody>
      </p:sp>
    </p:spTree>
    <p:extLst>
      <p:ext uri="{BB962C8B-B14F-4D97-AF65-F5344CB8AC3E}">
        <p14:creationId xmlns:p14="http://schemas.microsoft.com/office/powerpoint/2010/main" val="5306879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34</a:t>
            </a:fld>
            <a:endParaRPr lang="zh-CN" altLang="en-US"/>
          </a:p>
        </p:txBody>
      </p:sp>
    </p:spTree>
    <p:extLst>
      <p:ext uri="{BB962C8B-B14F-4D97-AF65-F5344CB8AC3E}">
        <p14:creationId xmlns:p14="http://schemas.microsoft.com/office/powerpoint/2010/main" val="4717906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35</a:t>
            </a:fld>
            <a:endParaRPr lang="zh-CN" altLang="en-US"/>
          </a:p>
        </p:txBody>
      </p:sp>
    </p:spTree>
    <p:extLst>
      <p:ext uri="{BB962C8B-B14F-4D97-AF65-F5344CB8AC3E}">
        <p14:creationId xmlns:p14="http://schemas.microsoft.com/office/powerpoint/2010/main" val="24436525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36</a:t>
            </a:fld>
            <a:endParaRPr lang="zh-CN" altLang="en-US"/>
          </a:p>
        </p:txBody>
      </p:sp>
    </p:spTree>
    <p:extLst>
      <p:ext uri="{BB962C8B-B14F-4D97-AF65-F5344CB8AC3E}">
        <p14:creationId xmlns:p14="http://schemas.microsoft.com/office/powerpoint/2010/main" val="11350549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37</a:t>
            </a:fld>
            <a:endParaRPr lang="zh-CN" altLang="en-US"/>
          </a:p>
        </p:txBody>
      </p:sp>
    </p:spTree>
    <p:extLst>
      <p:ext uri="{BB962C8B-B14F-4D97-AF65-F5344CB8AC3E}">
        <p14:creationId xmlns:p14="http://schemas.microsoft.com/office/powerpoint/2010/main" val="22049650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38</a:t>
            </a:fld>
            <a:endParaRPr lang="zh-CN" altLang="en-US"/>
          </a:p>
        </p:txBody>
      </p:sp>
    </p:spTree>
    <p:extLst>
      <p:ext uri="{BB962C8B-B14F-4D97-AF65-F5344CB8AC3E}">
        <p14:creationId xmlns:p14="http://schemas.microsoft.com/office/powerpoint/2010/main" val="8875078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39</a:t>
            </a:fld>
            <a:endParaRPr lang="zh-CN" altLang="en-US"/>
          </a:p>
        </p:txBody>
      </p:sp>
    </p:spTree>
    <p:extLst>
      <p:ext uri="{BB962C8B-B14F-4D97-AF65-F5344CB8AC3E}">
        <p14:creationId xmlns:p14="http://schemas.microsoft.com/office/powerpoint/2010/main" val="5833872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22</a:t>
            </a:fld>
            <a:endParaRPr lang="zh-CN" altLang="en-US"/>
          </a:p>
        </p:txBody>
      </p:sp>
    </p:spTree>
    <p:extLst>
      <p:ext uri="{BB962C8B-B14F-4D97-AF65-F5344CB8AC3E}">
        <p14:creationId xmlns:p14="http://schemas.microsoft.com/office/powerpoint/2010/main" val="37279343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40</a:t>
            </a:fld>
            <a:endParaRPr lang="zh-CN" altLang="en-US"/>
          </a:p>
        </p:txBody>
      </p:sp>
    </p:spTree>
    <p:extLst>
      <p:ext uri="{BB962C8B-B14F-4D97-AF65-F5344CB8AC3E}">
        <p14:creationId xmlns:p14="http://schemas.microsoft.com/office/powerpoint/2010/main" val="21868798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41</a:t>
            </a:fld>
            <a:endParaRPr lang="zh-CN" altLang="en-US"/>
          </a:p>
        </p:txBody>
      </p:sp>
    </p:spTree>
    <p:extLst>
      <p:ext uri="{BB962C8B-B14F-4D97-AF65-F5344CB8AC3E}">
        <p14:creationId xmlns:p14="http://schemas.microsoft.com/office/powerpoint/2010/main" val="21713807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42</a:t>
            </a:fld>
            <a:endParaRPr lang="zh-CN" altLang="en-US"/>
          </a:p>
        </p:txBody>
      </p:sp>
    </p:spTree>
    <p:extLst>
      <p:ext uri="{BB962C8B-B14F-4D97-AF65-F5344CB8AC3E}">
        <p14:creationId xmlns:p14="http://schemas.microsoft.com/office/powerpoint/2010/main" val="35130358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44</a:t>
            </a:fld>
            <a:endParaRPr lang="zh-CN" altLang="en-US"/>
          </a:p>
        </p:txBody>
      </p:sp>
    </p:spTree>
    <p:extLst>
      <p:ext uri="{BB962C8B-B14F-4D97-AF65-F5344CB8AC3E}">
        <p14:creationId xmlns:p14="http://schemas.microsoft.com/office/powerpoint/2010/main" val="22827125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45</a:t>
            </a:fld>
            <a:endParaRPr lang="zh-CN" altLang="en-US"/>
          </a:p>
        </p:txBody>
      </p:sp>
    </p:spTree>
    <p:extLst>
      <p:ext uri="{BB962C8B-B14F-4D97-AF65-F5344CB8AC3E}">
        <p14:creationId xmlns:p14="http://schemas.microsoft.com/office/powerpoint/2010/main" val="7499513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46</a:t>
            </a:fld>
            <a:endParaRPr lang="zh-CN" altLang="en-US"/>
          </a:p>
        </p:txBody>
      </p:sp>
    </p:spTree>
    <p:extLst>
      <p:ext uri="{BB962C8B-B14F-4D97-AF65-F5344CB8AC3E}">
        <p14:creationId xmlns:p14="http://schemas.microsoft.com/office/powerpoint/2010/main" val="39452821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48</a:t>
            </a:fld>
            <a:endParaRPr lang="zh-CN" altLang="en-US"/>
          </a:p>
        </p:txBody>
      </p:sp>
    </p:spTree>
    <p:extLst>
      <p:ext uri="{BB962C8B-B14F-4D97-AF65-F5344CB8AC3E}">
        <p14:creationId xmlns:p14="http://schemas.microsoft.com/office/powerpoint/2010/main" val="2025871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49</a:t>
            </a:fld>
            <a:endParaRPr lang="zh-CN" altLang="en-US"/>
          </a:p>
        </p:txBody>
      </p:sp>
    </p:spTree>
    <p:extLst>
      <p:ext uri="{BB962C8B-B14F-4D97-AF65-F5344CB8AC3E}">
        <p14:creationId xmlns:p14="http://schemas.microsoft.com/office/powerpoint/2010/main" val="371185481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50</a:t>
            </a:fld>
            <a:endParaRPr lang="zh-CN" altLang="en-US"/>
          </a:p>
        </p:txBody>
      </p:sp>
    </p:spTree>
    <p:extLst>
      <p:ext uri="{BB962C8B-B14F-4D97-AF65-F5344CB8AC3E}">
        <p14:creationId xmlns:p14="http://schemas.microsoft.com/office/powerpoint/2010/main" val="24898093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51</a:t>
            </a:fld>
            <a:endParaRPr lang="zh-CN" altLang="en-US"/>
          </a:p>
        </p:txBody>
      </p:sp>
    </p:spTree>
    <p:extLst>
      <p:ext uri="{BB962C8B-B14F-4D97-AF65-F5344CB8AC3E}">
        <p14:creationId xmlns:p14="http://schemas.microsoft.com/office/powerpoint/2010/main" val="8590099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23</a:t>
            </a:fld>
            <a:endParaRPr lang="zh-CN" altLang="en-US"/>
          </a:p>
        </p:txBody>
      </p:sp>
    </p:spTree>
    <p:extLst>
      <p:ext uri="{BB962C8B-B14F-4D97-AF65-F5344CB8AC3E}">
        <p14:creationId xmlns:p14="http://schemas.microsoft.com/office/powerpoint/2010/main" val="42630728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52</a:t>
            </a:fld>
            <a:endParaRPr lang="zh-CN" altLang="en-US"/>
          </a:p>
        </p:txBody>
      </p:sp>
    </p:spTree>
    <p:extLst>
      <p:ext uri="{BB962C8B-B14F-4D97-AF65-F5344CB8AC3E}">
        <p14:creationId xmlns:p14="http://schemas.microsoft.com/office/powerpoint/2010/main" val="13864597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53</a:t>
            </a:fld>
            <a:endParaRPr lang="zh-CN" altLang="en-US"/>
          </a:p>
        </p:txBody>
      </p:sp>
    </p:spTree>
    <p:extLst>
      <p:ext uri="{BB962C8B-B14F-4D97-AF65-F5344CB8AC3E}">
        <p14:creationId xmlns:p14="http://schemas.microsoft.com/office/powerpoint/2010/main" val="2248726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54</a:t>
            </a:fld>
            <a:endParaRPr lang="zh-CN" altLang="en-US"/>
          </a:p>
        </p:txBody>
      </p:sp>
    </p:spTree>
    <p:extLst>
      <p:ext uri="{BB962C8B-B14F-4D97-AF65-F5344CB8AC3E}">
        <p14:creationId xmlns:p14="http://schemas.microsoft.com/office/powerpoint/2010/main" val="422389471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55</a:t>
            </a:fld>
            <a:endParaRPr lang="zh-CN" altLang="en-US"/>
          </a:p>
        </p:txBody>
      </p:sp>
    </p:spTree>
    <p:extLst>
      <p:ext uri="{BB962C8B-B14F-4D97-AF65-F5344CB8AC3E}">
        <p14:creationId xmlns:p14="http://schemas.microsoft.com/office/powerpoint/2010/main" val="300618601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56</a:t>
            </a:fld>
            <a:endParaRPr lang="zh-CN" altLang="en-US"/>
          </a:p>
        </p:txBody>
      </p:sp>
    </p:spTree>
    <p:extLst>
      <p:ext uri="{BB962C8B-B14F-4D97-AF65-F5344CB8AC3E}">
        <p14:creationId xmlns:p14="http://schemas.microsoft.com/office/powerpoint/2010/main" val="1083151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57</a:t>
            </a:fld>
            <a:endParaRPr lang="zh-CN" altLang="en-US"/>
          </a:p>
        </p:txBody>
      </p:sp>
    </p:spTree>
    <p:extLst>
      <p:ext uri="{BB962C8B-B14F-4D97-AF65-F5344CB8AC3E}">
        <p14:creationId xmlns:p14="http://schemas.microsoft.com/office/powerpoint/2010/main" val="252110835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58</a:t>
            </a:fld>
            <a:endParaRPr lang="zh-CN" altLang="en-US"/>
          </a:p>
        </p:txBody>
      </p:sp>
    </p:spTree>
    <p:extLst>
      <p:ext uri="{BB962C8B-B14F-4D97-AF65-F5344CB8AC3E}">
        <p14:creationId xmlns:p14="http://schemas.microsoft.com/office/powerpoint/2010/main" val="374645579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59</a:t>
            </a:fld>
            <a:endParaRPr lang="zh-CN" altLang="en-US"/>
          </a:p>
        </p:txBody>
      </p:sp>
    </p:spTree>
    <p:extLst>
      <p:ext uri="{BB962C8B-B14F-4D97-AF65-F5344CB8AC3E}">
        <p14:creationId xmlns:p14="http://schemas.microsoft.com/office/powerpoint/2010/main" val="77818681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60</a:t>
            </a:fld>
            <a:endParaRPr lang="zh-CN" altLang="en-US"/>
          </a:p>
        </p:txBody>
      </p:sp>
    </p:spTree>
    <p:extLst>
      <p:ext uri="{BB962C8B-B14F-4D97-AF65-F5344CB8AC3E}">
        <p14:creationId xmlns:p14="http://schemas.microsoft.com/office/powerpoint/2010/main" val="254535432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61</a:t>
            </a:fld>
            <a:endParaRPr lang="zh-CN" altLang="en-US"/>
          </a:p>
        </p:txBody>
      </p:sp>
    </p:spTree>
    <p:extLst>
      <p:ext uri="{BB962C8B-B14F-4D97-AF65-F5344CB8AC3E}">
        <p14:creationId xmlns:p14="http://schemas.microsoft.com/office/powerpoint/2010/main" val="5810176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24</a:t>
            </a:fld>
            <a:endParaRPr lang="zh-CN" altLang="en-US"/>
          </a:p>
        </p:txBody>
      </p:sp>
    </p:spTree>
    <p:extLst>
      <p:ext uri="{BB962C8B-B14F-4D97-AF65-F5344CB8AC3E}">
        <p14:creationId xmlns:p14="http://schemas.microsoft.com/office/powerpoint/2010/main" val="383740376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62</a:t>
            </a:fld>
            <a:endParaRPr lang="zh-CN" altLang="en-US"/>
          </a:p>
        </p:txBody>
      </p:sp>
    </p:spTree>
    <p:extLst>
      <p:ext uri="{BB962C8B-B14F-4D97-AF65-F5344CB8AC3E}">
        <p14:creationId xmlns:p14="http://schemas.microsoft.com/office/powerpoint/2010/main" val="286813732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63</a:t>
            </a:fld>
            <a:endParaRPr lang="zh-CN" altLang="en-US"/>
          </a:p>
        </p:txBody>
      </p:sp>
    </p:spTree>
    <p:extLst>
      <p:ext uri="{BB962C8B-B14F-4D97-AF65-F5344CB8AC3E}">
        <p14:creationId xmlns:p14="http://schemas.microsoft.com/office/powerpoint/2010/main" val="160082118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64</a:t>
            </a:fld>
            <a:endParaRPr lang="zh-CN" altLang="en-US"/>
          </a:p>
        </p:txBody>
      </p:sp>
    </p:spTree>
    <p:extLst>
      <p:ext uri="{BB962C8B-B14F-4D97-AF65-F5344CB8AC3E}">
        <p14:creationId xmlns:p14="http://schemas.microsoft.com/office/powerpoint/2010/main" val="338354732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65</a:t>
            </a:fld>
            <a:endParaRPr lang="zh-CN" altLang="en-US"/>
          </a:p>
        </p:txBody>
      </p:sp>
    </p:spTree>
    <p:extLst>
      <p:ext uri="{BB962C8B-B14F-4D97-AF65-F5344CB8AC3E}">
        <p14:creationId xmlns:p14="http://schemas.microsoft.com/office/powerpoint/2010/main" val="293681890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66</a:t>
            </a:fld>
            <a:endParaRPr lang="zh-CN" altLang="en-US"/>
          </a:p>
        </p:txBody>
      </p:sp>
    </p:spTree>
    <p:extLst>
      <p:ext uri="{BB962C8B-B14F-4D97-AF65-F5344CB8AC3E}">
        <p14:creationId xmlns:p14="http://schemas.microsoft.com/office/powerpoint/2010/main" val="282785477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67</a:t>
            </a:fld>
            <a:endParaRPr lang="zh-CN" altLang="en-US"/>
          </a:p>
        </p:txBody>
      </p:sp>
    </p:spTree>
    <p:extLst>
      <p:ext uri="{BB962C8B-B14F-4D97-AF65-F5344CB8AC3E}">
        <p14:creationId xmlns:p14="http://schemas.microsoft.com/office/powerpoint/2010/main" val="114933709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68</a:t>
            </a:fld>
            <a:endParaRPr lang="zh-CN" altLang="en-US"/>
          </a:p>
        </p:txBody>
      </p:sp>
    </p:spTree>
    <p:extLst>
      <p:ext uri="{BB962C8B-B14F-4D97-AF65-F5344CB8AC3E}">
        <p14:creationId xmlns:p14="http://schemas.microsoft.com/office/powerpoint/2010/main" val="421148314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69</a:t>
            </a:fld>
            <a:endParaRPr lang="zh-CN" altLang="en-US"/>
          </a:p>
        </p:txBody>
      </p:sp>
    </p:spTree>
    <p:extLst>
      <p:ext uri="{BB962C8B-B14F-4D97-AF65-F5344CB8AC3E}">
        <p14:creationId xmlns:p14="http://schemas.microsoft.com/office/powerpoint/2010/main" val="327295355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70</a:t>
            </a:fld>
            <a:endParaRPr lang="zh-CN" altLang="en-US"/>
          </a:p>
        </p:txBody>
      </p:sp>
    </p:spTree>
    <p:extLst>
      <p:ext uri="{BB962C8B-B14F-4D97-AF65-F5344CB8AC3E}">
        <p14:creationId xmlns:p14="http://schemas.microsoft.com/office/powerpoint/2010/main" val="241184392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71</a:t>
            </a:fld>
            <a:endParaRPr lang="zh-CN" altLang="en-US"/>
          </a:p>
        </p:txBody>
      </p:sp>
    </p:spTree>
    <p:extLst>
      <p:ext uri="{BB962C8B-B14F-4D97-AF65-F5344CB8AC3E}">
        <p14:creationId xmlns:p14="http://schemas.microsoft.com/office/powerpoint/2010/main" val="17461060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25</a:t>
            </a:fld>
            <a:endParaRPr lang="zh-CN" altLang="en-US"/>
          </a:p>
        </p:txBody>
      </p:sp>
    </p:spTree>
    <p:extLst>
      <p:ext uri="{BB962C8B-B14F-4D97-AF65-F5344CB8AC3E}">
        <p14:creationId xmlns:p14="http://schemas.microsoft.com/office/powerpoint/2010/main" val="292400987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72</a:t>
            </a:fld>
            <a:endParaRPr lang="zh-CN" altLang="en-US"/>
          </a:p>
        </p:txBody>
      </p:sp>
    </p:spTree>
    <p:extLst>
      <p:ext uri="{BB962C8B-B14F-4D97-AF65-F5344CB8AC3E}">
        <p14:creationId xmlns:p14="http://schemas.microsoft.com/office/powerpoint/2010/main" val="392589136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73</a:t>
            </a:fld>
            <a:endParaRPr lang="zh-CN" altLang="en-US"/>
          </a:p>
        </p:txBody>
      </p:sp>
    </p:spTree>
    <p:extLst>
      <p:ext uri="{BB962C8B-B14F-4D97-AF65-F5344CB8AC3E}">
        <p14:creationId xmlns:p14="http://schemas.microsoft.com/office/powerpoint/2010/main" val="59430286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74</a:t>
            </a:fld>
            <a:endParaRPr lang="zh-CN" altLang="en-US"/>
          </a:p>
        </p:txBody>
      </p:sp>
    </p:spTree>
    <p:extLst>
      <p:ext uri="{BB962C8B-B14F-4D97-AF65-F5344CB8AC3E}">
        <p14:creationId xmlns:p14="http://schemas.microsoft.com/office/powerpoint/2010/main" val="37124583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75</a:t>
            </a:fld>
            <a:endParaRPr lang="zh-CN" altLang="en-US"/>
          </a:p>
        </p:txBody>
      </p:sp>
    </p:spTree>
    <p:extLst>
      <p:ext uri="{BB962C8B-B14F-4D97-AF65-F5344CB8AC3E}">
        <p14:creationId xmlns:p14="http://schemas.microsoft.com/office/powerpoint/2010/main" val="235044506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76</a:t>
            </a:fld>
            <a:endParaRPr lang="zh-CN" altLang="en-US"/>
          </a:p>
        </p:txBody>
      </p:sp>
    </p:spTree>
    <p:extLst>
      <p:ext uri="{BB962C8B-B14F-4D97-AF65-F5344CB8AC3E}">
        <p14:creationId xmlns:p14="http://schemas.microsoft.com/office/powerpoint/2010/main" val="80755380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77</a:t>
            </a:fld>
            <a:endParaRPr lang="zh-CN" altLang="en-US"/>
          </a:p>
        </p:txBody>
      </p:sp>
    </p:spTree>
    <p:extLst>
      <p:ext uri="{BB962C8B-B14F-4D97-AF65-F5344CB8AC3E}">
        <p14:creationId xmlns:p14="http://schemas.microsoft.com/office/powerpoint/2010/main" val="167350682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78</a:t>
            </a:fld>
            <a:endParaRPr lang="zh-CN" altLang="en-US"/>
          </a:p>
        </p:txBody>
      </p:sp>
    </p:spTree>
    <p:extLst>
      <p:ext uri="{BB962C8B-B14F-4D97-AF65-F5344CB8AC3E}">
        <p14:creationId xmlns:p14="http://schemas.microsoft.com/office/powerpoint/2010/main" val="37954473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26</a:t>
            </a:fld>
            <a:endParaRPr lang="zh-CN" altLang="en-US"/>
          </a:p>
        </p:txBody>
      </p:sp>
    </p:spTree>
    <p:extLst>
      <p:ext uri="{BB962C8B-B14F-4D97-AF65-F5344CB8AC3E}">
        <p14:creationId xmlns:p14="http://schemas.microsoft.com/office/powerpoint/2010/main" val="28790193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27</a:t>
            </a:fld>
            <a:endParaRPr lang="zh-CN" altLang="en-US"/>
          </a:p>
        </p:txBody>
      </p:sp>
    </p:spTree>
    <p:extLst>
      <p:ext uri="{BB962C8B-B14F-4D97-AF65-F5344CB8AC3E}">
        <p14:creationId xmlns:p14="http://schemas.microsoft.com/office/powerpoint/2010/main" val="39909077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28</a:t>
            </a:fld>
            <a:endParaRPr lang="zh-CN" altLang="en-US"/>
          </a:p>
        </p:txBody>
      </p:sp>
    </p:spTree>
    <p:extLst>
      <p:ext uri="{BB962C8B-B14F-4D97-AF65-F5344CB8AC3E}">
        <p14:creationId xmlns:p14="http://schemas.microsoft.com/office/powerpoint/2010/main" val="35566401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29</a:t>
            </a:fld>
            <a:endParaRPr lang="zh-CN" altLang="en-US"/>
          </a:p>
        </p:txBody>
      </p:sp>
    </p:spTree>
    <p:extLst>
      <p:ext uri="{BB962C8B-B14F-4D97-AF65-F5344CB8AC3E}">
        <p14:creationId xmlns:p14="http://schemas.microsoft.com/office/powerpoint/2010/main" val="383081884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0E8E7FF-BA15-448B-9C89-83E68B99187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7238" cy="6858265"/>
          </a:xfrm>
          <a:prstGeom prst="rect">
            <a:avLst/>
          </a:prstGeom>
        </p:spPr>
      </p:pic>
    </p:spTree>
    <p:extLst>
      <p:ext uri="{BB962C8B-B14F-4D97-AF65-F5344CB8AC3E}">
        <p14:creationId xmlns:p14="http://schemas.microsoft.com/office/powerpoint/2010/main" val="2410898670"/>
      </p:ext>
    </p:extLst>
  </p:cSld>
  <p:clrMapOvr>
    <a:masterClrMapping/>
  </p:clrMapOvr>
  <p:transition spd="slow" advTm="0">
    <p:cov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id="{C3E5598D-9FF3-4FD1-B7B4-E09A76F13CEC}"/>
              </a:ext>
            </a:extLst>
          </p:cNvPr>
          <p:cNvSpPr txBox="1"/>
          <p:nvPr userDrawn="1"/>
        </p:nvSpPr>
        <p:spPr>
          <a:xfrm>
            <a:off x="1583241" y="1379935"/>
            <a:ext cx="9020756" cy="3372846"/>
          </a:xfrm>
          <a:prstGeom prst="rect">
            <a:avLst/>
          </a:prstGeom>
          <a:noFill/>
        </p:spPr>
        <p:txBody>
          <a:bodyPr wrap="square" rtlCol="0">
            <a:spAutoFit/>
          </a:bodyPr>
          <a:lstStyle/>
          <a:p>
            <a:pPr algn="just" defTabSz="457006">
              <a:lnSpc>
                <a:spcPct val="150000"/>
              </a:lnSpc>
            </a:pP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defTabSz="457006">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感谢您下载觅知网平台上提供的</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作品，为了您和觅知网以及原创作者的利益，请勿复制、传播、销售，否则将承担法律责任！觅知网将对作品进行维权，按照传播下载次数进行十倍的索取赔偿！</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defTabSz="457006">
              <a:lnSpc>
                <a:spcPct val="150000"/>
              </a:lnSpc>
            </a:pP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defTabSz="457006">
              <a:lnSpc>
                <a:spcPct val="150000"/>
              </a:lnSpc>
            </a:pP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在觅知网出售的</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模板是免版税类（</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RF</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Royalty-Free</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）正版受</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中国人民共和国著作法</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和</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世界版权公约</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的保护，作品的所有权、版权和著作权归觅知网所有，您下载的是</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模板素材的使用权。</a:t>
            </a:r>
          </a:p>
          <a:p>
            <a:pPr algn="just" defTabSz="457006">
              <a:lnSpc>
                <a:spcPct val="150000"/>
              </a:lnSpc>
            </a:pP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2.</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不得将觅知网的</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模板、</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p>
        </p:txBody>
      </p:sp>
      <p:pic>
        <p:nvPicPr>
          <p:cNvPr id="8" name="图片 7">
            <a:extLst>
              <a:ext uri="{FF2B5EF4-FFF2-40B4-BE49-F238E27FC236}">
                <a16:creationId xmlns:a16="http://schemas.microsoft.com/office/drawing/2014/main" id="{5F966410-34CA-4410-BD12-587049B1939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960"/>
            <a:ext cx="12187238" cy="6869960"/>
          </a:xfrm>
          <a:prstGeom prst="rect">
            <a:avLst/>
          </a:prstGeom>
        </p:spPr>
      </p:pic>
      <p:pic>
        <p:nvPicPr>
          <p:cNvPr id="5" name="图片 4">
            <a:extLst>
              <a:ext uri="{FF2B5EF4-FFF2-40B4-BE49-F238E27FC236}">
                <a16:creationId xmlns:a16="http://schemas.microsoft.com/office/drawing/2014/main" id="{F1170AA1-0FA8-4AAF-B427-7619BEB42CB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231581"/>
            <a:ext cx="12187239" cy="749147"/>
          </a:xfrm>
          <a:prstGeom prst="rect">
            <a:avLst/>
          </a:prstGeom>
        </p:spPr>
      </p:pic>
      <p:pic>
        <p:nvPicPr>
          <p:cNvPr id="6" name="图片 5">
            <a:extLst>
              <a:ext uri="{FF2B5EF4-FFF2-40B4-BE49-F238E27FC236}">
                <a16:creationId xmlns:a16="http://schemas.microsoft.com/office/drawing/2014/main" id="{CDBDB139-9C13-440B-8DA4-8373A100749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49002" y="285508"/>
            <a:ext cx="9309315" cy="623212"/>
          </a:xfrm>
          <a:prstGeom prst="rect">
            <a:avLst/>
          </a:prstGeom>
        </p:spPr>
      </p:pic>
      <p:pic>
        <p:nvPicPr>
          <p:cNvPr id="7" name="图片 6">
            <a:extLst>
              <a:ext uri="{FF2B5EF4-FFF2-40B4-BE49-F238E27FC236}">
                <a16:creationId xmlns:a16="http://schemas.microsoft.com/office/drawing/2014/main" id="{8EF14C09-E48F-4CCA-8507-14B781F10F15}"/>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32980" y="285508"/>
            <a:ext cx="792087" cy="623212"/>
          </a:xfrm>
          <a:prstGeom prst="rect">
            <a:avLst/>
          </a:prstGeom>
        </p:spPr>
      </p:pic>
    </p:spTree>
    <p:extLst>
      <p:ext uri="{BB962C8B-B14F-4D97-AF65-F5344CB8AC3E}">
        <p14:creationId xmlns:p14="http://schemas.microsoft.com/office/powerpoint/2010/main" val="33937970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950A31D9-903F-4C9E-BE8B-11769BC5D700}"/>
              </a:ext>
            </a:extLst>
          </p:cNvPr>
          <p:cNvSpPr txBox="1"/>
          <p:nvPr userDrawn="1"/>
        </p:nvSpPr>
        <p:spPr>
          <a:xfrm>
            <a:off x="2997275" y="5949280"/>
            <a:ext cx="7294231" cy="461537"/>
          </a:xfrm>
          <a:prstGeom prst="rect">
            <a:avLst/>
          </a:prstGeom>
          <a:noFill/>
          <a:ln>
            <a:noFill/>
          </a:ln>
          <a:effectLst/>
        </p:spPr>
        <p:txBody>
          <a:bodyPr wrap="square" rtlCol="0">
            <a:spAutoFit/>
          </a:bodyPr>
          <a:lstStyle/>
          <a:p>
            <a:pPr algn="just" defTabSz="457006">
              <a:defRPr/>
            </a:pPr>
            <a:r>
              <a:rPr lang="zh-CN" altLang="en-US" sz="2399" b="1" kern="0" dirty="0">
                <a:solidFill>
                  <a:schemeClr val="bg1"/>
                </a:solidFill>
                <a:latin typeface="Calibri"/>
                <a:ea typeface="等线" panose="02010600030101010101" pitchFamily="2" charset="-122"/>
              </a:rPr>
              <a:t>更多精品</a:t>
            </a:r>
            <a:r>
              <a:rPr lang="en-US" altLang="zh-CN" sz="2399" b="1" kern="0" dirty="0">
                <a:solidFill>
                  <a:schemeClr val="bg1"/>
                </a:solidFill>
                <a:latin typeface="Calibri"/>
                <a:ea typeface="等线" panose="02010600030101010101" pitchFamily="2" charset="-122"/>
              </a:rPr>
              <a:t>PPT</a:t>
            </a:r>
            <a:r>
              <a:rPr lang="zh-CN" altLang="en-US" sz="2399" b="1" kern="0" dirty="0">
                <a:solidFill>
                  <a:schemeClr val="bg1"/>
                </a:solidFill>
                <a:latin typeface="Calibri"/>
                <a:ea typeface="等线" panose="02010600030101010101" pitchFamily="2" charset="-122"/>
              </a:rPr>
              <a:t>模板：</a:t>
            </a:r>
            <a:r>
              <a:rPr lang="en-US" altLang="zh-CN" sz="1600" b="1" kern="0" dirty="0">
                <a:solidFill>
                  <a:schemeClr val="bg1"/>
                </a:solidFill>
                <a:latin typeface="Calibri"/>
                <a:ea typeface="等线" panose="02010600030101010101" pitchFamily="2" charset="-122"/>
              </a:rPr>
              <a:t>http://www.51miz.com/ppt/</a:t>
            </a:r>
          </a:p>
        </p:txBody>
      </p:sp>
    </p:spTree>
    <p:extLst>
      <p:ext uri="{BB962C8B-B14F-4D97-AF65-F5344CB8AC3E}">
        <p14:creationId xmlns:p14="http://schemas.microsoft.com/office/powerpoint/2010/main" val="609503901"/>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362" y="274638"/>
            <a:ext cx="10968514"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362" y="1600201"/>
            <a:ext cx="10968514"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362" y="6356351"/>
            <a:ext cx="2843689"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6BDBC1-370C-4A4F-8F44-67C3E8578E49}" type="datetimeFigureOut">
              <a:rPr lang="zh-CN" altLang="en-US" smtClean="0"/>
              <a:t>2018/3/8</a:t>
            </a:fld>
            <a:endParaRPr lang="zh-CN" altLang="en-US"/>
          </a:p>
        </p:txBody>
      </p:sp>
      <p:sp>
        <p:nvSpPr>
          <p:cNvPr id="5" name="页脚占位符 4"/>
          <p:cNvSpPr>
            <a:spLocks noGrp="1"/>
          </p:cNvSpPr>
          <p:nvPr>
            <p:ph type="ftr" sz="quarter" idx="3"/>
          </p:nvPr>
        </p:nvSpPr>
        <p:spPr>
          <a:xfrm>
            <a:off x="4163973" y="6356351"/>
            <a:ext cx="3859292"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4187" y="6356351"/>
            <a:ext cx="2843689"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6418FB-3FF9-46E0-8905-C3B16E14C99D}" type="slidenum">
              <a:rPr lang="zh-CN" altLang="en-US" smtClean="0"/>
              <a:t>‹#›</a:t>
            </a:fld>
            <a:endParaRPr lang="zh-CN" altLang="en-US"/>
          </a:p>
        </p:txBody>
      </p:sp>
    </p:spTree>
    <p:extLst>
      <p:ext uri="{BB962C8B-B14F-4D97-AF65-F5344CB8AC3E}">
        <p14:creationId xmlns:p14="http://schemas.microsoft.com/office/powerpoint/2010/main" val="4269926140"/>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6" r:id="rId3"/>
  </p:sldLayoutIdLst>
  <p:transition spd="slow" advTm="0">
    <p:cover/>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slideLayout" Target="../slideLayouts/slideLayout1.xml"/><Relationship Id="rId7" Type="http://schemas.openxmlformats.org/officeDocument/2006/relationships/image" Target="../media/image9.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9.pn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4.png"/><Relationship Id="rId7" Type="http://schemas.openxmlformats.org/officeDocument/2006/relationships/image" Target="../media/image10.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7.png"/><Relationship Id="rId4" Type="http://schemas.openxmlformats.org/officeDocument/2006/relationships/image" Target="../media/image15.png"/><Relationship Id="rId9" Type="http://schemas.openxmlformats.org/officeDocument/2006/relationships/image" Target="../media/image16.png"/></Relationships>
</file>

<file path=ppt/slides/_rels/slide20.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26.svg"/></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microsoft.com/office/2007/relationships/hdphoto" Target="../media/hdphoto1.wdp"/></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3.svg"/></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5.sv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9.png"/><Relationship Id="rId4" Type="http://schemas.openxmlformats.org/officeDocument/2006/relationships/image" Target="../media/image18.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9.png"/><Relationship Id="rId4" Type="http://schemas.openxmlformats.org/officeDocument/2006/relationships/image" Target="../media/image18.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9.png"/><Relationship Id="rId4" Type="http://schemas.openxmlformats.org/officeDocument/2006/relationships/image" Target="../media/image18.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notesSlide" Target="../notesSlides/notesSlide27.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38.jp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39.jp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xml"/><Relationship Id="rId1" Type="http://schemas.openxmlformats.org/officeDocument/2006/relationships/tags" Target="../tags/tag7.xml"/><Relationship Id="rId4" Type="http://schemas.openxmlformats.org/officeDocument/2006/relationships/notesSlide" Target="../notesSlides/notesSlide31.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40.jpe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9.png"/><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DF925D2D-026F-4F5C-94D2-244842D53B86}"/>
              </a:ext>
            </a:extLst>
          </p:cNvPr>
          <p:cNvSpPr/>
          <p:nvPr/>
        </p:nvSpPr>
        <p:spPr>
          <a:xfrm>
            <a:off x="3859393" y="1679848"/>
            <a:ext cx="4612468" cy="676641"/>
          </a:xfrm>
          <a:prstGeom prst="roundRect">
            <a:avLst>
              <a:gd name="adj" fmla="val 50000"/>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5205587" y="368155"/>
            <a:ext cx="1920080" cy="937560"/>
            <a:chOff x="4509443" y="4653136"/>
            <a:chExt cx="2532977" cy="1236833"/>
          </a:xfrm>
        </p:grpSpPr>
        <p:pic>
          <p:nvPicPr>
            <p:cNvPr id="1030" name="Picture 6" descr="C:\Documents and Settings\Administrator\桌面\059999999.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09443" y="4653136"/>
              <a:ext cx="1225059" cy="123296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31" name="Picture 7" descr="C:\Documents and Settings\Administrator\桌面\27_素材中国sccnn.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4479" t="15734" r="53891" b="16964"/>
            <a:stretch/>
          </p:blipFill>
          <p:spPr bwMode="auto">
            <a:xfrm>
              <a:off x="5805587" y="4653136"/>
              <a:ext cx="1236833" cy="123683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grpSp>
      <p:sp>
        <p:nvSpPr>
          <p:cNvPr id="6" name="矩形 5"/>
          <p:cNvSpPr/>
          <p:nvPr/>
        </p:nvSpPr>
        <p:spPr>
          <a:xfrm>
            <a:off x="3861371" y="4005064"/>
            <a:ext cx="4608512" cy="738664"/>
          </a:xfrm>
          <a:prstGeom prst="rect">
            <a:avLst/>
          </a:prstGeom>
        </p:spPr>
        <p:txBody>
          <a:bodyPr wrap="square">
            <a:spAutoFit/>
          </a:bodyPr>
          <a:lstStyle/>
          <a:p>
            <a:pPr>
              <a:lnSpc>
                <a:spcPct val="150000"/>
              </a:lnSpc>
            </a:pPr>
            <a:r>
              <a:rPr lang="zh-CN" altLang="en-US" sz="1400" dirty="0">
                <a:solidFill>
                  <a:schemeClr val="accent1"/>
                </a:solidFill>
                <a:latin typeface="微软雅黑" pitchFamily="34" charset="-122"/>
                <a:ea typeface="微软雅黑" pitchFamily="34" charset="-122"/>
              </a:rPr>
              <a:t>中国人民政治协商会议第十三届全国委员会第一次会议</a:t>
            </a:r>
            <a:endParaRPr lang="en-US" altLang="zh-CN" sz="1400" dirty="0">
              <a:solidFill>
                <a:schemeClr val="accent1"/>
              </a:solidFill>
              <a:latin typeface="微软雅黑" pitchFamily="34" charset="-122"/>
              <a:ea typeface="微软雅黑" pitchFamily="34" charset="-122"/>
            </a:endParaRPr>
          </a:p>
          <a:p>
            <a:pPr>
              <a:lnSpc>
                <a:spcPct val="150000"/>
              </a:lnSpc>
            </a:pPr>
            <a:r>
              <a:rPr lang="zh-CN" altLang="en-US" sz="1400" dirty="0">
                <a:solidFill>
                  <a:schemeClr val="accent1"/>
                </a:solidFill>
                <a:latin typeface="微软雅黑" pitchFamily="34" charset="-122"/>
                <a:ea typeface="微软雅黑" pitchFamily="34" charset="-122"/>
              </a:rPr>
              <a:t>中华人民共和国第十三届全国人民代表大会第一次会议</a:t>
            </a:r>
          </a:p>
        </p:txBody>
      </p:sp>
      <p:sp>
        <p:nvSpPr>
          <p:cNvPr id="14" name="矩形 13"/>
          <p:cNvSpPr/>
          <p:nvPr/>
        </p:nvSpPr>
        <p:spPr>
          <a:xfrm>
            <a:off x="2815277" y="4077072"/>
            <a:ext cx="1152128" cy="507831"/>
          </a:xfrm>
          <a:prstGeom prst="rect">
            <a:avLst/>
          </a:prstGeom>
        </p:spPr>
        <p:txBody>
          <a:bodyPr wrap="square">
            <a:spAutoFit/>
          </a:bodyPr>
          <a:lstStyle/>
          <a:p>
            <a:pPr>
              <a:lnSpc>
                <a:spcPct val="150000"/>
              </a:lnSpc>
            </a:pPr>
            <a:r>
              <a:rPr lang="zh-CN" altLang="en-US" dirty="0">
                <a:solidFill>
                  <a:schemeClr val="accent1"/>
                </a:solidFill>
                <a:latin typeface="微软雅黑" pitchFamily="34" charset="-122"/>
                <a:ea typeface="微软雅黑" pitchFamily="34" charset="-122"/>
              </a:rPr>
              <a:t>热烈庆祝</a:t>
            </a:r>
          </a:p>
        </p:txBody>
      </p:sp>
      <p:sp>
        <p:nvSpPr>
          <p:cNvPr id="15" name="矩形 14"/>
          <p:cNvSpPr/>
          <p:nvPr/>
        </p:nvSpPr>
        <p:spPr>
          <a:xfrm>
            <a:off x="8287885" y="4077072"/>
            <a:ext cx="1152128" cy="458908"/>
          </a:xfrm>
          <a:prstGeom prst="rect">
            <a:avLst/>
          </a:prstGeom>
        </p:spPr>
        <p:txBody>
          <a:bodyPr wrap="square">
            <a:spAutoFit/>
          </a:bodyPr>
          <a:lstStyle/>
          <a:p>
            <a:pPr>
              <a:lnSpc>
                <a:spcPct val="150000"/>
              </a:lnSpc>
            </a:pPr>
            <a:r>
              <a:rPr lang="zh-CN" altLang="en-US" dirty="0">
                <a:solidFill>
                  <a:schemeClr val="accent1"/>
                </a:solidFill>
                <a:latin typeface="微软雅黑" pitchFamily="34" charset="-122"/>
                <a:ea typeface="微软雅黑" pitchFamily="34" charset="-122"/>
              </a:rPr>
              <a:t>胜利召开</a:t>
            </a:r>
          </a:p>
        </p:txBody>
      </p:sp>
      <p:sp>
        <p:nvSpPr>
          <p:cNvPr id="9" name="矩形 8">
            <a:extLst>
              <a:ext uri="{FF2B5EF4-FFF2-40B4-BE49-F238E27FC236}">
                <a16:creationId xmlns:a16="http://schemas.microsoft.com/office/drawing/2014/main" id="{78A345FB-4CCE-4448-AE17-2985A7A2812D}"/>
              </a:ext>
            </a:extLst>
          </p:cNvPr>
          <p:cNvSpPr/>
          <p:nvPr/>
        </p:nvSpPr>
        <p:spPr>
          <a:xfrm>
            <a:off x="4146657" y="1625753"/>
            <a:ext cx="4037941" cy="703206"/>
          </a:xfrm>
          <a:prstGeom prst="rect">
            <a:avLst/>
          </a:prstGeom>
        </p:spPr>
        <p:txBody>
          <a:bodyPr wrap="square">
            <a:spAutoFit/>
          </a:bodyPr>
          <a:lstStyle/>
          <a:p>
            <a:pPr>
              <a:lnSpc>
                <a:spcPct val="150000"/>
              </a:lnSpc>
            </a:pPr>
            <a:r>
              <a:rPr lang="zh-CN" altLang="en-US" sz="3000" b="1" dirty="0">
                <a:solidFill>
                  <a:srgbClr val="FFFF00"/>
                </a:solidFill>
                <a:latin typeface="微软雅黑" pitchFamily="34" charset="-122"/>
                <a:ea typeface="微软雅黑" pitchFamily="34" charset="-122"/>
              </a:rPr>
              <a:t>政府工作报告全文解读</a:t>
            </a:r>
          </a:p>
        </p:txBody>
      </p:sp>
      <p:sp>
        <p:nvSpPr>
          <p:cNvPr id="3" name="文本框 2">
            <a:extLst>
              <a:ext uri="{FF2B5EF4-FFF2-40B4-BE49-F238E27FC236}">
                <a16:creationId xmlns:a16="http://schemas.microsoft.com/office/drawing/2014/main" id="{ABB0980C-D09B-42F4-8B07-00BA146D7DCA}"/>
              </a:ext>
            </a:extLst>
          </p:cNvPr>
          <p:cNvSpPr txBox="1"/>
          <p:nvPr/>
        </p:nvSpPr>
        <p:spPr>
          <a:xfrm>
            <a:off x="2925267" y="2524254"/>
            <a:ext cx="6480720" cy="1323439"/>
          </a:xfrm>
          <a:prstGeom prst="rect">
            <a:avLst/>
          </a:prstGeom>
          <a:noFill/>
        </p:spPr>
        <p:txBody>
          <a:bodyPr wrap="square" rtlCol="0">
            <a:spAutoFit/>
          </a:bodyPr>
          <a:lstStyle/>
          <a:p>
            <a:r>
              <a:rPr lang="zh-CN" altLang="en-US" sz="8000" dirty="0">
                <a:solidFill>
                  <a:schemeClr val="accent1"/>
                </a:solidFill>
                <a:latin typeface="方正粗倩简体" panose="03000509000000000000" pitchFamily="65" charset="-122"/>
                <a:ea typeface="方正粗倩简体" panose="03000509000000000000" pitchFamily="65" charset="-122"/>
              </a:rPr>
              <a:t>聚焦全国两会</a:t>
            </a:r>
          </a:p>
        </p:txBody>
      </p:sp>
      <p:pic>
        <p:nvPicPr>
          <p:cNvPr id="12" name="图片 11" descr="图片包含 美食, 鸡蛋&#10;&#10;已生成高可信度的说明">
            <a:extLst>
              <a:ext uri="{FF2B5EF4-FFF2-40B4-BE49-F238E27FC236}">
                <a16:creationId xmlns:a16="http://schemas.microsoft.com/office/drawing/2014/main" id="{A025718D-F706-4295-9823-C82ED55F22B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5805940"/>
            <a:ext cx="2542478" cy="1052060"/>
          </a:xfrm>
          <a:prstGeom prst="rect">
            <a:avLst/>
          </a:prstGeom>
        </p:spPr>
      </p:pic>
      <p:pic>
        <p:nvPicPr>
          <p:cNvPr id="13" name="图片 12" descr="图片包含 杯子, 咖啡, 室内, 饮料&#10;&#10;已生成极高可信度的说明">
            <a:extLst>
              <a:ext uri="{FF2B5EF4-FFF2-40B4-BE49-F238E27FC236}">
                <a16:creationId xmlns:a16="http://schemas.microsoft.com/office/drawing/2014/main" id="{20003B5A-F8DC-4156-99AD-403AD4FD140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447733" y="6276705"/>
            <a:ext cx="2096015" cy="581295"/>
          </a:xfrm>
          <a:prstGeom prst="rect">
            <a:avLst/>
          </a:prstGeom>
        </p:spPr>
      </p:pic>
      <p:pic>
        <p:nvPicPr>
          <p:cNvPr id="16" name="图片 15" descr="图片包含 杯子, 咖啡, 饮料&#10;&#10;已生成极高可信度的说明">
            <a:extLst>
              <a:ext uri="{FF2B5EF4-FFF2-40B4-BE49-F238E27FC236}">
                <a16:creationId xmlns:a16="http://schemas.microsoft.com/office/drawing/2014/main" id="{ADA03842-E989-46E9-8C95-3AEBBA84CAB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54000" y="6294885"/>
            <a:ext cx="2096015" cy="581295"/>
          </a:xfrm>
          <a:prstGeom prst="rect">
            <a:avLst/>
          </a:prstGeom>
        </p:spPr>
      </p:pic>
      <p:pic>
        <p:nvPicPr>
          <p:cNvPr id="17" name="图片 16" descr="图片包含 美食&#10;&#10;已生成高可信度的说明">
            <a:extLst>
              <a:ext uri="{FF2B5EF4-FFF2-40B4-BE49-F238E27FC236}">
                <a16:creationId xmlns:a16="http://schemas.microsoft.com/office/drawing/2014/main" id="{82E3FDC5-B818-4246-BFE4-6E285E7D033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270083" y="5986058"/>
            <a:ext cx="1917155" cy="871942"/>
          </a:xfrm>
          <a:prstGeom prst="rect">
            <a:avLst/>
          </a:prstGeom>
        </p:spPr>
      </p:pic>
      <p:pic>
        <p:nvPicPr>
          <p:cNvPr id="18" name="图片 17" descr="图片包含 杯子, 咖啡, 饮料&#10;&#10;已生成极高可信度的说明">
            <a:extLst>
              <a:ext uri="{FF2B5EF4-FFF2-40B4-BE49-F238E27FC236}">
                <a16:creationId xmlns:a16="http://schemas.microsoft.com/office/drawing/2014/main" id="{BFE1156E-6F2D-41FC-B5A8-E1EE9F71845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146657" y="6492187"/>
            <a:ext cx="1384590" cy="383993"/>
          </a:xfrm>
          <a:prstGeom prst="rect">
            <a:avLst/>
          </a:prstGeom>
        </p:spPr>
      </p:pic>
      <p:pic>
        <p:nvPicPr>
          <p:cNvPr id="19" name="080_党建_红旗颂2">
            <a:hlinkClick r:id="" action="ppaction://media"/>
            <a:extLst>
              <a:ext uri="{FF2B5EF4-FFF2-40B4-BE49-F238E27FC236}">
                <a16:creationId xmlns:a16="http://schemas.microsoft.com/office/drawing/2014/main" id="{FCE57C45-2CBD-46E0-8566-CD092978114A}"/>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71215" y="-823299"/>
            <a:ext cx="609600" cy="609600"/>
          </a:xfrm>
          <a:prstGeom prst="rect">
            <a:avLst/>
          </a:prstGeom>
        </p:spPr>
      </p:pic>
    </p:spTree>
    <p:extLst>
      <p:ext uri="{BB962C8B-B14F-4D97-AF65-F5344CB8AC3E}">
        <p14:creationId xmlns:p14="http://schemas.microsoft.com/office/powerpoint/2010/main" val="164968226"/>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par>
                                <p:cTn id="7" presetID="2" presetClass="entr" presetSubtype="4"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 calcmode="lin" valueType="num">
                                      <p:cBhvr additive="base">
                                        <p:cTn id="9" dur="500" fill="hold"/>
                                        <p:tgtEl>
                                          <p:spTgt spid="5"/>
                                        </p:tgtEl>
                                        <p:attrNameLst>
                                          <p:attrName>ppt_x</p:attrName>
                                        </p:attrNameLst>
                                      </p:cBhvr>
                                      <p:tavLst>
                                        <p:tav tm="0">
                                          <p:val>
                                            <p:strVal val="#ppt_x"/>
                                          </p:val>
                                        </p:tav>
                                        <p:tav tm="100000">
                                          <p:val>
                                            <p:strVal val="#ppt_x"/>
                                          </p:val>
                                        </p:tav>
                                      </p:tavLst>
                                    </p:anim>
                                    <p:anim calcmode="lin" valueType="num">
                                      <p:cBhvr additive="base">
                                        <p:cTn id="10" dur="500" fill="hold"/>
                                        <p:tgtEl>
                                          <p:spTgt spid="5"/>
                                        </p:tgtEl>
                                        <p:attrNameLst>
                                          <p:attrName>ppt_y</p:attrName>
                                        </p:attrNameLst>
                                      </p:cBhvr>
                                      <p:tavLst>
                                        <p:tav tm="0">
                                          <p:val>
                                            <p:strVal val="1+#ppt_h/2"/>
                                          </p:val>
                                        </p:tav>
                                        <p:tav tm="100000">
                                          <p:val>
                                            <p:strVal val="#ppt_y"/>
                                          </p:val>
                                        </p:tav>
                                      </p:tavLst>
                                    </p:anim>
                                  </p:childTnLst>
                                </p:cTn>
                              </p:par>
                              <p:par>
                                <p:cTn id="11" presetID="2" presetClass="entr" presetSubtype="4"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arn(inVertical)">
                                      <p:cBhvr>
                                        <p:cTn id="23" dur="500"/>
                                        <p:tgtEl>
                                          <p:spTgt spid="3"/>
                                        </p:tgtEl>
                                      </p:cBhvr>
                                    </p:animEffect>
                                  </p:childTnLst>
                                </p:cTn>
                              </p:par>
                            </p:childTnLst>
                          </p:cTn>
                        </p:par>
                        <p:par>
                          <p:cTn id="24" fill="hold">
                            <p:stCondLst>
                              <p:cond delay="500"/>
                            </p:stCondLst>
                            <p:childTnLst>
                              <p:par>
                                <p:cTn id="25" presetID="2" presetClass="entr" presetSubtype="4"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ppt_x"/>
                                          </p:val>
                                        </p:tav>
                                        <p:tav tm="100000">
                                          <p:val>
                                            <p:strVal val="#ppt_x"/>
                                          </p:val>
                                        </p:tav>
                                      </p:tavLst>
                                    </p:anim>
                                    <p:anim calcmode="lin" valueType="num">
                                      <p:cBhvr additive="base">
                                        <p:cTn id="3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4" presetClass="entr" presetSubtype="10" fill="hold"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randombar(horizontal)">
                                      <p:cBhvr>
                                        <p:cTn id="41" dur="500"/>
                                        <p:tgtEl>
                                          <p:spTgt spid="12"/>
                                        </p:tgtEl>
                                      </p:cBhvr>
                                    </p:animEffect>
                                  </p:childTnLst>
                                </p:cTn>
                              </p:par>
                              <p:par>
                                <p:cTn id="42" presetID="14" presetClass="entr" presetSubtype="10" fill="hold"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randombar(horizontal)">
                                      <p:cBhvr>
                                        <p:cTn id="44" dur="500"/>
                                        <p:tgtEl>
                                          <p:spTgt spid="16"/>
                                        </p:tgtEl>
                                      </p:cBhvr>
                                    </p:animEffect>
                                  </p:childTnLst>
                                </p:cTn>
                              </p:par>
                              <p:par>
                                <p:cTn id="45" presetID="14" presetClass="entr" presetSubtype="10" fill="hold"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randombar(horizontal)">
                                      <p:cBhvr>
                                        <p:cTn id="47" dur="500"/>
                                        <p:tgtEl>
                                          <p:spTgt spid="18"/>
                                        </p:tgtEl>
                                      </p:cBhvr>
                                    </p:animEffect>
                                  </p:childTnLst>
                                </p:cTn>
                              </p:par>
                              <p:par>
                                <p:cTn id="48" presetID="14" presetClass="entr" presetSubtype="10" fill="hold" nodeType="with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randombar(horizontal)">
                                      <p:cBhvr>
                                        <p:cTn id="50" dur="500"/>
                                        <p:tgtEl>
                                          <p:spTgt spid="13"/>
                                        </p:tgtEl>
                                      </p:cBhvr>
                                    </p:animEffect>
                                  </p:childTnLst>
                                </p:cTn>
                              </p:par>
                              <p:par>
                                <p:cTn id="51" presetID="14" presetClass="entr" presetSubtype="10" fill="hold" nodeType="with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randombar(horizontal)">
                                      <p:cBhvr>
                                        <p:cTn id="5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showWhenStopped="0">
                <p:cTn id="54" repeatCount="indefinite" fill="remove" display="0">
                  <p:stCondLst>
                    <p:cond delay="indefinite"/>
                  </p:stCondLst>
                  <p:endCondLst>
                    <p:cond evt="onStopAudio" delay="0">
                      <p:tgtEl>
                        <p:sldTgt/>
                      </p:tgtEl>
                    </p:cond>
                  </p:endCondLst>
                </p:cTn>
                <p:tgtEl>
                  <p:spTgt spid="19"/>
                </p:tgtEl>
              </p:cMediaNode>
            </p:audio>
          </p:childTnLst>
        </p:cTn>
      </p:par>
    </p:tnLst>
    <p:bldLst>
      <p:bldP spid="2" grpId="0" animBg="1"/>
      <p:bldP spid="6" grpId="0"/>
      <p:bldP spid="14" grpId="0"/>
      <p:bldP spid="15" grpId="0"/>
      <p:bldP spid="9"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7">
            <a:extLst>
              <a:ext uri="{FF2B5EF4-FFF2-40B4-BE49-F238E27FC236}">
                <a16:creationId xmlns:a16="http://schemas.microsoft.com/office/drawing/2014/main" id="{941E7A6F-E1AD-4BB7-8CC0-C66DC666F810}"/>
              </a:ext>
            </a:extLst>
          </p:cNvPr>
          <p:cNvSpPr/>
          <p:nvPr/>
        </p:nvSpPr>
        <p:spPr>
          <a:xfrm>
            <a:off x="1485107" y="1750434"/>
            <a:ext cx="9386311" cy="3983422"/>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99">
              <a:cs typeface="+mn-ea"/>
              <a:sym typeface="+mn-lt"/>
            </a:endParaRPr>
          </a:p>
        </p:txBody>
      </p:sp>
      <p:sp>
        <p:nvSpPr>
          <p:cNvPr id="12" name="圆角矩形 6">
            <a:extLst>
              <a:ext uri="{FF2B5EF4-FFF2-40B4-BE49-F238E27FC236}">
                <a16:creationId xmlns:a16="http://schemas.microsoft.com/office/drawing/2014/main" id="{E5BC04CD-E3DF-4459-9E26-973226AE6A11}"/>
              </a:ext>
            </a:extLst>
          </p:cNvPr>
          <p:cNvSpPr/>
          <p:nvPr/>
        </p:nvSpPr>
        <p:spPr>
          <a:xfrm>
            <a:off x="2683847" y="1490648"/>
            <a:ext cx="6696744" cy="54507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 name="文本框 103"/>
          <p:cNvSpPr txBox="1"/>
          <p:nvPr/>
        </p:nvSpPr>
        <p:spPr>
          <a:xfrm>
            <a:off x="1125067" y="260648"/>
            <a:ext cx="2954655"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全面深化改革</a:t>
            </a:r>
          </a:p>
        </p:txBody>
      </p:sp>
      <p:sp>
        <p:nvSpPr>
          <p:cNvPr id="3" name="矩形 2">
            <a:extLst>
              <a:ext uri="{FF2B5EF4-FFF2-40B4-BE49-F238E27FC236}">
                <a16:creationId xmlns:a16="http://schemas.microsoft.com/office/drawing/2014/main" id="{AAF93D1C-2957-4D7C-AA3D-65E990AF77F9}"/>
              </a:ext>
            </a:extLst>
          </p:cNvPr>
          <p:cNvSpPr/>
          <p:nvPr/>
        </p:nvSpPr>
        <p:spPr>
          <a:xfrm>
            <a:off x="1675735" y="2276872"/>
            <a:ext cx="9073008" cy="3711785"/>
          </a:xfrm>
          <a:prstGeom prst="rect">
            <a:avLst/>
          </a:prstGeom>
        </p:spPr>
        <p:txBody>
          <a:bodyPr wrap="square">
            <a:spAutoFit/>
          </a:bodyPr>
          <a:lstStyle/>
          <a:p>
            <a:pPr indent="457200" algn="just">
              <a:lnSpc>
                <a:spcPct val="130000"/>
              </a:lnSpc>
            </a:pPr>
            <a:r>
              <a:rPr lang="zh-CN" altLang="en-US" sz="1600" b="1" dirty="0">
                <a:solidFill>
                  <a:schemeClr val="tx1">
                    <a:lumMod val="75000"/>
                    <a:lumOff val="25000"/>
                  </a:schemeClr>
                </a:solidFill>
                <a:latin typeface="微软雅黑" pitchFamily="34" charset="-122"/>
                <a:ea typeface="微软雅黑" pitchFamily="34" charset="-122"/>
              </a:rPr>
              <a:t>新时代，改革不停顿，开放不止步。</a:t>
            </a:r>
          </a:p>
          <a:p>
            <a:pPr indent="457200" algn="just">
              <a:lnSpc>
                <a:spcPct val="130000"/>
              </a:lnSpc>
            </a:pPr>
            <a:r>
              <a:rPr lang="zh-CN" altLang="en-US" sz="1600" dirty="0">
                <a:solidFill>
                  <a:schemeClr val="tx1">
                    <a:lumMod val="75000"/>
                    <a:lumOff val="25000"/>
                  </a:schemeClr>
                </a:solidFill>
                <a:latin typeface="微软雅黑" pitchFamily="34" charset="-122"/>
                <a:ea typeface="微软雅黑" pitchFamily="34" charset="-122"/>
              </a:rPr>
              <a:t>改革开放</a:t>
            </a:r>
            <a:r>
              <a:rPr lang="en-US" altLang="zh-CN" sz="1600" dirty="0">
                <a:solidFill>
                  <a:schemeClr val="tx1">
                    <a:lumMod val="75000"/>
                    <a:lumOff val="25000"/>
                  </a:schemeClr>
                </a:solidFill>
                <a:latin typeface="微软雅黑" pitchFamily="34" charset="-122"/>
                <a:ea typeface="微软雅黑" pitchFamily="34" charset="-122"/>
              </a:rPr>
              <a:t>40</a:t>
            </a:r>
            <a:r>
              <a:rPr lang="zh-CN" altLang="en-US" sz="1600" dirty="0">
                <a:solidFill>
                  <a:schemeClr val="tx1">
                    <a:lumMod val="75000"/>
                    <a:lumOff val="25000"/>
                  </a:schemeClr>
                </a:solidFill>
                <a:latin typeface="微软雅黑" pitchFamily="34" charset="-122"/>
                <a:ea typeface="微软雅黑" pitchFamily="34" charset="-122"/>
              </a:rPr>
              <a:t>年，风雨兼程。“我们要以庆祝改革开放</a:t>
            </a:r>
            <a:r>
              <a:rPr lang="en-US" altLang="zh-CN" sz="1600" dirty="0">
                <a:solidFill>
                  <a:schemeClr val="tx1">
                    <a:lumMod val="75000"/>
                    <a:lumOff val="25000"/>
                  </a:schemeClr>
                </a:solidFill>
                <a:latin typeface="微软雅黑" pitchFamily="34" charset="-122"/>
                <a:ea typeface="微软雅黑" pitchFamily="34" charset="-122"/>
              </a:rPr>
              <a:t>40</a:t>
            </a:r>
            <a:r>
              <a:rPr lang="zh-CN" altLang="en-US" sz="1600" dirty="0">
                <a:solidFill>
                  <a:schemeClr val="tx1">
                    <a:lumMod val="75000"/>
                    <a:lumOff val="25000"/>
                  </a:schemeClr>
                </a:solidFill>
                <a:latin typeface="微软雅黑" pitchFamily="34" charset="-122"/>
                <a:ea typeface="微软雅黑" pitchFamily="34" charset="-122"/>
              </a:rPr>
              <a:t>周年为契机，逢山开路，遇水架桥，将改革进行到底。”</a:t>
            </a:r>
            <a:r>
              <a:rPr lang="en-US" altLang="zh-CN" sz="1600" dirty="0">
                <a:solidFill>
                  <a:schemeClr val="tx1">
                    <a:lumMod val="75000"/>
                    <a:lumOff val="25000"/>
                  </a:schemeClr>
                </a:solidFill>
                <a:latin typeface="微软雅黑" pitchFamily="34" charset="-122"/>
                <a:ea typeface="微软雅黑" pitchFamily="34" charset="-122"/>
              </a:rPr>
              <a:t>2018</a:t>
            </a:r>
            <a:r>
              <a:rPr lang="zh-CN" altLang="en-US" sz="1600" dirty="0">
                <a:solidFill>
                  <a:schemeClr val="tx1">
                    <a:lumMod val="75000"/>
                    <a:lumOff val="25000"/>
                  </a:schemeClr>
                </a:solidFill>
                <a:latin typeface="微软雅黑" pitchFamily="34" charset="-122"/>
                <a:ea typeface="微软雅黑" pitchFamily="34" charset="-122"/>
              </a:rPr>
              <a:t>年新年贺词中，习近平总书记的号召铿锵有力。</a:t>
            </a:r>
          </a:p>
          <a:p>
            <a:pPr indent="457200" algn="just">
              <a:lnSpc>
                <a:spcPct val="130000"/>
              </a:lnSpc>
            </a:pPr>
            <a:r>
              <a:rPr lang="zh-CN" altLang="en-US" sz="1600" dirty="0">
                <a:solidFill>
                  <a:schemeClr val="tx1">
                    <a:lumMod val="75000"/>
                    <a:lumOff val="25000"/>
                  </a:schemeClr>
                </a:solidFill>
                <a:latin typeface="微软雅黑" pitchFamily="34" charset="-122"/>
                <a:ea typeface="微软雅黑" pitchFamily="34" charset="-122"/>
              </a:rPr>
              <a:t>改革进入攻坚期和深水区，全面深化改革如何向纵深推进？</a:t>
            </a:r>
            <a:endParaRPr lang="en-US" altLang="zh-CN" sz="1600" dirty="0">
              <a:solidFill>
                <a:schemeClr val="tx1">
                  <a:lumMod val="75000"/>
                  <a:lumOff val="25000"/>
                </a:schemeClr>
              </a:solidFill>
              <a:latin typeface="微软雅黑" pitchFamily="34" charset="-122"/>
              <a:ea typeface="微软雅黑" pitchFamily="34" charset="-122"/>
            </a:endParaRPr>
          </a:p>
          <a:p>
            <a:pPr indent="457200" algn="just">
              <a:lnSpc>
                <a:spcPct val="130000"/>
              </a:lnSpc>
            </a:pPr>
            <a:r>
              <a:rPr lang="zh-CN" altLang="en-US" sz="1600" dirty="0">
                <a:solidFill>
                  <a:schemeClr val="tx1">
                    <a:lumMod val="75000"/>
                    <a:lumOff val="25000"/>
                  </a:schemeClr>
                </a:solidFill>
                <a:latin typeface="微软雅黑" pitchFamily="34" charset="-122"/>
                <a:ea typeface="微软雅黑" pitchFamily="34" charset="-122"/>
              </a:rPr>
              <a:t>“新的时代方位，标注新的改革起点。”中国（海南）改革发展研究院院长迟福林说。从建设现代化经济体系到实施乡村振兴战略，从健全人民当家作主制度体系到推动社会主义文化繁荣兴盛，从建设美丽中国到坚定不移推进全面从严治党</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全面深化改革涉及经济、政治、文化、社会、生态各个领域。</a:t>
            </a:r>
          </a:p>
          <a:p>
            <a:pPr indent="457200" algn="just">
              <a:lnSpc>
                <a:spcPct val="130000"/>
              </a:lnSpc>
            </a:pPr>
            <a:r>
              <a:rPr lang="zh-CN" altLang="en-US" sz="1600" dirty="0">
                <a:solidFill>
                  <a:schemeClr val="tx1">
                    <a:lumMod val="75000"/>
                    <a:lumOff val="25000"/>
                  </a:schemeClr>
                </a:solidFill>
                <a:latin typeface="微软雅黑" pitchFamily="34" charset="-122"/>
                <a:ea typeface="微软雅黑" pitchFamily="34" charset="-122"/>
              </a:rPr>
              <a:t>“始终坚持问题导向，坚定不移将改革推向深入，才能破解深层次的利益矛盾，破除积存多年的顽症痼疾。”迟福林说。</a:t>
            </a:r>
          </a:p>
          <a:p>
            <a:pPr indent="457200" algn="just">
              <a:lnSpc>
                <a:spcPct val="170000"/>
              </a:lnSpc>
            </a:pP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6" name="矩形 5">
            <a:extLst>
              <a:ext uri="{FF2B5EF4-FFF2-40B4-BE49-F238E27FC236}">
                <a16:creationId xmlns:a16="http://schemas.microsoft.com/office/drawing/2014/main" id="{886F6C86-8D38-4508-ADA6-361D9F98DDF2}"/>
              </a:ext>
            </a:extLst>
          </p:cNvPr>
          <p:cNvSpPr/>
          <p:nvPr/>
        </p:nvSpPr>
        <p:spPr>
          <a:xfrm>
            <a:off x="3623716" y="1549061"/>
            <a:ext cx="5109091" cy="461665"/>
          </a:xfrm>
          <a:prstGeom prst="rect">
            <a:avLst/>
          </a:prstGeom>
        </p:spPr>
        <p:txBody>
          <a:bodyPr wrap="none">
            <a:spAutoFit/>
          </a:bodyPr>
          <a:lstStyle/>
          <a:p>
            <a:r>
              <a:rPr lang="zh-CN" altLang="en-US" sz="2400" b="1" dirty="0">
                <a:solidFill>
                  <a:srgbClr val="FFFF00"/>
                </a:solidFill>
                <a:latin typeface="微软雅黑" panose="020B0503020204020204" pitchFamily="34" charset="-122"/>
                <a:ea typeface="微软雅黑" panose="020B0503020204020204" pitchFamily="34" charset="-122"/>
              </a:rPr>
              <a:t>全面深化改革</a:t>
            </a:r>
            <a:r>
              <a:rPr lang="zh-CN" altLang="en-US" sz="2400" b="1" dirty="0">
                <a:solidFill>
                  <a:schemeClr val="bg1"/>
                </a:solidFill>
                <a:latin typeface="微软雅黑" panose="020B0503020204020204" pitchFamily="34" charset="-122"/>
                <a:ea typeface="微软雅黑" panose="020B0503020204020204" pitchFamily="34" charset="-122"/>
              </a:rPr>
              <a:t>：新起点上如何发力？</a:t>
            </a:r>
          </a:p>
        </p:txBody>
      </p:sp>
    </p:spTree>
    <p:extLst>
      <p:ext uri="{BB962C8B-B14F-4D97-AF65-F5344CB8AC3E}">
        <p14:creationId xmlns:p14="http://schemas.microsoft.com/office/powerpoint/2010/main" val="1209535072"/>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64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4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64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6" presetClass="entr" presetSubtype="21" fill="hold" grpId="0" nodeType="afterEffect">
                                      <p:stCondLst>
                                        <p:cond delay="0"/>
                                      </p:stCondLst>
                                      <p:iterate type="lt">
                                        <p:tmPct val="10000"/>
                                      </p:iterate>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childTnLst>
                              </p:cTn>
                            </p:par>
                            <p:par>
                              <p:cTn id="21" fill="hold">
                                <p:stCondLst>
                                  <p:cond delay="2000"/>
                                </p:stCondLst>
                                <p:childTnLst>
                                  <p:par>
                                    <p:cTn id="22" presetID="21" presetClass="entr" presetSubtype="1"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heel(1)">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2" grpId="0"/>
          <p:bldP spid="3"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6" presetClass="entr" presetSubtype="21" fill="hold" grpId="0" nodeType="afterEffect">
                                      <p:stCondLst>
                                        <p:cond delay="0"/>
                                      </p:stCondLst>
                                      <p:iterate type="lt">
                                        <p:tmPct val="10000"/>
                                      </p:iterate>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childTnLst>
                              </p:cTn>
                            </p:par>
                            <p:par>
                              <p:cTn id="21" fill="hold">
                                <p:stCondLst>
                                  <p:cond delay="2000"/>
                                </p:stCondLst>
                                <p:childTnLst>
                                  <p:par>
                                    <p:cTn id="22" presetID="21" presetClass="entr" presetSubtype="1"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heel(1)">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2" grpId="0"/>
          <p:bldP spid="3" grpId="0"/>
          <p:bldP spid="6"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053059" y="260648"/>
            <a:ext cx="2954655"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决胜全面小康</a:t>
            </a:r>
          </a:p>
        </p:txBody>
      </p:sp>
      <p:sp>
        <p:nvSpPr>
          <p:cNvPr id="3" name="矩形 2">
            <a:extLst>
              <a:ext uri="{FF2B5EF4-FFF2-40B4-BE49-F238E27FC236}">
                <a16:creationId xmlns:a16="http://schemas.microsoft.com/office/drawing/2014/main" id="{AAF93D1C-2957-4D7C-AA3D-65E990AF77F9}"/>
              </a:ext>
            </a:extLst>
          </p:cNvPr>
          <p:cNvSpPr/>
          <p:nvPr/>
        </p:nvSpPr>
        <p:spPr>
          <a:xfrm>
            <a:off x="1722472" y="2348880"/>
            <a:ext cx="9073008" cy="3022366"/>
          </a:xfrm>
          <a:prstGeom prst="rect">
            <a:avLst/>
          </a:prstGeom>
        </p:spPr>
        <p:txBody>
          <a:bodyPr wrap="square">
            <a:spAutoFit/>
          </a:bodyPr>
          <a:lstStyle/>
          <a:p>
            <a:pPr indent="457200" algn="just">
              <a:lnSpc>
                <a:spcPct val="170000"/>
              </a:lnSpc>
            </a:pPr>
            <a:r>
              <a:rPr lang="zh-CN" altLang="en-US" sz="1600" dirty="0">
                <a:solidFill>
                  <a:schemeClr val="tx1">
                    <a:lumMod val="75000"/>
                    <a:lumOff val="25000"/>
                  </a:schemeClr>
                </a:solidFill>
                <a:latin typeface="微软雅黑" pitchFamily="34" charset="-122"/>
                <a:ea typeface="微软雅黑" pitchFamily="34" charset="-122"/>
              </a:rPr>
              <a:t>实现全面小康，是亿万人民的梦想和期许，也是党和政府对人民作出的庄严承诺。</a:t>
            </a:r>
          </a:p>
          <a:p>
            <a:pPr indent="457200" algn="just">
              <a:lnSpc>
                <a:spcPct val="170000"/>
              </a:lnSpc>
            </a:pPr>
            <a:r>
              <a:rPr lang="en-US" altLang="zh-CN" sz="1600" b="1" dirty="0">
                <a:solidFill>
                  <a:schemeClr val="tx1">
                    <a:lumMod val="75000"/>
                    <a:lumOff val="25000"/>
                  </a:schemeClr>
                </a:solidFill>
                <a:latin typeface="微软雅黑" pitchFamily="34" charset="-122"/>
                <a:ea typeface="微软雅黑" pitchFamily="34" charset="-122"/>
              </a:rPr>
              <a:t>2018</a:t>
            </a:r>
            <a:r>
              <a:rPr lang="zh-CN" altLang="en-US" sz="1600" b="1" dirty="0">
                <a:solidFill>
                  <a:schemeClr val="tx1">
                    <a:lumMod val="75000"/>
                    <a:lumOff val="25000"/>
                  </a:schemeClr>
                </a:solidFill>
                <a:latin typeface="微软雅黑" pitchFamily="34" charset="-122"/>
                <a:ea typeface="微软雅黑" pitchFamily="34" charset="-122"/>
              </a:rPr>
              <a:t>年是决胜全面建成小康社会的关键之年。</a:t>
            </a:r>
            <a:r>
              <a:rPr lang="zh-CN" altLang="en-US" sz="1600" dirty="0">
                <a:solidFill>
                  <a:schemeClr val="tx1">
                    <a:lumMod val="75000"/>
                    <a:lumOff val="25000"/>
                  </a:schemeClr>
                </a:solidFill>
                <a:latin typeface="微软雅黑" pitchFamily="34" charset="-122"/>
                <a:ea typeface="微软雅黑" pitchFamily="34" charset="-122"/>
              </a:rPr>
              <a:t>金融等领域存在的风险不容忽视，</a:t>
            </a:r>
            <a:r>
              <a:rPr lang="en-US" altLang="zh-CN" sz="1600" dirty="0">
                <a:solidFill>
                  <a:schemeClr val="tx1">
                    <a:lumMod val="75000"/>
                    <a:lumOff val="25000"/>
                  </a:schemeClr>
                </a:solidFill>
                <a:latin typeface="微软雅黑" pitchFamily="34" charset="-122"/>
                <a:ea typeface="微软雅黑" pitchFamily="34" charset="-122"/>
              </a:rPr>
              <a:t>3000</a:t>
            </a:r>
            <a:r>
              <a:rPr lang="zh-CN" altLang="en-US" sz="1600" dirty="0">
                <a:solidFill>
                  <a:schemeClr val="tx1">
                    <a:lumMod val="75000"/>
                    <a:lumOff val="25000"/>
                  </a:schemeClr>
                </a:solidFill>
                <a:latin typeface="微软雅黑" pitchFamily="34" charset="-122"/>
                <a:ea typeface="微软雅黑" pitchFamily="34" charset="-122"/>
              </a:rPr>
              <a:t>多万贫困人口尚未脱贫、</a:t>
            </a:r>
            <a:r>
              <a:rPr lang="en-US" altLang="zh-CN" sz="1600" dirty="0">
                <a:solidFill>
                  <a:schemeClr val="tx1">
                    <a:lumMod val="75000"/>
                    <a:lumOff val="25000"/>
                  </a:schemeClr>
                </a:solidFill>
                <a:latin typeface="微软雅黑" pitchFamily="34" charset="-122"/>
                <a:ea typeface="微软雅黑" pitchFamily="34" charset="-122"/>
              </a:rPr>
              <a:t>600</a:t>
            </a:r>
            <a:r>
              <a:rPr lang="zh-CN" altLang="en-US" sz="1600" dirty="0">
                <a:solidFill>
                  <a:schemeClr val="tx1">
                    <a:lumMod val="75000"/>
                    <a:lumOff val="25000"/>
                  </a:schemeClr>
                </a:solidFill>
                <a:latin typeface="微软雅黑" pitchFamily="34" charset="-122"/>
                <a:ea typeface="微软雅黑" pitchFamily="34" charset="-122"/>
              </a:rPr>
              <a:t>多个贫困县需要摘帽，大气、水、土壤治理任务繁重</a:t>
            </a:r>
            <a:r>
              <a:rPr lang="en-US" altLang="zh-CN" sz="1600" dirty="0">
                <a:solidFill>
                  <a:schemeClr val="tx1">
                    <a:lumMod val="75000"/>
                    <a:lumOff val="25000"/>
                  </a:schemeClr>
                </a:solidFill>
                <a:latin typeface="微软雅黑" pitchFamily="34" charset="-122"/>
                <a:ea typeface="微软雅黑" pitchFamily="34" charset="-122"/>
              </a:rPr>
              <a:t>……</a:t>
            </a:r>
          </a:p>
          <a:p>
            <a:pPr indent="457200" algn="just">
              <a:lnSpc>
                <a:spcPct val="170000"/>
              </a:lnSpc>
            </a:pPr>
            <a:r>
              <a:rPr lang="zh-CN" altLang="en-US" sz="1600" b="1" dirty="0">
                <a:solidFill>
                  <a:schemeClr val="tx1">
                    <a:lumMod val="75000"/>
                    <a:lumOff val="25000"/>
                  </a:schemeClr>
                </a:solidFill>
                <a:latin typeface="微软雅黑" pitchFamily="34" charset="-122"/>
                <a:ea typeface="微软雅黑" pitchFamily="34" charset="-122"/>
              </a:rPr>
              <a:t>统筹协调改革发展稳定，</a:t>
            </a:r>
            <a:r>
              <a:rPr lang="zh-CN" altLang="en-US" sz="1600" dirty="0">
                <a:solidFill>
                  <a:schemeClr val="tx1">
                    <a:lumMod val="75000"/>
                    <a:lumOff val="25000"/>
                  </a:schemeClr>
                </a:solidFill>
                <a:latin typeface="微软雅黑" pitchFamily="34" charset="-122"/>
                <a:ea typeface="微软雅黑" pitchFamily="34" charset="-122"/>
              </a:rPr>
              <a:t>切实解决老百姓最急最忧最盼的问题，坚决打好防范化解重大风险、精准脱贫、污染防治三大攻坚战，关系全面建成小康社会全局。</a:t>
            </a:r>
          </a:p>
          <a:p>
            <a:pPr indent="457200" algn="just">
              <a:lnSpc>
                <a:spcPct val="170000"/>
              </a:lnSpc>
            </a:pPr>
            <a:r>
              <a:rPr lang="zh-CN" altLang="en-US" sz="1600" dirty="0">
                <a:solidFill>
                  <a:schemeClr val="tx1">
                    <a:lumMod val="75000"/>
                    <a:lumOff val="25000"/>
                  </a:schemeClr>
                </a:solidFill>
                <a:latin typeface="微软雅黑" pitchFamily="34" charset="-122"/>
                <a:ea typeface="微软雅黑" pitchFamily="34" charset="-122"/>
              </a:rPr>
              <a:t>“关键之年召开的全国两会，将为今后一段时期取得三大攻坚战的胜利谋划部署，使全面建成小康社会得到人民认可、经得起历史检验。”南开大学教授周立群说</a:t>
            </a:r>
          </a:p>
        </p:txBody>
      </p:sp>
      <p:sp>
        <p:nvSpPr>
          <p:cNvPr id="11" name="圆角矩形 7">
            <a:extLst>
              <a:ext uri="{FF2B5EF4-FFF2-40B4-BE49-F238E27FC236}">
                <a16:creationId xmlns:a16="http://schemas.microsoft.com/office/drawing/2014/main" id="{AFC142FB-7460-41AA-9C72-295D1765774B}"/>
              </a:ext>
            </a:extLst>
          </p:cNvPr>
          <p:cNvSpPr/>
          <p:nvPr/>
        </p:nvSpPr>
        <p:spPr>
          <a:xfrm>
            <a:off x="1531844" y="1750434"/>
            <a:ext cx="9386311" cy="3983422"/>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99">
              <a:cs typeface="+mn-ea"/>
              <a:sym typeface="+mn-lt"/>
            </a:endParaRPr>
          </a:p>
        </p:txBody>
      </p:sp>
      <p:sp>
        <p:nvSpPr>
          <p:cNvPr id="12" name="圆角矩形 6">
            <a:extLst>
              <a:ext uri="{FF2B5EF4-FFF2-40B4-BE49-F238E27FC236}">
                <a16:creationId xmlns:a16="http://schemas.microsoft.com/office/drawing/2014/main" id="{1EE8F71C-EAC1-42FD-A0E9-2DAA39B68C4B}"/>
              </a:ext>
            </a:extLst>
          </p:cNvPr>
          <p:cNvSpPr/>
          <p:nvPr/>
        </p:nvSpPr>
        <p:spPr>
          <a:xfrm>
            <a:off x="2730584" y="1492880"/>
            <a:ext cx="6696744" cy="54507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id="{886F6C86-8D38-4508-ADA6-361D9F98DDF2}"/>
              </a:ext>
            </a:extLst>
          </p:cNvPr>
          <p:cNvSpPr/>
          <p:nvPr/>
        </p:nvSpPr>
        <p:spPr>
          <a:xfrm>
            <a:off x="3370522" y="1534583"/>
            <a:ext cx="5416868" cy="461665"/>
          </a:xfrm>
          <a:prstGeom prst="rect">
            <a:avLst/>
          </a:prstGeom>
        </p:spPr>
        <p:txBody>
          <a:bodyPr wrap="none">
            <a:spAutoFit/>
          </a:bodyPr>
          <a:lstStyle/>
          <a:p>
            <a:r>
              <a:rPr lang="zh-CN" altLang="en-US" sz="2400" b="1" dirty="0">
                <a:solidFill>
                  <a:srgbClr val="FFFF00"/>
                </a:solidFill>
                <a:latin typeface="微软雅黑" panose="020B0503020204020204" pitchFamily="34" charset="-122"/>
                <a:ea typeface="微软雅黑" panose="020B0503020204020204" pitchFamily="34" charset="-122"/>
              </a:rPr>
              <a:t>决胜全面小康</a:t>
            </a:r>
            <a:r>
              <a:rPr lang="zh-CN" altLang="en-US" sz="2400" b="1" dirty="0">
                <a:solidFill>
                  <a:schemeClr val="bg1"/>
                </a:solidFill>
                <a:latin typeface="微软雅黑" panose="020B0503020204020204" pitchFamily="34" charset="-122"/>
                <a:ea typeface="微软雅黑" panose="020B0503020204020204" pitchFamily="34" charset="-122"/>
              </a:rPr>
              <a:t>：关键之年谋划逐梦蓝图</a:t>
            </a:r>
          </a:p>
        </p:txBody>
      </p:sp>
    </p:spTree>
    <p:extLst>
      <p:ext uri="{BB962C8B-B14F-4D97-AF65-F5344CB8AC3E}">
        <p14:creationId xmlns:p14="http://schemas.microsoft.com/office/powerpoint/2010/main" val="420762732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16" presetClass="entr" presetSubtype="21" fill="hold" grpId="0" nodeType="afterEffect">
                                  <p:stCondLst>
                                    <p:cond delay="0"/>
                                  </p:stCondLst>
                                  <p:iterate type="lt">
                                    <p:tmPct val="10000"/>
                                  </p:iterate>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childTnLst>
                          </p:cTn>
                        </p:par>
                        <p:par>
                          <p:cTn id="21" fill="hold">
                            <p:stCondLst>
                              <p:cond delay="1000"/>
                            </p:stCondLst>
                            <p:childTnLst>
                              <p:par>
                                <p:cTn id="22" presetID="21" presetClass="entr" presetSubtype="1"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heel(1)">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1" grpId="0" animBg="1"/>
      <p:bldP spid="12" grpId="0" animBg="1"/>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053059" y="260648"/>
            <a:ext cx="2031325"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宪法修改</a:t>
            </a:r>
          </a:p>
        </p:txBody>
      </p:sp>
      <p:sp>
        <p:nvSpPr>
          <p:cNvPr id="3" name="矩形 2">
            <a:extLst>
              <a:ext uri="{FF2B5EF4-FFF2-40B4-BE49-F238E27FC236}">
                <a16:creationId xmlns:a16="http://schemas.microsoft.com/office/drawing/2014/main" id="{AAF93D1C-2957-4D7C-AA3D-65E990AF77F9}"/>
              </a:ext>
            </a:extLst>
          </p:cNvPr>
          <p:cNvSpPr/>
          <p:nvPr/>
        </p:nvSpPr>
        <p:spPr>
          <a:xfrm>
            <a:off x="1591092" y="2343016"/>
            <a:ext cx="9073008" cy="3194721"/>
          </a:xfrm>
          <a:prstGeom prst="rect">
            <a:avLst/>
          </a:prstGeom>
        </p:spPr>
        <p:txBody>
          <a:bodyPr wrap="square">
            <a:spAutoFit/>
          </a:bodyPr>
          <a:lstStyle/>
          <a:p>
            <a:pPr indent="457200" algn="just">
              <a:lnSpc>
                <a:spcPct val="140000"/>
              </a:lnSpc>
            </a:pPr>
            <a:r>
              <a:rPr lang="zh-CN" altLang="en-US" sz="1600" b="1" dirty="0">
                <a:solidFill>
                  <a:schemeClr val="tx1">
                    <a:lumMod val="75000"/>
                    <a:lumOff val="25000"/>
                  </a:schemeClr>
                </a:solidFill>
                <a:latin typeface="微软雅黑" pitchFamily="34" charset="-122"/>
                <a:ea typeface="微软雅黑" pitchFamily="34" charset="-122"/>
              </a:rPr>
              <a:t>中国特色社会主义进入新时代，全面依法治国迈上新征程。</a:t>
            </a:r>
          </a:p>
          <a:p>
            <a:pPr indent="457200" algn="just">
              <a:lnSpc>
                <a:spcPct val="140000"/>
              </a:lnSpc>
            </a:pPr>
            <a:r>
              <a:rPr lang="zh-CN" altLang="en-US" sz="1600" b="1" dirty="0">
                <a:solidFill>
                  <a:schemeClr val="tx1">
                    <a:lumMod val="75000"/>
                    <a:lumOff val="25000"/>
                  </a:schemeClr>
                </a:solidFill>
                <a:latin typeface="微软雅黑" pitchFamily="34" charset="-122"/>
                <a:ea typeface="微软雅黑" pitchFamily="34" charset="-122"/>
              </a:rPr>
              <a:t>宪法是国家的根本法，是治国安邦的总章程。</a:t>
            </a:r>
            <a:r>
              <a:rPr lang="zh-CN" altLang="en-US" sz="1600" dirty="0">
                <a:solidFill>
                  <a:schemeClr val="tx1">
                    <a:lumMod val="75000"/>
                    <a:lumOff val="25000"/>
                  </a:schemeClr>
                </a:solidFill>
                <a:latin typeface="微软雅黑" pitchFamily="34" charset="-122"/>
                <a:ea typeface="微软雅黑" pitchFamily="34" charset="-122"/>
              </a:rPr>
              <a:t>十三届全国人大一次会议将审议</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中华人民共和国宪法修正案（草案）</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。这是以习近平同志为核心的党中央从新时代坚持和发展中国特色社会主义全局和战略高度作出的重大决策。</a:t>
            </a:r>
          </a:p>
          <a:p>
            <a:pPr indent="457200" algn="just">
              <a:lnSpc>
                <a:spcPct val="140000"/>
              </a:lnSpc>
            </a:pPr>
            <a:r>
              <a:rPr lang="zh-CN" altLang="en-US" sz="1600" dirty="0">
                <a:solidFill>
                  <a:schemeClr val="tx1">
                    <a:lumMod val="75000"/>
                    <a:lumOff val="25000"/>
                  </a:schemeClr>
                </a:solidFill>
                <a:latin typeface="微软雅黑" pitchFamily="34" charset="-122"/>
                <a:ea typeface="微软雅黑" pitchFamily="34" charset="-122"/>
              </a:rPr>
              <a:t>党的十九届二中全会审议通过了中共中央关于修改宪法部分内容的建议。“党中央用一次全会专门讨论宪法修改问题，充分表明以习近平同志为核心的党中央对宪法修改的高度重视，对依法治国、依宪治国的高度重视。”中央党校教授辛鸣说。</a:t>
            </a:r>
          </a:p>
          <a:p>
            <a:pPr indent="457200" algn="just">
              <a:lnSpc>
                <a:spcPct val="140000"/>
              </a:lnSpc>
            </a:pPr>
            <a:r>
              <a:rPr lang="zh-CN" altLang="en-US" sz="1600" dirty="0">
                <a:solidFill>
                  <a:schemeClr val="tx1">
                    <a:lumMod val="75000"/>
                    <a:lumOff val="25000"/>
                  </a:schemeClr>
                </a:solidFill>
                <a:latin typeface="微软雅黑" pitchFamily="34" charset="-122"/>
                <a:ea typeface="微软雅黑" pitchFamily="34" charset="-122"/>
              </a:rPr>
              <a:t>辛鸣表示，把党和人民在实践中取得的重大理论创新、实践创新、制度创新成果上升为宪法规定，为的是更好发挥宪法在新时代坚持和发展中国特色社会主义中的重大作用。</a:t>
            </a:r>
          </a:p>
        </p:txBody>
      </p:sp>
      <p:sp>
        <p:nvSpPr>
          <p:cNvPr id="11" name="圆角矩形 7">
            <a:extLst>
              <a:ext uri="{FF2B5EF4-FFF2-40B4-BE49-F238E27FC236}">
                <a16:creationId xmlns:a16="http://schemas.microsoft.com/office/drawing/2014/main" id="{33F25CBB-FB2B-4A69-84A6-1BDE4E7EA69B}"/>
              </a:ext>
            </a:extLst>
          </p:cNvPr>
          <p:cNvSpPr/>
          <p:nvPr/>
        </p:nvSpPr>
        <p:spPr>
          <a:xfrm>
            <a:off x="1400464" y="1744570"/>
            <a:ext cx="9386311" cy="3983422"/>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99">
              <a:cs typeface="+mn-ea"/>
              <a:sym typeface="+mn-lt"/>
            </a:endParaRPr>
          </a:p>
        </p:txBody>
      </p:sp>
      <p:sp>
        <p:nvSpPr>
          <p:cNvPr id="12" name="圆角矩形 6">
            <a:extLst>
              <a:ext uri="{FF2B5EF4-FFF2-40B4-BE49-F238E27FC236}">
                <a16:creationId xmlns:a16="http://schemas.microsoft.com/office/drawing/2014/main" id="{823E021D-39BA-4DF8-A75B-49BDA0C920C8}"/>
              </a:ext>
            </a:extLst>
          </p:cNvPr>
          <p:cNvSpPr/>
          <p:nvPr/>
        </p:nvSpPr>
        <p:spPr>
          <a:xfrm>
            <a:off x="2349203" y="1484784"/>
            <a:ext cx="7488832" cy="54507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id="{886F6C86-8D38-4508-ADA6-361D9F98DDF2}"/>
              </a:ext>
            </a:extLst>
          </p:cNvPr>
          <p:cNvSpPr/>
          <p:nvPr/>
        </p:nvSpPr>
        <p:spPr>
          <a:xfrm>
            <a:off x="2481459" y="1541876"/>
            <a:ext cx="7830946" cy="430887"/>
          </a:xfrm>
          <a:prstGeom prst="rect">
            <a:avLst/>
          </a:prstGeom>
        </p:spPr>
        <p:txBody>
          <a:bodyPr wrap="square">
            <a:spAutoFit/>
          </a:bodyPr>
          <a:lstStyle/>
          <a:p>
            <a:r>
              <a:rPr lang="zh-CN" altLang="en-US" sz="2200" b="1" dirty="0">
                <a:solidFill>
                  <a:srgbClr val="FFFF00"/>
                </a:solidFill>
                <a:latin typeface="微软雅黑" panose="020B0503020204020204" pitchFamily="34" charset="-122"/>
                <a:ea typeface="微软雅黑" panose="020B0503020204020204" pitchFamily="34" charset="-122"/>
              </a:rPr>
              <a:t>宪法修改</a:t>
            </a:r>
            <a:r>
              <a:rPr lang="zh-CN" altLang="en-US" sz="2200" b="1" dirty="0">
                <a:solidFill>
                  <a:schemeClr val="bg1"/>
                </a:solidFill>
                <a:latin typeface="微软雅黑" panose="020B0503020204020204" pitchFamily="34" charset="-122"/>
                <a:ea typeface="微软雅黑" panose="020B0503020204020204" pitchFamily="34" charset="-122"/>
              </a:rPr>
              <a:t>：为新时代中国特色社会主义提供有力宪法保障</a:t>
            </a:r>
          </a:p>
        </p:txBody>
      </p:sp>
    </p:spTree>
    <p:extLst>
      <p:ext uri="{BB962C8B-B14F-4D97-AF65-F5344CB8AC3E}">
        <p14:creationId xmlns:p14="http://schemas.microsoft.com/office/powerpoint/2010/main" val="3328716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16" presetClass="entr" presetSubtype="21" fill="hold" grpId="0" nodeType="afterEffect">
                                  <p:stCondLst>
                                    <p:cond delay="0"/>
                                  </p:stCondLst>
                                  <p:iterate type="lt">
                                    <p:tmPct val="10000"/>
                                  </p:iterate>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childTnLst>
                          </p:cTn>
                        </p:par>
                        <p:par>
                          <p:cTn id="21" fill="hold">
                            <p:stCondLst>
                              <p:cond delay="1000"/>
                            </p:stCondLst>
                            <p:childTnLst>
                              <p:par>
                                <p:cTn id="22" presetID="21" presetClass="entr" presetSubtype="1"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heel(1)">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1" grpId="0" animBg="1"/>
      <p:bldP spid="12" grpId="0" animBg="1"/>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053059" y="260648"/>
            <a:ext cx="2492990"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选举和决定</a:t>
            </a:r>
          </a:p>
        </p:txBody>
      </p:sp>
      <p:sp>
        <p:nvSpPr>
          <p:cNvPr id="15" name="矩形 14">
            <a:extLst>
              <a:ext uri="{FF2B5EF4-FFF2-40B4-BE49-F238E27FC236}">
                <a16:creationId xmlns:a16="http://schemas.microsoft.com/office/drawing/2014/main" id="{4BE82E06-B8FD-4B3B-B313-9D03AE4D1051}"/>
              </a:ext>
            </a:extLst>
          </p:cNvPr>
          <p:cNvSpPr/>
          <p:nvPr/>
        </p:nvSpPr>
        <p:spPr>
          <a:xfrm>
            <a:off x="1556375" y="2775183"/>
            <a:ext cx="9073008" cy="2185214"/>
          </a:xfrm>
          <a:prstGeom prst="rect">
            <a:avLst/>
          </a:prstGeom>
        </p:spPr>
        <p:txBody>
          <a:bodyPr wrap="square">
            <a:spAutoFit/>
          </a:bodyPr>
          <a:lstStyle/>
          <a:p>
            <a:pPr indent="457200" algn="just">
              <a:lnSpc>
                <a:spcPct val="170000"/>
              </a:lnSpc>
            </a:pPr>
            <a:r>
              <a:rPr lang="zh-CN" altLang="en-US" sz="1600" dirty="0">
                <a:solidFill>
                  <a:schemeClr val="tx1">
                    <a:lumMod val="75000"/>
                    <a:lumOff val="25000"/>
                  </a:schemeClr>
                </a:solidFill>
                <a:latin typeface="微软雅黑" pitchFamily="34" charset="-122"/>
                <a:ea typeface="微软雅黑" pitchFamily="34" charset="-122"/>
              </a:rPr>
              <a:t>今年两会上，换届无疑举世瞩目。</a:t>
            </a:r>
          </a:p>
          <a:p>
            <a:pPr indent="457200" algn="just">
              <a:lnSpc>
                <a:spcPct val="170000"/>
              </a:lnSpc>
            </a:pPr>
            <a:r>
              <a:rPr lang="zh-CN" altLang="en-US" sz="1600" dirty="0">
                <a:solidFill>
                  <a:schemeClr val="tx1">
                    <a:lumMod val="75000"/>
                    <a:lumOff val="25000"/>
                  </a:schemeClr>
                </a:solidFill>
                <a:latin typeface="微软雅黑" pitchFamily="34" charset="-122"/>
                <a:ea typeface="微软雅黑" pitchFamily="34" charset="-122"/>
              </a:rPr>
              <a:t>去年十九大选举产生了新一届中央领导集体，本次两会将选举和决定新一届国家机构、全国政协领导人员。他们将接过历史“接力棒”，引领全国各族人民开启中国特色社会主义事业新征程。</a:t>
            </a:r>
          </a:p>
          <a:p>
            <a:pPr indent="457200" algn="just">
              <a:lnSpc>
                <a:spcPct val="170000"/>
              </a:lnSpc>
            </a:pPr>
            <a:r>
              <a:rPr lang="zh-CN" altLang="en-US" sz="1600" dirty="0">
                <a:solidFill>
                  <a:schemeClr val="tx1">
                    <a:lumMod val="75000"/>
                    <a:lumOff val="25000"/>
                  </a:schemeClr>
                </a:solidFill>
                <a:latin typeface="微软雅黑" pitchFamily="34" charset="-122"/>
                <a:ea typeface="微软雅黑" pitchFamily="34" charset="-122"/>
              </a:rPr>
              <a:t>全国人大会议期间，还将举行宪法宣誓。庄重的仪式、庄严的誓词，彰显宪法权威，更激励宣誓者忠于宪法、遵守宪法、维护宪法，加强宪法实施。</a:t>
            </a:r>
          </a:p>
        </p:txBody>
      </p:sp>
      <p:sp>
        <p:nvSpPr>
          <p:cNvPr id="11" name="圆角矩形 7">
            <a:extLst>
              <a:ext uri="{FF2B5EF4-FFF2-40B4-BE49-F238E27FC236}">
                <a16:creationId xmlns:a16="http://schemas.microsoft.com/office/drawing/2014/main" id="{F1891F48-74BB-406A-AE5B-7EA51680995B}"/>
              </a:ext>
            </a:extLst>
          </p:cNvPr>
          <p:cNvSpPr/>
          <p:nvPr/>
        </p:nvSpPr>
        <p:spPr>
          <a:xfrm>
            <a:off x="1400464" y="1744570"/>
            <a:ext cx="9386311" cy="3983422"/>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99">
              <a:cs typeface="+mn-ea"/>
              <a:sym typeface="+mn-lt"/>
            </a:endParaRPr>
          </a:p>
        </p:txBody>
      </p:sp>
      <p:sp>
        <p:nvSpPr>
          <p:cNvPr id="12" name="圆角矩形 6">
            <a:extLst>
              <a:ext uri="{FF2B5EF4-FFF2-40B4-BE49-F238E27FC236}">
                <a16:creationId xmlns:a16="http://schemas.microsoft.com/office/drawing/2014/main" id="{EE70141B-ABF0-4BF7-8C64-096504994227}"/>
              </a:ext>
            </a:extLst>
          </p:cNvPr>
          <p:cNvSpPr/>
          <p:nvPr/>
        </p:nvSpPr>
        <p:spPr>
          <a:xfrm>
            <a:off x="2349203" y="1484784"/>
            <a:ext cx="7488832" cy="54507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a16="http://schemas.microsoft.com/office/drawing/2014/main" id="{C9539E4C-E43C-4C28-8DCE-8F94728CC93E}"/>
              </a:ext>
            </a:extLst>
          </p:cNvPr>
          <p:cNvSpPr/>
          <p:nvPr/>
        </p:nvSpPr>
        <p:spPr>
          <a:xfrm>
            <a:off x="2312459" y="1545924"/>
            <a:ext cx="7560840" cy="461665"/>
          </a:xfrm>
          <a:prstGeom prst="rect">
            <a:avLst/>
          </a:prstGeom>
        </p:spPr>
        <p:txBody>
          <a:bodyPr wrap="square">
            <a:spAutoFit/>
          </a:bodyPr>
          <a:lstStyle/>
          <a:p>
            <a:r>
              <a:rPr lang="zh-CN" altLang="en-US" sz="2400" b="1" dirty="0">
                <a:solidFill>
                  <a:srgbClr val="FFFF00"/>
                </a:solidFill>
                <a:latin typeface="微软雅黑" panose="020B0503020204020204" pitchFamily="34" charset="-122"/>
                <a:ea typeface="微软雅黑" panose="020B0503020204020204" pitchFamily="34" charset="-122"/>
              </a:rPr>
              <a:t>选举和决定</a:t>
            </a:r>
            <a:r>
              <a:rPr lang="zh-CN" altLang="en-US" sz="2400" b="1" dirty="0">
                <a:solidFill>
                  <a:schemeClr val="bg1"/>
                </a:solidFill>
                <a:latin typeface="微软雅黑" panose="020B0503020204020204" pitchFamily="34" charset="-122"/>
                <a:ea typeface="微软雅黑" panose="020B0503020204020204" pitchFamily="34" charset="-122"/>
              </a:rPr>
              <a:t>：产生新一届国家机构和全国政协领导人员</a:t>
            </a:r>
          </a:p>
        </p:txBody>
      </p:sp>
    </p:spTree>
    <p:extLst>
      <p:ext uri="{BB962C8B-B14F-4D97-AF65-F5344CB8AC3E}">
        <p14:creationId xmlns:p14="http://schemas.microsoft.com/office/powerpoint/2010/main" val="3900819907"/>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14:presetBounceEnd="4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8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48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0-#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6" presetClass="entr" presetSubtype="21" fill="hold" grpId="0" nodeType="afterEffect">
                                      <p:stCondLst>
                                        <p:cond delay="0"/>
                                      </p:stCondLst>
                                      <p:iterate type="lt">
                                        <p:tmPct val="10000"/>
                                      </p:iterate>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childTnLst>
                              </p:cTn>
                            </p:par>
                            <p:par>
                              <p:cTn id="21" fill="hold">
                                <p:stCondLst>
                                  <p:cond delay="1000"/>
                                </p:stCondLst>
                                <p:childTnLst>
                                  <p:par>
                                    <p:cTn id="22" presetID="21" presetClass="entr" presetSubtype="1"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heel(1)">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P spid="11" grpId="0" animBg="1"/>
          <p:bldP spid="12" grpId="0" animBg="1"/>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0-#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6" presetClass="entr" presetSubtype="21" fill="hold" grpId="0" nodeType="afterEffect">
                                      <p:stCondLst>
                                        <p:cond delay="0"/>
                                      </p:stCondLst>
                                      <p:iterate type="lt">
                                        <p:tmPct val="10000"/>
                                      </p:iterate>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childTnLst>
                              </p:cTn>
                            </p:par>
                            <p:par>
                              <p:cTn id="21" fill="hold">
                                <p:stCondLst>
                                  <p:cond delay="1000"/>
                                </p:stCondLst>
                                <p:childTnLst>
                                  <p:par>
                                    <p:cTn id="22" presetID="21" presetClass="entr" presetSubtype="1"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heel(1)">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P spid="11" grpId="0" animBg="1"/>
          <p:bldP spid="12" grpId="0" animBg="1"/>
          <p:bldP spid="16"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053059" y="260648"/>
            <a:ext cx="2031325"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机构改革</a:t>
            </a:r>
          </a:p>
        </p:txBody>
      </p:sp>
      <p:sp>
        <p:nvSpPr>
          <p:cNvPr id="15" name="矩形 14">
            <a:extLst>
              <a:ext uri="{FF2B5EF4-FFF2-40B4-BE49-F238E27FC236}">
                <a16:creationId xmlns:a16="http://schemas.microsoft.com/office/drawing/2014/main" id="{BB2B522B-7EBA-4045-B5E3-3969268BE0D3}"/>
              </a:ext>
            </a:extLst>
          </p:cNvPr>
          <p:cNvSpPr/>
          <p:nvPr/>
        </p:nvSpPr>
        <p:spPr>
          <a:xfrm>
            <a:off x="1737135" y="2492896"/>
            <a:ext cx="8712968" cy="3046988"/>
          </a:xfrm>
          <a:prstGeom prst="rect">
            <a:avLst/>
          </a:prstGeom>
        </p:spPr>
        <p:txBody>
          <a:bodyPr wrap="square">
            <a:spAutoFit/>
          </a:bodyPr>
          <a:lstStyle/>
          <a:p>
            <a:pPr indent="457200" algn="just">
              <a:lnSpc>
                <a:spcPct val="150000"/>
              </a:lnSpc>
            </a:pPr>
            <a:r>
              <a:rPr lang="zh-CN" altLang="en-US" sz="1600" dirty="0">
                <a:solidFill>
                  <a:schemeClr val="tx1">
                    <a:lumMod val="75000"/>
                    <a:lumOff val="25000"/>
                  </a:schemeClr>
                </a:solidFill>
                <a:latin typeface="微软雅黑" pitchFamily="34" charset="-122"/>
                <a:ea typeface="微软雅黑" pitchFamily="34" charset="-122"/>
              </a:rPr>
              <a:t>改革开放以来，我们积极推进党和国家机构改革，各方面机构职能不断优化、逐步规范。本次两会，机构改革再次受到关注。</a:t>
            </a:r>
          </a:p>
          <a:p>
            <a:pPr indent="457200" algn="just">
              <a:lnSpc>
                <a:spcPct val="150000"/>
              </a:lnSpc>
            </a:pPr>
            <a:r>
              <a:rPr lang="zh-CN" altLang="en-US" sz="1600" dirty="0">
                <a:solidFill>
                  <a:schemeClr val="tx1">
                    <a:lumMod val="75000"/>
                    <a:lumOff val="25000"/>
                  </a:schemeClr>
                </a:solidFill>
                <a:latin typeface="微软雅黑" pitchFamily="34" charset="-122"/>
                <a:ea typeface="微软雅黑" pitchFamily="34" charset="-122"/>
              </a:rPr>
              <a:t>十九届三中全会公报指出，下决心解决党和国家机构职能体系中存在的障碍和弊端，加快推进国家治理体系和治理能力现代化，更好发挥我国社会主义制度优越性。</a:t>
            </a:r>
          </a:p>
          <a:p>
            <a:pPr indent="457200" algn="just">
              <a:lnSpc>
                <a:spcPct val="150000"/>
              </a:lnSpc>
            </a:pPr>
            <a:r>
              <a:rPr lang="zh-CN" altLang="en-US" sz="1600" dirty="0">
                <a:solidFill>
                  <a:schemeClr val="tx1">
                    <a:lumMod val="75000"/>
                    <a:lumOff val="25000"/>
                  </a:schemeClr>
                </a:solidFill>
                <a:latin typeface="微软雅黑" pitchFamily="34" charset="-122"/>
                <a:ea typeface="微软雅黑" pitchFamily="34" charset="-122"/>
              </a:rPr>
              <a:t>中国人民大学公共管理学院教授刘鹏认为，此次机构改革称为“党和国家机构改革”，而非以往的“国务院机构改革”，意味着改革涉及的面更广、更深，不仅仅停留在简单的部门撤并和名称变化上，而是统筹党政军群机构改革，加强党对各领域各方面工作领导，确保党的领导全覆盖，确保党的领导更加坚强有力。</a:t>
            </a:r>
          </a:p>
        </p:txBody>
      </p:sp>
      <p:sp>
        <p:nvSpPr>
          <p:cNvPr id="11" name="圆角矩形 7">
            <a:extLst>
              <a:ext uri="{FF2B5EF4-FFF2-40B4-BE49-F238E27FC236}">
                <a16:creationId xmlns:a16="http://schemas.microsoft.com/office/drawing/2014/main" id="{A2E2ACF0-D7E7-43A8-AD18-4C15F79D5D24}"/>
              </a:ext>
            </a:extLst>
          </p:cNvPr>
          <p:cNvSpPr/>
          <p:nvPr/>
        </p:nvSpPr>
        <p:spPr>
          <a:xfrm>
            <a:off x="1400464" y="1744570"/>
            <a:ext cx="9386311" cy="3983422"/>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99">
              <a:cs typeface="+mn-ea"/>
              <a:sym typeface="+mn-lt"/>
            </a:endParaRPr>
          </a:p>
        </p:txBody>
      </p:sp>
      <p:sp>
        <p:nvSpPr>
          <p:cNvPr id="12" name="圆角矩形 6">
            <a:extLst>
              <a:ext uri="{FF2B5EF4-FFF2-40B4-BE49-F238E27FC236}">
                <a16:creationId xmlns:a16="http://schemas.microsoft.com/office/drawing/2014/main" id="{B4150FDC-70F7-4343-9C73-25E09D4D7085}"/>
              </a:ext>
            </a:extLst>
          </p:cNvPr>
          <p:cNvSpPr/>
          <p:nvPr/>
        </p:nvSpPr>
        <p:spPr>
          <a:xfrm>
            <a:off x="2349203" y="1491518"/>
            <a:ext cx="7488832" cy="54507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a16="http://schemas.microsoft.com/office/drawing/2014/main" id="{17636D92-8BE5-4ACB-B0C4-A9E7CCC67F3B}"/>
              </a:ext>
            </a:extLst>
          </p:cNvPr>
          <p:cNvSpPr/>
          <p:nvPr/>
        </p:nvSpPr>
        <p:spPr>
          <a:xfrm>
            <a:off x="2349203" y="1548609"/>
            <a:ext cx="8352928" cy="430887"/>
          </a:xfrm>
          <a:prstGeom prst="rect">
            <a:avLst/>
          </a:prstGeom>
        </p:spPr>
        <p:txBody>
          <a:bodyPr wrap="square">
            <a:spAutoFit/>
          </a:bodyPr>
          <a:lstStyle/>
          <a:p>
            <a:r>
              <a:rPr lang="zh-CN" altLang="en-US" sz="2200" b="1" dirty="0">
                <a:solidFill>
                  <a:srgbClr val="FFFF00"/>
                </a:solidFill>
                <a:latin typeface="微软雅黑" panose="020B0503020204020204" pitchFamily="34" charset="-122"/>
                <a:ea typeface="微软雅黑" panose="020B0503020204020204" pitchFamily="34" charset="-122"/>
              </a:rPr>
              <a:t>机构改革</a:t>
            </a:r>
            <a:r>
              <a:rPr lang="zh-CN" altLang="en-US" sz="2200" b="1" dirty="0">
                <a:solidFill>
                  <a:schemeClr val="bg1"/>
                </a:solidFill>
                <a:latin typeface="微软雅黑" panose="020B0503020204020204" pitchFamily="34" charset="-122"/>
                <a:ea typeface="微软雅黑" panose="020B0503020204020204" pitchFamily="34" charset="-122"/>
              </a:rPr>
              <a:t>：推进国家治理体系和治理能力现代化的深刻变革</a:t>
            </a:r>
          </a:p>
        </p:txBody>
      </p:sp>
    </p:spTree>
    <p:extLst>
      <p:ext uri="{BB962C8B-B14F-4D97-AF65-F5344CB8AC3E}">
        <p14:creationId xmlns:p14="http://schemas.microsoft.com/office/powerpoint/2010/main" val="333974476"/>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6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0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0-#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6" presetClass="entr" presetSubtype="21" fill="hold" grpId="0" nodeType="afterEffect">
                                      <p:stCondLst>
                                        <p:cond delay="0"/>
                                      </p:stCondLst>
                                      <p:iterate type="lt">
                                        <p:tmPct val="10000"/>
                                      </p:iterate>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childTnLst>
                              </p:cTn>
                            </p:par>
                            <p:par>
                              <p:cTn id="21" fill="hold">
                                <p:stCondLst>
                                  <p:cond delay="1000"/>
                                </p:stCondLst>
                                <p:childTnLst>
                                  <p:par>
                                    <p:cTn id="22" presetID="21" presetClass="entr" presetSubtype="1"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heel(1)">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P spid="11" grpId="0" animBg="1"/>
          <p:bldP spid="12" grpId="0" animBg="1"/>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0-#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6" presetClass="entr" presetSubtype="21" fill="hold" grpId="0" nodeType="afterEffect">
                                      <p:stCondLst>
                                        <p:cond delay="0"/>
                                      </p:stCondLst>
                                      <p:iterate type="lt">
                                        <p:tmPct val="10000"/>
                                      </p:iterate>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childTnLst>
                              </p:cTn>
                            </p:par>
                            <p:par>
                              <p:cTn id="21" fill="hold">
                                <p:stCondLst>
                                  <p:cond delay="1000"/>
                                </p:stCondLst>
                                <p:childTnLst>
                                  <p:par>
                                    <p:cTn id="22" presetID="21" presetClass="entr" presetSubtype="1"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heel(1)">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P spid="11" grpId="0" animBg="1"/>
          <p:bldP spid="12" grpId="0" animBg="1"/>
          <p:bldP spid="16"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125067" y="260648"/>
            <a:ext cx="2031325"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监察立法</a:t>
            </a:r>
          </a:p>
        </p:txBody>
      </p:sp>
      <p:sp>
        <p:nvSpPr>
          <p:cNvPr id="16" name="矩形 15">
            <a:extLst>
              <a:ext uri="{FF2B5EF4-FFF2-40B4-BE49-F238E27FC236}">
                <a16:creationId xmlns:a16="http://schemas.microsoft.com/office/drawing/2014/main" id="{4FE75DBB-2C17-462B-9F62-3F23771A3459}"/>
              </a:ext>
            </a:extLst>
          </p:cNvPr>
          <p:cNvSpPr/>
          <p:nvPr/>
        </p:nvSpPr>
        <p:spPr>
          <a:xfrm>
            <a:off x="1845147" y="2708920"/>
            <a:ext cx="8496944" cy="2308324"/>
          </a:xfrm>
          <a:prstGeom prst="rect">
            <a:avLst/>
          </a:prstGeom>
        </p:spPr>
        <p:txBody>
          <a:bodyPr wrap="square">
            <a:spAutoFit/>
          </a:bodyPr>
          <a:lstStyle/>
          <a:p>
            <a:pPr indent="457200" algn="just">
              <a:lnSpc>
                <a:spcPct val="150000"/>
              </a:lnSpc>
            </a:pPr>
            <a:r>
              <a:rPr lang="zh-CN" altLang="en-US" sz="1600" dirty="0">
                <a:solidFill>
                  <a:schemeClr val="tx1">
                    <a:lumMod val="75000"/>
                    <a:lumOff val="25000"/>
                  </a:schemeClr>
                </a:solidFill>
                <a:latin typeface="微软雅黑" pitchFamily="34" charset="-122"/>
                <a:ea typeface="微软雅黑" pitchFamily="34" charset="-122"/>
              </a:rPr>
              <a:t>十三届全国人大一次会议还将审议</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中华人民共和国监察法（草案）</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a:t>
            </a:r>
            <a:r>
              <a:rPr lang="zh-CN" altLang="en-US" sz="1600" b="1" dirty="0">
                <a:solidFill>
                  <a:schemeClr val="tx1">
                    <a:lumMod val="75000"/>
                    <a:lumOff val="25000"/>
                  </a:schemeClr>
                </a:solidFill>
                <a:latin typeface="微软雅黑" pitchFamily="34" charset="-122"/>
                <a:ea typeface="微软雅黑" pitchFamily="34" charset="-122"/>
              </a:rPr>
              <a:t>夺取反腐败斗争压倒性胜利，治本之策在于加强对权力的监督。</a:t>
            </a:r>
            <a:r>
              <a:rPr lang="zh-CN" altLang="en-US" sz="1600" dirty="0">
                <a:solidFill>
                  <a:schemeClr val="tx1">
                    <a:lumMod val="75000"/>
                    <a:lumOff val="25000"/>
                  </a:schemeClr>
                </a:solidFill>
                <a:latin typeface="微软雅黑" pitchFamily="34" charset="-122"/>
                <a:ea typeface="微软雅黑" pitchFamily="34" charset="-122"/>
              </a:rPr>
              <a:t>构建党统一指挥、全面覆盖、权威高效的监督体系，将进一步加强对权力运行的制约和监督，实现对所有行使公权力的公职人员监察全覆盖。</a:t>
            </a:r>
          </a:p>
          <a:p>
            <a:pPr indent="457200" algn="just">
              <a:lnSpc>
                <a:spcPct val="150000"/>
              </a:lnSpc>
            </a:pPr>
            <a:r>
              <a:rPr lang="zh-CN" altLang="en-US" sz="1600" dirty="0">
                <a:solidFill>
                  <a:schemeClr val="tx1">
                    <a:lumMod val="75000"/>
                    <a:lumOff val="25000"/>
                  </a:schemeClr>
                </a:solidFill>
                <a:latin typeface="微软雅黑" pitchFamily="34" charset="-122"/>
                <a:ea typeface="微软雅黑" pitchFamily="34" charset="-122"/>
              </a:rPr>
              <a:t>五年来，反腐败斗争成绩显著，力度、广度、深度前所未有。与此同时，一些体制、机制性问题也随之暴露，全面从严治党依然任重道远</a:t>
            </a:r>
          </a:p>
        </p:txBody>
      </p:sp>
      <p:sp>
        <p:nvSpPr>
          <p:cNvPr id="10" name="圆角矩形 7">
            <a:extLst>
              <a:ext uri="{FF2B5EF4-FFF2-40B4-BE49-F238E27FC236}">
                <a16:creationId xmlns:a16="http://schemas.microsoft.com/office/drawing/2014/main" id="{E30FB5C7-5F10-4700-9586-81938E3D69D0}"/>
              </a:ext>
            </a:extLst>
          </p:cNvPr>
          <p:cNvSpPr/>
          <p:nvPr/>
        </p:nvSpPr>
        <p:spPr>
          <a:xfrm>
            <a:off x="1400464" y="1744570"/>
            <a:ext cx="9386311" cy="3983422"/>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99">
              <a:cs typeface="+mn-ea"/>
              <a:sym typeface="+mn-lt"/>
            </a:endParaRPr>
          </a:p>
        </p:txBody>
      </p:sp>
      <p:sp>
        <p:nvSpPr>
          <p:cNvPr id="11" name="圆角矩形 6">
            <a:extLst>
              <a:ext uri="{FF2B5EF4-FFF2-40B4-BE49-F238E27FC236}">
                <a16:creationId xmlns:a16="http://schemas.microsoft.com/office/drawing/2014/main" id="{BF09C1F4-3667-40AB-B403-0B54D8CFE38F}"/>
              </a:ext>
            </a:extLst>
          </p:cNvPr>
          <p:cNvSpPr/>
          <p:nvPr/>
        </p:nvSpPr>
        <p:spPr>
          <a:xfrm>
            <a:off x="2349203" y="1491518"/>
            <a:ext cx="7488832" cy="54507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7" name="矩形 16">
            <a:extLst>
              <a:ext uri="{FF2B5EF4-FFF2-40B4-BE49-F238E27FC236}">
                <a16:creationId xmlns:a16="http://schemas.microsoft.com/office/drawing/2014/main" id="{BD50D559-4E13-4CC2-BEA6-1CBF26570A84}"/>
              </a:ext>
            </a:extLst>
          </p:cNvPr>
          <p:cNvSpPr/>
          <p:nvPr/>
        </p:nvSpPr>
        <p:spPr>
          <a:xfrm>
            <a:off x="3952787" y="1534248"/>
            <a:ext cx="4608512" cy="461665"/>
          </a:xfrm>
          <a:prstGeom prst="rect">
            <a:avLst/>
          </a:prstGeom>
        </p:spPr>
        <p:txBody>
          <a:bodyPr wrap="square">
            <a:spAutoFit/>
          </a:bodyPr>
          <a:lstStyle/>
          <a:p>
            <a:r>
              <a:rPr lang="zh-CN" altLang="en-US" sz="2400" b="1" dirty="0">
                <a:solidFill>
                  <a:srgbClr val="FFFF00"/>
                </a:solidFill>
                <a:latin typeface="微软雅黑" panose="020B0503020204020204" pitchFamily="34" charset="-122"/>
                <a:ea typeface="微软雅黑" panose="020B0503020204020204" pitchFamily="34" charset="-122"/>
              </a:rPr>
              <a:t>监察立法</a:t>
            </a:r>
            <a:r>
              <a:rPr lang="zh-CN" altLang="en-US" sz="2400" b="1" dirty="0">
                <a:solidFill>
                  <a:schemeClr val="bg1"/>
                </a:solidFill>
                <a:latin typeface="微软雅黑" panose="020B0503020204020204" pitchFamily="34" charset="-122"/>
                <a:ea typeface="微软雅黑" panose="020B0503020204020204" pitchFamily="34" charset="-122"/>
              </a:rPr>
              <a:t>：实现反腐败国家立法</a:t>
            </a:r>
          </a:p>
        </p:txBody>
      </p:sp>
    </p:spTree>
    <p:extLst>
      <p:ext uri="{BB962C8B-B14F-4D97-AF65-F5344CB8AC3E}">
        <p14:creationId xmlns:p14="http://schemas.microsoft.com/office/powerpoint/2010/main" val="759137881"/>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0-#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6" presetClass="entr" presetSubtype="21" fill="hold" grpId="0" nodeType="afterEffect">
                                  <p:stCondLst>
                                    <p:cond delay="0"/>
                                  </p:stCondLst>
                                  <p:iterate type="lt">
                                    <p:tmPct val="10000"/>
                                  </p:iterate>
                                  <p:childTnLst>
                                    <p:set>
                                      <p:cBhvr>
                                        <p:cTn id="19" dur="1" fill="hold">
                                          <p:stCondLst>
                                            <p:cond delay="0"/>
                                          </p:stCondLst>
                                        </p:cTn>
                                        <p:tgtEl>
                                          <p:spTgt spid="11"/>
                                        </p:tgtEl>
                                        <p:attrNameLst>
                                          <p:attrName>style.visibility</p:attrName>
                                        </p:attrNameLst>
                                      </p:cBhvr>
                                      <p:to>
                                        <p:strVal val="visible"/>
                                      </p:to>
                                    </p:set>
                                    <p:animEffect transition="in" filter="barn(inVertical)">
                                      <p:cBhvr>
                                        <p:cTn id="20" dur="500"/>
                                        <p:tgtEl>
                                          <p:spTgt spid="11"/>
                                        </p:tgtEl>
                                      </p:cBhvr>
                                    </p:animEffect>
                                  </p:childTnLst>
                                </p:cTn>
                              </p:par>
                            </p:childTnLst>
                          </p:cTn>
                        </p:par>
                        <p:par>
                          <p:cTn id="21" fill="hold">
                            <p:stCondLst>
                              <p:cond delay="1000"/>
                            </p:stCondLst>
                            <p:childTnLst>
                              <p:par>
                                <p:cTn id="22" presetID="21" presetClass="entr" presetSubtype="1"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heel(1)">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p:bldP spid="10" grpId="0" animBg="1"/>
      <p:bldP spid="11" grpId="0" animBg="1"/>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B5013F5F-1B2A-4531-87C8-729302DD29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2706"/>
            <a:ext cx="12169541" cy="6880706"/>
          </a:xfrm>
          <a:prstGeom prst="rect">
            <a:avLst/>
          </a:prstGeom>
        </p:spPr>
      </p:pic>
      <p:sp>
        <p:nvSpPr>
          <p:cNvPr id="6" name="文本框 103"/>
          <p:cNvSpPr txBox="1"/>
          <p:nvPr/>
        </p:nvSpPr>
        <p:spPr>
          <a:xfrm>
            <a:off x="3315384" y="2567145"/>
            <a:ext cx="6417142" cy="923330"/>
          </a:xfrm>
          <a:prstGeom prst="rect">
            <a:avLst/>
          </a:prstGeom>
          <a:noFill/>
          <a:effectLst/>
        </p:spPr>
        <p:txBody>
          <a:bodyPr vert="horz" wrap="none" rtlCol="0">
            <a:spAutoFit/>
          </a:bodyPr>
          <a:lstStyle/>
          <a:p>
            <a:pPr algn="ctr"/>
            <a:r>
              <a:rPr lang="zh-CN" altLang="en-US" sz="5400" b="1" dirty="0">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数说过去五年的成就</a:t>
            </a:r>
          </a:p>
        </p:txBody>
      </p:sp>
      <p:pic>
        <p:nvPicPr>
          <p:cNvPr id="5" name="图片 4">
            <a:extLst>
              <a:ext uri="{FF2B5EF4-FFF2-40B4-BE49-F238E27FC236}">
                <a16:creationId xmlns:a16="http://schemas.microsoft.com/office/drawing/2014/main" id="{B37FE754-DC19-47FC-AD02-A842522159C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1583" t="-513" r="6419" b="42953"/>
          <a:stretch/>
        </p:blipFill>
        <p:spPr>
          <a:xfrm>
            <a:off x="8712543" y="188640"/>
            <a:ext cx="3058480" cy="1596176"/>
          </a:xfrm>
          <a:prstGeom prst="rect">
            <a:avLst/>
          </a:prstGeom>
        </p:spPr>
      </p:pic>
      <p:pic>
        <p:nvPicPr>
          <p:cNvPr id="10" name="图片 9">
            <a:extLst>
              <a:ext uri="{FF2B5EF4-FFF2-40B4-BE49-F238E27FC236}">
                <a16:creationId xmlns:a16="http://schemas.microsoft.com/office/drawing/2014/main" id="{11848040-499E-46F2-A352-9A6E284A9D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99237" y="3639189"/>
            <a:ext cx="2100270" cy="1202882"/>
          </a:xfrm>
          <a:prstGeom prst="rect">
            <a:avLst/>
          </a:prstGeom>
        </p:spPr>
      </p:pic>
      <p:sp>
        <p:nvSpPr>
          <p:cNvPr id="11" name="圆角矩形 4">
            <a:extLst>
              <a:ext uri="{FF2B5EF4-FFF2-40B4-BE49-F238E27FC236}">
                <a16:creationId xmlns:a16="http://schemas.microsoft.com/office/drawing/2014/main" id="{7FC71882-A605-4C98-8C8F-255E295DC044}"/>
              </a:ext>
            </a:extLst>
          </p:cNvPr>
          <p:cNvSpPr/>
          <p:nvPr/>
        </p:nvSpPr>
        <p:spPr>
          <a:xfrm>
            <a:off x="5626387" y="3658127"/>
            <a:ext cx="981120" cy="1111734"/>
          </a:xfrm>
          <a:prstGeom prst="roundRect">
            <a:avLst/>
          </a:prstGeom>
          <a:noFill/>
        </p:spPr>
        <p:txBody>
          <a:bodyPr wrap="none" rtlCol="0">
            <a:spAutoFit/>
          </a:bodyPr>
          <a:lstStyle/>
          <a:p>
            <a:pPr>
              <a:lnSpc>
                <a:spcPct val="120000"/>
              </a:lnSpc>
            </a:pPr>
            <a:r>
              <a:rPr lang="en-US" altLang="zh-CN" sz="5398" b="1" dirty="0">
                <a:solidFill>
                  <a:schemeClr val="accent4">
                    <a:lumMod val="20000"/>
                    <a:lumOff val="80000"/>
                  </a:schemeClr>
                </a:solidFill>
                <a:cs typeface="+mn-ea"/>
                <a:sym typeface="+mn-lt"/>
              </a:rPr>
              <a:t>03</a:t>
            </a:r>
            <a:endParaRPr lang="zh-CN" altLang="en-US" sz="5398" b="1" dirty="0">
              <a:solidFill>
                <a:schemeClr val="accent4">
                  <a:lumMod val="20000"/>
                  <a:lumOff val="80000"/>
                </a:schemeClr>
              </a:solidFill>
              <a:cs typeface="+mn-ea"/>
              <a:sym typeface="+mn-lt"/>
            </a:endParaRPr>
          </a:p>
        </p:txBody>
      </p:sp>
      <p:pic>
        <p:nvPicPr>
          <p:cNvPr id="12" name="图片 11">
            <a:extLst>
              <a:ext uri="{FF2B5EF4-FFF2-40B4-BE49-F238E27FC236}">
                <a16:creationId xmlns:a16="http://schemas.microsoft.com/office/drawing/2014/main" id="{7BAC4B65-68CF-40AD-9CB1-01DB139DD14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99237" y="1073605"/>
            <a:ext cx="1932085" cy="1143981"/>
          </a:xfrm>
          <a:prstGeom prst="rect">
            <a:avLst/>
          </a:prstGeom>
        </p:spPr>
      </p:pic>
      <p:pic>
        <p:nvPicPr>
          <p:cNvPr id="13" name="图片 12">
            <a:extLst>
              <a:ext uri="{FF2B5EF4-FFF2-40B4-BE49-F238E27FC236}">
                <a16:creationId xmlns:a16="http://schemas.microsoft.com/office/drawing/2014/main" id="{832D93DA-6152-4980-8902-449E29400FA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0" y="-22706"/>
            <a:ext cx="3604269" cy="1596176"/>
          </a:xfrm>
          <a:prstGeom prst="rect">
            <a:avLst/>
          </a:prstGeom>
        </p:spPr>
      </p:pic>
    </p:spTree>
    <p:extLst>
      <p:ext uri="{BB962C8B-B14F-4D97-AF65-F5344CB8AC3E}">
        <p14:creationId xmlns:p14="http://schemas.microsoft.com/office/powerpoint/2010/main" val="1217462043"/>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5">
            <a:extLst>
              <a:ext uri="{FF2B5EF4-FFF2-40B4-BE49-F238E27FC236}">
                <a16:creationId xmlns:a16="http://schemas.microsoft.com/office/drawing/2014/main" id="{8F820509-9CB4-42B6-9AC2-A3C2C6D6A3CE}"/>
              </a:ext>
            </a:extLst>
          </p:cNvPr>
          <p:cNvSpPr/>
          <p:nvPr/>
        </p:nvSpPr>
        <p:spPr>
          <a:xfrm>
            <a:off x="1125066" y="1340768"/>
            <a:ext cx="10081120" cy="4104456"/>
          </a:xfrm>
          <a:prstGeom prst="roundRect">
            <a:avLst>
              <a:gd name="adj" fmla="val 7432"/>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箭头: 右 50">
            <a:extLst>
              <a:ext uri="{FF2B5EF4-FFF2-40B4-BE49-F238E27FC236}">
                <a16:creationId xmlns:a16="http://schemas.microsoft.com/office/drawing/2014/main" id="{1B434E85-8607-4060-9BBC-F9769680D13A}"/>
              </a:ext>
            </a:extLst>
          </p:cNvPr>
          <p:cNvSpPr/>
          <p:nvPr/>
        </p:nvSpPr>
        <p:spPr>
          <a:xfrm>
            <a:off x="3619532" y="2214156"/>
            <a:ext cx="936104" cy="792088"/>
          </a:xfrm>
          <a:prstGeom prst="rightArrow">
            <a:avLst>
              <a:gd name="adj1" fmla="val 65677"/>
              <a:gd name="adj2" fmla="val 50000"/>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125067" y="260648"/>
            <a:ext cx="4339650"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经济实力跃上新台阶</a:t>
            </a:r>
          </a:p>
        </p:txBody>
      </p:sp>
      <p:grpSp>
        <p:nvGrpSpPr>
          <p:cNvPr id="53" name="组合 52">
            <a:extLst>
              <a:ext uri="{FF2B5EF4-FFF2-40B4-BE49-F238E27FC236}">
                <a16:creationId xmlns:a16="http://schemas.microsoft.com/office/drawing/2014/main" id="{A1EECA9E-252D-4C30-A960-59F7DAF39B0B}"/>
              </a:ext>
            </a:extLst>
          </p:cNvPr>
          <p:cNvGrpSpPr/>
          <p:nvPr/>
        </p:nvGrpSpPr>
        <p:grpSpPr>
          <a:xfrm>
            <a:off x="837034" y="2492896"/>
            <a:ext cx="1584177" cy="1872208"/>
            <a:chOff x="1125067" y="2276872"/>
            <a:chExt cx="1440161" cy="1872208"/>
          </a:xfrm>
        </p:grpSpPr>
        <p:sp>
          <p:nvSpPr>
            <p:cNvPr id="10" name="梯形 9">
              <a:extLst>
                <a:ext uri="{FF2B5EF4-FFF2-40B4-BE49-F238E27FC236}">
                  <a16:creationId xmlns:a16="http://schemas.microsoft.com/office/drawing/2014/main" id="{405DF256-838E-4A62-A812-8D289FB10551}"/>
                </a:ext>
              </a:extLst>
            </p:cNvPr>
            <p:cNvSpPr/>
            <p:nvPr/>
          </p:nvSpPr>
          <p:spPr>
            <a:xfrm rot="16200000">
              <a:off x="319887" y="3082052"/>
              <a:ext cx="1872208" cy="261847"/>
            </a:xfrm>
            <a:prstGeom prst="trapezoid">
              <a:avLst>
                <a:gd name="adj" fmla="val 5366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形状 21">
              <a:extLst>
                <a:ext uri="{FF2B5EF4-FFF2-40B4-BE49-F238E27FC236}">
                  <a16:creationId xmlns:a16="http://schemas.microsoft.com/office/drawing/2014/main" id="{A27DD0F9-8982-49C7-B787-48EDC923C12E}"/>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a:extLst>
                <a:ext uri="{FF2B5EF4-FFF2-40B4-BE49-F238E27FC236}">
                  <a16:creationId xmlns:a16="http://schemas.microsoft.com/office/drawing/2014/main" id="{7884AD85-2F1A-4344-A754-7A5E5CB74ED4}"/>
                </a:ext>
              </a:extLst>
            </p:cNvPr>
            <p:cNvGrpSpPr/>
            <p:nvPr/>
          </p:nvGrpSpPr>
          <p:grpSpPr>
            <a:xfrm>
              <a:off x="1451651" y="2708920"/>
              <a:ext cx="830677" cy="1206498"/>
              <a:chOff x="1451651" y="2708920"/>
              <a:chExt cx="830677" cy="1206498"/>
            </a:xfrm>
          </p:grpSpPr>
          <p:grpSp>
            <p:nvGrpSpPr>
              <p:cNvPr id="8" name="组合 7">
                <a:extLst>
                  <a:ext uri="{FF2B5EF4-FFF2-40B4-BE49-F238E27FC236}">
                    <a16:creationId xmlns:a16="http://schemas.microsoft.com/office/drawing/2014/main" id="{BC7354D2-B6F1-49F2-9503-EDEA174A65E1}"/>
                  </a:ext>
                </a:extLst>
              </p:cNvPr>
              <p:cNvGrpSpPr/>
              <p:nvPr/>
            </p:nvGrpSpPr>
            <p:grpSpPr>
              <a:xfrm>
                <a:off x="1485107" y="2708920"/>
                <a:ext cx="656549" cy="758428"/>
                <a:chOff x="1836670" y="2907244"/>
                <a:chExt cx="491670" cy="567964"/>
              </a:xfrm>
            </p:grpSpPr>
            <p:sp>
              <p:nvSpPr>
                <p:cNvPr id="25" name="Freeform 27">
                  <a:extLst>
                    <a:ext uri="{FF2B5EF4-FFF2-40B4-BE49-F238E27FC236}">
                      <a16:creationId xmlns:a16="http://schemas.microsoft.com/office/drawing/2014/main" id="{CE844A27-318F-4C7B-B497-195392D71ACB}"/>
                    </a:ext>
                  </a:extLst>
                </p:cNvPr>
                <p:cNvSpPr>
                  <a:spLocks/>
                </p:cNvSpPr>
                <p:nvPr/>
              </p:nvSpPr>
              <p:spPr bwMode="auto">
                <a:xfrm>
                  <a:off x="1845147" y="3068960"/>
                  <a:ext cx="474064" cy="406248"/>
                </a:xfrm>
                <a:custGeom>
                  <a:avLst/>
                  <a:gdLst>
                    <a:gd name="T0" fmla="*/ 264 w 856"/>
                    <a:gd name="T1" fmla="*/ 0 h 732"/>
                    <a:gd name="T2" fmla="*/ 352 w 856"/>
                    <a:gd name="T3" fmla="*/ 0 h 732"/>
                    <a:gd name="T4" fmla="*/ 376 w 856"/>
                    <a:gd name="T5" fmla="*/ 24 h 732"/>
                    <a:gd name="T6" fmla="*/ 376 w 856"/>
                    <a:gd name="T7" fmla="*/ 684 h 732"/>
                    <a:gd name="T8" fmla="*/ 480 w 856"/>
                    <a:gd name="T9" fmla="*/ 684 h 732"/>
                    <a:gd name="T10" fmla="*/ 480 w 856"/>
                    <a:gd name="T11" fmla="*/ 352 h 732"/>
                    <a:gd name="T12" fmla="*/ 504 w 856"/>
                    <a:gd name="T13" fmla="*/ 328 h 732"/>
                    <a:gd name="T14" fmla="*/ 592 w 856"/>
                    <a:gd name="T15" fmla="*/ 328 h 732"/>
                    <a:gd name="T16" fmla="*/ 616 w 856"/>
                    <a:gd name="T17" fmla="*/ 352 h 732"/>
                    <a:gd name="T18" fmla="*/ 616 w 856"/>
                    <a:gd name="T19" fmla="*/ 684 h 732"/>
                    <a:gd name="T20" fmla="*/ 720 w 856"/>
                    <a:gd name="T21" fmla="*/ 684 h 732"/>
                    <a:gd name="T22" fmla="*/ 720 w 856"/>
                    <a:gd name="T23" fmla="*/ 252 h 732"/>
                    <a:gd name="T24" fmla="*/ 744 w 856"/>
                    <a:gd name="T25" fmla="*/ 228 h 732"/>
                    <a:gd name="T26" fmla="*/ 832 w 856"/>
                    <a:gd name="T27" fmla="*/ 228 h 732"/>
                    <a:gd name="T28" fmla="*/ 856 w 856"/>
                    <a:gd name="T29" fmla="*/ 252 h 732"/>
                    <a:gd name="T30" fmla="*/ 856 w 856"/>
                    <a:gd name="T31" fmla="*/ 732 h 732"/>
                    <a:gd name="T32" fmla="*/ 0 w 856"/>
                    <a:gd name="T33" fmla="*/ 732 h 732"/>
                    <a:gd name="T34" fmla="*/ 0 w 856"/>
                    <a:gd name="T35" fmla="*/ 188 h 732"/>
                    <a:gd name="T36" fmla="*/ 24 w 856"/>
                    <a:gd name="T37" fmla="*/ 164 h 732"/>
                    <a:gd name="T38" fmla="*/ 112 w 856"/>
                    <a:gd name="T39" fmla="*/ 164 h 732"/>
                    <a:gd name="T40" fmla="*/ 136 w 856"/>
                    <a:gd name="T41" fmla="*/ 188 h 732"/>
                    <a:gd name="T42" fmla="*/ 136 w 856"/>
                    <a:gd name="T43" fmla="*/ 684 h 732"/>
                    <a:gd name="T44" fmla="*/ 240 w 856"/>
                    <a:gd name="T45" fmla="*/ 684 h 732"/>
                    <a:gd name="T46" fmla="*/ 240 w 856"/>
                    <a:gd name="T47" fmla="*/ 24 h 732"/>
                    <a:gd name="T48" fmla="*/ 264 w 856"/>
                    <a:gd name="T49" fmla="*/ 0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56" h="732">
                      <a:moveTo>
                        <a:pt x="264" y="0"/>
                      </a:moveTo>
                      <a:cubicBezTo>
                        <a:pt x="352" y="0"/>
                        <a:pt x="352" y="0"/>
                        <a:pt x="352" y="0"/>
                      </a:cubicBezTo>
                      <a:cubicBezTo>
                        <a:pt x="365" y="0"/>
                        <a:pt x="376" y="11"/>
                        <a:pt x="376" y="24"/>
                      </a:cubicBezTo>
                      <a:cubicBezTo>
                        <a:pt x="376" y="684"/>
                        <a:pt x="376" y="684"/>
                        <a:pt x="376" y="684"/>
                      </a:cubicBezTo>
                      <a:cubicBezTo>
                        <a:pt x="480" y="684"/>
                        <a:pt x="480" y="684"/>
                        <a:pt x="480" y="684"/>
                      </a:cubicBezTo>
                      <a:cubicBezTo>
                        <a:pt x="480" y="352"/>
                        <a:pt x="480" y="352"/>
                        <a:pt x="480" y="352"/>
                      </a:cubicBezTo>
                      <a:cubicBezTo>
                        <a:pt x="480" y="339"/>
                        <a:pt x="491" y="328"/>
                        <a:pt x="504" y="328"/>
                      </a:cubicBezTo>
                      <a:cubicBezTo>
                        <a:pt x="592" y="328"/>
                        <a:pt x="592" y="328"/>
                        <a:pt x="592" y="328"/>
                      </a:cubicBezTo>
                      <a:cubicBezTo>
                        <a:pt x="605" y="328"/>
                        <a:pt x="616" y="339"/>
                        <a:pt x="616" y="352"/>
                      </a:cubicBezTo>
                      <a:cubicBezTo>
                        <a:pt x="616" y="684"/>
                        <a:pt x="616" y="684"/>
                        <a:pt x="616" y="684"/>
                      </a:cubicBezTo>
                      <a:cubicBezTo>
                        <a:pt x="720" y="684"/>
                        <a:pt x="720" y="684"/>
                        <a:pt x="720" y="684"/>
                      </a:cubicBezTo>
                      <a:cubicBezTo>
                        <a:pt x="720" y="252"/>
                        <a:pt x="720" y="252"/>
                        <a:pt x="720" y="252"/>
                      </a:cubicBezTo>
                      <a:cubicBezTo>
                        <a:pt x="720" y="239"/>
                        <a:pt x="731" y="228"/>
                        <a:pt x="744" y="228"/>
                      </a:cubicBezTo>
                      <a:cubicBezTo>
                        <a:pt x="832" y="228"/>
                        <a:pt x="832" y="228"/>
                        <a:pt x="832" y="228"/>
                      </a:cubicBezTo>
                      <a:cubicBezTo>
                        <a:pt x="845" y="228"/>
                        <a:pt x="856" y="239"/>
                        <a:pt x="856" y="252"/>
                      </a:cubicBezTo>
                      <a:cubicBezTo>
                        <a:pt x="856" y="412"/>
                        <a:pt x="856" y="572"/>
                        <a:pt x="856" y="732"/>
                      </a:cubicBezTo>
                      <a:cubicBezTo>
                        <a:pt x="0" y="732"/>
                        <a:pt x="0" y="732"/>
                        <a:pt x="0" y="732"/>
                      </a:cubicBezTo>
                      <a:cubicBezTo>
                        <a:pt x="0" y="551"/>
                        <a:pt x="0" y="369"/>
                        <a:pt x="0" y="188"/>
                      </a:cubicBezTo>
                      <a:cubicBezTo>
                        <a:pt x="0" y="175"/>
                        <a:pt x="11" y="164"/>
                        <a:pt x="24" y="164"/>
                      </a:cubicBezTo>
                      <a:cubicBezTo>
                        <a:pt x="112" y="164"/>
                        <a:pt x="112" y="164"/>
                        <a:pt x="112" y="164"/>
                      </a:cubicBezTo>
                      <a:cubicBezTo>
                        <a:pt x="125" y="164"/>
                        <a:pt x="136" y="175"/>
                        <a:pt x="136" y="188"/>
                      </a:cubicBezTo>
                      <a:cubicBezTo>
                        <a:pt x="136" y="684"/>
                        <a:pt x="136" y="684"/>
                        <a:pt x="136" y="684"/>
                      </a:cubicBezTo>
                      <a:cubicBezTo>
                        <a:pt x="240" y="684"/>
                        <a:pt x="240" y="684"/>
                        <a:pt x="240" y="684"/>
                      </a:cubicBezTo>
                      <a:cubicBezTo>
                        <a:pt x="240" y="24"/>
                        <a:pt x="240" y="24"/>
                        <a:pt x="240" y="24"/>
                      </a:cubicBezTo>
                      <a:cubicBezTo>
                        <a:pt x="240" y="11"/>
                        <a:pt x="251" y="0"/>
                        <a:pt x="264"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8">
                  <a:extLst>
                    <a:ext uri="{FF2B5EF4-FFF2-40B4-BE49-F238E27FC236}">
                      <a16:creationId xmlns:a16="http://schemas.microsoft.com/office/drawing/2014/main" id="{AE6F80C7-1D7F-4EC6-98F6-7153C9B4AE23}"/>
                    </a:ext>
                  </a:extLst>
                </p:cNvPr>
                <p:cNvSpPr>
                  <a:spLocks noEditPoints="1"/>
                </p:cNvSpPr>
                <p:nvPr/>
              </p:nvSpPr>
              <p:spPr bwMode="auto">
                <a:xfrm>
                  <a:off x="1836670" y="2907244"/>
                  <a:ext cx="491670" cy="275179"/>
                </a:xfrm>
                <a:custGeom>
                  <a:avLst/>
                  <a:gdLst>
                    <a:gd name="T0" fmla="*/ 244 w 888"/>
                    <a:gd name="T1" fmla="*/ 110 h 496"/>
                    <a:gd name="T2" fmla="*/ 265 w 888"/>
                    <a:gd name="T3" fmla="*/ 25 h 496"/>
                    <a:gd name="T4" fmla="*/ 383 w 888"/>
                    <a:gd name="T5" fmla="*/ 25 h 496"/>
                    <a:gd name="T6" fmla="*/ 391 w 888"/>
                    <a:gd name="T7" fmla="*/ 135 h 496"/>
                    <a:gd name="T8" fmla="*/ 564 w 888"/>
                    <a:gd name="T9" fmla="*/ 328 h 496"/>
                    <a:gd name="T10" fmla="*/ 629 w 888"/>
                    <a:gd name="T11" fmla="*/ 359 h 496"/>
                    <a:gd name="T12" fmla="*/ 720 w 888"/>
                    <a:gd name="T13" fmla="*/ 312 h 496"/>
                    <a:gd name="T14" fmla="*/ 804 w 888"/>
                    <a:gd name="T15" fmla="*/ 228 h 496"/>
                    <a:gd name="T16" fmla="*/ 888 w 888"/>
                    <a:gd name="T17" fmla="*/ 312 h 496"/>
                    <a:gd name="T18" fmla="*/ 804 w 888"/>
                    <a:gd name="T19" fmla="*/ 396 h 496"/>
                    <a:gd name="T20" fmla="*/ 739 w 888"/>
                    <a:gd name="T21" fmla="*/ 365 h 496"/>
                    <a:gd name="T22" fmla="*/ 648 w 888"/>
                    <a:gd name="T23" fmla="*/ 412 h 496"/>
                    <a:gd name="T24" fmla="*/ 564 w 888"/>
                    <a:gd name="T25" fmla="*/ 496 h 496"/>
                    <a:gd name="T26" fmla="*/ 480 w 888"/>
                    <a:gd name="T27" fmla="*/ 412 h 496"/>
                    <a:gd name="T28" fmla="*/ 352 w 888"/>
                    <a:gd name="T29" fmla="*/ 163 h 496"/>
                    <a:gd name="T30" fmla="*/ 271 w 888"/>
                    <a:gd name="T31" fmla="*/ 149 h 496"/>
                    <a:gd name="T32" fmla="*/ 168 w 888"/>
                    <a:gd name="T33" fmla="*/ 248 h 496"/>
                    <a:gd name="T34" fmla="*/ 84 w 888"/>
                    <a:gd name="T35" fmla="*/ 332 h 496"/>
                    <a:gd name="T36" fmla="*/ 0 w 888"/>
                    <a:gd name="T37" fmla="*/ 248 h 496"/>
                    <a:gd name="T38" fmla="*/ 84 w 888"/>
                    <a:gd name="T39" fmla="*/ 164 h 496"/>
                    <a:gd name="T40" fmla="*/ 829 w 888"/>
                    <a:gd name="T41" fmla="*/ 287 h 496"/>
                    <a:gd name="T42" fmla="*/ 779 w 888"/>
                    <a:gd name="T43" fmla="*/ 287 h 496"/>
                    <a:gd name="T44" fmla="*/ 779 w 888"/>
                    <a:gd name="T45" fmla="*/ 337 h 496"/>
                    <a:gd name="T46" fmla="*/ 829 w 888"/>
                    <a:gd name="T47" fmla="*/ 337 h 496"/>
                    <a:gd name="T48" fmla="*/ 829 w 888"/>
                    <a:gd name="T49" fmla="*/ 287 h 496"/>
                    <a:gd name="T50" fmla="*/ 564 w 888"/>
                    <a:gd name="T51" fmla="*/ 376 h 496"/>
                    <a:gd name="T52" fmla="*/ 528 w 888"/>
                    <a:gd name="T53" fmla="*/ 412 h 496"/>
                    <a:gd name="T54" fmla="*/ 564 w 888"/>
                    <a:gd name="T55" fmla="*/ 448 h 496"/>
                    <a:gd name="T56" fmla="*/ 600 w 888"/>
                    <a:gd name="T57" fmla="*/ 412 h 496"/>
                    <a:gd name="T58" fmla="*/ 349 w 888"/>
                    <a:gd name="T59" fmla="*/ 59 h 496"/>
                    <a:gd name="T60" fmla="*/ 299 w 888"/>
                    <a:gd name="T61" fmla="*/ 59 h 496"/>
                    <a:gd name="T62" fmla="*/ 299 w 888"/>
                    <a:gd name="T63" fmla="*/ 109 h 496"/>
                    <a:gd name="T64" fmla="*/ 349 w 888"/>
                    <a:gd name="T65" fmla="*/ 109 h 496"/>
                    <a:gd name="T66" fmla="*/ 349 w 888"/>
                    <a:gd name="T67" fmla="*/ 59 h 496"/>
                    <a:gd name="T68" fmla="*/ 84 w 888"/>
                    <a:gd name="T69" fmla="*/ 212 h 496"/>
                    <a:gd name="T70" fmla="*/ 48 w 888"/>
                    <a:gd name="T71" fmla="*/ 248 h 496"/>
                    <a:gd name="T72" fmla="*/ 84 w 888"/>
                    <a:gd name="T73" fmla="*/ 284 h 496"/>
                    <a:gd name="T74" fmla="*/ 120 w 888"/>
                    <a:gd name="T75" fmla="*/ 248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88" h="496">
                      <a:moveTo>
                        <a:pt x="137" y="183"/>
                      </a:moveTo>
                      <a:cubicBezTo>
                        <a:pt x="244" y="110"/>
                        <a:pt x="244" y="110"/>
                        <a:pt x="244" y="110"/>
                      </a:cubicBezTo>
                      <a:cubicBezTo>
                        <a:pt x="241" y="102"/>
                        <a:pt x="240" y="93"/>
                        <a:pt x="240" y="84"/>
                      </a:cubicBezTo>
                      <a:cubicBezTo>
                        <a:pt x="240" y="61"/>
                        <a:pt x="249" y="40"/>
                        <a:pt x="265" y="25"/>
                      </a:cubicBezTo>
                      <a:cubicBezTo>
                        <a:pt x="280" y="9"/>
                        <a:pt x="301" y="0"/>
                        <a:pt x="324" y="0"/>
                      </a:cubicBezTo>
                      <a:cubicBezTo>
                        <a:pt x="347" y="0"/>
                        <a:pt x="368" y="9"/>
                        <a:pt x="383" y="25"/>
                      </a:cubicBezTo>
                      <a:cubicBezTo>
                        <a:pt x="399" y="40"/>
                        <a:pt x="408" y="61"/>
                        <a:pt x="408" y="84"/>
                      </a:cubicBezTo>
                      <a:cubicBezTo>
                        <a:pt x="408" y="103"/>
                        <a:pt x="402" y="121"/>
                        <a:pt x="391" y="135"/>
                      </a:cubicBezTo>
                      <a:cubicBezTo>
                        <a:pt x="536" y="333"/>
                        <a:pt x="536" y="333"/>
                        <a:pt x="536" y="333"/>
                      </a:cubicBezTo>
                      <a:cubicBezTo>
                        <a:pt x="545" y="330"/>
                        <a:pt x="554" y="328"/>
                        <a:pt x="564" y="328"/>
                      </a:cubicBezTo>
                      <a:cubicBezTo>
                        <a:pt x="587" y="328"/>
                        <a:pt x="608" y="337"/>
                        <a:pt x="623" y="353"/>
                      </a:cubicBezTo>
                      <a:cubicBezTo>
                        <a:pt x="625" y="355"/>
                        <a:pt x="627" y="357"/>
                        <a:pt x="629" y="359"/>
                      </a:cubicBezTo>
                      <a:cubicBezTo>
                        <a:pt x="720" y="321"/>
                        <a:pt x="720" y="321"/>
                        <a:pt x="720" y="321"/>
                      </a:cubicBezTo>
                      <a:cubicBezTo>
                        <a:pt x="720" y="318"/>
                        <a:pt x="720" y="315"/>
                        <a:pt x="720" y="312"/>
                      </a:cubicBezTo>
                      <a:cubicBezTo>
                        <a:pt x="720" y="289"/>
                        <a:pt x="729" y="268"/>
                        <a:pt x="745" y="253"/>
                      </a:cubicBezTo>
                      <a:cubicBezTo>
                        <a:pt x="760" y="237"/>
                        <a:pt x="781" y="228"/>
                        <a:pt x="804" y="228"/>
                      </a:cubicBezTo>
                      <a:cubicBezTo>
                        <a:pt x="827" y="228"/>
                        <a:pt x="848" y="237"/>
                        <a:pt x="863" y="253"/>
                      </a:cubicBezTo>
                      <a:cubicBezTo>
                        <a:pt x="879" y="268"/>
                        <a:pt x="888" y="289"/>
                        <a:pt x="888" y="312"/>
                      </a:cubicBezTo>
                      <a:cubicBezTo>
                        <a:pt x="888" y="335"/>
                        <a:pt x="879" y="356"/>
                        <a:pt x="863" y="371"/>
                      </a:cubicBezTo>
                      <a:cubicBezTo>
                        <a:pt x="848" y="387"/>
                        <a:pt x="827" y="396"/>
                        <a:pt x="804" y="396"/>
                      </a:cubicBezTo>
                      <a:cubicBezTo>
                        <a:pt x="781" y="396"/>
                        <a:pt x="760" y="387"/>
                        <a:pt x="745" y="371"/>
                      </a:cubicBezTo>
                      <a:cubicBezTo>
                        <a:pt x="743" y="369"/>
                        <a:pt x="741" y="367"/>
                        <a:pt x="739" y="365"/>
                      </a:cubicBezTo>
                      <a:cubicBezTo>
                        <a:pt x="648" y="403"/>
                        <a:pt x="648" y="403"/>
                        <a:pt x="648" y="403"/>
                      </a:cubicBezTo>
                      <a:cubicBezTo>
                        <a:pt x="648" y="406"/>
                        <a:pt x="648" y="409"/>
                        <a:pt x="648" y="412"/>
                      </a:cubicBezTo>
                      <a:cubicBezTo>
                        <a:pt x="648" y="435"/>
                        <a:pt x="639" y="456"/>
                        <a:pt x="623" y="471"/>
                      </a:cubicBezTo>
                      <a:cubicBezTo>
                        <a:pt x="608" y="487"/>
                        <a:pt x="587" y="496"/>
                        <a:pt x="564" y="496"/>
                      </a:cubicBezTo>
                      <a:cubicBezTo>
                        <a:pt x="541" y="496"/>
                        <a:pt x="520" y="487"/>
                        <a:pt x="505" y="471"/>
                      </a:cubicBezTo>
                      <a:cubicBezTo>
                        <a:pt x="489" y="456"/>
                        <a:pt x="480" y="435"/>
                        <a:pt x="480" y="412"/>
                      </a:cubicBezTo>
                      <a:cubicBezTo>
                        <a:pt x="480" y="393"/>
                        <a:pt x="486" y="375"/>
                        <a:pt x="497" y="361"/>
                      </a:cubicBezTo>
                      <a:cubicBezTo>
                        <a:pt x="352" y="163"/>
                        <a:pt x="352" y="163"/>
                        <a:pt x="352" y="163"/>
                      </a:cubicBezTo>
                      <a:cubicBezTo>
                        <a:pt x="343" y="166"/>
                        <a:pt x="334" y="168"/>
                        <a:pt x="324" y="168"/>
                      </a:cubicBezTo>
                      <a:cubicBezTo>
                        <a:pt x="304" y="168"/>
                        <a:pt x="285" y="161"/>
                        <a:pt x="271" y="149"/>
                      </a:cubicBezTo>
                      <a:cubicBezTo>
                        <a:pt x="164" y="222"/>
                        <a:pt x="164" y="222"/>
                        <a:pt x="164" y="222"/>
                      </a:cubicBezTo>
                      <a:cubicBezTo>
                        <a:pt x="167" y="230"/>
                        <a:pt x="168" y="239"/>
                        <a:pt x="168" y="248"/>
                      </a:cubicBezTo>
                      <a:cubicBezTo>
                        <a:pt x="168" y="271"/>
                        <a:pt x="159" y="292"/>
                        <a:pt x="143" y="307"/>
                      </a:cubicBezTo>
                      <a:cubicBezTo>
                        <a:pt x="128" y="323"/>
                        <a:pt x="107" y="332"/>
                        <a:pt x="84" y="332"/>
                      </a:cubicBezTo>
                      <a:cubicBezTo>
                        <a:pt x="61" y="332"/>
                        <a:pt x="40" y="323"/>
                        <a:pt x="25" y="307"/>
                      </a:cubicBezTo>
                      <a:cubicBezTo>
                        <a:pt x="9" y="292"/>
                        <a:pt x="0" y="271"/>
                        <a:pt x="0" y="248"/>
                      </a:cubicBezTo>
                      <a:cubicBezTo>
                        <a:pt x="0" y="225"/>
                        <a:pt x="9" y="204"/>
                        <a:pt x="25" y="189"/>
                      </a:cubicBezTo>
                      <a:cubicBezTo>
                        <a:pt x="40" y="173"/>
                        <a:pt x="61" y="164"/>
                        <a:pt x="84" y="164"/>
                      </a:cubicBezTo>
                      <a:cubicBezTo>
                        <a:pt x="104" y="164"/>
                        <a:pt x="123" y="171"/>
                        <a:pt x="137" y="183"/>
                      </a:cubicBezTo>
                      <a:close/>
                      <a:moveTo>
                        <a:pt x="829" y="287"/>
                      </a:moveTo>
                      <a:cubicBezTo>
                        <a:pt x="823" y="280"/>
                        <a:pt x="814" y="276"/>
                        <a:pt x="804" y="276"/>
                      </a:cubicBezTo>
                      <a:cubicBezTo>
                        <a:pt x="794" y="276"/>
                        <a:pt x="785" y="280"/>
                        <a:pt x="779" y="287"/>
                      </a:cubicBezTo>
                      <a:cubicBezTo>
                        <a:pt x="772" y="293"/>
                        <a:pt x="768" y="302"/>
                        <a:pt x="768" y="312"/>
                      </a:cubicBezTo>
                      <a:cubicBezTo>
                        <a:pt x="768" y="322"/>
                        <a:pt x="772" y="331"/>
                        <a:pt x="779" y="337"/>
                      </a:cubicBezTo>
                      <a:cubicBezTo>
                        <a:pt x="785" y="344"/>
                        <a:pt x="794" y="348"/>
                        <a:pt x="804" y="348"/>
                      </a:cubicBezTo>
                      <a:cubicBezTo>
                        <a:pt x="814" y="348"/>
                        <a:pt x="823" y="344"/>
                        <a:pt x="829" y="337"/>
                      </a:cubicBezTo>
                      <a:cubicBezTo>
                        <a:pt x="836" y="331"/>
                        <a:pt x="840" y="322"/>
                        <a:pt x="840" y="312"/>
                      </a:cubicBezTo>
                      <a:cubicBezTo>
                        <a:pt x="840" y="302"/>
                        <a:pt x="836" y="293"/>
                        <a:pt x="829" y="287"/>
                      </a:cubicBezTo>
                      <a:close/>
                      <a:moveTo>
                        <a:pt x="589" y="387"/>
                      </a:moveTo>
                      <a:cubicBezTo>
                        <a:pt x="583" y="380"/>
                        <a:pt x="574" y="376"/>
                        <a:pt x="564" y="376"/>
                      </a:cubicBezTo>
                      <a:cubicBezTo>
                        <a:pt x="554" y="376"/>
                        <a:pt x="545" y="380"/>
                        <a:pt x="539" y="387"/>
                      </a:cubicBezTo>
                      <a:cubicBezTo>
                        <a:pt x="532" y="393"/>
                        <a:pt x="528" y="402"/>
                        <a:pt x="528" y="412"/>
                      </a:cubicBezTo>
                      <a:cubicBezTo>
                        <a:pt x="528" y="422"/>
                        <a:pt x="532" y="431"/>
                        <a:pt x="539" y="437"/>
                      </a:cubicBezTo>
                      <a:cubicBezTo>
                        <a:pt x="545" y="444"/>
                        <a:pt x="554" y="448"/>
                        <a:pt x="564" y="448"/>
                      </a:cubicBezTo>
                      <a:cubicBezTo>
                        <a:pt x="574" y="448"/>
                        <a:pt x="583" y="444"/>
                        <a:pt x="589" y="437"/>
                      </a:cubicBezTo>
                      <a:cubicBezTo>
                        <a:pt x="596" y="431"/>
                        <a:pt x="600" y="422"/>
                        <a:pt x="600" y="412"/>
                      </a:cubicBezTo>
                      <a:cubicBezTo>
                        <a:pt x="600" y="402"/>
                        <a:pt x="596" y="393"/>
                        <a:pt x="589" y="387"/>
                      </a:cubicBezTo>
                      <a:close/>
                      <a:moveTo>
                        <a:pt x="349" y="59"/>
                      </a:moveTo>
                      <a:cubicBezTo>
                        <a:pt x="343" y="52"/>
                        <a:pt x="334" y="48"/>
                        <a:pt x="324" y="48"/>
                      </a:cubicBezTo>
                      <a:cubicBezTo>
                        <a:pt x="314" y="48"/>
                        <a:pt x="305" y="52"/>
                        <a:pt x="299" y="59"/>
                      </a:cubicBezTo>
                      <a:cubicBezTo>
                        <a:pt x="292" y="65"/>
                        <a:pt x="288" y="74"/>
                        <a:pt x="288" y="84"/>
                      </a:cubicBezTo>
                      <a:cubicBezTo>
                        <a:pt x="288" y="94"/>
                        <a:pt x="292" y="103"/>
                        <a:pt x="299" y="109"/>
                      </a:cubicBezTo>
                      <a:cubicBezTo>
                        <a:pt x="305" y="116"/>
                        <a:pt x="314" y="120"/>
                        <a:pt x="324" y="120"/>
                      </a:cubicBezTo>
                      <a:cubicBezTo>
                        <a:pt x="334" y="120"/>
                        <a:pt x="343" y="116"/>
                        <a:pt x="349" y="109"/>
                      </a:cubicBezTo>
                      <a:cubicBezTo>
                        <a:pt x="356" y="103"/>
                        <a:pt x="360" y="94"/>
                        <a:pt x="360" y="84"/>
                      </a:cubicBezTo>
                      <a:cubicBezTo>
                        <a:pt x="360" y="74"/>
                        <a:pt x="356" y="65"/>
                        <a:pt x="349" y="59"/>
                      </a:cubicBezTo>
                      <a:close/>
                      <a:moveTo>
                        <a:pt x="109" y="223"/>
                      </a:moveTo>
                      <a:cubicBezTo>
                        <a:pt x="103" y="216"/>
                        <a:pt x="94" y="212"/>
                        <a:pt x="84" y="212"/>
                      </a:cubicBezTo>
                      <a:cubicBezTo>
                        <a:pt x="74" y="212"/>
                        <a:pt x="65" y="216"/>
                        <a:pt x="59" y="223"/>
                      </a:cubicBezTo>
                      <a:cubicBezTo>
                        <a:pt x="52" y="229"/>
                        <a:pt x="48" y="238"/>
                        <a:pt x="48" y="248"/>
                      </a:cubicBezTo>
                      <a:cubicBezTo>
                        <a:pt x="48" y="258"/>
                        <a:pt x="52" y="267"/>
                        <a:pt x="59" y="273"/>
                      </a:cubicBezTo>
                      <a:cubicBezTo>
                        <a:pt x="65" y="280"/>
                        <a:pt x="74" y="284"/>
                        <a:pt x="84" y="284"/>
                      </a:cubicBezTo>
                      <a:cubicBezTo>
                        <a:pt x="94" y="284"/>
                        <a:pt x="103" y="280"/>
                        <a:pt x="109" y="273"/>
                      </a:cubicBezTo>
                      <a:cubicBezTo>
                        <a:pt x="116" y="267"/>
                        <a:pt x="120" y="258"/>
                        <a:pt x="120" y="248"/>
                      </a:cubicBezTo>
                      <a:cubicBezTo>
                        <a:pt x="120" y="238"/>
                        <a:pt x="116" y="229"/>
                        <a:pt x="109" y="2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 name="文本框 8">
                <a:extLst>
                  <a:ext uri="{FF2B5EF4-FFF2-40B4-BE49-F238E27FC236}">
                    <a16:creationId xmlns:a16="http://schemas.microsoft.com/office/drawing/2014/main" id="{35A71017-4BE5-480D-96D4-99C807DD5295}"/>
                  </a:ext>
                </a:extLst>
              </p:cNvPr>
              <p:cNvSpPr txBox="1"/>
              <p:nvPr/>
            </p:nvSpPr>
            <p:spPr>
              <a:xfrm>
                <a:off x="1451651" y="3392198"/>
                <a:ext cx="830677" cy="523220"/>
              </a:xfrm>
              <a:prstGeom prst="rect">
                <a:avLst/>
              </a:prstGeom>
              <a:noFill/>
            </p:spPr>
            <p:txBody>
              <a:bodyPr wrap="none" rtlCol="0">
                <a:spAutoFit/>
              </a:bodyPr>
              <a:lstStyle/>
              <a:p>
                <a:r>
                  <a:rPr lang="en-US" altLang="zh-CN" sz="2800" b="1" dirty="0">
                    <a:solidFill>
                      <a:srgbClr val="FFC000"/>
                    </a:solidFill>
                    <a:effectLst>
                      <a:outerShdw blurRad="50800" dist="38100" dir="8100000" algn="tr" rotWithShape="0">
                        <a:prstClr val="black">
                          <a:alpha val="40000"/>
                        </a:prstClr>
                      </a:outerShdw>
                    </a:effectLst>
                  </a:rPr>
                  <a:t>GDP</a:t>
                </a:r>
                <a:endParaRPr lang="zh-CN" altLang="en-US" sz="2800" b="1" dirty="0">
                  <a:solidFill>
                    <a:srgbClr val="FFC000"/>
                  </a:solidFill>
                  <a:effectLst>
                    <a:outerShdw blurRad="50800" dist="38100" dir="8100000" algn="tr" rotWithShape="0">
                      <a:prstClr val="black">
                        <a:alpha val="40000"/>
                      </a:prstClr>
                    </a:outerShdw>
                  </a:effectLst>
                </a:endParaRPr>
              </a:p>
            </p:txBody>
          </p:sp>
        </p:grpSp>
      </p:grpSp>
      <p:sp>
        <p:nvSpPr>
          <p:cNvPr id="43" name="矩形 42">
            <a:extLst>
              <a:ext uri="{FF2B5EF4-FFF2-40B4-BE49-F238E27FC236}">
                <a16:creationId xmlns:a16="http://schemas.microsoft.com/office/drawing/2014/main" id="{89119F2B-1E0B-4603-9F3C-E5B7680E9DA5}"/>
              </a:ext>
            </a:extLst>
          </p:cNvPr>
          <p:cNvSpPr/>
          <p:nvPr/>
        </p:nvSpPr>
        <p:spPr>
          <a:xfrm>
            <a:off x="2493218" y="4725144"/>
            <a:ext cx="3429144" cy="369332"/>
          </a:xfrm>
          <a:prstGeom prst="rect">
            <a:avLst/>
          </a:prstGeom>
        </p:spPr>
        <p:txBody>
          <a:bodyPr wrap="none">
            <a:spAutoFit/>
          </a:bodyPr>
          <a:lstStyle/>
          <a:p>
            <a:r>
              <a:rPr lang="zh-CN" altLang="en-US" dirty="0">
                <a:solidFill>
                  <a:schemeClr val="tx1">
                    <a:lumMod val="75000"/>
                    <a:lumOff val="25000"/>
                  </a:schemeClr>
                </a:solidFill>
                <a:latin typeface="微软雅黑" pitchFamily="34" charset="-122"/>
                <a:ea typeface="微软雅黑" pitchFamily="34" charset="-122"/>
              </a:rPr>
              <a:t>对世界经济增长贡献率</a:t>
            </a:r>
            <a:r>
              <a:rPr lang="zh-CN" altLang="en-US" b="1" dirty="0">
                <a:solidFill>
                  <a:srgbClr val="C00000"/>
                </a:solidFill>
                <a:latin typeface="微软雅黑" pitchFamily="34" charset="-122"/>
                <a:ea typeface="微软雅黑" pitchFamily="34" charset="-122"/>
              </a:rPr>
              <a:t>超过</a:t>
            </a:r>
            <a:r>
              <a:rPr lang="en-US" altLang="zh-CN" b="1" dirty="0">
                <a:solidFill>
                  <a:srgbClr val="C00000"/>
                </a:solidFill>
                <a:latin typeface="微软雅黑" pitchFamily="34" charset="-122"/>
                <a:ea typeface="微软雅黑" pitchFamily="34" charset="-122"/>
              </a:rPr>
              <a:t>30%</a:t>
            </a:r>
          </a:p>
        </p:txBody>
      </p:sp>
      <p:sp>
        <p:nvSpPr>
          <p:cNvPr id="44" name="矩形 43">
            <a:extLst>
              <a:ext uri="{FF2B5EF4-FFF2-40B4-BE49-F238E27FC236}">
                <a16:creationId xmlns:a16="http://schemas.microsoft.com/office/drawing/2014/main" id="{714B2BD2-56D7-48C5-A1C9-1B8362F198DC}"/>
              </a:ext>
            </a:extLst>
          </p:cNvPr>
          <p:cNvSpPr/>
          <p:nvPr/>
        </p:nvSpPr>
        <p:spPr>
          <a:xfrm>
            <a:off x="2493218" y="1556792"/>
            <a:ext cx="2339102" cy="581057"/>
          </a:xfrm>
          <a:prstGeom prst="rect">
            <a:avLst/>
          </a:prstGeom>
        </p:spPr>
        <p:txBody>
          <a:bodyPr wrap="none">
            <a:spAutoFit/>
          </a:bodyPr>
          <a:lstStyle/>
          <a:p>
            <a:pPr algn="just">
              <a:lnSpc>
                <a:spcPct val="150000"/>
              </a:lnSpc>
            </a:pPr>
            <a:r>
              <a:rPr lang="zh-CN" altLang="en-US" sz="2400" b="1" dirty="0">
                <a:solidFill>
                  <a:schemeClr val="tx1">
                    <a:lumMod val="75000"/>
                    <a:lumOff val="25000"/>
                  </a:schemeClr>
                </a:solidFill>
                <a:latin typeface="微软雅黑" pitchFamily="34" charset="-122"/>
                <a:ea typeface="微软雅黑" pitchFamily="34" charset="-122"/>
              </a:rPr>
              <a:t>国内生产总值：</a:t>
            </a:r>
            <a:endParaRPr lang="en-US" altLang="zh-CN" sz="2400" b="1" dirty="0">
              <a:solidFill>
                <a:schemeClr val="tx1">
                  <a:lumMod val="75000"/>
                  <a:lumOff val="25000"/>
                </a:schemeClr>
              </a:solidFill>
              <a:latin typeface="微软雅黑" pitchFamily="34" charset="-122"/>
              <a:ea typeface="微软雅黑" pitchFamily="34" charset="-122"/>
            </a:endParaRPr>
          </a:p>
        </p:txBody>
      </p:sp>
      <p:sp>
        <p:nvSpPr>
          <p:cNvPr id="45" name="矩形 44">
            <a:extLst>
              <a:ext uri="{FF2B5EF4-FFF2-40B4-BE49-F238E27FC236}">
                <a16:creationId xmlns:a16="http://schemas.microsoft.com/office/drawing/2014/main" id="{29FB6CDA-096B-4063-94FE-4577A1C041B0}"/>
              </a:ext>
            </a:extLst>
          </p:cNvPr>
          <p:cNvSpPr/>
          <p:nvPr/>
        </p:nvSpPr>
        <p:spPr>
          <a:xfrm>
            <a:off x="2467404" y="2502188"/>
            <a:ext cx="1146468" cy="369332"/>
          </a:xfrm>
          <a:prstGeom prst="rect">
            <a:avLst/>
          </a:prstGeom>
        </p:spPr>
        <p:txBody>
          <a:bodyPr wrap="none">
            <a:spAutoFit/>
          </a:bodyPr>
          <a:lstStyle/>
          <a:p>
            <a:r>
              <a:rPr lang="en-US" altLang="zh-CN" dirty="0">
                <a:solidFill>
                  <a:schemeClr val="tx1">
                    <a:lumMod val="75000"/>
                    <a:lumOff val="25000"/>
                  </a:schemeClr>
                </a:solidFill>
                <a:latin typeface="微软雅黑" pitchFamily="34" charset="-122"/>
                <a:ea typeface="微软雅黑" pitchFamily="34" charset="-122"/>
              </a:rPr>
              <a:t>54</a:t>
            </a:r>
            <a:r>
              <a:rPr lang="zh-CN" altLang="en-US" dirty="0">
                <a:solidFill>
                  <a:schemeClr val="tx1">
                    <a:lumMod val="75000"/>
                    <a:lumOff val="25000"/>
                  </a:schemeClr>
                </a:solidFill>
                <a:latin typeface="微软雅黑" pitchFamily="34" charset="-122"/>
                <a:ea typeface="微软雅黑" pitchFamily="34" charset="-122"/>
              </a:rPr>
              <a:t>万亿元</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48" name="矩形 47">
            <a:extLst>
              <a:ext uri="{FF2B5EF4-FFF2-40B4-BE49-F238E27FC236}">
                <a16:creationId xmlns:a16="http://schemas.microsoft.com/office/drawing/2014/main" id="{4DAE1D70-5966-42EE-94A0-ECBACD3AE1BC}"/>
              </a:ext>
            </a:extLst>
          </p:cNvPr>
          <p:cNvSpPr/>
          <p:nvPr/>
        </p:nvSpPr>
        <p:spPr>
          <a:xfrm>
            <a:off x="3637215" y="2451666"/>
            <a:ext cx="800219" cy="338554"/>
          </a:xfrm>
          <a:prstGeom prst="rect">
            <a:avLst/>
          </a:prstGeom>
        </p:spPr>
        <p:txBody>
          <a:bodyPr wrap="none">
            <a:spAutoFit/>
          </a:bodyPr>
          <a:lstStyle/>
          <a:p>
            <a:r>
              <a:rPr lang="zh-CN" altLang="en-US" sz="1600" b="1" dirty="0">
                <a:solidFill>
                  <a:schemeClr val="bg1"/>
                </a:solidFill>
                <a:latin typeface="微软雅黑" pitchFamily="34" charset="-122"/>
                <a:ea typeface="微软雅黑" pitchFamily="34" charset="-122"/>
              </a:rPr>
              <a:t>增加到</a:t>
            </a:r>
            <a:endParaRPr lang="zh-CN" altLang="en-US" sz="1600" b="1" dirty="0">
              <a:solidFill>
                <a:schemeClr val="bg1"/>
              </a:solidFill>
            </a:endParaRPr>
          </a:p>
        </p:txBody>
      </p:sp>
      <p:sp>
        <p:nvSpPr>
          <p:cNvPr id="49" name="矩形 48">
            <a:extLst>
              <a:ext uri="{FF2B5EF4-FFF2-40B4-BE49-F238E27FC236}">
                <a16:creationId xmlns:a16="http://schemas.microsoft.com/office/drawing/2014/main" id="{A226C8A8-7193-4507-A8D1-06B1E682E264}"/>
              </a:ext>
            </a:extLst>
          </p:cNvPr>
          <p:cNvSpPr/>
          <p:nvPr/>
        </p:nvSpPr>
        <p:spPr>
          <a:xfrm>
            <a:off x="4555636" y="2276872"/>
            <a:ext cx="1754006" cy="584775"/>
          </a:xfrm>
          <a:prstGeom prst="rect">
            <a:avLst/>
          </a:prstGeom>
        </p:spPr>
        <p:txBody>
          <a:bodyPr wrap="none">
            <a:spAutoFit/>
          </a:bodyPr>
          <a:lstStyle/>
          <a:p>
            <a:r>
              <a:rPr lang="en-US" altLang="zh-CN" sz="3200" b="1" dirty="0">
                <a:solidFill>
                  <a:srgbClr val="C00000"/>
                </a:solidFill>
                <a:latin typeface="微软雅黑" pitchFamily="34" charset="-122"/>
                <a:ea typeface="微软雅黑" pitchFamily="34" charset="-122"/>
              </a:rPr>
              <a:t>82.7</a:t>
            </a:r>
            <a:r>
              <a:rPr lang="zh-CN" altLang="en-US" dirty="0">
                <a:solidFill>
                  <a:schemeClr val="tx1">
                    <a:lumMod val="75000"/>
                    <a:lumOff val="25000"/>
                  </a:schemeClr>
                </a:solidFill>
                <a:latin typeface="微软雅黑" pitchFamily="34" charset="-122"/>
                <a:ea typeface="微软雅黑" pitchFamily="34" charset="-122"/>
              </a:rPr>
              <a:t>万亿元</a:t>
            </a:r>
            <a:endParaRPr lang="zh-CN" altLang="en-US" dirty="0">
              <a:solidFill>
                <a:schemeClr val="tx1">
                  <a:lumMod val="75000"/>
                  <a:lumOff val="25000"/>
                </a:schemeClr>
              </a:solidFill>
            </a:endParaRPr>
          </a:p>
        </p:txBody>
      </p:sp>
      <p:sp>
        <p:nvSpPr>
          <p:cNvPr id="52" name="矩形 51">
            <a:extLst>
              <a:ext uri="{FF2B5EF4-FFF2-40B4-BE49-F238E27FC236}">
                <a16:creationId xmlns:a16="http://schemas.microsoft.com/office/drawing/2014/main" id="{A9CC1B7B-1EE0-4C61-BAE3-8352997AB263}"/>
              </a:ext>
            </a:extLst>
          </p:cNvPr>
          <p:cNvSpPr/>
          <p:nvPr/>
        </p:nvSpPr>
        <p:spPr>
          <a:xfrm>
            <a:off x="4581450" y="2780928"/>
            <a:ext cx="1638590" cy="369332"/>
          </a:xfrm>
          <a:prstGeom prst="rect">
            <a:avLst/>
          </a:prstGeom>
        </p:spPr>
        <p:txBody>
          <a:bodyPr wrap="none">
            <a:spAutoFit/>
          </a:bodyPr>
          <a:lstStyle/>
          <a:p>
            <a:r>
              <a:rPr lang="zh-CN" altLang="en-US" dirty="0">
                <a:solidFill>
                  <a:schemeClr val="tx1">
                    <a:lumMod val="75000"/>
                    <a:lumOff val="25000"/>
                  </a:schemeClr>
                </a:solidFill>
                <a:latin typeface="微软雅黑" pitchFamily="34" charset="-122"/>
                <a:ea typeface="微软雅黑" pitchFamily="34" charset="-122"/>
              </a:rPr>
              <a:t>年均增长</a:t>
            </a:r>
            <a:r>
              <a:rPr lang="en-US" altLang="zh-CN" dirty="0">
                <a:solidFill>
                  <a:schemeClr val="tx1">
                    <a:lumMod val="75000"/>
                    <a:lumOff val="25000"/>
                  </a:schemeClr>
                </a:solidFill>
                <a:latin typeface="微软雅黑" pitchFamily="34" charset="-122"/>
                <a:ea typeface="微软雅黑" pitchFamily="34" charset="-122"/>
              </a:rPr>
              <a:t>7.1%</a:t>
            </a:r>
            <a:endParaRPr lang="zh-CN" altLang="en-US" dirty="0">
              <a:solidFill>
                <a:schemeClr val="tx1">
                  <a:lumMod val="75000"/>
                  <a:lumOff val="25000"/>
                </a:schemeClr>
              </a:solidFill>
            </a:endParaRPr>
          </a:p>
        </p:txBody>
      </p:sp>
      <p:sp>
        <p:nvSpPr>
          <p:cNvPr id="54" name="矩形 53">
            <a:extLst>
              <a:ext uri="{FF2B5EF4-FFF2-40B4-BE49-F238E27FC236}">
                <a16:creationId xmlns:a16="http://schemas.microsoft.com/office/drawing/2014/main" id="{790FB098-F3C5-4A78-858F-00C81942CC2A}"/>
              </a:ext>
            </a:extLst>
          </p:cNvPr>
          <p:cNvSpPr/>
          <p:nvPr/>
        </p:nvSpPr>
        <p:spPr>
          <a:xfrm>
            <a:off x="2493218" y="3471391"/>
            <a:ext cx="2646878" cy="461665"/>
          </a:xfrm>
          <a:prstGeom prst="rect">
            <a:avLst/>
          </a:prstGeom>
        </p:spPr>
        <p:txBody>
          <a:bodyPr wrap="none">
            <a:spAutoFit/>
          </a:bodyPr>
          <a:lstStyle/>
          <a:p>
            <a:r>
              <a:rPr lang="zh-CN" altLang="en-US" sz="2400" b="1" dirty="0">
                <a:solidFill>
                  <a:schemeClr val="tx1">
                    <a:lumMod val="75000"/>
                    <a:lumOff val="25000"/>
                  </a:schemeClr>
                </a:solidFill>
                <a:latin typeface="微软雅黑" pitchFamily="34" charset="-122"/>
                <a:ea typeface="微软雅黑" pitchFamily="34" charset="-122"/>
              </a:rPr>
              <a:t>占世界经济比重：</a:t>
            </a:r>
            <a:endParaRPr lang="zh-CN" altLang="en-US" sz="2400" b="1" dirty="0">
              <a:solidFill>
                <a:schemeClr val="tx1">
                  <a:lumMod val="75000"/>
                  <a:lumOff val="25000"/>
                </a:schemeClr>
              </a:solidFill>
            </a:endParaRPr>
          </a:p>
        </p:txBody>
      </p:sp>
      <p:sp>
        <p:nvSpPr>
          <p:cNvPr id="55" name="箭头: 右 54">
            <a:extLst>
              <a:ext uri="{FF2B5EF4-FFF2-40B4-BE49-F238E27FC236}">
                <a16:creationId xmlns:a16="http://schemas.microsoft.com/office/drawing/2014/main" id="{8683A4A9-3576-4E49-98E0-11B7646A9465}"/>
              </a:ext>
            </a:extLst>
          </p:cNvPr>
          <p:cNvSpPr/>
          <p:nvPr/>
        </p:nvSpPr>
        <p:spPr>
          <a:xfrm>
            <a:off x="3440405" y="3933056"/>
            <a:ext cx="936104" cy="792088"/>
          </a:xfrm>
          <a:prstGeom prst="rightArrow">
            <a:avLst>
              <a:gd name="adj1" fmla="val 65677"/>
              <a:gd name="adj2" fmla="val 50000"/>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a:extLst>
              <a:ext uri="{FF2B5EF4-FFF2-40B4-BE49-F238E27FC236}">
                <a16:creationId xmlns:a16="http://schemas.microsoft.com/office/drawing/2014/main" id="{74A920FE-4FE0-4EBD-94DE-958DE8235D5C}"/>
              </a:ext>
            </a:extLst>
          </p:cNvPr>
          <p:cNvSpPr/>
          <p:nvPr/>
        </p:nvSpPr>
        <p:spPr>
          <a:xfrm>
            <a:off x="2493218" y="4221088"/>
            <a:ext cx="849913" cy="369332"/>
          </a:xfrm>
          <a:prstGeom prst="rect">
            <a:avLst/>
          </a:prstGeom>
        </p:spPr>
        <p:txBody>
          <a:bodyPr wrap="none">
            <a:spAutoFit/>
          </a:bodyPr>
          <a:lstStyle/>
          <a:p>
            <a:r>
              <a:rPr lang="en-US" altLang="zh-CN" dirty="0">
                <a:solidFill>
                  <a:schemeClr val="tx1">
                    <a:lumMod val="75000"/>
                    <a:lumOff val="25000"/>
                  </a:schemeClr>
                </a:solidFill>
                <a:latin typeface="微软雅黑" pitchFamily="34" charset="-122"/>
                <a:ea typeface="微软雅黑" pitchFamily="34" charset="-122"/>
              </a:rPr>
              <a:t>11.4%</a:t>
            </a:r>
          </a:p>
        </p:txBody>
      </p:sp>
      <p:sp>
        <p:nvSpPr>
          <p:cNvPr id="57" name="矩形 56">
            <a:extLst>
              <a:ext uri="{FF2B5EF4-FFF2-40B4-BE49-F238E27FC236}">
                <a16:creationId xmlns:a16="http://schemas.microsoft.com/office/drawing/2014/main" id="{788134EB-08E8-4051-94D1-7E68A9558D10}"/>
              </a:ext>
            </a:extLst>
          </p:cNvPr>
          <p:cNvSpPr/>
          <p:nvPr/>
        </p:nvSpPr>
        <p:spPr>
          <a:xfrm>
            <a:off x="3463498" y="4166671"/>
            <a:ext cx="800219" cy="338554"/>
          </a:xfrm>
          <a:prstGeom prst="rect">
            <a:avLst/>
          </a:prstGeom>
        </p:spPr>
        <p:txBody>
          <a:bodyPr wrap="none">
            <a:spAutoFit/>
          </a:bodyPr>
          <a:lstStyle/>
          <a:p>
            <a:r>
              <a:rPr lang="zh-CN" altLang="en-US" sz="1600" b="1" dirty="0">
                <a:solidFill>
                  <a:schemeClr val="bg1"/>
                </a:solidFill>
                <a:latin typeface="微软雅黑" pitchFamily="34" charset="-122"/>
                <a:ea typeface="微软雅黑" pitchFamily="34" charset="-122"/>
              </a:rPr>
              <a:t>提高到</a:t>
            </a:r>
            <a:endParaRPr lang="zh-CN" altLang="en-US" sz="1600" b="1" dirty="0">
              <a:solidFill>
                <a:schemeClr val="bg1"/>
              </a:solidFill>
            </a:endParaRPr>
          </a:p>
        </p:txBody>
      </p:sp>
      <p:sp>
        <p:nvSpPr>
          <p:cNvPr id="58" name="矩形 57">
            <a:extLst>
              <a:ext uri="{FF2B5EF4-FFF2-40B4-BE49-F238E27FC236}">
                <a16:creationId xmlns:a16="http://schemas.microsoft.com/office/drawing/2014/main" id="{62B8876C-EC31-4480-9B41-ED02EC0D09BB}"/>
              </a:ext>
            </a:extLst>
          </p:cNvPr>
          <p:cNvSpPr/>
          <p:nvPr/>
        </p:nvSpPr>
        <p:spPr>
          <a:xfrm>
            <a:off x="4376509" y="4131077"/>
            <a:ext cx="1534394" cy="584775"/>
          </a:xfrm>
          <a:prstGeom prst="rect">
            <a:avLst/>
          </a:prstGeom>
        </p:spPr>
        <p:txBody>
          <a:bodyPr wrap="none">
            <a:spAutoFit/>
          </a:bodyPr>
          <a:lstStyle/>
          <a:p>
            <a:r>
              <a:rPr lang="en-US" altLang="zh-CN" sz="3200" b="1" dirty="0">
                <a:solidFill>
                  <a:schemeClr val="accent1"/>
                </a:solidFill>
                <a:latin typeface="微软雅黑" pitchFamily="34" charset="-122"/>
                <a:ea typeface="微软雅黑" pitchFamily="34" charset="-122"/>
              </a:rPr>
              <a:t>15%</a:t>
            </a:r>
            <a:r>
              <a:rPr lang="zh-CN" altLang="en-US" dirty="0">
                <a:solidFill>
                  <a:schemeClr val="tx1">
                    <a:lumMod val="85000"/>
                    <a:lumOff val="15000"/>
                  </a:schemeClr>
                </a:solidFill>
                <a:latin typeface="微软雅黑" pitchFamily="34" charset="-122"/>
                <a:ea typeface="微软雅黑" pitchFamily="34" charset="-122"/>
              </a:rPr>
              <a:t>左右</a:t>
            </a:r>
            <a:endParaRPr lang="zh-CN" altLang="en-US" dirty="0">
              <a:solidFill>
                <a:schemeClr val="tx1">
                  <a:lumMod val="85000"/>
                  <a:lumOff val="15000"/>
                </a:schemeClr>
              </a:solidFill>
            </a:endParaRPr>
          </a:p>
        </p:txBody>
      </p:sp>
      <p:cxnSp>
        <p:nvCxnSpPr>
          <p:cNvPr id="61" name="直接连接符 60">
            <a:extLst>
              <a:ext uri="{FF2B5EF4-FFF2-40B4-BE49-F238E27FC236}">
                <a16:creationId xmlns:a16="http://schemas.microsoft.com/office/drawing/2014/main" id="{CEE9AA59-B517-423F-AC8D-243F16BA7093}"/>
              </a:ext>
            </a:extLst>
          </p:cNvPr>
          <p:cNvCxnSpPr>
            <a:cxnSpLocks/>
          </p:cNvCxnSpPr>
          <p:nvPr/>
        </p:nvCxnSpPr>
        <p:spPr>
          <a:xfrm>
            <a:off x="6669682" y="1916832"/>
            <a:ext cx="0" cy="2952328"/>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64" name="矩形 63">
            <a:extLst>
              <a:ext uri="{FF2B5EF4-FFF2-40B4-BE49-F238E27FC236}">
                <a16:creationId xmlns:a16="http://schemas.microsoft.com/office/drawing/2014/main" id="{F5DC9D98-CB79-4375-A19A-5F7A82AE618E}"/>
              </a:ext>
            </a:extLst>
          </p:cNvPr>
          <p:cNvSpPr/>
          <p:nvPr/>
        </p:nvSpPr>
        <p:spPr>
          <a:xfrm>
            <a:off x="7461770" y="1916832"/>
            <a:ext cx="1723549" cy="581057"/>
          </a:xfrm>
          <a:prstGeom prst="rect">
            <a:avLst/>
          </a:prstGeom>
        </p:spPr>
        <p:txBody>
          <a:bodyPr wrap="none">
            <a:spAutoFit/>
          </a:bodyPr>
          <a:lstStyle/>
          <a:p>
            <a:pPr algn="just">
              <a:lnSpc>
                <a:spcPct val="150000"/>
              </a:lnSpc>
            </a:pPr>
            <a:r>
              <a:rPr lang="zh-CN" altLang="en-US" sz="2400" b="1" dirty="0">
                <a:solidFill>
                  <a:schemeClr val="tx1">
                    <a:lumMod val="75000"/>
                    <a:lumOff val="25000"/>
                  </a:schemeClr>
                </a:solidFill>
                <a:latin typeface="微软雅黑" pitchFamily="34" charset="-122"/>
                <a:ea typeface="微软雅黑" pitchFamily="34" charset="-122"/>
              </a:rPr>
              <a:t>财政收入：</a:t>
            </a:r>
            <a:endParaRPr lang="en-US" altLang="zh-CN" sz="2400" b="1" dirty="0">
              <a:solidFill>
                <a:schemeClr val="tx1">
                  <a:lumMod val="75000"/>
                  <a:lumOff val="25000"/>
                </a:schemeClr>
              </a:solidFill>
              <a:latin typeface="微软雅黑" pitchFamily="34" charset="-122"/>
              <a:ea typeface="微软雅黑" pitchFamily="34" charset="-122"/>
            </a:endParaRPr>
          </a:p>
        </p:txBody>
      </p:sp>
      <p:sp>
        <p:nvSpPr>
          <p:cNvPr id="65" name="箭头: 右 64">
            <a:extLst>
              <a:ext uri="{FF2B5EF4-FFF2-40B4-BE49-F238E27FC236}">
                <a16:creationId xmlns:a16="http://schemas.microsoft.com/office/drawing/2014/main" id="{D87FD103-2742-419E-9F1C-D73574AE63B6}"/>
              </a:ext>
            </a:extLst>
          </p:cNvPr>
          <p:cNvSpPr/>
          <p:nvPr/>
        </p:nvSpPr>
        <p:spPr>
          <a:xfrm>
            <a:off x="7677794" y="3356992"/>
            <a:ext cx="936104" cy="720080"/>
          </a:xfrm>
          <a:prstGeom prst="rightArrow">
            <a:avLst>
              <a:gd name="adj1" fmla="val 65677"/>
              <a:gd name="adj2" fmla="val 50000"/>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a:extLst>
              <a:ext uri="{FF2B5EF4-FFF2-40B4-BE49-F238E27FC236}">
                <a16:creationId xmlns:a16="http://schemas.microsoft.com/office/drawing/2014/main" id="{E838D90F-3F03-49A5-838B-BCD69AFEDF0C}"/>
              </a:ext>
            </a:extLst>
          </p:cNvPr>
          <p:cNvSpPr/>
          <p:nvPr/>
        </p:nvSpPr>
        <p:spPr>
          <a:xfrm>
            <a:off x="7533778" y="2924944"/>
            <a:ext cx="1146468" cy="369332"/>
          </a:xfrm>
          <a:prstGeom prst="rect">
            <a:avLst/>
          </a:prstGeom>
        </p:spPr>
        <p:txBody>
          <a:bodyPr wrap="none">
            <a:spAutoFit/>
          </a:bodyPr>
          <a:lstStyle/>
          <a:p>
            <a:r>
              <a:rPr lang="en-US" altLang="zh-CN" dirty="0">
                <a:solidFill>
                  <a:schemeClr val="tx1">
                    <a:lumMod val="75000"/>
                    <a:lumOff val="25000"/>
                  </a:schemeClr>
                </a:solidFill>
                <a:latin typeface="微软雅黑" pitchFamily="34" charset="-122"/>
                <a:ea typeface="微软雅黑" pitchFamily="34" charset="-122"/>
              </a:rPr>
              <a:t>11.7</a:t>
            </a:r>
            <a:r>
              <a:rPr lang="zh-CN" altLang="en-US" dirty="0">
                <a:solidFill>
                  <a:schemeClr val="tx1">
                    <a:lumMod val="75000"/>
                    <a:lumOff val="25000"/>
                  </a:schemeClr>
                </a:solidFill>
                <a:latin typeface="微软雅黑" pitchFamily="34" charset="-122"/>
                <a:ea typeface="微软雅黑" pitchFamily="34" charset="-122"/>
              </a:rPr>
              <a:t>万亿</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67" name="矩形 66">
            <a:extLst>
              <a:ext uri="{FF2B5EF4-FFF2-40B4-BE49-F238E27FC236}">
                <a16:creationId xmlns:a16="http://schemas.microsoft.com/office/drawing/2014/main" id="{06153FEB-5F63-407B-865F-EFABA14D80BE}"/>
              </a:ext>
            </a:extLst>
          </p:cNvPr>
          <p:cNvSpPr/>
          <p:nvPr/>
        </p:nvSpPr>
        <p:spPr>
          <a:xfrm>
            <a:off x="7700887" y="3534916"/>
            <a:ext cx="800219" cy="338554"/>
          </a:xfrm>
          <a:prstGeom prst="rect">
            <a:avLst/>
          </a:prstGeom>
        </p:spPr>
        <p:txBody>
          <a:bodyPr wrap="none">
            <a:spAutoFit/>
          </a:bodyPr>
          <a:lstStyle/>
          <a:p>
            <a:r>
              <a:rPr lang="zh-CN" altLang="en-US" sz="1600" b="1" dirty="0">
                <a:solidFill>
                  <a:schemeClr val="bg1"/>
                </a:solidFill>
                <a:latin typeface="微软雅黑" pitchFamily="34" charset="-122"/>
                <a:ea typeface="微软雅黑" pitchFamily="34" charset="-122"/>
              </a:rPr>
              <a:t>增加到</a:t>
            </a:r>
            <a:endParaRPr lang="zh-CN" altLang="en-US" sz="1600" b="1" dirty="0">
              <a:solidFill>
                <a:schemeClr val="bg1"/>
              </a:solidFill>
            </a:endParaRPr>
          </a:p>
        </p:txBody>
      </p:sp>
      <p:sp>
        <p:nvSpPr>
          <p:cNvPr id="68" name="矩形 67">
            <a:extLst>
              <a:ext uri="{FF2B5EF4-FFF2-40B4-BE49-F238E27FC236}">
                <a16:creationId xmlns:a16="http://schemas.microsoft.com/office/drawing/2014/main" id="{1757F403-C5AF-4097-A621-818C034A6E57}"/>
              </a:ext>
            </a:extLst>
          </p:cNvPr>
          <p:cNvSpPr/>
          <p:nvPr/>
        </p:nvSpPr>
        <p:spPr>
          <a:xfrm>
            <a:off x="7605786" y="4221088"/>
            <a:ext cx="1754006" cy="584775"/>
          </a:xfrm>
          <a:prstGeom prst="rect">
            <a:avLst/>
          </a:prstGeom>
        </p:spPr>
        <p:txBody>
          <a:bodyPr wrap="none">
            <a:spAutoFit/>
          </a:bodyPr>
          <a:lstStyle/>
          <a:p>
            <a:r>
              <a:rPr lang="en-US" altLang="zh-CN" sz="3200" b="1" dirty="0">
                <a:solidFill>
                  <a:srgbClr val="C00000"/>
                </a:solidFill>
                <a:latin typeface="微软雅黑" pitchFamily="34" charset="-122"/>
                <a:ea typeface="微软雅黑" pitchFamily="34" charset="-122"/>
              </a:rPr>
              <a:t>17.3</a:t>
            </a:r>
            <a:r>
              <a:rPr lang="zh-CN" altLang="en-US" dirty="0">
                <a:solidFill>
                  <a:schemeClr val="tx1">
                    <a:lumMod val="75000"/>
                    <a:lumOff val="25000"/>
                  </a:schemeClr>
                </a:solidFill>
                <a:latin typeface="微软雅黑" pitchFamily="34" charset="-122"/>
                <a:ea typeface="微软雅黑" pitchFamily="34" charset="-122"/>
              </a:rPr>
              <a:t>万亿元</a:t>
            </a:r>
            <a:endParaRPr lang="zh-CN" altLang="en-US" dirty="0">
              <a:solidFill>
                <a:schemeClr val="tx1">
                  <a:lumMod val="75000"/>
                  <a:lumOff val="25000"/>
                </a:schemeClr>
              </a:solidFill>
            </a:endParaRPr>
          </a:p>
        </p:txBody>
      </p:sp>
      <p:grpSp>
        <p:nvGrpSpPr>
          <p:cNvPr id="46" name="组合 45">
            <a:extLst>
              <a:ext uri="{FF2B5EF4-FFF2-40B4-BE49-F238E27FC236}">
                <a16:creationId xmlns:a16="http://schemas.microsoft.com/office/drawing/2014/main" id="{BE84F893-233C-46C3-89EC-3EAA04845122}"/>
              </a:ext>
            </a:extLst>
          </p:cNvPr>
          <p:cNvGrpSpPr/>
          <p:nvPr/>
        </p:nvGrpSpPr>
        <p:grpSpPr>
          <a:xfrm flipH="1">
            <a:off x="9910042" y="2132856"/>
            <a:ext cx="1584177" cy="1872208"/>
            <a:chOff x="1125067" y="2276872"/>
            <a:chExt cx="1440161" cy="1872208"/>
          </a:xfrm>
        </p:grpSpPr>
        <p:sp>
          <p:nvSpPr>
            <p:cNvPr id="47" name="梯形 46">
              <a:extLst>
                <a:ext uri="{FF2B5EF4-FFF2-40B4-BE49-F238E27FC236}">
                  <a16:creationId xmlns:a16="http://schemas.microsoft.com/office/drawing/2014/main" id="{F4CA9689-3CC3-4DC9-8E1F-2B787F9A608C}"/>
                </a:ext>
              </a:extLst>
            </p:cNvPr>
            <p:cNvSpPr/>
            <p:nvPr/>
          </p:nvSpPr>
          <p:spPr>
            <a:xfrm rot="16200000">
              <a:off x="319887" y="3082052"/>
              <a:ext cx="1872208" cy="261847"/>
            </a:xfrm>
            <a:prstGeom prst="trapezoid">
              <a:avLst>
                <a:gd name="adj" fmla="val 5366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形状 49">
              <a:extLst>
                <a:ext uri="{FF2B5EF4-FFF2-40B4-BE49-F238E27FC236}">
                  <a16:creationId xmlns:a16="http://schemas.microsoft.com/office/drawing/2014/main" id="{5D2733B4-DB07-4EB5-B729-840F72BD9C02}"/>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a:extLst>
              <a:ext uri="{FF2B5EF4-FFF2-40B4-BE49-F238E27FC236}">
                <a16:creationId xmlns:a16="http://schemas.microsoft.com/office/drawing/2014/main" id="{CE882D68-4078-4B7F-92F7-78522ED41708}"/>
              </a:ext>
            </a:extLst>
          </p:cNvPr>
          <p:cNvGrpSpPr/>
          <p:nvPr/>
        </p:nvGrpSpPr>
        <p:grpSpPr>
          <a:xfrm>
            <a:off x="10342090" y="2708920"/>
            <a:ext cx="648072" cy="723006"/>
            <a:chOff x="3632200" y="2209800"/>
            <a:chExt cx="508000" cy="566738"/>
          </a:xfrm>
          <a:solidFill>
            <a:schemeClr val="bg1"/>
          </a:solidFill>
        </p:grpSpPr>
        <p:sp>
          <p:nvSpPr>
            <p:cNvPr id="36" name="Freeform 57">
              <a:extLst>
                <a:ext uri="{FF2B5EF4-FFF2-40B4-BE49-F238E27FC236}">
                  <a16:creationId xmlns:a16="http://schemas.microsoft.com/office/drawing/2014/main" id="{2AF2385D-764F-4A74-9B0E-CFF8D8B95C70}"/>
                </a:ext>
              </a:extLst>
            </p:cNvPr>
            <p:cNvSpPr>
              <a:spLocks/>
            </p:cNvSpPr>
            <p:nvPr/>
          </p:nvSpPr>
          <p:spPr bwMode="auto">
            <a:xfrm>
              <a:off x="3795713" y="2339975"/>
              <a:ext cx="184150" cy="28575"/>
            </a:xfrm>
            <a:custGeom>
              <a:avLst/>
              <a:gdLst>
                <a:gd name="T0" fmla="*/ 6 w 72"/>
                <a:gd name="T1" fmla="*/ 0 h 11"/>
                <a:gd name="T2" fmla="*/ 0 w 72"/>
                <a:gd name="T3" fmla="*/ 6 h 11"/>
                <a:gd name="T4" fmla="*/ 6 w 72"/>
                <a:gd name="T5" fmla="*/ 11 h 11"/>
                <a:gd name="T6" fmla="*/ 65 w 72"/>
                <a:gd name="T7" fmla="*/ 11 h 11"/>
                <a:gd name="T8" fmla="*/ 72 w 72"/>
                <a:gd name="T9" fmla="*/ 6 h 11"/>
                <a:gd name="T10" fmla="*/ 65 w 72"/>
                <a:gd name="T11" fmla="*/ 0 h 11"/>
                <a:gd name="T12" fmla="*/ 6 w 72"/>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72" h="11">
                  <a:moveTo>
                    <a:pt x="6" y="0"/>
                  </a:moveTo>
                  <a:cubicBezTo>
                    <a:pt x="3" y="0"/>
                    <a:pt x="0" y="3"/>
                    <a:pt x="0" y="6"/>
                  </a:cubicBezTo>
                  <a:cubicBezTo>
                    <a:pt x="0" y="9"/>
                    <a:pt x="3" y="11"/>
                    <a:pt x="6" y="11"/>
                  </a:cubicBezTo>
                  <a:cubicBezTo>
                    <a:pt x="65" y="11"/>
                    <a:pt x="65" y="11"/>
                    <a:pt x="65" y="11"/>
                  </a:cubicBezTo>
                  <a:cubicBezTo>
                    <a:pt x="69" y="11"/>
                    <a:pt x="72" y="9"/>
                    <a:pt x="72" y="6"/>
                  </a:cubicBezTo>
                  <a:cubicBezTo>
                    <a:pt x="72" y="3"/>
                    <a:pt x="69" y="0"/>
                    <a:pt x="65" y="0"/>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 name="Freeform 58">
              <a:extLst>
                <a:ext uri="{FF2B5EF4-FFF2-40B4-BE49-F238E27FC236}">
                  <a16:creationId xmlns:a16="http://schemas.microsoft.com/office/drawing/2014/main" id="{2B9126A3-FD30-488D-9474-19F4385717AA}"/>
                </a:ext>
              </a:extLst>
            </p:cNvPr>
            <p:cNvSpPr>
              <a:spLocks/>
            </p:cNvSpPr>
            <p:nvPr/>
          </p:nvSpPr>
          <p:spPr bwMode="auto">
            <a:xfrm>
              <a:off x="3725863" y="2209800"/>
              <a:ext cx="334962" cy="112712"/>
            </a:xfrm>
            <a:custGeom>
              <a:avLst/>
              <a:gdLst>
                <a:gd name="T0" fmla="*/ 30 w 131"/>
                <a:gd name="T1" fmla="*/ 44 h 44"/>
                <a:gd name="T2" fmla="*/ 63 w 131"/>
                <a:gd name="T3" fmla="*/ 44 h 44"/>
                <a:gd name="T4" fmla="*/ 64 w 131"/>
                <a:gd name="T5" fmla="*/ 44 h 44"/>
                <a:gd name="T6" fmla="*/ 96 w 131"/>
                <a:gd name="T7" fmla="*/ 44 h 44"/>
                <a:gd name="T8" fmla="*/ 113 w 131"/>
                <a:gd name="T9" fmla="*/ 11 h 44"/>
                <a:gd name="T10" fmla="*/ 93 w 131"/>
                <a:gd name="T11" fmla="*/ 8 h 44"/>
                <a:gd name="T12" fmla="*/ 75 w 131"/>
                <a:gd name="T13" fmla="*/ 28 h 44"/>
                <a:gd name="T14" fmla="*/ 83 w 131"/>
                <a:gd name="T15" fmla="*/ 3 h 44"/>
                <a:gd name="T16" fmla="*/ 63 w 131"/>
                <a:gd name="T17" fmla="*/ 0 h 44"/>
                <a:gd name="T18" fmla="*/ 44 w 131"/>
                <a:gd name="T19" fmla="*/ 3 h 44"/>
                <a:gd name="T20" fmla="*/ 51 w 131"/>
                <a:gd name="T21" fmla="*/ 28 h 44"/>
                <a:gd name="T22" fmla="*/ 34 w 131"/>
                <a:gd name="T23" fmla="*/ 8 h 44"/>
                <a:gd name="T24" fmla="*/ 14 w 131"/>
                <a:gd name="T25" fmla="*/ 11 h 44"/>
                <a:gd name="T26" fmla="*/ 30 w 131"/>
                <a:gd name="T2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1" h="44">
                  <a:moveTo>
                    <a:pt x="30" y="44"/>
                  </a:moveTo>
                  <a:cubicBezTo>
                    <a:pt x="63" y="44"/>
                    <a:pt x="63" y="44"/>
                    <a:pt x="63" y="44"/>
                  </a:cubicBezTo>
                  <a:cubicBezTo>
                    <a:pt x="64" y="44"/>
                    <a:pt x="64" y="44"/>
                    <a:pt x="64" y="44"/>
                  </a:cubicBezTo>
                  <a:cubicBezTo>
                    <a:pt x="96" y="44"/>
                    <a:pt x="96" y="44"/>
                    <a:pt x="96" y="44"/>
                  </a:cubicBezTo>
                  <a:cubicBezTo>
                    <a:pt x="106" y="15"/>
                    <a:pt x="131" y="19"/>
                    <a:pt x="113" y="11"/>
                  </a:cubicBezTo>
                  <a:cubicBezTo>
                    <a:pt x="108" y="9"/>
                    <a:pt x="96" y="5"/>
                    <a:pt x="93" y="8"/>
                  </a:cubicBezTo>
                  <a:cubicBezTo>
                    <a:pt x="89" y="11"/>
                    <a:pt x="85" y="27"/>
                    <a:pt x="75" y="28"/>
                  </a:cubicBezTo>
                  <a:cubicBezTo>
                    <a:pt x="76" y="23"/>
                    <a:pt x="87" y="8"/>
                    <a:pt x="83" y="3"/>
                  </a:cubicBezTo>
                  <a:cubicBezTo>
                    <a:pt x="80" y="0"/>
                    <a:pt x="67" y="0"/>
                    <a:pt x="63" y="0"/>
                  </a:cubicBezTo>
                  <a:cubicBezTo>
                    <a:pt x="60" y="0"/>
                    <a:pt x="46" y="0"/>
                    <a:pt x="44" y="3"/>
                  </a:cubicBezTo>
                  <a:cubicBezTo>
                    <a:pt x="40" y="8"/>
                    <a:pt x="50" y="23"/>
                    <a:pt x="51" y="28"/>
                  </a:cubicBezTo>
                  <a:cubicBezTo>
                    <a:pt x="41" y="27"/>
                    <a:pt x="37" y="11"/>
                    <a:pt x="34" y="8"/>
                  </a:cubicBezTo>
                  <a:cubicBezTo>
                    <a:pt x="30" y="5"/>
                    <a:pt x="18" y="7"/>
                    <a:pt x="14" y="11"/>
                  </a:cubicBezTo>
                  <a:cubicBezTo>
                    <a:pt x="0" y="24"/>
                    <a:pt x="20" y="15"/>
                    <a:pt x="30"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 name="Freeform 111">
              <a:extLst>
                <a:ext uri="{FF2B5EF4-FFF2-40B4-BE49-F238E27FC236}">
                  <a16:creationId xmlns:a16="http://schemas.microsoft.com/office/drawing/2014/main" id="{7733A8DB-E9C5-4030-AB91-BF04BDEF9580}"/>
                </a:ext>
              </a:extLst>
            </p:cNvPr>
            <p:cNvSpPr>
              <a:spLocks/>
            </p:cNvSpPr>
            <p:nvPr/>
          </p:nvSpPr>
          <p:spPr bwMode="auto">
            <a:xfrm>
              <a:off x="3824288" y="2482850"/>
              <a:ext cx="39687" cy="66675"/>
            </a:xfrm>
            <a:custGeom>
              <a:avLst/>
              <a:gdLst>
                <a:gd name="T0" fmla="*/ 3 w 16"/>
                <a:gd name="T1" fmla="*/ 18 h 26"/>
                <a:gd name="T2" fmla="*/ 14 w 16"/>
                <a:gd name="T3" fmla="*/ 25 h 26"/>
                <a:gd name="T4" fmla="*/ 16 w 16"/>
                <a:gd name="T5" fmla="*/ 26 h 26"/>
                <a:gd name="T6" fmla="*/ 16 w 16"/>
                <a:gd name="T7" fmla="*/ 0 h 26"/>
                <a:gd name="T8" fmla="*/ 5 w 16"/>
                <a:gd name="T9" fmla="*/ 4 h 26"/>
                <a:gd name="T10" fmla="*/ 3 w 16"/>
                <a:gd name="T11" fmla="*/ 18 h 26"/>
              </a:gdLst>
              <a:ahLst/>
              <a:cxnLst>
                <a:cxn ang="0">
                  <a:pos x="T0" y="T1"/>
                </a:cxn>
                <a:cxn ang="0">
                  <a:pos x="T2" y="T3"/>
                </a:cxn>
                <a:cxn ang="0">
                  <a:pos x="T4" y="T5"/>
                </a:cxn>
                <a:cxn ang="0">
                  <a:pos x="T6" y="T7"/>
                </a:cxn>
                <a:cxn ang="0">
                  <a:pos x="T8" y="T9"/>
                </a:cxn>
                <a:cxn ang="0">
                  <a:pos x="T10" y="T11"/>
                </a:cxn>
              </a:cxnLst>
              <a:rect l="0" t="0" r="r" b="b"/>
              <a:pathLst>
                <a:path w="16" h="26">
                  <a:moveTo>
                    <a:pt x="3" y="18"/>
                  </a:moveTo>
                  <a:cubicBezTo>
                    <a:pt x="5" y="22"/>
                    <a:pt x="9" y="23"/>
                    <a:pt x="14" y="25"/>
                  </a:cubicBezTo>
                  <a:cubicBezTo>
                    <a:pt x="14" y="25"/>
                    <a:pt x="15" y="26"/>
                    <a:pt x="16" y="26"/>
                  </a:cubicBezTo>
                  <a:cubicBezTo>
                    <a:pt x="16" y="0"/>
                    <a:pt x="16" y="0"/>
                    <a:pt x="16" y="0"/>
                  </a:cubicBezTo>
                  <a:cubicBezTo>
                    <a:pt x="12" y="0"/>
                    <a:pt x="8" y="1"/>
                    <a:pt x="5" y="4"/>
                  </a:cubicBezTo>
                  <a:cubicBezTo>
                    <a:pt x="0" y="7"/>
                    <a:pt x="0" y="14"/>
                    <a:pt x="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 name="Freeform 112">
              <a:extLst>
                <a:ext uri="{FF2B5EF4-FFF2-40B4-BE49-F238E27FC236}">
                  <a16:creationId xmlns:a16="http://schemas.microsoft.com/office/drawing/2014/main" id="{44DE4FF0-D858-4996-B681-4096A4606D65}"/>
                </a:ext>
              </a:extLst>
            </p:cNvPr>
            <p:cNvSpPr>
              <a:spLocks/>
            </p:cNvSpPr>
            <p:nvPr/>
          </p:nvSpPr>
          <p:spPr bwMode="auto">
            <a:xfrm>
              <a:off x="3900488" y="2597150"/>
              <a:ext cx="47625" cy="71437"/>
            </a:xfrm>
            <a:custGeom>
              <a:avLst/>
              <a:gdLst>
                <a:gd name="T0" fmla="*/ 7 w 19"/>
                <a:gd name="T1" fmla="*/ 3 h 28"/>
                <a:gd name="T2" fmla="*/ 0 w 19"/>
                <a:gd name="T3" fmla="*/ 0 h 28"/>
                <a:gd name="T4" fmla="*/ 0 w 19"/>
                <a:gd name="T5" fmla="*/ 28 h 28"/>
                <a:gd name="T6" fmla="*/ 13 w 19"/>
                <a:gd name="T7" fmla="*/ 24 h 28"/>
                <a:gd name="T8" fmla="*/ 16 w 19"/>
                <a:gd name="T9" fmla="*/ 10 h 28"/>
                <a:gd name="T10" fmla="*/ 7 w 19"/>
                <a:gd name="T11" fmla="*/ 3 h 28"/>
              </a:gdLst>
              <a:ahLst/>
              <a:cxnLst>
                <a:cxn ang="0">
                  <a:pos x="T0" y="T1"/>
                </a:cxn>
                <a:cxn ang="0">
                  <a:pos x="T2" y="T3"/>
                </a:cxn>
                <a:cxn ang="0">
                  <a:pos x="T4" y="T5"/>
                </a:cxn>
                <a:cxn ang="0">
                  <a:pos x="T6" y="T7"/>
                </a:cxn>
                <a:cxn ang="0">
                  <a:pos x="T8" y="T9"/>
                </a:cxn>
                <a:cxn ang="0">
                  <a:pos x="T10" y="T11"/>
                </a:cxn>
              </a:cxnLst>
              <a:rect l="0" t="0" r="r" b="b"/>
              <a:pathLst>
                <a:path w="19" h="28">
                  <a:moveTo>
                    <a:pt x="7" y="3"/>
                  </a:moveTo>
                  <a:cubicBezTo>
                    <a:pt x="6" y="3"/>
                    <a:pt x="4" y="2"/>
                    <a:pt x="0" y="0"/>
                  </a:cubicBezTo>
                  <a:cubicBezTo>
                    <a:pt x="0" y="28"/>
                    <a:pt x="0" y="28"/>
                    <a:pt x="0" y="28"/>
                  </a:cubicBezTo>
                  <a:cubicBezTo>
                    <a:pt x="5" y="28"/>
                    <a:pt x="10" y="27"/>
                    <a:pt x="13" y="24"/>
                  </a:cubicBezTo>
                  <a:cubicBezTo>
                    <a:pt x="18" y="21"/>
                    <a:pt x="19" y="15"/>
                    <a:pt x="16" y="10"/>
                  </a:cubicBezTo>
                  <a:cubicBezTo>
                    <a:pt x="14" y="7"/>
                    <a:pt x="11" y="5"/>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 name="Freeform 113">
              <a:extLst>
                <a:ext uri="{FF2B5EF4-FFF2-40B4-BE49-F238E27FC236}">
                  <a16:creationId xmlns:a16="http://schemas.microsoft.com/office/drawing/2014/main" id="{D3511252-BBCE-4D12-A974-8327FFA3E9EA}"/>
                </a:ext>
              </a:extLst>
            </p:cNvPr>
            <p:cNvSpPr>
              <a:spLocks noEditPoints="1"/>
            </p:cNvSpPr>
            <p:nvPr/>
          </p:nvSpPr>
          <p:spPr bwMode="auto">
            <a:xfrm>
              <a:off x="3632200" y="2382838"/>
              <a:ext cx="508000" cy="393700"/>
            </a:xfrm>
            <a:custGeom>
              <a:avLst/>
              <a:gdLst>
                <a:gd name="T0" fmla="*/ 134 w 199"/>
                <a:gd name="T1" fmla="*/ 0 h 154"/>
                <a:gd name="T2" fmla="*/ 102 w 199"/>
                <a:gd name="T3" fmla="*/ 0 h 154"/>
                <a:gd name="T4" fmla="*/ 98 w 199"/>
                <a:gd name="T5" fmla="*/ 0 h 154"/>
                <a:gd name="T6" fmla="*/ 66 w 199"/>
                <a:gd name="T7" fmla="*/ 0 h 154"/>
                <a:gd name="T8" fmla="*/ 1 w 199"/>
                <a:gd name="T9" fmla="*/ 99 h 154"/>
                <a:gd name="T10" fmla="*/ 100 w 199"/>
                <a:gd name="T11" fmla="*/ 154 h 154"/>
                <a:gd name="T12" fmla="*/ 100 w 199"/>
                <a:gd name="T13" fmla="*/ 154 h 154"/>
                <a:gd name="T14" fmla="*/ 100 w 199"/>
                <a:gd name="T15" fmla="*/ 154 h 154"/>
                <a:gd name="T16" fmla="*/ 199 w 199"/>
                <a:gd name="T17" fmla="*/ 99 h 154"/>
                <a:gd name="T18" fmla="*/ 134 w 199"/>
                <a:gd name="T19" fmla="*/ 0 h 154"/>
                <a:gd name="T20" fmla="*/ 129 w 199"/>
                <a:gd name="T21" fmla="*/ 116 h 154"/>
                <a:gd name="T22" fmla="*/ 105 w 199"/>
                <a:gd name="T23" fmla="*/ 123 h 154"/>
                <a:gd name="T24" fmla="*/ 105 w 199"/>
                <a:gd name="T25" fmla="*/ 129 h 154"/>
                <a:gd name="T26" fmla="*/ 103 w 199"/>
                <a:gd name="T27" fmla="*/ 131 h 154"/>
                <a:gd name="T28" fmla="*/ 94 w 199"/>
                <a:gd name="T29" fmla="*/ 131 h 154"/>
                <a:gd name="T30" fmla="*/ 91 w 199"/>
                <a:gd name="T31" fmla="*/ 129 h 154"/>
                <a:gd name="T32" fmla="*/ 91 w 199"/>
                <a:gd name="T33" fmla="*/ 122 h 154"/>
                <a:gd name="T34" fmla="*/ 62 w 199"/>
                <a:gd name="T35" fmla="*/ 109 h 154"/>
                <a:gd name="T36" fmla="*/ 73 w 199"/>
                <a:gd name="T37" fmla="*/ 101 h 154"/>
                <a:gd name="T38" fmla="*/ 74 w 199"/>
                <a:gd name="T39" fmla="*/ 102 h 154"/>
                <a:gd name="T40" fmla="*/ 74 w 199"/>
                <a:gd name="T41" fmla="*/ 102 h 154"/>
                <a:gd name="T42" fmla="*/ 76 w 199"/>
                <a:gd name="T43" fmla="*/ 103 h 154"/>
                <a:gd name="T44" fmla="*/ 86 w 199"/>
                <a:gd name="T45" fmla="*/ 109 h 154"/>
                <a:gd name="T46" fmla="*/ 91 w 199"/>
                <a:gd name="T47" fmla="*/ 110 h 154"/>
                <a:gd name="T48" fmla="*/ 91 w 199"/>
                <a:gd name="T49" fmla="*/ 79 h 154"/>
                <a:gd name="T50" fmla="*/ 75 w 199"/>
                <a:gd name="T51" fmla="*/ 72 h 154"/>
                <a:gd name="T52" fmla="*/ 65 w 199"/>
                <a:gd name="T53" fmla="*/ 62 h 154"/>
                <a:gd name="T54" fmla="*/ 71 w 199"/>
                <a:gd name="T55" fmla="*/ 36 h 154"/>
                <a:gd name="T56" fmla="*/ 91 w 199"/>
                <a:gd name="T57" fmla="*/ 28 h 154"/>
                <a:gd name="T58" fmla="*/ 91 w 199"/>
                <a:gd name="T59" fmla="*/ 21 h 154"/>
                <a:gd name="T60" fmla="*/ 94 w 199"/>
                <a:gd name="T61" fmla="*/ 18 h 154"/>
                <a:gd name="T62" fmla="*/ 103 w 199"/>
                <a:gd name="T63" fmla="*/ 18 h 154"/>
                <a:gd name="T64" fmla="*/ 105 w 199"/>
                <a:gd name="T65" fmla="*/ 21 h 154"/>
                <a:gd name="T66" fmla="*/ 105 w 199"/>
                <a:gd name="T67" fmla="*/ 28 h 154"/>
                <a:gd name="T68" fmla="*/ 113 w 199"/>
                <a:gd name="T69" fmla="*/ 29 h 154"/>
                <a:gd name="T70" fmla="*/ 134 w 199"/>
                <a:gd name="T71" fmla="*/ 41 h 154"/>
                <a:gd name="T72" fmla="*/ 122 w 199"/>
                <a:gd name="T73" fmla="*/ 49 h 154"/>
                <a:gd name="T74" fmla="*/ 122 w 199"/>
                <a:gd name="T75" fmla="*/ 48 h 154"/>
                <a:gd name="T76" fmla="*/ 121 w 199"/>
                <a:gd name="T77" fmla="*/ 47 h 154"/>
                <a:gd name="T78" fmla="*/ 120 w 199"/>
                <a:gd name="T79" fmla="*/ 46 h 154"/>
                <a:gd name="T80" fmla="*/ 109 w 199"/>
                <a:gd name="T81" fmla="*/ 40 h 154"/>
                <a:gd name="T82" fmla="*/ 105 w 199"/>
                <a:gd name="T83" fmla="*/ 39 h 154"/>
                <a:gd name="T84" fmla="*/ 105 w 199"/>
                <a:gd name="T85" fmla="*/ 71 h 154"/>
                <a:gd name="T86" fmla="*/ 137 w 199"/>
                <a:gd name="T87" fmla="*/ 90 h 154"/>
                <a:gd name="T88" fmla="*/ 129 w 199"/>
                <a:gd name="T89" fmla="*/ 11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9" h="154">
                  <a:moveTo>
                    <a:pt x="134" y="0"/>
                  </a:moveTo>
                  <a:cubicBezTo>
                    <a:pt x="102" y="0"/>
                    <a:pt x="102" y="0"/>
                    <a:pt x="102" y="0"/>
                  </a:cubicBezTo>
                  <a:cubicBezTo>
                    <a:pt x="98" y="0"/>
                    <a:pt x="98" y="0"/>
                    <a:pt x="98" y="0"/>
                  </a:cubicBezTo>
                  <a:cubicBezTo>
                    <a:pt x="66" y="0"/>
                    <a:pt x="66" y="0"/>
                    <a:pt x="66" y="0"/>
                  </a:cubicBezTo>
                  <a:cubicBezTo>
                    <a:pt x="55" y="20"/>
                    <a:pt x="0" y="43"/>
                    <a:pt x="1" y="99"/>
                  </a:cubicBezTo>
                  <a:cubicBezTo>
                    <a:pt x="1" y="146"/>
                    <a:pt x="41" y="154"/>
                    <a:pt x="100" y="154"/>
                  </a:cubicBezTo>
                  <a:cubicBezTo>
                    <a:pt x="100" y="154"/>
                    <a:pt x="100" y="154"/>
                    <a:pt x="100" y="154"/>
                  </a:cubicBezTo>
                  <a:cubicBezTo>
                    <a:pt x="100" y="154"/>
                    <a:pt x="100" y="154"/>
                    <a:pt x="100" y="154"/>
                  </a:cubicBezTo>
                  <a:cubicBezTo>
                    <a:pt x="159" y="154"/>
                    <a:pt x="199" y="146"/>
                    <a:pt x="199" y="99"/>
                  </a:cubicBezTo>
                  <a:cubicBezTo>
                    <a:pt x="199" y="43"/>
                    <a:pt x="144" y="20"/>
                    <a:pt x="134" y="0"/>
                  </a:cubicBezTo>
                  <a:close/>
                  <a:moveTo>
                    <a:pt x="129" y="116"/>
                  </a:moveTo>
                  <a:cubicBezTo>
                    <a:pt x="123" y="120"/>
                    <a:pt x="115" y="122"/>
                    <a:pt x="105" y="123"/>
                  </a:cubicBezTo>
                  <a:cubicBezTo>
                    <a:pt x="105" y="129"/>
                    <a:pt x="105" y="129"/>
                    <a:pt x="105" y="129"/>
                  </a:cubicBezTo>
                  <a:cubicBezTo>
                    <a:pt x="105" y="130"/>
                    <a:pt x="104" y="131"/>
                    <a:pt x="103" y="131"/>
                  </a:cubicBezTo>
                  <a:cubicBezTo>
                    <a:pt x="94" y="131"/>
                    <a:pt x="94" y="131"/>
                    <a:pt x="94" y="131"/>
                  </a:cubicBezTo>
                  <a:cubicBezTo>
                    <a:pt x="92" y="131"/>
                    <a:pt x="91" y="130"/>
                    <a:pt x="91" y="129"/>
                  </a:cubicBezTo>
                  <a:cubicBezTo>
                    <a:pt x="91" y="122"/>
                    <a:pt x="91" y="122"/>
                    <a:pt x="91" y="122"/>
                  </a:cubicBezTo>
                  <a:cubicBezTo>
                    <a:pt x="79" y="120"/>
                    <a:pt x="67" y="116"/>
                    <a:pt x="62" y="109"/>
                  </a:cubicBezTo>
                  <a:cubicBezTo>
                    <a:pt x="58" y="104"/>
                    <a:pt x="69" y="96"/>
                    <a:pt x="73" y="101"/>
                  </a:cubicBezTo>
                  <a:cubicBezTo>
                    <a:pt x="73" y="101"/>
                    <a:pt x="74" y="102"/>
                    <a:pt x="74" y="102"/>
                  </a:cubicBezTo>
                  <a:cubicBezTo>
                    <a:pt x="74" y="102"/>
                    <a:pt x="73" y="102"/>
                    <a:pt x="74" y="102"/>
                  </a:cubicBezTo>
                  <a:cubicBezTo>
                    <a:pt x="75" y="103"/>
                    <a:pt x="75" y="103"/>
                    <a:pt x="76" y="103"/>
                  </a:cubicBezTo>
                  <a:cubicBezTo>
                    <a:pt x="78" y="105"/>
                    <a:pt x="83" y="108"/>
                    <a:pt x="86" y="109"/>
                  </a:cubicBezTo>
                  <a:cubicBezTo>
                    <a:pt x="88" y="109"/>
                    <a:pt x="89" y="110"/>
                    <a:pt x="91" y="110"/>
                  </a:cubicBezTo>
                  <a:cubicBezTo>
                    <a:pt x="91" y="79"/>
                    <a:pt x="91" y="79"/>
                    <a:pt x="91" y="79"/>
                  </a:cubicBezTo>
                  <a:cubicBezTo>
                    <a:pt x="84" y="76"/>
                    <a:pt x="77" y="73"/>
                    <a:pt x="75" y="72"/>
                  </a:cubicBezTo>
                  <a:cubicBezTo>
                    <a:pt x="70" y="70"/>
                    <a:pt x="67" y="66"/>
                    <a:pt x="65" y="62"/>
                  </a:cubicBezTo>
                  <a:cubicBezTo>
                    <a:pt x="60" y="54"/>
                    <a:pt x="62" y="43"/>
                    <a:pt x="71" y="36"/>
                  </a:cubicBezTo>
                  <a:cubicBezTo>
                    <a:pt x="76" y="32"/>
                    <a:pt x="83" y="29"/>
                    <a:pt x="91" y="28"/>
                  </a:cubicBezTo>
                  <a:cubicBezTo>
                    <a:pt x="91" y="21"/>
                    <a:pt x="91" y="21"/>
                    <a:pt x="91" y="21"/>
                  </a:cubicBezTo>
                  <a:cubicBezTo>
                    <a:pt x="91" y="20"/>
                    <a:pt x="92" y="18"/>
                    <a:pt x="94" y="18"/>
                  </a:cubicBezTo>
                  <a:cubicBezTo>
                    <a:pt x="103" y="18"/>
                    <a:pt x="103" y="18"/>
                    <a:pt x="103" y="18"/>
                  </a:cubicBezTo>
                  <a:cubicBezTo>
                    <a:pt x="104" y="18"/>
                    <a:pt x="105" y="20"/>
                    <a:pt x="105" y="21"/>
                  </a:cubicBezTo>
                  <a:cubicBezTo>
                    <a:pt x="105" y="28"/>
                    <a:pt x="105" y="28"/>
                    <a:pt x="105" y="28"/>
                  </a:cubicBezTo>
                  <a:cubicBezTo>
                    <a:pt x="108" y="28"/>
                    <a:pt x="110" y="28"/>
                    <a:pt x="113" y="29"/>
                  </a:cubicBezTo>
                  <a:cubicBezTo>
                    <a:pt x="120" y="31"/>
                    <a:pt x="130" y="36"/>
                    <a:pt x="134" y="41"/>
                  </a:cubicBezTo>
                  <a:cubicBezTo>
                    <a:pt x="137" y="46"/>
                    <a:pt x="126" y="54"/>
                    <a:pt x="122" y="49"/>
                  </a:cubicBezTo>
                  <a:cubicBezTo>
                    <a:pt x="122" y="48"/>
                    <a:pt x="122" y="48"/>
                    <a:pt x="122" y="48"/>
                  </a:cubicBezTo>
                  <a:cubicBezTo>
                    <a:pt x="121" y="47"/>
                    <a:pt x="122" y="48"/>
                    <a:pt x="121" y="47"/>
                  </a:cubicBezTo>
                  <a:cubicBezTo>
                    <a:pt x="121" y="47"/>
                    <a:pt x="120" y="47"/>
                    <a:pt x="120" y="46"/>
                  </a:cubicBezTo>
                  <a:cubicBezTo>
                    <a:pt x="117" y="44"/>
                    <a:pt x="112" y="41"/>
                    <a:pt x="109" y="40"/>
                  </a:cubicBezTo>
                  <a:cubicBezTo>
                    <a:pt x="108" y="40"/>
                    <a:pt x="107" y="40"/>
                    <a:pt x="105" y="39"/>
                  </a:cubicBezTo>
                  <a:cubicBezTo>
                    <a:pt x="105" y="71"/>
                    <a:pt x="105" y="71"/>
                    <a:pt x="105" y="71"/>
                  </a:cubicBezTo>
                  <a:cubicBezTo>
                    <a:pt x="117" y="75"/>
                    <a:pt x="133" y="81"/>
                    <a:pt x="137" y="90"/>
                  </a:cubicBezTo>
                  <a:cubicBezTo>
                    <a:pt x="141" y="99"/>
                    <a:pt x="137" y="109"/>
                    <a:pt x="129"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 name="Freeform 114">
              <a:extLst>
                <a:ext uri="{FF2B5EF4-FFF2-40B4-BE49-F238E27FC236}">
                  <a16:creationId xmlns:a16="http://schemas.microsoft.com/office/drawing/2014/main" id="{2D92B393-8D12-4E9E-9296-BECF3D4F34B1}"/>
                </a:ext>
              </a:extLst>
            </p:cNvPr>
            <p:cNvSpPr>
              <a:spLocks/>
            </p:cNvSpPr>
            <p:nvPr/>
          </p:nvSpPr>
          <p:spPr bwMode="auto">
            <a:xfrm>
              <a:off x="3984625" y="2322513"/>
              <a:ext cx="106362" cy="85725"/>
            </a:xfrm>
            <a:custGeom>
              <a:avLst/>
              <a:gdLst>
                <a:gd name="T0" fmla="*/ 40 w 42"/>
                <a:gd name="T1" fmla="*/ 5 h 34"/>
                <a:gd name="T2" fmla="*/ 23 w 42"/>
                <a:gd name="T3" fmla="*/ 0 h 34"/>
                <a:gd name="T4" fmla="*/ 2 w 42"/>
                <a:gd name="T5" fmla="*/ 6 h 34"/>
                <a:gd name="T6" fmla="*/ 0 w 42"/>
                <a:gd name="T7" fmla="*/ 8 h 34"/>
                <a:gd name="T8" fmla="*/ 0 w 42"/>
                <a:gd name="T9" fmla="*/ 16 h 34"/>
                <a:gd name="T10" fmla="*/ 1 w 42"/>
                <a:gd name="T11" fmla="*/ 17 h 34"/>
                <a:gd name="T12" fmla="*/ 15 w 42"/>
                <a:gd name="T13" fmla="*/ 25 h 34"/>
                <a:gd name="T14" fmla="*/ 22 w 42"/>
                <a:gd name="T15" fmla="*/ 29 h 34"/>
                <a:gd name="T16" fmla="*/ 24 w 42"/>
                <a:gd name="T17" fmla="*/ 31 h 34"/>
                <a:gd name="T18" fmla="*/ 24 w 42"/>
                <a:gd name="T19" fmla="*/ 31 h 34"/>
                <a:gd name="T20" fmla="*/ 24 w 42"/>
                <a:gd name="T21" fmla="*/ 31 h 34"/>
                <a:gd name="T22" fmla="*/ 24 w 42"/>
                <a:gd name="T23" fmla="*/ 31 h 34"/>
                <a:gd name="T24" fmla="*/ 30 w 42"/>
                <a:gd name="T25" fmla="*/ 32 h 34"/>
                <a:gd name="T26" fmla="*/ 31 w 42"/>
                <a:gd name="T27" fmla="*/ 27 h 34"/>
                <a:gd name="T28" fmla="*/ 28 w 42"/>
                <a:gd name="T29" fmla="*/ 23 h 34"/>
                <a:gd name="T30" fmla="*/ 17 w 42"/>
                <a:gd name="T31" fmla="*/ 17 h 34"/>
                <a:gd name="T32" fmla="*/ 9 w 42"/>
                <a:gd name="T33" fmla="*/ 14 h 34"/>
                <a:gd name="T34" fmla="*/ 7 w 42"/>
                <a:gd name="T35" fmla="*/ 13 h 34"/>
                <a:gd name="T36" fmla="*/ 7 w 42"/>
                <a:gd name="T37" fmla="*/ 12 h 34"/>
                <a:gd name="T38" fmla="*/ 7 w 42"/>
                <a:gd name="T39" fmla="*/ 12 h 34"/>
                <a:gd name="T40" fmla="*/ 7 w 42"/>
                <a:gd name="T41" fmla="*/ 12 h 34"/>
                <a:gd name="T42" fmla="*/ 7 w 42"/>
                <a:gd name="T43" fmla="*/ 12 h 34"/>
                <a:gd name="T44" fmla="*/ 23 w 42"/>
                <a:gd name="T45" fmla="*/ 8 h 34"/>
                <a:gd name="T46" fmla="*/ 36 w 42"/>
                <a:gd name="T47" fmla="*/ 11 h 34"/>
                <a:gd name="T48" fmla="*/ 41 w 42"/>
                <a:gd name="T49" fmla="*/ 10 h 34"/>
                <a:gd name="T50" fmla="*/ 40 w 42"/>
                <a:gd name="T51" fmla="*/ 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2" h="34">
                  <a:moveTo>
                    <a:pt x="40" y="5"/>
                  </a:moveTo>
                  <a:cubicBezTo>
                    <a:pt x="34" y="1"/>
                    <a:pt x="29" y="0"/>
                    <a:pt x="23" y="0"/>
                  </a:cubicBezTo>
                  <a:cubicBezTo>
                    <a:pt x="11" y="0"/>
                    <a:pt x="2" y="6"/>
                    <a:pt x="2" y="6"/>
                  </a:cubicBezTo>
                  <a:cubicBezTo>
                    <a:pt x="1" y="6"/>
                    <a:pt x="1" y="7"/>
                    <a:pt x="0" y="8"/>
                  </a:cubicBezTo>
                  <a:cubicBezTo>
                    <a:pt x="2" y="10"/>
                    <a:pt x="2" y="14"/>
                    <a:pt x="0" y="16"/>
                  </a:cubicBezTo>
                  <a:cubicBezTo>
                    <a:pt x="1" y="17"/>
                    <a:pt x="1" y="17"/>
                    <a:pt x="1" y="17"/>
                  </a:cubicBezTo>
                  <a:cubicBezTo>
                    <a:pt x="1" y="18"/>
                    <a:pt x="5" y="23"/>
                    <a:pt x="15" y="25"/>
                  </a:cubicBezTo>
                  <a:cubicBezTo>
                    <a:pt x="18" y="26"/>
                    <a:pt x="21" y="28"/>
                    <a:pt x="22" y="29"/>
                  </a:cubicBezTo>
                  <a:cubicBezTo>
                    <a:pt x="23" y="30"/>
                    <a:pt x="24" y="30"/>
                    <a:pt x="24" y="31"/>
                  </a:cubicBezTo>
                  <a:cubicBezTo>
                    <a:pt x="24" y="31"/>
                    <a:pt x="24" y="31"/>
                    <a:pt x="24" y="31"/>
                  </a:cubicBezTo>
                  <a:cubicBezTo>
                    <a:pt x="24" y="31"/>
                    <a:pt x="24" y="31"/>
                    <a:pt x="24" y="31"/>
                  </a:cubicBezTo>
                  <a:cubicBezTo>
                    <a:pt x="24" y="31"/>
                    <a:pt x="24" y="31"/>
                    <a:pt x="24" y="31"/>
                  </a:cubicBezTo>
                  <a:cubicBezTo>
                    <a:pt x="26" y="33"/>
                    <a:pt x="28" y="34"/>
                    <a:pt x="30" y="32"/>
                  </a:cubicBezTo>
                  <a:cubicBezTo>
                    <a:pt x="32" y="31"/>
                    <a:pt x="32" y="29"/>
                    <a:pt x="31" y="27"/>
                  </a:cubicBezTo>
                  <a:cubicBezTo>
                    <a:pt x="31" y="27"/>
                    <a:pt x="30" y="25"/>
                    <a:pt x="28" y="23"/>
                  </a:cubicBezTo>
                  <a:cubicBezTo>
                    <a:pt x="25" y="21"/>
                    <a:pt x="22" y="19"/>
                    <a:pt x="17" y="17"/>
                  </a:cubicBezTo>
                  <a:cubicBezTo>
                    <a:pt x="13" y="16"/>
                    <a:pt x="10" y="15"/>
                    <a:pt x="9" y="14"/>
                  </a:cubicBezTo>
                  <a:cubicBezTo>
                    <a:pt x="8" y="13"/>
                    <a:pt x="8" y="13"/>
                    <a:pt x="7" y="13"/>
                  </a:cubicBezTo>
                  <a:cubicBezTo>
                    <a:pt x="7" y="12"/>
                    <a:pt x="7" y="12"/>
                    <a:pt x="7" y="12"/>
                  </a:cubicBezTo>
                  <a:cubicBezTo>
                    <a:pt x="7" y="12"/>
                    <a:pt x="7" y="12"/>
                    <a:pt x="7" y="12"/>
                  </a:cubicBezTo>
                  <a:cubicBezTo>
                    <a:pt x="7" y="12"/>
                    <a:pt x="7" y="12"/>
                    <a:pt x="7" y="12"/>
                  </a:cubicBezTo>
                  <a:cubicBezTo>
                    <a:pt x="7" y="12"/>
                    <a:pt x="7" y="12"/>
                    <a:pt x="7" y="12"/>
                  </a:cubicBezTo>
                  <a:cubicBezTo>
                    <a:pt x="9" y="11"/>
                    <a:pt x="16" y="8"/>
                    <a:pt x="23" y="8"/>
                  </a:cubicBezTo>
                  <a:cubicBezTo>
                    <a:pt x="27" y="8"/>
                    <a:pt x="32" y="9"/>
                    <a:pt x="36" y="11"/>
                  </a:cubicBezTo>
                  <a:cubicBezTo>
                    <a:pt x="38" y="12"/>
                    <a:pt x="40" y="12"/>
                    <a:pt x="41" y="10"/>
                  </a:cubicBezTo>
                  <a:cubicBezTo>
                    <a:pt x="42" y="8"/>
                    <a:pt x="42" y="6"/>
                    <a:pt x="4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Tree>
    <p:extLst>
      <p:ext uri="{BB962C8B-B14F-4D97-AF65-F5344CB8AC3E}">
        <p14:creationId xmlns:p14="http://schemas.microsoft.com/office/powerpoint/2010/main" val="279054398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51"/>
                                        </p:tgtEl>
                                        <p:attrNameLst>
                                          <p:attrName>style.visibility</p:attrName>
                                        </p:attrNameLst>
                                      </p:cBhvr>
                                      <p:to>
                                        <p:strVal val="visible"/>
                                      </p:to>
                                    </p:set>
                                    <p:anim calcmode="lin" valueType="num">
                                      <p:cBhvr additive="base">
                                        <p:cTn id="15" dur="500" fill="hold"/>
                                        <p:tgtEl>
                                          <p:spTgt spid="51"/>
                                        </p:tgtEl>
                                        <p:attrNameLst>
                                          <p:attrName>ppt_x</p:attrName>
                                        </p:attrNameLst>
                                      </p:cBhvr>
                                      <p:tavLst>
                                        <p:tav tm="0">
                                          <p:val>
                                            <p:strVal val="0-#ppt_w/2"/>
                                          </p:val>
                                        </p:tav>
                                        <p:tav tm="100000">
                                          <p:val>
                                            <p:strVal val="#ppt_x"/>
                                          </p:val>
                                        </p:tav>
                                      </p:tavLst>
                                    </p:anim>
                                    <p:anim calcmode="lin" valueType="num">
                                      <p:cBhvr additive="base">
                                        <p:cTn id="16" dur="500" fill="hold"/>
                                        <p:tgtEl>
                                          <p:spTgt spid="5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cBhvr additive="base">
                                        <p:cTn id="19" dur="500" fill="hold"/>
                                        <p:tgtEl>
                                          <p:spTgt spid="53"/>
                                        </p:tgtEl>
                                        <p:attrNameLst>
                                          <p:attrName>ppt_x</p:attrName>
                                        </p:attrNameLst>
                                      </p:cBhvr>
                                      <p:tavLst>
                                        <p:tav tm="0">
                                          <p:val>
                                            <p:strVal val="0-#ppt_w/2"/>
                                          </p:val>
                                        </p:tav>
                                        <p:tav tm="100000">
                                          <p:val>
                                            <p:strVal val="#ppt_x"/>
                                          </p:val>
                                        </p:tav>
                                      </p:tavLst>
                                    </p:anim>
                                    <p:anim calcmode="lin" valueType="num">
                                      <p:cBhvr additive="base">
                                        <p:cTn id="20" dur="500" fill="hold"/>
                                        <p:tgtEl>
                                          <p:spTgt spid="5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additive="base">
                                        <p:cTn id="23" dur="500" fill="hold"/>
                                        <p:tgtEl>
                                          <p:spTgt spid="43"/>
                                        </p:tgtEl>
                                        <p:attrNameLst>
                                          <p:attrName>ppt_x</p:attrName>
                                        </p:attrNameLst>
                                      </p:cBhvr>
                                      <p:tavLst>
                                        <p:tav tm="0">
                                          <p:val>
                                            <p:strVal val="0-#ppt_w/2"/>
                                          </p:val>
                                        </p:tav>
                                        <p:tav tm="100000">
                                          <p:val>
                                            <p:strVal val="#ppt_x"/>
                                          </p:val>
                                        </p:tav>
                                      </p:tavLst>
                                    </p:anim>
                                    <p:anim calcmode="lin" valueType="num">
                                      <p:cBhvr additive="base">
                                        <p:cTn id="24" dur="500" fill="hold"/>
                                        <p:tgtEl>
                                          <p:spTgt spid="43"/>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additive="base">
                                        <p:cTn id="27" dur="500" fill="hold"/>
                                        <p:tgtEl>
                                          <p:spTgt spid="44"/>
                                        </p:tgtEl>
                                        <p:attrNameLst>
                                          <p:attrName>ppt_x</p:attrName>
                                        </p:attrNameLst>
                                      </p:cBhvr>
                                      <p:tavLst>
                                        <p:tav tm="0">
                                          <p:val>
                                            <p:strVal val="0-#ppt_w/2"/>
                                          </p:val>
                                        </p:tav>
                                        <p:tav tm="100000">
                                          <p:val>
                                            <p:strVal val="#ppt_x"/>
                                          </p:val>
                                        </p:tav>
                                      </p:tavLst>
                                    </p:anim>
                                    <p:anim calcmode="lin" valueType="num">
                                      <p:cBhvr additive="base">
                                        <p:cTn id="28" dur="500" fill="hold"/>
                                        <p:tgtEl>
                                          <p:spTgt spid="44"/>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45"/>
                                        </p:tgtEl>
                                        <p:attrNameLst>
                                          <p:attrName>style.visibility</p:attrName>
                                        </p:attrNameLst>
                                      </p:cBhvr>
                                      <p:to>
                                        <p:strVal val="visible"/>
                                      </p:to>
                                    </p:set>
                                    <p:anim calcmode="lin" valueType="num">
                                      <p:cBhvr additive="base">
                                        <p:cTn id="31" dur="500" fill="hold"/>
                                        <p:tgtEl>
                                          <p:spTgt spid="45"/>
                                        </p:tgtEl>
                                        <p:attrNameLst>
                                          <p:attrName>ppt_x</p:attrName>
                                        </p:attrNameLst>
                                      </p:cBhvr>
                                      <p:tavLst>
                                        <p:tav tm="0">
                                          <p:val>
                                            <p:strVal val="0-#ppt_w/2"/>
                                          </p:val>
                                        </p:tav>
                                        <p:tav tm="100000">
                                          <p:val>
                                            <p:strVal val="#ppt_x"/>
                                          </p:val>
                                        </p:tav>
                                      </p:tavLst>
                                    </p:anim>
                                    <p:anim calcmode="lin" valueType="num">
                                      <p:cBhvr additive="base">
                                        <p:cTn id="32" dur="500" fill="hold"/>
                                        <p:tgtEl>
                                          <p:spTgt spid="45"/>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48"/>
                                        </p:tgtEl>
                                        <p:attrNameLst>
                                          <p:attrName>style.visibility</p:attrName>
                                        </p:attrNameLst>
                                      </p:cBhvr>
                                      <p:to>
                                        <p:strVal val="visible"/>
                                      </p:to>
                                    </p:set>
                                    <p:anim calcmode="lin" valueType="num">
                                      <p:cBhvr additive="base">
                                        <p:cTn id="35" dur="500" fill="hold"/>
                                        <p:tgtEl>
                                          <p:spTgt spid="48"/>
                                        </p:tgtEl>
                                        <p:attrNameLst>
                                          <p:attrName>ppt_x</p:attrName>
                                        </p:attrNameLst>
                                      </p:cBhvr>
                                      <p:tavLst>
                                        <p:tav tm="0">
                                          <p:val>
                                            <p:strVal val="0-#ppt_w/2"/>
                                          </p:val>
                                        </p:tav>
                                        <p:tav tm="100000">
                                          <p:val>
                                            <p:strVal val="#ppt_x"/>
                                          </p:val>
                                        </p:tav>
                                      </p:tavLst>
                                    </p:anim>
                                    <p:anim calcmode="lin" valueType="num">
                                      <p:cBhvr additive="base">
                                        <p:cTn id="36" dur="500" fill="hold"/>
                                        <p:tgtEl>
                                          <p:spTgt spid="48"/>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49"/>
                                        </p:tgtEl>
                                        <p:attrNameLst>
                                          <p:attrName>style.visibility</p:attrName>
                                        </p:attrNameLst>
                                      </p:cBhvr>
                                      <p:to>
                                        <p:strVal val="visible"/>
                                      </p:to>
                                    </p:set>
                                    <p:anim calcmode="lin" valueType="num">
                                      <p:cBhvr additive="base">
                                        <p:cTn id="39" dur="500" fill="hold"/>
                                        <p:tgtEl>
                                          <p:spTgt spid="49"/>
                                        </p:tgtEl>
                                        <p:attrNameLst>
                                          <p:attrName>ppt_x</p:attrName>
                                        </p:attrNameLst>
                                      </p:cBhvr>
                                      <p:tavLst>
                                        <p:tav tm="0">
                                          <p:val>
                                            <p:strVal val="0-#ppt_w/2"/>
                                          </p:val>
                                        </p:tav>
                                        <p:tav tm="100000">
                                          <p:val>
                                            <p:strVal val="#ppt_x"/>
                                          </p:val>
                                        </p:tav>
                                      </p:tavLst>
                                    </p:anim>
                                    <p:anim calcmode="lin" valueType="num">
                                      <p:cBhvr additive="base">
                                        <p:cTn id="40" dur="500" fill="hold"/>
                                        <p:tgtEl>
                                          <p:spTgt spid="49"/>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52"/>
                                        </p:tgtEl>
                                        <p:attrNameLst>
                                          <p:attrName>style.visibility</p:attrName>
                                        </p:attrNameLst>
                                      </p:cBhvr>
                                      <p:to>
                                        <p:strVal val="visible"/>
                                      </p:to>
                                    </p:set>
                                    <p:anim calcmode="lin" valueType="num">
                                      <p:cBhvr additive="base">
                                        <p:cTn id="43" dur="500" fill="hold"/>
                                        <p:tgtEl>
                                          <p:spTgt spid="52"/>
                                        </p:tgtEl>
                                        <p:attrNameLst>
                                          <p:attrName>ppt_x</p:attrName>
                                        </p:attrNameLst>
                                      </p:cBhvr>
                                      <p:tavLst>
                                        <p:tav tm="0">
                                          <p:val>
                                            <p:strVal val="0-#ppt_w/2"/>
                                          </p:val>
                                        </p:tav>
                                        <p:tav tm="100000">
                                          <p:val>
                                            <p:strVal val="#ppt_x"/>
                                          </p:val>
                                        </p:tav>
                                      </p:tavLst>
                                    </p:anim>
                                    <p:anim calcmode="lin" valueType="num">
                                      <p:cBhvr additive="base">
                                        <p:cTn id="44" dur="500" fill="hold"/>
                                        <p:tgtEl>
                                          <p:spTgt spid="52"/>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54"/>
                                        </p:tgtEl>
                                        <p:attrNameLst>
                                          <p:attrName>style.visibility</p:attrName>
                                        </p:attrNameLst>
                                      </p:cBhvr>
                                      <p:to>
                                        <p:strVal val="visible"/>
                                      </p:to>
                                    </p:set>
                                    <p:anim calcmode="lin" valueType="num">
                                      <p:cBhvr additive="base">
                                        <p:cTn id="47" dur="500" fill="hold"/>
                                        <p:tgtEl>
                                          <p:spTgt spid="54"/>
                                        </p:tgtEl>
                                        <p:attrNameLst>
                                          <p:attrName>ppt_x</p:attrName>
                                        </p:attrNameLst>
                                      </p:cBhvr>
                                      <p:tavLst>
                                        <p:tav tm="0">
                                          <p:val>
                                            <p:strVal val="0-#ppt_w/2"/>
                                          </p:val>
                                        </p:tav>
                                        <p:tav tm="100000">
                                          <p:val>
                                            <p:strVal val="#ppt_x"/>
                                          </p:val>
                                        </p:tav>
                                      </p:tavLst>
                                    </p:anim>
                                    <p:anim calcmode="lin" valueType="num">
                                      <p:cBhvr additive="base">
                                        <p:cTn id="48" dur="500" fill="hold"/>
                                        <p:tgtEl>
                                          <p:spTgt spid="54"/>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55"/>
                                        </p:tgtEl>
                                        <p:attrNameLst>
                                          <p:attrName>style.visibility</p:attrName>
                                        </p:attrNameLst>
                                      </p:cBhvr>
                                      <p:to>
                                        <p:strVal val="visible"/>
                                      </p:to>
                                    </p:set>
                                    <p:anim calcmode="lin" valueType="num">
                                      <p:cBhvr additive="base">
                                        <p:cTn id="51" dur="500" fill="hold"/>
                                        <p:tgtEl>
                                          <p:spTgt spid="55"/>
                                        </p:tgtEl>
                                        <p:attrNameLst>
                                          <p:attrName>ppt_x</p:attrName>
                                        </p:attrNameLst>
                                      </p:cBhvr>
                                      <p:tavLst>
                                        <p:tav tm="0">
                                          <p:val>
                                            <p:strVal val="0-#ppt_w/2"/>
                                          </p:val>
                                        </p:tav>
                                        <p:tav tm="100000">
                                          <p:val>
                                            <p:strVal val="#ppt_x"/>
                                          </p:val>
                                        </p:tav>
                                      </p:tavLst>
                                    </p:anim>
                                    <p:anim calcmode="lin" valueType="num">
                                      <p:cBhvr additive="base">
                                        <p:cTn id="52" dur="500" fill="hold"/>
                                        <p:tgtEl>
                                          <p:spTgt spid="55"/>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56"/>
                                        </p:tgtEl>
                                        <p:attrNameLst>
                                          <p:attrName>style.visibility</p:attrName>
                                        </p:attrNameLst>
                                      </p:cBhvr>
                                      <p:to>
                                        <p:strVal val="visible"/>
                                      </p:to>
                                    </p:set>
                                    <p:anim calcmode="lin" valueType="num">
                                      <p:cBhvr additive="base">
                                        <p:cTn id="55" dur="500" fill="hold"/>
                                        <p:tgtEl>
                                          <p:spTgt spid="56"/>
                                        </p:tgtEl>
                                        <p:attrNameLst>
                                          <p:attrName>ppt_x</p:attrName>
                                        </p:attrNameLst>
                                      </p:cBhvr>
                                      <p:tavLst>
                                        <p:tav tm="0">
                                          <p:val>
                                            <p:strVal val="0-#ppt_w/2"/>
                                          </p:val>
                                        </p:tav>
                                        <p:tav tm="100000">
                                          <p:val>
                                            <p:strVal val="#ppt_x"/>
                                          </p:val>
                                        </p:tav>
                                      </p:tavLst>
                                    </p:anim>
                                    <p:anim calcmode="lin" valueType="num">
                                      <p:cBhvr additive="base">
                                        <p:cTn id="56" dur="500" fill="hold"/>
                                        <p:tgtEl>
                                          <p:spTgt spid="56"/>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57"/>
                                        </p:tgtEl>
                                        <p:attrNameLst>
                                          <p:attrName>style.visibility</p:attrName>
                                        </p:attrNameLst>
                                      </p:cBhvr>
                                      <p:to>
                                        <p:strVal val="visible"/>
                                      </p:to>
                                    </p:set>
                                    <p:anim calcmode="lin" valueType="num">
                                      <p:cBhvr additive="base">
                                        <p:cTn id="59" dur="500" fill="hold"/>
                                        <p:tgtEl>
                                          <p:spTgt spid="57"/>
                                        </p:tgtEl>
                                        <p:attrNameLst>
                                          <p:attrName>ppt_x</p:attrName>
                                        </p:attrNameLst>
                                      </p:cBhvr>
                                      <p:tavLst>
                                        <p:tav tm="0">
                                          <p:val>
                                            <p:strVal val="0-#ppt_w/2"/>
                                          </p:val>
                                        </p:tav>
                                        <p:tav tm="100000">
                                          <p:val>
                                            <p:strVal val="#ppt_x"/>
                                          </p:val>
                                        </p:tav>
                                      </p:tavLst>
                                    </p:anim>
                                    <p:anim calcmode="lin" valueType="num">
                                      <p:cBhvr additive="base">
                                        <p:cTn id="60" dur="500" fill="hold"/>
                                        <p:tgtEl>
                                          <p:spTgt spid="57"/>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58"/>
                                        </p:tgtEl>
                                        <p:attrNameLst>
                                          <p:attrName>style.visibility</p:attrName>
                                        </p:attrNameLst>
                                      </p:cBhvr>
                                      <p:to>
                                        <p:strVal val="visible"/>
                                      </p:to>
                                    </p:set>
                                    <p:anim calcmode="lin" valueType="num">
                                      <p:cBhvr additive="base">
                                        <p:cTn id="63" dur="500" fill="hold"/>
                                        <p:tgtEl>
                                          <p:spTgt spid="58"/>
                                        </p:tgtEl>
                                        <p:attrNameLst>
                                          <p:attrName>ppt_x</p:attrName>
                                        </p:attrNameLst>
                                      </p:cBhvr>
                                      <p:tavLst>
                                        <p:tav tm="0">
                                          <p:val>
                                            <p:strVal val="0-#ppt_w/2"/>
                                          </p:val>
                                        </p:tav>
                                        <p:tav tm="100000">
                                          <p:val>
                                            <p:strVal val="#ppt_x"/>
                                          </p:val>
                                        </p:tav>
                                      </p:tavLst>
                                    </p:anim>
                                    <p:anim calcmode="lin" valueType="num">
                                      <p:cBhvr additive="base">
                                        <p:cTn id="64" dur="500" fill="hold"/>
                                        <p:tgtEl>
                                          <p:spTgt spid="58"/>
                                        </p:tgtEl>
                                        <p:attrNameLst>
                                          <p:attrName>ppt_y</p:attrName>
                                        </p:attrNameLst>
                                      </p:cBhvr>
                                      <p:tavLst>
                                        <p:tav tm="0">
                                          <p:val>
                                            <p:strVal val="#ppt_y"/>
                                          </p:val>
                                        </p:tav>
                                        <p:tav tm="100000">
                                          <p:val>
                                            <p:strVal val="#ppt_y"/>
                                          </p:val>
                                        </p:tav>
                                      </p:tavLst>
                                    </p:anim>
                                  </p:childTnLst>
                                </p:cTn>
                              </p:par>
                              <p:par>
                                <p:cTn id="65" presetID="2" presetClass="entr" presetSubtype="8" fill="hold" nodeType="withEffect">
                                  <p:stCondLst>
                                    <p:cond delay="0"/>
                                  </p:stCondLst>
                                  <p:childTnLst>
                                    <p:set>
                                      <p:cBhvr>
                                        <p:cTn id="66" dur="1" fill="hold">
                                          <p:stCondLst>
                                            <p:cond delay="0"/>
                                          </p:stCondLst>
                                        </p:cTn>
                                        <p:tgtEl>
                                          <p:spTgt spid="61"/>
                                        </p:tgtEl>
                                        <p:attrNameLst>
                                          <p:attrName>style.visibility</p:attrName>
                                        </p:attrNameLst>
                                      </p:cBhvr>
                                      <p:to>
                                        <p:strVal val="visible"/>
                                      </p:to>
                                    </p:set>
                                    <p:anim calcmode="lin" valueType="num">
                                      <p:cBhvr additive="base">
                                        <p:cTn id="67" dur="500" fill="hold"/>
                                        <p:tgtEl>
                                          <p:spTgt spid="61"/>
                                        </p:tgtEl>
                                        <p:attrNameLst>
                                          <p:attrName>ppt_x</p:attrName>
                                        </p:attrNameLst>
                                      </p:cBhvr>
                                      <p:tavLst>
                                        <p:tav tm="0">
                                          <p:val>
                                            <p:strVal val="0-#ppt_w/2"/>
                                          </p:val>
                                        </p:tav>
                                        <p:tav tm="100000">
                                          <p:val>
                                            <p:strVal val="#ppt_x"/>
                                          </p:val>
                                        </p:tav>
                                      </p:tavLst>
                                    </p:anim>
                                    <p:anim calcmode="lin" valueType="num">
                                      <p:cBhvr additive="base">
                                        <p:cTn id="68" dur="500" fill="hold"/>
                                        <p:tgtEl>
                                          <p:spTgt spid="61"/>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64"/>
                                        </p:tgtEl>
                                        <p:attrNameLst>
                                          <p:attrName>style.visibility</p:attrName>
                                        </p:attrNameLst>
                                      </p:cBhvr>
                                      <p:to>
                                        <p:strVal val="visible"/>
                                      </p:to>
                                    </p:set>
                                    <p:anim calcmode="lin" valueType="num">
                                      <p:cBhvr additive="base">
                                        <p:cTn id="71" dur="500" fill="hold"/>
                                        <p:tgtEl>
                                          <p:spTgt spid="64"/>
                                        </p:tgtEl>
                                        <p:attrNameLst>
                                          <p:attrName>ppt_x</p:attrName>
                                        </p:attrNameLst>
                                      </p:cBhvr>
                                      <p:tavLst>
                                        <p:tav tm="0">
                                          <p:val>
                                            <p:strVal val="0-#ppt_w/2"/>
                                          </p:val>
                                        </p:tav>
                                        <p:tav tm="100000">
                                          <p:val>
                                            <p:strVal val="#ppt_x"/>
                                          </p:val>
                                        </p:tav>
                                      </p:tavLst>
                                    </p:anim>
                                    <p:anim calcmode="lin" valueType="num">
                                      <p:cBhvr additive="base">
                                        <p:cTn id="72" dur="500" fill="hold"/>
                                        <p:tgtEl>
                                          <p:spTgt spid="64"/>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0"/>
                                  </p:stCondLst>
                                  <p:childTnLst>
                                    <p:set>
                                      <p:cBhvr>
                                        <p:cTn id="74" dur="1" fill="hold">
                                          <p:stCondLst>
                                            <p:cond delay="0"/>
                                          </p:stCondLst>
                                        </p:cTn>
                                        <p:tgtEl>
                                          <p:spTgt spid="65"/>
                                        </p:tgtEl>
                                        <p:attrNameLst>
                                          <p:attrName>style.visibility</p:attrName>
                                        </p:attrNameLst>
                                      </p:cBhvr>
                                      <p:to>
                                        <p:strVal val="visible"/>
                                      </p:to>
                                    </p:set>
                                    <p:anim calcmode="lin" valueType="num">
                                      <p:cBhvr additive="base">
                                        <p:cTn id="75" dur="500" fill="hold"/>
                                        <p:tgtEl>
                                          <p:spTgt spid="65"/>
                                        </p:tgtEl>
                                        <p:attrNameLst>
                                          <p:attrName>ppt_x</p:attrName>
                                        </p:attrNameLst>
                                      </p:cBhvr>
                                      <p:tavLst>
                                        <p:tav tm="0">
                                          <p:val>
                                            <p:strVal val="0-#ppt_w/2"/>
                                          </p:val>
                                        </p:tav>
                                        <p:tav tm="100000">
                                          <p:val>
                                            <p:strVal val="#ppt_x"/>
                                          </p:val>
                                        </p:tav>
                                      </p:tavLst>
                                    </p:anim>
                                    <p:anim calcmode="lin" valueType="num">
                                      <p:cBhvr additive="base">
                                        <p:cTn id="76" dur="500" fill="hold"/>
                                        <p:tgtEl>
                                          <p:spTgt spid="65"/>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66"/>
                                        </p:tgtEl>
                                        <p:attrNameLst>
                                          <p:attrName>style.visibility</p:attrName>
                                        </p:attrNameLst>
                                      </p:cBhvr>
                                      <p:to>
                                        <p:strVal val="visible"/>
                                      </p:to>
                                    </p:set>
                                    <p:anim calcmode="lin" valueType="num">
                                      <p:cBhvr additive="base">
                                        <p:cTn id="79" dur="500" fill="hold"/>
                                        <p:tgtEl>
                                          <p:spTgt spid="66"/>
                                        </p:tgtEl>
                                        <p:attrNameLst>
                                          <p:attrName>ppt_x</p:attrName>
                                        </p:attrNameLst>
                                      </p:cBhvr>
                                      <p:tavLst>
                                        <p:tav tm="0">
                                          <p:val>
                                            <p:strVal val="0-#ppt_w/2"/>
                                          </p:val>
                                        </p:tav>
                                        <p:tav tm="100000">
                                          <p:val>
                                            <p:strVal val="#ppt_x"/>
                                          </p:val>
                                        </p:tav>
                                      </p:tavLst>
                                    </p:anim>
                                    <p:anim calcmode="lin" valueType="num">
                                      <p:cBhvr additive="base">
                                        <p:cTn id="80" dur="500" fill="hold"/>
                                        <p:tgtEl>
                                          <p:spTgt spid="66"/>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0"/>
                                  </p:stCondLst>
                                  <p:childTnLst>
                                    <p:set>
                                      <p:cBhvr>
                                        <p:cTn id="82" dur="1" fill="hold">
                                          <p:stCondLst>
                                            <p:cond delay="0"/>
                                          </p:stCondLst>
                                        </p:cTn>
                                        <p:tgtEl>
                                          <p:spTgt spid="67"/>
                                        </p:tgtEl>
                                        <p:attrNameLst>
                                          <p:attrName>style.visibility</p:attrName>
                                        </p:attrNameLst>
                                      </p:cBhvr>
                                      <p:to>
                                        <p:strVal val="visible"/>
                                      </p:to>
                                    </p:set>
                                    <p:anim calcmode="lin" valueType="num">
                                      <p:cBhvr additive="base">
                                        <p:cTn id="83" dur="500" fill="hold"/>
                                        <p:tgtEl>
                                          <p:spTgt spid="67"/>
                                        </p:tgtEl>
                                        <p:attrNameLst>
                                          <p:attrName>ppt_x</p:attrName>
                                        </p:attrNameLst>
                                      </p:cBhvr>
                                      <p:tavLst>
                                        <p:tav tm="0">
                                          <p:val>
                                            <p:strVal val="0-#ppt_w/2"/>
                                          </p:val>
                                        </p:tav>
                                        <p:tav tm="100000">
                                          <p:val>
                                            <p:strVal val="#ppt_x"/>
                                          </p:val>
                                        </p:tav>
                                      </p:tavLst>
                                    </p:anim>
                                    <p:anim calcmode="lin" valueType="num">
                                      <p:cBhvr additive="base">
                                        <p:cTn id="84" dur="500" fill="hold"/>
                                        <p:tgtEl>
                                          <p:spTgt spid="67"/>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68"/>
                                        </p:tgtEl>
                                        <p:attrNameLst>
                                          <p:attrName>style.visibility</p:attrName>
                                        </p:attrNameLst>
                                      </p:cBhvr>
                                      <p:to>
                                        <p:strVal val="visible"/>
                                      </p:to>
                                    </p:set>
                                    <p:anim calcmode="lin" valueType="num">
                                      <p:cBhvr additive="base">
                                        <p:cTn id="87" dur="500" fill="hold"/>
                                        <p:tgtEl>
                                          <p:spTgt spid="68"/>
                                        </p:tgtEl>
                                        <p:attrNameLst>
                                          <p:attrName>ppt_x</p:attrName>
                                        </p:attrNameLst>
                                      </p:cBhvr>
                                      <p:tavLst>
                                        <p:tav tm="0">
                                          <p:val>
                                            <p:strVal val="0-#ppt_w/2"/>
                                          </p:val>
                                        </p:tav>
                                        <p:tav tm="100000">
                                          <p:val>
                                            <p:strVal val="#ppt_x"/>
                                          </p:val>
                                        </p:tav>
                                      </p:tavLst>
                                    </p:anim>
                                    <p:anim calcmode="lin" valueType="num">
                                      <p:cBhvr additive="base">
                                        <p:cTn id="88" dur="500" fill="hold"/>
                                        <p:tgtEl>
                                          <p:spTgt spid="68"/>
                                        </p:tgtEl>
                                        <p:attrNameLst>
                                          <p:attrName>ppt_y</p:attrName>
                                        </p:attrNameLst>
                                      </p:cBhvr>
                                      <p:tavLst>
                                        <p:tav tm="0">
                                          <p:val>
                                            <p:strVal val="#ppt_y"/>
                                          </p:val>
                                        </p:tav>
                                        <p:tav tm="100000">
                                          <p:val>
                                            <p:strVal val="#ppt_y"/>
                                          </p:val>
                                        </p:tav>
                                      </p:tavLst>
                                    </p:anim>
                                  </p:childTnLst>
                                </p:cTn>
                              </p:par>
                              <p:par>
                                <p:cTn id="89" presetID="2" presetClass="entr" presetSubtype="8" fill="hold" nodeType="withEffect">
                                  <p:stCondLst>
                                    <p:cond delay="0"/>
                                  </p:stCondLst>
                                  <p:childTnLst>
                                    <p:set>
                                      <p:cBhvr>
                                        <p:cTn id="90" dur="1" fill="hold">
                                          <p:stCondLst>
                                            <p:cond delay="0"/>
                                          </p:stCondLst>
                                        </p:cTn>
                                        <p:tgtEl>
                                          <p:spTgt spid="46"/>
                                        </p:tgtEl>
                                        <p:attrNameLst>
                                          <p:attrName>style.visibility</p:attrName>
                                        </p:attrNameLst>
                                      </p:cBhvr>
                                      <p:to>
                                        <p:strVal val="visible"/>
                                      </p:to>
                                    </p:set>
                                    <p:anim calcmode="lin" valueType="num">
                                      <p:cBhvr additive="base">
                                        <p:cTn id="91" dur="500" fill="hold"/>
                                        <p:tgtEl>
                                          <p:spTgt spid="46"/>
                                        </p:tgtEl>
                                        <p:attrNameLst>
                                          <p:attrName>ppt_x</p:attrName>
                                        </p:attrNameLst>
                                      </p:cBhvr>
                                      <p:tavLst>
                                        <p:tav tm="0">
                                          <p:val>
                                            <p:strVal val="0-#ppt_w/2"/>
                                          </p:val>
                                        </p:tav>
                                        <p:tav tm="100000">
                                          <p:val>
                                            <p:strVal val="#ppt_x"/>
                                          </p:val>
                                        </p:tav>
                                      </p:tavLst>
                                    </p:anim>
                                    <p:anim calcmode="lin" valueType="num">
                                      <p:cBhvr additive="base">
                                        <p:cTn id="92" dur="500" fill="hold"/>
                                        <p:tgtEl>
                                          <p:spTgt spid="46"/>
                                        </p:tgtEl>
                                        <p:attrNameLst>
                                          <p:attrName>ppt_y</p:attrName>
                                        </p:attrNameLst>
                                      </p:cBhvr>
                                      <p:tavLst>
                                        <p:tav tm="0">
                                          <p:val>
                                            <p:strVal val="#ppt_y"/>
                                          </p:val>
                                        </p:tav>
                                        <p:tav tm="100000">
                                          <p:val>
                                            <p:strVal val="#ppt_y"/>
                                          </p:val>
                                        </p:tav>
                                      </p:tavLst>
                                    </p:anim>
                                  </p:childTnLst>
                                </p:cTn>
                              </p:par>
                              <p:par>
                                <p:cTn id="93" presetID="2" presetClass="entr" presetSubtype="8" fill="hold" nodeType="withEffect">
                                  <p:stCondLst>
                                    <p:cond delay="0"/>
                                  </p:stCondLst>
                                  <p:childTnLst>
                                    <p:set>
                                      <p:cBhvr>
                                        <p:cTn id="94" dur="1" fill="hold">
                                          <p:stCondLst>
                                            <p:cond delay="0"/>
                                          </p:stCondLst>
                                        </p:cTn>
                                        <p:tgtEl>
                                          <p:spTgt spid="35"/>
                                        </p:tgtEl>
                                        <p:attrNameLst>
                                          <p:attrName>style.visibility</p:attrName>
                                        </p:attrNameLst>
                                      </p:cBhvr>
                                      <p:to>
                                        <p:strVal val="visible"/>
                                      </p:to>
                                    </p:set>
                                    <p:anim calcmode="lin" valueType="num">
                                      <p:cBhvr additive="base">
                                        <p:cTn id="95" dur="500" fill="hold"/>
                                        <p:tgtEl>
                                          <p:spTgt spid="35"/>
                                        </p:tgtEl>
                                        <p:attrNameLst>
                                          <p:attrName>ppt_x</p:attrName>
                                        </p:attrNameLst>
                                      </p:cBhvr>
                                      <p:tavLst>
                                        <p:tav tm="0">
                                          <p:val>
                                            <p:strVal val="0-#ppt_w/2"/>
                                          </p:val>
                                        </p:tav>
                                        <p:tav tm="100000">
                                          <p:val>
                                            <p:strVal val="#ppt_x"/>
                                          </p:val>
                                        </p:tav>
                                      </p:tavLst>
                                    </p:anim>
                                    <p:anim calcmode="lin" valueType="num">
                                      <p:cBhvr additive="base">
                                        <p:cTn id="96"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1" grpId="0" animBg="1"/>
      <p:bldP spid="2" grpId="0"/>
      <p:bldP spid="43" grpId="0"/>
      <p:bldP spid="44" grpId="0"/>
      <p:bldP spid="45" grpId="0"/>
      <p:bldP spid="48" grpId="0"/>
      <p:bldP spid="49" grpId="0"/>
      <p:bldP spid="52" grpId="0"/>
      <p:bldP spid="54" grpId="0"/>
      <p:bldP spid="55" grpId="0" animBg="1"/>
      <p:bldP spid="56" grpId="0"/>
      <p:bldP spid="57" grpId="0"/>
      <p:bldP spid="58" grpId="0"/>
      <p:bldP spid="64" grpId="0"/>
      <p:bldP spid="65" grpId="0" animBg="1"/>
      <p:bldP spid="66" grpId="0"/>
      <p:bldP spid="67" grpId="0"/>
      <p:bldP spid="6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圆角 23">
            <a:extLst>
              <a:ext uri="{FF2B5EF4-FFF2-40B4-BE49-F238E27FC236}">
                <a16:creationId xmlns:a16="http://schemas.microsoft.com/office/drawing/2014/main" id="{5DD32C39-A857-4DFD-8A8C-610530107743}"/>
              </a:ext>
            </a:extLst>
          </p:cNvPr>
          <p:cNvSpPr/>
          <p:nvPr/>
        </p:nvSpPr>
        <p:spPr>
          <a:xfrm>
            <a:off x="1125067" y="1340768"/>
            <a:ext cx="10081120" cy="4104456"/>
          </a:xfrm>
          <a:prstGeom prst="roundRect">
            <a:avLst>
              <a:gd name="adj" fmla="val 7432"/>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6" name="组合 85">
            <a:extLst>
              <a:ext uri="{FF2B5EF4-FFF2-40B4-BE49-F238E27FC236}">
                <a16:creationId xmlns:a16="http://schemas.microsoft.com/office/drawing/2014/main" id="{A777E85E-FAA1-4EE4-9200-1CFFF2E2FC7A}"/>
              </a:ext>
            </a:extLst>
          </p:cNvPr>
          <p:cNvGrpSpPr/>
          <p:nvPr/>
        </p:nvGrpSpPr>
        <p:grpSpPr>
          <a:xfrm>
            <a:off x="837035" y="2492896"/>
            <a:ext cx="1584177" cy="1872208"/>
            <a:chOff x="1125067" y="2276872"/>
            <a:chExt cx="1440161" cy="1872208"/>
          </a:xfrm>
        </p:grpSpPr>
        <p:sp>
          <p:nvSpPr>
            <p:cNvPr id="87" name="梯形 86">
              <a:extLst>
                <a:ext uri="{FF2B5EF4-FFF2-40B4-BE49-F238E27FC236}">
                  <a16:creationId xmlns:a16="http://schemas.microsoft.com/office/drawing/2014/main" id="{44D80A93-E6E5-434F-AD96-4FE6951C50E1}"/>
                </a:ext>
              </a:extLst>
            </p:cNvPr>
            <p:cNvSpPr/>
            <p:nvPr/>
          </p:nvSpPr>
          <p:spPr>
            <a:xfrm rot="16200000">
              <a:off x="319887" y="3082052"/>
              <a:ext cx="1872208" cy="261847"/>
            </a:xfrm>
            <a:prstGeom prst="trapezoid">
              <a:avLst>
                <a:gd name="adj" fmla="val 5366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形状 87">
              <a:extLst>
                <a:ext uri="{FF2B5EF4-FFF2-40B4-BE49-F238E27FC236}">
                  <a16:creationId xmlns:a16="http://schemas.microsoft.com/office/drawing/2014/main" id="{2BAC73EE-4704-4FB3-BFD2-D2CEFBC5EB74}"/>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03"/>
          <p:cNvSpPr txBox="1"/>
          <p:nvPr/>
        </p:nvSpPr>
        <p:spPr>
          <a:xfrm>
            <a:off x="1125067" y="260648"/>
            <a:ext cx="4339650"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经济实力跃上新台阶</a:t>
            </a:r>
          </a:p>
        </p:txBody>
      </p:sp>
      <p:sp>
        <p:nvSpPr>
          <p:cNvPr id="42" name="矩形 41">
            <a:extLst>
              <a:ext uri="{FF2B5EF4-FFF2-40B4-BE49-F238E27FC236}">
                <a16:creationId xmlns:a16="http://schemas.microsoft.com/office/drawing/2014/main" id="{3CBABE43-AF3D-40E2-B37E-75C3F112DA0E}"/>
              </a:ext>
            </a:extLst>
          </p:cNvPr>
          <p:cNvSpPr/>
          <p:nvPr/>
        </p:nvSpPr>
        <p:spPr>
          <a:xfrm>
            <a:off x="6995844" y="2996952"/>
            <a:ext cx="2505814" cy="738664"/>
          </a:xfrm>
          <a:prstGeom prst="rect">
            <a:avLst/>
          </a:prstGeom>
        </p:spPr>
        <p:txBody>
          <a:bodyPr wrap="none">
            <a:spAutoFit/>
          </a:bodyPr>
          <a:lstStyle/>
          <a:p>
            <a:pPr>
              <a:lnSpc>
                <a:spcPct val="150000"/>
              </a:lnSpc>
            </a:pPr>
            <a:r>
              <a:rPr lang="en-US" altLang="zh-CN" sz="2800" b="1" dirty="0">
                <a:solidFill>
                  <a:schemeClr val="accent1"/>
                </a:solidFill>
                <a:latin typeface="微软雅黑" pitchFamily="34" charset="-122"/>
                <a:ea typeface="微软雅黑" pitchFamily="34" charset="-122"/>
              </a:rPr>
              <a:t>6600</a:t>
            </a:r>
            <a:r>
              <a:rPr lang="zh-CN" altLang="en-US" sz="2800" b="1" dirty="0">
                <a:solidFill>
                  <a:schemeClr val="accent1"/>
                </a:solidFill>
                <a:latin typeface="微软雅黑" pitchFamily="34" charset="-122"/>
                <a:ea typeface="微软雅黑" pitchFamily="34" charset="-122"/>
              </a:rPr>
              <a:t>万人以上</a:t>
            </a:r>
            <a:endParaRPr lang="en-US" altLang="zh-CN" sz="2800" b="1" dirty="0">
              <a:solidFill>
                <a:schemeClr val="accent1"/>
              </a:solidFill>
              <a:latin typeface="微软雅黑" pitchFamily="34" charset="-122"/>
              <a:ea typeface="微软雅黑" pitchFamily="34" charset="-122"/>
            </a:endParaRPr>
          </a:p>
        </p:txBody>
      </p:sp>
      <p:sp>
        <p:nvSpPr>
          <p:cNvPr id="44" name="矩形 43">
            <a:extLst>
              <a:ext uri="{FF2B5EF4-FFF2-40B4-BE49-F238E27FC236}">
                <a16:creationId xmlns:a16="http://schemas.microsoft.com/office/drawing/2014/main" id="{714B2BD2-56D7-48C5-A1C9-1B8362F198DC}"/>
              </a:ext>
            </a:extLst>
          </p:cNvPr>
          <p:cNvSpPr/>
          <p:nvPr/>
        </p:nvSpPr>
        <p:spPr>
          <a:xfrm>
            <a:off x="2709243" y="2204864"/>
            <a:ext cx="2339102" cy="581057"/>
          </a:xfrm>
          <a:prstGeom prst="rect">
            <a:avLst/>
          </a:prstGeom>
        </p:spPr>
        <p:txBody>
          <a:bodyPr wrap="none">
            <a:spAutoFit/>
          </a:bodyPr>
          <a:lstStyle/>
          <a:p>
            <a:pPr algn="just">
              <a:lnSpc>
                <a:spcPct val="150000"/>
              </a:lnSpc>
            </a:pPr>
            <a:r>
              <a:rPr lang="zh-CN" altLang="en-US" sz="2400" b="1" dirty="0">
                <a:solidFill>
                  <a:schemeClr val="tx1">
                    <a:lumMod val="75000"/>
                    <a:lumOff val="25000"/>
                  </a:schemeClr>
                </a:solidFill>
                <a:latin typeface="微软雅黑" pitchFamily="34" charset="-122"/>
                <a:ea typeface="微软雅黑" pitchFamily="34" charset="-122"/>
              </a:rPr>
              <a:t>居民消费价格：</a:t>
            </a:r>
            <a:endParaRPr lang="en-US" altLang="zh-CN" sz="2400" b="1" dirty="0">
              <a:solidFill>
                <a:schemeClr val="tx1">
                  <a:lumMod val="75000"/>
                  <a:lumOff val="25000"/>
                </a:schemeClr>
              </a:solidFill>
              <a:latin typeface="微软雅黑" pitchFamily="34" charset="-122"/>
              <a:ea typeface="微软雅黑" pitchFamily="34" charset="-122"/>
            </a:endParaRPr>
          </a:p>
        </p:txBody>
      </p:sp>
      <p:sp>
        <p:nvSpPr>
          <p:cNvPr id="45" name="矩形 44">
            <a:extLst>
              <a:ext uri="{FF2B5EF4-FFF2-40B4-BE49-F238E27FC236}">
                <a16:creationId xmlns:a16="http://schemas.microsoft.com/office/drawing/2014/main" id="{29FB6CDA-096B-4063-94FE-4577A1C041B0}"/>
              </a:ext>
            </a:extLst>
          </p:cNvPr>
          <p:cNvSpPr/>
          <p:nvPr/>
        </p:nvSpPr>
        <p:spPr>
          <a:xfrm>
            <a:off x="2709243" y="3212976"/>
            <a:ext cx="1840568" cy="1015663"/>
          </a:xfrm>
          <a:prstGeom prst="rect">
            <a:avLst/>
          </a:prstGeom>
        </p:spPr>
        <p:txBody>
          <a:bodyPr wrap="none">
            <a:spAutoFit/>
          </a:bodyPr>
          <a:lstStyle/>
          <a:p>
            <a:pPr>
              <a:lnSpc>
                <a:spcPct val="150000"/>
              </a:lnSpc>
            </a:pPr>
            <a:r>
              <a:rPr lang="zh-CN" altLang="en-US" sz="2000" b="1" dirty="0">
                <a:solidFill>
                  <a:srgbClr val="C00000"/>
                </a:solidFill>
                <a:latin typeface="微软雅黑" pitchFamily="34" charset="-122"/>
                <a:ea typeface="微软雅黑" pitchFamily="34" charset="-122"/>
              </a:rPr>
              <a:t>年均上涨</a:t>
            </a:r>
            <a:r>
              <a:rPr lang="en-US" altLang="zh-CN" sz="2000" b="1" dirty="0">
                <a:solidFill>
                  <a:srgbClr val="C00000"/>
                </a:solidFill>
                <a:latin typeface="微软雅黑" pitchFamily="34" charset="-122"/>
                <a:ea typeface="微软雅黑" pitchFamily="34" charset="-122"/>
              </a:rPr>
              <a:t>1.9%</a:t>
            </a:r>
          </a:p>
          <a:p>
            <a:pPr>
              <a:lnSpc>
                <a:spcPct val="150000"/>
              </a:lnSpc>
            </a:pPr>
            <a:r>
              <a:rPr lang="zh-CN" altLang="en-US" sz="2000" dirty="0">
                <a:solidFill>
                  <a:schemeClr val="tx1">
                    <a:lumMod val="75000"/>
                    <a:lumOff val="25000"/>
                  </a:schemeClr>
                </a:solidFill>
                <a:latin typeface="微软雅黑" pitchFamily="34" charset="-122"/>
                <a:ea typeface="微软雅黑" pitchFamily="34" charset="-122"/>
              </a:rPr>
              <a:t>保持较低水平</a:t>
            </a:r>
            <a:endParaRPr lang="en-US" altLang="zh-CN" sz="2000" dirty="0">
              <a:solidFill>
                <a:schemeClr val="tx1">
                  <a:lumMod val="75000"/>
                  <a:lumOff val="25000"/>
                </a:schemeClr>
              </a:solidFill>
              <a:latin typeface="微软雅黑" pitchFamily="34" charset="-122"/>
              <a:ea typeface="微软雅黑" pitchFamily="34" charset="-122"/>
            </a:endParaRPr>
          </a:p>
        </p:txBody>
      </p:sp>
      <p:sp>
        <p:nvSpPr>
          <p:cNvPr id="74" name="任意多边形: 形状 73">
            <a:extLst>
              <a:ext uri="{FF2B5EF4-FFF2-40B4-BE49-F238E27FC236}">
                <a16:creationId xmlns:a16="http://schemas.microsoft.com/office/drawing/2014/main" id="{0A0B6859-0EB8-4309-AE44-A7FA4251E76D}"/>
              </a:ext>
            </a:extLst>
          </p:cNvPr>
          <p:cNvSpPr/>
          <p:nvPr/>
        </p:nvSpPr>
        <p:spPr>
          <a:xfrm>
            <a:off x="1269083" y="3068960"/>
            <a:ext cx="720080" cy="589575"/>
          </a:xfrm>
          <a:custGeom>
            <a:avLst/>
            <a:gdLst/>
            <a:ahLst/>
            <a:cxnLst/>
            <a:rect l="0" t="0" r="0" b="0"/>
            <a:pathLst>
              <a:path w="1745009" h="1428750">
                <a:moveTo>
                  <a:pt x="1667148" y="476523"/>
                </a:moveTo>
                <a:lnTo>
                  <a:pt x="1559992" y="476523"/>
                </a:lnTo>
                <a:lnTo>
                  <a:pt x="901178" y="12179"/>
                </a:lnTo>
                <a:lnTo>
                  <a:pt x="901178" y="12179"/>
                </a:lnTo>
                <a:cubicBezTo>
                  <a:pt x="893242" y="4241"/>
                  <a:pt x="885304" y="273"/>
                  <a:pt x="873397" y="273"/>
                </a:cubicBezTo>
                <a:cubicBezTo>
                  <a:pt x="861491" y="273"/>
                  <a:pt x="853553" y="4241"/>
                  <a:pt x="845617" y="12179"/>
                </a:cubicBezTo>
                <a:lnTo>
                  <a:pt x="845617" y="12179"/>
                </a:lnTo>
                <a:lnTo>
                  <a:pt x="186803" y="476523"/>
                </a:lnTo>
                <a:lnTo>
                  <a:pt x="79647" y="476523"/>
                </a:lnTo>
                <a:cubicBezTo>
                  <a:pt x="35991" y="476523"/>
                  <a:pt x="273" y="512241"/>
                  <a:pt x="273" y="555898"/>
                </a:cubicBezTo>
                <a:lnTo>
                  <a:pt x="273" y="635272"/>
                </a:lnTo>
                <a:cubicBezTo>
                  <a:pt x="273" y="678929"/>
                  <a:pt x="35991" y="714648"/>
                  <a:pt x="79647" y="714648"/>
                </a:cubicBezTo>
                <a:lnTo>
                  <a:pt x="95523" y="714648"/>
                </a:lnTo>
                <a:lnTo>
                  <a:pt x="238398" y="1397272"/>
                </a:lnTo>
                <a:lnTo>
                  <a:pt x="238398" y="1397272"/>
                </a:lnTo>
                <a:cubicBezTo>
                  <a:pt x="246334" y="1417116"/>
                  <a:pt x="258241" y="1429023"/>
                  <a:pt x="278085" y="1429023"/>
                </a:cubicBezTo>
                <a:lnTo>
                  <a:pt x="1468710" y="1429023"/>
                </a:lnTo>
                <a:cubicBezTo>
                  <a:pt x="1488554" y="1429023"/>
                  <a:pt x="1500461" y="1417116"/>
                  <a:pt x="1508397" y="1397272"/>
                </a:cubicBezTo>
                <a:lnTo>
                  <a:pt x="1508397" y="1397272"/>
                </a:lnTo>
                <a:lnTo>
                  <a:pt x="1651272" y="714648"/>
                </a:lnTo>
                <a:lnTo>
                  <a:pt x="1667148" y="714648"/>
                </a:lnTo>
                <a:cubicBezTo>
                  <a:pt x="1710803" y="714648"/>
                  <a:pt x="1746522" y="678929"/>
                  <a:pt x="1746522" y="635272"/>
                </a:cubicBezTo>
                <a:lnTo>
                  <a:pt x="1746522" y="555898"/>
                </a:lnTo>
                <a:cubicBezTo>
                  <a:pt x="1746522" y="512241"/>
                  <a:pt x="1710803" y="476523"/>
                  <a:pt x="1667148" y="476523"/>
                </a:cubicBezTo>
                <a:close/>
                <a:moveTo>
                  <a:pt x="873397" y="87584"/>
                </a:moveTo>
                <a:lnTo>
                  <a:pt x="1425053" y="476523"/>
                </a:lnTo>
                <a:lnTo>
                  <a:pt x="321742" y="476523"/>
                </a:lnTo>
                <a:lnTo>
                  <a:pt x="873397" y="87584"/>
                </a:lnTo>
                <a:close/>
                <a:moveTo>
                  <a:pt x="174897" y="714648"/>
                </a:moveTo>
                <a:lnTo>
                  <a:pt x="448741" y="714648"/>
                </a:lnTo>
                <a:lnTo>
                  <a:pt x="472553" y="873397"/>
                </a:lnTo>
                <a:lnTo>
                  <a:pt x="210616" y="873397"/>
                </a:lnTo>
                <a:lnTo>
                  <a:pt x="174897" y="714648"/>
                </a:lnTo>
                <a:close/>
                <a:moveTo>
                  <a:pt x="226492" y="952773"/>
                </a:moveTo>
                <a:lnTo>
                  <a:pt x="488429" y="952773"/>
                </a:lnTo>
                <a:lnTo>
                  <a:pt x="512242" y="1111522"/>
                </a:lnTo>
                <a:lnTo>
                  <a:pt x="258241" y="1111522"/>
                </a:lnTo>
                <a:lnTo>
                  <a:pt x="226492" y="952773"/>
                </a:lnTo>
                <a:close/>
                <a:moveTo>
                  <a:pt x="309836" y="1349647"/>
                </a:moveTo>
                <a:lnTo>
                  <a:pt x="278085" y="1190898"/>
                </a:lnTo>
                <a:lnTo>
                  <a:pt x="524148" y="1190898"/>
                </a:lnTo>
                <a:lnTo>
                  <a:pt x="547961" y="1349647"/>
                </a:lnTo>
                <a:lnTo>
                  <a:pt x="309836" y="1349647"/>
                </a:lnTo>
                <a:close/>
                <a:moveTo>
                  <a:pt x="833711" y="1349647"/>
                </a:moveTo>
                <a:lnTo>
                  <a:pt x="627334" y="1349647"/>
                </a:lnTo>
                <a:lnTo>
                  <a:pt x="603522" y="1190898"/>
                </a:lnTo>
                <a:lnTo>
                  <a:pt x="833711" y="1190898"/>
                </a:lnTo>
                <a:lnTo>
                  <a:pt x="833711" y="1349647"/>
                </a:lnTo>
                <a:close/>
                <a:moveTo>
                  <a:pt x="833711" y="1111522"/>
                </a:moveTo>
                <a:lnTo>
                  <a:pt x="591616" y="1111522"/>
                </a:lnTo>
                <a:lnTo>
                  <a:pt x="567803" y="952773"/>
                </a:lnTo>
                <a:lnTo>
                  <a:pt x="833711" y="952773"/>
                </a:lnTo>
                <a:lnTo>
                  <a:pt x="833711" y="1111522"/>
                </a:lnTo>
                <a:close/>
                <a:moveTo>
                  <a:pt x="833711" y="873397"/>
                </a:moveTo>
                <a:lnTo>
                  <a:pt x="551929" y="873397"/>
                </a:lnTo>
                <a:lnTo>
                  <a:pt x="528116" y="714648"/>
                </a:lnTo>
                <a:lnTo>
                  <a:pt x="833711" y="714648"/>
                </a:lnTo>
                <a:lnTo>
                  <a:pt x="833711" y="873397"/>
                </a:lnTo>
                <a:close/>
                <a:moveTo>
                  <a:pt x="1119461" y="1349647"/>
                </a:moveTo>
                <a:lnTo>
                  <a:pt x="913084" y="1349647"/>
                </a:lnTo>
                <a:lnTo>
                  <a:pt x="913084" y="1190898"/>
                </a:lnTo>
                <a:lnTo>
                  <a:pt x="1143273" y="1190898"/>
                </a:lnTo>
                <a:lnTo>
                  <a:pt x="1119461" y="1349647"/>
                </a:lnTo>
                <a:close/>
                <a:moveTo>
                  <a:pt x="1155179" y="1111522"/>
                </a:moveTo>
                <a:lnTo>
                  <a:pt x="913084" y="1111522"/>
                </a:lnTo>
                <a:lnTo>
                  <a:pt x="913084" y="952773"/>
                </a:lnTo>
                <a:lnTo>
                  <a:pt x="1178992" y="952773"/>
                </a:lnTo>
                <a:lnTo>
                  <a:pt x="1155179" y="1111522"/>
                </a:lnTo>
                <a:close/>
                <a:moveTo>
                  <a:pt x="913084" y="873397"/>
                </a:moveTo>
                <a:lnTo>
                  <a:pt x="913084" y="714648"/>
                </a:lnTo>
                <a:lnTo>
                  <a:pt x="1218679" y="714648"/>
                </a:lnTo>
                <a:lnTo>
                  <a:pt x="1194866" y="873397"/>
                </a:lnTo>
                <a:lnTo>
                  <a:pt x="913084" y="873397"/>
                </a:lnTo>
                <a:close/>
                <a:moveTo>
                  <a:pt x="1436959" y="1349647"/>
                </a:moveTo>
                <a:lnTo>
                  <a:pt x="1198834" y="1349647"/>
                </a:lnTo>
                <a:lnTo>
                  <a:pt x="1222647" y="1190898"/>
                </a:lnTo>
                <a:lnTo>
                  <a:pt x="1468710" y="1190898"/>
                </a:lnTo>
                <a:lnTo>
                  <a:pt x="1436959" y="1349647"/>
                </a:lnTo>
                <a:close/>
                <a:moveTo>
                  <a:pt x="1488554" y="1111522"/>
                </a:moveTo>
                <a:lnTo>
                  <a:pt x="1238523" y="1111522"/>
                </a:lnTo>
                <a:lnTo>
                  <a:pt x="1262336" y="952773"/>
                </a:lnTo>
                <a:lnTo>
                  <a:pt x="1524273" y="952773"/>
                </a:lnTo>
                <a:lnTo>
                  <a:pt x="1488554" y="1111522"/>
                </a:lnTo>
                <a:close/>
                <a:moveTo>
                  <a:pt x="1536179" y="873397"/>
                </a:moveTo>
                <a:lnTo>
                  <a:pt x="1270272" y="873397"/>
                </a:lnTo>
                <a:lnTo>
                  <a:pt x="1294084" y="714648"/>
                </a:lnTo>
                <a:lnTo>
                  <a:pt x="1567928" y="714648"/>
                </a:lnTo>
                <a:lnTo>
                  <a:pt x="1536179" y="873397"/>
                </a:lnTo>
                <a:close/>
                <a:moveTo>
                  <a:pt x="1667148" y="635272"/>
                </a:moveTo>
                <a:lnTo>
                  <a:pt x="79647" y="635272"/>
                </a:lnTo>
                <a:lnTo>
                  <a:pt x="79647" y="555898"/>
                </a:lnTo>
                <a:lnTo>
                  <a:pt x="1667148" y="555898"/>
                </a:lnTo>
                <a:lnTo>
                  <a:pt x="1667148" y="635272"/>
                </a:lnTo>
                <a:close/>
              </a:path>
            </a:pathLst>
          </a:custGeom>
          <a:solidFill>
            <a:schemeClr val="bg1"/>
          </a:solidFill>
          <a:ln w="1860" cap="flat">
            <a:noFill/>
            <a:prstDash val="solid"/>
            <a:miter/>
          </a:ln>
        </p:spPr>
        <p:txBody>
          <a:bodyPr/>
          <a:lstStyle/>
          <a:p>
            <a:endParaRPr lang="zh-CN" altLang="en-US"/>
          </a:p>
        </p:txBody>
      </p:sp>
      <p:grpSp>
        <p:nvGrpSpPr>
          <p:cNvPr id="4" name="组合 3">
            <a:extLst>
              <a:ext uri="{FF2B5EF4-FFF2-40B4-BE49-F238E27FC236}">
                <a16:creationId xmlns:a16="http://schemas.microsoft.com/office/drawing/2014/main" id="{B140C811-43BF-4A95-8E3B-1A131FA25B61}"/>
              </a:ext>
            </a:extLst>
          </p:cNvPr>
          <p:cNvGrpSpPr/>
          <p:nvPr/>
        </p:nvGrpSpPr>
        <p:grpSpPr>
          <a:xfrm>
            <a:off x="9910043" y="2276872"/>
            <a:ext cx="1584177" cy="1872208"/>
            <a:chOff x="10054059" y="2276872"/>
            <a:chExt cx="1584177" cy="1872208"/>
          </a:xfrm>
        </p:grpSpPr>
        <p:grpSp>
          <p:nvGrpSpPr>
            <p:cNvPr id="83" name="组合 82">
              <a:extLst>
                <a:ext uri="{FF2B5EF4-FFF2-40B4-BE49-F238E27FC236}">
                  <a16:creationId xmlns:a16="http://schemas.microsoft.com/office/drawing/2014/main" id="{F89E8761-8369-4B86-A4CA-512A26186CA8}"/>
                </a:ext>
              </a:extLst>
            </p:cNvPr>
            <p:cNvGrpSpPr/>
            <p:nvPr/>
          </p:nvGrpSpPr>
          <p:grpSpPr>
            <a:xfrm flipH="1">
              <a:off x="10054059" y="2276872"/>
              <a:ext cx="1584177" cy="1872208"/>
              <a:chOff x="1125067" y="2276872"/>
              <a:chExt cx="1440161" cy="1872208"/>
            </a:xfrm>
          </p:grpSpPr>
          <p:sp>
            <p:nvSpPr>
              <p:cNvPr id="84" name="梯形 83">
                <a:extLst>
                  <a:ext uri="{FF2B5EF4-FFF2-40B4-BE49-F238E27FC236}">
                    <a16:creationId xmlns:a16="http://schemas.microsoft.com/office/drawing/2014/main" id="{DB660D82-4D1D-4E96-AB03-996D20D0D846}"/>
                  </a:ext>
                </a:extLst>
              </p:cNvPr>
              <p:cNvSpPr/>
              <p:nvPr/>
            </p:nvSpPr>
            <p:spPr>
              <a:xfrm rot="16200000">
                <a:off x="319887" y="3082052"/>
                <a:ext cx="1872208" cy="261847"/>
              </a:xfrm>
              <a:prstGeom prst="trapezoid">
                <a:avLst>
                  <a:gd name="adj" fmla="val 5366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形状 84">
                <a:extLst>
                  <a:ext uri="{FF2B5EF4-FFF2-40B4-BE49-F238E27FC236}">
                    <a16:creationId xmlns:a16="http://schemas.microsoft.com/office/drawing/2014/main" id="{7BA66971-D48B-4555-821B-7934EB0F2722}"/>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2" name="组合 81">
              <a:extLst>
                <a:ext uri="{FF2B5EF4-FFF2-40B4-BE49-F238E27FC236}">
                  <a16:creationId xmlns:a16="http://schemas.microsoft.com/office/drawing/2014/main" id="{18B5D0FF-B5D6-40A3-818E-F739C5C4EE77}"/>
                </a:ext>
              </a:extLst>
            </p:cNvPr>
            <p:cNvGrpSpPr/>
            <p:nvPr/>
          </p:nvGrpSpPr>
          <p:grpSpPr>
            <a:xfrm>
              <a:off x="10486107" y="2708920"/>
              <a:ext cx="729990" cy="1011805"/>
              <a:chOff x="2915357" y="-1899592"/>
              <a:chExt cx="1233476" cy="1709663"/>
            </a:xfrm>
          </p:grpSpPr>
          <p:sp>
            <p:nvSpPr>
              <p:cNvPr id="78" name="任意多边形: 形状 77">
                <a:extLst>
                  <a:ext uri="{FF2B5EF4-FFF2-40B4-BE49-F238E27FC236}">
                    <a16:creationId xmlns:a16="http://schemas.microsoft.com/office/drawing/2014/main" id="{D697F5B3-DC91-46BA-A9BD-7A2320B9FFEF}"/>
                  </a:ext>
                </a:extLst>
              </p:cNvPr>
              <p:cNvSpPr/>
              <p:nvPr/>
            </p:nvSpPr>
            <p:spPr>
              <a:xfrm>
                <a:off x="2997275" y="-1899592"/>
                <a:ext cx="1151558" cy="1709663"/>
              </a:xfrm>
              <a:custGeom>
                <a:avLst/>
                <a:gdLst/>
                <a:ahLst/>
                <a:cxnLst/>
                <a:rect l="0" t="0" r="0" b="0"/>
                <a:pathLst>
                  <a:path w="1151557" h="1709663">
                    <a:moveTo>
                      <a:pt x="1143698" y="1585233"/>
                    </a:moveTo>
                    <a:lnTo>
                      <a:pt x="948436" y="1103268"/>
                    </a:lnTo>
                    <a:cubicBezTo>
                      <a:pt x="936053" y="1072788"/>
                      <a:pt x="914146" y="1049928"/>
                      <a:pt x="889381" y="1040403"/>
                    </a:cubicBezTo>
                    <a:cubicBezTo>
                      <a:pt x="887476" y="1039450"/>
                      <a:pt x="885571" y="1038498"/>
                      <a:pt x="882713" y="1036593"/>
                    </a:cubicBezTo>
                    <a:lnTo>
                      <a:pt x="661733" y="929913"/>
                    </a:lnTo>
                    <a:lnTo>
                      <a:pt x="714121" y="652735"/>
                    </a:lnTo>
                    <a:cubicBezTo>
                      <a:pt x="718883" y="653688"/>
                      <a:pt x="723646" y="654640"/>
                      <a:pt x="729361" y="654640"/>
                    </a:cubicBezTo>
                    <a:lnTo>
                      <a:pt x="1047496" y="654640"/>
                    </a:lnTo>
                    <a:cubicBezTo>
                      <a:pt x="1084643" y="654640"/>
                      <a:pt x="1115123" y="624160"/>
                      <a:pt x="1115123" y="587013"/>
                    </a:cubicBezTo>
                    <a:cubicBezTo>
                      <a:pt x="1115123" y="549865"/>
                      <a:pt x="1084643" y="519385"/>
                      <a:pt x="1047496" y="519385"/>
                    </a:cubicBezTo>
                    <a:lnTo>
                      <a:pt x="739838" y="519385"/>
                    </a:lnTo>
                    <a:lnTo>
                      <a:pt x="757936" y="422230"/>
                    </a:lnTo>
                    <a:cubicBezTo>
                      <a:pt x="771271" y="350793"/>
                      <a:pt x="724598" y="282213"/>
                      <a:pt x="653161" y="267925"/>
                    </a:cubicBezTo>
                    <a:cubicBezTo>
                      <a:pt x="640778" y="265068"/>
                      <a:pt x="628396" y="265068"/>
                      <a:pt x="616013" y="266020"/>
                    </a:cubicBezTo>
                    <a:cubicBezTo>
                      <a:pt x="612203" y="266020"/>
                      <a:pt x="607441" y="266020"/>
                      <a:pt x="603631" y="266973"/>
                    </a:cubicBezTo>
                    <a:lnTo>
                      <a:pt x="202628" y="356508"/>
                    </a:lnTo>
                    <a:cubicBezTo>
                      <a:pt x="201676" y="356508"/>
                      <a:pt x="200723" y="357460"/>
                      <a:pt x="199771" y="357460"/>
                    </a:cubicBezTo>
                    <a:cubicBezTo>
                      <a:pt x="173101" y="361270"/>
                      <a:pt x="154051" y="381273"/>
                      <a:pt x="154051" y="405085"/>
                    </a:cubicBezTo>
                    <a:lnTo>
                      <a:pt x="154051" y="640353"/>
                    </a:lnTo>
                    <a:cubicBezTo>
                      <a:pt x="139763" y="646068"/>
                      <a:pt x="129286" y="657498"/>
                      <a:pt x="125476" y="672738"/>
                    </a:cubicBezTo>
                    <a:lnTo>
                      <a:pt x="114998" y="718458"/>
                    </a:lnTo>
                    <a:lnTo>
                      <a:pt x="144526" y="725125"/>
                    </a:lnTo>
                    <a:lnTo>
                      <a:pt x="155003" y="679405"/>
                    </a:lnTo>
                    <a:cubicBezTo>
                      <a:pt x="155956" y="676548"/>
                      <a:pt x="157861" y="673690"/>
                      <a:pt x="159766" y="671785"/>
                    </a:cubicBezTo>
                    <a:cubicBezTo>
                      <a:pt x="168338" y="688930"/>
                      <a:pt x="188341" y="700360"/>
                      <a:pt x="211201" y="700360"/>
                    </a:cubicBezTo>
                    <a:cubicBezTo>
                      <a:pt x="227393" y="700360"/>
                      <a:pt x="241681" y="694645"/>
                      <a:pt x="252158" y="685120"/>
                    </a:cubicBezTo>
                    <a:lnTo>
                      <a:pt x="253111" y="685120"/>
                    </a:lnTo>
                    <a:cubicBezTo>
                      <a:pt x="262636" y="687025"/>
                      <a:pt x="268351" y="696550"/>
                      <a:pt x="265493" y="705123"/>
                    </a:cubicBezTo>
                    <a:lnTo>
                      <a:pt x="254063" y="750843"/>
                    </a:lnTo>
                    <a:lnTo>
                      <a:pt x="283591" y="757510"/>
                    </a:lnTo>
                    <a:lnTo>
                      <a:pt x="294068" y="711790"/>
                    </a:lnTo>
                    <a:cubicBezTo>
                      <a:pt x="299783" y="688930"/>
                      <a:pt x="287401" y="666070"/>
                      <a:pt x="265493" y="657498"/>
                    </a:cubicBezTo>
                    <a:cubicBezTo>
                      <a:pt x="265493" y="655593"/>
                      <a:pt x="266446" y="653688"/>
                      <a:pt x="266446" y="651783"/>
                    </a:cubicBezTo>
                    <a:lnTo>
                      <a:pt x="266446" y="462235"/>
                    </a:lnTo>
                    <a:lnTo>
                      <a:pt x="492188" y="412705"/>
                    </a:lnTo>
                    <a:lnTo>
                      <a:pt x="400748" y="895623"/>
                    </a:lnTo>
                    <a:cubicBezTo>
                      <a:pt x="388366" y="958488"/>
                      <a:pt x="423608" y="1019448"/>
                      <a:pt x="481711" y="1042307"/>
                    </a:cubicBezTo>
                    <a:cubicBezTo>
                      <a:pt x="483616" y="1043260"/>
                      <a:pt x="484568" y="1044213"/>
                      <a:pt x="486473" y="1044213"/>
                    </a:cubicBezTo>
                    <a:lnTo>
                      <a:pt x="508381" y="1054690"/>
                    </a:lnTo>
                    <a:lnTo>
                      <a:pt x="364553" y="1240428"/>
                    </a:lnTo>
                    <a:lnTo>
                      <a:pt x="114998" y="1090885"/>
                    </a:lnTo>
                    <a:cubicBezTo>
                      <a:pt x="78803" y="1068978"/>
                      <a:pt x="33083" y="1081360"/>
                      <a:pt x="11176" y="1116603"/>
                    </a:cubicBezTo>
                    <a:cubicBezTo>
                      <a:pt x="-10732" y="1152798"/>
                      <a:pt x="1651" y="1198518"/>
                      <a:pt x="36893" y="1220425"/>
                    </a:cubicBezTo>
                    <a:lnTo>
                      <a:pt x="355981" y="1410925"/>
                    </a:lnTo>
                    <a:cubicBezTo>
                      <a:pt x="380746" y="1425213"/>
                      <a:pt x="409321" y="1424260"/>
                      <a:pt x="432181" y="1410925"/>
                    </a:cubicBezTo>
                    <a:cubicBezTo>
                      <a:pt x="444563" y="1406163"/>
                      <a:pt x="455993" y="1398543"/>
                      <a:pt x="464566" y="1388065"/>
                    </a:cubicBezTo>
                    <a:lnTo>
                      <a:pt x="664591" y="1129938"/>
                    </a:lnTo>
                    <a:lnTo>
                      <a:pt x="805561" y="1197565"/>
                    </a:lnTo>
                    <a:cubicBezTo>
                      <a:pt x="811276" y="1200423"/>
                      <a:pt x="817943" y="1202328"/>
                      <a:pt x="823658" y="1204233"/>
                    </a:cubicBezTo>
                    <a:lnTo>
                      <a:pt x="1000823" y="1642383"/>
                    </a:lnTo>
                    <a:cubicBezTo>
                      <a:pt x="1021778" y="1693818"/>
                      <a:pt x="1070356" y="1722393"/>
                      <a:pt x="1109408" y="1706200"/>
                    </a:cubicBezTo>
                    <a:cubicBezTo>
                      <a:pt x="1149413" y="1690960"/>
                      <a:pt x="1164653" y="1636668"/>
                      <a:pt x="1143698" y="1585233"/>
                    </a:cubicBezTo>
                    <a:close/>
                    <a:moveTo>
                      <a:pt x="744601" y="239350"/>
                    </a:moveTo>
                    <a:cubicBezTo>
                      <a:pt x="814133" y="239350"/>
                      <a:pt x="871283" y="186010"/>
                      <a:pt x="871283" y="120288"/>
                    </a:cubicBezTo>
                    <a:cubicBezTo>
                      <a:pt x="871283" y="54565"/>
                      <a:pt x="815086" y="273"/>
                      <a:pt x="744601" y="273"/>
                    </a:cubicBezTo>
                    <a:cubicBezTo>
                      <a:pt x="675068" y="273"/>
                      <a:pt x="617918" y="53613"/>
                      <a:pt x="617918" y="120288"/>
                    </a:cubicBezTo>
                    <a:cubicBezTo>
                      <a:pt x="617918" y="186010"/>
                      <a:pt x="675068" y="239350"/>
                      <a:pt x="744601" y="239350"/>
                    </a:cubicBezTo>
                    <a:close/>
                  </a:path>
                </a:pathLst>
              </a:custGeom>
              <a:solidFill>
                <a:schemeClr val="bg1"/>
              </a:solidFill>
              <a:ln w="1860" cap="flat">
                <a:noFill/>
                <a:prstDash val="solid"/>
                <a:miter/>
              </a:ln>
            </p:spPr>
            <p:txBody>
              <a:bodyPr/>
              <a:lstStyle/>
              <a:p>
                <a:endParaRPr lang="zh-CN" altLang="en-US"/>
              </a:p>
            </p:txBody>
          </p:sp>
          <p:sp>
            <p:nvSpPr>
              <p:cNvPr id="79" name="任意多边形: 形状 78">
                <a:extLst>
                  <a:ext uri="{FF2B5EF4-FFF2-40B4-BE49-F238E27FC236}">
                    <a16:creationId xmlns:a16="http://schemas.microsoft.com/office/drawing/2014/main" id="{4F12165D-9D5F-4DAB-9B82-52D85F3729CA}"/>
                  </a:ext>
                </a:extLst>
              </p:cNvPr>
              <p:cNvSpPr/>
              <p:nvPr/>
            </p:nvSpPr>
            <p:spPr>
              <a:xfrm>
                <a:off x="2953885" y="-1198980"/>
                <a:ext cx="442764" cy="208359"/>
              </a:xfrm>
              <a:custGeom>
                <a:avLst/>
                <a:gdLst/>
                <a:ahLst/>
                <a:cxnLst/>
                <a:rect l="0" t="0" r="0" b="0"/>
                <a:pathLst>
                  <a:path w="442763" h="208359">
                    <a:moveTo>
                      <a:pt x="221253" y="126431"/>
                    </a:moveTo>
                    <a:cubicBezTo>
                      <a:pt x="243160" y="131193"/>
                      <a:pt x="258400" y="149291"/>
                      <a:pt x="261258" y="169293"/>
                    </a:cubicBezTo>
                    <a:lnTo>
                      <a:pt x="426993" y="208346"/>
                    </a:lnTo>
                    <a:lnTo>
                      <a:pt x="442233" y="143576"/>
                    </a:lnTo>
                    <a:cubicBezTo>
                      <a:pt x="448900" y="114048"/>
                      <a:pt x="430803" y="84521"/>
                      <a:pt x="401275" y="77853"/>
                    </a:cubicBezTo>
                    <a:lnTo>
                      <a:pt x="81235" y="1653"/>
                    </a:lnTo>
                    <a:cubicBezTo>
                      <a:pt x="51708" y="-5014"/>
                      <a:pt x="22180" y="13083"/>
                      <a:pt x="15513" y="42611"/>
                    </a:cubicBezTo>
                    <a:lnTo>
                      <a:pt x="273" y="107381"/>
                    </a:lnTo>
                    <a:lnTo>
                      <a:pt x="166008" y="146433"/>
                    </a:lnTo>
                    <a:cubicBezTo>
                      <a:pt x="178390" y="130241"/>
                      <a:pt x="199345" y="121668"/>
                      <a:pt x="221253" y="126431"/>
                    </a:cubicBezTo>
                    <a:close/>
                  </a:path>
                </a:pathLst>
              </a:custGeom>
              <a:solidFill>
                <a:schemeClr val="bg1"/>
              </a:solidFill>
              <a:ln w="1860" cap="flat">
                <a:noFill/>
                <a:prstDash val="solid"/>
                <a:miter/>
              </a:ln>
            </p:spPr>
            <p:txBody>
              <a:bodyPr/>
              <a:lstStyle/>
              <a:p>
                <a:endParaRPr lang="zh-CN" altLang="en-US"/>
              </a:p>
            </p:txBody>
          </p:sp>
          <p:sp>
            <p:nvSpPr>
              <p:cNvPr id="80" name="任意多边形: 形状 79">
                <a:extLst>
                  <a:ext uri="{FF2B5EF4-FFF2-40B4-BE49-F238E27FC236}">
                    <a16:creationId xmlns:a16="http://schemas.microsoft.com/office/drawing/2014/main" id="{0888018E-BD31-4531-9C9A-3344785B3F55}"/>
                  </a:ext>
                </a:extLst>
              </p:cNvPr>
              <p:cNvSpPr/>
              <p:nvPr/>
            </p:nvSpPr>
            <p:spPr>
              <a:xfrm>
                <a:off x="3122923" y="-1055536"/>
                <a:ext cx="78135" cy="72554"/>
              </a:xfrm>
              <a:custGeom>
                <a:avLst/>
                <a:gdLst/>
                <a:ahLst/>
                <a:cxnLst/>
                <a:rect l="0" t="0" r="0" b="0"/>
                <a:pathLst>
                  <a:path w="78134" h="72553">
                    <a:moveTo>
                      <a:pt x="77188" y="45631"/>
                    </a:moveTo>
                    <a:cubicBezTo>
                      <a:pt x="81794" y="26177"/>
                      <a:pt x="68513" y="6381"/>
                      <a:pt x="47527" y="1412"/>
                    </a:cubicBezTo>
                    <a:cubicBezTo>
                      <a:pt x="26538" y="-3557"/>
                      <a:pt x="5790" y="8184"/>
                      <a:pt x="1185" y="27636"/>
                    </a:cubicBezTo>
                    <a:cubicBezTo>
                      <a:pt x="-3421" y="47088"/>
                      <a:pt x="9860" y="66886"/>
                      <a:pt x="30848" y="71854"/>
                    </a:cubicBezTo>
                    <a:cubicBezTo>
                      <a:pt x="51835" y="76824"/>
                      <a:pt x="72584" y="65083"/>
                      <a:pt x="77188" y="45631"/>
                    </a:cubicBezTo>
                    <a:close/>
                  </a:path>
                </a:pathLst>
              </a:custGeom>
              <a:solidFill>
                <a:schemeClr val="bg1"/>
              </a:solidFill>
              <a:ln w="1860" cap="flat">
                <a:noFill/>
                <a:prstDash val="solid"/>
                <a:miter/>
              </a:ln>
            </p:spPr>
            <p:txBody>
              <a:bodyPr/>
              <a:lstStyle/>
              <a:p>
                <a:endParaRPr lang="zh-CN" altLang="en-US"/>
              </a:p>
            </p:txBody>
          </p:sp>
          <p:sp>
            <p:nvSpPr>
              <p:cNvPr id="81" name="任意多边形: 形状 80">
                <a:extLst>
                  <a:ext uri="{FF2B5EF4-FFF2-40B4-BE49-F238E27FC236}">
                    <a16:creationId xmlns:a16="http://schemas.microsoft.com/office/drawing/2014/main" id="{84BA15F2-27B9-4BAB-893C-2521EFF56E20}"/>
                  </a:ext>
                </a:extLst>
              </p:cNvPr>
              <p:cNvSpPr/>
              <p:nvPr/>
            </p:nvSpPr>
            <p:spPr>
              <a:xfrm>
                <a:off x="2915357" y="-1072822"/>
                <a:ext cx="461367" cy="284634"/>
              </a:xfrm>
              <a:custGeom>
                <a:avLst/>
                <a:gdLst/>
                <a:ahLst/>
                <a:cxnLst/>
                <a:rect l="0" t="0" r="0" b="0"/>
                <a:pathLst>
                  <a:path w="461367" h="284633">
                    <a:moveTo>
                      <a:pt x="428373" y="242207"/>
                    </a:moveTo>
                    <a:lnTo>
                      <a:pt x="461711" y="100285"/>
                    </a:lnTo>
                    <a:lnTo>
                      <a:pt x="298833" y="62185"/>
                    </a:lnTo>
                    <a:cubicBezTo>
                      <a:pt x="298833" y="64090"/>
                      <a:pt x="297881" y="65995"/>
                      <a:pt x="297881" y="66948"/>
                    </a:cubicBezTo>
                    <a:cubicBezTo>
                      <a:pt x="291213" y="93618"/>
                      <a:pt x="263591" y="110763"/>
                      <a:pt x="235016" y="104095"/>
                    </a:cubicBezTo>
                    <a:cubicBezTo>
                      <a:pt x="206441" y="97428"/>
                      <a:pt x="189296" y="69805"/>
                      <a:pt x="195963" y="43135"/>
                    </a:cubicBezTo>
                    <a:cubicBezTo>
                      <a:pt x="195963" y="41230"/>
                      <a:pt x="196916" y="39325"/>
                      <a:pt x="197868" y="38372"/>
                    </a:cubicBezTo>
                    <a:lnTo>
                      <a:pt x="34991" y="273"/>
                    </a:lnTo>
                    <a:lnTo>
                      <a:pt x="1653" y="142195"/>
                    </a:lnTo>
                    <a:cubicBezTo>
                      <a:pt x="-5014" y="171722"/>
                      <a:pt x="13083" y="201250"/>
                      <a:pt x="42611" y="207918"/>
                    </a:cubicBezTo>
                    <a:lnTo>
                      <a:pt x="362651" y="284118"/>
                    </a:lnTo>
                    <a:cubicBezTo>
                      <a:pt x="391226" y="289833"/>
                      <a:pt x="420753" y="271735"/>
                      <a:pt x="428373" y="242207"/>
                    </a:cubicBezTo>
                    <a:close/>
                  </a:path>
                </a:pathLst>
              </a:custGeom>
              <a:solidFill>
                <a:schemeClr val="bg1"/>
              </a:solidFill>
              <a:ln w="1860" cap="flat">
                <a:noFill/>
                <a:prstDash val="solid"/>
                <a:miter/>
              </a:ln>
            </p:spPr>
            <p:txBody>
              <a:bodyPr/>
              <a:lstStyle/>
              <a:p>
                <a:endParaRPr lang="zh-CN" altLang="en-US"/>
              </a:p>
            </p:txBody>
          </p:sp>
        </p:grpSp>
      </p:grpSp>
      <p:sp>
        <p:nvSpPr>
          <p:cNvPr id="89" name="矩形 88">
            <a:extLst>
              <a:ext uri="{FF2B5EF4-FFF2-40B4-BE49-F238E27FC236}">
                <a16:creationId xmlns:a16="http://schemas.microsoft.com/office/drawing/2014/main" id="{E1773E7F-846B-4FEA-B6F5-F7B17570FF1E}"/>
              </a:ext>
            </a:extLst>
          </p:cNvPr>
          <p:cNvSpPr/>
          <p:nvPr/>
        </p:nvSpPr>
        <p:spPr>
          <a:xfrm>
            <a:off x="6957715" y="2204864"/>
            <a:ext cx="2339102" cy="581057"/>
          </a:xfrm>
          <a:prstGeom prst="rect">
            <a:avLst/>
          </a:prstGeom>
        </p:spPr>
        <p:txBody>
          <a:bodyPr wrap="none">
            <a:spAutoFit/>
          </a:bodyPr>
          <a:lstStyle/>
          <a:p>
            <a:pPr algn="just">
              <a:lnSpc>
                <a:spcPct val="150000"/>
              </a:lnSpc>
            </a:pPr>
            <a:r>
              <a:rPr lang="zh-CN" altLang="en-US" sz="2400" b="1" dirty="0">
                <a:solidFill>
                  <a:schemeClr val="tx1">
                    <a:lumMod val="75000"/>
                    <a:lumOff val="25000"/>
                  </a:schemeClr>
                </a:solidFill>
                <a:latin typeface="微软雅黑" pitchFamily="34" charset="-122"/>
                <a:ea typeface="微软雅黑" pitchFamily="34" charset="-122"/>
              </a:rPr>
              <a:t>城镇新增就业：</a:t>
            </a:r>
            <a:endParaRPr lang="en-US" altLang="zh-CN" sz="2400" b="1" dirty="0">
              <a:solidFill>
                <a:schemeClr val="tx1">
                  <a:lumMod val="75000"/>
                  <a:lumOff val="25000"/>
                </a:schemeClr>
              </a:solidFill>
              <a:latin typeface="微软雅黑" pitchFamily="34" charset="-122"/>
              <a:ea typeface="微软雅黑" pitchFamily="34" charset="-122"/>
            </a:endParaRPr>
          </a:p>
        </p:txBody>
      </p:sp>
      <p:sp>
        <p:nvSpPr>
          <p:cNvPr id="90" name="矩形 89">
            <a:extLst>
              <a:ext uri="{FF2B5EF4-FFF2-40B4-BE49-F238E27FC236}">
                <a16:creationId xmlns:a16="http://schemas.microsoft.com/office/drawing/2014/main" id="{3C20BAE9-9854-411E-A0AA-07D3EF1F2D07}"/>
              </a:ext>
            </a:extLst>
          </p:cNvPr>
          <p:cNvSpPr/>
          <p:nvPr/>
        </p:nvSpPr>
        <p:spPr>
          <a:xfrm>
            <a:off x="6995844" y="3789040"/>
            <a:ext cx="2680716" cy="787139"/>
          </a:xfrm>
          <a:prstGeom prst="rect">
            <a:avLst/>
          </a:prstGeom>
        </p:spPr>
        <p:txBody>
          <a:bodyPr wrap="square">
            <a:spAutoFit/>
          </a:bodyPr>
          <a:lstStyle/>
          <a:p>
            <a:pPr>
              <a:lnSpc>
                <a:spcPct val="132000"/>
              </a:lnSpc>
            </a:pPr>
            <a:r>
              <a:rPr lang="en-US" altLang="zh-CN" b="1" dirty="0">
                <a:solidFill>
                  <a:schemeClr val="tx1">
                    <a:lumMod val="75000"/>
                    <a:lumOff val="25000"/>
                  </a:schemeClr>
                </a:solidFill>
                <a:latin typeface="微软雅黑" pitchFamily="34" charset="-122"/>
                <a:ea typeface="微软雅黑" pitchFamily="34" charset="-122"/>
              </a:rPr>
              <a:t>13</a:t>
            </a:r>
            <a:r>
              <a:rPr lang="zh-CN" altLang="en-US" b="1" dirty="0">
                <a:solidFill>
                  <a:schemeClr val="tx1">
                    <a:lumMod val="75000"/>
                    <a:lumOff val="25000"/>
                  </a:schemeClr>
                </a:solidFill>
                <a:latin typeface="微软雅黑" pitchFamily="34" charset="-122"/>
                <a:ea typeface="微软雅黑" pitchFamily="34" charset="-122"/>
              </a:rPr>
              <a:t>亿多人口的大国实现了比较充分就业</a:t>
            </a:r>
          </a:p>
        </p:txBody>
      </p:sp>
      <p:cxnSp>
        <p:nvCxnSpPr>
          <p:cNvPr id="26" name="直接连接符 25">
            <a:extLst>
              <a:ext uri="{FF2B5EF4-FFF2-40B4-BE49-F238E27FC236}">
                <a16:creationId xmlns:a16="http://schemas.microsoft.com/office/drawing/2014/main" id="{ADE23DB1-E304-4DA4-BA60-044BB3D89FD0}"/>
              </a:ext>
            </a:extLst>
          </p:cNvPr>
          <p:cNvCxnSpPr>
            <a:cxnSpLocks/>
          </p:cNvCxnSpPr>
          <p:nvPr/>
        </p:nvCxnSpPr>
        <p:spPr>
          <a:xfrm>
            <a:off x="5805587" y="1916832"/>
            <a:ext cx="0" cy="2952328"/>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902014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0-#ppt_w/2"/>
                                          </p:val>
                                        </p:tav>
                                        <p:tav tm="100000">
                                          <p:val>
                                            <p:strVal val="#ppt_x"/>
                                          </p:val>
                                        </p:tav>
                                      </p:tavLst>
                                    </p:anim>
                                    <p:anim calcmode="lin" valueType="num">
                                      <p:cBhvr additive="base">
                                        <p:cTn id="13" dur="500" fill="hold"/>
                                        <p:tgtEl>
                                          <p:spTgt spid="24"/>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86"/>
                                        </p:tgtEl>
                                        <p:attrNameLst>
                                          <p:attrName>style.visibility</p:attrName>
                                        </p:attrNameLst>
                                      </p:cBhvr>
                                      <p:to>
                                        <p:strVal val="visible"/>
                                      </p:to>
                                    </p:set>
                                    <p:anim calcmode="lin" valueType="num">
                                      <p:cBhvr additive="base">
                                        <p:cTn id="16" dur="500" fill="hold"/>
                                        <p:tgtEl>
                                          <p:spTgt spid="86"/>
                                        </p:tgtEl>
                                        <p:attrNameLst>
                                          <p:attrName>ppt_x</p:attrName>
                                        </p:attrNameLst>
                                      </p:cBhvr>
                                      <p:tavLst>
                                        <p:tav tm="0">
                                          <p:val>
                                            <p:strVal val="0-#ppt_w/2"/>
                                          </p:val>
                                        </p:tav>
                                        <p:tav tm="100000">
                                          <p:val>
                                            <p:strVal val="#ppt_x"/>
                                          </p:val>
                                        </p:tav>
                                      </p:tavLst>
                                    </p:anim>
                                    <p:anim calcmode="lin" valueType="num">
                                      <p:cBhvr additive="base">
                                        <p:cTn id="17" dur="500" fill="hold"/>
                                        <p:tgtEl>
                                          <p:spTgt spid="86"/>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42"/>
                                        </p:tgtEl>
                                        <p:attrNameLst>
                                          <p:attrName>style.visibility</p:attrName>
                                        </p:attrNameLst>
                                      </p:cBhvr>
                                      <p:to>
                                        <p:strVal val="visible"/>
                                      </p:to>
                                    </p:set>
                                    <p:anim calcmode="lin" valueType="num">
                                      <p:cBhvr additive="base">
                                        <p:cTn id="20" dur="500" fill="hold"/>
                                        <p:tgtEl>
                                          <p:spTgt spid="42"/>
                                        </p:tgtEl>
                                        <p:attrNameLst>
                                          <p:attrName>ppt_x</p:attrName>
                                        </p:attrNameLst>
                                      </p:cBhvr>
                                      <p:tavLst>
                                        <p:tav tm="0">
                                          <p:val>
                                            <p:strVal val="0-#ppt_w/2"/>
                                          </p:val>
                                        </p:tav>
                                        <p:tav tm="100000">
                                          <p:val>
                                            <p:strVal val="#ppt_x"/>
                                          </p:val>
                                        </p:tav>
                                      </p:tavLst>
                                    </p:anim>
                                    <p:anim calcmode="lin" valueType="num">
                                      <p:cBhvr additive="base">
                                        <p:cTn id="21" dur="500" fill="hold"/>
                                        <p:tgtEl>
                                          <p:spTgt spid="42"/>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additive="base">
                                        <p:cTn id="24" dur="500" fill="hold"/>
                                        <p:tgtEl>
                                          <p:spTgt spid="44"/>
                                        </p:tgtEl>
                                        <p:attrNameLst>
                                          <p:attrName>ppt_x</p:attrName>
                                        </p:attrNameLst>
                                      </p:cBhvr>
                                      <p:tavLst>
                                        <p:tav tm="0">
                                          <p:val>
                                            <p:strVal val="0-#ppt_w/2"/>
                                          </p:val>
                                        </p:tav>
                                        <p:tav tm="100000">
                                          <p:val>
                                            <p:strVal val="#ppt_x"/>
                                          </p:val>
                                        </p:tav>
                                      </p:tavLst>
                                    </p:anim>
                                    <p:anim calcmode="lin" valueType="num">
                                      <p:cBhvr additive="base">
                                        <p:cTn id="25" dur="500" fill="hold"/>
                                        <p:tgtEl>
                                          <p:spTgt spid="44"/>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45"/>
                                        </p:tgtEl>
                                        <p:attrNameLst>
                                          <p:attrName>style.visibility</p:attrName>
                                        </p:attrNameLst>
                                      </p:cBhvr>
                                      <p:to>
                                        <p:strVal val="visible"/>
                                      </p:to>
                                    </p:set>
                                    <p:anim calcmode="lin" valueType="num">
                                      <p:cBhvr additive="base">
                                        <p:cTn id="28" dur="500" fill="hold"/>
                                        <p:tgtEl>
                                          <p:spTgt spid="45"/>
                                        </p:tgtEl>
                                        <p:attrNameLst>
                                          <p:attrName>ppt_x</p:attrName>
                                        </p:attrNameLst>
                                      </p:cBhvr>
                                      <p:tavLst>
                                        <p:tav tm="0">
                                          <p:val>
                                            <p:strVal val="0-#ppt_w/2"/>
                                          </p:val>
                                        </p:tav>
                                        <p:tav tm="100000">
                                          <p:val>
                                            <p:strVal val="#ppt_x"/>
                                          </p:val>
                                        </p:tav>
                                      </p:tavLst>
                                    </p:anim>
                                    <p:anim calcmode="lin" valueType="num">
                                      <p:cBhvr additive="base">
                                        <p:cTn id="29" dur="500" fill="hold"/>
                                        <p:tgtEl>
                                          <p:spTgt spid="45"/>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74"/>
                                        </p:tgtEl>
                                        <p:attrNameLst>
                                          <p:attrName>style.visibility</p:attrName>
                                        </p:attrNameLst>
                                      </p:cBhvr>
                                      <p:to>
                                        <p:strVal val="visible"/>
                                      </p:to>
                                    </p:set>
                                    <p:anim calcmode="lin" valueType="num">
                                      <p:cBhvr additive="base">
                                        <p:cTn id="32" dur="500" fill="hold"/>
                                        <p:tgtEl>
                                          <p:spTgt spid="74"/>
                                        </p:tgtEl>
                                        <p:attrNameLst>
                                          <p:attrName>ppt_x</p:attrName>
                                        </p:attrNameLst>
                                      </p:cBhvr>
                                      <p:tavLst>
                                        <p:tav tm="0">
                                          <p:val>
                                            <p:strVal val="0-#ppt_w/2"/>
                                          </p:val>
                                        </p:tav>
                                        <p:tav tm="100000">
                                          <p:val>
                                            <p:strVal val="#ppt_x"/>
                                          </p:val>
                                        </p:tav>
                                      </p:tavLst>
                                    </p:anim>
                                    <p:anim calcmode="lin" valueType="num">
                                      <p:cBhvr additive="base">
                                        <p:cTn id="33" dur="500" fill="hold"/>
                                        <p:tgtEl>
                                          <p:spTgt spid="74"/>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500" fill="hold"/>
                                        <p:tgtEl>
                                          <p:spTgt spid="4"/>
                                        </p:tgtEl>
                                        <p:attrNameLst>
                                          <p:attrName>ppt_x</p:attrName>
                                        </p:attrNameLst>
                                      </p:cBhvr>
                                      <p:tavLst>
                                        <p:tav tm="0">
                                          <p:val>
                                            <p:strVal val="0-#ppt_w/2"/>
                                          </p:val>
                                        </p:tav>
                                        <p:tav tm="100000">
                                          <p:val>
                                            <p:strVal val="#ppt_x"/>
                                          </p:val>
                                        </p:tav>
                                      </p:tavLst>
                                    </p:anim>
                                    <p:anim calcmode="lin" valueType="num">
                                      <p:cBhvr additive="base">
                                        <p:cTn id="37" dur="500" fill="hold"/>
                                        <p:tgtEl>
                                          <p:spTgt spid="4"/>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89"/>
                                        </p:tgtEl>
                                        <p:attrNameLst>
                                          <p:attrName>style.visibility</p:attrName>
                                        </p:attrNameLst>
                                      </p:cBhvr>
                                      <p:to>
                                        <p:strVal val="visible"/>
                                      </p:to>
                                    </p:set>
                                    <p:anim calcmode="lin" valueType="num">
                                      <p:cBhvr additive="base">
                                        <p:cTn id="40" dur="500" fill="hold"/>
                                        <p:tgtEl>
                                          <p:spTgt spid="89"/>
                                        </p:tgtEl>
                                        <p:attrNameLst>
                                          <p:attrName>ppt_x</p:attrName>
                                        </p:attrNameLst>
                                      </p:cBhvr>
                                      <p:tavLst>
                                        <p:tav tm="0">
                                          <p:val>
                                            <p:strVal val="0-#ppt_w/2"/>
                                          </p:val>
                                        </p:tav>
                                        <p:tav tm="100000">
                                          <p:val>
                                            <p:strVal val="#ppt_x"/>
                                          </p:val>
                                        </p:tav>
                                      </p:tavLst>
                                    </p:anim>
                                    <p:anim calcmode="lin" valueType="num">
                                      <p:cBhvr additive="base">
                                        <p:cTn id="41" dur="500" fill="hold"/>
                                        <p:tgtEl>
                                          <p:spTgt spid="89"/>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90"/>
                                        </p:tgtEl>
                                        <p:attrNameLst>
                                          <p:attrName>style.visibility</p:attrName>
                                        </p:attrNameLst>
                                      </p:cBhvr>
                                      <p:to>
                                        <p:strVal val="visible"/>
                                      </p:to>
                                    </p:set>
                                    <p:anim calcmode="lin" valueType="num">
                                      <p:cBhvr additive="base">
                                        <p:cTn id="44" dur="500" fill="hold"/>
                                        <p:tgtEl>
                                          <p:spTgt spid="90"/>
                                        </p:tgtEl>
                                        <p:attrNameLst>
                                          <p:attrName>ppt_x</p:attrName>
                                        </p:attrNameLst>
                                      </p:cBhvr>
                                      <p:tavLst>
                                        <p:tav tm="0">
                                          <p:val>
                                            <p:strVal val="0-#ppt_w/2"/>
                                          </p:val>
                                        </p:tav>
                                        <p:tav tm="100000">
                                          <p:val>
                                            <p:strVal val="#ppt_x"/>
                                          </p:val>
                                        </p:tav>
                                      </p:tavLst>
                                    </p:anim>
                                    <p:anim calcmode="lin" valueType="num">
                                      <p:cBhvr additive="base">
                                        <p:cTn id="45" dur="500" fill="hold"/>
                                        <p:tgtEl>
                                          <p:spTgt spid="90"/>
                                        </p:tgtEl>
                                        <p:attrNameLst>
                                          <p:attrName>ppt_y</p:attrName>
                                        </p:attrNameLst>
                                      </p:cBhvr>
                                      <p:tavLst>
                                        <p:tav tm="0">
                                          <p:val>
                                            <p:strVal val="#ppt_y"/>
                                          </p:val>
                                        </p:tav>
                                        <p:tav tm="100000">
                                          <p:val>
                                            <p:strVal val="#ppt_y"/>
                                          </p:val>
                                        </p:tav>
                                      </p:tavLst>
                                    </p:anim>
                                  </p:childTnLst>
                                </p:cTn>
                              </p:par>
                              <p:par>
                                <p:cTn id="46" presetID="2" presetClass="entr" presetSubtype="8" fill="hold" nodeType="with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fill="hold"/>
                                        <p:tgtEl>
                                          <p:spTgt spid="26"/>
                                        </p:tgtEl>
                                        <p:attrNameLst>
                                          <p:attrName>ppt_x</p:attrName>
                                        </p:attrNameLst>
                                      </p:cBhvr>
                                      <p:tavLst>
                                        <p:tav tm="0">
                                          <p:val>
                                            <p:strVal val="0-#ppt_w/2"/>
                                          </p:val>
                                        </p:tav>
                                        <p:tav tm="100000">
                                          <p:val>
                                            <p:strVal val="#ppt_x"/>
                                          </p:val>
                                        </p:tav>
                                      </p:tavLst>
                                    </p:anim>
                                    <p:anim calcmode="lin" valueType="num">
                                      <p:cBhvr additive="base">
                                        <p:cTn id="49"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 grpId="0"/>
      <p:bldP spid="42" grpId="0"/>
      <p:bldP spid="44" grpId="0"/>
      <p:bldP spid="45" grpId="0"/>
      <p:bldP spid="74" grpId="0" animBg="1"/>
      <p:bldP spid="89" grpId="0"/>
      <p:bldP spid="9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圆角 29">
            <a:extLst>
              <a:ext uri="{FF2B5EF4-FFF2-40B4-BE49-F238E27FC236}">
                <a16:creationId xmlns:a16="http://schemas.microsoft.com/office/drawing/2014/main" id="{01FB817A-5599-4F66-8907-F424FF2FDA9A}"/>
              </a:ext>
            </a:extLst>
          </p:cNvPr>
          <p:cNvSpPr/>
          <p:nvPr/>
        </p:nvSpPr>
        <p:spPr>
          <a:xfrm>
            <a:off x="1125067" y="1340768"/>
            <a:ext cx="10081120" cy="4104456"/>
          </a:xfrm>
          <a:prstGeom prst="roundRect">
            <a:avLst>
              <a:gd name="adj" fmla="val 7432"/>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6" name="组合 85">
            <a:extLst>
              <a:ext uri="{FF2B5EF4-FFF2-40B4-BE49-F238E27FC236}">
                <a16:creationId xmlns:a16="http://schemas.microsoft.com/office/drawing/2014/main" id="{A777E85E-FAA1-4EE4-9200-1CFFF2E2FC7A}"/>
              </a:ext>
            </a:extLst>
          </p:cNvPr>
          <p:cNvGrpSpPr/>
          <p:nvPr/>
        </p:nvGrpSpPr>
        <p:grpSpPr>
          <a:xfrm>
            <a:off x="837035" y="2492896"/>
            <a:ext cx="1584177" cy="1872208"/>
            <a:chOff x="1125067" y="2276872"/>
            <a:chExt cx="1440161" cy="1872208"/>
          </a:xfrm>
        </p:grpSpPr>
        <p:sp>
          <p:nvSpPr>
            <p:cNvPr id="87" name="梯形 86">
              <a:extLst>
                <a:ext uri="{FF2B5EF4-FFF2-40B4-BE49-F238E27FC236}">
                  <a16:creationId xmlns:a16="http://schemas.microsoft.com/office/drawing/2014/main" id="{44D80A93-E6E5-434F-AD96-4FE6951C50E1}"/>
                </a:ext>
              </a:extLst>
            </p:cNvPr>
            <p:cNvSpPr/>
            <p:nvPr/>
          </p:nvSpPr>
          <p:spPr>
            <a:xfrm rot="16200000">
              <a:off x="319887" y="3082052"/>
              <a:ext cx="1872208" cy="261847"/>
            </a:xfrm>
            <a:prstGeom prst="trapezoid">
              <a:avLst>
                <a:gd name="adj" fmla="val 5366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形状 87">
              <a:extLst>
                <a:ext uri="{FF2B5EF4-FFF2-40B4-BE49-F238E27FC236}">
                  <a16:creationId xmlns:a16="http://schemas.microsoft.com/office/drawing/2014/main" id="{2BAC73EE-4704-4FB3-BFD2-D2CEFBC5EB74}"/>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03"/>
          <p:cNvSpPr txBox="1"/>
          <p:nvPr/>
        </p:nvSpPr>
        <p:spPr>
          <a:xfrm>
            <a:off x="1053059" y="260648"/>
            <a:ext cx="4801314"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经济结构出现重大变革</a:t>
            </a:r>
          </a:p>
        </p:txBody>
      </p:sp>
      <p:sp>
        <p:nvSpPr>
          <p:cNvPr id="44" name="矩形 43">
            <a:extLst>
              <a:ext uri="{FF2B5EF4-FFF2-40B4-BE49-F238E27FC236}">
                <a16:creationId xmlns:a16="http://schemas.microsoft.com/office/drawing/2014/main" id="{714B2BD2-56D7-48C5-A1C9-1B8362F198DC}"/>
              </a:ext>
            </a:extLst>
          </p:cNvPr>
          <p:cNvSpPr/>
          <p:nvPr/>
        </p:nvSpPr>
        <p:spPr>
          <a:xfrm>
            <a:off x="2844111" y="1628800"/>
            <a:ext cx="2031325" cy="581057"/>
          </a:xfrm>
          <a:prstGeom prst="rect">
            <a:avLst/>
          </a:prstGeom>
        </p:spPr>
        <p:txBody>
          <a:bodyPr wrap="none">
            <a:spAutoFit/>
          </a:bodyPr>
          <a:lstStyle/>
          <a:p>
            <a:pPr algn="just">
              <a:lnSpc>
                <a:spcPct val="150000"/>
              </a:lnSpc>
            </a:pPr>
            <a:r>
              <a:rPr lang="zh-CN" altLang="en-US" sz="2400" b="1" dirty="0">
                <a:solidFill>
                  <a:schemeClr val="tx1">
                    <a:lumMod val="75000"/>
                    <a:lumOff val="25000"/>
                  </a:schemeClr>
                </a:solidFill>
                <a:latin typeface="微软雅黑" pitchFamily="34" charset="-122"/>
                <a:ea typeface="微软雅黑" pitchFamily="34" charset="-122"/>
              </a:rPr>
              <a:t>消费贡献率：</a:t>
            </a:r>
            <a:endParaRPr lang="en-US" altLang="zh-CN" sz="2400" b="1" dirty="0">
              <a:solidFill>
                <a:schemeClr val="tx1">
                  <a:lumMod val="75000"/>
                  <a:lumOff val="25000"/>
                </a:schemeClr>
              </a:solidFill>
              <a:latin typeface="微软雅黑" pitchFamily="34" charset="-122"/>
              <a:ea typeface="微软雅黑" pitchFamily="34" charset="-122"/>
            </a:endParaRPr>
          </a:p>
        </p:txBody>
      </p:sp>
      <p:sp>
        <p:nvSpPr>
          <p:cNvPr id="89" name="矩形 88">
            <a:extLst>
              <a:ext uri="{FF2B5EF4-FFF2-40B4-BE49-F238E27FC236}">
                <a16:creationId xmlns:a16="http://schemas.microsoft.com/office/drawing/2014/main" id="{E1773E7F-846B-4FEA-B6F5-F7B17570FF1E}"/>
              </a:ext>
            </a:extLst>
          </p:cNvPr>
          <p:cNvSpPr/>
          <p:nvPr/>
        </p:nvSpPr>
        <p:spPr>
          <a:xfrm>
            <a:off x="7533779" y="2060848"/>
            <a:ext cx="2339102" cy="581057"/>
          </a:xfrm>
          <a:prstGeom prst="rect">
            <a:avLst/>
          </a:prstGeom>
        </p:spPr>
        <p:txBody>
          <a:bodyPr wrap="none">
            <a:spAutoFit/>
          </a:bodyPr>
          <a:lstStyle/>
          <a:p>
            <a:pPr algn="just">
              <a:lnSpc>
                <a:spcPct val="150000"/>
              </a:lnSpc>
            </a:pPr>
            <a:r>
              <a:rPr lang="zh-CN" altLang="en-US" sz="2400" b="1" dirty="0">
                <a:solidFill>
                  <a:schemeClr val="tx1">
                    <a:lumMod val="75000"/>
                    <a:lumOff val="25000"/>
                  </a:schemeClr>
                </a:solidFill>
                <a:latin typeface="微软雅黑" pitchFamily="34" charset="-122"/>
                <a:ea typeface="微软雅黑" pitchFamily="34" charset="-122"/>
              </a:rPr>
              <a:t>高技术制造业：</a:t>
            </a:r>
            <a:endParaRPr lang="en-US" altLang="zh-CN" sz="2400" b="1" dirty="0">
              <a:solidFill>
                <a:schemeClr val="tx1">
                  <a:lumMod val="75000"/>
                  <a:lumOff val="25000"/>
                </a:schemeClr>
              </a:solidFill>
              <a:latin typeface="微软雅黑" pitchFamily="34" charset="-122"/>
              <a:ea typeface="微软雅黑" pitchFamily="34" charset="-122"/>
            </a:endParaRPr>
          </a:p>
        </p:txBody>
      </p:sp>
      <p:sp>
        <p:nvSpPr>
          <p:cNvPr id="25" name="箭头: 右 24">
            <a:extLst>
              <a:ext uri="{FF2B5EF4-FFF2-40B4-BE49-F238E27FC236}">
                <a16:creationId xmlns:a16="http://schemas.microsoft.com/office/drawing/2014/main" id="{859A3E45-BE20-4E35-93DC-6D0667B3578F}"/>
              </a:ext>
            </a:extLst>
          </p:cNvPr>
          <p:cNvSpPr/>
          <p:nvPr/>
        </p:nvSpPr>
        <p:spPr>
          <a:xfrm>
            <a:off x="3708207" y="2204864"/>
            <a:ext cx="936104" cy="792088"/>
          </a:xfrm>
          <a:prstGeom prst="rightArrow">
            <a:avLst>
              <a:gd name="adj1" fmla="val 65677"/>
              <a:gd name="adj2" fmla="val 50000"/>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id="{1D671E38-BCA9-4338-906F-5268D919D8F2}"/>
              </a:ext>
            </a:extLst>
          </p:cNvPr>
          <p:cNvSpPr/>
          <p:nvPr/>
        </p:nvSpPr>
        <p:spPr>
          <a:xfrm>
            <a:off x="2844111" y="2492896"/>
            <a:ext cx="849913" cy="369332"/>
          </a:xfrm>
          <a:prstGeom prst="rect">
            <a:avLst/>
          </a:prstGeom>
        </p:spPr>
        <p:txBody>
          <a:bodyPr wrap="none">
            <a:spAutoFit/>
          </a:bodyPr>
          <a:lstStyle/>
          <a:p>
            <a:r>
              <a:rPr lang="en-US" altLang="zh-CN" dirty="0">
                <a:solidFill>
                  <a:schemeClr val="tx1">
                    <a:lumMod val="75000"/>
                    <a:lumOff val="25000"/>
                  </a:schemeClr>
                </a:solidFill>
                <a:latin typeface="微软雅黑" pitchFamily="34" charset="-122"/>
                <a:ea typeface="微软雅黑" pitchFamily="34" charset="-122"/>
              </a:rPr>
              <a:t>54.9%</a:t>
            </a:r>
          </a:p>
        </p:txBody>
      </p:sp>
      <p:sp>
        <p:nvSpPr>
          <p:cNvPr id="27" name="矩形 26">
            <a:extLst>
              <a:ext uri="{FF2B5EF4-FFF2-40B4-BE49-F238E27FC236}">
                <a16:creationId xmlns:a16="http://schemas.microsoft.com/office/drawing/2014/main" id="{E1C64E2E-41A2-4857-A670-E55896EE0081}"/>
              </a:ext>
            </a:extLst>
          </p:cNvPr>
          <p:cNvSpPr/>
          <p:nvPr/>
        </p:nvSpPr>
        <p:spPr>
          <a:xfrm>
            <a:off x="3725890" y="2442374"/>
            <a:ext cx="800219" cy="338554"/>
          </a:xfrm>
          <a:prstGeom prst="rect">
            <a:avLst/>
          </a:prstGeom>
        </p:spPr>
        <p:txBody>
          <a:bodyPr wrap="none">
            <a:spAutoFit/>
          </a:bodyPr>
          <a:lstStyle/>
          <a:p>
            <a:r>
              <a:rPr lang="zh-CN" altLang="en-US" sz="1600" b="1" dirty="0">
                <a:solidFill>
                  <a:schemeClr val="bg1"/>
                </a:solidFill>
                <a:latin typeface="微软雅黑" pitchFamily="34" charset="-122"/>
                <a:ea typeface="微软雅黑" pitchFamily="34" charset="-122"/>
              </a:rPr>
              <a:t>提高到</a:t>
            </a:r>
            <a:endParaRPr lang="zh-CN" altLang="en-US" sz="1600" b="1" dirty="0">
              <a:solidFill>
                <a:schemeClr val="bg1"/>
              </a:solidFill>
            </a:endParaRPr>
          </a:p>
        </p:txBody>
      </p:sp>
      <p:sp>
        <p:nvSpPr>
          <p:cNvPr id="29" name="矩形 28">
            <a:extLst>
              <a:ext uri="{FF2B5EF4-FFF2-40B4-BE49-F238E27FC236}">
                <a16:creationId xmlns:a16="http://schemas.microsoft.com/office/drawing/2014/main" id="{B742E01E-1FBD-4634-862D-5F71DCDF1F50}"/>
              </a:ext>
            </a:extLst>
          </p:cNvPr>
          <p:cNvSpPr/>
          <p:nvPr/>
        </p:nvSpPr>
        <p:spPr>
          <a:xfrm>
            <a:off x="4644311" y="2340169"/>
            <a:ext cx="1377300" cy="584775"/>
          </a:xfrm>
          <a:prstGeom prst="rect">
            <a:avLst/>
          </a:prstGeom>
        </p:spPr>
        <p:txBody>
          <a:bodyPr wrap="none">
            <a:spAutoFit/>
          </a:bodyPr>
          <a:lstStyle/>
          <a:p>
            <a:r>
              <a:rPr lang="en-US" altLang="zh-CN" sz="3200" b="1" dirty="0">
                <a:solidFill>
                  <a:schemeClr val="accent1"/>
                </a:solidFill>
                <a:latin typeface="微软雅黑" panose="020B0503020204020204" pitchFamily="34" charset="-122"/>
                <a:ea typeface="微软雅黑" panose="020B0503020204020204" pitchFamily="34" charset="-122"/>
              </a:rPr>
              <a:t>58.8</a:t>
            </a:r>
            <a:r>
              <a:rPr lang="en-US" altLang="zh-CN" sz="2000" b="1" dirty="0">
                <a:solidFill>
                  <a:schemeClr val="accent1"/>
                </a:solidFill>
                <a:latin typeface="微软雅黑" panose="020B0503020204020204" pitchFamily="34" charset="-122"/>
                <a:ea typeface="微软雅黑" panose="020B0503020204020204" pitchFamily="34" charset="-122"/>
              </a:rPr>
              <a:t>% </a:t>
            </a:r>
            <a:endParaRPr lang="zh-CN" altLang="en-US" b="1" dirty="0">
              <a:solidFill>
                <a:schemeClr val="accent1"/>
              </a:solidFill>
            </a:endParaRPr>
          </a:p>
        </p:txBody>
      </p:sp>
      <p:sp>
        <p:nvSpPr>
          <p:cNvPr id="31" name="矩形 30">
            <a:extLst>
              <a:ext uri="{FF2B5EF4-FFF2-40B4-BE49-F238E27FC236}">
                <a16:creationId xmlns:a16="http://schemas.microsoft.com/office/drawing/2014/main" id="{716A23F0-19F9-4CBB-AF60-4EFAF774B40C}"/>
              </a:ext>
            </a:extLst>
          </p:cNvPr>
          <p:cNvSpPr/>
          <p:nvPr/>
        </p:nvSpPr>
        <p:spPr>
          <a:xfrm>
            <a:off x="2844111" y="3284984"/>
            <a:ext cx="2031325" cy="581057"/>
          </a:xfrm>
          <a:prstGeom prst="rect">
            <a:avLst/>
          </a:prstGeom>
        </p:spPr>
        <p:txBody>
          <a:bodyPr wrap="none">
            <a:spAutoFit/>
          </a:bodyPr>
          <a:lstStyle/>
          <a:p>
            <a:pPr algn="just">
              <a:lnSpc>
                <a:spcPct val="150000"/>
              </a:lnSpc>
            </a:pPr>
            <a:r>
              <a:rPr lang="zh-CN" altLang="en-US" sz="2400" b="1" dirty="0">
                <a:solidFill>
                  <a:schemeClr val="tx1">
                    <a:lumMod val="75000"/>
                    <a:lumOff val="25000"/>
                  </a:schemeClr>
                </a:solidFill>
                <a:latin typeface="微软雅黑" pitchFamily="34" charset="-122"/>
                <a:ea typeface="微软雅黑" pitchFamily="34" charset="-122"/>
              </a:rPr>
              <a:t>服务业比重：</a:t>
            </a:r>
            <a:endParaRPr lang="en-US" altLang="zh-CN" sz="2400" b="1" dirty="0">
              <a:solidFill>
                <a:schemeClr val="tx1">
                  <a:lumMod val="75000"/>
                  <a:lumOff val="25000"/>
                </a:schemeClr>
              </a:solidFill>
              <a:latin typeface="微软雅黑" pitchFamily="34" charset="-122"/>
              <a:ea typeface="微软雅黑" pitchFamily="34" charset="-122"/>
            </a:endParaRPr>
          </a:p>
        </p:txBody>
      </p:sp>
      <p:sp>
        <p:nvSpPr>
          <p:cNvPr id="33" name="箭头: 右 32">
            <a:extLst>
              <a:ext uri="{FF2B5EF4-FFF2-40B4-BE49-F238E27FC236}">
                <a16:creationId xmlns:a16="http://schemas.microsoft.com/office/drawing/2014/main" id="{825A01D2-6806-4F98-B23B-CD81FCC8BA35}"/>
              </a:ext>
            </a:extLst>
          </p:cNvPr>
          <p:cNvSpPr/>
          <p:nvPr/>
        </p:nvSpPr>
        <p:spPr>
          <a:xfrm>
            <a:off x="3708207" y="3933056"/>
            <a:ext cx="936104" cy="792088"/>
          </a:xfrm>
          <a:prstGeom prst="rightArrow">
            <a:avLst>
              <a:gd name="adj1" fmla="val 65677"/>
              <a:gd name="adj2" fmla="val 50000"/>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a:extLst>
              <a:ext uri="{FF2B5EF4-FFF2-40B4-BE49-F238E27FC236}">
                <a16:creationId xmlns:a16="http://schemas.microsoft.com/office/drawing/2014/main" id="{CF2419CF-CF65-436C-A3C8-C1703C740808}"/>
              </a:ext>
            </a:extLst>
          </p:cNvPr>
          <p:cNvSpPr/>
          <p:nvPr/>
        </p:nvSpPr>
        <p:spPr>
          <a:xfrm>
            <a:off x="2844111" y="4221088"/>
            <a:ext cx="849913" cy="369332"/>
          </a:xfrm>
          <a:prstGeom prst="rect">
            <a:avLst/>
          </a:prstGeom>
        </p:spPr>
        <p:txBody>
          <a:bodyPr wrap="none">
            <a:spAutoFit/>
          </a:bodyPr>
          <a:lstStyle/>
          <a:p>
            <a:r>
              <a:rPr lang="en-US" altLang="zh-CN" dirty="0">
                <a:solidFill>
                  <a:schemeClr val="tx1">
                    <a:lumMod val="75000"/>
                    <a:lumOff val="25000"/>
                  </a:schemeClr>
                </a:solidFill>
                <a:latin typeface="微软雅黑" pitchFamily="34" charset="-122"/>
                <a:ea typeface="微软雅黑" pitchFamily="34" charset="-122"/>
              </a:rPr>
              <a:t>45.3%</a:t>
            </a:r>
          </a:p>
        </p:txBody>
      </p:sp>
      <p:sp>
        <p:nvSpPr>
          <p:cNvPr id="35" name="矩形 34">
            <a:extLst>
              <a:ext uri="{FF2B5EF4-FFF2-40B4-BE49-F238E27FC236}">
                <a16:creationId xmlns:a16="http://schemas.microsoft.com/office/drawing/2014/main" id="{DB5DCF5C-6D19-4A7B-A00F-E8B868664023}"/>
              </a:ext>
            </a:extLst>
          </p:cNvPr>
          <p:cNvSpPr/>
          <p:nvPr/>
        </p:nvSpPr>
        <p:spPr>
          <a:xfrm>
            <a:off x="3725890" y="4170566"/>
            <a:ext cx="800219" cy="338554"/>
          </a:xfrm>
          <a:prstGeom prst="rect">
            <a:avLst/>
          </a:prstGeom>
        </p:spPr>
        <p:txBody>
          <a:bodyPr wrap="none">
            <a:spAutoFit/>
          </a:bodyPr>
          <a:lstStyle/>
          <a:p>
            <a:r>
              <a:rPr lang="zh-CN" altLang="en-US" sz="1600" b="1" dirty="0">
                <a:solidFill>
                  <a:schemeClr val="bg1"/>
                </a:solidFill>
                <a:latin typeface="微软雅黑" pitchFamily="34" charset="-122"/>
                <a:ea typeface="微软雅黑" pitchFamily="34" charset="-122"/>
              </a:rPr>
              <a:t>上升到</a:t>
            </a:r>
            <a:endParaRPr lang="zh-CN" altLang="en-US" sz="1600" b="1" dirty="0">
              <a:solidFill>
                <a:schemeClr val="bg1"/>
              </a:solidFill>
            </a:endParaRPr>
          </a:p>
        </p:txBody>
      </p:sp>
      <p:sp>
        <p:nvSpPr>
          <p:cNvPr id="36" name="矩形 35">
            <a:extLst>
              <a:ext uri="{FF2B5EF4-FFF2-40B4-BE49-F238E27FC236}">
                <a16:creationId xmlns:a16="http://schemas.microsoft.com/office/drawing/2014/main" id="{7257BAF8-66EF-4955-8557-4FF8FC5E3F4E}"/>
              </a:ext>
            </a:extLst>
          </p:cNvPr>
          <p:cNvSpPr/>
          <p:nvPr/>
        </p:nvSpPr>
        <p:spPr>
          <a:xfrm>
            <a:off x="4644311" y="4068361"/>
            <a:ext cx="1377300" cy="584775"/>
          </a:xfrm>
          <a:prstGeom prst="rect">
            <a:avLst/>
          </a:prstGeom>
        </p:spPr>
        <p:txBody>
          <a:bodyPr wrap="none">
            <a:spAutoFit/>
          </a:bodyPr>
          <a:lstStyle/>
          <a:p>
            <a:r>
              <a:rPr lang="en-US" altLang="zh-CN" sz="3200" b="1" dirty="0">
                <a:solidFill>
                  <a:schemeClr val="accent1"/>
                </a:solidFill>
                <a:latin typeface="微软雅黑" panose="020B0503020204020204" pitchFamily="34" charset="-122"/>
                <a:ea typeface="微软雅黑" panose="020B0503020204020204" pitchFamily="34" charset="-122"/>
              </a:rPr>
              <a:t>51.6</a:t>
            </a:r>
            <a:r>
              <a:rPr lang="en-US" altLang="zh-CN" sz="2000" b="1" dirty="0">
                <a:solidFill>
                  <a:schemeClr val="accent1"/>
                </a:solidFill>
                <a:latin typeface="微软雅黑" panose="020B0503020204020204" pitchFamily="34" charset="-122"/>
                <a:ea typeface="微软雅黑" panose="020B0503020204020204" pitchFamily="34" charset="-122"/>
              </a:rPr>
              <a:t>% </a:t>
            </a:r>
            <a:endParaRPr lang="zh-CN" altLang="en-US" b="1" dirty="0">
              <a:solidFill>
                <a:schemeClr val="accent1"/>
              </a:solidFill>
            </a:endParaRPr>
          </a:p>
        </p:txBody>
      </p:sp>
      <p:sp>
        <p:nvSpPr>
          <p:cNvPr id="4" name="矩形 3">
            <a:extLst>
              <a:ext uri="{FF2B5EF4-FFF2-40B4-BE49-F238E27FC236}">
                <a16:creationId xmlns:a16="http://schemas.microsoft.com/office/drawing/2014/main" id="{138657CB-7190-4592-ADF0-96D38F884358}"/>
              </a:ext>
            </a:extLst>
          </p:cNvPr>
          <p:cNvSpPr/>
          <p:nvPr/>
        </p:nvSpPr>
        <p:spPr>
          <a:xfrm>
            <a:off x="2844111" y="4715852"/>
            <a:ext cx="2262158" cy="369332"/>
          </a:xfrm>
          <a:prstGeom prst="rect">
            <a:avLst/>
          </a:prstGeom>
        </p:spPr>
        <p:txBody>
          <a:bodyPr wrap="non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成为经济增长</a:t>
            </a:r>
            <a:r>
              <a:rPr lang="zh-CN" altLang="en-US" b="1" dirty="0">
                <a:solidFill>
                  <a:srgbClr val="C00000"/>
                </a:solidFill>
                <a:latin typeface="微软雅黑" panose="020B0503020204020204" pitchFamily="34" charset="-122"/>
                <a:ea typeface="微软雅黑" panose="020B0503020204020204" pitchFamily="34" charset="-122"/>
              </a:rPr>
              <a:t>主动力</a:t>
            </a:r>
            <a:endParaRPr lang="zh-CN" altLang="en-US" b="1" dirty="0">
              <a:solidFill>
                <a:srgbClr val="C00000"/>
              </a:solidFill>
            </a:endParaRPr>
          </a:p>
        </p:txBody>
      </p:sp>
      <p:sp>
        <p:nvSpPr>
          <p:cNvPr id="8" name="矩形 7">
            <a:extLst>
              <a:ext uri="{FF2B5EF4-FFF2-40B4-BE49-F238E27FC236}">
                <a16:creationId xmlns:a16="http://schemas.microsoft.com/office/drawing/2014/main" id="{7DD0976C-9076-405E-B8F7-9875DBB74337}"/>
              </a:ext>
            </a:extLst>
          </p:cNvPr>
          <p:cNvSpPr/>
          <p:nvPr/>
        </p:nvSpPr>
        <p:spPr>
          <a:xfrm>
            <a:off x="7533779" y="3068960"/>
            <a:ext cx="1978427" cy="1323439"/>
          </a:xfrm>
          <a:prstGeom prst="rect">
            <a:avLst/>
          </a:prstGeom>
        </p:spPr>
        <p:txBody>
          <a:bodyPr wrap="none">
            <a:spAutoFit/>
          </a:bodyPr>
          <a:lstStyle/>
          <a:p>
            <a:r>
              <a:rPr lang="zh-CN" altLang="en-US" sz="3200" dirty="0">
                <a:solidFill>
                  <a:schemeClr val="tx1">
                    <a:lumMod val="75000"/>
                    <a:lumOff val="25000"/>
                  </a:schemeClr>
                </a:solidFill>
                <a:latin typeface="微软雅黑" panose="020B0503020204020204" pitchFamily="34" charset="-122"/>
                <a:ea typeface="微软雅黑" panose="020B0503020204020204" pitchFamily="34" charset="-122"/>
              </a:rPr>
              <a:t>年均增长</a:t>
            </a:r>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en-US" altLang="zh-CN" sz="4800" b="1" dirty="0">
                <a:solidFill>
                  <a:srgbClr val="C00000"/>
                </a:solidFill>
                <a:latin typeface="微软雅黑" panose="020B0503020204020204" pitchFamily="34" charset="-122"/>
                <a:ea typeface="微软雅黑" panose="020B0503020204020204" pitchFamily="34" charset="-122"/>
              </a:rPr>
              <a:t>11.7</a:t>
            </a:r>
            <a:r>
              <a:rPr lang="en-US" altLang="zh-CN" sz="4000" b="1" dirty="0">
                <a:solidFill>
                  <a:srgbClr val="C00000"/>
                </a:solidFill>
                <a:latin typeface="微软雅黑" panose="020B0503020204020204" pitchFamily="34" charset="-122"/>
                <a:ea typeface="微软雅黑" panose="020B0503020204020204" pitchFamily="34" charset="-122"/>
              </a:rPr>
              <a:t>%</a:t>
            </a:r>
            <a:endParaRPr lang="zh-CN" altLang="en-US" sz="6600" b="1" dirty="0">
              <a:solidFill>
                <a:srgbClr val="C00000"/>
              </a:solidFill>
            </a:endParaRPr>
          </a:p>
        </p:txBody>
      </p:sp>
      <p:pic>
        <p:nvPicPr>
          <p:cNvPr id="10" name="图形 9">
            <a:extLst>
              <a:ext uri="{FF2B5EF4-FFF2-40B4-BE49-F238E27FC236}">
                <a16:creationId xmlns:a16="http://schemas.microsoft.com/office/drawing/2014/main" id="{5E659A69-347D-4FF6-8E4B-194E64BCCA4C}"/>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97075" y="3140968"/>
            <a:ext cx="752872" cy="752872"/>
          </a:xfrm>
          <a:prstGeom prst="rect">
            <a:avLst/>
          </a:prstGeom>
        </p:spPr>
      </p:pic>
      <p:grpSp>
        <p:nvGrpSpPr>
          <p:cNvPr id="7" name="组合 6">
            <a:extLst>
              <a:ext uri="{FF2B5EF4-FFF2-40B4-BE49-F238E27FC236}">
                <a16:creationId xmlns:a16="http://schemas.microsoft.com/office/drawing/2014/main" id="{84CB3728-ABF7-47AB-ABCF-E5328A450238}"/>
              </a:ext>
            </a:extLst>
          </p:cNvPr>
          <p:cNvGrpSpPr/>
          <p:nvPr/>
        </p:nvGrpSpPr>
        <p:grpSpPr>
          <a:xfrm>
            <a:off x="9910043" y="2492896"/>
            <a:ext cx="1584177" cy="1872208"/>
            <a:chOff x="6237635" y="2492896"/>
            <a:chExt cx="1584177" cy="1872208"/>
          </a:xfrm>
        </p:grpSpPr>
        <p:grpSp>
          <p:nvGrpSpPr>
            <p:cNvPr id="83" name="组合 82">
              <a:extLst>
                <a:ext uri="{FF2B5EF4-FFF2-40B4-BE49-F238E27FC236}">
                  <a16:creationId xmlns:a16="http://schemas.microsoft.com/office/drawing/2014/main" id="{F89E8761-8369-4B86-A4CA-512A26186CA8}"/>
                </a:ext>
              </a:extLst>
            </p:cNvPr>
            <p:cNvGrpSpPr/>
            <p:nvPr/>
          </p:nvGrpSpPr>
          <p:grpSpPr>
            <a:xfrm flipH="1">
              <a:off x="6237635" y="2492896"/>
              <a:ext cx="1584177" cy="1872208"/>
              <a:chOff x="1125067" y="2276872"/>
              <a:chExt cx="1440161" cy="1872208"/>
            </a:xfrm>
          </p:grpSpPr>
          <p:sp>
            <p:nvSpPr>
              <p:cNvPr id="84" name="梯形 83">
                <a:extLst>
                  <a:ext uri="{FF2B5EF4-FFF2-40B4-BE49-F238E27FC236}">
                    <a16:creationId xmlns:a16="http://schemas.microsoft.com/office/drawing/2014/main" id="{DB660D82-4D1D-4E96-AB03-996D20D0D846}"/>
                  </a:ext>
                </a:extLst>
              </p:cNvPr>
              <p:cNvSpPr/>
              <p:nvPr/>
            </p:nvSpPr>
            <p:spPr>
              <a:xfrm rot="16200000">
                <a:off x="319887" y="3082052"/>
                <a:ext cx="1872208" cy="261847"/>
              </a:xfrm>
              <a:prstGeom prst="trapezoid">
                <a:avLst>
                  <a:gd name="adj" fmla="val 5366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形状 84">
                <a:extLst>
                  <a:ext uri="{FF2B5EF4-FFF2-40B4-BE49-F238E27FC236}">
                    <a16:creationId xmlns:a16="http://schemas.microsoft.com/office/drawing/2014/main" id="{7BA66971-D48B-4555-821B-7934EB0F2722}"/>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2" name="图片 11">
              <a:extLst>
                <a:ext uri="{FF2B5EF4-FFF2-40B4-BE49-F238E27FC236}">
                  <a16:creationId xmlns:a16="http://schemas.microsoft.com/office/drawing/2014/main" id="{43EEE0F6-5B37-42C8-B547-CF645CD8FFDB}"/>
                </a:ext>
              </a:extLst>
            </p:cNvPr>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6741691" y="3068960"/>
              <a:ext cx="645942" cy="708992"/>
            </a:xfrm>
            <a:prstGeom prst="rect">
              <a:avLst/>
            </a:prstGeom>
          </p:spPr>
        </p:pic>
      </p:grpSp>
      <p:cxnSp>
        <p:nvCxnSpPr>
          <p:cNvPr id="32" name="直接连接符 31">
            <a:extLst>
              <a:ext uri="{FF2B5EF4-FFF2-40B4-BE49-F238E27FC236}">
                <a16:creationId xmlns:a16="http://schemas.microsoft.com/office/drawing/2014/main" id="{1CAE481A-FC9E-48B4-A001-87024124BA87}"/>
              </a:ext>
            </a:extLst>
          </p:cNvPr>
          <p:cNvCxnSpPr>
            <a:cxnSpLocks/>
          </p:cNvCxnSpPr>
          <p:nvPr/>
        </p:nvCxnSpPr>
        <p:spPr>
          <a:xfrm>
            <a:off x="6597675" y="1916832"/>
            <a:ext cx="0" cy="2952328"/>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1821084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fill="hold"/>
                                        <p:tgtEl>
                                          <p:spTgt spid="30"/>
                                        </p:tgtEl>
                                        <p:attrNameLst>
                                          <p:attrName>ppt_x</p:attrName>
                                        </p:attrNameLst>
                                      </p:cBhvr>
                                      <p:tavLst>
                                        <p:tav tm="0">
                                          <p:val>
                                            <p:strVal val="0-#ppt_w/2"/>
                                          </p:val>
                                        </p:tav>
                                        <p:tav tm="100000">
                                          <p:val>
                                            <p:strVal val="#ppt_x"/>
                                          </p:val>
                                        </p:tav>
                                      </p:tavLst>
                                    </p:anim>
                                    <p:anim calcmode="lin" valueType="num">
                                      <p:cBhvr additive="base">
                                        <p:cTn id="13" dur="500" fill="hold"/>
                                        <p:tgtEl>
                                          <p:spTgt spid="30"/>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86"/>
                                        </p:tgtEl>
                                        <p:attrNameLst>
                                          <p:attrName>style.visibility</p:attrName>
                                        </p:attrNameLst>
                                      </p:cBhvr>
                                      <p:to>
                                        <p:strVal val="visible"/>
                                      </p:to>
                                    </p:set>
                                    <p:anim calcmode="lin" valueType="num">
                                      <p:cBhvr additive="base">
                                        <p:cTn id="16" dur="500" fill="hold"/>
                                        <p:tgtEl>
                                          <p:spTgt spid="86"/>
                                        </p:tgtEl>
                                        <p:attrNameLst>
                                          <p:attrName>ppt_x</p:attrName>
                                        </p:attrNameLst>
                                      </p:cBhvr>
                                      <p:tavLst>
                                        <p:tav tm="0">
                                          <p:val>
                                            <p:strVal val="0-#ppt_w/2"/>
                                          </p:val>
                                        </p:tav>
                                        <p:tav tm="100000">
                                          <p:val>
                                            <p:strVal val="#ppt_x"/>
                                          </p:val>
                                        </p:tav>
                                      </p:tavLst>
                                    </p:anim>
                                    <p:anim calcmode="lin" valueType="num">
                                      <p:cBhvr additive="base">
                                        <p:cTn id="17" dur="500" fill="hold"/>
                                        <p:tgtEl>
                                          <p:spTgt spid="86"/>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44"/>
                                        </p:tgtEl>
                                        <p:attrNameLst>
                                          <p:attrName>style.visibility</p:attrName>
                                        </p:attrNameLst>
                                      </p:cBhvr>
                                      <p:to>
                                        <p:strVal val="visible"/>
                                      </p:to>
                                    </p:set>
                                    <p:anim calcmode="lin" valueType="num">
                                      <p:cBhvr additive="base">
                                        <p:cTn id="20" dur="500" fill="hold"/>
                                        <p:tgtEl>
                                          <p:spTgt spid="44"/>
                                        </p:tgtEl>
                                        <p:attrNameLst>
                                          <p:attrName>ppt_x</p:attrName>
                                        </p:attrNameLst>
                                      </p:cBhvr>
                                      <p:tavLst>
                                        <p:tav tm="0">
                                          <p:val>
                                            <p:strVal val="0-#ppt_w/2"/>
                                          </p:val>
                                        </p:tav>
                                        <p:tav tm="100000">
                                          <p:val>
                                            <p:strVal val="#ppt_x"/>
                                          </p:val>
                                        </p:tav>
                                      </p:tavLst>
                                    </p:anim>
                                    <p:anim calcmode="lin" valueType="num">
                                      <p:cBhvr additive="base">
                                        <p:cTn id="21" dur="500" fill="hold"/>
                                        <p:tgtEl>
                                          <p:spTgt spid="44"/>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89"/>
                                        </p:tgtEl>
                                        <p:attrNameLst>
                                          <p:attrName>style.visibility</p:attrName>
                                        </p:attrNameLst>
                                      </p:cBhvr>
                                      <p:to>
                                        <p:strVal val="visible"/>
                                      </p:to>
                                    </p:set>
                                    <p:anim calcmode="lin" valueType="num">
                                      <p:cBhvr additive="base">
                                        <p:cTn id="24" dur="500" fill="hold"/>
                                        <p:tgtEl>
                                          <p:spTgt spid="89"/>
                                        </p:tgtEl>
                                        <p:attrNameLst>
                                          <p:attrName>ppt_x</p:attrName>
                                        </p:attrNameLst>
                                      </p:cBhvr>
                                      <p:tavLst>
                                        <p:tav tm="0">
                                          <p:val>
                                            <p:strVal val="0-#ppt_w/2"/>
                                          </p:val>
                                        </p:tav>
                                        <p:tav tm="100000">
                                          <p:val>
                                            <p:strVal val="#ppt_x"/>
                                          </p:val>
                                        </p:tav>
                                      </p:tavLst>
                                    </p:anim>
                                    <p:anim calcmode="lin" valueType="num">
                                      <p:cBhvr additive="base">
                                        <p:cTn id="25" dur="500" fill="hold"/>
                                        <p:tgtEl>
                                          <p:spTgt spid="89"/>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500" fill="hold"/>
                                        <p:tgtEl>
                                          <p:spTgt spid="25"/>
                                        </p:tgtEl>
                                        <p:attrNameLst>
                                          <p:attrName>ppt_x</p:attrName>
                                        </p:attrNameLst>
                                      </p:cBhvr>
                                      <p:tavLst>
                                        <p:tav tm="0">
                                          <p:val>
                                            <p:strVal val="0-#ppt_w/2"/>
                                          </p:val>
                                        </p:tav>
                                        <p:tav tm="100000">
                                          <p:val>
                                            <p:strVal val="#ppt_x"/>
                                          </p:val>
                                        </p:tav>
                                      </p:tavLst>
                                    </p:anim>
                                    <p:anim calcmode="lin" valueType="num">
                                      <p:cBhvr additive="base">
                                        <p:cTn id="29" dur="500" fill="hold"/>
                                        <p:tgtEl>
                                          <p:spTgt spid="25"/>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500" fill="hold"/>
                                        <p:tgtEl>
                                          <p:spTgt spid="26"/>
                                        </p:tgtEl>
                                        <p:attrNameLst>
                                          <p:attrName>ppt_x</p:attrName>
                                        </p:attrNameLst>
                                      </p:cBhvr>
                                      <p:tavLst>
                                        <p:tav tm="0">
                                          <p:val>
                                            <p:strVal val="0-#ppt_w/2"/>
                                          </p:val>
                                        </p:tav>
                                        <p:tav tm="100000">
                                          <p:val>
                                            <p:strVal val="#ppt_x"/>
                                          </p:val>
                                        </p:tav>
                                      </p:tavLst>
                                    </p:anim>
                                    <p:anim calcmode="lin" valueType="num">
                                      <p:cBhvr additive="base">
                                        <p:cTn id="33" dur="500" fill="hold"/>
                                        <p:tgtEl>
                                          <p:spTgt spid="26"/>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additive="base">
                                        <p:cTn id="36" dur="500" fill="hold"/>
                                        <p:tgtEl>
                                          <p:spTgt spid="27"/>
                                        </p:tgtEl>
                                        <p:attrNameLst>
                                          <p:attrName>ppt_x</p:attrName>
                                        </p:attrNameLst>
                                      </p:cBhvr>
                                      <p:tavLst>
                                        <p:tav tm="0">
                                          <p:val>
                                            <p:strVal val="0-#ppt_w/2"/>
                                          </p:val>
                                        </p:tav>
                                        <p:tav tm="100000">
                                          <p:val>
                                            <p:strVal val="#ppt_x"/>
                                          </p:val>
                                        </p:tav>
                                      </p:tavLst>
                                    </p:anim>
                                    <p:anim calcmode="lin" valueType="num">
                                      <p:cBhvr additive="base">
                                        <p:cTn id="37" dur="500" fill="hold"/>
                                        <p:tgtEl>
                                          <p:spTgt spid="27"/>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additive="base">
                                        <p:cTn id="40" dur="500" fill="hold"/>
                                        <p:tgtEl>
                                          <p:spTgt spid="29"/>
                                        </p:tgtEl>
                                        <p:attrNameLst>
                                          <p:attrName>ppt_x</p:attrName>
                                        </p:attrNameLst>
                                      </p:cBhvr>
                                      <p:tavLst>
                                        <p:tav tm="0">
                                          <p:val>
                                            <p:strVal val="0-#ppt_w/2"/>
                                          </p:val>
                                        </p:tav>
                                        <p:tav tm="100000">
                                          <p:val>
                                            <p:strVal val="#ppt_x"/>
                                          </p:val>
                                        </p:tav>
                                      </p:tavLst>
                                    </p:anim>
                                    <p:anim calcmode="lin" valueType="num">
                                      <p:cBhvr additive="base">
                                        <p:cTn id="41" dur="500" fill="hold"/>
                                        <p:tgtEl>
                                          <p:spTgt spid="29"/>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31"/>
                                        </p:tgtEl>
                                        <p:attrNameLst>
                                          <p:attrName>style.visibility</p:attrName>
                                        </p:attrNameLst>
                                      </p:cBhvr>
                                      <p:to>
                                        <p:strVal val="visible"/>
                                      </p:to>
                                    </p:set>
                                    <p:anim calcmode="lin" valueType="num">
                                      <p:cBhvr additive="base">
                                        <p:cTn id="44" dur="500" fill="hold"/>
                                        <p:tgtEl>
                                          <p:spTgt spid="31"/>
                                        </p:tgtEl>
                                        <p:attrNameLst>
                                          <p:attrName>ppt_x</p:attrName>
                                        </p:attrNameLst>
                                      </p:cBhvr>
                                      <p:tavLst>
                                        <p:tav tm="0">
                                          <p:val>
                                            <p:strVal val="0-#ppt_w/2"/>
                                          </p:val>
                                        </p:tav>
                                        <p:tav tm="100000">
                                          <p:val>
                                            <p:strVal val="#ppt_x"/>
                                          </p:val>
                                        </p:tav>
                                      </p:tavLst>
                                    </p:anim>
                                    <p:anim calcmode="lin" valueType="num">
                                      <p:cBhvr additive="base">
                                        <p:cTn id="45" dur="500" fill="hold"/>
                                        <p:tgtEl>
                                          <p:spTgt spid="31"/>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additive="base">
                                        <p:cTn id="48" dur="500" fill="hold"/>
                                        <p:tgtEl>
                                          <p:spTgt spid="33"/>
                                        </p:tgtEl>
                                        <p:attrNameLst>
                                          <p:attrName>ppt_x</p:attrName>
                                        </p:attrNameLst>
                                      </p:cBhvr>
                                      <p:tavLst>
                                        <p:tav tm="0">
                                          <p:val>
                                            <p:strVal val="0-#ppt_w/2"/>
                                          </p:val>
                                        </p:tav>
                                        <p:tav tm="100000">
                                          <p:val>
                                            <p:strVal val="#ppt_x"/>
                                          </p:val>
                                        </p:tav>
                                      </p:tavLst>
                                    </p:anim>
                                    <p:anim calcmode="lin" valueType="num">
                                      <p:cBhvr additive="base">
                                        <p:cTn id="49" dur="500" fill="hold"/>
                                        <p:tgtEl>
                                          <p:spTgt spid="33"/>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0"/>
                                  </p:stCondLst>
                                  <p:childTnLst>
                                    <p:set>
                                      <p:cBhvr>
                                        <p:cTn id="51" dur="1" fill="hold">
                                          <p:stCondLst>
                                            <p:cond delay="0"/>
                                          </p:stCondLst>
                                        </p:cTn>
                                        <p:tgtEl>
                                          <p:spTgt spid="34"/>
                                        </p:tgtEl>
                                        <p:attrNameLst>
                                          <p:attrName>style.visibility</p:attrName>
                                        </p:attrNameLst>
                                      </p:cBhvr>
                                      <p:to>
                                        <p:strVal val="visible"/>
                                      </p:to>
                                    </p:set>
                                    <p:anim calcmode="lin" valueType="num">
                                      <p:cBhvr additive="base">
                                        <p:cTn id="52" dur="500" fill="hold"/>
                                        <p:tgtEl>
                                          <p:spTgt spid="34"/>
                                        </p:tgtEl>
                                        <p:attrNameLst>
                                          <p:attrName>ppt_x</p:attrName>
                                        </p:attrNameLst>
                                      </p:cBhvr>
                                      <p:tavLst>
                                        <p:tav tm="0">
                                          <p:val>
                                            <p:strVal val="0-#ppt_w/2"/>
                                          </p:val>
                                        </p:tav>
                                        <p:tav tm="100000">
                                          <p:val>
                                            <p:strVal val="#ppt_x"/>
                                          </p:val>
                                        </p:tav>
                                      </p:tavLst>
                                    </p:anim>
                                    <p:anim calcmode="lin" valueType="num">
                                      <p:cBhvr additive="base">
                                        <p:cTn id="53" dur="500" fill="hold"/>
                                        <p:tgtEl>
                                          <p:spTgt spid="34"/>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 calcmode="lin" valueType="num">
                                      <p:cBhvr additive="base">
                                        <p:cTn id="56" dur="500" fill="hold"/>
                                        <p:tgtEl>
                                          <p:spTgt spid="35"/>
                                        </p:tgtEl>
                                        <p:attrNameLst>
                                          <p:attrName>ppt_x</p:attrName>
                                        </p:attrNameLst>
                                      </p:cBhvr>
                                      <p:tavLst>
                                        <p:tav tm="0">
                                          <p:val>
                                            <p:strVal val="0-#ppt_w/2"/>
                                          </p:val>
                                        </p:tav>
                                        <p:tav tm="100000">
                                          <p:val>
                                            <p:strVal val="#ppt_x"/>
                                          </p:val>
                                        </p:tav>
                                      </p:tavLst>
                                    </p:anim>
                                    <p:anim calcmode="lin" valueType="num">
                                      <p:cBhvr additive="base">
                                        <p:cTn id="57" dur="500" fill="hold"/>
                                        <p:tgtEl>
                                          <p:spTgt spid="35"/>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0"/>
                                  </p:stCondLst>
                                  <p:childTnLst>
                                    <p:set>
                                      <p:cBhvr>
                                        <p:cTn id="59" dur="1" fill="hold">
                                          <p:stCondLst>
                                            <p:cond delay="0"/>
                                          </p:stCondLst>
                                        </p:cTn>
                                        <p:tgtEl>
                                          <p:spTgt spid="36"/>
                                        </p:tgtEl>
                                        <p:attrNameLst>
                                          <p:attrName>style.visibility</p:attrName>
                                        </p:attrNameLst>
                                      </p:cBhvr>
                                      <p:to>
                                        <p:strVal val="visible"/>
                                      </p:to>
                                    </p:set>
                                    <p:anim calcmode="lin" valueType="num">
                                      <p:cBhvr additive="base">
                                        <p:cTn id="60" dur="500" fill="hold"/>
                                        <p:tgtEl>
                                          <p:spTgt spid="36"/>
                                        </p:tgtEl>
                                        <p:attrNameLst>
                                          <p:attrName>ppt_x</p:attrName>
                                        </p:attrNameLst>
                                      </p:cBhvr>
                                      <p:tavLst>
                                        <p:tav tm="0">
                                          <p:val>
                                            <p:strVal val="0-#ppt_w/2"/>
                                          </p:val>
                                        </p:tav>
                                        <p:tav tm="100000">
                                          <p:val>
                                            <p:strVal val="#ppt_x"/>
                                          </p:val>
                                        </p:tav>
                                      </p:tavLst>
                                    </p:anim>
                                    <p:anim calcmode="lin" valueType="num">
                                      <p:cBhvr additive="base">
                                        <p:cTn id="61" dur="500" fill="hold"/>
                                        <p:tgtEl>
                                          <p:spTgt spid="36"/>
                                        </p:tgtEl>
                                        <p:attrNameLst>
                                          <p:attrName>ppt_y</p:attrName>
                                        </p:attrNameLst>
                                      </p:cBhvr>
                                      <p:tavLst>
                                        <p:tav tm="0">
                                          <p:val>
                                            <p:strVal val="#ppt_y"/>
                                          </p:val>
                                        </p:tav>
                                        <p:tav tm="100000">
                                          <p:val>
                                            <p:strVal val="#ppt_y"/>
                                          </p:val>
                                        </p:tav>
                                      </p:tavLst>
                                    </p:anim>
                                  </p:childTnLst>
                                </p:cTn>
                              </p:par>
                              <p:par>
                                <p:cTn id="62" presetID="2" presetClass="entr" presetSubtype="8" fill="hold" grpId="0" nodeType="withEffect">
                                  <p:stCondLst>
                                    <p:cond delay="0"/>
                                  </p:stCondLst>
                                  <p:childTnLst>
                                    <p:set>
                                      <p:cBhvr>
                                        <p:cTn id="63" dur="1" fill="hold">
                                          <p:stCondLst>
                                            <p:cond delay="0"/>
                                          </p:stCondLst>
                                        </p:cTn>
                                        <p:tgtEl>
                                          <p:spTgt spid="4"/>
                                        </p:tgtEl>
                                        <p:attrNameLst>
                                          <p:attrName>style.visibility</p:attrName>
                                        </p:attrNameLst>
                                      </p:cBhvr>
                                      <p:to>
                                        <p:strVal val="visible"/>
                                      </p:to>
                                    </p:set>
                                    <p:anim calcmode="lin" valueType="num">
                                      <p:cBhvr additive="base">
                                        <p:cTn id="64" dur="500" fill="hold"/>
                                        <p:tgtEl>
                                          <p:spTgt spid="4"/>
                                        </p:tgtEl>
                                        <p:attrNameLst>
                                          <p:attrName>ppt_x</p:attrName>
                                        </p:attrNameLst>
                                      </p:cBhvr>
                                      <p:tavLst>
                                        <p:tav tm="0">
                                          <p:val>
                                            <p:strVal val="0-#ppt_w/2"/>
                                          </p:val>
                                        </p:tav>
                                        <p:tav tm="100000">
                                          <p:val>
                                            <p:strVal val="#ppt_x"/>
                                          </p:val>
                                        </p:tav>
                                      </p:tavLst>
                                    </p:anim>
                                    <p:anim calcmode="lin" valueType="num">
                                      <p:cBhvr additive="base">
                                        <p:cTn id="65" dur="500" fill="hold"/>
                                        <p:tgtEl>
                                          <p:spTgt spid="4"/>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8"/>
                                        </p:tgtEl>
                                        <p:attrNameLst>
                                          <p:attrName>style.visibility</p:attrName>
                                        </p:attrNameLst>
                                      </p:cBhvr>
                                      <p:to>
                                        <p:strVal val="visible"/>
                                      </p:to>
                                    </p:set>
                                    <p:anim calcmode="lin" valueType="num">
                                      <p:cBhvr additive="base">
                                        <p:cTn id="68" dur="500" fill="hold"/>
                                        <p:tgtEl>
                                          <p:spTgt spid="8"/>
                                        </p:tgtEl>
                                        <p:attrNameLst>
                                          <p:attrName>ppt_x</p:attrName>
                                        </p:attrNameLst>
                                      </p:cBhvr>
                                      <p:tavLst>
                                        <p:tav tm="0">
                                          <p:val>
                                            <p:strVal val="0-#ppt_w/2"/>
                                          </p:val>
                                        </p:tav>
                                        <p:tav tm="100000">
                                          <p:val>
                                            <p:strVal val="#ppt_x"/>
                                          </p:val>
                                        </p:tav>
                                      </p:tavLst>
                                    </p:anim>
                                    <p:anim calcmode="lin" valueType="num">
                                      <p:cBhvr additive="base">
                                        <p:cTn id="69" dur="500" fill="hold"/>
                                        <p:tgtEl>
                                          <p:spTgt spid="8"/>
                                        </p:tgtEl>
                                        <p:attrNameLst>
                                          <p:attrName>ppt_y</p:attrName>
                                        </p:attrNameLst>
                                      </p:cBhvr>
                                      <p:tavLst>
                                        <p:tav tm="0">
                                          <p:val>
                                            <p:strVal val="#ppt_y"/>
                                          </p:val>
                                        </p:tav>
                                        <p:tav tm="100000">
                                          <p:val>
                                            <p:strVal val="#ppt_y"/>
                                          </p:val>
                                        </p:tav>
                                      </p:tavLst>
                                    </p:anim>
                                  </p:childTnLst>
                                </p:cTn>
                              </p:par>
                              <p:par>
                                <p:cTn id="70" presetID="2" presetClass="entr" presetSubtype="8" fill="hold" nodeType="withEffect">
                                  <p:stCondLst>
                                    <p:cond delay="0"/>
                                  </p:stCondLst>
                                  <p:childTnLst>
                                    <p:set>
                                      <p:cBhvr>
                                        <p:cTn id="71" dur="1" fill="hold">
                                          <p:stCondLst>
                                            <p:cond delay="0"/>
                                          </p:stCondLst>
                                        </p:cTn>
                                        <p:tgtEl>
                                          <p:spTgt spid="10"/>
                                        </p:tgtEl>
                                        <p:attrNameLst>
                                          <p:attrName>style.visibility</p:attrName>
                                        </p:attrNameLst>
                                      </p:cBhvr>
                                      <p:to>
                                        <p:strVal val="visible"/>
                                      </p:to>
                                    </p:set>
                                    <p:anim calcmode="lin" valueType="num">
                                      <p:cBhvr additive="base">
                                        <p:cTn id="72" dur="500" fill="hold"/>
                                        <p:tgtEl>
                                          <p:spTgt spid="10"/>
                                        </p:tgtEl>
                                        <p:attrNameLst>
                                          <p:attrName>ppt_x</p:attrName>
                                        </p:attrNameLst>
                                      </p:cBhvr>
                                      <p:tavLst>
                                        <p:tav tm="0">
                                          <p:val>
                                            <p:strVal val="0-#ppt_w/2"/>
                                          </p:val>
                                        </p:tav>
                                        <p:tav tm="100000">
                                          <p:val>
                                            <p:strVal val="#ppt_x"/>
                                          </p:val>
                                        </p:tav>
                                      </p:tavLst>
                                    </p:anim>
                                    <p:anim calcmode="lin" valueType="num">
                                      <p:cBhvr additive="base">
                                        <p:cTn id="73" dur="500" fill="hold"/>
                                        <p:tgtEl>
                                          <p:spTgt spid="10"/>
                                        </p:tgtEl>
                                        <p:attrNameLst>
                                          <p:attrName>ppt_y</p:attrName>
                                        </p:attrNameLst>
                                      </p:cBhvr>
                                      <p:tavLst>
                                        <p:tav tm="0">
                                          <p:val>
                                            <p:strVal val="#ppt_y"/>
                                          </p:val>
                                        </p:tav>
                                        <p:tav tm="100000">
                                          <p:val>
                                            <p:strVal val="#ppt_y"/>
                                          </p:val>
                                        </p:tav>
                                      </p:tavLst>
                                    </p:anim>
                                  </p:childTnLst>
                                </p:cTn>
                              </p:par>
                              <p:par>
                                <p:cTn id="74" presetID="2" presetClass="entr" presetSubtype="8" fill="hold" nodeType="withEffect">
                                  <p:stCondLst>
                                    <p:cond delay="0"/>
                                  </p:stCondLst>
                                  <p:childTnLst>
                                    <p:set>
                                      <p:cBhvr>
                                        <p:cTn id="75" dur="1" fill="hold">
                                          <p:stCondLst>
                                            <p:cond delay="0"/>
                                          </p:stCondLst>
                                        </p:cTn>
                                        <p:tgtEl>
                                          <p:spTgt spid="7"/>
                                        </p:tgtEl>
                                        <p:attrNameLst>
                                          <p:attrName>style.visibility</p:attrName>
                                        </p:attrNameLst>
                                      </p:cBhvr>
                                      <p:to>
                                        <p:strVal val="visible"/>
                                      </p:to>
                                    </p:set>
                                    <p:anim calcmode="lin" valueType="num">
                                      <p:cBhvr additive="base">
                                        <p:cTn id="76" dur="500" fill="hold"/>
                                        <p:tgtEl>
                                          <p:spTgt spid="7"/>
                                        </p:tgtEl>
                                        <p:attrNameLst>
                                          <p:attrName>ppt_x</p:attrName>
                                        </p:attrNameLst>
                                      </p:cBhvr>
                                      <p:tavLst>
                                        <p:tav tm="0">
                                          <p:val>
                                            <p:strVal val="0-#ppt_w/2"/>
                                          </p:val>
                                        </p:tav>
                                        <p:tav tm="100000">
                                          <p:val>
                                            <p:strVal val="#ppt_x"/>
                                          </p:val>
                                        </p:tav>
                                      </p:tavLst>
                                    </p:anim>
                                    <p:anim calcmode="lin" valueType="num">
                                      <p:cBhvr additive="base">
                                        <p:cTn id="77" dur="500" fill="hold"/>
                                        <p:tgtEl>
                                          <p:spTgt spid="7"/>
                                        </p:tgtEl>
                                        <p:attrNameLst>
                                          <p:attrName>ppt_y</p:attrName>
                                        </p:attrNameLst>
                                      </p:cBhvr>
                                      <p:tavLst>
                                        <p:tav tm="0">
                                          <p:val>
                                            <p:strVal val="#ppt_y"/>
                                          </p:val>
                                        </p:tav>
                                        <p:tav tm="100000">
                                          <p:val>
                                            <p:strVal val="#ppt_y"/>
                                          </p:val>
                                        </p:tav>
                                      </p:tavLst>
                                    </p:anim>
                                  </p:childTnLst>
                                </p:cTn>
                              </p:par>
                              <p:par>
                                <p:cTn id="78" presetID="2" presetClass="entr" presetSubtype="8" fill="hold" nodeType="withEffect">
                                  <p:stCondLst>
                                    <p:cond delay="0"/>
                                  </p:stCondLst>
                                  <p:childTnLst>
                                    <p:set>
                                      <p:cBhvr>
                                        <p:cTn id="79" dur="1" fill="hold">
                                          <p:stCondLst>
                                            <p:cond delay="0"/>
                                          </p:stCondLst>
                                        </p:cTn>
                                        <p:tgtEl>
                                          <p:spTgt spid="32"/>
                                        </p:tgtEl>
                                        <p:attrNameLst>
                                          <p:attrName>style.visibility</p:attrName>
                                        </p:attrNameLst>
                                      </p:cBhvr>
                                      <p:to>
                                        <p:strVal val="visible"/>
                                      </p:to>
                                    </p:set>
                                    <p:anim calcmode="lin" valueType="num">
                                      <p:cBhvr additive="base">
                                        <p:cTn id="80" dur="500" fill="hold"/>
                                        <p:tgtEl>
                                          <p:spTgt spid="32"/>
                                        </p:tgtEl>
                                        <p:attrNameLst>
                                          <p:attrName>ppt_x</p:attrName>
                                        </p:attrNameLst>
                                      </p:cBhvr>
                                      <p:tavLst>
                                        <p:tav tm="0">
                                          <p:val>
                                            <p:strVal val="0-#ppt_w/2"/>
                                          </p:val>
                                        </p:tav>
                                        <p:tav tm="100000">
                                          <p:val>
                                            <p:strVal val="#ppt_x"/>
                                          </p:val>
                                        </p:tav>
                                      </p:tavLst>
                                    </p:anim>
                                    <p:anim calcmode="lin" valueType="num">
                                      <p:cBhvr additive="base">
                                        <p:cTn id="81"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2" grpId="0"/>
      <p:bldP spid="44" grpId="0"/>
      <p:bldP spid="89" grpId="0"/>
      <p:bldP spid="25" grpId="0" animBg="1"/>
      <p:bldP spid="26" grpId="0"/>
      <p:bldP spid="27" grpId="0"/>
      <p:bldP spid="29" grpId="0"/>
      <p:bldP spid="31" grpId="0"/>
      <p:bldP spid="33" grpId="0" animBg="1"/>
      <p:bldP spid="34" grpId="0"/>
      <p:bldP spid="35" grpId="0"/>
      <p:bldP spid="36" grpId="0"/>
      <p:bldP spid="4"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B73E5CFB-DAFB-4FA2-9C19-67A44E1384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2706"/>
            <a:ext cx="12169541" cy="6880706"/>
          </a:xfrm>
          <a:prstGeom prst="rect">
            <a:avLst/>
          </a:prstGeom>
        </p:spPr>
      </p:pic>
      <p:pic>
        <p:nvPicPr>
          <p:cNvPr id="80" name="图片 79">
            <a:extLst>
              <a:ext uri="{FF2B5EF4-FFF2-40B4-BE49-F238E27FC236}">
                <a16:creationId xmlns:a16="http://schemas.microsoft.com/office/drawing/2014/main" id="{A1AB7A6A-001A-4F16-9772-EBE6E9FAF1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0608343" y="2907049"/>
            <a:ext cx="1561198" cy="3928943"/>
          </a:xfrm>
          <a:prstGeom prst="rect">
            <a:avLst/>
          </a:prstGeom>
        </p:spPr>
      </p:pic>
      <p:sp>
        <p:nvSpPr>
          <p:cNvPr id="3" name="文本框 103"/>
          <p:cNvSpPr txBox="1"/>
          <p:nvPr/>
        </p:nvSpPr>
        <p:spPr>
          <a:xfrm>
            <a:off x="2282332" y="4169273"/>
            <a:ext cx="1561197" cy="400110"/>
          </a:xfrm>
          <a:prstGeom prst="rect">
            <a:avLst/>
          </a:prstGeom>
          <a:noFill/>
        </p:spPr>
        <p:txBody>
          <a:bodyPr vert="horz" wrap="none" rtlCol="0">
            <a:spAutoFit/>
          </a:bodyPr>
          <a:lstStyle/>
          <a:p>
            <a:r>
              <a:rPr lang="en-US" altLang="zh-CN" sz="2000" dirty="0">
                <a:solidFill>
                  <a:schemeClr val="accent1"/>
                </a:solidFill>
                <a:latin typeface="微软雅黑" panose="020B0503020204020204" pitchFamily="34" charset="-122"/>
                <a:ea typeface="微软雅黑" panose="020B0503020204020204" pitchFamily="34" charset="-122"/>
              </a:rPr>
              <a:t>CONTENTS</a:t>
            </a:r>
            <a:endParaRPr lang="zh-CN" altLang="en-US" sz="2000" dirty="0">
              <a:solidFill>
                <a:schemeClr val="accent1"/>
              </a:solidFill>
              <a:latin typeface="微软雅黑" panose="020B0503020204020204" pitchFamily="34" charset="-122"/>
              <a:ea typeface="微软雅黑" panose="020B0503020204020204" pitchFamily="34" charset="-122"/>
            </a:endParaRPr>
          </a:p>
        </p:txBody>
      </p:sp>
      <p:sp>
        <p:nvSpPr>
          <p:cNvPr id="4" name="文本框 103"/>
          <p:cNvSpPr txBox="1"/>
          <p:nvPr/>
        </p:nvSpPr>
        <p:spPr>
          <a:xfrm>
            <a:off x="2189446" y="3268568"/>
            <a:ext cx="2015295" cy="938719"/>
          </a:xfrm>
          <a:prstGeom prst="rect">
            <a:avLst/>
          </a:prstGeom>
          <a:noFill/>
        </p:spPr>
        <p:txBody>
          <a:bodyPr vert="horz" wrap="none" rtlCol="0">
            <a:spAutoFit/>
          </a:bodyPr>
          <a:lstStyle/>
          <a:p>
            <a:r>
              <a:rPr lang="zh-CN" altLang="en-US" sz="5500" b="1" dirty="0">
                <a:solidFill>
                  <a:schemeClr val="accent1"/>
                </a:solidFill>
                <a:latin typeface="微软雅黑" panose="020B0503020204020204" pitchFamily="34" charset="-122"/>
                <a:ea typeface="微软雅黑" panose="020B0503020204020204" pitchFamily="34" charset="-122"/>
              </a:rPr>
              <a:t>目  录</a:t>
            </a:r>
          </a:p>
        </p:txBody>
      </p:sp>
      <p:pic>
        <p:nvPicPr>
          <p:cNvPr id="26" name="图片 25">
            <a:extLst>
              <a:ext uri="{FF2B5EF4-FFF2-40B4-BE49-F238E27FC236}">
                <a16:creationId xmlns:a16="http://schemas.microsoft.com/office/drawing/2014/main" id="{6313551C-EECE-453E-A9E7-114DD41281A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07656" y="1587953"/>
            <a:ext cx="1997085" cy="1571302"/>
          </a:xfrm>
          <a:prstGeom prst="rect">
            <a:avLst/>
          </a:prstGeom>
        </p:spPr>
      </p:pic>
      <p:sp>
        <p:nvSpPr>
          <p:cNvPr id="27" name="流程图: 可选过程 26">
            <a:extLst>
              <a:ext uri="{FF2B5EF4-FFF2-40B4-BE49-F238E27FC236}">
                <a16:creationId xmlns:a16="http://schemas.microsoft.com/office/drawing/2014/main" id="{8A7B0FDF-3CEB-4A4B-8978-C02618129960}"/>
              </a:ext>
            </a:extLst>
          </p:cNvPr>
          <p:cNvSpPr/>
          <p:nvPr/>
        </p:nvSpPr>
        <p:spPr>
          <a:xfrm flipH="1">
            <a:off x="5661573" y="2390731"/>
            <a:ext cx="3456382" cy="535994"/>
          </a:xfrm>
          <a:prstGeom prst="flowChartAlternateProcess">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99" b="1">
              <a:solidFill>
                <a:schemeClr val="bg1"/>
              </a:solidFill>
            </a:endParaRPr>
          </a:p>
        </p:txBody>
      </p:sp>
      <p:sp>
        <p:nvSpPr>
          <p:cNvPr id="28" name="流程图: 可选过程 27">
            <a:extLst>
              <a:ext uri="{FF2B5EF4-FFF2-40B4-BE49-F238E27FC236}">
                <a16:creationId xmlns:a16="http://schemas.microsoft.com/office/drawing/2014/main" id="{7076AEE0-ACFF-4C35-8421-EAD24D69EC41}"/>
              </a:ext>
            </a:extLst>
          </p:cNvPr>
          <p:cNvSpPr/>
          <p:nvPr/>
        </p:nvSpPr>
        <p:spPr>
          <a:xfrm flipH="1">
            <a:off x="5661573" y="3050148"/>
            <a:ext cx="3456382" cy="535994"/>
          </a:xfrm>
          <a:prstGeom prst="flowChartAlternateProcess">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99" b="1">
              <a:solidFill>
                <a:schemeClr val="bg1"/>
              </a:solidFill>
            </a:endParaRPr>
          </a:p>
        </p:txBody>
      </p:sp>
      <p:sp>
        <p:nvSpPr>
          <p:cNvPr id="29" name="流程图: 可选过程 28">
            <a:extLst>
              <a:ext uri="{FF2B5EF4-FFF2-40B4-BE49-F238E27FC236}">
                <a16:creationId xmlns:a16="http://schemas.microsoft.com/office/drawing/2014/main" id="{E2E6E707-14E9-4FF5-9972-D453FE057024}"/>
              </a:ext>
            </a:extLst>
          </p:cNvPr>
          <p:cNvSpPr/>
          <p:nvPr/>
        </p:nvSpPr>
        <p:spPr>
          <a:xfrm flipH="1">
            <a:off x="5661573" y="3695413"/>
            <a:ext cx="3456382" cy="535994"/>
          </a:xfrm>
          <a:prstGeom prst="flowChartAlternateProcess">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99" b="1">
              <a:solidFill>
                <a:schemeClr val="bg1"/>
              </a:solidFill>
            </a:endParaRPr>
          </a:p>
        </p:txBody>
      </p:sp>
      <p:sp>
        <p:nvSpPr>
          <p:cNvPr id="30" name="流程图: 可选过程 29">
            <a:extLst>
              <a:ext uri="{FF2B5EF4-FFF2-40B4-BE49-F238E27FC236}">
                <a16:creationId xmlns:a16="http://schemas.microsoft.com/office/drawing/2014/main" id="{983EC140-A7F8-4471-A6B7-659A55BAFD98}"/>
              </a:ext>
            </a:extLst>
          </p:cNvPr>
          <p:cNvSpPr/>
          <p:nvPr/>
        </p:nvSpPr>
        <p:spPr>
          <a:xfrm flipH="1">
            <a:off x="5661573" y="4318573"/>
            <a:ext cx="3456382" cy="535994"/>
          </a:xfrm>
          <a:prstGeom prst="flowChartAlternateProcess">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99" b="1">
              <a:solidFill>
                <a:schemeClr val="bg1"/>
              </a:solidFill>
            </a:endParaRPr>
          </a:p>
        </p:txBody>
      </p:sp>
      <p:sp>
        <p:nvSpPr>
          <p:cNvPr id="31" name="流程图: 可选过程 30">
            <a:extLst>
              <a:ext uri="{FF2B5EF4-FFF2-40B4-BE49-F238E27FC236}">
                <a16:creationId xmlns:a16="http://schemas.microsoft.com/office/drawing/2014/main" id="{33345269-3CCF-4EF9-9529-68AAB11EF64A}"/>
              </a:ext>
            </a:extLst>
          </p:cNvPr>
          <p:cNvSpPr/>
          <p:nvPr/>
        </p:nvSpPr>
        <p:spPr>
          <a:xfrm flipH="1">
            <a:off x="5661571" y="1772816"/>
            <a:ext cx="3456384" cy="535994"/>
          </a:xfrm>
          <a:prstGeom prst="flowChartAlternateProcess">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99" b="1">
              <a:solidFill>
                <a:schemeClr val="bg1"/>
              </a:solidFill>
            </a:endParaRPr>
          </a:p>
        </p:txBody>
      </p:sp>
      <p:sp>
        <p:nvSpPr>
          <p:cNvPr id="32" name="矩形 31">
            <a:extLst>
              <a:ext uri="{FF2B5EF4-FFF2-40B4-BE49-F238E27FC236}">
                <a16:creationId xmlns:a16="http://schemas.microsoft.com/office/drawing/2014/main" id="{A12075C1-7044-4932-8E81-0B20A5BB811E}"/>
              </a:ext>
            </a:extLst>
          </p:cNvPr>
          <p:cNvSpPr/>
          <p:nvPr/>
        </p:nvSpPr>
        <p:spPr>
          <a:xfrm>
            <a:off x="5661572" y="1819573"/>
            <a:ext cx="2246128" cy="369204"/>
          </a:xfrm>
          <a:prstGeom prst="rect">
            <a:avLst/>
          </a:prstGeom>
        </p:spPr>
        <p:txBody>
          <a:bodyPr wrap="none">
            <a:spAutoFit/>
          </a:bodyPr>
          <a:lstStyle/>
          <a:p>
            <a:r>
              <a:rPr lang="zh-CN" altLang="en-US" sz="1799" dirty="0">
                <a:solidFill>
                  <a:schemeClr val="bg1"/>
                </a:solidFill>
                <a:latin typeface="微软雅黑" panose="020B0503020204020204" pitchFamily="34" charset="-122"/>
                <a:ea typeface="微软雅黑" panose="020B0503020204020204" pitchFamily="34" charset="-122"/>
                <a:cs typeface="+mn-ea"/>
                <a:sym typeface="+mn-lt"/>
              </a:rPr>
              <a:t>  </a:t>
            </a:r>
            <a:r>
              <a:rPr lang="en-US" altLang="zh-CN" sz="1799" dirty="0">
                <a:solidFill>
                  <a:schemeClr val="bg1"/>
                </a:solidFill>
                <a:latin typeface="微软雅黑" panose="020B0503020204020204" pitchFamily="34" charset="-122"/>
                <a:ea typeface="微软雅黑" panose="020B0503020204020204" pitchFamily="34" charset="-122"/>
                <a:cs typeface="+mn-ea"/>
                <a:sym typeface="+mn-lt"/>
              </a:rPr>
              <a:t>2018</a:t>
            </a:r>
            <a:r>
              <a:rPr lang="zh-CN" altLang="en-US" sz="1799" dirty="0">
                <a:solidFill>
                  <a:schemeClr val="bg1"/>
                </a:solidFill>
                <a:latin typeface="微软雅黑" panose="020B0503020204020204" pitchFamily="34" charset="-122"/>
                <a:ea typeface="微软雅黑" panose="020B0503020204020204" pitchFamily="34" charset="-122"/>
                <a:cs typeface="+mn-ea"/>
                <a:sym typeface="+mn-lt"/>
              </a:rPr>
              <a:t>两会基本内容</a:t>
            </a:r>
          </a:p>
        </p:txBody>
      </p:sp>
      <p:sp>
        <p:nvSpPr>
          <p:cNvPr id="33" name="矩形 32">
            <a:extLst>
              <a:ext uri="{FF2B5EF4-FFF2-40B4-BE49-F238E27FC236}">
                <a16:creationId xmlns:a16="http://schemas.microsoft.com/office/drawing/2014/main" id="{1B261F0D-BC93-4A56-B646-A49169B4B2CA}"/>
              </a:ext>
            </a:extLst>
          </p:cNvPr>
          <p:cNvSpPr/>
          <p:nvPr/>
        </p:nvSpPr>
        <p:spPr>
          <a:xfrm>
            <a:off x="5661572" y="2473442"/>
            <a:ext cx="2476960" cy="369204"/>
          </a:xfrm>
          <a:prstGeom prst="rect">
            <a:avLst/>
          </a:prstGeom>
        </p:spPr>
        <p:txBody>
          <a:bodyPr wrap="none">
            <a:spAutoFit/>
          </a:bodyPr>
          <a:lstStyle/>
          <a:p>
            <a:r>
              <a:rPr lang="zh-CN" altLang="en-US" sz="1799" dirty="0">
                <a:solidFill>
                  <a:schemeClr val="bg1"/>
                </a:solidFill>
                <a:latin typeface="微软雅黑" panose="020B0503020204020204" pitchFamily="34" charset="-122"/>
                <a:ea typeface="微软雅黑" panose="020B0503020204020204" pitchFamily="34" charset="-122"/>
                <a:cs typeface="+mn-ea"/>
                <a:sym typeface="+mn-lt"/>
              </a:rPr>
              <a:t>  </a:t>
            </a:r>
            <a:r>
              <a:rPr lang="en-US" altLang="zh-CN" sz="1799" dirty="0">
                <a:solidFill>
                  <a:schemeClr val="bg1"/>
                </a:solidFill>
                <a:latin typeface="微软雅黑" panose="020B0503020204020204" pitchFamily="34" charset="-122"/>
                <a:ea typeface="微软雅黑" panose="020B0503020204020204" pitchFamily="34" charset="-122"/>
                <a:cs typeface="+mn-ea"/>
                <a:sym typeface="+mn-lt"/>
              </a:rPr>
              <a:t>2018</a:t>
            </a:r>
            <a:r>
              <a:rPr lang="zh-CN" altLang="en-US" sz="1799" dirty="0">
                <a:solidFill>
                  <a:schemeClr val="bg1"/>
                </a:solidFill>
                <a:latin typeface="微软雅黑" panose="020B0503020204020204" pitchFamily="34" charset="-122"/>
                <a:ea typeface="微软雅黑" panose="020B0503020204020204" pitchFamily="34" charset="-122"/>
                <a:cs typeface="+mn-ea"/>
                <a:sym typeface="+mn-lt"/>
              </a:rPr>
              <a:t>两会七大新看点</a:t>
            </a:r>
          </a:p>
        </p:txBody>
      </p:sp>
      <p:sp>
        <p:nvSpPr>
          <p:cNvPr id="34" name="矩形 33">
            <a:extLst>
              <a:ext uri="{FF2B5EF4-FFF2-40B4-BE49-F238E27FC236}">
                <a16:creationId xmlns:a16="http://schemas.microsoft.com/office/drawing/2014/main" id="{8673D0BE-7DF5-480F-9458-FBD463183B17}"/>
              </a:ext>
            </a:extLst>
          </p:cNvPr>
          <p:cNvSpPr/>
          <p:nvPr/>
        </p:nvSpPr>
        <p:spPr>
          <a:xfrm>
            <a:off x="5661570" y="3120128"/>
            <a:ext cx="2400016" cy="369204"/>
          </a:xfrm>
          <a:prstGeom prst="rect">
            <a:avLst/>
          </a:prstGeom>
        </p:spPr>
        <p:txBody>
          <a:bodyPr wrap="none">
            <a:spAutoFit/>
          </a:bodyPr>
          <a:lstStyle/>
          <a:p>
            <a:r>
              <a:rPr lang="zh-CN" altLang="en-US" sz="1799" dirty="0">
                <a:solidFill>
                  <a:schemeClr val="bg1"/>
                </a:solidFill>
                <a:latin typeface="微软雅黑" panose="020B0503020204020204" pitchFamily="34" charset="-122"/>
                <a:ea typeface="微软雅黑" panose="020B0503020204020204" pitchFamily="34" charset="-122"/>
                <a:sym typeface="+mn-lt"/>
              </a:rPr>
              <a:t>  数说过去五年的成就</a:t>
            </a:r>
          </a:p>
        </p:txBody>
      </p:sp>
      <p:sp>
        <p:nvSpPr>
          <p:cNvPr id="35" name="矩形 34">
            <a:extLst>
              <a:ext uri="{FF2B5EF4-FFF2-40B4-BE49-F238E27FC236}">
                <a16:creationId xmlns:a16="http://schemas.microsoft.com/office/drawing/2014/main" id="{B694557E-C174-4F40-A239-912C6E2AFB5B}"/>
              </a:ext>
            </a:extLst>
          </p:cNvPr>
          <p:cNvSpPr/>
          <p:nvPr/>
        </p:nvSpPr>
        <p:spPr>
          <a:xfrm>
            <a:off x="5645756" y="3748193"/>
            <a:ext cx="2015295" cy="369204"/>
          </a:xfrm>
          <a:prstGeom prst="rect">
            <a:avLst/>
          </a:prstGeom>
        </p:spPr>
        <p:txBody>
          <a:bodyPr wrap="none">
            <a:spAutoFit/>
          </a:bodyPr>
          <a:lstStyle/>
          <a:p>
            <a:r>
              <a:rPr lang="zh-CN" altLang="en-US" sz="1799" dirty="0">
                <a:solidFill>
                  <a:schemeClr val="bg1"/>
                </a:solidFill>
                <a:latin typeface="微软雅黑" panose="020B0503020204020204" pitchFamily="34" charset="-122"/>
                <a:ea typeface="微软雅黑" panose="020B0503020204020204" pitchFamily="34" charset="-122"/>
                <a:sym typeface="+mn-lt"/>
              </a:rPr>
              <a:t>  </a:t>
            </a:r>
            <a:r>
              <a:rPr lang="en-US" altLang="zh-CN" sz="1799" dirty="0">
                <a:solidFill>
                  <a:schemeClr val="bg1"/>
                </a:solidFill>
                <a:latin typeface="微软雅黑" panose="020B0503020204020204" pitchFamily="34" charset="-122"/>
                <a:ea typeface="微软雅黑" panose="020B0503020204020204" pitchFamily="34" charset="-122"/>
                <a:sym typeface="+mn-lt"/>
              </a:rPr>
              <a:t>2018</a:t>
            </a:r>
            <a:r>
              <a:rPr lang="zh-CN" altLang="en-US" sz="1799" dirty="0">
                <a:solidFill>
                  <a:schemeClr val="bg1"/>
                </a:solidFill>
                <a:latin typeface="微软雅黑" panose="020B0503020204020204" pitchFamily="34" charset="-122"/>
                <a:ea typeface="微软雅黑" panose="020B0503020204020204" pitchFamily="34" charset="-122"/>
                <a:sym typeface="+mn-lt"/>
              </a:rPr>
              <a:t>年工作目标</a:t>
            </a:r>
          </a:p>
        </p:txBody>
      </p:sp>
      <p:sp>
        <p:nvSpPr>
          <p:cNvPr id="36" name="矩形 35">
            <a:extLst>
              <a:ext uri="{FF2B5EF4-FFF2-40B4-BE49-F238E27FC236}">
                <a16:creationId xmlns:a16="http://schemas.microsoft.com/office/drawing/2014/main" id="{38D2D804-EAE0-44CD-9CB3-43E445053D8C}"/>
              </a:ext>
            </a:extLst>
          </p:cNvPr>
          <p:cNvSpPr/>
          <p:nvPr/>
        </p:nvSpPr>
        <p:spPr>
          <a:xfrm>
            <a:off x="5661570" y="4385364"/>
            <a:ext cx="2015295" cy="369204"/>
          </a:xfrm>
          <a:prstGeom prst="rect">
            <a:avLst/>
          </a:prstGeom>
        </p:spPr>
        <p:txBody>
          <a:bodyPr wrap="none">
            <a:spAutoFit/>
          </a:bodyPr>
          <a:lstStyle/>
          <a:p>
            <a:r>
              <a:rPr lang="zh-CN" altLang="en-US" sz="1799" dirty="0">
                <a:solidFill>
                  <a:schemeClr val="bg1"/>
                </a:solidFill>
                <a:latin typeface="微软雅黑" panose="020B0503020204020204" pitchFamily="34" charset="-122"/>
                <a:ea typeface="微软雅黑" panose="020B0503020204020204" pitchFamily="34" charset="-122"/>
                <a:sym typeface="+mn-lt"/>
              </a:rPr>
              <a:t>  </a:t>
            </a:r>
            <a:r>
              <a:rPr lang="en-US" altLang="zh-CN" sz="1799" dirty="0">
                <a:solidFill>
                  <a:schemeClr val="bg1"/>
                </a:solidFill>
                <a:latin typeface="微软雅黑" panose="020B0503020204020204" pitchFamily="34" charset="-122"/>
                <a:ea typeface="微软雅黑" panose="020B0503020204020204" pitchFamily="34" charset="-122"/>
                <a:sym typeface="+mn-lt"/>
              </a:rPr>
              <a:t>2018</a:t>
            </a:r>
            <a:r>
              <a:rPr lang="zh-CN" altLang="en-US" sz="1799" dirty="0">
                <a:solidFill>
                  <a:schemeClr val="bg1"/>
                </a:solidFill>
                <a:latin typeface="微软雅黑" panose="020B0503020204020204" pitchFamily="34" charset="-122"/>
                <a:ea typeface="微软雅黑" panose="020B0503020204020204" pitchFamily="34" charset="-122"/>
                <a:sym typeface="+mn-lt"/>
              </a:rPr>
              <a:t>年重点工作</a:t>
            </a:r>
          </a:p>
        </p:txBody>
      </p:sp>
      <p:grpSp>
        <p:nvGrpSpPr>
          <p:cNvPr id="39" name="组合 38">
            <a:extLst>
              <a:ext uri="{FF2B5EF4-FFF2-40B4-BE49-F238E27FC236}">
                <a16:creationId xmlns:a16="http://schemas.microsoft.com/office/drawing/2014/main" id="{7D4DD7DC-3DE6-4B10-9FB4-89DE9114B663}"/>
              </a:ext>
            </a:extLst>
          </p:cNvPr>
          <p:cNvGrpSpPr/>
          <p:nvPr/>
        </p:nvGrpSpPr>
        <p:grpSpPr>
          <a:xfrm>
            <a:off x="4808388" y="1778097"/>
            <a:ext cx="768336" cy="535994"/>
            <a:chOff x="5091679" y="1254209"/>
            <a:chExt cx="768636" cy="536203"/>
          </a:xfrm>
        </p:grpSpPr>
        <p:sp>
          <p:nvSpPr>
            <p:cNvPr id="58" name="流程图: 可选过程 57">
              <a:extLst>
                <a:ext uri="{FF2B5EF4-FFF2-40B4-BE49-F238E27FC236}">
                  <a16:creationId xmlns:a16="http://schemas.microsoft.com/office/drawing/2014/main" id="{BD458AF4-0D5E-4E7C-8664-DE1C3F046AE0}"/>
                </a:ext>
              </a:extLst>
            </p:cNvPr>
            <p:cNvSpPr/>
            <p:nvPr/>
          </p:nvSpPr>
          <p:spPr>
            <a:xfrm>
              <a:off x="5091679" y="1254209"/>
              <a:ext cx="768636" cy="536203"/>
            </a:xfrm>
            <a:prstGeom prst="flowChartAlternateProcess">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b="1">
                <a:solidFill>
                  <a:schemeClr val="bg1"/>
                </a:solidFill>
              </a:endParaRPr>
            </a:p>
          </p:txBody>
        </p:sp>
        <p:sp>
          <p:nvSpPr>
            <p:cNvPr id="59" name="文本框 58">
              <a:extLst>
                <a:ext uri="{FF2B5EF4-FFF2-40B4-BE49-F238E27FC236}">
                  <a16:creationId xmlns:a16="http://schemas.microsoft.com/office/drawing/2014/main" id="{CCC465D3-8076-49A0-8A16-D001DAD59CAF}"/>
                </a:ext>
              </a:extLst>
            </p:cNvPr>
            <p:cNvSpPr txBox="1"/>
            <p:nvPr/>
          </p:nvSpPr>
          <p:spPr>
            <a:xfrm>
              <a:off x="5242600" y="1263840"/>
              <a:ext cx="466794" cy="461537"/>
            </a:xfrm>
            <a:prstGeom prst="rect">
              <a:avLst/>
            </a:prstGeom>
            <a:noFill/>
          </p:spPr>
          <p:txBody>
            <a:bodyPr wrap="square" rtlCol="0">
              <a:spAutoFit/>
            </a:bodyPr>
            <a:lstStyle/>
            <a:p>
              <a:r>
                <a:rPr lang="en-US" altLang="zh-CN" sz="2399" dirty="0">
                  <a:solidFill>
                    <a:schemeClr val="bg1"/>
                  </a:solidFill>
                  <a:latin typeface="Impact" panose="020B0806030902050204" pitchFamily="34" charset="0"/>
                </a:rPr>
                <a:t>01</a:t>
              </a:r>
              <a:endParaRPr lang="zh-CN" altLang="en-US" sz="2399" dirty="0">
                <a:solidFill>
                  <a:schemeClr val="bg1"/>
                </a:solidFill>
                <a:latin typeface="Impact" panose="020B0806030902050204" pitchFamily="34" charset="0"/>
              </a:endParaRPr>
            </a:p>
          </p:txBody>
        </p:sp>
      </p:grpSp>
      <p:grpSp>
        <p:nvGrpSpPr>
          <p:cNvPr id="60" name="组合 59">
            <a:extLst>
              <a:ext uri="{FF2B5EF4-FFF2-40B4-BE49-F238E27FC236}">
                <a16:creationId xmlns:a16="http://schemas.microsoft.com/office/drawing/2014/main" id="{EFB07656-CE30-4C07-9FCA-B2F477B598B5}"/>
              </a:ext>
            </a:extLst>
          </p:cNvPr>
          <p:cNvGrpSpPr/>
          <p:nvPr/>
        </p:nvGrpSpPr>
        <p:grpSpPr>
          <a:xfrm>
            <a:off x="4808388" y="2423115"/>
            <a:ext cx="768336" cy="535994"/>
            <a:chOff x="5091679" y="1254209"/>
            <a:chExt cx="768636" cy="536203"/>
          </a:xfrm>
        </p:grpSpPr>
        <p:sp>
          <p:nvSpPr>
            <p:cNvPr id="61" name="流程图: 可选过程 60">
              <a:extLst>
                <a:ext uri="{FF2B5EF4-FFF2-40B4-BE49-F238E27FC236}">
                  <a16:creationId xmlns:a16="http://schemas.microsoft.com/office/drawing/2014/main" id="{0AC131B1-AC14-45DE-95A4-555513A7F07D}"/>
                </a:ext>
              </a:extLst>
            </p:cNvPr>
            <p:cNvSpPr/>
            <p:nvPr/>
          </p:nvSpPr>
          <p:spPr>
            <a:xfrm>
              <a:off x="5091679" y="1254209"/>
              <a:ext cx="768636" cy="536203"/>
            </a:xfrm>
            <a:prstGeom prst="flowChartAlternateProcess">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b="1">
                <a:solidFill>
                  <a:schemeClr val="bg1"/>
                </a:solidFill>
              </a:endParaRPr>
            </a:p>
          </p:txBody>
        </p:sp>
        <p:sp>
          <p:nvSpPr>
            <p:cNvPr id="62" name="文本框 61">
              <a:extLst>
                <a:ext uri="{FF2B5EF4-FFF2-40B4-BE49-F238E27FC236}">
                  <a16:creationId xmlns:a16="http://schemas.microsoft.com/office/drawing/2014/main" id="{B30B6040-934B-4E95-964F-E840C7887252}"/>
                </a:ext>
              </a:extLst>
            </p:cNvPr>
            <p:cNvSpPr txBox="1"/>
            <p:nvPr/>
          </p:nvSpPr>
          <p:spPr>
            <a:xfrm>
              <a:off x="5242599" y="1263840"/>
              <a:ext cx="615423" cy="461665"/>
            </a:xfrm>
            <a:prstGeom prst="rect">
              <a:avLst/>
            </a:prstGeom>
            <a:noFill/>
          </p:spPr>
          <p:txBody>
            <a:bodyPr wrap="square" rtlCol="0">
              <a:spAutoFit/>
            </a:bodyPr>
            <a:lstStyle/>
            <a:p>
              <a:r>
                <a:rPr lang="en-US" altLang="zh-CN" sz="2399" dirty="0">
                  <a:solidFill>
                    <a:schemeClr val="bg1"/>
                  </a:solidFill>
                  <a:latin typeface="Impact" panose="020B0806030902050204" pitchFamily="34" charset="0"/>
                </a:rPr>
                <a:t>02</a:t>
              </a:r>
              <a:endParaRPr lang="zh-CN" altLang="en-US" sz="2399" dirty="0">
                <a:solidFill>
                  <a:schemeClr val="bg1"/>
                </a:solidFill>
                <a:latin typeface="Impact" panose="020B0806030902050204" pitchFamily="34" charset="0"/>
              </a:endParaRPr>
            </a:p>
          </p:txBody>
        </p:sp>
      </p:grpSp>
      <p:grpSp>
        <p:nvGrpSpPr>
          <p:cNvPr id="63" name="组合 62">
            <a:extLst>
              <a:ext uri="{FF2B5EF4-FFF2-40B4-BE49-F238E27FC236}">
                <a16:creationId xmlns:a16="http://schemas.microsoft.com/office/drawing/2014/main" id="{D102114B-68CC-4DC7-82E9-1E0C34F8929A}"/>
              </a:ext>
            </a:extLst>
          </p:cNvPr>
          <p:cNvGrpSpPr/>
          <p:nvPr/>
        </p:nvGrpSpPr>
        <p:grpSpPr>
          <a:xfrm>
            <a:off x="4814598" y="3079688"/>
            <a:ext cx="768336" cy="535994"/>
            <a:chOff x="5091679" y="1254209"/>
            <a:chExt cx="768636" cy="536203"/>
          </a:xfrm>
        </p:grpSpPr>
        <p:sp>
          <p:nvSpPr>
            <p:cNvPr id="64" name="流程图: 可选过程 63">
              <a:extLst>
                <a:ext uri="{FF2B5EF4-FFF2-40B4-BE49-F238E27FC236}">
                  <a16:creationId xmlns:a16="http://schemas.microsoft.com/office/drawing/2014/main" id="{F7229972-E736-48E7-A881-24C5142DBC5D}"/>
                </a:ext>
              </a:extLst>
            </p:cNvPr>
            <p:cNvSpPr/>
            <p:nvPr/>
          </p:nvSpPr>
          <p:spPr>
            <a:xfrm>
              <a:off x="5091679" y="1254209"/>
              <a:ext cx="768636" cy="536203"/>
            </a:xfrm>
            <a:prstGeom prst="flowChartAlternateProcess">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b="1">
                <a:solidFill>
                  <a:schemeClr val="bg1"/>
                </a:solidFill>
              </a:endParaRPr>
            </a:p>
          </p:txBody>
        </p:sp>
        <p:sp>
          <p:nvSpPr>
            <p:cNvPr id="65" name="文本框 64">
              <a:extLst>
                <a:ext uri="{FF2B5EF4-FFF2-40B4-BE49-F238E27FC236}">
                  <a16:creationId xmlns:a16="http://schemas.microsoft.com/office/drawing/2014/main" id="{97B36C98-5979-43A4-81B8-CE8A100E36AB}"/>
                </a:ext>
              </a:extLst>
            </p:cNvPr>
            <p:cNvSpPr txBox="1"/>
            <p:nvPr/>
          </p:nvSpPr>
          <p:spPr>
            <a:xfrm>
              <a:off x="5242600" y="1263840"/>
              <a:ext cx="609210" cy="461665"/>
            </a:xfrm>
            <a:prstGeom prst="rect">
              <a:avLst/>
            </a:prstGeom>
            <a:noFill/>
          </p:spPr>
          <p:txBody>
            <a:bodyPr wrap="square" rtlCol="0">
              <a:spAutoFit/>
            </a:bodyPr>
            <a:lstStyle/>
            <a:p>
              <a:r>
                <a:rPr lang="en-US" altLang="zh-CN" sz="2399" dirty="0">
                  <a:solidFill>
                    <a:schemeClr val="bg1"/>
                  </a:solidFill>
                  <a:latin typeface="Impact" panose="020B0806030902050204" pitchFamily="34" charset="0"/>
                </a:rPr>
                <a:t>03</a:t>
              </a:r>
              <a:endParaRPr lang="zh-CN" altLang="en-US" sz="2399" dirty="0">
                <a:solidFill>
                  <a:schemeClr val="bg1"/>
                </a:solidFill>
                <a:latin typeface="Impact" panose="020B0806030902050204" pitchFamily="34" charset="0"/>
              </a:endParaRPr>
            </a:p>
          </p:txBody>
        </p:sp>
      </p:grpSp>
      <p:grpSp>
        <p:nvGrpSpPr>
          <p:cNvPr id="66" name="组合 65">
            <a:extLst>
              <a:ext uri="{FF2B5EF4-FFF2-40B4-BE49-F238E27FC236}">
                <a16:creationId xmlns:a16="http://schemas.microsoft.com/office/drawing/2014/main" id="{E8CEB875-0F96-4795-BF8A-BBAE361C9353}"/>
              </a:ext>
            </a:extLst>
          </p:cNvPr>
          <p:cNvGrpSpPr/>
          <p:nvPr/>
        </p:nvGrpSpPr>
        <p:grpSpPr>
          <a:xfrm>
            <a:off x="4808389" y="3697602"/>
            <a:ext cx="784153" cy="535994"/>
            <a:chOff x="5091679" y="1254209"/>
            <a:chExt cx="784459" cy="536203"/>
          </a:xfrm>
        </p:grpSpPr>
        <p:sp>
          <p:nvSpPr>
            <p:cNvPr id="67" name="流程图: 可选过程 66">
              <a:extLst>
                <a:ext uri="{FF2B5EF4-FFF2-40B4-BE49-F238E27FC236}">
                  <a16:creationId xmlns:a16="http://schemas.microsoft.com/office/drawing/2014/main" id="{37DEE705-6FAB-42CA-8CA2-64A3557397F6}"/>
                </a:ext>
              </a:extLst>
            </p:cNvPr>
            <p:cNvSpPr/>
            <p:nvPr/>
          </p:nvSpPr>
          <p:spPr>
            <a:xfrm>
              <a:off x="5091679" y="1254209"/>
              <a:ext cx="768636" cy="536203"/>
            </a:xfrm>
            <a:prstGeom prst="flowChartAlternateProcess">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b="1">
                <a:solidFill>
                  <a:schemeClr val="bg1"/>
                </a:solidFill>
              </a:endParaRPr>
            </a:p>
          </p:txBody>
        </p:sp>
        <p:sp>
          <p:nvSpPr>
            <p:cNvPr id="68" name="文本框 67">
              <a:extLst>
                <a:ext uri="{FF2B5EF4-FFF2-40B4-BE49-F238E27FC236}">
                  <a16:creationId xmlns:a16="http://schemas.microsoft.com/office/drawing/2014/main" id="{999A9DD6-1EA4-47B6-8563-8E2FC56B2838}"/>
                </a:ext>
              </a:extLst>
            </p:cNvPr>
            <p:cNvSpPr txBox="1"/>
            <p:nvPr/>
          </p:nvSpPr>
          <p:spPr>
            <a:xfrm>
              <a:off x="5242600" y="1263840"/>
              <a:ext cx="633538" cy="461665"/>
            </a:xfrm>
            <a:prstGeom prst="rect">
              <a:avLst/>
            </a:prstGeom>
            <a:noFill/>
          </p:spPr>
          <p:txBody>
            <a:bodyPr wrap="square" rtlCol="0">
              <a:spAutoFit/>
            </a:bodyPr>
            <a:lstStyle/>
            <a:p>
              <a:r>
                <a:rPr lang="en-US" altLang="zh-CN" sz="2399" dirty="0">
                  <a:solidFill>
                    <a:schemeClr val="bg1"/>
                  </a:solidFill>
                  <a:latin typeface="Impact" panose="020B0806030902050204" pitchFamily="34" charset="0"/>
                </a:rPr>
                <a:t>04</a:t>
              </a:r>
              <a:endParaRPr lang="zh-CN" altLang="en-US" sz="2399" dirty="0">
                <a:solidFill>
                  <a:schemeClr val="bg1"/>
                </a:solidFill>
                <a:latin typeface="Impact" panose="020B0806030902050204" pitchFamily="34" charset="0"/>
              </a:endParaRPr>
            </a:p>
          </p:txBody>
        </p:sp>
      </p:grpSp>
      <p:grpSp>
        <p:nvGrpSpPr>
          <p:cNvPr id="69" name="组合 68">
            <a:extLst>
              <a:ext uri="{FF2B5EF4-FFF2-40B4-BE49-F238E27FC236}">
                <a16:creationId xmlns:a16="http://schemas.microsoft.com/office/drawing/2014/main" id="{9C68100E-A095-4889-9164-596156515919}"/>
              </a:ext>
            </a:extLst>
          </p:cNvPr>
          <p:cNvGrpSpPr/>
          <p:nvPr/>
        </p:nvGrpSpPr>
        <p:grpSpPr>
          <a:xfrm>
            <a:off x="4808388" y="4324878"/>
            <a:ext cx="768336" cy="535994"/>
            <a:chOff x="5091679" y="1254209"/>
            <a:chExt cx="768636" cy="536203"/>
          </a:xfrm>
        </p:grpSpPr>
        <p:sp>
          <p:nvSpPr>
            <p:cNvPr id="70" name="流程图: 可选过程 69">
              <a:extLst>
                <a:ext uri="{FF2B5EF4-FFF2-40B4-BE49-F238E27FC236}">
                  <a16:creationId xmlns:a16="http://schemas.microsoft.com/office/drawing/2014/main" id="{66D652B4-FB14-4EE4-808F-21D37B23C942}"/>
                </a:ext>
              </a:extLst>
            </p:cNvPr>
            <p:cNvSpPr/>
            <p:nvPr/>
          </p:nvSpPr>
          <p:spPr>
            <a:xfrm>
              <a:off x="5091679" y="1254209"/>
              <a:ext cx="768636" cy="536203"/>
            </a:xfrm>
            <a:prstGeom prst="flowChartAlternateProcess">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b="1">
                <a:solidFill>
                  <a:schemeClr val="bg1"/>
                </a:solidFill>
              </a:endParaRPr>
            </a:p>
          </p:txBody>
        </p:sp>
        <p:sp>
          <p:nvSpPr>
            <p:cNvPr id="71" name="文本框 70">
              <a:extLst>
                <a:ext uri="{FF2B5EF4-FFF2-40B4-BE49-F238E27FC236}">
                  <a16:creationId xmlns:a16="http://schemas.microsoft.com/office/drawing/2014/main" id="{9362669D-A9C3-4535-97C9-9449488866D8}"/>
                </a:ext>
              </a:extLst>
            </p:cNvPr>
            <p:cNvSpPr txBox="1"/>
            <p:nvPr/>
          </p:nvSpPr>
          <p:spPr>
            <a:xfrm>
              <a:off x="5242600" y="1263840"/>
              <a:ext cx="615422" cy="461665"/>
            </a:xfrm>
            <a:prstGeom prst="rect">
              <a:avLst/>
            </a:prstGeom>
            <a:noFill/>
          </p:spPr>
          <p:txBody>
            <a:bodyPr wrap="square" rtlCol="0">
              <a:spAutoFit/>
            </a:bodyPr>
            <a:lstStyle/>
            <a:p>
              <a:r>
                <a:rPr lang="en-US" altLang="zh-CN" sz="2399" dirty="0">
                  <a:solidFill>
                    <a:schemeClr val="bg1"/>
                  </a:solidFill>
                  <a:latin typeface="Impact" panose="020B0806030902050204" pitchFamily="34" charset="0"/>
                </a:rPr>
                <a:t>05</a:t>
              </a:r>
              <a:endParaRPr lang="zh-CN" altLang="en-US" sz="2399" dirty="0">
                <a:solidFill>
                  <a:schemeClr val="bg1"/>
                </a:solidFill>
                <a:latin typeface="Impact" panose="020B0806030902050204" pitchFamily="34" charset="0"/>
              </a:endParaRPr>
            </a:p>
          </p:txBody>
        </p:sp>
      </p:grpSp>
      <p:pic>
        <p:nvPicPr>
          <p:cNvPr id="72" name="图片 71" descr="图片包含 美食, 鸡蛋&#10;&#10;已生成高可信度的说明">
            <a:extLst>
              <a:ext uri="{FF2B5EF4-FFF2-40B4-BE49-F238E27FC236}">
                <a16:creationId xmlns:a16="http://schemas.microsoft.com/office/drawing/2014/main" id="{3272BF52-A334-43FE-9AB6-3D09A1C2069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5805940"/>
            <a:ext cx="2542478" cy="1052060"/>
          </a:xfrm>
          <a:prstGeom prst="rect">
            <a:avLst/>
          </a:prstGeom>
        </p:spPr>
      </p:pic>
      <p:pic>
        <p:nvPicPr>
          <p:cNvPr id="73" name="图片 72" descr="图片包含 杯子, 咖啡, 室内, 饮料&#10;&#10;已生成极高可信度的说明">
            <a:extLst>
              <a:ext uri="{FF2B5EF4-FFF2-40B4-BE49-F238E27FC236}">
                <a16:creationId xmlns:a16="http://schemas.microsoft.com/office/drawing/2014/main" id="{E6DAC0F9-52A2-49AB-8B43-16F217A5E54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47733" y="6276705"/>
            <a:ext cx="2096015" cy="581295"/>
          </a:xfrm>
          <a:prstGeom prst="rect">
            <a:avLst/>
          </a:prstGeom>
        </p:spPr>
      </p:pic>
      <p:pic>
        <p:nvPicPr>
          <p:cNvPr id="74" name="图片 73" descr="图片包含 杯子, 咖啡, 饮料&#10;&#10;已生成极高可信度的说明">
            <a:extLst>
              <a:ext uri="{FF2B5EF4-FFF2-40B4-BE49-F238E27FC236}">
                <a16:creationId xmlns:a16="http://schemas.microsoft.com/office/drawing/2014/main" id="{1CEFF601-5C08-43B7-87E8-5C2846B712D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18260" y="6283946"/>
            <a:ext cx="2096015" cy="581295"/>
          </a:xfrm>
          <a:prstGeom prst="rect">
            <a:avLst/>
          </a:prstGeom>
        </p:spPr>
      </p:pic>
      <p:pic>
        <p:nvPicPr>
          <p:cNvPr id="75" name="图片 74" descr="图片包含 美食&#10;&#10;已生成高可信度的说明">
            <a:extLst>
              <a:ext uri="{FF2B5EF4-FFF2-40B4-BE49-F238E27FC236}">
                <a16:creationId xmlns:a16="http://schemas.microsoft.com/office/drawing/2014/main" id="{F399056C-DA22-44C8-B8B0-88326CF3A98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270083" y="5986058"/>
            <a:ext cx="1917155" cy="871942"/>
          </a:xfrm>
          <a:prstGeom prst="rect">
            <a:avLst/>
          </a:prstGeom>
        </p:spPr>
      </p:pic>
      <p:pic>
        <p:nvPicPr>
          <p:cNvPr id="78" name="图片 77">
            <a:extLst>
              <a:ext uri="{FF2B5EF4-FFF2-40B4-BE49-F238E27FC236}">
                <a16:creationId xmlns:a16="http://schemas.microsoft.com/office/drawing/2014/main" id="{E1386EFB-C8A3-49D6-B023-0D7414514E6C}"/>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31583" t="-513" r="6419" b="42953"/>
          <a:stretch/>
        </p:blipFill>
        <p:spPr>
          <a:xfrm>
            <a:off x="8740843" y="133057"/>
            <a:ext cx="3058480" cy="1596176"/>
          </a:xfrm>
          <a:prstGeom prst="rect">
            <a:avLst/>
          </a:prstGeom>
        </p:spPr>
      </p:pic>
      <p:pic>
        <p:nvPicPr>
          <p:cNvPr id="79" name="图片 78">
            <a:extLst>
              <a:ext uri="{FF2B5EF4-FFF2-40B4-BE49-F238E27FC236}">
                <a16:creationId xmlns:a16="http://schemas.microsoft.com/office/drawing/2014/main" id="{F8931ABB-36D5-48DC-918C-1319DEB5261E}"/>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H="1">
            <a:off x="0" y="-22706"/>
            <a:ext cx="3604269" cy="1596176"/>
          </a:xfrm>
          <a:prstGeom prst="rect">
            <a:avLst/>
          </a:prstGeom>
        </p:spPr>
      </p:pic>
    </p:spTree>
    <p:extLst>
      <p:ext uri="{BB962C8B-B14F-4D97-AF65-F5344CB8AC3E}">
        <p14:creationId xmlns:p14="http://schemas.microsoft.com/office/powerpoint/2010/main" val="3871358003"/>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1000"/>
                                        <p:tgtEl>
                                          <p:spTgt spid="26"/>
                                        </p:tgtEl>
                                      </p:cBhvr>
                                    </p:animEffect>
                                    <p:anim calcmode="lin" valueType="num">
                                      <p:cBhvr>
                                        <p:cTn id="18" dur="1000" fill="hold"/>
                                        <p:tgtEl>
                                          <p:spTgt spid="26"/>
                                        </p:tgtEl>
                                        <p:attrNameLst>
                                          <p:attrName>ppt_x</p:attrName>
                                        </p:attrNameLst>
                                      </p:cBhvr>
                                      <p:tavLst>
                                        <p:tav tm="0">
                                          <p:val>
                                            <p:strVal val="#ppt_x"/>
                                          </p:val>
                                        </p:tav>
                                        <p:tav tm="100000">
                                          <p:val>
                                            <p:strVal val="#ppt_x"/>
                                          </p:val>
                                        </p:tav>
                                      </p:tavLst>
                                    </p:anim>
                                    <p:anim calcmode="lin" valueType="num">
                                      <p:cBhvr>
                                        <p:cTn id="19" dur="1000" fill="hold"/>
                                        <p:tgtEl>
                                          <p:spTgt spid="2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1000"/>
                                        <p:tgtEl>
                                          <p:spTgt spid="27"/>
                                        </p:tgtEl>
                                      </p:cBhvr>
                                    </p:animEffect>
                                    <p:anim calcmode="lin" valueType="num">
                                      <p:cBhvr>
                                        <p:cTn id="24" dur="1000" fill="hold"/>
                                        <p:tgtEl>
                                          <p:spTgt spid="27"/>
                                        </p:tgtEl>
                                        <p:attrNameLst>
                                          <p:attrName>ppt_x</p:attrName>
                                        </p:attrNameLst>
                                      </p:cBhvr>
                                      <p:tavLst>
                                        <p:tav tm="0">
                                          <p:val>
                                            <p:strVal val="#ppt_x"/>
                                          </p:val>
                                        </p:tav>
                                        <p:tav tm="100000">
                                          <p:val>
                                            <p:strVal val="#ppt_x"/>
                                          </p:val>
                                        </p:tav>
                                      </p:tavLst>
                                    </p:anim>
                                    <p:anim calcmode="lin" valueType="num">
                                      <p:cBhvr>
                                        <p:cTn id="25" dur="1000" fill="hold"/>
                                        <p:tgtEl>
                                          <p:spTgt spid="27"/>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1000"/>
                                        <p:tgtEl>
                                          <p:spTgt spid="28"/>
                                        </p:tgtEl>
                                      </p:cBhvr>
                                    </p:animEffect>
                                    <p:anim calcmode="lin" valueType="num">
                                      <p:cBhvr>
                                        <p:cTn id="29" dur="1000" fill="hold"/>
                                        <p:tgtEl>
                                          <p:spTgt spid="28"/>
                                        </p:tgtEl>
                                        <p:attrNameLst>
                                          <p:attrName>ppt_x</p:attrName>
                                        </p:attrNameLst>
                                      </p:cBhvr>
                                      <p:tavLst>
                                        <p:tav tm="0">
                                          <p:val>
                                            <p:strVal val="#ppt_x"/>
                                          </p:val>
                                        </p:tav>
                                        <p:tav tm="100000">
                                          <p:val>
                                            <p:strVal val="#ppt_x"/>
                                          </p:val>
                                        </p:tav>
                                      </p:tavLst>
                                    </p:anim>
                                    <p:anim calcmode="lin" valueType="num">
                                      <p:cBhvr>
                                        <p:cTn id="30" dur="1000" fill="hold"/>
                                        <p:tgtEl>
                                          <p:spTgt spid="28"/>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1000"/>
                                        <p:tgtEl>
                                          <p:spTgt spid="29"/>
                                        </p:tgtEl>
                                      </p:cBhvr>
                                    </p:animEffect>
                                    <p:anim calcmode="lin" valueType="num">
                                      <p:cBhvr>
                                        <p:cTn id="34" dur="1000" fill="hold"/>
                                        <p:tgtEl>
                                          <p:spTgt spid="29"/>
                                        </p:tgtEl>
                                        <p:attrNameLst>
                                          <p:attrName>ppt_x</p:attrName>
                                        </p:attrNameLst>
                                      </p:cBhvr>
                                      <p:tavLst>
                                        <p:tav tm="0">
                                          <p:val>
                                            <p:strVal val="#ppt_x"/>
                                          </p:val>
                                        </p:tav>
                                        <p:tav tm="100000">
                                          <p:val>
                                            <p:strVal val="#ppt_x"/>
                                          </p:val>
                                        </p:tav>
                                      </p:tavLst>
                                    </p:anim>
                                    <p:anim calcmode="lin" valueType="num">
                                      <p:cBhvr>
                                        <p:cTn id="35" dur="1000" fill="hold"/>
                                        <p:tgtEl>
                                          <p:spTgt spid="29"/>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fade">
                                      <p:cBhvr>
                                        <p:cTn id="38" dur="1000"/>
                                        <p:tgtEl>
                                          <p:spTgt spid="30"/>
                                        </p:tgtEl>
                                      </p:cBhvr>
                                    </p:animEffect>
                                    <p:anim calcmode="lin" valueType="num">
                                      <p:cBhvr>
                                        <p:cTn id="39" dur="1000" fill="hold"/>
                                        <p:tgtEl>
                                          <p:spTgt spid="30"/>
                                        </p:tgtEl>
                                        <p:attrNameLst>
                                          <p:attrName>ppt_x</p:attrName>
                                        </p:attrNameLst>
                                      </p:cBhvr>
                                      <p:tavLst>
                                        <p:tav tm="0">
                                          <p:val>
                                            <p:strVal val="#ppt_x"/>
                                          </p:val>
                                        </p:tav>
                                        <p:tav tm="100000">
                                          <p:val>
                                            <p:strVal val="#ppt_x"/>
                                          </p:val>
                                        </p:tav>
                                      </p:tavLst>
                                    </p:anim>
                                    <p:anim calcmode="lin" valueType="num">
                                      <p:cBhvr>
                                        <p:cTn id="40" dur="1000" fill="hold"/>
                                        <p:tgtEl>
                                          <p:spTgt spid="30"/>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1000"/>
                                        <p:tgtEl>
                                          <p:spTgt spid="31"/>
                                        </p:tgtEl>
                                      </p:cBhvr>
                                    </p:animEffect>
                                    <p:anim calcmode="lin" valueType="num">
                                      <p:cBhvr>
                                        <p:cTn id="44" dur="1000" fill="hold"/>
                                        <p:tgtEl>
                                          <p:spTgt spid="31"/>
                                        </p:tgtEl>
                                        <p:attrNameLst>
                                          <p:attrName>ppt_x</p:attrName>
                                        </p:attrNameLst>
                                      </p:cBhvr>
                                      <p:tavLst>
                                        <p:tav tm="0">
                                          <p:val>
                                            <p:strVal val="#ppt_x"/>
                                          </p:val>
                                        </p:tav>
                                        <p:tav tm="100000">
                                          <p:val>
                                            <p:strVal val="#ppt_x"/>
                                          </p:val>
                                        </p:tav>
                                      </p:tavLst>
                                    </p:anim>
                                    <p:anim calcmode="lin" valueType="num">
                                      <p:cBhvr>
                                        <p:cTn id="45" dur="1000" fill="hold"/>
                                        <p:tgtEl>
                                          <p:spTgt spid="3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1000"/>
                                        <p:tgtEl>
                                          <p:spTgt spid="32"/>
                                        </p:tgtEl>
                                      </p:cBhvr>
                                    </p:animEffect>
                                    <p:anim calcmode="lin" valueType="num">
                                      <p:cBhvr>
                                        <p:cTn id="49" dur="1000" fill="hold"/>
                                        <p:tgtEl>
                                          <p:spTgt spid="32"/>
                                        </p:tgtEl>
                                        <p:attrNameLst>
                                          <p:attrName>ppt_x</p:attrName>
                                        </p:attrNameLst>
                                      </p:cBhvr>
                                      <p:tavLst>
                                        <p:tav tm="0">
                                          <p:val>
                                            <p:strVal val="#ppt_x"/>
                                          </p:val>
                                        </p:tav>
                                        <p:tav tm="100000">
                                          <p:val>
                                            <p:strVal val="#ppt_x"/>
                                          </p:val>
                                        </p:tav>
                                      </p:tavLst>
                                    </p:anim>
                                    <p:anim calcmode="lin" valueType="num">
                                      <p:cBhvr>
                                        <p:cTn id="50" dur="1000" fill="hold"/>
                                        <p:tgtEl>
                                          <p:spTgt spid="32"/>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fade">
                                      <p:cBhvr>
                                        <p:cTn id="53" dur="1000"/>
                                        <p:tgtEl>
                                          <p:spTgt spid="33"/>
                                        </p:tgtEl>
                                      </p:cBhvr>
                                    </p:animEffect>
                                    <p:anim calcmode="lin" valueType="num">
                                      <p:cBhvr>
                                        <p:cTn id="54" dur="1000" fill="hold"/>
                                        <p:tgtEl>
                                          <p:spTgt spid="33"/>
                                        </p:tgtEl>
                                        <p:attrNameLst>
                                          <p:attrName>ppt_x</p:attrName>
                                        </p:attrNameLst>
                                      </p:cBhvr>
                                      <p:tavLst>
                                        <p:tav tm="0">
                                          <p:val>
                                            <p:strVal val="#ppt_x"/>
                                          </p:val>
                                        </p:tav>
                                        <p:tav tm="100000">
                                          <p:val>
                                            <p:strVal val="#ppt_x"/>
                                          </p:val>
                                        </p:tav>
                                      </p:tavLst>
                                    </p:anim>
                                    <p:anim calcmode="lin" valueType="num">
                                      <p:cBhvr>
                                        <p:cTn id="55" dur="1000" fill="hold"/>
                                        <p:tgtEl>
                                          <p:spTgt spid="33"/>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fade">
                                      <p:cBhvr>
                                        <p:cTn id="58" dur="1000"/>
                                        <p:tgtEl>
                                          <p:spTgt spid="34"/>
                                        </p:tgtEl>
                                      </p:cBhvr>
                                    </p:animEffect>
                                    <p:anim calcmode="lin" valueType="num">
                                      <p:cBhvr>
                                        <p:cTn id="59" dur="1000" fill="hold"/>
                                        <p:tgtEl>
                                          <p:spTgt spid="34"/>
                                        </p:tgtEl>
                                        <p:attrNameLst>
                                          <p:attrName>ppt_x</p:attrName>
                                        </p:attrNameLst>
                                      </p:cBhvr>
                                      <p:tavLst>
                                        <p:tav tm="0">
                                          <p:val>
                                            <p:strVal val="#ppt_x"/>
                                          </p:val>
                                        </p:tav>
                                        <p:tav tm="100000">
                                          <p:val>
                                            <p:strVal val="#ppt_x"/>
                                          </p:val>
                                        </p:tav>
                                      </p:tavLst>
                                    </p:anim>
                                    <p:anim calcmode="lin" valueType="num">
                                      <p:cBhvr>
                                        <p:cTn id="60" dur="1000" fill="hold"/>
                                        <p:tgtEl>
                                          <p:spTgt spid="34"/>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fade">
                                      <p:cBhvr>
                                        <p:cTn id="63" dur="1000"/>
                                        <p:tgtEl>
                                          <p:spTgt spid="35"/>
                                        </p:tgtEl>
                                      </p:cBhvr>
                                    </p:animEffect>
                                    <p:anim calcmode="lin" valueType="num">
                                      <p:cBhvr>
                                        <p:cTn id="64" dur="1000" fill="hold"/>
                                        <p:tgtEl>
                                          <p:spTgt spid="35"/>
                                        </p:tgtEl>
                                        <p:attrNameLst>
                                          <p:attrName>ppt_x</p:attrName>
                                        </p:attrNameLst>
                                      </p:cBhvr>
                                      <p:tavLst>
                                        <p:tav tm="0">
                                          <p:val>
                                            <p:strVal val="#ppt_x"/>
                                          </p:val>
                                        </p:tav>
                                        <p:tav tm="100000">
                                          <p:val>
                                            <p:strVal val="#ppt_x"/>
                                          </p:val>
                                        </p:tav>
                                      </p:tavLst>
                                    </p:anim>
                                    <p:anim calcmode="lin" valueType="num">
                                      <p:cBhvr>
                                        <p:cTn id="65" dur="1000" fill="hold"/>
                                        <p:tgtEl>
                                          <p:spTgt spid="35"/>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36"/>
                                        </p:tgtEl>
                                        <p:attrNameLst>
                                          <p:attrName>style.visibility</p:attrName>
                                        </p:attrNameLst>
                                      </p:cBhvr>
                                      <p:to>
                                        <p:strVal val="visible"/>
                                      </p:to>
                                    </p:set>
                                    <p:animEffect transition="in" filter="fade">
                                      <p:cBhvr>
                                        <p:cTn id="68" dur="1000"/>
                                        <p:tgtEl>
                                          <p:spTgt spid="36"/>
                                        </p:tgtEl>
                                      </p:cBhvr>
                                    </p:animEffect>
                                    <p:anim calcmode="lin" valueType="num">
                                      <p:cBhvr>
                                        <p:cTn id="69" dur="1000" fill="hold"/>
                                        <p:tgtEl>
                                          <p:spTgt spid="36"/>
                                        </p:tgtEl>
                                        <p:attrNameLst>
                                          <p:attrName>ppt_x</p:attrName>
                                        </p:attrNameLst>
                                      </p:cBhvr>
                                      <p:tavLst>
                                        <p:tav tm="0">
                                          <p:val>
                                            <p:strVal val="#ppt_x"/>
                                          </p:val>
                                        </p:tav>
                                        <p:tav tm="100000">
                                          <p:val>
                                            <p:strVal val="#ppt_x"/>
                                          </p:val>
                                        </p:tav>
                                      </p:tavLst>
                                    </p:anim>
                                    <p:anim calcmode="lin" valueType="num">
                                      <p:cBhvr>
                                        <p:cTn id="70" dur="1000" fill="hold"/>
                                        <p:tgtEl>
                                          <p:spTgt spid="36"/>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0"/>
                                  </p:stCondLst>
                                  <p:childTnLst>
                                    <p:set>
                                      <p:cBhvr>
                                        <p:cTn id="72" dur="1" fill="hold">
                                          <p:stCondLst>
                                            <p:cond delay="0"/>
                                          </p:stCondLst>
                                        </p:cTn>
                                        <p:tgtEl>
                                          <p:spTgt spid="39"/>
                                        </p:tgtEl>
                                        <p:attrNameLst>
                                          <p:attrName>style.visibility</p:attrName>
                                        </p:attrNameLst>
                                      </p:cBhvr>
                                      <p:to>
                                        <p:strVal val="visible"/>
                                      </p:to>
                                    </p:set>
                                    <p:animEffect transition="in" filter="fade">
                                      <p:cBhvr>
                                        <p:cTn id="73" dur="1000"/>
                                        <p:tgtEl>
                                          <p:spTgt spid="39"/>
                                        </p:tgtEl>
                                      </p:cBhvr>
                                    </p:animEffect>
                                    <p:anim calcmode="lin" valueType="num">
                                      <p:cBhvr>
                                        <p:cTn id="74" dur="1000" fill="hold"/>
                                        <p:tgtEl>
                                          <p:spTgt spid="39"/>
                                        </p:tgtEl>
                                        <p:attrNameLst>
                                          <p:attrName>ppt_x</p:attrName>
                                        </p:attrNameLst>
                                      </p:cBhvr>
                                      <p:tavLst>
                                        <p:tav tm="0">
                                          <p:val>
                                            <p:strVal val="#ppt_x"/>
                                          </p:val>
                                        </p:tav>
                                        <p:tav tm="100000">
                                          <p:val>
                                            <p:strVal val="#ppt_x"/>
                                          </p:val>
                                        </p:tav>
                                      </p:tavLst>
                                    </p:anim>
                                    <p:anim calcmode="lin" valueType="num">
                                      <p:cBhvr>
                                        <p:cTn id="75" dur="1000" fill="hold"/>
                                        <p:tgtEl>
                                          <p:spTgt spid="39"/>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0"/>
                                  </p:stCondLst>
                                  <p:childTnLst>
                                    <p:set>
                                      <p:cBhvr>
                                        <p:cTn id="77" dur="1" fill="hold">
                                          <p:stCondLst>
                                            <p:cond delay="0"/>
                                          </p:stCondLst>
                                        </p:cTn>
                                        <p:tgtEl>
                                          <p:spTgt spid="60"/>
                                        </p:tgtEl>
                                        <p:attrNameLst>
                                          <p:attrName>style.visibility</p:attrName>
                                        </p:attrNameLst>
                                      </p:cBhvr>
                                      <p:to>
                                        <p:strVal val="visible"/>
                                      </p:to>
                                    </p:set>
                                    <p:animEffect transition="in" filter="fade">
                                      <p:cBhvr>
                                        <p:cTn id="78" dur="1000"/>
                                        <p:tgtEl>
                                          <p:spTgt spid="60"/>
                                        </p:tgtEl>
                                      </p:cBhvr>
                                    </p:animEffect>
                                    <p:anim calcmode="lin" valueType="num">
                                      <p:cBhvr>
                                        <p:cTn id="79" dur="1000" fill="hold"/>
                                        <p:tgtEl>
                                          <p:spTgt spid="60"/>
                                        </p:tgtEl>
                                        <p:attrNameLst>
                                          <p:attrName>ppt_x</p:attrName>
                                        </p:attrNameLst>
                                      </p:cBhvr>
                                      <p:tavLst>
                                        <p:tav tm="0">
                                          <p:val>
                                            <p:strVal val="#ppt_x"/>
                                          </p:val>
                                        </p:tav>
                                        <p:tav tm="100000">
                                          <p:val>
                                            <p:strVal val="#ppt_x"/>
                                          </p:val>
                                        </p:tav>
                                      </p:tavLst>
                                    </p:anim>
                                    <p:anim calcmode="lin" valueType="num">
                                      <p:cBhvr>
                                        <p:cTn id="80" dur="1000" fill="hold"/>
                                        <p:tgtEl>
                                          <p:spTgt spid="60"/>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0"/>
                                  </p:stCondLst>
                                  <p:childTnLst>
                                    <p:set>
                                      <p:cBhvr>
                                        <p:cTn id="82" dur="1" fill="hold">
                                          <p:stCondLst>
                                            <p:cond delay="0"/>
                                          </p:stCondLst>
                                        </p:cTn>
                                        <p:tgtEl>
                                          <p:spTgt spid="63"/>
                                        </p:tgtEl>
                                        <p:attrNameLst>
                                          <p:attrName>style.visibility</p:attrName>
                                        </p:attrNameLst>
                                      </p:cBhvr>
                                      <p:to>
                                        <p:strVal val="visible"/>
                                      </p:to>
                                    </p:set>
                                    <p:animEffect transition="in" filter="fade">
                                      <p:cBhvr>
                                        <p:cTn id="83" dur="1000"/>
                                        <p:tgtEl>
                                          <p:spTgt spid="63"/>
                                        </p:tgtEl>
                                      </p:cBhvr>
                                    </p:animEffect>
                                    <p:anim calcmode="lin" valueType="num">
                                      <p:cBhvr>
                                        <p:cTn id="84" dur="1000" fill="hold"/>
                                        <p:tgtEl>
                                          <p:spTgt spid="63"/>
                                        </p:tgtEl>
                                        <p:attrNameLst>
                                          <p:attrName>ppt_x</p:attrName>
                                        </p:attrNameLst>
                                      </p:cBhvr>
                                      <p:tavLst>
                                        <p:tav tm="0">
                                          <p:val>
                                            <p:strVal val="#ppt_x"/>
                                          </p:val>
                                        </p:tav>
                                        <p:tav tm="100000">
                                          <p:val>
                                            <p:strVal val="#ppt_x"/>
                                          </p:val>
                                        </p:tav>
                                      </p:tavLst>
                                    </p:anim>
                                    <p:anim calcmode="lin" valueType="num">
                                      <p:cBhvr>
                                        <p:cTn id="85" dur="1000" fill="hold"/>
                                        <p:tgtEl>
                                          <p:spTgt spid="63"/>
                                        </p:tgtEl>
                                        <p:attrNameLst>
                                          <p:attrName>ppt_y</p:attrName>
                                        </p:attrNameLst>
                                      </p:cBhvr>
                                      <p:tavLst>
                                        <p:tav tm="0">
                                          <p:val>
                                            <p:strVal val="#ppt_y+.1"/>
                                          </p:val>
                                        </p:tav>
                                        <p:tav tm="100000">
                                          <p:val>
                                            <p:strVal val="#ppt_y"/>
                                          </p:val>
                                        </p:tav>
                                      </p:tavLst>
                                    </p:anim>
                                  </p:childTnLst>
                                </p:cTn>
                              </p:par>
                              <p:par>
                                <p:cTn id="86" presetID="42" presetClass="entr" presetSubtype="0" fill="hold" nodeType="withEffect">
                                  <p:stCondLst>
                                    <p:cond delay="0"/>
                                  </p:stCondLst>
                                  <p:childTnLst>
                                    <p:set>
                                      <p:cBhvr>
                                        <p:cTn id="87" dur="1" fill="hold">
                                          <p:stCondLst>
                                            <p:cond delay="0"/>
                                          </p:stCondLst>
                                        </p:cTn>
                                        <p:tgtEl>
                                          <p:spTgt spid="66"/>
                                        </p:tgtEl>
                                        <p:attrNameLst>
                                          <p:attrName>style.visibility</p:attrName>
                                        </p:attrNameLst>
                                      </p:cBhvr>
                                      <p:to>
                                        <p:strVal val="visible"/>
                                      </p:to>
                                    </p:set>
                                    <p:animEffect transition="in" filter="fade">
                                      <p:cBhvr>
                                        <p:cTn id="88" dur="1000"/>
                                        <p:tgtEl>
                                          <p:spTgt spid="66"/>
                                        </p:tgtEl>
                                      </p:cBhvr>
                                    </p:animEffect>
                                    <p:anim calcmode="lin" valueType="num">
                                      <p:cBhvr>
                                        <p:cTn id="89" dur="1000" fill="hold"/>
                                        <p:tgtEl>
                                          <p:spTgt spid="66"/>
                                        </p:tgtEl>
                                        <p:attrNameLst>
                                          <p:attrName>ppt_x</p:attrName>
                                        </p:attrNameLst>
                                      </p:cBhvr>
                                      <p:tavLst>
                                        <p:tav tm="0">
                                          <p:val>
                                            <p:strVal val="#ppt_x"/>
                                          </p:val>
                                        </p:tav>
                                        <p:tav tm="100000">
                                          <p:val>
                                            <p:strVal val="#ppt_x"/>
                                          </p:val>
                                        </p:tav>
                                      </p:tavLst>
                                    </p:anim>
                                    <p:anim calcmode="lin" valueType="num">
                                      <p:cBhvr>
                                        <p:cTn id="90" dur="1000" fill="hold"/>
                                        <p:tgtEl>
                                          <p:spTgt spid="66"/>
                                        </p:tgtEl>
                                        <p:attrNameLst>
                                          <p:attrName>ppt_y</p:attrName>
                                        </p:attrNameLst>
                                      </p:cBhvr>
                                      <p:tavLst>
                                        <p:tav tm="0">
                                          <p:val>
                                            <p:strVal val="#ppt_y+.1"/>
                                          </p:val>
                                        </p:tav>
                                        <p:tav tm="100000">
                                          <p:val>
                                            <p:strVal val="#ppt_y"/>
                                          </p:val>
                                        </p:tav>
                                      </p:tavLst>
                                    </p:anim>
                                  </p:childTnLst>
                                </p:cTn>
                              </p:par>
                              <p:par>
                                <p:cTn id="91" presetID="42" presetClass="entr" presetSubtype="0" fill="hold" nodeType="withEffect">
                                  <p:stCondLst>
                                    <p:cond delay="0"/>
                                  </p:stCondLst>
                                  <p:childTnLst>
                                    <p:set>
                                      <p:cBhvr>
                                        <p:cTn id="92" dur="1" fill="hold">
                                          <p:stCondLst>
                                            <p:cond delay="0"/>
                                          </p:stCondLst>
                                        </p:cTn>
                                        <p:tgtEl>
                                          <p:spTgt spid="69"/>
                                        </p:tgtEl>
                                        <p:attrNameLst>
                                          <p:attrName>style.visibility</p:attrName>
                                        </p:attrNameLst>
                                      </p:cBhvr>
                                      <p:to>
                                        <p:strVal val="visible"/>
                                      </p:to>
                                    </p:set>
                                    <p:animEffect transition="in" filter="fade">
                                      <p:cBhvr>
                                        <p:cTn id="93" dur="1000"/>
                                        <p:tgtEl>
                                          <p:spTgt spid="69"/>
                                        </p:tgtEl>
                                      </p:cBhvr>
                                    </p:animEffect>
                                    <p:anim calcmode="lin" valueType="num">
                                      <p:cBhvr>
                                        <p:cTn id="94" dur="1000" fill="hold"/>
                                        <p:tgtEl>
                                          <p:spTgt spid="69"/>
                                        </p:tgtEl>
                                        <p:attrNameLst>
                                          <p:attrName>ppt_x</p:attrName>
                                        </p:attrNameLst>
                                      </p:cBhvr>
                                      <p:tavLst>
                                        <p:tav tm="0">
                                          <p:val>
                                            <p:strVal val="#ppt_x"/>
                                          </p:val>
                                        </p:tav>
                                        <p:tav tm="100000">
                                          <p:val>
                                            <p:strVal val="#ppt_x"/>
                                          </p:val>
                                        </p:tav>
                                      </p:tavLst>
                                    </p:anim>
                                    <p:anim calcmode="lin" valueType="num">
                                      <p:cBhvr>
                                        <p:cTn id="95" dur="1000" fill="hold"/>
                                        <p:tgtEl>
                                          <p:spTgt spid="69"/>
                                        </p:tgtEl>
                                        <p:attrNameLst>
                                          <p:attrName>ppt_y</p:attrName>
                                        </p:attrNameLst>
                                      </p:cBhvr>
                                      <p:tavLst>
                                        <p:tav tm="0">
                                          <p:val>
                                            <p:strVal val="#ppt_y+.1"/>
                                          </p:val>
                                        </p:tav>
                                        <p:tav tm="100000">
                                          <p:val>
                                            <p:strVal val="#ppt_y"/>
                                          </p:val>
                                        </p:tav>
                                      </p:tavLst>
                                    </p:anim>
                                  </p:childTnLst>
                                </p:cTn>
                              </p:par>
                              <p:par>
                                <p:cTn id="96" presetID="2" presetClass="entr" presetSubtype="4" fill="hold" nodeType="withEffect">
                                  <p:stCondLst>
                                    <p:cond delay="0"/>
                                  </p:stCondLst>
                                  <p:childTnLst>
                                    <p:set>
                                      <p:cBhvr>
                                        <p:cTn id="97" dur="1" fill="hold">
                                          <p:stCondLst>
                                            <p:cond delay="0"/>
                                          </p:stCondLst>
                                        </p:cTn>
                                        <p:tgtEl>
                                          <p:spTgt spid="78"/>
                                        </p:tgtEl>
                                        <p:attrNameLst>
                                          <p:attrName>style.visibility</p:attrName>
                                        </p:attrNameLst>
                                      </p:cBhvr>
                                      <p:to>
                                        <p:strVal val="visible"/>
                                      </p:to>
                                    </p:set>
                                    <p:anim calcmode="lin" valueType="num">
                                      <p:cBhvr additive="base">
                                        <p:cTn id="98" dur="500" fill="hold"/>
                                        <p:tgtEl>
                                          <p:spTgt spid="78"/>
                                        </p:tgtEl>
                                        <p:attrNameLst>
                                          <p:attrName>ppt_x</p:attrName>
                                        </p:attrNameLst>
                                      </p:cBhvr>
                                      <p:tavLst>
                                        <p:tav tm="0">
                                          <p:val>
                                            <p:strVal val="#ppt_x"/>
                                          </p:val>
                                        </p:tav>
                                        <p:tav tm="100000">
                                          <p:val>
                                            <p:strVal val="#ppt_x"/>
                                          </p:val>
                                        </p:tav>
                                      </p:tavLst>
                                    </p:anim>
                                    <p:anim calcmode="lin" valueType="num">
                                      <p:cBhvr additive="base">
                                        <p:cTn id="99" dur="500" fill="hold"/>
                                        <p:tgtEl>
                                          <p:spTgt spid="78"/>
                                        </p:tgtEl>
                                        <p:attrNameLst>
                                          <p:attrName>ppt_y</p:attrName>
                                        </p:attrNameLst>
                                      </p:cBhvr>
                                      <p:tavLst>
                                        <p:tav tm="0">
                                          <p:val>
                                            <p:strVal val="1+#ppt_h/2"/>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nodeType="clickEffect">
                                  <p:stCondLst>
                                    <p:cond delay="0"/>
                                  </p:stCondLst>
                                  <p:childTnLst>
                                    <p:set>
                                      <p:cBhvr>
                                        <p:cTn id="103" dur="1" fill="hold">
                                          <p:stCondLst>
                                            <p:cond delay="0"/>
                                          </p:stCondLst>
                                        </p:cTn>
                                        <p:tgtEl>
                                          <p:spTgt spid="79"/>
                                        </p:tgtEl>
                                        <p:attrNameLst>
                                          <p:attrName>style.visibility</p:attrName>
                                        </p:attrNameLst>
                                      </p:cBhvr>
                                      <p:to>
                                        <p:strVal val="visible"/>
                                      </p:to>
                                    </p:set>
                                    <p:animEffect transition="in" filter="fade">
                                      <p:cBhvr>
                                        <p:cTn id="104" dur="500"/>
                                        <p:tgtEl>
                                          <p:spTgt spid="79"/>
                                        </p:tgtEl>
                                      </p:cBhvr>
                                    </p:animEffect>
                                  </p:childTnLst>
                                </p:cTn>
                              </p:par>
                            </p:childTnLst>
                          </p:cTn>
                        </p:par>
                        <p:par>
                          <p:cTn id="105" fill="hold">
                            <p:stCondLst>
                              <p:cond delay="500"/>
                            </p:stCondLst>
                            <p:childTnLst>
                              <p:par>
                                <p:cTn id="106" presetID="42" presetClass="entr" presetSubtype="0" fill="hold" nodeType="afterEffect">
                                  <p:stCondLst>
                                    <p:cond delay="0"/>
                                  </p:stCondLst>
                                  <p:childTnLst>
                                    <p:set>
                                      <p:cBhvr>
                                        <p:cTn id="107" dur="1" fill="hold">
                                          <p:stCondLst>
                                            <p:cond delay="0"/>
                                          </p:stCondLst>
                                        </p:cTn>
                                        <p:tgtEl>
                                          <p:spTgt spid="80"/>
                                        </p:tgtEl>
                                        <p:attrNameLst>
                                          <p:attrName>style.visibility</p:attrName>
                                        </p:attrNameLst>
                                      </p:cBhvr>
                                      <p:to>
                                        <p:strVal val="visible"/>
                                      </p:to>
                                    </p:set>
                                    <p:animEffect transition="in" filter="fade">
                                      <p:cBhvr>
                                        <p:cTn id="108" dur="1000"/>
                                        <p:tgtEl>
                                          <p:spTgt spid="80"/>
                                        </p:tgtEl>
                                      </p:cBhvr>
                                    </p:animEffect>
                                    <p:anim calcmode="lin" valueType="num">
                                      <p:cBhvr>
                                        <p:cTn id="109" dur="1000" fill="hold"/>
                                        <p:tgtEl>
                                          <p:spTgt spid="80"/>
                                        </p:tgtEl>
                                        <p:attrNameLst>
                                          <p:attrName>ppt_x</p:attrName>
                                        </p:attrNameLst>
                                      </p:cBhvr>
                                      <p:tavLst>
                                        <p:tav tm="0">
                                          <p:val>
                                            <p:strVal val="#ppt_x"/>
                                          </p:val>
                                        </p:tav>
                                        <p:tav tm="100000">
                                          <p:val>
                                            <p:strVal val="#ppt_x"/>
                                          </p:val>
                                        </p:tav>
                                      </p:tavLst>
                                    </p:anim>
                                    <p:anim calcmode="lin" valueType="num">
                                      <p:cBhvr>
                                        <p:cTn id="110" dur="1000" fill="hold"/>
                                        <p:tgtEl>
                                          <p:spTgt spid="8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27" grpId="0" animBg="1"/>
      <p:bldP spid="28" grpId="0" animBg="1"/>
      <p:bldP spid="29" grpId="0" animBg="1"/>
      <p:bldP spid="30" grpId="0" animBg="1"/>
      <p:bldP spid="31" grpId="0" animBg="1"/>
      <p:bldP spid="32" grpId="0"/>
      <p:bldP spid="33" grpId="0"/>
      <p:bldP spid="34" grpId="0"/>
      <p:bldP spid="35" grpId="0"/>
      <p:bldP spid="3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圆角 26">
            <a:extLst>
              <a:ext uri="{FF2B5EF4-FFF2-40B4-BE49-F238E27FC236}">
                <a16:creationId xmlns:a16="http://schemas.microsoft.com/office/drawing/2014/main" id="{AF50861D-2633-4778-B371-D07A8D0820E9}"/>
              </a:ext>
            </a:extLst>
          </p:cNvPr>
          <p:cNvSpPr/>
          <p:nvPr/>
        </p:nvSpPr>
        <p:spPr>
          <a:xfrm>
            <a:off x="1269083" y="1340768"/>
            <a:ext cx="10081120" cy="4104456"/>
          </a:xfrm>
          <a:prstGeom prst="roundRect">
            <a:avLst>
              <a:gd name="adj" fmla="val 7432"/>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6" name="组合 85">
            <a:extLst>
              <a:ext uri="{FF2B5EF4-FFF2-40B4-BE49-F238E27FC236}">
                <a16:creationId xmlns:a16="http://schemas.microsoft.com/office/drawing/2014/main" id="{A777E85E-FAA1-4EE4-9200-1CFFF2E2FC7A}"/>
              </a:ext>
            </a:extLst>
          </p:cNvPr>
          <p:cNvGrpSpPr/>
          <p:nvPr/>
        </p:nvGrpSpPr>
        <p:grpSpPr>
          <a:xfrm>
            <a:off x="981051" y="2492896"/>
            <a:ext cx="1584177" cy="1872208"/>
            <a:chOff x="1125067" y="2276872"/>
            <a:chExt cx="1440161" cy="1872208"/>
          </a:xfrm>
        </p:grpSpPr>
        <p:sp>
          <p:nvSpPr>
            <p:cNvPr id="87" name="梯形 86">
              <a:extLst>
                <a:ext uri="{FF2B5EF4-FFF2-40B4-BE49-F238E27FC236}">
                  <a16:creationId xmlns:a16="http://schemas.microsoft.com/office/drawing/2014/main" id="{44D80A93-E6E5-434F-AD96-4FE6951C50E1}"/>
                </a:ext>
              </a:extLst>
            </p:cNvPr>
            <p:cNvSpPr/>
            <p:nvPr/>
          </p:nvSpPr>
          <p:spPr>
            <a:xfrm rot="16200000">
              <a:off x="319887" y="3082052"/>
              <a:ext cx="1872208" cy="261847"/>
            </a:xfrm>
            <a:prstGeom prst="trapezoid">
              <a:avLst>
                <a:gd name="adj" fmla="val 5366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形状 87">
              <a:extLst>
                <a:ext uri="{FF2B5EF4-FFF2-40B4-BE49-F238E27FC236}">
                  <a16:creationId xmlns:a16="http://schemas.microsoft.com/office/drawing/2014/main" id="{2BAC73EE-4704-4FB3-BFD2-D2CEFBC5EB74}"/>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03"/>
          <p:cNvSpPr txBox="1"/>
          <p:nvPr/>
        </p:nvSpPr>
        <p:spPr>
          <a:xfrm>
            <a:off x="1053059" y="260648"/>
            <a:ext cx="4801314"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经济结构出现重大变革</a:t>
            </a:r>
          </a:p>
        </p:txBody>
      </p:sp>
      <p:sp>
        <p:nvSpPr>
          <p:cNvPr id="33" name="箭头: 右 32">
            <a:extLst>
              <a:ext uri="{FF2B5EF4-FFF2-40B4-BE49-F238E27FC236}">
                <a16:creationId xmlns:a16="http://schemas.microsoft.com/office/drawing/2014/main" id="{825A01D2-6806-4F98-B23B-CD81FCC8BA35}"/>
              </a:ext>
            </a:extLst>
          </p:cNvPr>
          <p:cNvSpPr/>
          <p:nvPr/>
        </p:nvSpPr>
        <p:spPr>
          <a:xfrm>
            <a:off x="7749803" y="2721694"/>
            <a:ext cx="936104" cy="792088"/>
          </a:xfrm>
          <a:prstGeom prst="rightArrow">
            <a:avLst>
              <a:gd name="adj1" fmla="val 65677"/>
              <a:gd name="adj2" fmla="val 50000"/>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a:extLst>
              <a:ext uri="{FF2B5EF4-FFF2-40B4-BE49-F238E27FC236}">
                <a16:creationId xmlns:a16="http://schemas.microsoft.com/office/drawing/2014/main" id="{CF2419CF-CF65-436C-A3C8-C1703C740808}"/>
              </a:ext>
            </a:extLst>
          </p:cNvPr>
          <p:cNvSpPr/>
          <p:nvPr/>
        </p:nvSpPr>
        <p:spPr>
          <a:xfrm>
            <a:off x="6885707" y="3009726"/>
            <a:ext cx="849913" cy="369332"/>
          </a:xfrm>
          <a:prstGeom prst="rect">
            <a:avLst/>
          </a:prstGeom>
        </p:spPr>
        <p:txBody>
          <a:bodyPr wrap="none">
            <a:spAutoFit/>
          </a:bodyPr>
          <a:lstStyle/>
          <a:p>
            <a:r>
              <a:rPr lang="en-US" altLang="zh-CN" dirty="0">
                <a:solidFill>
                  <a:schemeClr val="tx1">
                    <a:lumMod val="75000"/>
                    <a:lumOff val="25000"/>
                  </a:schemeClr>
                </a:solidFill>
                <a:latin typeface="微软雅黑" pitchFamily="34" charset="-122"/>
                <a:ea typeface="微软雅黑" pitchFamily="34" charset="-122"/>
              </a:rPr>
              <a:t>52.6%</a:t>
            </a:r>
          </a:p>
        </p:txBody>
      </p:sp>
      <p:sp>
        <p:nvSpPr>
          <p:cNvPr id="35" name="矩形 34">
            <a:extLst>
              <a:ext uri="{FF2B5EF4-FFF2-40B4-BE49-F238E27FC236}">
                <a16:creationId xmlns:a16="http://schemas.microsoft.com/office/drawing/2014/main" id="{DB5DCF5C-6D19-4A7B-A00F-E8B868664023}"/>
              </a:ext>
            </a:extLst>
          </p:cNvPr>
          <p:cNvSpPr/>
          <p:nvPr/>
        </p:nvSpPr>
        <p:spPr>
          <a:xfrm>
            <a:off x="7767486" y="2959204"/>
            <a:ext cx="800219" cy="338554"/>
          </a:xfrm>
          <a:prstGeom prst="rect">
            <a:avLst/>
          </a:prstGeom>
        </p:spPr>
        <p:txBody>
          <a:bodyPr wrap="none">
            <a:spAutoFit/>
          </a:bodyPr>
          <a:lstStyle/>
          <a:p>
            <a:r>
              <a:rPr lang="zh-CN" altLang="en-US" sz="1600" b="1" dirty="0">
                <a:solidFill>
                  <a:schemeClr val="bg1"/>
                </a:solidFill>
                <a:latin typeface="微软雅黑" pitchFamily="34" charset="-122"/>
                <a:ea typeface="微软雅黑" pitchFamily="34" charset="-122"/>
              </a:rPr>
              <a:t>提高到</a:t>
            </a:r>
            <a:endParaRPr lang="zh-CN" altLang="en-US" sz="1600" b="1" dirty="0">
              <a:solidFill>
                <a:schemeClr val="bg1"/>
              </a:solidFill>
            </a:endParaRPr>
          </a:p>
        </p:txBody>
      </p:sp>
      <p:sp>
        <p:nvSpPr>
          <p:cNvPr id="36" name="矩形 35">
            <a:extLst>
              <a:ext uri="{FF2B5EF4-FFF2-40B4-BE49-F238E27FC236}">
                <a16:creationId xmlns:a16="http://schemas.microsoft.com/office/drawing/2014/main" id="{7257BAF8-66EF-4955-8557-4FF8FC5E3F4E}"/>
              </a:ext>
            </a:extLst>
          </p:cNvPr>
          <p:cNvSpPr/>
          <p:nvPr/>
        </p:nvSpPr>
        <p:spPr>
          <a:xfrm>
            <a:off x="8613899" y="2856999"/>
            <a:ext cx="1377300" cy="584775"/>
          </a:xfrm>
          <a:prstGeom prst="rect">
            <a:avLst/>
          </a:prstGeom>
        </p:spPr>
        <p:txBody>
          <a:bodyPr wrap="none">
            <a:spAutoFit/>
          </a:bodyPr>
          <a:lstStyle/>
          <a:p>
            <a:r>
              <a:rPr lang="en-US" altLang="zh-CN" sz="3200" b="1" dirty="0">
                <a:solidFill>
                  <a:schemeClr val="accent1"/>
                </a:solidFill>
                <a:latin typeface="微软雅黑" panose="020B0503020204020204" pitchFamily="34" charset="-122"/>
                <a:ea typeface="微软雅黑" panose="020B0503020204020204" pitchFamily="34" charset="-122"/>
              </a:rPr>
              <a:t>58.5</a:t>
            </a:r>
            <a:r>
              <a:rPr lang="en-US" altLang="zh-CN" sz="2000" b="1" dirty="0">
                <a:solidFill>
                  <a:schemeClr val="accent1"/>
                </a:solidFill>
                <a:latin typeface="微软雅黑" panose="020B0503020204020204" pitchFamily="34" charset="-122"/>
                <a:ea typeface="微软雅黑" panose="020B0503020204020204" pitchFamily="34" charset="-122"/>
              </a:rPr>
              <a:t>% </a:t>
            </a:r>
            <a:endParaRPr lang="zh-CN" altLang="en-US" b="1" dirty="0">
              <a:solidFill>
                <a:schemeClr val="accent1"/>
              </a:solidFill>
            </a:endParaRPr>
          </a:p>
        </p:txBody>
      </p:sp>
      <p:sp>
        <p:nvSpPr>
          <p:cNvPr id="30" name="矩形 29">
            <a:extLst>
              <a:ext uri="{FF2B5EF4-FFF2-40B4-BE49-F238E27FC236}">
                <a16:creationId xmlns:a16="http://schemas.microsoft.com/office/drawing/2014/main" id="{AE768104-426A-428E-84C0-722B2B3AE518}"/>
              </a:ext>
            </a:extLst>
          </p:cNvPr>
          <p:cNvSpPr/>
          <p:nvPr/>
        </p:nvSpPr>
        <p:spPr>
          <a:xfrm>
            <a:off x="6885707" y="3501008"/>
            <a:ext cx="2592288" cy="923330"/>
          </a:xfrm>
          <a:prstGeom prst="rect">
            <a:avLst/>
          </a:prstGeom>
        </p:spPr>
        <p:txBody>
          <a:bodyPr wrap="square">
            <a:spAutoFit/>
          </a:bodyPr>
          <a:lstStyle/>
          <a:p>
            <a:r>
              <a:rPr lang="en-US" altLang="zh-CN" sz="3600" b="1" dirty="0">
                <a:solidFill>
                  <a:srgbClr val="C00000"/>
                </a:solidFill>
                <a:latin typeface="微软雅黑" panose="020B0503020204020204" pitchFamily="34" charset="-122"/>
                <a:ea typeface="微软雅黑" panose="020B0503020204020204" pitchFamily="34" charset="-122"/>
              </a:rPr>
              <a:t>8000</a:t>
            </a:r>
            <a:r>
              <a:rPr lang="zh-CN" altLang="en-US" sz="2000" b="1" dirty="0">
                <a:solidFill>
                  <a:srgbClr val="C00000"/>
                </a:solidFill>
                <a:latin typeface="微软雅黑" panose="020B0503020204020204" pitchFamily="34" charset="-122"/>
                <a:ea typeface="微软雅黑" panose="020B0503020204020204" pitchFamily="34" charset="-122"/>
              </a:rPr>
              <a:t>多万</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农业转移人口成为城镇居民</a:t>
            </a:r>
            <a:endParaRPr lang="zh-CN" altLang="en-US" dirty="0">
              <a:solidFill>
                <a:schemeClr val="tx1">
                  <a:lumMod val="75000"/>
                  <a:lumOff val="25000"/>
                </a:schemeClr>
              </a:solidFill>
            </a:endParaRPr>
          </a:p>
        </p:txBody>
      </p:sp>
      <p:grpSp>
        <p:nvGrpSpPr>
          <p:cNvPr id="16" name="组合 15">
            <a:extLst>
              <a:ext uri="{FF2B5EF4-FFF2-40B4-BE49-F238E27FC236}">
                <a16:creationId xmlns:a16="http://schemas.microsoft.com/office/drawing/2014/main" id="{47720742-785F-406E-ACF1-4CAA00383417}"/>
              </a:ext>
            </a:extLst>
          </p:cNvPr>
          <p:cNvGrpSpPr/>
          <p:nvPr/>
        </p:nvGrpSpPr>
        <p:grpSpPr>
          <a:xfrm>
            <a:off x="1557115" y="2996952"/>
            <a:ext cx="532264" cy="946883"/>
            <a:chOff x="-1321743" y="3022866"/>
            <a:chExt cx="532264" cy="946883"/>
          </a:xfrm>
          <a:solidFill>
            <a:schemeClr val="bg1"/>
          </a:solidFill>
        </p:grpSpPr>
        <p:sp>
          <p:nvSpPr>
            <p:cNvPr id="13" name="任意多边形: 形状 12">
              <a:extLst>
                <a:ext uri="{FF2B5EF4-FFF2-40B4-BE49-F238E27FC236}">
                  <a16:creationId xmlns:a16="http://schemas.microsoft.com/office/drawing/2014/main" id="{B92960D3-6D69-4939-85F6-FFADFB901C29}"/>
                </a:ext>
              </a:extLst>
            </p:cNvPr>
            <p:cNvSpPr/>
            <p:nvPr/>
          </p:nvSpPr>
          <p:spPr>
            <a:xfrm>
              <a:off x="-1255876" y="3454494"/>
              <a:ext cx="380189" cy="515255"/>
            </a:xfrm>
            <a:custGeom>
              <a:avLst/>
              <a:gdLst/>
              <a:ahLst/>
              <a:cxnLst/>
              <a:rect l="0" t="0" r="0" b="0"/>
              <a:pathLst>
                <a:path w="380188" h="515255">
                  <a:moveTo>
                    <a:pt x="8955" y="516056"/>
                  </a:moveTo>
                  <a:cubicBezTo>
                    <a:pt x="7750" y="516064"/>
                    <a:pt x="6559" y="515810"/>
                    <a:pt x="5462" y="515311"/>
                  </a:cubicBezTo>
                  <a:lnTo>
                    <a:pt x="5362" y="515311"/>
                  </a:lnTo>
                  <a:lnTo>
                    <a:pt x="4649" y="514882"/>
                  </a:lnTo>
                  <a:cubicBezTo>
                    <a:pt x="-1049" y="511455"/>
                    <a:pt x="-1392" y="503147"/>
                    <a:pt x="3468" y="486204"/>
                  </a:cubicBezTo>
                  <a:cubicBezTo>
                    <a:pt x="7027" y="473802"/>
                    <a:pt x="12569" y="460020"/>
                    <a:pt x="16568" y="451258"/>
                  </a:cubicBezTo>
                  <a:cubicBezTo>
                    <a:pt x="26708" y="428786"/>
                    <a:pt x="64444" y="318390"/>
                    <a:pt x="70983" y="284389"/>
                  </a:cubicBezTo>
                  <a:cubicBezTo>
                    <a:pt x="82276" y="226566"/>
                    <a:pt x="113333" y="135193"/>
                    <a:pt x="139102" y="70285"/>
                  </a:cubicBezTo>
                  <a:lnTo>
                    <a:pt x="140162" y="67617"/>
                  </a:lnTo>
                  <a:lnTo>
                    <a:pt x="150563" y="71223"/>
                  </a:lnTo>
                  <a:lnTo>
                    <a:pt x="149745" y="73974"/>
                  </a:lnTo>
                  <a:cubicBezTo>
                    <a:pt x="149421" y="75061"/>
                    <a:pt x="117077" y="184333"/>
                    <a:pt x="87110" y="329931"/>
                  </a:cubicBezTo>
                  <a:cubicBezTo>
                    <a:pt x="73395" y="396387"/>
                    <a:pt x="35247" y="501212"/>
                    <a:pt x="16475" y="513391"/>
                  </a:cubicBezTo>
                  <a:cubicBezTo>
                    <a:pt x="15357" y="514119"/>
                    <a:pt x="12379" y="516056"/>
                    <a:pt x="8955" y="516056"/>
                  </a:cubicBezTo>
                  <a:close/>
                  <a:moveTo>
                    <a:pt x="7780" y="509759"/>
                  </a:moveTo>
                  <a:cubicBezTo>
                    <a:pt x="8128" y="509959"/>
                    <a:pt x="8504" y="510053"/>
                    <a:pt x="8955" y="510053"/>
                  </a:cubicBezTo>
                  <a:cubicBezTo>
                    <a:pt x="10598" y="510053"/>
                    <a:pt x="12491" y="508822"/>
                    <a:pt x="13204" y="508357"/>
                  </a:cubicBezTo>
                  <a:cubicBezTo>
                    <a:pt x="28904" y="498170"/>
                    <a:pt x="67048" y="397441"/>
                    <a:pt x="81230" y="328719"/>
                  </a:cubicBezTo>
                  <a:cubicBezTo>
                    <a:pt x="106748" y="204734"/>
                    <a:pt x="134002" y="107001"/>
                    <a:pt x="141799" y="79818"/>
                  </a:cubicBezTo>
                  <a:cubicBezTo>
                    <a:pt x="116743" y="143868"/>
                    <a:pt x="87678" y="230231"/>
                    <a:pt x="76875" y="285532"/>
                  </a:cubicBezTo>
                  <a:cubicBezTo>
                    <a:pt x="70283" y="319817"/>
                    <a:pt x="32254" y="431087"/>
                    <a:pt x="22034" y="453739"/>
                  </a:cubicBezTo>
                  <a:cubicBezTo>
                    <a:pt x="18119" y="462317"/>
                    <a:pt x="12706" y="475774"/>
                    <a:pt x="9239" y="487860"/>
                  </a:cubicBezTo>
                  <a:cubicBezTo>
                    <a:pt x="5723" y="500118"/>
                    <a:pt x="5139" y="507820"/>
                    <a:pt x="7577" y="509627"/>
                  </a:cubicBezTo>
                  <a:lnTo>
                    <a:pt x="7780" y="509759"/>
                  </a:lnTo>
                  <a:close/>
                  <a:moveTo>
                    <a:pt x="120446" y="362147"/>
                  </a:moveTo>
                  <a:cubicBezTo>
                    <a:pt x="112768" y="362147"/>
                    <a:pt x="106655" y="360813"/>
                    <a:pt x="102276" y="358181"/>
                  </a:cubicBezTo>
                  <a:cubicBezTo>
                    <a:pt x="99739" y="356656"/>
                    <a:pt x="97800" y="354706"/>
                    <a:pt x="96513" y="352388"/>
                  </a:cubicBezTo>
                  <a:cubicBezTo>
                    <a:pt x="95192" y="349998"/>
                    <a:pt x="94600" y="347299"/>
                    <a:pt x="94756" y="344362"/>
                  </a:cubicBezTo>
                  <a:cubicBezTo>
                    <a:pt x="95850" y="324909"/>
                    <a:pt x="108860" y="249497"/>
                    <a:pt x="152535" y="235836"/>
                  </a:cubicBezTo>
                  <a:cubicBezTo>
                    <a:pt x="156031" y="234725"/>
                    <a:pt x="160024" y="233476"/>
                    <a:pt x="164403" y="232105"/>
                  </a:cubicBezTo>
                  <a:lnTo>
                    <a:pt x="164573" y="232051"/>
                  </a:lnTo>
                  <a:cubicBezTo>
                    <a:pt x="209204" y="218096"/>
                    <a:pt x="302075" y="189057"/>
                    <a:pt x="320557" y="161383"/>
                  </a:cubicBezTo>
                  <a:lnTo>
                    <a:pt x="338025" y="135224"/>
                  </a:lnTo>
                  <a:lnTo>
                    <a:pt x="328848" y="165309"/>
                  </a:lnTo>
                  <a:cubicBezTo>
                    <a:pt x="328747" y="165638"/>
                    <a:pt x="318555" y="198786"/>
                    <a:pt x="299169" y="235936"/>
                  </a:cubicBezTo>
                  <a:cubicBezTo>
                    <a:pt x="281157" y="270452"/>
                    <a:pt x="251280" y="315573"/>
                    <a:pt x="211232" y="334504"/>
                  </a:cubicBezTo>
                  <a:cubicBezTo>
                    <a:pt x="173527" y="352331"/>
                    <a:pt x="141285" y="362147"/>
                    <a:pt x="120446" y="362147"/>
                  </a:cubicBezTo>
                  <a:close/>
                  <a:moveTo>
                    <a:pt x="326278" y="160026"/>
                  </a:moveTo>
                  <a:lnTo>
                    <a:pt x="323886" y="163607"/>
                  </a:lnTo>
                  <a:cubicBezTo>
                    <a:pt x="304618" y="192457"/>
                    <a:pt x="210837" y="221780"/>
                    <a:pt x="165768" y="235872"/>
                  </a:cubicBezTo>
                  <a:lnTo>
                    <a:pt x="165597" y="235925"/>
                  </a:lnTo>
                  <a:cubicBezTo>
                    <a:pt x="161226" y="237293"/>
                    <a:pt x="157239" y="238540"/>
                    <a:pt x="153740" y="239654"/>
                  </a:cubicBezTo>
                  <a:cubicBezTo>
                    <a:pt x="112251" y="252630"/>
                    <a:pt x="99813" y="325718"/>
                    <a:pt x="98752" y="344581"/>
                  </a:cubicBezTo>
                  <a:cubicBezTo>
                    <a:pt x="98637" y="346751"/>
                    <a:pt x="99061" y="348727"/>
                    <a:pt x="100014" y="350449"/>
                  </a:cubicBezTo>
                  <a:cubicBezTo>
                    <a:pt x="100954" y="352144"/>
                    <a:pt x="102410" y="353593"/>
                    <a:pt x="104337" y="354752"/>
                  </a:cubicBezTo>
                  <a:cubicBezTo>
                    <a:pt x="108085" y="357003"/>
                    <a:pt x="113506" y="358146"/>
                    <a:pt x="120446" y="358146"/>
                  </a:cubicBezTo>
                  <a:cubicBezTo>
                    <a:pt x="140706" y="358146"/>
                    <a:pt x="172341" y="348465"/>
                    <a:pt x="209523" y="330887"/>
                  </a:cubicBezTo>
                  <a:cubicBezTo>
                    <a:pt x="248565" y="312432"/>
                    <a:pt x="277893" y="268060"/>
                    <a:pt x="295621" y="234087"/>
                  </a:cubicBezTo>
                  <a:cubicBezTo>
                    <a:pt x="314826" y="197284"/>
                    <a:pt x="324921" y="164472"/>
                    <a:pt x="325022" y="164145"/>
                  </a:cubicBezTo>
                  <a:lnTo>
                    <a:pt x="326278" y="160026"/>
                  </a:lnTo>
                  <a:close/>
                  <a:moveTo>
                    <a:pt x="120574" y="356905"/>
                  </a:moveTo>
                  <a:lnTo>
                    <a:pt x="120571" y="356905"/>
                  </a:lnTo>
                  <a:cubicBezTo>
                    <a:pt x="113813" y="356905"/>
                    <a:pt x="108571" y="355814"/>
                    <a:pt x="104990" y="353663"/>
                  </a:cubicBezTo>
                  <a:cubicBezTo>
                    <a:pt x="103258" y="352621"/>
                    <a:pt x="101957" y="351334"/>
                    <a:pt x="101126" y="349834"/>
                  </a:cubicBezTo>
                  <a:cubicBezTo>
                    <a:pt x="100277" y="348302"/>
                    <a:pt x="99917" y="346606"/>
                    <a:pt x="100020" y="344651"/>
                  </a:cubicBezTo>
                  <a:cubicBezTo>
                    <a:pt x="101006" y="327102"/>
                    <a:pt x="113733" y="253496"/>
                    <a:pt x="154121" y="240865"/>
                  </a:cubicBezTo>
                  <a:cubicBezTo>
                    <a:pt x="157667" y="239737"/>
                    <a:pt x="161710" y="238472"/>
                    <a:pt x="166148" y="237085"/>
                  </a:cubicBezTo>
                  <a:cubicBezTo>
                    <a:pt x="208263" y="223915"/>
                    <a:pt x="286643" y="199404"/>
                    <a:pt x="316564" y="173450"/>
                  </a:cubicBezTo>
                  <a:lnTo>
                    <a:pt x="322367" y="168417"/>
                  </a:lnTo>
                  <a:lnTo>
                    <a:pt x="319758" y="175642"/>
                  </a:lnTo>
                  <a:cubicBezTo>
                    <a:pt x="306434" y="212528"/>
                    <a:pt x="268967" y="301384"/>
                    <a:pt x="208981" y="329741"/>
                  </a:cubicBezTo>
                  <a:cubicBezTo>
                    <a:pt x="171927" y="347257"/>
                    <a:pt x="140529" y="356905"/>
                    <a:pt x="120574" y="356905"/>
                  </a:cubicBezTo>
                  <a:close/>
                  <a:moveTo>
                    <a:pt x="313497" y="181004"/>
                  </a:moveTo>
                  <a:cubicBezTo>
                    <a:pt x="280025" y="205665"/>
                    <a:pt x="210109" y="227531"/>
                    <a:pt x="167348" y="240902"/>
                  </a:cubicBezTo>
                  <a:cubicBezTo>
                    <a:pt x="162911" y="242290"/>
                    <a:pt x="158874" y="243551"/>
                    <a:pt x="155324" y="244682"/>
                  </a:cubicBezTo>
                  <a:cubicBezTo>
                    <a:pt x="117101" y="256635"/>
                    <a:pt x="104970" y="327875"/>
                    <a:pt x="104015" y="344869"/>
                  </a:cubicBezTo>
                  <a:cubicBezTo>
                    <a:pt x="103952" y="346048"/>
                    <a:pt x="104152" y="347039"/>
                    <a:pt x="104625" y="347895"/>
                  </a:cubicBezTo>
                  <a:cubicBezTo>
                    <a:pt x="105110" y="348770"/>
                    <a:pt x="105928" y="349557"/>
                    <a:pt x="107051" y="350233"/>
                  </a:cubicBezTo>
                  <a:cubicBezTo>
                    <a:pt x="109959" y="351980"/>
                    <a:pt x="114634" y="352903"/>
                    <a:pt x="120570" y="352903"/>
                  </a:cubicBezTo>
                  <a:lnTo>
                    <a:pt x="120573" y="352903"/>
                  </a:lnTo>
                  <a:cubicBezTo>
                    <a:pt x="131795" y="352903"/>
                    <a:pt x="157978" y="349424"/>
                    <a:pt x="207269" y="326121"/>
                  </a:cubicBezTo>
                  <a:cubicBezTo>
                    <a:pt x="263429" y="299573"/>
                    <a:pt x="300402" y="215373"/>
                    <a:pt x="313497" y="181004"/>
                  </a:cubicBezTo>
                  <a:close/>
                  <a:moveTo>
                    <a:pt x="164303" y="198868"/>
                  </a:moveTo>
                  <a:cubicBezTo>
                    <a:pt x="153018" y="198868"/>
                    <a:pt x="143845" y="196795"/>
                    <a:pt x="137039" y="192707"/>
                  </a:cubicBezTo>
                  <a:cubicBezTo>
                    <a:pt x="132277" y="189844"/>
                    <a:pt x="130379" y="186947"/>
                    <a:pt x="130047" y="186395"/>
                  </a:cubicBezTo>
                  <a:lnTo>
                    <a:pt x="129158" y="184908"/>
                  </a:lnTo>
                  <a:lnTo>
                    <a:pt x="129457" y="183209"/>
                  </a:lnTo>
                  <a:cubicBezTo>
                    <a:pt x="130026" y="179963"/>
                    <a:pt x="143940" y="103448"/>
                    <a:pt x="191296" y="83568"/>
                  </a:cubicBezTo>
                  <a:cubicBezTo>
                    <a:pt x="205964" y="77416"/>
                    <a:pt x="226967" y="70778"/>
                    <a:pt x="249204" y="63752"/>
                  </a:cubicBezTo>
                  <a:cubicBezTo>
                    <a:pt x="297396" y="48525"/>
                    <a:pt x="352019" y="31268"/>
                    <a:pt x="370098" y="11313"/>
                  </a:cubicBezTo>
                  <a:lnTo>
                    <a:pt x="380277" y="78"/>
                  </a:lnTo>
                  <a:lnTo>
                    <a:pt x="378125" y="15084"/>
                  </a:lnTo>
                  <a:cubicBezTo>
                    <a:pt x="377968" y="16188"/>
                    <a:pt x="374061" y="42552"/>
                    <a:pt x="357255" y="75250"/>
                  </a:cubicBezTo>
                  <a:cubicBezTo>
                    <a:pt x="341755" y="105407"/>
                    <a:pt x="311884" y="146661"/>
                    <a:pt x="257611" y="171945"/>
                  </a:cubicBezTo>
                  <a:cubicBezTo>
                    <a:pt x="219252" y="189810"/>
                    <a:pt x="187860" y="198868"/>
                    <a:pt x="164303" y="198868"/>
                  </a:cubicBezTo>
                  <a:close/>
                  <a:moveTo>
                    <a:pt x="133358" y="184134"/>
                  </a:moveTo>
                  <a:lnTo>
                    <a:pt x="133480" y="184337"/>
                  </a:lnTo>
                  <a:cubicBezTo>
                    <a:pt x="133537" y="184431"/>
                    <a:pt x="134998" y="186809"/>
                    <a:pt x="139098" y="189274"/>
                  </a:cubicBezTo>
                  <a:cubicBezTo>
                    <a:pt x="143345" y="191827"/>
                    <a:pt x="151163" y="194866"/>
                    <a:pt x="164303" y="194866"/>
                  </a:cubicBezTo>
                  <a:cubicBezTo>
                    <a:pt x="187271" y="194866"/>
                    <a:pt x="218096" y="185934"/>
                    <a:pt x="255920" y="168318"/>
                  </a:cubicBezTo>
                  <a:cubicBezTo>
                    <a:pt x="309167" y="143512"/>
                    <a:pt x="338480" y="103020"/>
                    <a:pt x="353696" y="73421"/>
                  </a:cubicBezTo>
                  <a:cubicBezTo>
                    <a:pt x="370198" y="41314"/>
                    <a:pt x="374010" y="15596"/>
                    <a:pt x="374164" y="14517"/>
                  </a:cubicBezTo>
                  <a:lnTo>
                    <a:pt x="374458" y="12462"/>
                  </a:lnTo>
                  <a:lnTo>
                    <a:pt x="373064" y="14000"/>
                  </a:lnTo>
                  <a:cubicBezTo>
                    <a:pt x="354257" y="34759"/>
                    <a:pt x="299087" y="52189"/>
                    <a:pt x="250410" y="67569"/>
                  </a:cubicBezTo>
                  <a:cubicBezTo>
                    <a:pt x="228263" y="74566"/>
                    <a:pt x="207344" y="81177"/>
                    <a:pt x="192845" y="87259"/>
                  </a:cubicBezTo>
                  <a:cubicBezTo>
                    <a:pt x="147482" y="106302"/>
                    <a:pt x="133953" y="180742"/>
                    <a:pt x="133399" y="183902"/>
                  </a:cubicBezTo>
                  <a:lnTo>
                    <a:pt x="133358" y="184134"/>
                  </a:lnTo>
                  <a:close/>
                  <a:moveTo>
                    <a:pt x="164298" y="193537"/>
                  </a:moveTo>
                  <a:cubicBezTo>
                    <a:pt x="164297" y="193537"/>
                    <a:pt x="164298" y="193537"/>
                    <a:pt x="164298" y="193537"/>
                  </a:cubicBezTo>
                  <a:cubicBezTo>
                    <a:pt x="151370" y="193537"/>
                    <a:pt x="143816" y="190628"/>
                    <a:pt x="139755" y="188187"/>
                  </a:cubicBezTo>
                  <a:cubicBezTo>
                    <a:pt x="137522" y="186845"/>
                    <a:pt x="136128" y="185538"/>
                    <a:pt x="135350" y="184677"/>
                  </a:cubicBezTo>
                  <a:lnTo>
                    <a:pt x="134677" y="183932"/>
                  </a:lnTo>
                  <a:lnTo>
                    <a:pt x="134873" y="182946"/>
                  </a:lnTo>
                  <a:cubicBezTo>
                    <a:pt x="137412" y="170196"/>
                    <a:pt x="152158" y="105715"/>
                    <a:pt x="193335" y="88428"/>
                  </a:cubicBezTo>
                  <a:cubicBezTo>
                    <a:pt x="207779" y="82369"/>
                    <a:pt x="228670" y="75768"/>
                    <a:pt x="250788" y="68778"/>
                  </a:cubicBezTo>
                  <a:cubicBezTo>
                    <a:pt x="294994" y="54812"/>
                    <a:pt x="345083" y="38986"/>
                    <a:pt x="368083" y="20376"/>
                  </a:cubicBezTo>
                  <a:lnTo>
                    <a:pt x="372603" y="16719"/>
                  </a:lnTo>
                  <a:lnTo>
                    <a:pt x="371290" y="22383"/>
                  </a:lnTo>
                  <a:cubicBezTo>
                    <a:pt x="369072" y="31956"/>
                    <a:pt x="363680" y="51264"/>
                    <a:pt x="352473" y="73019"/>
                  </a:cubicBezTo>
                  <a:cubicBezTo>
                    <a:pt x="337350" y="102379"/>
                    <a:pt x="308229" y="142546"/>
                    <a:pt x="255383" y="167165"/>
                  </a:cubicBezTo>
                  <a:cubicBezTo>
                    <a:pt x="217814" y="184665"/>
                    <a:pt x="187167" y="193537"/>
                    <a:pt x="164298" y="193537"/>
                  </a:cubicBezTo>
                  <a:close/>
                  <a:moveTo>
                    <a:pt x="139011" y="182689"/>
                  </a:moveTo>
                  <a:cubicBezTo>
                    <a:pt x="139623" y="183252"/>
                    <a:pt x="140538" y="183989"/>
                    <a:pt x="141813" y="184754"/>
                  </a:cubicBezTo>
                  <a:cubicBezTo>
                    <a:pt x="145443" y="186937"/>
                    <a:pt x="152288" y="189534"/>
                    <a:pt x="164297" y="189534"/>
                  </a:cubicBezTo>
                  <a:cubicBezTo>
                    <a:pt x="186578" y="189535"/>
                    <a:pt x="216655" y="180788"/>
                    <a:pt x="253694" y="163538"/>
                  </a:cubicBezTo>
                  <a:cubicBezTo>
                    <a:pt x="305515" y="139397"/>
                    <a:pt x="334079" y="99992"/>
                    <a:pt x="348916" y="71186"/>
                  </a:cubicBezTo>
                  <a:cubicBezTo>
                    <a:pt x="358098" y="53362"/>
                    <a:pt x="363304" y="37224"/>
                    <a:pt x="366041" y="26911"/>
                  </a:cubicBezTo>
                  <a:cubicBezTo>
                    <a:pt x="340938" y="44493"/>
                    <a:pt x="293850" y="59370"/>
                    <a:pt x="252006" y="72591"/>
                  </a:cubicBezTo>
                  <a:cubicBezTo>
                    <a:pt x="229966" y="79556"/>
                    <a:pt x="209159" y="86130"/>
                    <a:pt x="194884" y="92119"/>
                  </a:cubicBezTo>
                  <a:cubicBezTo>
                    <a:pt x="156178" y="108368"/>
                    <a:pt x="141377" y="171386"/>
                    <a:pt x="139011" y="182689"/>
                  </a:cubicBezTo>
                  <a:close/>
                </a:path>
              </a:pathLst>
            </a:custGeom>
            <a:grpFill/>
            <a:ln w="995" cap="flat">
              <a:solidFill>
                <a:schemeClr val="bg1"/>
              </a:solidFill>
              <a:prstDash val="solid"/>
              <a:miter/>
            </a:ln>
          </p:spPr>
          <p:txBody>
            <a:bodyPr/>
            <a:lstStyle/>
            <a:p>
              <a:endParaRPr lang="zh-CN" altLang="en-US"/>
            </a:p>
          </p:txBody>
        </p:sp>
        <p:sp>
          <p:nvSpPr>
            <p:cNvPr id="14" name="任意多边形: 形状 13">
              <a:extLst>
                <a:ext uri="{FF2B5EF4-FFF2-40B4-BE49-F238E27FC236}">
                  <a16:creationId xmlns:a16="http://schemas.microsoft.com/office/drawing/2014/main" id="{D856F56B-A04C-45F9-A413-D3EDB13C1507}"/>
                </a:ext>
              </a:extLst>
            </p:cNvPr>
            <p:cNvSpPr/>
            <p:nvPr/>
          </p:nvSpPr>
          <p:spPr>
            <a:xfrm>
              <a:off x="-1255123" y="3176582"/>
              <a:ext cx="405201" cy="464230"/>
            </a:xfrm>
            <a:custGeom>
              <a:avLst/>
              <a:gdLst/>
              <a:ahLst/>
              <a:cxnLst/>
              <a:rect l="0" t="0" r="0" b="0"/>
              <a:pathLst>
                <a:path w="405200" h="464230">
                  <a:moveTo>
                    <a:pt x="210291" y="338960"/>
                  </a:moveTo>
                  <a:cubicBezTo>
                    <a:pt x="207768" y="338960"/>
                    <a:pt x="205218" y="338886"/>
                    <a:pt x="202715" y="338740"/>
                  </a:cubicBezTo>
                  <a:cubicBezTo>
                    <a:pt x="178389" y="337322"/>
                    <a:pt x="162622" y="329290"/>
                    <a:pt x="157691" y="326411"/>
                  </a:cubicBezTo>
                  <a:lnTo>
                    <a:pt x="157389" y="326411"/>
                  </a:lnTo>
                  <a:lnTo>
                    <a:pt x="156979" y="325987"/>
                  </a:lnTo>
                  <a:cubicBezTo>
                    <a:pt x="156357" y="325612"/>
                    <a:pt x="155748" y="325215"/>
                    <a:pt x="155153" y="324798"/>
                  </a:cubicBezTo>
                  <a:cubicBezTo>
                    <a:pt x="154110" y="324013"/>
                    <a:pt x="153321" y="323097"/>
                    <a:pt x="152765" y="322038"/>
                  </a:cubicBezTo>
                  <a:cubicBezTo>
                    <a:pt x="149991" y="317034"/>
                    <a:pt x="150682" y="306651"/>
                    <a:pt x="154593" y="294981"/>
                  </a:cubicBezTo>
                  <a:cubicBezTo>
                    <a:pt x="159215" y="281189"/>
                    <a:pt x="174899" y="246918"/>
                    <a:pt x="220603" y="226607"/>
                  </a:cubicBezTo>
                  <a:cubicBezTo>
                    <a:pt x="251434" y="212902"/>
                    <a:pt x="282051" y="207711"/>
                    <a:pt x="311660" y="202691"/>
                  </a:cubicBezTo>
                  <a:cubicBezTo>
                    <a:pt x="341770" y="197585"/>
                    <a:pt x="370193" y="192767"/>
                    <a:pt x="394513" y="179286"/>
                  </a:cubicBezTo>
                  <a:lnTo>
                    <a:pt x="405694" y="173087"/>
                  </a:lnTo>
                  <a:lnTo>
                    <a:pt x="401086" y="185012"/>
                  </a:lnTo>
                  <a:cubicBezTo>
                    <a:pt x="401007" y="185220"/>
                    <a:pt x="392371" y="207284"/>
                    <a:pt x="374850" y="233965"/>
                  </a:cubicBezTo>
                  <a:cubicBezTo>
                    <a:pt x="358592" y="258726"/>
                    <a:pt x="331028" y="292903"/>
                    <a:pt x="292045" y="315112"/>
                  </a:cubicBezTo>
                  <a:cubicBezTo>
                    <a:pt x="264267" y="330936"/>
                    <a:pt x="236763" y="338960"/>
                    <a:pt x="210291" y="338960"/>
                  </a:cubicBezTo>
                  <a:close/>
                  <a:moveTo>
                    <a:pt x="159172" y="322636"/>
                  </a:moveTo>
                  <a:lnTo>
                    <a:pt x="159270" y="322695"/>
                  </a:lnTo>
                  <a:cubicBezTo>
                    <a:pt x="163378" y="325165"/>
                    <a:pt x="178674" y="333330"/>
                    <a:pt x="202947" y="334744"/>
                  </a:cubicBezTo>
                  <a:cubicBezTo>
                    <a:pt x="230934" y="336387"/>
                    <a:pt x="260318" y="328580"/>
                    <a:pt x="290061" y="311635"/>
                  </a:cubicBezTo>
                  <a:cubicBezTo>
                    <a:pt x="328353" y="289819"/>
                    <a:pt x="355484" y="256162"/>
                    <a:pt x="371501" y="231769"/>
                  </a:cubicBezTo>
                  <a:cubicBezTo>
                    <a:pt x="388888" y="205292"/>
                    <a:pt x="397266" y="183789"/>
                    <a:pt x="397348" y="183574"/>
                  </a:cubicBezTo>
                  <a:lnTo>
                    <a:pt x="397981" y="181939"/>
                  </a:lnTo>
                  <a:lnTo>
                    <a:pt x="396451" y="182787"/>
                  </a:lnTo>
                  <a:cubicBezTo>
                    <a:pt x="371534" y="196600"/>
                    <a:pt x="342782" y="201474"/>
                    <a:pt x="312344" y="206635"/>
                  </a:cubicBezTo>
                  <a:cubicBezTo>
                    <a:pt x="282963" y="211616"/>
                    <a:pt x="252598" y="216765"/>
                    <a:pt x="222227" y="230265"/>
                  </a:cubicBezTo>
                  <a:cubicBezTo>
                    <a:pt x="177976" y="249930"/>
                    <a:pt x="162841" y="282963"/>
                    <a:pt x="158387" y="296253"/>
                  </a:cubicBezTo>
                  <a:cubicBezTo>
                    <a:pt x="154394" y="308169"/>
                    <a:pt x="154455" y="316834"/>
                    <a:pt x="156285" y="320137"/>
                  </a:cubicBezTo>
                  <a:cubicBezTo>
                    <a:pt x="156586" y="320707"/>
                    <a:pt x="156992" y="321177"/>
                    <a:pt x="157513" y="321569"/>
                  </a:cubicBezTo>
                  <a:cubicBezTo>
                    <a:pt x="157928" y="321860"/>
                    <a:pt x="158514" y="322238"/>
                    <a:pt x="159172" y="322636"/>
                  </a:cubicBezTo>
                  <a:close/>
                  <a:moveTo>
                    <a:pt x="210267" y="333602"/>
                  </a:moveTo>
                  <a:lnTo>
                    <a:pt x="210263" y="333602"/>
                  </a:lnTo>
                  <a:cubicBezTo>
                    <a:pt x="182535" y="333601"/>
                    <a:pt x="164755" y="324410"/>
                    <a:pt x="160407" y="321892"/>
                  </a:cubicBezTo>
                  <a:lnTo>
                    <a:pt x="160398" y="321892"/>
                  </a:lnTo>
                  <a:lnTo>
                    <a:pt x="160018" y="321664"/>
                  </a:lnTo>
                  <a:lnTo>
                    <a:pt x="159924" y="321608"/>
                  </a:lnTo>
                  <a:lnTo>
                    <a:pt x="159545" y="321378"/>
                  </a:lnTo>
                  <a:cubicBezTo>
                    <a:pt x="159115" y="321115"/>
                    <a:pt x="158692" y="320839"/>
                    <a:pt x="158276" y="320554"/>
                  </a:cubicBezTo>
                  <a:cubicBezTo>
                    <a:pt x="157909" y="320286"/>
                    <a:pt x="157609" y="319936"/>
                    <a:pt x="157401" y="319532"/>
                  </a:cubicBezTo>
                  <a:cubicBezTo>
                    <a:pt x="155768" y="316587"/>
                    <a:pt x="155741" y="308144"/>
                    <a:pt x="159590" y="296656"/>
                  </a:cubicBezTo>
                  <a:cubicBezTo>
                    <a:pt x="163990" y="283526"/>
                    <a:pt x="178952" y="250887"/>
                    <a:pt x="222742" y="231424"/>
                  </a:cubicBezTo>
                  <a:cubicBezTo>
                    <a:pt x="252969" y="217988"/>
                    <a:pt x="283255" y="212854"/>
                    <a:pt x="312543" y="207888"/>
                  </a:cubicBezTo>
                  <a:cubicBezTo>
                    <a:pt x="340565" y="203138"/>
                    <a:pt x="367018" y="198654"/>
                    <a:pt x="390539" y="187279"/>
                  </a:cubicBezTo>
                  <a:lnTo>
                    <a:pt x="395529" y="184865"/>
                  </a:lnTo>
                  <a:lnTo>
                    <a:pt x="393231" y="189910"/>
                  </a:lnTo>
                  <a:cubicBezTo>
                    <a:pt x="384355" y="209390"/>
                    <a:pt x="350639" y="275661"/>
                    <a:pt x="289434" y="310532"/>
                  </a:cubicBezTo>
                  <a:cubicBezTo>
                    <a:pt x="262566" y="325839"/>
                    <a:pt x="235929" y="333602"/>
                    <a:pt x="210267" y="333602"/>
                  </a:cubicBezTo>
                  <a:close/>
                  <a:moveTo>
                    <a:pt x="162356" y="318396"/>
                  </a:moveTo>
                  <a:cubicBezTo>
                    <a:pt x="166339" y="320717"/>
                    <a:pt x="183351" y="329599"/>
                    <a:pt x="210265" y="329600"/>
                  </a:cubicBezTo>
                  <a:cubicBezTo>
                    <a:pt x="235224" y="329600"/>
                    <a:pt x="261195" y="322015"/>
                    <a:pt x="287453" y="307055"/>
                  </a:cubicBezTo>
                  <a:cubicBezTo>
                    <a:pt x="343205" y="275290"/>
                    <a:pt x="375824" y="216866"/>
                    <a:pt x="387269" y="193187"/>
                  </a:cubicBezTo>
                  <a:cubicBezTo>
                    <a:pt x="364553" y="203130"/>
                    <a:pt x="339571" y="207364"/>
                    <a:pt x="313228" y="211830"/>
                  </a:cubicBezTo>
                  <a:cubicBezTo>
                    <a:pt x="284168" y="216757"/>
                    <a:pt x="254135" y="221849"/>
                    <a:pt x="224368" y="235080"/>
                  </a:cubicBezTo>
                  <a:cubicBezTo>
                    <a:pt x="182032" y="253896"/>
                    <a:pt x="167617" y="285299"/>
                    <a:pt x="163386" y="297926"/>
                  </a:cubicBezTo>
                  <a:cubicBezTo>
                    <a:pt x="159744" y="308796"/>
                    <a:pt x="160087" y="315683"/>
                    <a:pt x="160842" y="317458"/>
                  </a:cubicBezTo>
                  <a:cubicBezTo>
                    <a:pt x="161000" y="317563"/>
                    <a:pt x="161229" y="317710"/>
                    <a:pt x="161516" y="317889"/>
                  </a:cubicBezTo>
                  <a:lnTo>
                    <a:pt x="162010" y="317889"/>
                  </a:lnTo>
                  <a:lnTo>
                    <a:pt x="162356" y="318396"/>
                  </a:lnTo>
                  <a:close/>
                  <a:moveTo>
                    <a:pt x="125376" y="307791"/>
                  </a:moveTo>
                  <a:lnTo>
                    <a:pt x="123296" y="307040"/>
                  </a:lnTo>
                  <a:cubicBezTo>
                    <a:pt x="123039" y="306948"/>
                    <a:pt x="121632" y="306413"/>
                    <a:pt x="119381" y="305062"/>
                  </a:cubicBezTo>
                  <a:cubicBezTo>
                    <a:pt x="113601" y="301588"/>
                    <a:pt x="102177" y="292650"/>
                    <a:pt x="90628" y="271815"/>
                  </a:cubicBezTo>
                  <a:cubicBezTo>
                    <a:pt x="81480" y="255311"/>
                    <a:pt x="73999" y="234508"/>
                    <a:pt x="68395" y="209984"/>
                  </a:cubicBezTo>
                  <a:cubicBezTo>
                    <a:pt x="54851" y="150494"/>
                    <a:pt x="70727" y="99172"/>
                    <a:pt x="86429" y="66593"/>
                  </a:cubicBezTo>
                  <a:cubicBezTo>
                    <a:pt x="103433" y="31318"/>
                    <a:pt x="123346" y="10396"/>
                    <a:pt x="124186" y="9522"/>
                  </a:cubicBezTo>
                  <a:lnTo>
                    <a:pt x="133253" y="78"/>
                  </a:lnTo>
                  <a:lnTo>
                    <a:pt x="132150" y="13124"/>
                  </a:lnTo>
                  <a:cubicBezTo>
                    <a:pt x="127631" y="66624"/>
                    <a:pt x="137991" y="86799"/>
                    <a:pt x="149988" y="110160"/>
                  </a:cubicBezTo>
                  <a:cubicBezTo>
                    <a:pt x="158888" y="127491"/>
                    <a:pt x="168976" y="147134"/>
                    <a:pt x="174986" y="182552"/>
                  </a:cubicBezTo>
                  <a:cubicBezTo>
                    <a:pt x="182546" y="227106"/>
                    <a:pt x="169259" y="258422"/>
                    <a:pt x="156783" y="276846"/>
                  </a:cubicBezTo>
                  <a:cubicBezTo>
                    <a:pt x="143209" y="296890"/>
                    <a:pt x="127912" y="306258"/>
                    <a:pt x="127267" y="306648"/>
                  </a:cubicBezTo>
                  <a:lnTo>
                    <a:pt x="125376" y="307791"/>
                  </a:lnTo>
                  <a:close/>
                  <a:moveTo>
                    <a:pt x="128315" y="11001"/>
                  </a:moveTo>
                  <a:lnTo>
                    <a:pt x="127074" y="12293"/>
                  </a:lnTo>
                  <a:cubicBezTo>
                    <a:pt x="126252" y="13149"/>
                    <a:pt x="106766" y="33623"/>
                    <a:pt x="90037" y="68330"/>
                  </a:cubicBezTo>
                  <a:cubicBezTo>
                    <a:pt x="74611" y="100333"/>
                    <a:pt x="59012" y="150732"/>
                    <a:pt x="72299" y="209093"/>
                  </a:cubicBezTo>
                  <a:cubicBezTo>
                    <a:pt x="77819" y="233249"/>
                    <a:pt x="85163" y="253698"/>
                    <a:pt x="94130" y="269873"/>
                  </a:cubicBezTo>
                  <a:cubicBezTo>
                    <a:pt x="105226" y="289892"/>
                    <a:pt x="116006" y="298362"/>
                    <a:pt x="121443" y="301630"/>
                  </a:cubicBezTo>
                  <a:cubicBezTo>
                    <a:pt x="123448" y="302835"/>
                    <a:pt x="124643" y="303270"/>
                    <a:pt x="124654" y="303275"/>
                  </a:cubicBezTo>
                  <a:lnTo>
                    <a:pt x="124941" y="303379"/>
                  </a:lnTo>
                  <a:lnTo>
                    <a:pt x="125199" y="303223"/>
                  </a:lnTo>
                  <a:cubicBezTo>
                    <a:pt x="125814" y="302852"/>
                    <a:pt x="140384" y="293927"/>
                    <a:pt x="153471" y="274603"/>
                  </a:cubicBezTo>
                  <a:cubicBezTo>
                    <a:pt x="165537" y="256785"/>
                    <a:pt x="178380" y="226468"/>
                    <a:pt x="171043" y="183222"/>
                  </a:cubicBezTo>
                  <a:cubicBezTo>
                    <a:pt x="165136" y="148413"/>
                    <a:pt x="155198" y="129062"/>
                    <a:pt x="146430" y="111989"/>
                  </a:cubicBezTo>
                  <a:cubicBezTo>
                    <a:pt x="134153" y="88080"/>
                    <a:pt x="123548" y="67432"/>
                    <a:pt x="128165" y="12788"/>
                  </a:cubicBezTo>
                  <a:lnTo>
                    <a:pt x="128315" y="11001"/>
                  </a:lnTo>
                  <a:close/>
                  <a:moveTo>
                    <a:pt x="124790" y="301999"/>
                  </a:moveTo>
                  <a:lnTo>
                    <a:pt x="123733" y="301457"/>
                  </a:lnTo>
                  <a:cubicBezTo>
                    <a:pt x="123292" y="301231"/>
                    <a:pt x="122743" y="300932"/>
                    <a:pt x="122097" y="300542"/>
                  </a:cubicBezTo>
                  <a:cubicBezTo>
                    <a:pt x="116768" y="297341"/>
                    <a:pt x="106193" y="289019"/>
                    <a:pt x="95240" y="269259"/>
                  </a:cubicBezTo>
                  <a:cubicBezTo>
                    <a:pt x="86332" y="253186"/>
                    <a:pt x="79029" y="232848"/>
                    <a:pt x="73536" y="208812"/>
                  </a:cubicBezTo>
                  <a:cubicBezTo>
                    <a:pt x="60347" y="150881"/>
                    <a:pt x="75808" y="100832"/>
                    <a:pt x="91100" y="69048"/>
                  </a:cubicBezTo>
                  <a:cubicBezTo>
                    <a:pt x="102659" y="45024"/>
                    <a:pt x="115912" y="27476"/>
                    <a:pt x="122783" y="19155"/>
                  </a:cubicBezTo>
                  <a:lnTo>
                    <a:pt x="126701" y="14411"/>
                  </a:lnTo>
                  <a:lnTo>
                    <a:pt x="126324" y="20552"/>
                  </a:lnTo>
                  <a:cubicBezTo>
                    <a:pt x="123302" y="69732"/>
                    <a:pt x="133497" y="89583"/>
                    <a:pt x="145301" y="112568"/>
                  </a:cubicBezTo>
                  <a:cubicBezTo>
                    <a:pt x="154027" y="129561"/>
                    <a:pt x="163917" y="148821"/>
                    <a:pt x="169790" y="183434"/>
                  </a:cubicBezTo>
                  <a:cubicBezTo>
                    <a:pt x="177037" y="226143"/>
                    <a:pt x="164421" y="256084"/>
                    <a:pt x="152561" y="273682"/>
                  </a:cubicBezTo>
                  <a:cubicBezTo>
                    <a:pt x="141685" y="289819"/>
                    <a:pt x="129307" y="298925"/>
                    <a:pt x="125774" y="301331"/>
                  </a:cubicBezTo>
                  <a:lnTo>
                    <a:pt x="124790" y="301999"/>
                  </a:lnTo>
                  <a:close/>
                  <a:moveTo>
                    <a:pt x="122009" y="26533"/>
                  </a:moveTo>
                  <a:cubicBezTo>
                    <a:pt x="114819" y="35808"/>
                    <a:pt x="104188" y="51077"/>
                    <a:pt x="94707" y="70782"/>
                  </a:cubicBezTo>
                  <a:cubicBezTo>
                    <a:pt x="79692" y="101993"/>
                    <a:pt x="64506" y="151119"/>
                    <a:pt x="77438" y="207921"/>
                  </a:cubicBezTo>
                  <a:cubicBezTo>
                    <a:pt x="82846" y="231590"/>
                    <a:pt x="90014" y="251575"/>
                    <a:pt x="98740" y="267319"/>
                  </a:cubicBezTo>
                  <a:cubicBezTo>
                    <a:pt x="109239" y="286262"/>
                    <a:pt x="119171" y="294116"/>
                    <a:pt x="124158" y="297113"/>
                  </a:cubicBezTo>
                  <a:lnTo>
                    <a:pt x="124518" y="297326"/>
                  </a:lnTo>
                  <a:cubicBezTo>
                    <a:pt x="128841" y="294240"/>
                    <a:pt x="139624" y="285715"/>
                    <a:pt x="149240" y="271446"/>
                  </a:cubicBezTo>
                  <a:cubicBezTo>
                    <a:pt x="160692" y="254454"/>
                    <a:pt x="172869" y="225507"/>
                    <a:pt x="165843" y="184104"/>
                  </a:cubicBezTo>
                  <a:cubicBezTo>
                    <a:pt x="160073" y="150100"/>
                    <a:pt x="150333" y="131131"/>
                    <a:pt x="141739" y="114396"/>
                  </a:cubicBezTo>
                  <a:cubicBezTo>
                    <a:pt x="130179" y="91882"/>
                    <a:pt x="120127" y="72305"/>
                    <a:pt x="122009" y="26533"/>
                  </a:cubicBezTo>
                  <a:close/>
                  <a:moveTo>
                    <a:pt x="66724" y="464642"/>
                  </a:moveTo>
                  <a:cubicBezTo>
                    <a:pt x="62011" y="464642"/>
                    <a:pt x="54703" y="463627"/>
                    <a:pt x="46654" y="458792"/>
                  </a:cubicBezTo>
                  <a:lnTo>
                    <a:pt x="46303" y="458577"/>
                  </a:lnTo>
                  <a:cubicBezTo>
                    <a:pt x="37638" y="453265"/>
                    <a:pt x="29961" y="444649"/>
                    <a:pt x="23481" y="432959"/>
                  </a:cubicBezTo>
                  <a:cubicBezTo>
                    <a:pt x="18003" y="423082"/>
                    <a:pt x="13324" y="410870"/>
                    <a:pt x="9573" y="396662"/>
                  </a:cubicBezTo>
                  <a:cubicBezTo>
                    <a:pt x="-315" y="359170"/>
                    <a:pt x="-2531" y="318209"/>
                    <a:pt x="3166" y="278206"/>
                  </a:cubicBezTo>
                  <a:cubicBezTo>
                    <a:pt x="8752" y="238977"/>
                    <a:pt x="21496" y="203360"/>
                    <a:pt x="40019" y="175207"/>
                  </a:cubicBezTo>
                  <a:lnTo>
                    <a:pt x="47669" y="163579"/>
                  </a:lnTo>
                  <a:lnTo>
                    <a:pt x="48520" y="177471"/>
                  </a:lnTo>
                  <a:cubicBezTo>
                    <a:pt x="48564" y="178176"/>
                    <a:pt x="53194" y="248522"/>
                    <a:pt x="79378" y="295755"/>
                  </a:cubicBezTo>
                  <a:lnTo>
                    <a:pt x="81757" y="299992"/>
                  </a:lnTo>
                  <a:cubicBezTo>
                    <a:pt x="96964" y="327427"/>
                    <a:pt x="104569" y="352752"/>
                    <a:pt x="105012" y="377427"/>
                  </a:cubicBezTo>
                  <a:cubicBezTo>
                    <a:pt x="105534" y="406520"/>
                    <a:pt x="96264" y="434161"/>
                    <a:pt x="76674" y="461929"/>
                  </a:cubicBezTo>
                  <a:lnTo>
                    <a:pt x="75779" y="463200"/>
                  </a:lnTo>
                  <a:lnTo>
                    <a:pt x="74298" y="463673"/>
                  </a:lnTo>
                  <a:cubicBezTo>
                    <a:pt x="73991" y="463771"/>
                    <a:pt x="71146" y="464642"/>
                    <a:pt x="66724" y="464642"/>
                  </a:cubicBezTo>
                  <a:close/>
                  <a:moveTo>
                    <a:pt x="49059" y="455566"/>
                  </a:moveTo>
                  <a:cubicBezTo>
                    <a:pt x="56157" y="459750"/>
                    <a:pt x="62574" y="460640"/>
                    <a:pt x="66724" y="460640"/>
                  </a:cubicBezTo>
                  <a:cubicBezTo>
                    <a:pt x="70603" y="460640"/>
                    <a:pt x="72979" y="459892"/>
                    <a:pt x="73078" y="459861"/>
                  </a:cubicBezTo>
                  <a:lnTo>
                    <a:pt x="73283" y="459796"/>
                  </a:lnTo>
                  <a:lnTo>
                    <a:pt x="73405" y="459623"/>
                  </a:lnTo>
                  <a:cubicBezTo>
                    <a:pt x="92487" y="432575"/>
                    <a:pt x="101518" y="405712"/>
                    <a:pt x="101012" y="377500"/>
                  </a:cubicBezTo>
                  <a:cubicBezTo>
                    <a:pt x="100581" y="353496"/>
                    <a:pt x="93139" y="328781"/>
                    <a:pt x="78263" y="301942"/>
                  </a:cubicBezTo>
                  <a:lnTo>
                    <a:pt x="75884" y="297705"/>
                  </a:lnTo>
                  <a:cubicBezTo>
                    <a:pt x="49262" y="249681"/>
                    <a:pt x="44571" y="178433"/>
                    <a:pt x="44527" y="177718"/>
                  </a:cubicBezTo>
                  <a:lnTo>
                    <a:pt x="44410" y="175817"/>
                  </a:lnTo>
                  <a:lnTo>
                    <a:pt x="43364" y="177407"/>
                  </a:lnTo>
                  <a:cubicBezTo>
                    <a:pt x="25163" y="205070"/>
                    <a:pt x="12632" y="240121"/>
                    <a:pt x="7129" y="278771"/>
                  </a:cubicBezTo>
                  <a:cubicBezTo>
                    <a:pt x="1507" y="318250"/>
                    <a:pt x="3690" y="358663"/>
                    <a:pt x="13444" y="395642"/>
                  </a:cubicBezTo>
                  <a:cubicBezTo>
                    <a:pt x="17111" y="409528"/>
                    <a:pt x="21665" y="421431"/>
                    <a:pt x="26982" y="431019"/>
                  </a:cubicBezTo>
                  <a:cubicBezTo>
                    <a:pt x="33204" y="442243"/>
                    <a:pt x="40514" y="450431"/>
                    <a:pt x="48712" y="455358"/>
                  </a:cubicBezTo>
                  <a:lnTo>
                    <a:pt x="49059" y="455566"/>
                  </a:lnTo>
                  <a:close/>
                  <a:moveTo>
                    <a:pt x="66720" y="459387"/>
                  </a:moveTo>
                  <a:cubicBezTo>
                    <a:pt x="62779" y="459387"/>
                    <a:pt x="56688" y="458540"/>
                    <a:pt x="49848" y="454556"/>
                  </a:cubicBezTo>
                  <a:lnTo>
                    <a:pt x="49842" y="454556"/>
                  </a:lnTo>
                  <a:lnTo>
                    <a:pt x="49578" y="454398"/>
                  </a:lnTo>
                  <a:cubicBezTo>
                    <a:pt x="49508" y="454357"/>
                    <a:pt x="49439" y="454315"/>
                    <a:pt x="49370" y="454273"/>
                  </a:cubicBezTo>
                  <a:lnTo>
                    <a:pt x="48641" y="453824"/>
                  </a:lnTo>
                  <a:cubicBezTo>
                    <a:pt x="40929" y="448971"/>
                    <a:pt x="34019" y="441096"/>
                    <a:pt x="28091" y="430404"/>
                  </a:cubicBezTo>
                  <a:cubicBezTo>
                    <a:pt x="22825" y="420905"/>
                    <a:pt x="18309" y="409100"/>
                    <a:pt x="14671" y="395318"/>
                  </a:cubicBezTo>
                  <a:cubicBezTo>
                    <a:pt x="5548" y="360734"/>
                    <a:pt x="3159" y="322518"/>
                    <a:pt x="7759" y="284802"/>
                  </a:cubicBezTo>
                  <a:cubicBezTo>
                    <a:pt x="12349" y="247170"/>
                    <a:pt x="23580" y="212582"/>
                    <a:pt x="40236" y="184775"/>
                  </a:cubicBezTo>
                  <a:lnTo>
                    <a:pt x="43335" y="179603"/>
                  </a:lnTo>
                  <a:lnTo>
                    <a:pt x="43944" y="185601"/>
                  </a:lnTo>
                  <a:cubicBezTo>
                    <a:pt x="46079" y="206622"/>
                    <a:pt x="53356" y="259685"/>
                    <a:pt x="74774" y="298323"/>
                  </a:cubicBezTo>
                  <a:lnTo>
                    <a:pt x="77154" y="302562"/>
                  </a:lnTo>
                  <a:cubicBezTo>
                    <a:pt x="108664" y="359413"/>
                    <a:pt x="107319" y="408829"/>
                    <a:pt x="72930" y="458091"/>
                  </a:cubicBezTo>
                  <a:lnTo>
                    <a:pt x="72478" y="458738"/>
                  </a:lnTo>
                  <a:lnTo>
                    <a:pt x="71706" y="458902"/>
                  </a:lnTo>
                  <a:cubicBezTo>
                    <a:pt x="70664" y="459123"/>
                    <a:pt x="68954" y="459387"/>
                    <a:pt x="66720" y="459387"/>
                  </a:cubicBezTo>
                  <a:close/>
                  <a:moveTo>
                    <a:pt x="52151" y="451264"/>
                  </a:moveTo>
                  <a:cubicBezTo>
                    <a:pt x="58102" y="454658"/>
                    <a:pt x="63330" y="455385"/>
                    <a:pt x="66720" y="455385"/>
                  </a:cubicBezTo>
                  <a:cubicBezTo>
                    <a:pt x="68127" y="455385"/>
                    <a:pt x="69270" y="455264"/>
                    <a:pt x="70115" y="455128"/>
                  </a:cubicBezTo>
                  <a:cubicBezTo>
                    <a:pt x="103078" y="407482"/>
                    <a:pt x="104196" y="359604"/>
                    <a:pt x="73660" y="304510"/>
                  </a:cubicBezTo>
                  <a:lnTo>
                    <a:pt x="71281" y="300271"/>
                  </a:lnTo>
                  <a:cubicBezTo>
                    <a:pt x="51346" y="264309"/>
                    <a:pt x="43478" y="216279"/>
                    <a:pt x="40631" y="192089"/>
                  </a:cubicBezTo>
                  <a:cubicBezTo>
                    <a:pt x="9413" y="248051"/>
                    <a:pt x="696" y="326635"/>
                    <a:pt x="18541" y="394296"/>
                  </a:cubicBezTo>
                  <a:cubicBezTo>
                    <a:pt x="22096" y="407758"/>
                    <a:pt x="26486" y="419253"/>
                    <a:pt x="31592" y="428462"/>
                  </a:cubicBezTo>
                  <a:cubicBezTo>
                    <a:pt x="37238" y="438647"/>
                    <a:pt x="43752" y="446075"/>
                    <a:pt x="50959" y="450553"/>
                  </a:cubicBezTo>
                  <a:lnTo>
                    <a:pt x="51983" y="450553"/>
                  </a:lnTo>
                  <a:lnTo>
                    <a:pt x="52151" y="451264"/>
                  </a:lnTo>
                  <a:close/>
                </a:path>
              </a:pathLst>
            </a:custGeom>
            <a:grpFill/>
            <a:ln w="995" cap="flat">
              <a:solidFill>
                <a:schemeClr val="bg1"/>
              </a:solidFill>
              <a:prstDash val="solid"/>
              <a:miter/>
            </a:ln>
          </p:spPr>
          <p:txBody>
            <a:bodyPr/>
            <a:lstStyle/>
            <a:p>
              <a:endParaRPr lang="zh-CN" altLang="en-US"/>
            </a:p>
          </p:txBody>
        </p:sp>
        <p:sp>
          <p:nvSpPr>
            <p:cNvPr id="15" name="任意多边形: 形状 14">
              <a:extLst>
                <a:ext uri="{FF2B5EF4-FFF2-40B4-BE49-F238E27FC236}">
                  <a16:creationId xmlns:a16="http://schemas.microsoft.com/office/drawing/2014/main" id="{29154F05-92DC-4F18-89A7-B1CED201A18A}"/>
                </a:ext>
              </a:extLst>
            </p:cNvPr>
            <p:cNvSpPr/>
            <p:nvPr/>
          </p:nvSpPr>
          <p:spPr>
            <a:xfrm>
              <a:off x="-1321743" y="3022866"/>
              <a:ext cx="532264" cy="761378"/>
            </a:xfrm>
            <a:custGeom>
              <a:avLst/>
              <a:gdLst/>
              <a:ahLst/>
              <a:cxnLst/>
              <a:rect l="0" t="0" r="0" b="0"/>
              <a:pathLst>
                <a:path w="532263" h="761377">
                  <a:moveTo>
                    <a:pt x="115969" y="761602"/>
                  </a:moveTo>
                  <a:lnTo>
                    <a:pt x="113096" y="761305"/>
                  </a:lnTo>
                  <a:cubicBezTo>
                    <a:pt x="112600" y="761254"/>
                    <a:pt x="100783" y="759946"/>
                    <a:pt x="83434" y="749627"/>
                  </a:cubicBezTo>
                  <a:lnTo>
                    <a:pt x="83432" y="749627"/>
                  </a:lnTo>
                  <a:lnTo>
                    <a:pt x="82956" y="749341"/>
                  </a:lnTo>
                  <a:cubicBezTo>
                    <a:pt x="61466" y="736429"/>
                    <a:pt x="41483" y="715968"/>
                    <a:pt x="23563" y="688530"/>
                  </a:cubicBezTo>
                  <a:cubicBezTo>
                    <a:pt x="22116" y="686335"/>
                    <a:pt x="20756" y="684084"/>
                    <a:pt x="19483" y="681783"/>
                  </a:cubicBezTo>
                  <a:cubicBezTo>
                    <a:pt x="3412" y="652789"/>
                    <a:pt x="-2722" y="610690"/>
                    <a:pt x="1251" y="556657"/>
                  </a:cubicBezTo>
                  <a:cubicBezTo>
                    <a:pt x="4198" y="516566"/>
                    <a:pt x="11886" y="484665"/>
                    <a:pt x="11964" y="484348"/>
                  </a:cubicBezTo>
                  <a:lnTo>
                    <a:pt x="15731" y="468832"/>
                  </a:lnTo>
                  <a:lnTo>
                    <a:pt x="20862" y="483952"/>
                  </a:lnTo>
                  <a:cubicBezTo>
                    <a:pt x="26292" y="499956"/>
                    <a:pt x="32414" y="514020"/>
                    <a:pt x="39578" y="526945"/>
                  </a:cubicBezTo>
                  <a:cubicBezTo>
                    <a:pt x="51342" y="548168"/>
                    <a:pt x="64344" y="563718"/>
                    <a:pt x="79400" y="581722"/>
                  </a:cubicBezTo>
                  <a:cubicBezTo>
                    <a:pt x="91441" y="596122"/>
                    <a:pt x="103881" y="611000"/>
                    <a:pt x="117455" y="630832"/>
                  </a:cubicBezTo>
                  <a:cubicBezTo>
                    <a:pt x="119422" y="633703"/>
                    <a:pt x="121253" y="636663"/>
                    <a:pt x="122943" y="639704"/>
                  </a:cubicBezTo>
                  <a:cubicBezTo>
                    <a:pt x="139810" y="670130"/>
                    <a:pt x="137426" y="701006"/>
                    <a:pt x="132454" y="721552"/>
                  </a:cubicBezTo>
                  <a:cubicBezTo>
                    <a:pt x="127126" y="743583"/>
                    <a:pt x="117897" y="758527"/>
                    <a:pt x="117507" y="759153"/>
                  </a:cubicBezTo>
                  <a:lnTo>
                    <a:pt x="115969" y="761602"/>
                  </a:lnTo>
                  <a:close/>
                  <a:moveTo>
                    <a:pt x="85097" y="745958"/>
                  </a:moveTo>
                  <a:cubicBezTo>
                    <a:pt x="101905" y="756040"/>
                    <a:pt x="113040" y="757277"/>
                    <a:pt x="113507" y="757324"/>
                  </a:cubicBezTo>
                  <a:lnTo>
                    <a:pt x="113903" y="757365"/>
                  </a:lnTo>
                  <a:lnTo>
                    <a:pt x="114114" y="757028"/>
                  </a:lnTo>
                  <a:cubicBezTo>
                    <a:pt x="114488" y="756428"/>
                    <a:pt x="123388" y="742017"/>
                    <a:pt x="128565" y="720609"/>
                  </a:cubicBezTo>
                  <a:cubicBezTo>
                    <a:pt x="133369" y="700755"/>
                    <a:pt x="135685" y="670939"/>
                    <a:pt x="119445" y="641644"/>
                  </a:cubicBezTo>
                  <a:cubicBezTo>
                    <a:pt x="117815" y="638712"/>
                    <a:pt x="116049" y="635858"/>
                    <a:pt x="114153" y="633091"/>
                  </a:cubicBezTo>
                  <a:cubicBezTo>
                    <a:pt x="100687" y="613417"/>
                    <a:pt x="88310" y="598613"/>
                    <a:pt x="76340" y="584298"/>
                  </a:cubicBezTo>
                  <a:cubicBezTo>
                    <a:pt x="61144" y="566124"/>
                    <a:pt x="48027" y="550439"/>
                    <a:pt x="36078" y="528882"/>
                  </a:cubicBezTo>
                  <a:cubicBezTo>
                    <a:pt x="28798" y="515745"/>
                    <a:pt x="22581" y="501469"/>
                    <a:pt x="17072" y="485235"/>
                  </a:cubicBezTo>
                  <a:lnTo>
                    <a:pt x="16370" y="483164"/>
                  </a:lnTo>
                  <a:lnTo>
                    <a:pt x="15853" y="485290"/>
                  </a:lnTo>
                  <a:cubicBezTo>
                    <a:pt x="15776" y="485606"/>
                    <a:pt x="8162" y="517233"/>
                    <a:pt x="5243" y="556949"/>
                  </a:cubicBezTo>
                  <a:cubicBezTo>
                    <a:pt x="1328" y="610193"/>
                    <a:pt x="7297" y="651539"/>
                    <a:pt x="22984" y="679842"/>
                  </a:cubicBezTo>
                  <a:cubicBezTo>
                    <a:pt x="24207" y="682055"/>
                    <a:pt x="25517" y="684219"/>
                    <a:pt x="26909" y="686331"/>
                  </a:cubicBezTo>
                  <a:cubicBezTo>
                    <a:pt x="44368" y="713066"/>
                    <a:pt x="63755" y="733008"/>
                    <a:pt x="84544" y="745624"/>
                  </a:cubicBezTo>
                  <a:lnTo>
                    <a:pt x="84639" y="745624"/>
                  </a:lnTo>
                  <a:lnTo>
                    <a:pt x="85097" y="745958"/>
                  </a:lnTo>
                  <a:close/>
                  <a:moveTo>
                    <a:pt x="113245" y="756042"/>
                  </a:moveTo>
                  <a:lnTo>
                    <a:pt x="111820" y="755756"/>
                  </a:lnTo>
                  <a:cubicBezTo>
                    <a:pt x="108232" y="755037"/>
                    <a:pt x="98500" y="752531"/>
                    <a:pt x="85671" y="744823"/>
                  </a:cubicBezTo>
                  <a:cubicBezTo>
                    <a:pt x="65160" y="732497"/>
                    <a:pt x="45207" y="712029"/>
                    <a:pt x="27969" y="685634"/>
                  </a:cubicBezTo>
                  <a:cubicBezTo>
                    <a:pt x="26596" y="683549"/>
                    <a:pt x="25303" y="681412"/>
                    <a:pt x="24094" y="679227"/>
                  </a:cubicBezTo>
                  <a:cubicBezTo>
                    <a:pt x="-7302" y="622587"/>
                    <a:pt x="9295" y="523647"/>
                    <a:pt x="15131" y="494673"/>
                  </a:cubicBezTo>
                  <a:lnTo>
                    <a:pt x="16519" y="487779"/>
                  </a:lnTo>
                  <a:lnTo>
                    <a:pt x="18968" y="494370"/>
                  </a:lnTo>
                  <a:cubicBezTo>
                    <a:pt x="23721" y="507161"/>
                    <a:pt x="28955" y="518652"/>
                    <a:pt x="34968" y="529498"/>
                  </a:cubicBezTo>
                  <a:cubicBezTo>
                    <a:pt x="46973" y="551157"/>
                    <a:pt x="60755" y="567640"/>
                    <a:pt x="75348" y="585091"/>
                  </a:cubicBezTo>
                  <a:cubicBezTo>
                    <a:pt x="87313" y="599401"/>
                    <a:pt x="99673" y="614181"/>
                    <a:pt x="113105" y="633808"/>
                  </a:cubicBezTo>
                  <a:cubicBezTo>
                    <a:pt x="114978" y="636542"/>
                    <a:pt x="116723" y="639361"/>
                    <a:pt x="118335" y="642258"/>
                  </a:cubicBezTo>
                  <a:cubicBezTo>
                    <a:pt x="146155" y="692445"/>
                    <a:pt x="119570" y="744789"/>
                    <a:pt x="113958" y="754774"/>
                  </a:cubicBezTo>
                  <a:lnTo>
                    <a:pt x="113245" y="756042"/>
                  </a:lnTo>
                  <a:close/>
                  <a:moveTo>
                    <a:pt x="17733" y="502305"/>
                  </a:moveTo>
                  <a:cubicBezTo>
                    <a:pt x="11253" y="537325"/>
                    <a:pt x="-1029" y="625648"/>
                    <a:pt x="27595" y="677287"/>
                  </a:cubicBezTo>
                  <a:cubicBezTo>
                    <a:pt x="28755" y="679385"/>
                    <a:pt x="29995" y="681436"/>
                    <a:pt x="31314" y="683437"/>
                  </a:cubicBezTo>
                  <a:cubicBezTo>
                    <a:pt x="48229" y="709339"/>
                    <a:pt x="67736" y="729376"/>
                    <a:pt x="87732" y="741393"/>
                  </a:cubicBezTo>
                  <a:cubicBezTo>
                    <a:pt x="98584" y="747913"/>
                    <a:pt x="107024" y="750529"/>
                    <a:pt x="111182" y="751519"/>
                  </a:cubicBezTo>
                  <a:cubicBezTo>
                    <a:pt x="117801" y="739260"/>
                    <a:pt x="140591" y="690667"/>
                    <a:pt x="114835" y="644202"/>
                  </a:cubicBezTo>
                  <a:cubicBezTo>
                    <a:pt x="113286" y="641414"/>
                    <a:pt x="111607" y="638701"/>
                    <a:pt x="109804" y="636071"/>
                  </a:cubicBezTo>
                  <a:cubicBezTo>
                    <a:pt x="96478" y="616601"/>
                    <a:pt x="84182" y="601896"/>
                    <a:pt x="72290" y="587675"/>
                  </a:cubicBezTo>
                  <a:cubicBezTo>
                    <a:pt x="57558" y="570057"/>
                    <a:pt x="43656" y="553432"/>
                    <a:pt x="31466" y="531439"/>
                  </a:cubicBezTo>
                  <a:cubicBezTo>
                    <a:pt x="26399" y="522297"/>
                    <a:pt x="21879" y="512713"/>
                    <a:pt x="17733" y="502305"/>
                  </a:cubicBezTo>
                  <a:close/>
                  <a:moveTo>
                    <a:pt x="219447" y="233152"/>
                  </a:moveTo>
                  <a:cubicBezTo>
                    <a:pt x="218052" y="233152"/>
                    <a:pt x="216663" y="232849"/>
                    <a:pt x="215319" y="232251"/>
                  </a:cubicBezTo>
                  <a:lnTo>
                    <a:pt x="214643" y="231897"/>
                  </a:lnTo>
                  <a:cubicBezTo>
                    <a:pt x="212913" y="230852"/>
                    <a:pt x="211803" y="229015"/>
                    <a:pt x="211598" y="226856"/>
                  </a:cubicBezTo>
                  <a:cubicBezTo>
                    <a:pt x="210829" y="218755"/>
                    <a:pt x="227822" y="187420"/>
                    <a:pt x="245007" y="160655"/>
                  </a:cubicBezTo>
                  <a:cubicBezTo>
                    <a:pt x="259370" y="138282"/>
                    <a:pt x="288385" y="96328"/>
                    <a:pt x="321331" y="66714"/>
                  </a:cubicBezTo>
                  <a:lnTo>
                    <a:pt x="361672" y="30454"/>
                  </a:lnTo>
                  <a:lnTo>
                    <a:pt x="329648" y="74235"/>
                  </a:lnTo>
                  <a:cubicBezTo>
                    <a:pt x="326705" y="78266"/>
                    <a:pt x="257282" y="173523"/>
                    <a:pt x="233038" y="221794"/>
                  </a:cubicBezTo>
                  <a:cubicBezTo>
                    <a:pt x="232110" y="223826"/>
                    <a:pt x="227413" y="233152"/>
                    <a:pt x="219447" y="233152"/>
                  </a:cubicBezTo>
                  <a:close/>
                  <a:moveTo>
                    <a:pt x="217834" y="226799"/>
                  </a:moveTo>
                  <a:cubicBezTo>
                    <a:pt x="218387" y="227034"/>
                    <a:pt x="218915" y="227149"/>
                    <a:pt x="219447" y="227149"/>
                  </a:cubicBezTo>
                  <a:cubicBezTo>
                    <a:pt x="222453" y="227149"/>
                    <a:pt x="225821" y="223182"/>
                    <a:pt x="227595" y="219263"/>
                  </a:cubicBezTo>
                  <a:lnTo>
                    <a:pt x="227647" y="219154"/>
                  </a:lnTo>
                  <a:cubicBezTo>
                    <a:pt x="250021" y="174576"/>
                    <a:pt x="310375" y="90590"/>
                    <a:pt x="322687" y="73602"/>
                  </a:cubicBezTo>
                  <a:cubicBezTo>
                    <a:pt x="291362" y="102579"/>
                    <a:pt x="263869" y="142387"/>
                    <a:pt x="250057" y="163900"/>
                  </a:cubicBezTo>
                  <a:cubicBezTo>
                    <a:pt x="228514" y="197457"/>
                    <a:pt x="217175" y="222091"/>
                    <a:pt x="217574" y="226290"/>
                  </a:cubicBezTo>
                  <a:cubicBezTo>
                    <a:pt x="217595" y="226507"/>
                    <a:pt x="217649" y="226670"/>
                    <a:pt x="217722" y="226741"/>
                  </a:cubicBezTo>
                  <a:lnTo>
                    <a:pt x="217834" y="226799"/>
                  </a:lnTo>
                  <a:close/>
                  <a:moveTo>
                    <a:pt x="325383" y="330813"/>
                  </a:moveTo>
                  <a:cubicBezTo>
                    <a:pt x="323776" y="330813"/>
                    <a:pt x="322287" y="330408"/>
                    <a:pt x="320958" y="329610"/>
                  </a:cubicBezTo>
                  <a:cubicBezTo>
                    <a:pt x="314121" y="325499"/>
                    <a:pt x="315864" y="313958"/>
                    <a:pt x="318471" y="303212"/>
                  </a:cubicBezTo>
                  <a:cubicBezTo>
                    <a:pt x="322675" y="285298"/>
                    <a:pt x="350089" y="240770"/>
                    <a:pt x="388304" y="189791"/>
                  </a:cubicBezTo>
                  <a:cubicBezTo>
                    <a:pt x="419362" y="148361"/>
                    <a:pt x="461886" y="97722"/>
                    <a:pt x="488089" y="79847"/>
                  </a:cubicBezTo>
                  <a:lnTo>
                    <a:pt x="533159" y="49106"/>
                  </a:lnTo>
                  <a:lnTo>
                    <a:pt x="495327" y="88413"/>
                  </a:lnTo>
                  <a:cubicBezTo>
                    <a:pt x="494433" y="89343"/>
                    <a:pt x="405185" y="182857"/>
                    <a:pt x="341188" y="320643"/>
                  </a:cubicBezTo>
                  <a:lnTo>
                    <a:pt x="340806" y="321454"/>
                  </a:lnTo>
                  <a:lnTo>
                    <a:pt x="340210" y="322099"/>
                  </a:lnTo>
                  <a:cubicBezTo>
                    <a:pt x="337184" y="325359"/>
                    <a:pt x="331243" y="330813"/>
                    <a:pt x="325383" y="330813"/>
                  </a:cubicBezTo>
                  <a:close/>
                  <a:moveTo>
                    <a:pt x="488517" y="86913"/>
                  </a:moveTo>
                  <a:cubicBezTo>
                    <a:pt x="462733" y="106021"/>
                    <a:pt x="422719" y="153891"/>
                    <a:pt x="393107" y="193392"/>
                  </a:cubicBezTo>
                  <a:cubicBezTo>
                    <a:pt x="355351" y="243760"/>
                    <a:pt x="328346" y="287414"/>
                    <a:pt x="324310" y="304605"/>
                  </a:cubicBezTo>
                  <a:cubicBezTo>
                    <a:pt x="320807" y="319047"/>
                    <a:pt x="322236" y="323374"/>
                    <a:pt x="324050" y="324464"/>
                  </a:cubicBezTo>
                  <a:cubicBezTo>
                    <a:pt x="324443" y="324700"/>
                    <a:pt x="324865" y="324810"/>
                    <a:pt x="325383" y="324810"/>
                  </a:cubicBezTo>
                  <a:cubicBezTo>
                    <a:pt x="328408" y="324810"/>
                    <a:pt x="332858" y="321185"/>
                    <a:pt x="335769" y="318061"/>
                  </a:cubicBezTo>
                  <a:cubicBezTo>
                    <a:pt x="394166" y="192358"/>
                    <a:pt x="473538" y="103164"/>
                    <a:pt x="488517" y="86913"/>
                  </a:cubicBezTo>
                  <a:close/>
                  <a:moveTo>
                    <a:pt x="270578" y="325752"/>
                  </a:moveTo>
                  <a:cubicBezTo>
                    <a:pt x="268911" y="325745"/>
                    <a:pt x="267259" y="325429"/>
                    <a:pt x="265707" y="324818"/>
                  </a:cubicBezTo>
                  <a:cubicBezTo>
                    <a:pt x="265492" y="324735"/>
                    <a:pt x="265281" y="324640"/>
                    <a:pt x="265075" y="324536"/>
                  </a:cubicBezTo>
                  <a:lnTo>
                    <a:pt x="265010" y="324519"/>
                  </a:lnTo>
                  <a:lnTo>
                    <a:pt x="264633" y="324291"/>
                  </a:lnTo>
                  <a:cubicBezTo>
                    <a:pt x="262798" y="323186"/>
                    <a:pt x="261564" y="321275"/>
                    <a:pt x="261157" y="318913"/>
                  </a:cubicBezTo>
                  <a:cubicBezTo>
                    <a:pt x="259088" y="306811"/>
                    <a:pt x="281777" y="262051"/>
                    <a:pt x="295487" y="236448"/>
                  </a:cubicBezTo>
                  <a:cubicBezTo>
                    <a:pt x="313143" y="203472"/>
                    <a:pt x="338963" y="159816"/>
                    <a:pt x="358481" y="136187"/>
                  </a:cubicBezTo>
                  <a:cubicBezTo>
                    <a:pt x="401369" y="84261"/>
                    <a:pt x="458966" y="17901"/>
                    <a:pt x="480133" y="1771"/>
                  </a:cubicBezTo>
                  <a:lnTo>
                    <a:pt x="482357" y="78"/>
                  </a:lnTo>
                  <a:lnTo>
                    <a:pt x="489531" y="8213"/>
                  </a:lnTo>
                  <a:lnTo>
                    <a:pt x="487572" y="10207"/>
                  </a:lnTo>
                  <a:cubicBezTo>
                    <a:pt x="486490" y="11308"/>
                    <a:pt x="378406" y="122330"/>
                    <a:pt x="291877" y="305181"/>
                  </a:cubicBezTo>
                  <a:cubicBezTo>
                    <a:pt x="290389" y="308797"/>
                    <a:pt x="282758" y="325752"/>
                    <a:pt x="270578" y="325752"/>
                  </a:cubicBezTo>
                  <a:close/>
                  <a:moveTo>
                    <a:pt x="267703" y="319133"/>
                  </a:moveTo>
                  <a:lnTo>
                    <a:pt x="267732" y="319151"/>
                  </a:lnTo>
                  <a:cubicBezTo>
                    <a:pt x="267779" y="319179"/>
                    <a:pt x="267828" y="319202"/>
                    <a:pt x="267879" y="319223"/>
                  </a:cubicBezTo>
                  <a:cubicBezTo>
                    <a:pt x="268792" y="319576"/>
                    <a:pt x="269677" y="319749"/>
                    <a:pt x="270577" y="319749"/>
                  </a:cubicBezTo>
                  <a:cubicBezTo>
                    <a:pt x="277584" y="319749"/>
                    <a:pt x="283958" y="308684"/>
                    <a:pt x="286350" y="302834"/>
                  </a:cubicBezTo>
                  <a:lnTo>
                    <a:pt x="286415" y="302685"/>
                  </a:lnTo>
                  <a:cubicBezTo>
                    <a:pt x="363868" y="138991"/>
                    <a:pt x="458660" y="32418"/>
                    <a:pt x="479239" y="10281"/>
                  </a:cubicBezTo>
                  <a:cubicBezTo>
                    <a:pt x="455579" y="30945"/>
                    <a:pt x="403000" y="91715"/>
                    <a:pt x="363110" y="140011"/>
                  </a:cubicBezTo>
                  <a:cubicBezTo>
                    <a:pt x="343873" y="163299"/>
                    <a:pt x="318299" y="206562"/>
                    <a:pt x="300780" y="239282"/>
                  </a:cubicBezTo>
                  <a:cubicBezTo>
                    <a:pt x="279071" y="279825"/>
                    <a:pt x="265840" y="310684"/>
                    <a:pt x="267075" y="317899"/>
                  </a:cubicBezTo>
                  <a:cubicBezTo>
                    <a:pt x="267147" y="318323"/>
                    <a:pt x="267315" y="318879"/>
                    <a:pt x="267703" y="319133"/>
                  </a:cubicBezTo>
                  <a:close/>
                  <a:moveTo>
                    <a:pt x="238210" y="291367"/>
                  </a:moveTo>
                  <a:cubicBezTo>
                    <a:pt x="236281" y="291367"/>
                    <a:pt x="234488" y="290878"/>
                    <a:pt x="232883" y="289913"/>
                  </a:cubicBezTo>
                  <a:cubicBezTo>
                    <a:pt x="227710" y="286805"/>
                    <a:pt x="225779" y="279830"/>
                    <a:pt x="226806" y="267964"/>
                  </a:cubicBezTo>
                  <a:cubicBezTo>
                    <a:pt x="229545" y="236232"/>
                    <a:pt x="347958" y="79945"/>
                    <a:pt x="397438" y="23375"/>
                  </a:cubicBezTo>
                  <a:lnTo>
                    <a:pt x="399335" y="21206"/>
                  </a:lnTo>
                  <a:lnTo>
                    <a:pt x="407927" y="28123"/>
                  </a:lnTo>
                  <a:lnTo>
                    <a:pt x="406214" y="30439"/>
                  </a:lnTo>
                  <a:cubicBezTo>
                    <a:pt x="404895" y="32221"/>
                    <a:pt x="274129" y="209480"/>
                    <a:pt x="251785" y="283483"/>
                  </a:cubicBezTo>
                  <a:lnTo>
                    <a:pt x="251332" y="284988"/>
                  </a:lnTo>
                  <a:lnTo>
                    <a:pt x="250161" y="286042"/>
                  </a:lnTo>
                  <a:cubicBezTo>
                    <a:pt x="249173" y="286931"/>
                    <a:pt x="243955" y="291367"/>
                    <a:pt x="238210" y="291367"/>
                  </a:cubicBezTo>
                  <a:close/>
                  <a:moveTo>
                    <a:pt x="396125" y="34067"/>
                  </a:moveTo>
                  <a:cubicBezTo>
                    <a:pt x="336134" y="104125"/>
                    <a:pt x="234982" y="243052"/>
                    <a:pt x="232787" y="268481"/>
                  </a:cubicBezTo>
                  <a:cubicBezTo>
                    <a:pt x="232013" y="277418"/>
                    <a:pt x="233115" y="283049"/>
                    <a:pt x="235973" y="284767"/>
                  </a:cubicBezTo>
                  <a:cubicBezTo>
                    <a:pt x="236642" y="285168"/>
                    <a:pt x="237373" y="285364"/>
                    <a:pt x="238210" y="285364"/>
                  </a:cubicBezTo>
                  <a:cubicBezTo>
                    <a:pt x="241109" y="285364"/>
                    <a:pt x="244474" y="283062"/>
                    <a:pt x="246067" y="281649"/>
                  </a:cubicBezTo>
                  <a:cubicBezTo>
                    <a:pt x="266177" y="215245"/>
                    <a:pt x="371269" y="68277"/>
                    <a:pt x="396125" y="34067"/>
                  </a:cubicBezTo>
                  <a:close/>
                  <a:moveTo>
                    <a:pt x="369102" y="330813"/>
                  </a:moveTo>
                  <a:cubicBezTo>
                    <a:pt x="367707" y="330813"/>
                    <a:pt x="366318" y="330510"/>
                    <a:pt x="364974" y="329912"/>
                  </a:cubicBezTo>
                  <a:lnTo>
                    <a:pt x="364297" y="329559"/>
                  </a:lnTo>
                  <a:cubicBezTo>
                    <a:pt x="362567" y="328513"/>
                    <a:pt x="361457" y="326675"/>
                    <a:pt x="361253" y="324517"/>
                  </a:cubicBezTo>
                  <a:cubicBezTo>
                    <a:pt x="360483" y="316416"/>
                    <a:pt x="377478" y="285082"/>
                    <a:pt x="394661" y="258316"/>
                  </a:cubicBezTo>
                  <a:cubicBezTo>
                    <a:pt x="409024" y="235943"/>
                    <a:pt x="438040" y="193990"/>
                    <a:pt x="470985" y="164376"/>
                  </a:cubicBezTo>
                  <a:lnTo>
                    <a:pt x="511326" y="128116"/>
                  </a:lnTo>
                  <a:lnTo>
                    <a:pt x="479302" y="171897"/>
                  </a:lnTo>
                  <a:cubicBezTo>
                    <a:pt x="476360" y="175928"/>
                    <a:pt x="406936" y="271185"/>
                    <a:pt x="382692" y="319456"/>
                  </a:cubicBezTo>
                  <a:cubicBezTo>
                    <a:pt x="381765" y="321489"/>
                    <a:pt x="377067" y="330813"/>
                    <a:pt x="369102" y="330813"/>
                  </a:cubicBezTo>
                  <a:close/>
                  <a:moveTo>
                    <a:pt x="367489" y="324460"/>
                  </a:moveTo>
                  <a:cubicBezTo>
                    <a:pt x="368041" y="324696"/>
                    <a:pt x="368569" y="324810"/>
                    <a:pt x="369101" y="324810"/>
                  </a:cubicBezTo>
                  <a:cubicBezTo>
                    <a:pt x="372108" y="324810"/>
                    <a:pt x="375476" y="320843"/>
                    <a:pt x="377249" y="316925"/>
                  </a:cubicBezTo>
                  <a:lnTo>
                    <a:pt x="377302" y="316815"/>
                  </a:lnTo>
                  <a:cubicBezTo>
                    <a:pt x="399676" y="272237"/>
                    <a:pt x="460029" y="188252"/>
                    <a:pt x="472342" y="171263"/>
                  </a:cubicBezTo>
                  <a:cubicBezTo>
                    <a:pt x="441016" y="200241"/>
                    <a:pt x="413523" y="240048"/>
                    <a:pt x="399712" y="261561"/>
                  </a:cubicBezTo>
                  <a:cubicBezTo>
                    <a:pt x="378168" y="295118"/>
                    <a:pt x="366830" y="319752"/>
                    <a:pt x="367227" y="323952"/>
                  </a:cubicBezTo>
                  <a:cubicBezTo>
                    <a:pt x="367248" y="324168"/>
                    <a:pt x="367303" y="324331"/>
                    <a:pt x="367375" y="324402"/>
                  </a:cubicBezTo>
                  <a:lnTo>
                    <a:pt x="367489" y="324460"/>
                  </a:lnTo>
                  <a:close/>
                </a:path>
              </a:pathLst>
            </a:custGeom>
            <a:grpFill/>
            <a:ln w="995" cap="flat">
              <a:solidFill>
                <a:schemeClr val="bg1"/>
              </a:solidFill>
              <a:prstDash val="solid"/>
              <a:miter/>
            </a:ln>
          </p:spPr>
          <p:txBody>
            <a:bodyPr/>
            <a:lstStyle/>
            <a:p>
              <a:endParaRPr lang="zh-CN" altLang="en-US"/>
            </a:p>
          </p:txBody>
        </p:sp>
      </p:grpSp>
      <p:sp>
        <p:nvSpPr>
          <p:cNvPr id="17" name="矩形 16">
            <a:extLst>
              <a:ext uri="{FF2B5EF4-FFF2-40B4-BE49-F238E27FC236}">
                <a16:creationId xmlns:a16="http://schemas.microsoft.com/office/drawing/2014/main" id="{0D177A56-ED30-43A9-A903-4D7C0080D7ED}"/>
              </a:ext>
            </a:extLst>
          </p:cNvPr>
          <p:cNvSpPr/>
          <p:nvPr/>
        </p:nvSpPr>
        <p:spPr>
          <a:xfrm>
            <a:off x="2925267" y="2996952"/>
            <a:ext cx="2646878" cy="1077218"/>
          </a:xfrm>
          <a:prstGeom prst="rect">
            <a:avLst/>
          </a:prstGeom>
        </p:spPr>
        <p:txBody>
          <a:bodyPr wrap="none">
            <a:spAutoFit/>
          </a:bodyPr>
          <a:lstStyle/>
          <a:p>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粮食生产能力达到</a:t>
            </a:r>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en-US" altLang="zh-CN" sz="4000" b="1" dirty="0">
                <a:solidFill>
                  <a:schemeClr val="accent1"/>
                </a:solidFill>
                <a:latin typeface="微软雅黑" panose="020B0503020204020204" pitchFamily="34" charset="-122"/>
                <a:ea typeface="微软雅黑" panose="020B0503020204020204" pitchFamily="34" charset="-122"/>
              </a:rPr>
              <a:t>1.2</a:t>
            </a:r>
            <a:r>
              <a:rPr lang="zh-CN" altLang="en-US" sz="2800" b="1" dirty="0">
                <a:solidFill>
                  <a:schemeClr val="accent1"/>
                </a:solidFill>
                <a:latin typeface="微软雅黑" panose="020B0503020204020204" pitchFamily="34" charset="-122"/>
                <a:ea typeface="微软雅黑" panose="020B0503020204020204" pitchFamily="34" charset="-122"/>
              </a:rPr>
              <a:t>万亿斤</a:t>
            </a:r>
            <a:endParaRPr lang="zh-CN" altLang="en-US" sz="4000" b="1" dirty="0">
              <a:solidFill>
                <a:schemeClr val="accent1"/>
              </a:solidFill>
            </a:endParaRPr>
          </a:p>
        </p:txBody>
      </p:sp>
      <p:sp>
        <p:nvSpPr>
          <p:cNvPr id="18" name="矩形 17">
            <a:extLst>
              <a:ext uri="{FF2B5EF4-FFF2-40B4-BE49-F238E27FC236}">
                <a16:creationId xmlns:a16="http://schemas.microsoft.com/office/drawing/2014/main" id="{3B0CEF49-2CBC-47AE-8DBA-86E81052DF8A}"/>
              </a:ext>
            </a:extLst>
          </p:cNvPr>
          <p:cNvSpPr/>
          <p:nvPr/>
        </p:nvSpPr>
        <p:spPr>
          <a:xfrm>
            <a:off x="6957715" y="2060848"/>
            <a:ext cx="1723549" cy="461665"/>
          </a:xfrm>
          <a:prstGeom prst="rect">
            <a:avLst/>
          </a:prstGeom>
        </p:spPr>
        <p:txBody>
          <a:bodyPr wrap="none">
            <a:spAutoFit/>
          </a:bodyPr>
          <a:lstStyle/>
          <a:p>
            <a:r>
              <a:rPr lang="zh-CN" altLang="en-US" sz="2400" b="1" dirty="0">
                <a:solidFill>
                  <a:schemeClr val="tx1">
                    <a:lumMod val="75000"/>
                    <a:lumOff val="25000"/>
                  </a:schemeClr>
                </a:solidFill>
                <a:latin typeface="微软雅黑" pitchFamily="34" charset="-122"/>
                <a:ea typeface="微软雅黑" pitchFamily="34" charset="-122"/>
              </a:rPr>
              <a:t>城镇化率：</a:t>
            </a:r>
          </a:p>
        </p:txBody>
      </p:sp>
      <p:grpSp>
        <p:nvGrpSpPr>
          <p:cNvPr id="7" name="组合 6">
            <a:extLst>
              <a:ext uri="{FF2B5EF4-FFF2-40B4-BE49-F238E27FC236}">
                <a16:creationId xmlns:a16="http://schemas.microsoft.com/office/drawing/2014/main" id="{49F18944-8E1B-4D85-9D48-85A97418CB38}"/>
              </a:ext>
            </a:extLst>
          </p:cNvPr>
          <p:cNvGrpSpPr/>
          <p:nvPr/>
        </p:nvGrpSpPr>
        <p:grpSpPr>
          <a:xfrm>
            <a:off x="10054058" y="2492896"/>
            <a:ext cx="1584177" cy="1872208"/>
            <a:chOff x="6237635" y="2492896"/>
            <a:chExt cx="1584177" cy="1872208"/>
          </a:xfrm>
        </p:grpSpPr>
        <p:grpSp>
          <p:nvGrpSpPr>
            <p:cNvPr id="83" name="组合 82">
              <a:extLst>
                <a:ext uri="{FF2B5EF4-FFF2-40B4-BE49-F238E27FC236}">
                  <a16:creationId xmlns:a16="http://schemas.microsoft.com/office/drawing/2014/main" id="{F89E8761-8369-4B86-A4CA-512A26186CA8}"/>
                </a:ext>
              </a:extLst>
            </p:cNvPr>
            <p:cNvGrpSpPr/>
            <p:nvPr/>
          </p:nvGrpSpPr>
          <p:grpSpPr>
            <a:xfrm flipH="1">
              <a:off x="6237635" y="2492896"/>
              <a:ext cx="1584177" cy="1872208"/>
              <a:chOff x="1125067" y="2276872"/>
              <a:chExt cx="1440161" cy="1872208"/>
            </a:xfrm>
          </p:grpSpPr>
          <p:sp>
            <p:nvSpPr>
              <p:cNvPr id="84" name="梯形 83">
                <a:extLst>
                  <a:ext uri="{FF2B5EF4-FFF2-40B4-BE49-F238E27FC236}">
                    <a16:creationId xmlns:a16="http://schemas.microsoft.com/office/drawing/2014/main" id="{DB660D82-4D1D-4E96-AB03-996D20D0D846}"/>
                  </a:ext>
                </a:extLst>
              </p:cNvPr>
              <p:cNvSpPr/>
              <p:nvPr/>
            </p:nvSpPr>
            <p:spPr>
              <a:xfrm rot="16200000">
                <a:off x="319887" y="3082052"/>
                <a:ext cx="1872208" cy="261847"/>
              </a:xfrm>
              <a:prstGeom prst="trapezoid">
                <a:avLst>
                  <a:gd name="adj" fmla="val 5366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形状 84">
                <a:extLst>
                  <a:ext uri="{FF2B5EF4-FFF2-40B4-BE49-F238E27FC236}">
                    <a16:creationId xmlns:a16="http://schemas.microsoft.com/office/drawing/2014/main" id="{7BA66971-D48B-4555-821B-7934EB0F2722}"/>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 name="图形 3">
              <a:extLst>
                <a:ext uri="{FF2B5EF4-FFF2-40B4-BE49-F238E27FC236}">
                  <a16:creationId xmlns:a16="http://schemas.microsoft.com/office/drawing/2014/main" id="{37158373-9CA0-4D83-B889-6960F23456BD}"/>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669683" y="2996952"/>
              <a:ext cx="736476" cy="736476"/>
            </a:xfrm>
            <a:prstGeom prst="rect">
              <a:avLst/>
            </a:prstGeom>
          </p:spPr>
        </p:pic>
      </p:grpSp>
      <p:cxnSp>
        <p:nvCxnSpPr>
          <p:cNvPr id="29" name="直接连接符 28">
            <a:extLst>
              <a:ext uri="{FF2B5EF4-FFF2-40B4-BE49-F238E27FC236}">
                <a16:creationId xmlns:a16="http://schemas.microsoft.com/office/drawing/2014/main" id="{DCA65BCA-A5F1-445E-B4F8-7BA07D955CD3}"/>
              </a:ext>
            </a:extLst>
          </p:cNvPr>
          <p:cNvCxnSpPr>
            <a:cxnSpLocks/>
          </p:cNvCxnSpPr>
          <p:nvPr/>
        </p:nvCxnSpPr>
        <p:spPr>
          <a:xfrm>
            <a:off x="6165627" y="1916832"/>
            <a:ext cx="0" cy="2952328"/>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0300852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0-#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86"/>
                                        </p:tgtEl>
                                        <p:attrNameLst>
                                          <p:attrName>style.visibility</p:attrName>
                                        </p:attrNameLst>
                                      </p:cBhvr>
                                      <p:to>
                                        <p:strVal val="visible"/>
                                      </p:to>
                                    </p:set>
                                    <p:anim calcmode="lin" valueType="num">
                                      <p:cBhvr additive="base">
                                        <p:cTn id="16" dur="500" fill="hold"/>
                                        <p:tgtEl>
                                          <p:spTgt spid="86"/>
                                        </p:tgtEl>
                                        <p:attrNameLst>
                                          <p:attrName>ppt_x</p:attrName>
                                        </p:attrNameLst>
                                      </p:cBhvr>
                                      <p:tavLst>
                                        <p:tav tm="0">
                                          <p:val>
                                            <p:strVal val="0-#ppt_w/2"/>
                                          </p:val>
                                        </p:tav>
                                        <p:tav tm="100000">
                                          <p:val>
                                            <p:strVal val="#ppt_x"/>
                                          </p:val>
                                        </p:tav>
                                      </p:tavLst>
                                    </p:anim>
                                    <p:anim calcmode="lin" valueType="num">
                                      <p:cBhvr additive="base">
                                        <p:cTn id="17" dur="500" fill="hold"/>
                                        <p:tgtEl>
                                          <p:spTgt spid="86"/>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0-#ppt_w/2"/>
                                          </p:val>
                                        </p:tav>
                                        <p:tav tm="100000">
                                          <p:val>
                                            <p:strVal val="#ppt_x"/>
                                          </p:val>
                                        </p:tav>
                                      </p:tavLst>
                                    </p:anim>
                                    <p:anim calcmode="lin" valueType="num">
                                      <p:cBhvr additive="base">
                                        <p:cTn id="25" dur="500" fill="hold"/>
                                        <p:tgtEl>
                                          <p:spTgt spid="34"/>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35"/>
                                        </p:tgtEl>
                                        <p:attrNameLst>
                                          <p:attrName>style.visibility</p:attrName>
                                        </p:attrNameLst>
                                      </p:cBhvr>
                                      <p:to>
                                        <p:strVal val="visible"/>
                                      </p:to>
                                    </p:set>
                                    <p:anim calcmode="lin" valueType="num">
                                      <p:cBhvr additive="base">
                                        <p:cTn id="28" dur="500" fill="hold"/>
                                        <p:tgtEl>
                                          <p:spTgt spid="35"/>
                                        </p:tgtEl>
                                        <p:attrNameLst>
                                          <p:attrName>ppt_x</p:attrName>
                                        </p:attrNameLst>
                                      </p:cBhvr>
                                      <p:tavLst>
                                        <p:tav tm="0">
                                          <p:val>
                                            <p:strVal val="0-#ppt_w/2"/>
                                          </p:val>
                                        </p:tav>
                                        <p:tav tm="100000">
                                          <p:val>
                                            <p:strVal val="#ppt_x"/>
                                          </p:val>
                                        </p:tav>
                                      </p:tavLst>
                                    </p:anim>
                                    <p:anim calcmode="lin" valueType="num">
                                      <p:cBhvr additive="base">
                                        <p:cTn id="29" dur="500" fill="hold"/>
                                        <p:tgtEl>
                                          <p:spTgt spid="35"/>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36"/>
                                        </p:tgtEl>
                                        <p:attrNameLst>
                                          <p:attrName>style.visibility</p:attrName>
                                        </p:attrNameLst>
                                      </p:cBhvr>
                                      <p:to>
                                        <p:strVal val="visible"/>
                                      </p:to>
                                    </p:set>
                                    <p:anim calcmode="lin" valueType="num">
                                      <p:cBhvr additive="base">
                                        <p:cTn id="32" dur="500" fill="hold"/>
                                        <p:tgtEl>
                                          <p:spTgt spid="36"/>
                                        </p:tgtEl>
                                        <p:attrNameLst>
                                          <p:attrName>ppt_x</p:attrName>
                                        </p:attrNameLst>
                                      </p:cBhvr>
                                      <p:tavLst>
                                        <p:tav tm="0">
                                          <p:val>
                                            <p:strVal val="0-#ppt_w/2"/>
                                          </p:val>
                                        </p:tav>
                                        <p:tav tm="100000">
                                          <p:val>
                                            <p:strVal val="#ppt_x"/>
                                          </p:val>
                                        </p:tav>
                                      </p:tavLst>
                                    </p:anim>
                                    <p:anim calcmode="lin" valueType="num">
                                      <p:cBhvr additive="base">
                                        <p:cTn id="33" dur="500" fill="hold"/>
                                        <p:tgtEl>
                                          <p:spTgt spid="36"/>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500" fill="hold"/>
                                        <p:tgtEl>
                                          <p:spTgt spid="30"/>
                                        </p:tgtEl>
                                        <p:attrNameLst>
                                          <p:attrName>ppt_x</p:attrName>
                                        </p:attrNameLst>
                                      </p:cBhvr>
                                      <p:tavLst>
                                        <p:tav tm="0">
                                          <p:val>
                                            <p:strVal val="0-#ppt_w/2"/>
                                          </p:val>
                                        </p:tav>
                                        <p:tav tm="100000">
                                          <p:val>
                                            <p:strVal val="#ppt_x"/>
                                          </p:val>
                                        </p:tav>
                                      </p:tavLst>
                                    </p:anim>
                                    <p:anim calcmode="lin" valueType="num">
                                      <p:cBhvr additive="base">
                                        <p:cTn id="37" dur="500" fill="hold"/>
                                        <p:tgtEl>
                                          <p:spTgt spid="30"/>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500" fill="hold"/>
                                        <p:tgtEl>
                                          <p:spTgt spid="16"/>
                                        </p:tgtEl>
                                        <p:attrNameLst>
                                          <p:attrName>ppt_x</p:attrName>
                                        </p:attrNameLst>
                                      </p:cBhvr>
                                      <p:tavLst>
                                        <p:tav tm="0">
                                          <p:val>
                                            <p:strVal val="0-#ppt_w/2"/>
                                          </p:val>
                                        </p:tav>
                                        <p:tav tm="100000">
                                          <p:val>
                                            <p:strVal val="#ppt_x"/>
                                          </p:val>
                                        </p:tav>
                                      </p:tavLst>
                                    </p:anim>
                                    <p:anim calcmode="lin" valueType="num">
                                      <p:cBhvr additive="base">
                                        <p:cTn id="41" dur="500" fill="hold"/>
                                        <p:tgtEl>
                                          <p:spTgt spid="16"/>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additive="base">
                                        <p:cTn id="44" dur="500" fill="hold"/>
                                        <p:tgtEl>
                                          <p:spTgt spid="17"/>
                                        </p:tgtEl>
                                        <p:attrNameLst>
                                          <p:attrName>ppt_x</p:attrName>
                                        </p:attrNameLst>
                                      </p:cBhvr>
                                      <p:tavLst>
                                        <p:tav tm="0">
                                          <p:val>
                                            <p:strVal val="0-#ppt_w/2"/>
                                          </p:val>
                                        </p:tav>
                                        <p:tav tm="100000">
                                          <p:val>
                                            <p:strVal val="#ppt_x"/>
                                          </p:val>
                                        </p:tav>
                                      </p:tavLst>
                                    </p:anim>
                                    <p:anim calcmode="lin" valueType="num">
                                      <p:cBhvr additive="base">
                                        <p:cTn id="45" dur="500" fill="hold"/>
                                        <p:tgtEl>
                                          <p:spTgt spid="17"/>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0-#ppt_w/2"/>
                                          </p:val>
                                        </p:tav>
                                        <p:tav tm="100000">
                                          <p:val>
                                            <p:strVal val="#ppt_x"/>
                                          </p:val>
                                        </p:tav>
                                      </p:tavLst>
                                    </p:anim>
                                    <p:anim calcmode="lin" valueType="num">
                                      <p:cBhvr additive="base">
                                        <p:cTn id="49" dur="500" fill="hold"/>
                                        <p:tgtEl>
                                          <p:spTgt spid="18"/>
                                        </p:tgtEl>
                                        <p:attrNameLst>
                                          <p:attrName>ppt_y</p:attrName>
                                        </p:attrNameLst>
                                      </p:cBhvr>
                                      <p:tavLst>
                                        <p:tav tm="0">
                                          <p:val>
                                            <p:strVal val="#ppt_y"/>
                                          </p:val>
                                        </p:tav>
                                        <p:tav tm="100000">
                                          <p:val>
                                            <p:strVal val="#ppt_y"/>
                                          </p:val>
                                        </p:tav>
                                      </p:tavLst>
                                    </p:anim>
                                  </p:childTnLst>
                                </p:cTn>
                              </p:par>
                              <p:par>
                                <p:cTn id="50" presetID="2" presetClass="entr" presetSubtype="8" fill="hold" nodeType="withEffect">
                                  <p:stCondLst>
                                    <p:cond delay="0"/>
                                  </p:stCondLst>
                                  <p:childTnLst>
                                    <p:set>
                                      <p:cBhvr>
                                        <p:cTn id="51" dur="1" fill="hold">
                                          <p:stCondLst>
                                            <p:cond delay="0"/>
                                          </p:stCondLst>
                                        </p:cTn>
                                        <p:tgtEl>
                                          <p:spTgt spid="7"/>
                                        </p:tgtEl>
                                        <p:attrNameLst>
                                          <p:attrName>style.visibility</p:attrName>
                                        </p:attrNameLst>
                                      </p:cBhvr>
                                      <p:to>
                                        <p:strVal val="visible"/>
                                      </p:to>
                                    </p:set>
                                    <p:anim calcmode="lin" valueType="num">
                                      <p:cBhvr additive="base">
                                        <p:cTn id="52" dur="500" fill="hold"/>
                                        <p:tgtEl>
                                          <p:spTgt spid="7"/>
                                        </p:tgtEl>
                                        <p:attrNameLst>
                                          <p:attrName>ppt_x</p:attrName>
                                        </p:attrNameLst>
                                      </p:cBhvr>
                                      <p:tavLst>
                                        <p:tav tm="0">
                                          <p:val>
                                            <p:strVal val="0-#ppt_w/2"/>
                                          </p:val>
                                        </p:tav>
                                        <p:tav tm="100000">
                                          <p:val>
                                            <p:strVal val="#ppt_x"/>
                                          </p:val>
                                        </p:tav>
                                      </p:tavLst>
                                    </p:anim>
                                    <p:anim calcmode="lin" valueType="num">
                                      <p:cBhvr additive="base">
                                        <p:cTn id="53" dur="500" fill="hold"/>
                                        <p:tgtEl>
                                          <p:spTgt spid="7"/>
                                        </p:tgtEl>
                                        <p:attrNameLst>
                                          <p:attrName>ppt_y</p:attrName>
                                        </p:attrNameLst>
                                      </p:cBhvr>
                                      <p:tavLst>
                                        <p:tav tm="0">
                                          <p:val>
                                            <p:strVal val="#ppt_y"/>
                                          </p:val>
                                        </p:tav>
                                        <p:tav tm="100000">
                                          <p:val>
                                            <p:strVal val="#ppt_y"/>
                                          </p:val>
                                        </p:tav>
                                      </p:tavLst>
                                    </p:anim>
                                  </p:childTnLst>
                                </p:cTn>
                              </p:par>
                              <p:par>
                                <p:cTn id="54" presetID="2" presetClass="entr" presetSubtype="8" fill="hold" nodeType="withEffect">
                                  <p:stCondLst>
                                    <p:cond delay="0"/>
                                  </p:stCondLst>
                                  <p:childTnLst>
                                    <p:set>
                                      <p:cBhvr>
                                        <p:cTn id="55" dur="1" fill="hold">
                                          <p:stCondLst>
                                            <p:cond delay="0"/>
                                          </p:stCondLst>
                                        </p:cTn>
                                        <p:tgtEl>
                                          <p:spTgt spid="29"/>
                                        </p:tgtEl>
                                        <p:attrNameLst>
                                          <p:attrName>style.visibility</p:attrName>
                                        </p:attrNameLst>
                                      </p:cBhvr>
                                      <p:to>
                                        <p:strVal val="visible"/>
                                      </p:to>
                                    </p:set>
                                    <p:anim calcmode="lin" valueType="num">
                                      <p:cBhvr additive="base">
                                        <p:cTn id="56" dur="500" fill="hold"/>
                                        <p:tgtEl>
                                          <p:spTgt spid="29"/>
                                        </p:tgtEl>
                                        <p:attrNameLst>
                                          <p:attrName>ppt_x</p:attrName>
                                        </p:attrNameLst>
                                      </p:cBhvr>
                                      <p:tavLst>
                                        <p:tav tm="0">
                                          <p:val>
                                            <p:strVal val="0-#ppt_w/2"/>
                                          </p:val>
                                        </p:tav>
                                        <p:tav tm="100000">
                                          <p:val>
                                            <p:strVal val="#ppt_x"/>
                                          </p:val>
                                        </p:tav>
                                      </p:tavLst>
                                    </p:anim>
                                    <p:anim calcmode="lin" valueType="num">
                                      <p:cBhvr additive="base">
                                        <p:cTn id="57"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 grpId="0"/>
      <p:bldP spid="33" grpId="0" animBg="1"/>
      <p:bldP spid="34" grpId="0"/>
      <p:bldP spid="35" grpId="0"/>
      <p:bldP spid="36" grpId="0"/>
      <p:bldP spid="30" grpId="0"/>
      <p:bldP spid="17" grpId="0"/>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5">
            <a:extLst>
              <a:ext uri="{FF2B5EF4-FFF2-40B4-BE49-F238E27FC236}">
                <a16:creationId xmlns:a16="http://schemas.microsoft.com/office/drawing/2014/main" id="{8F820509-9CB4-42B6-9AC2-A3C2C6D6A3CE}"/>
              </a:ext>
            </a:extLst>
          </p:cNvPr>
          <p:cNvSpPr/>
          <p:nvPr/>
        </p:nvSpPr>
        <p:spPr>
          <a:xfrm>
            <a:off x="1125067" y="1484784"/>
            <a:ext cx="10225136" cy="4032448"/>
          </a:xfrm>
          <a:prstGeom prst="roundRect">
            <a:avLst>
              <a:gd name="adj" fmla="val 7432"/>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文本框 103"/>
          <p:cNvSpPr txBox="1"/>
          <p:nvPr/>
        </p:nvSpPr>
        <p:spPr>
          <a:xfrm>
            <a:off x="1125067" y="260648"/>
            <a:ext cx="4801314"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创新驱动发展成果丰硕</a:t>
            </a:r>
          </a:p>
        </p:txBody>
      </p:sp>
      <p:sp>
        <p:nvSpPr>
          <p:cNvPr id="42" name="矩形 41">
            <a:extLst>
              <a:ext uri="{FF2B5EF4-FFF2-40B4-BE49-F238E27FC236}">
                <a16:creationId xmlns:a16="http://schemas.microsoft.com/office/drawing/2014/main" id="{362D494D-0D83-4DE6-9772-8DFE92935387}"/>
              </a:ext>
            </a:extLst>
          </p:cNvPr>
          <p:cNvSpPr/>
          <p:nvPr/>
        </p:nvSpPr>
        <p:spPr>
          <a:xfrm>
            <a:off x="3069283" y="2636912"/>
            <a:ext cx="2880320" cy="923330"/>
          </a:xfrm>
          <a:prstGeom prst="rect">
            <a:avLst/>
          </a:prstGeom>
        </p:spPr>
        <p:txBody>
          <a:bodyPr wrap="squar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全社会研发投入年均增长</a:t>
            </a:r>
            <a:r>
              <a:rPr lang="en-US" altLang="zh-CN" sz="3600" b="1" dirty="0">
                <a:solidFill>
                  <a:srgbClr val="C00000"/>
                </a:solidFill>
                <a:latin typeface="微软雅黑" panose="020B0503020204020204" pitchFamily="34" charset="-122"/>
                <a:ea typeface="微软雅黑" panose="020B0503020204020204" pitchFamily="34" charset="-122"/>
              </a:rPr>
              <a:t>11</a:t>
            </a:r>
            <a:r>
              <a:rPr lang="en-US" altLang="zh-CN" sz="2400" b="1" dirty="0">
                <a:solidFill>
                  <a:srgbClr val="C00000"/>
                </a:solidFill>
                <a:latin typeface="微软雅黑" panose="020B0503020204020204" pitchFamily="34" charset="-122"/>
                <a:ea typeface="微软雅黑" panose="020B0503020204020204" pitchFamily="34" charset="-122"/>
              </a:rPr>
              <a:t>%</a:t>
            </a:r>
            <a:endParaRPr lang="en-US" altLang="zh-CN" sz="3600" b="1" dirty="0">
              <a:solidFill>
                <a:srgbClr val="C00000"/>
              </a:solidFill>
              <a:latin typeface="微软雅黑" panose="020B0503020204020204" pitchFamily="34" charset="-122"/>
              <a:ea typeface="微软雅黑" panose="020B0503020204020204" pitchFamily="34" charset="-122"/>
            </a:endParaRPr>
          </a:p>
        </p:txBody>
      </p:sp>
      <p:sp>
        <p:nvSpPr>
          <p:cNvPr id="22" name="矩形 21">
            <a:extLst>
              <a:ext uri="{FF2B5EF4-FFF2-40B4-BE49-F238E27FC236}">
                <a16:creationId xmlns:a16="http://schemas.microsoft.com/office/drawing/2014/main" id="{FD9DDEE4-14F5-4DE5-859D-88E0B13532EC}"/>
              </a:ext>
            </a:extLst>
          </p:cNvPr>
          <p:cNvSpPr/>
          <p:nvPr/>
        </p:nvSpPr>
        <p:spPr>
          <a:xfrm>
            <a:off x="3069283" y="3717032"/>
            <a:ext cx="2262158" cy="369332"/>
          </a:xfrm>
          <a:prstGeom prst="rect">
            <a:avLst/>
          </a:prstGeom>
        </p:spPr>
        <p:txBody>
          <a:bodyPr wrap="non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规模跃居世界</a:t>
            </a:r>
            <a:r>
              <a:rPr lang="zh-CN" altLang="en-US" b="1" dirty="0">
                <a:solidFill>
                  <a:srgbClr val="C00000"/>
                </a:solidFill>
                <a:latin typeface="微软雅黑" panose="020B0503020204020204" pitchFamily="34" charset="-122"/>
                <a:ea typeface="微软雅黑" panose="020B0503020204020204" pitchFamily="34" charset="-122"/>
              </a:rPr>
              <a:t>第二位</a:t>
            </a:r>
            <a:endParaRPr lang="en-US" altLang="zh-CN" b="1" dirty="0">
              <a:solidFill>
                <a:srgbClr val="C00000"/>
              </a:solidFill>
              <a:latin typeface="微软雅黑" panose="020B0503020204020204" pitchFamily="34" charset="-122"/>
              <a:ea typeface="微软雅黑" panose="020B0503020204020204" pitchFamily="34" charset="-122"/>
            </a:endParaRPr>
          </a:p>
        </p:txBody>
      </p:sp>
      <p:grpSp>
        <p:nvGrpSpPr>
          <p:cNvPr id="32" name="组合 31">
            <a:extLst>
              <a:ext uri="{FF2B5EF4-FFF2-40B4-BE49-F238E27FC236}">
                <a16:creationId xmlns:a16="http://schemas.microsoft.com/office/drawing/2014/main" id="{C3DF1B42-57B5-4CE9-9EF7-9ADD2DEF55F0}"/>
              </a:ext>
            </a:extLst>
          </p:cNvPr>
          <p:cNvGrpSpPr/>
          <p:nvPr/>
        </p:nvGrpSpPr>
        <p:grpSpPr>
          <a:xfrm>
            <a:off x="837035" y="2492896"/>
            <a:ext cx="1584177" cy="1872208"/>
            <a:chOff x="837035" y="2492896"/>
            <a:chExt cx="1584177" cy="1872208"/>
          </a:xfrm>
        </p:grpSpPr>
        <p:grpSp>
          <p:nvGrpSpPr>
            <p:cNvPr id="86" name="组合 85">
              <a:extLst>
                <a:ext uri="{FF2B5EF4-FFF2-40B4-BE49-F238E27FC236}">
                  <a16:creationId xmlns:a16="http://schemas.microsoft.com/office/drawing/2014/main" id="{A777E85E-FAA1-4EE4-9200-1CFFF2E2FC7A}"/>
                </a:ext>
              </a:extLst>
            </p:cNvPr>
            <p:cNvGrpSpPr/>
            <p:nvPr/>
          </p:nvGrpSpPr>
          <p:grpSpPr>
            <a:xfrm>
              <a:off x="837035" y="2492896"/>
              <a:ext cx="1584177" cy="1872208"/>
              <a:chOff x="1125067" y="2276872"/>
              <a:chExt cx="1440161" cy="1872208"/>
            </a:xfrm>
          </p:grpSpPr>
          <p:sp>
            <p:nvSpPr>
              <p:cNvPr id="87" name="梯形 86">
                <a:extLst>
                  <a:ext uri="{FF2B5EF4-FFF2-40B4-BE49-F238E27FC236}">
                    <a16:creationId xmlns:a16="http://schemas.microsoft.com/office/drawing/2014/main" id="{44D80A93-E6E5-434F-AD96-4FE6951C50E1}"/>
                  </a:ext>
                </a:extLst>
              </p:cNvPr>
              <p:cNvSpPr/>
              <p:nvPr/>
            </p:nvSpPr>
            <p:spPr>
              <a:xfrm rot="16200000">
                <a:off x="319887" y="3082052"/>
                <a:ext cx="1872208" cy="261847"/>
              </a:xfrm>
              <a:prstGeom prst="trapezoid">
                <a:avLst>
                  <a:gd name="adj" fmla="val 5366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形状 87">
                <a:extLst>
                  <a:ext uri="{FF2B5EF4-FFF2-40B4-BE49-F238E27FC236}">
                    <a16:creationId xmlns:a16="http://schemas.microsoft.com/office/drawing/2014/main" id="{2BAC73EE-4704-4FB3-BFD2-D2CEFBC5EB74}"/>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4" name="图形 23">
              <a:extLst>
                <a:ext uri="{FF2B5EF4-FFF2-40B4-BE49-F238E27FC236}">
                  <a16:creationId xmlns:a16="http://schemas.microsoft.com/office/drawing/2014/main" id="{B0E02A55-E8A2-44AA-87C1-BB61ACDC0B86}"/>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97075" y="3068960"/>
              <a:ext cx="736476" cy="736476"/>
            </a:xfrm>
            <a:prstGeom prst="rect">
              <a:avLst/>
            </a:prstGeom>
          </p:spPr>
        </p:pic>
      </p:grpSp>
      <p:cxnSp>
        <p:nvCxnSpPr>
          <p:cNvPr id="46" name="直接连接符 45">
            <a:extLst>
              <a:ext uri="{FF2B5EF4-FFF2-40B4-BE49-F238E27FC236}">
                <a16:creationId xmlns:a16="http://schemas.microsoft.com/office/drawing/2014/main" id="{E2DE3CB2-1673-4B87-BF20-6C48375049A2}"/>
              </a:ext>
            </a:extLst>
          </p:cNvPr>
          <p:cNvCxnSpPr>
            <a:cxnSpLocks/>
          </p:cNvCxnSpPr>
          <p:nvPr/>
        </p:nvCxnSpPr>
        <p:spPr>
          <a:xfrm>
            <a:off x="6021611" y="1916832"/>
            <a:ext cx="0" cy="2952328"/>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37" name="矩形 36">
            <a:extLst>
              <a:ext uri="{FF2B5EF4-FFF2-40B4-BE49-F238E27FC236}">
                <a16:creationId xmlns:a16="http://schemas.microsoft.com/office/drawing/2014/main" id="{1CABFE8D-BBB0-42A1-9CC4-DA59313656FC}"/>
              </a:ext>
            </a:extLst>
          </p:cNvPr>
          <p:cNvSpPr/>
          <p:nvPr/>
        </p:nvSpPr>
        <p:spPr>
          <a:xfrm>
            <a:off x="6813699" y="2276872"/>
            <a:ext cx="2646878" cy="461665"/>
          </a:xfrm>
          <a:prstGeom prst="rect">
            <a:avLst/>
          </a:prstGeom>
        </p:spPr>
        <p:txBody>
          <a:bodyPr wrap="none">
            <a:spAutoFit/>
          </a:bodyPr>
          <a:lstStyle/>
          <a:p>
            <a:r>
              <a:rPr lang="zh-CN" altLang="en-US" sz="2400" b="1" dirty="0">
                <a:solidFill>
                  <a:schemeClr val="tx1">
                    <a:lumMod val="75000"/>
                    <a:lumOff val="25000"/>
                  </a:schemeClr>
                </a:solidFill>
                <a:latin typeface="微软雅黑" pitchFamily="34" charset="-122"/>
                <a:ea typeface="微软雅黑" pitchFamily="34" charset="-122"/>
              </a:rPr>
              <a:t>科技进步贡献率：</a:t>
            </a:r>
          </a:p>
        </p:txBody>
      </p:sp>
      <p:sp>
        <p:nvSpPr>
          <p:cNvPr id="52" name="箭头: 右 51">
            <a:extLst>
              <a:ext uri="{FF2B5EF4-FFF2-40B4-BE49-F238E27FC236}">
                <a16:creationId xmlns:a16="http://schemas.microsoft.com/office/drawing/2014/main" id="{31165EF2-B722-41BF-B4A0-F019A9602954}"/>
              </a:ext>
            </a:extLst>
          </p:cNvPr>
          <p:cNvSpPr/>
          <p:nvPr/>
        </p:nvSpPr>
        <p:spPr>
          <a:xfrm>
            <a:off x="6957715" y="3356992"/>
            <a:ext cx="936104" cy="792088"/>
          </a:xfrm>
          <a:prstGeom prst="rightArrow">
            <a:avLst>
              <a:gd name="adj1" fmla="val 65677"/>
              <a:gd name="adj2" fmla="val 50000"/>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a:extLst>
              <a:ext uri="{FF2B5EF4-FFF2-40B4-BE49-F238E27FC236}">
                <a16:creationId xmlns:a16="http://schemas.microsoft.com/office/drawing/2014/main" id="{7E816ABD-3C2D-4B70-9EB0-713C563CBE72}"/>
              </a:ext>
            </a:extLst>
          </p:cNvPr>
          <p:cNvSpPr/>
          <p:nvPr/>
        </p:nvSpPr>
        <p:spPr>
          <a:xfrm>
            <a:off x="6813699" y="2924944"/>
            <a:ext cx="849913" cy="369332"/>
          </a:xfrm>
          <a:prstGeom prst="rect">
            <a:avLst/>
          </a:prstGeom>
        </p:spPr>
        <p:txBody>
          <a:bodyPr wrap="none">
            <a:spAutoFit/>
          </a:bodyPr>
          <a:lstStyle/>
          <a:p>
            <a:r>
              <a:rPr lang="en-US" altLang="zh-CN" dirty="0">
                <a:solidFill>
                  <a:srgbClr val="C00000"/>
                </a:solidFill>
                <a:latin typeface="微软雅黑" pitchFamily="34" charset="-122"/>
                <a:ea typeface="微软雅黑" pitchFamily="34" charset="-122"/>
              </a:rPr>
              <a:t>52.2%</a:t>
            </a:r>
          </a:p>
        </p:txBody>
      </p:sp>
      <p:sp>
        <p:nvSpPr>
          <p:cNvPr id="54" name="矩形 53">
            <a:extLst>
              <a:ext uri="{FF2B5EF4-FFF2-40B4-BE49-F238E27FC236}">
                <a16:creationId xmlns:a16="http://schemas.microsoft.com/office/drawing/2014/main" id="{EE3D04CF-9231-4D32-AC26-74EADD071042}"/>
              </a:ext>
            </a:extLst>
          </p:cNvPr>
          <p:cNvSpPr/>
          <p:nvPr/>
        </p:nvSpPr>
        <p:spPr>
          <a:xfrm>
            <a:off x="6975398" y="3594502"/>
            <a:ext cx="800219" cy="338554"/>
          </a:xfrm>
          <a:prstGeom prst="rect">
            <a:avLst/>
          </a:prstGeom>
        </p:spPr>
        <p:txBody>
          <a:bodyPr wrap="none">
            <a:spAutoFit/>
          </a:bodyPr>
          <a:lstStyle/>
          <a:p>
            <a:r>
              <a:rPr lang="zh-CN" altLang="en-US" sz="1600" b="1" dirty="0">
                <a:solidFill>
                  <a:schemeClr val="bg1"/>
                </a:solidFill>
                <a:latin typeface="微软雅黑" pitchFamily="34" charset="-122"/>
                <a:ea typeface="微软雅黑" pitchFamily="34" charset="-122"/>
              </a:rPr>
              <a:t>提高到</a:t>
            </a:r>
            <a:endParaRPr lang="zh-CN" altLang="en-US" sz="1600" b="1" dirty="0">
              <a:solidFill>
                <a:schemeClr val="bg1"/>
              </a:solidFill>
            </a:endParaRPr>
          </a:p>
        </p:txBody>
      </p:sp>
      <p:sp>
        <p:nvSpPr>
          <p:cNvPr id="55" name="矩形 54">
            <a:extLst>
              <a:ext uri="{FF2B5EF4-FFF2-40B4-BE49-F238E27FC236}">
                <a16:creationId xmlns:a16="http://schemas.microsoft.com/office/drawing/2014/main" id="{52D620A6-4E9B-41DC-879E-19661A4C5D3F}"/>
              </a:ext>
            </a:extLst>
          </p:cNvPr>
          <p:cNvSpPr/>
          <p:nvPr/>
        </p:nvSpPr>
        <p:spPr>
          <a:xfrm>
            <a:off x="6885707" y="4221088"/>
            <a:ext cx="1377300" cy="584775"/>
          </a:xfrm>
          <a:prstGeom prst="rect">
            <a:avLst/>
          </a:prstGeom>
        </p:spPr>
        <p:txBody>
          <a:bodyPr wrap="none">
            <a:spAutoFit/>
          </a:bodyPr>
          <a:lstStyle/>
          <a:p>
            <a:r>
              <a:rPr lang="en-US" altLang="zh-CN" sz="3200" b="1" dirty="0">
                <a:solidFill>
                  <a:schemeClr val="accent1"/>
                </a:solidFill>
                <a:latin typeface="微软雅黑" panose="020B0503020204020204" pitchFamily="34" charset="-122"/>
                <a:ea typeface="微软雅黑" panose="020B0503020204020204" pitchFamily="34" charset="-122"/>
              </a:rPr>
              <a:t>57.5</a:t>
            </a:r>
            <a:r>
              <a:rPr lang="en-US" altLang="zh-CN" sz="2000" b="1" dirty="0">
                <a:solidFill>
                  <a:schemeClr val="accent1"/>
                </a:solidFill>
                <a:latin typeface="微软雅黑" panose="020B0503020204020204" pitchFamily="34" charset="-122"/>
                <a:ea typeface="微软雅黑" panose="020B0503020204020204" pitchFamily="34" charset="-122"/>
              </a:rPr>
              <a:t>% </a:t>
            </a:r>
            <a:endParaRPr lang="zh-CN" altLang="en-US" b="1" dirty="0">
              <a:solidFill>
                <a:schemeClr val="accent1"/>
              </a:solidFill>
            </a:endParaRPr>
          </a:p>
        </p:txBody>
      </p:sp>
      <p:grpSp>
        <p:nvGrpSpPr>
          <p:cNvPr id="41" name="组合 40">
            <a:extLst>
              <a:ext uri="{FF2B5EF4-FFF2-40B4-BE49-F238E27FC236}">
                <a16:creationId xmlns:a16="http://schemas.microsoft.com/office/drawing/2014/main" id="{060EB807-6428-4953-B58D-3A566AC21890}"/>
              </a:ext>
            </a:extLst>
          </p:cNvPr>
          <p:cNvGrpSpPr/>
          <p:nvPr/>
        </p:nvGrpSpPr>
        <p:grpSpPr>
          <a:xfrm>
            <a:off x="10054059" y="2420888"/>
            <a:ext cx="1584177" cy="1872208"/>
            <a:chOff x="9694019" y="2420888"/>
            <a:chExt cx="1584177" cy="1872208"/>
          </a:xfrm>
        </p:grpSpPr>
        <p:grpSp>
          <p:nvGrpSpPr>
            <p:cNvPr id="47" name="组合 46">
              <a:extLst>
                <a:ext uri="{FF2B5EF4-FFF2-40B4-BE49-F238E27FC236}">
                  <a16:creationId xmlns:a16="http://schemas.microsoft.com/office/drawing/2014/main" id="{B3827302-3E61-49D8-9167-469155AB2B62}"/>
                </a:ext>
              </a:extLst>
            </p:cNvPr>
            <p:cNvGrpSpPr/>
            <p:nvPr/>
          </p:nvGrpSpPr>
          <p:grpSpPr>
            <a:xfrm flipH="1">
              <a:off x="9694019" y="2420888"/>
              <a:ext cx="1584177" cy="1872208"/>
              <a:chOff x="1125067" y="2276872"/>
              <a:chExt cx="1440161" cy="1872208"/>
            </a:xfrm>
          </p:grpSpPr>
          <p:sp>
            <p:nvSpPr>
              <p:cNvPr id="48" name="梯形 47">
                <a:extLst>
                  <a:ext uri="{FF2B5EF4-FFF2-40B4-BE49-F238E27FC236}">
                    <a16:creationId xmlns:a16="http://schemas.microsoft.com/office/drawing/2014/main" id="{41B3D680-0D32-4791-BCF4-1C6254ADED5F}"/>
                  </a:ext>
                </a:extLst>
              </p:cNvPr>
              <p:cNvSpPr/>
              <p:nvPr/>
            </p:nvSpPr>
            <p:spPr>
              <a:xfrm rot="16200000">
                <a:off x="319887" y="3082052"/>
                <a:ext cx="1872208" cy="261847"/>
              </a:xfrm>
              <a:prstGeom prst="trapezoid">
                <a:avLst>
                  <a:gd name="adj" fmla="val 5366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形状 48">
                <a:extLst>
                  <a:ext uri="{FF2B5EF4-FFF2-40B4-BE49-F238E27FC236}">
                    <a16:creationId xmlns:a16="http://schemas.microsoft.com/office/drawing/2014/main" id="{BC678889-4E5D-4150-B784-6CF51A79A5DE}"/>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0" name="图形 39">
              <a:extLst>
                <a:ext uri="{FF2B5EF4-FFF2-40B4-BE49-F238E27FC236}">
                  <a16:creationId xmlns:a16="http://schemas.microsoft.com/office/drawing/2014/main" id="{0DE0E7A9-AB8D-4FDA-BF86-70C089E08089}"/>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054059" y="2924944"/>
              <a:ext cx="792088" cy="792088"/>
            </a:xfrm>
            <a:prstGeom prst="rect">
              <a:avLst/>
            </a:prstGeom>
          </p:spPr>
        </p:pic>
      </p:grpSp>
    </p:spTree>
    <p:extLst>
      <p:ext uri="{BB962C8B-B14F-4D97-AF65-F5344CB8AC3E}">
        <p14:creationId xmlns:p14="http://schemas.microsoft.com/office/powerpoint/2010/main" val="3848417351"/>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42"/>
                                        </p:tgtEl>
                                        <p:attrNameLst>
                                          <p:attrName>style.visibility</p:attrName>
                                        </p:attrNameLst>
                                      </p:cBhvr>
                                      <p:to>
                                        <p:strVal val="visible"/>
                                      </p:to>
                                    </p:set>
                                    <p:anim calcmode="lin" valueType="num">
                                      <p:cBhvr additive="base">
                                        <p:cTn id="16" dur="500" fill="hold"/>
                                        <p:tgtEl>
                                          <p:spTgt spid="42"/>
                                        </p:tgtEl>
                                        <p:attrNameLst>
                                          <p:attrName>ppt_x</p:attrName>
                                        </p:attrNameLst>
                                      </p:cBhvr>
                                      <p:tavLst>
                                        <p:tav tm="0">
                                          <p:val>
                                            <p:strVal val="0-#ppt_w/2"/>
                                          </p:val>
                                        </p:tav>
                                        <p:tav tm="100000">
                                          <p:val>
                                            <p:strVal val="#ppt_x"/>
                                          </p:val>
                                        </p:tav>
                                      </p:tavLst>
                                    </p:anim>
                                    <p:anim calcmode="lin" valueType="num">
                                      <p:cBhvr additive="base">
                                        <p:cTn id="17" dur="500" fill="hold"/>
                                        <p:tgtEl>
                                          <p:spTgt spid="42"/>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additive="base">
                                        <p:cTn id="20" dur="500" fill="hold"/>
                                        <p:tgtEl>
                                          <p:spTgt spid="22"/>
                                        </p:tgtEl>
                                        <p:attrNameLst>
                                          <p:attrName>ppt_x</p:attrName>
                                        </p:attrNameLst>
                                      </p:cBhvr>
                                      <p:tavLst>
                                        <p:tav tm="0">
                                          <p:val>
                                            <p:strVal val="0-#ppt_w/2"/>
                                          </p:val>
                                        </p:tav>
                                        <p:tav tm="100000">
                                          <p:val>
                                            <p:strVal val="#ppt_x"/>
                                          </p:val>
                                        </p:tav>
                                      </p:tavLst>
                                    </p:anim>
                                    <p:anim calcmode="lin" valueType="num">
                                      <p:cBhvr additive="base">
                                        <p:cTn id="21" dur="500" fill="hold"/>
                                        <p:tgtEl>
                                          <p:spTgt spid="22"/>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32"/>
                                        </p:tgtEl>
                                        <p:attrNameLst>
                                          <p:attrName>style.visibility</p:attrName>
                                        </p:attrNameLst>
                                      </p:cBhvr>
                                      <p:to>
                                        <p:strVal val="visible"/>
                                      </p:to>
                                    </p:set>
                                    <p:anim calcmode="lin" valueType="num">
                                      <p:cBhvr additive="base">
                                        <p:cTn id="24" dur="500" fill="hold"/>
                                        <p:tgtEl>
                                          <p:spTgt spid="32"/>
                                        </p:tgtEl>
                                        <p:attrNameLst>
                                          <p:attrName>ppt_x</p:attrName>
                                        </p:attrNameLst>
                                      </p:cBhvr>
                                      <p:tavLst>
                                        <p:tav tm="0">
                                          <p:val>
                                            <p:strVal val="0-#ppt_w/2"/>
                                          </p:val>
                                        </p:tav>
                                        <p:tav tm="100000">
                                          <p:val>
                                            <p:strVal val="#ppt_x"/>
                                          </p:val>
                                        </p:tav>
                                      </p:tavLst>
                                    </p:anim>
                                    <p:anim calcmode="lin" valueType="num">
                                      <p:cBhvr additive="base">
                                        <p:cTn id="25" dur="500" fill="hold"/>
                                        <p:tgtEl>
                                          <p:spTgt spid="32"/>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46"/>
                                        </p:tgtEl>
                                        <p:attrNameLst>
                                          <p:attrName>style.visibility</p:attrName>
                                        </p:attrNameLst>
                                      </p:cBhvr>
                                      <p:to>
                                        <p:strVal val="visible"/>
                                      </p:to>
                                    </p:set>
                                    <p:anim calcmode="lin" valueType="num">
                                      <p:cBhvr additive="base">
                                        <p:cTn id="28" dur="500" fill="hold"/>
                                        <p:tgtEl>
                                          <p:spTgt spid="46"/>
                                        </p:tgtEl>
                                        <p:attrNameLst>
                                          <p:attrName>ppt_x</p:attrName>
                                        </p:attrNameLst>
                                      </p:cBhvr>
                                      <p:tavLst>
                                        <p:tav tm="0">
                                          <p:val>
                                            <p:strVal val="0-#ppt_w/2"/>
                                          </p:val>
                                        </p:tav>
                                        <p:tav tm="100000">
                                          <p:val>
                                            <p:strVal val="#ppt_x"/>
                                          </p:val>
                                        </p:tav>
                                      </p:tavLst>
                                    </p:anim>
                                    <p:anim calcmode="lin" valueType="num">
                                      <p:cBhvr additive="base">
                                        <p:cTn id="29" dur="500" fill="hold"/>
                                        <p:tgtEl>
                                          <p:spTgt spid="46"/>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additive="base">
                                        <p:cTn id="32" dur="500" fill="hold"/>
                                        <p:tgtEl>
                                          <p:spTgt spid="37"/>
                                        </p:tgtEl>
                                        <p:attrNameLst>
                                          <p:attrName>ppt_x</p:attrName>
                                        </p:attrNameLst>
                                      </p:cBhvr>
                                      <p:tavLst>
                                        <p:tav tm="0">
                                          <p:val>
                                            <p:strVal val="0-#ppt_w/2"/>
                                          </p:val>
                                        </p:tav>
                                        <p:tav tm="100000">
                                          <p:val>
                                            <p:strVal val="#ppt_x"/>
                                          </p:val>
                                        </p:tav>
                                      </p:tavLst>
                                    </p:anim>
                                    <p:anim calcmode="lin" valueType="num">
                                      <p:cBhvr additive="base">
                                        <p:cTn id="33" dur="500" fill="hold"/>
                                        <p:tgtEl>
                                          <p:spTgt spid="37"/>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52"/>
                                        </p:tgtEl>
                                        <p:attrNameLst>
                                          <p:attrName>style.visibility</p:attrName>
                                        </p:attrNameLst>
                                      </p:cBhvr>
                                      <p:to>
                                        <p:strVal val="visible"/>
                                      </p:to>
                                    </p:set>
                                    <p:anim calcmode="lin" valueType="num">
                                      <p:cBhvr additive="base">
                                        <p:cTn id="36" dur="500" fill="hold"/>
                                        <p:tgtEl>
                                          <p:spTgt spid="52"/>
                                        </p:tgtEl>
                                        <p:attrNameLst>
                                          <p:attrName>ppt_x</p:attrName>
                                        </p:attrNameLst>
                                      </p:cBhvr>
                                      <p:tavLst>
                                        <p:tav tm="0">
                                          <p:val>
                                            <p:strVal val="0-#ppt_w/2"/>
                                          </p:val>
                                        </p:tav>
                                        <p:tav tm="100000">
                                          <p:val>
                                            <p:strVal val="#ppt_x"/>
                                          </p:val>
                                        </p:tav>
                                      </p:tavLst>
                                    </p:anim>
                                    <p:anim calcmode="lin" valueType="num">
                                      <p:cBhvr additive="base">
                                        <p:cTn id="37" dur="500" fill="hold"/>
                                        <p:tgtEl>
                                          <p:spTgt spid="52"/>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53"/>
                                        </p:tgtEl>
                                        <p:attrNameLst>
                                          <p:attrName>style.visibility</p:attrName>
                                        </p:attrNameLst>
                                      </p:cBhvr>
                                      <p:to>
                                        <p:strVal val="visible"/>
                                      </p:to>
                                    </p:set>
                                    <p:anim calcmode="lin" valueType="num">
                                      <p:cBhvr additive="base">
                                        <p:cTn id="40" dur="500" fill="hold"/>
                                        <p:tgtEl>
                                          <p:spTgt spid="53"/>
                                        </p:tgtEl>
                                        <p:attrNameLst>
                                          <p:attrName>ppt_x</p:attrName>
                                        </p:attrNameLst>
                                      </p:cBhvr>
                                      <p:tavLst>
                                        <p:tav tm="0">
                                          <p:val>
                                            <p:strVal val="0-#ppt_w/2"/>
                                          </p:val>
                                        </p:tav>
                                        <p:tav tm="100000">
                                          <p:val>
                                            <p:strVal val="#ppt_x"/>
                                          </p:val>
                                        </p:tav>
                                      </p:tavLst>
                                    </p:anim>
                                    <p:anim calcmode="lin" valueType="num">
                                      <p:cBhvr additive="base">
                                        <p:cTn id="41" dur="500" fill="hold"/>
                                        <p:tgtEl>
                                          <p:spTgt spid="53"/>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54"/>
                                        </p:tgtEl>
                                        <p:attrNameLst>
                                          <p:attrName>style.visibility</p:attrName>
                                        </p:attrNameLst>
                                      </p:cBhvr>
                                      <p:to>
                                        <p:strVal val="visible"/>
                                      </p:to>
                                    </p:set>
                                    <p:anim calcmode="lin" valueType="num">
                                      <p:cBhvr additive="base">
                                        <p:cTn id="44" dur="500" fill="hold"/>
                                        <p:tgtEl>
                                          <p:spTgt spid="54"/>
                                        </p:tgtEl>
                                        <p:attrNameLst>
                                          <p:attrName>ppt_x</p:attrName>
                                        </p:attrNameLst>
                                      </p:cBhvr>
                                      <p:tavLst>
                                        <p:tav tm="0">
                                          <p:val>
                                            <p:strVal val="0-#ppt_w/2"/>
                                          </p:val>
                                        </p:tav>
                                        <p:tav tm="100000">
                                          <p:val>
                                            <p:strVal val="#ppt_x"/>
                                          </p:val>
                                        </p:tav>
                                      </p:tavLst>
                                    </p:anim>
                                    <p:anim calcmode="lin" valueType="num">
                                      <p:cBhvr additive="base">
                                        <p:cTn id="45" dur="500" fill="hold"/>
                                        <p:tgtEl>
                                          <p:spTgt spid="54"/>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55"/>
                                        </p:tgtEl>
                                        <p:attrNameLst>
                                          <p:attrName>style.visibility</p:attrName>
                                        </p:attrNameLst>
                                      </p:cBhvr>
                                      <p:to>
                                        <p:strVal val="visible"/>
                                      </p:to>
                                    </p:set>
                                    <p:anim calcmode="lin" valueType="num">
                                      <p:cBhvr additive="base">
                                        <p:cTn id="48" dur="500" fill="hold"/>
                                        <p:tgtEl>
                                          <p:spTgt spid="55"/>
                                        </p:tgtEl>
                                        <p:attrNameLst>
                                          <p:attrName>ppt_x</p:attrName>
                                        </p:attrNameLst>
                                      </p:cBhvr>
                                      <p:tavLst>
                                        <p:tav tm="0">
                                          <p:val>
                                            <p:strVal val="0-#ppt_w/2"/>
                                          </p:val>
                                        </p:tav>
                                        <p:tav tm="100000">
                                          <p:val>
                                            <p:strVal val="#ppt_x"/>
                                          </p:val>
                                        </p:tav>
                                      </p:tavLst>
                                    </p:anim>
                                    <p:anim calcmode="lin" valueType="num">
                                      <p:cBhvr additive="base">
                                        <p:cTn id="49" dur="500" fill="hold"/>
                                        <p:tgtEl>
                                          <p:spTgt spid="55"/>
                                        </p:tgtEl>
                                        <p:attrNameLst>
                                          <p:attrName>ppt_y</p:attrName>
                                        </p:attrNameLst>
                                      </p:cBhvr>
                                      <p:tavLst>
                                        <p:tav tm="0">
                                          <p:val>
                                            <p:strVal val="#ppt_y"/>
                                          </p:val>
                                        </p:tav>
                                        <p:tav tm="100000">
                                          <p:val>
                                            <p:strVal val="#ppt_y"/>
                                          </p:val>
                                        </p:tav>
                                      </p:tavLst>
                                    </p:anim>
                                  </p:childTnLst>
                                </p:cTn>
                              </p:par>
                              <p:par>
                                <p:cTn id="50" presetID="2" presetClass="entr" presetSubtype="8" fill="hold" nodeType="withEffect">
                                  <p:stCondLst>
                                    <p:cond delay="0"/>
                                  </p:stCondLst>
                                  <p:childTnLst>
                                    <p:set>
                                      <p:cBhvr>
                                        <p:cTn id="51" dur="1" fill="hold">
                                          <p:stCondLst>
                                            <p:cond delay="0"/>
                                          </p:stCondLst>
                                        </p:cTn>
                                        <p:tgtEl>
                                          <p:spTgt spid="41"/>
                                        </p:tgtEl>
                                        <p:attrNameLst>
                                          <p:attrName>style.visibility</p:attrName>
                                        </p:attrNameLst>
                                      </p:cBhvr>
                                      <p:to>
                                        <p:strVal val="visible"/>
                                      </p:to>
                                    </p:set>
                                    <p:anim calcmode="lin" valueType="num">
                                      <p:cBhvr additive="base">
                                        <p:cTn id="52" dur="500" fill="hold"/>
                                        <p:tgtEl>
                                          <p:spTgt spid="41"/>
                                        </p:tgtEl>
                                        <p:attrNameLst>
                                          <p:attrName>ppt_x</p:attrName>
                                        </p:attrNameLst>
                                      </p:cBhvr>
                                      <p:tavLst>
                                        <p:tav tm="0">
                                          <p:val>
                                            <p:strVal val="0-#ppt_w/2"/>
                                          </p:val>
                                        </p:tav>
                                        <p:tav tm="100000">
                                          <p:val>
                                            <p:strVal val="#ppt_x"/>
                                          </p:val>
                                        </p:tav>
                                      </p:tavLst>
                                    </p:anim>
                                    <p:anim calcmode="lin" valueType="num">
                                      <p:cBhvr additive="base">
                                        <p:cTn id="53"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42" grpId="0"/>
      <p:bldP spid="22" grpId="0"/>
      <p:bldP spid="37" grpId="0"/>
      <p:bldP spid="52" grpId="0" animBg="1"/>
      <p:bldP spid="53" grpId="0"/>
      <p:bldP spid="54" grpId="0"/>
      <p:bldP spid="5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125067" y="260648"/>
            <a:ext cx="4801314"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创新驱动发展成果丰硕</a:t>
            </a:r>
          </a:p>
        </p:txBody>
      </p:sp>
      <p:pic>
        <p:nvPicPr>
          <p:cNvPr id="70" name="图片 69">
            <a:extLst>
              <a:ext uri="{FF2B5EF4-FFF2-40B4-BE49-F238E27FC236}">
                <a16:creationId xmlns:a16="http://schemas.microsoft.com/office/drawing/2014/main" id="{0D3C4C50-E923-4A43-9C40-5DFD9758DBA1}"/>
              </a:ext>
            </a:extLst>
          </p:cNvPr>
          <p:cNvPicPr>
            <a:picLocks noChangeAspect="1"/>
          </p:cNvPicPr>
          <p:nvPr/>
        </p:nvPicPr>
        <p:blipFill>
          <a:blip r:embed="rId3">
            <a:duotone>
              <a:prstClr val="black"/>
              <a:schemeClr val="accent4">
                <a:tint val="45000"/>
                <a:satMod val="400000"/>
              </a:schemeClr>
            </a:duotone>
          </a:blip>
          <a:srcRect l="60845" t="3546" r="13364" b="65493"/>
          <a:stretch>
            <a:fillRect/>
          </a:stretch>
        </p:blipFill>
        <p:spPr>
          <a:xfrm>
            <a:off x="4054656" y="2450505"/>
            <a:ext cx="1656184" cy="1656184"/>
          </a:xfrm>
          <a:custGeom>
            <a:avLst/>
            <a:gdLst>
              <a:gd name="connsiteX0" fmla="*/ 684076 w 1368152"/>
              <a:gd name="connsiteY0" fmla="*/ 0 h 1368152"/>
              <a:gd name="connsiteX1" fmla="*/ 1368152 w 1368152"/>
              <a:gd name="connsiteY1" fmla="*/ 684076 h 1368152"/>
              <a:gd name="connsiteX2" fmla="*/ 684076 w 1368152"/>
              <a:gd name="connsiteY2" fmla="*/ 1368152 h 1368152"/>
              <a:gd name="connsiteX3" fmla="*/ 0 w 1368152"/>
              <a:gd name="connsiteY3" fmla="*/ 684076 h 1368152"/>
              <a:gd name="connsiteX4" fmla="*/ 684076 w 1368152"/>
              <a:gd name="connsiteY4" fmla="*/ 0 h 136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8152" h="1368152">
                <a:moveTo>
                  <a:pt x="684076" y="0"/>
                </a:moveTo>
                <a:cubicBezTo>
                  <a:pt x="1061881" y="0"/>
                  <a:pt x="1368152" y="306271"/>
                  <a:pt x="1368152" y="684076"/>
                </a:cubicBezTo>
                <a:cubicBezTo>
                  <a:pt x="1368152" y="1061881"/>
                  <a:pt x="1061881" y="1368152"/>
                  <a:pt x="684076" y="1368152"/>
                </a:cubicBezTo>
                <a:cubicBezTo>
                  <a:pt x="306271" y="1368152"/>
                  <a:pt x="0" y="1061881"/>
                  <a:pt x="0" y="684076"/>
                </a:cubicBezTo>
                <a:cubicBezTo>
                  <a:pt x="0" y="306271"/>
                  <a:pt x="306271" y="0"/>
                  <a:pt x="684076" y="0"/>
                </a:cubicBezTo>
                <a:close/>
              </a:path>
            </a:pathLst>
          </a:custGeom>
          <a:effectLst>
            <a:outerShdw blurRad="50800" dist="38100" dir="2700000" algn="tl" rotWithShape="0">
              <a:prstClr val="black">
                <a:alpha val="40000"/>
              </a:prstClr>
            </a:outerShdw>
          </a:effectLst>
        </p:spPr>
      </p:pic>
      <p:pic>
        <p:nvPicPr>
          <p:cNvPr id="80" name="图片 79">
            <a:extLst>
              <a:ext uri="{FF2B5EF4-FFF2-40B4-BE49-F238E27FC236}">
                <a16:creationId xmlns:a16="http://schemas.microsoft.com/office/drawing/2014/main" id="{048C9B2A-251F-4B3F-9409-963CC508E30E}"/>
              </a:ext>
            </a:extLst>
          </p:cNvPr>
          <p:cNvPicPr>
            <a:picLocks noChangeAspect="1"/>
          </p:cNvPicPr>
          <p:nvPr/>
        </p:nvPicPr>
        <p:blipFill>
          <a:blip r:embed="rId3">
            <a:duotone>
              <a:prstClr val="black"/>
              <a:schemeClr val="accent4">
                <a:tint val="45000"/>
                <a:satMod val="400000"/>
              </a:schemeClr>
            </a:duotone>
          </a:blip>
          <a:srcRect l="10381" t="3546" r="63828" b="65493"/>
          <a:stretch>
            <a:fillRect/>
          </a:stretch>
        </p:blipFill>
        <p:spPr>
          <a:xfrm>
            <a:off x="1701131" y="2450505"/>
            <a:ext cx="1656184" cy="1656184"/>
          </a:xfrm>
          <a:custGeom>
            <a:avLst/>
            <a:gdLst>
              <a:gd name="connsiteX0" fmla="*/ 684076 w 1368152"/>
              <a:gd name="connsiteY0" fmla="*/ 0 h 1368152"/>
              <a:gd name="connsiteX1" fmla="*/ 1368152 w 1368152"/>
              <a:gd name="connsiteY1" fmla="*/ 684076 h 1368152"/>
              <a:gd name="connsiteX2" fmla="*/ 684076 w 1368152"/>
              <a:gd name="connsiteY2" fmla="*/ 1368152 h 1368152"/>
              <a:gd name="connsiteX3" fmla="*/ 0 w 1368152"/>
              <a:gd name="connsiteY3" fmla="*/ 684076 h 1368152"/>
              <a:gd name="connsiteX4" fmla="*/ 684076 w 1368152"/>
              <a:gd name="connsiteY4" fmla="*/ 0 h 136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8152" h="1368152">
                <a:moveTo>
                  <a:pt x="684076" y="0"/>
                </a:moveTo>
                <a:cubicBezTo>
                  <a:pt x="1061881" y="0"/>
                  <a:pt x="1368152" y="306271"/>
                  <a:pt x="1368152" y="684076"/>
                </a:cubicBezTo>
                <a:cubicBezTo>
                  <a:pt x="1368152" y="1061881"/>
                  <a:pt x="1061881" y="1368152"/>
                  <a:pt x="684076" y="1368152"/>
                </a:cubicBezTo>
                <a:cubicBezTo>
                  <a:pt x="306271" y="1368152"/>
                  <a:pt x="0" y="1061881"/>
                  <a:pt x="0" y="684076"/>
                </a:cubicBezTo>
                <a:cubicBezTo>
                  <a:pt x="0" y="306271"/>
                  <a:pt x="306271" y="0"/>
                  <a:pt x="684076" y="0"/>
                </a:cubicBezTo>
                <a:close/>
              </a:path>
            </a:pathLst>
          </a:custGeom>
          <a:solidFill>
            <a:srgbClr val="FF0000"/>
          </a:solidFill>
          <a:effectLst>
            <a:outerShdw blurRad="50800" dist="38100" dir="2700000" algn="tl" rotWithShape="0">
              <a:prstClr val="black">
                <a:alpha val="40000"/>
              </a:prstClr>
            </a:outerShdw>
          </a:effectLst>
        </p:spPr>
      </p:pic>
      <p:pic>
        <p:nvPicPr>
          <p:cNvPr id="78" name="图片 77">
            <a:extLst>
              <a:ext uri="{FF2B5EF4-FFF2-40B4-BE49-F238E27FC236}">
                <a16:creationId xmlns:a16="http://schemas.microsoft.com/office/drawing/2014/main" id="{4C0A55F9-45ED-45E7-BAF1-00F36CBB56E3}"/>
              </a:ext>
            </a:extLst>
          </p:cNvPr>
          <p:cNvPicPr>
            <a:picLocks noChangeAspect="1"/>
          </p:cNvPicPr>
          <p:nvPr/>
        </p:nvPicPr>
        <p:blipFill>
          <a:blip r:embed="rId3">
            <a:duotone>
              <a:prstClr val="black"/>
              <a:schemeClr val="accent4">
                <a:tint val="45000"/>
                <a:satMod val="400000"/>
              </a:schemeClr>
            </a:duotone>
          </a:blip>
          <a:srcRect l="10381" t="52144" r="63828" b="16896"/>
          <a:stretch>
            <a:fillRect/>
          </a:stretch>
        </p:blipFill>
        <p:spPr>
          <a:xfrm>
            <a:off x="6408180" y="2450505"/>
            <a:ext cx="1656184" cy="1656184"/>
          </a:xfrm>
          <a:custGeom>
            <a:avLst/>
            <a:gdLst>
              <a:gd name="connsiteX0" fmla="*/ 684076 w 1368152"/>
              <a:gd name="connsiteY0" fmla="*/ 0 h 1368152"/>
              <a:gd name="connsiteX1" fmla="*/ 1368152 w 1368152"/>
              <a:gd name="connsiteY1" fmla="*/ 684076 h 1368152"/>
              <a:gd name="connsiteX2" fmla="*/ 684076 w 1368152"/>
              <a:gd name="connsiteY2" fmla="*/ 1368152 h 1368152"/>
              <a:gd name="connsiteX3" fmla="*/ 0 w 1368152"/>
              <a:gd name="connsiteY3" fmla="*/ 684076 h 1368152"/>
              <a:gd name="connsiteX4" fmla="*/ 684076 w 1368152"/>
              <a:gd name="connsiteY4" fmla="*/ 0 h 136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8152" h="1368152">
                <a:moveTo>
                  <a:pt x="684076" y="0"/>
                </a:moveTo>
                <a:cubicBezTo>
                  <a:pt x="1061881" y="0"/>
                  <a:pt x="1368152" y="306271"/>
                  <a:pt x="1368152" y="684076"/>
                </a:cubicBezTo>
                <a:cubicBezTo>
                  <a:pt x="1368152" y="1061881"/>
                  <a:pt x="1061881" y="1368152"/>
                  <a:pt x="684076" y="1368152"/>
                </a:cubicBezTo>
                <a:cubicBezTo>
                  <a:pt x="306271" y="1368152"/>
                  <a:pt x="0" y="1061881"/>
                  <a:pt x="0" y="684076"/>
                </a:cubicBezTo>
                <a:cubicBezTo>
                  <a:pt x="0" y="306271"/>
                  <a:pt x="306271" y="0"/>
                  <a:pt x="684076" y="0"/>
                </a:cubicBezTo>
                <a:close/>
              </a:path>
            </a:pathLst>
          </a:custGeom>
          <a:effectLst>
            <a:outerShdw blurRad="50800" dist="38100" dir="2700000" algn="tl" rotWithShape="0">
              <a:prstClr val="black">
                <a:alpha val="40000"/>
              </a:prstClr>
            </a:outerShdw>
          </a:effectLst>
        </p:spPr>
      </p:pic>
      <p:pic>
        <p:nvPicPr>
          <p:cNvPr id="77" name="图片 76">
            <a:extLst>
              <a:ext uri="{FF2B5EF4-FFF2-40B4-BE49-F238E27FC236}">
                <a16:creationId xmlns:a16="http://schemas.microsoft.com/office/drawing/2014/main" id="{C0A77AC2-182D-459D-8ABB-25CEF5E10E0A}"/>
              </a:ext>
            </a:extLst>
          </p:cNvPr>
          <p:cNvPicPr>
            <a:picLocks noChangeAspect="1"/>
          </p:cNvPicPr>
          <p:nvPr/>
        </p:nvPicPr>
        <p:blipFill>
          <a:blip r:embed="rId3">
            <a:duotone>
              <a:prstClr val="black"/>
              <a:schemeClr val="accent4">
                <a:tint val="45000"/>
                <a:satMod val="400000"/>
              </a:schemeClr>
            </a:duotone>
          </a:blip>
          <a:srcRect l="60845" t="52144" r="13364" b="16896"/>
          <a:stretch>
            <a:fillRect/>
          </a:stretch>
        </p:blipFill>
        <p:spPr>
          <a:xfrm>
            <a:off x="8848872" y="2450505"/>
            <a:ext cx="1656184" cy="1656184"/>
          </a:xfrm>
          <a:custGeom>
            <a:avLst/>
            <a:gdLst>
              <a:gd name="connsiteX0" fmla="*/ 684076 w 1368152"/>
              <a:gd name="connsiteY0" fmla="*/ 0 h 1368152"/>
              <a:gd name="connsiteX1" fmla="*/ 1368152 w 1368152"/>
              <a:gd name="connsiteY1" fmla="*/ 684076 h 1368152"/>
              <a:gd name="connsiteX2" fmla="*/ 684076 w 1368152"/>
              <a:gd name="connsiteY2" fmla="*/ 1368152 h 1368152"/>
              <a:gd name="connsiteX3" fmla="*/ 0 w 1368152"/>
              <a:gd name="connsiteY3" fmla="*/ 684076 h 1368152"/>
              <a:gd name="connsiteX4" fmla="*/ 684076 w 1368152"/>
              <a:gd name="connsiteY4" fmla="*/ 0 h 136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8152" h="1368152">
                <a:moveTo>
                  <a:pt x="684076" y="0"/>
                </a:moveTo>
                <a:cubicBezTo>
                  <a:pt x="1061881" y="0"/>
                  <a:pt x="1368152" y="306271"/>
                  <a:pt x="1368152" y="684076"/>
                </a:cubicBezTo>
                <a:cubicBezTo>
                  <a:pt x="1368152" y="1061881"/>
                  <a:pt x="1061881" y="1368152"/>
                  <a:pt x="684076" y="1368152"/>
                </a:cubicBezTo>
                <a:cubicBezTo>
                  <a:pt x="306271" y="1368152"/>
                  <a:pt x="0" y="1061881"/>
                  <a:pt x="0" y="684076"/>
                </a:cubicBezTo>
                <a:cubicBezTo>
                  <a:pt x="0" y="306271"/>
                  <a:pt x="306271" y="0"/>
                  <a:pt x="684076" y="0"/>
                </a:cubicBezTo>
                <a:close/>
              </a:path>
            </a:pathLst>
          </a:custGeom>
          <a:effectLst>
            <a:outerShdw blurRad="50800" dist="38100" dir="2700000" algn="tl" rotWithShape="0">
              <a:prstClr val="black">
                <a:alpha val="40000"/>
              </a:prstClr>
            </a:outerShdw>
          </a:effectLst>
        </p:spPr>
      </p:pic>
      <p:sp>
        <p:nvSpPr>
          <p:cNvPr id="50" name="矩形 49">
            <a:extLst>
              <a:ext uri="{FF2B5EF4-FFF2-40B4-BE49-F238E27FC236}">
                <a16:creationId xmlns:a16="http://schemas.microsoft.com/office/drawing/2014/main" id="{76817B07-3A83-498C-AF77-5008D60E8345}"/>
              </a:ext>
            </a:extLst>
          </p:cNvPr>
          <p:cNvSpPr/>
          <p:nvPr/>
        </p:nvSpPr>
        <p:spPr>
          <a:xfrm>
            <a:off x="9234095" y="4725144"/>
            <a:ext cx="1107996" cy="461665"/>
          </a:xfrm>
          <a:prstGeom prst="rect">
            <a:avLst/>
          </a:prstGeom>
        </p:spPr>
        <p:txBody>
          <a:bodyPr wrap="none">
            <a:spAutoFit/>
          </a:bodyPr>
          <a:lstStyle/>
          <a:p>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大飞机</a:t>
            </a:r>
          </a:p>
        </p:txBody>
      </p:sp>
      <p:sp>
        <p:nvSpPr>
          <p:cNvPr id="56" name="矩形 55">
            <a:extLst>
              <a:ext uri="{FF2B5EF4-FFF2-40B4-BE49-F238E27FC236}">
                <a16:creationId xmlns:a16="http://schemas.microsoft.com/office/drawing/2014/main" id="{6BFD83FA-C58B-4487-9FAE-BE6F7AC54D70}"/>
              </a:ext>
            </a:extLst>
          </p:cNvPr>
          <p:cNvSpPr/>
          <p:nvPr/>
        </p:nvSpPr>
        <p:spPr>
          <a:xfrm>
            <a:off x="1773139" y="4725144"/>
            <a:ext cx="1415772" cy="461665"/>
          </a:xfrm>
          <a:prstGeom prst="rect">
            <a:avLst/>
          </a:prstGeom>
        </p:spPr>
        <p:txBody>
          <a:bodyPr wrap="none">
            <a:spAutoFit/>
          </a:bodyPr>
          <a:lstStyle/>
          <a:p>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载人航天</a:t>
            </a:r>
            <a:endParaRPr lang="zh-CN" altLang="en-US" sz="2400" dirty="0">
              <a:solidFill>
                <a:schemeClr val="tx1">
                  <a:lumMod val="75000"/>
                  <a:lumOff val="25000"/>
                </a:schemeClr>
              </a:solidFill>
            </a:endParaRPr>
          </a:p>
        </p:txBody>
      </p:sp>
      <p:sp>
        <p:nvSpPr>
          <p:cNvPr id="57" name="矩形 56">
            <a:extLst>
              <a:ext uri="{FF2B5EF4-FFF2-40B4-BE49-F238E27FC236}">
                <a16:creationId xmlns:a16="http://schemas.microsoft.com/office/drawing/2014/main" id="{074C753E-91B2-486D-9EE6-EFD0A58F04FB}"/>
              </a:ext>
            </a:extLst>
          </p:cNvPr>
          <p:cNvSpPr/>
          <p:nvPr/>
        </p:nvSpPr>
        <p:spPr>
          <a:xfrm>
            <a:off x="4149403" y="4725144"/>
            <a:ext cx="1415772" cy="461665"/>
          </a:xfrm>
          <a:prstGeom prst="rect">
            <a:avLst/>
          </a:prstGeom>
        </p:spPr>
        <p:txBody>
          <a:bodyPr wrap="none">
            <a:spAutoFit/>
          </a:bodyPr>
          <a:lstStyle/>
          <a:p>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深海探测</a:t>
            </a:r>
          </a:p>
        </p:txBody>
      </p:sp>
      <p:sp>
        <p:nvSpPr>
          <p:cNvPr id="58" name="矩形 57">
            <a:extLst>
              <a:ext uri="{FF2B5EF4-FFF2-40B4-BE49-F238E27FC236}">
                <a16:creationId xmlns:a16="http://schemas.microsoft.com/office/drawing/2014/main" id="{81AFB688-6A52-4B98-99BF-0BB6827A511A}"/>
              </a:ext>
            </a:extLst>
          </p:cNvPr>
          <p:cNvSpPr/>
          <p:nvPr/>
        </p:nvSpPr>
        <p:spPr>
          <a:xfrm>
            <a:off x="6569799" y="4725144"/>
            <a:ext cx="1415772" cy="461665"/>
          </a:xfrm>
          <a:prstGeom prst="rect">
            <a:avLst/>
          </a:prstGeom>
        </p:spPr>
        <p:txBody>
          <a:bodyPr wrap="none">
            <a:spAutoFit/>
          </a:bodyPr>
          <a:lstStyle/>
          <a:p>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量子通信</a:t>
            </a:r>
          </a:p>
        </p:txBody>
      </p:sp>
      <p:sp>
        <p:nvSpPr>
          <p:cNvPr id="61" name="矩形 60">
            <a:extLst>
              <a:ext uri="{FF2B5EF4-FFF2-40B4-BE49-F238E27FC236}">
                <a16:creationId xmlns:a16="http://schemas.microsoft.com/office/drawing/2014/main" id="{D79696C5-FBEF-47C2-92A0-C32BE0F95261}"/>
              </a:ext>
            </a:extLst>
          </p:cNvPr>
          <p:cNvSpPr/>
          <p:nvPr/>
        </p:nvSpPr>
        <p:spPr>
          <a:xfrm>
            <a:off x="1701131" y="1268760"/>
            <a:ext cx="4095993" cy="523220"/>
          </a:xfrm>
          <a:prstGeom prst="rect">
            <a:avLst/>
          </a:prstGeom>
        </p:spPr>
        <p:txBody>
          <a:bodyPr wrap="none">
            <a:spAutoFit/>
          </a:bodyPr>
          <a:lstStyle/>
          <a:p>
            <a:r>
              <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rPr>
              <a:t>重大创新成果不断涌现</a:t>
            </a:r>
            <a:endParaRPr lang="zh-CN" altLang="en-US" sz="2800" dirty="0">
              <a:solidFill>
                <a:schemeClr val="tx1">
                  <a:lumMod val="75000"/>
                  <a:lumOff val="25000"/>
                </a:schemeClr>
              </a:solidFill>
            </a:endParaRPr>
          </a:p>
        </p:txBody>
      </p:sp>
    </p:spTree>
    <p:extLst>
      <p:ext uri="{BB962C8B-B14F-4D97-AF65-F5344CB8AC3E}">
        <p14:creationId xmlns:p14="http://schemas.microsoft.com/office/powerpoint/2010/main" val="1347382882"/>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70"/>
                                        </p:tgtEl>
                                        <p:attrNameLst>
                                          <p:attrName>style.visibility</p:attrName>
                                        </p:attrNameLst>
                                      </p:cBhvr>
                                      <p:to>
                                        <p:strVal val="visible"/>
                                      </p:to>
                                    </p:set>
                                    <p:anim calcmode="lin" valueType="num">
                                      <p:cBhvr additive="base">
                                        <p:cTn id="12" dur="500" fill="hold"/>
                                        <p:tgtEl>
                                          <p:spTgt spid="70"/>
                                        </p:tgtEl>
                                        <p:attrNameLst>
                                          <p:attrName>ppt_x</p:attrName>
                                        </p:attrNameLst>
                                      </p:cBhvr>
                                      <p:tavLst>
                                        <p:tav tm="0">
                                          <p:val>
                                            <p:strVal val="0-#ppt_w/2"/>
                                          </p:val>
                                        </p:tav>
                                        <p:tav tm="100000">
                                          <p:val>
                                            <p:strVal val="#ppt_x"/>
                                          </p:val>
                                        </p:tav>
                                      </p:tavLst>
                                    </p:anim>
                                    <p:anim calcmode="lin" valueType="num">
                                      <p:cBhvr additive="base">
                                        <p:cTn id="13" dur="500" fill="hold"/>
                                        <p:tgtEl>
                                          <p:spTgt spid="70"/>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80"/>
                                        </p:tgtEl>
                                        <p:attrNameLst>
                                          <p:attrName>style.visibility</p:attrName>
                                        </p:attrNameLst>
                                      </p:cBhvr>
                                      <p:to>
                                        <p:strVal val="visible"/>
                                      </p:to>
                                    </p:set>
                                    <p:anim calcmode="lin" valueType="num">
                                      <p:cBhvr additive="base">
                                        <p:cTn id="16" dur="500" fill="hold"/>
                                        <p:tgtEl>
                                          <p:spTgt spid="80"/>
                                        </p:tgtEl>
                                        <p:attrNameLst>
                                          <p:attrName>ppt_x</p:attrName>
                                        </p:attrNameLst>
                                      </p:cBhvr>
                                      <p:tavLst>
                                        <p:tav tm="0">
                                          <p:val>
                                            <p:strVal val="0-#ppt_w/2"/>
                                          </p:val>
                                        </p:tav>
                                        <p:tav tm="100000">
                                          <p:val>
                                            <p:strVal val="#ppt_x"/>
                                          </p:val>
                                        </p:tav>
                                      </p:tavLst>
                                    </p:anim>
                                    <p:anim calcmode="lin" valueType="num">
                                      <p:cBhvr additive="base">
                                        <p:cTn id="17" dur="500" fill="hold"/>
                                        <p:tgtEl>
                                          <p:spTgt spid="80"/>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78"/>
                                        </p:tgtEl>
                                        <p:attrNameLst>
                                          <p:attrName>style.visibility</p:attrName>
                                        </p:attrNameLst>
                                      </p:cBhvr>
                                      <p:to>
                                        <p:strVal val="visible"/>
                                      </p:to>
                                    </p:set>
                                    <p:anim calcmode="lin" valueType="num">
                                      <p:cBhvr additive="base">
                                        <p:cTn id="20" dur="500" fill="hold"/>
                                        <p:tgtEl>
                                          <p:spTgt spid="78"/>
                                        </p:tgtEl>
                                        <p:attrNameLst>
                                          <p:attrName>ppt_x</p:attrName>
                                        </p:attrNameLst>
                                      </p:cBhvr>
                                      <p:tavLst>
                                        <p:tav tm="0">
                                          <p:val>
                                            <p:strVal val="0-#ppt_w/2"/>
                                          </p:val>
                                        </p:tav>
                                        <p:tav tm="100000">
                                          <p:val>
                                            <p:strVal val="#ppt_x"/>
                                          </p:val>
                                        </p:tav>
                                      </p:tavLst>
                                    </p:anim>
                                    <p:anim calcmode="lin" valueType="num">
                                      <p:cBhvr additive="base">
                                        <p:cTn id="21" dur="500" fill="hold"/>
                                        <p:tgtEl>
                                          <p:spTgt spid="78"/>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77"/>
                                        </p:tgtEl>
                                        <p:attrNameLst>
                                          <p:attrName>style.visibility</p:attrName>
                                        </p:attrNameLst>
                                      </p:cBhvr>
                                      <p:to>
                                        <p:strVal val="visible"/>
                                      </p:to>
                                    </p:set>
                                    <p:anim calcmode="lin" valueType="num">
                                      <p:cBhvr additive="base">
                                        <p:cTn id="24" dur="500" fill="hold"/>
                                        <p:tgtEl>
                                          <p:spTgt spid="77"/>
                                        </p:tgtEl>
                                        <p:attrNameLst>
                                          <p:attrName>ppt_x</p:attrName>
                                        </p:attrNameLst>
                                      </p:cBhvr>
                                      <p:tavLst>
                                        <p:tav tm="0">
                                          <p:val>
                                            <p:strVal val="0-#ppt_w/2"/>
                                          </p:val>
                                        </p:tav>
                                        <p:tav tm="100000">
                                          <p:val>
                                            <p:strVal val="#ppt_x"/>
                                          </p:val>
                                        </p:tav>
                                      </p:tavLst>
                                    </p:anim>
                                    <p:anim calcmode="lin" valueType="num">
                                      <p:cBhvr additive="base">
                                        <p:cTn id="25" dur="500" fill="hold"/>
                                        <p:tgtEl>
                                          <p:spTgt spid="77"/>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50"/>
                                        </p:tgtEl>
                                        <p:attrNameLst>
                                          <p:attrName>style.visibility</p:attrName>
                                        </p:attrNameLst>
                                      </p:cBhvr>
                                      <p:to>
                                        <p:strVal val="visible"/>
                                      </p:to>
                                    </p:set>
                                    <p:anim calcmode="lin" valueType="num">
                                      <p:cBhvr additive="base">
                                        <p:cTn id="28" dur="500" fill="hold"/>
                                        <p:tgtEl>
                                          <p:spTgt spid="50"/>
                                        </p:tgtEl>
                                        <p:attrNameLst>
                                          <p:attrName>ppt_x</p:attrName>
                                        </p:attrNameLst>
                                      </p:cBhvr>
                                      <p:tavLst>
                                        <p:tav tm="0">
                                          <p:val>
                                            <p:strVal val="0-#ppt_w/2"/>
                                          </p:val>
                                        </p:tav>
                                        <p:tav tm="100000">
                                          <p:val>
                                            <p:strVal val="#ppt_x"/>
                                          </p:val>
                                        </p:tav>
                                      </p:tavLst>
                                    </p:anim>
                                    <p:anim calcmode="lin" valueType="num">
                                      <p:cBhvr additive="base">
                                        <p:cTn id="29" dur="500" fill="hold"/>
                                        <p:tgtEl>
                                          <p:spTgt spid="50"/>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56"/>
                                        </p:tgtEl>
                                        <p:attrNameLst>
                                          <p:attrName>style.visibility</p:attrName>
                                        </p:attrNameLst>
                                      </p:cBhvr>
                                      <p:to>
                                        <p:strVal val="visible"/>
                                      </p:to>
                                    </p:set>
                                    <p:anim calcmode="lin" valueType="num">
                                      <p:cBhvr additive="base">
                                        <p:cTn id="32" dur="500" fill="hold"/>
                                        <p:tgtEl>
                                          <p:spTgt spid="56"/>
                                        </p:tgtEl>
                                        <p:attrNameLst>
                                          <p:attrName>ppt_x</p:attrName>
                                        </p:attrNameLst>
                                      </p:cBhvr>
                                      <p:tavLst>
                                        <p:tav tm="0">
                                          <p:val>
                                            <p:strVal val="0-#ppt_w/2"/>
                                          </p:val>
                                        </p:tav>
                                        <p:tav tm="100000">
                                          <p:val>
                                            <p:strVal val="#ppt_x"/>
                                          </p:val>
                                        </p:tav>
                                      </p:tavLst>
                                    </p:anim>
                                    <p:anim calcmode="lin" valueType="num">
                                      <p:cBhvr additive="base">
                                        <p:cTn id="33" dur="500" fill="hold"/>
                                        <p:tgtEl>
                                          <p:spTgt spid="56"/>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57"/>
                                        </p:tgtEl>
                                        <p:attrNameLst>
                                          <p:attrName>style.visibility</p:attrName>
                                        </p:attrNameLst>
                                      </p:cBhvr>
                                      <p:to>
                                        <p:strVal val="visible"/>
                                      </p:to>
                                    </p:set>
                                    <p:anim calcmode="lin" valueType="num">
                                      <p:cBhvr additive="base">
                                        <p:cTn id="36" dur="500" fill="hold"/>
                                        <p:tgtEl>
                                          <p:spTgt spid="57"/>
                                        </p:tgtEl>
                                        <p:attrNameLst>
                                          <p:attrName>ppt_x</p:attrName>
                                        </p:attrNameLst>
                                      </p:cBhvr>
                                      <p:tavLst>
                                        <p:tav tm="0">
                                          <p:val>
                                            <p:strVal val="0-#ppt_w/2"/>
                                          </p:val>
                                        </p:tav>
                                        <p:tav tm="100000">
                                          <p:val>
                                            <p:strVal val="#ppt_x"/>
                                          </p:val>
                                        </p:tav>
                                      </p:tavLst>
                                    </p:anim>
                                    <p:anim calcmode="lin" valueType="num">
                                      <p:cBhvr additive="base">
                                        <p:cTn id="37" dur="500" fill="hold"/>
                                        <p:tgtEl>
                                          <p:spTgt spid="57"/>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58"/>
                                        </p:tgtEl>
                                        <p:attrNameLst>
                                          <p:attrName>style.visibility</p:attrName>
                                        </p:attrNameLst>
                                      </p:cBhvr>
                                      <p:to>
                                        <p:strVal val="visible"/>
                                      </p:to>
                                    </p:set>
                                    <p:anim calcmode="lin" valueType="num">
                                      <p:cBhvr additive="base">
                                        <p:cTn id="40" dur="500" fill="hold"/>
                                        <p:tgtEl>
                                          <p:spTgt spid="58"/>
                                        </p:tgtEl>
                                        <p:attrNameLst>
                                          <p:attrName>ppt_x</p:attrName>
                                        </p:attrNameLst>
                                      </p:cBhvr>
                                      <p:tavLst>
                                        <p:tav tm="0">
                                          <p:val>
                                            <p:strVal val="0-#ppt_w/2"/>
                                          </p:val>
                                        </p:tav>
                                        <p:tav tm="100000">
                                          <p:val>
                                            <p:strVal val="#ppt_x"/>
                                          </p:val>
                                        </p:tav>
                                      </p:tavLst>
                                    </p:anim>
                                    <p:anim calcmode="lin" valueType="num">
                                      <p:cBhvr additive="base">
                                        <p:cTn id="41" dur="500" fill="hold"/>
                                        <p:tgtEl>
                                          <p:spTgt spid="58"/>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61"/>
                                        </p:tgtEl>
                                        <p:attrNameLst>
                                          <p:attrName>style.visibility</p:attrName>
                                        </p:attrNameLst>
                                      </p:cBhvr>
                                      <p:to>
                                        <p:strVal val="visible"/>
                                      </p:to>
                                    </p:set>
                                    <p:anim calcmode="lin" valueType="num">
                                      <p:cBhvr additive="base">
                                        <p:cTn id="44" dur="500" fill="hold"/>
                                        <p:tgtEl>
                                          <p:spTgt spid="61"/>
                                        </p:tgtEl>
                                        <p:attrNameLst>
                                          <p:attrName>ppt_x</p:attrName>
                                        </p:attrNameLst>
                                      </p:cBhvr>
                                      <p:tavLst>
                                        <p:tav tm="0">
                                          <p:val>
                                            <p:strVal val="0-#ppt_w/2"/>
                                          </p:val>
                                        </p:tav>
                                        <p:tav tm="100000">
                                          <p:val>
                                            <p:strVal val="#ppt_x"/>
                                          </p:val>
                                        </p:tav>
                                      </p:tavLst>
                                    </p:anim>
                                    <p:anim calcmode="lin" valueType="num">
                                      <p:cBhvr additive="base">
                                        <p:cTn id="45" dur="5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0" grpId="0"/>
      <p:bldP spid="56" grpId="0"/>
      <p:bldP spid="57" grpId="0"/>
      <p:bldP spid="58" grpId="0"/>
      <p:bldP spid="6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125067" y="260648"/>
            <a:ext cx="4801314"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创新驱动发展成果丰硕</a:t>
            </a:r>
          </a:p>
        </p:txBody>
      </p:sp>
      <p:sp>
        <p:nvSpPr>
          <p:cNvPr id="50" name="矩形 49">
            <a:extLst>
              <a:ext uri="{FF2B5EF4-FFF2-40B4-BE49-F238E27FC236}">
                <a16:creationId xmlns:a16="http://schemas.microsoft.com/office/drawing/2014/main" id="{76817B07-3A83-498C-AF77-5008D60E8345}"/>
              </a:ext>
            </a:extLst>
          </p:cNvPr>
          <p:cNvSpPr/>
          <p:nvPr/>
        </p:nvSpPr>
        <p:spPr>
          <a:xfrm>
            <a:off x="9234095" y="4509120"/>
            <a:ext cx="1415772" cy="461665"/>
          </a:xfrm>
          <a:prstGeom prst="rect">
            <a:avLst/>
          </a:prstGeom>
        </p:spPr>
        <p:txBody>
          <a:bodyPr wrap="none">
            <a:spAutoFit/>
          </a:bodyPr>
          <a:lstStyle/>
          <a:p>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共享经济</a:t>
            </a:r>
          </a:p>
        </p:txBody>
      </p:sp>
      <p:sp>
        <p:nvSpPr>
          <p:cNvPr id="56" name="矩形 55">
            <a:extLst>
              <a:ext uri="{FF2B5EF4-FFF2-40B4-BE49-F238E27FC236}">
                <a16:creationId xmlns:a16="http://schemas.microsoft.com/office/drawing/2014/main" id="{6BFD83FA-C58B-4487-9FAE-BE6F7AC54D70}"/>
              </a:ext>
            </a:extLst>
          </p:cNvPr>
          <p:cNvSpPr/>
          <p:nvPr/>
        </p:nvSpPr>
        <p:spPr>
          <a:xfrm>
            <a:off x="1773139" y="4509120"/>
            <a:ext cx="1415772" cy="461665"/>
          </a:xfrm>
          <a:prstGeom prst="rect">
            <a:avLst/>
          </a:prstGeom>
        </p:spPr>
        <p:txBody>
          <a:bodyPr wrap="none">
            <a:spAutoFit/>
          </a:bodyPr>
          <a:lstStyle/>
          <a:p>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高铁网络</a:t>
            </a:r>
            <a:endParaRPr lang="zh-CN" altLang="en-US" sz="2400" dirty="0">
              <a:solidFill>
                <a:schemeClr val="tx1">
                  <a:lumMod val="75000"/>
                  <a:lumOff val="25000"/>
                </a:schemeClr>
              </a:solidFill>
            </a:endParaRPr>
          </a:p>
        </p:txBody>
      </p:sp>
      <p:sp>
        <p:nvSpPr>
          <p:cNvPr id="57" name="矩形 56">
            <a:extLst>
              <a:ext uri="{FF2B5EF4-FFF2-40B4-BE49-F238E27FC236}">
                <a16:creationId xmlns:a16="http://schemas.microsoft.com/office/drawing/2014/main" id="{074C753E-91B2-486D-9EE6-EFD0A58F04FB}"/>
              </a:ext>
            </a:extLst>
          </p:cNvPr>
          <p:cNvSpPr/>
          <p:nvPr/>
        </p:nvSpPr>
        <p:spPr>
          <a:xfrm>
            <a:off x="4317807" y="4509120"/>
            <a:ext cx="1415772" cy="461665"/>
          </a:xfrm>
          <a:prstGeom prst="rect">
            <a:avLst/>
          </a:prstGeom>
        </p:spPr>
        <p:txBody>
          <a:bodyPr wrap="none">
            <a:spAutoFit/>
          </a:bodyPr>
          <a:lstStyle/>
          <a:p>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电子商务</a:t>
            </a:r>
          </a:p>
        </p:txBody>
      </p:sp>
      <p:sp>
        <p:nvSpPr>
          <p:cNvPr id="58" name="矩形 57">
            <a:extLst>
              <a:ext uri="{FF2B5EF4-FFF2-40B4-BE49-F238E27FC236}">
                <a16:creationId xmlns:a16="http://schemas.microsoft.com/office/drawing/2014/main" id="{81AFB688-6A52-4B98-99BF-0BB6827A511A}"/>
              </a:ext>
            </a:extLst>
          </p:cNvPr>
          <p:cNvSpPr/>
          <p:nvPr/>
        </p:nvSpPr>
        <p:spPr>
          <a:xfrm>
            <a:off x="6838087" y="4509120"/>
            <a:ext cx="1415772" cy="461665"/>
          </a:xfrm>
          <a:prstGeom prst="rect">
            <a:avLst/>
          </a:prstGeom>
        </p:spPr>
        <p:txBody>
          <a:bodyPr wrap="none">
            <a:spAutoFit/>
          </a:bodyPr>
          <a:lstStyle/>
          <a:p>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移动支付</a:t>
            </a:r>
          </a:p>
        </p:txBody>
      </p:sp>
      <p:sp>
        <p:nvSpPr>
          <p:cNvPr id="61" name="矩形 60">
            <a:extLst>
              <a:ext uri="{FF2B5EF4-FFF2-40B4-BE49-F238E27FC236}">
                <a16:creationId xmlns:a16="http://schemas.microsoft.com/office/drawing/2014/main" id="{D79696C5-FBEF-47C2-92A0-C32BE0F95261}"/>
              </a:ext>
            </a:extLst>
          </p:cNvPr>
          <p:cNvSpPr/>
          <p:nvPr/>
        </p:nvSpPr>
        <p:spPr>
          <a:xfrm>
            <a:off x="1701131" y="1268760"/>
            <a:ext cx="4455066" cy="523220"/>
          </a:xfrm>
          <a:prstGeom prst="rect">
            <a:avLst/>
          </a:prstGeom>
        </p:spPr>
        <p:txBody>
          <a:bodyPr wrap="none">
            <a:spAutoFit/>
          </a:bodyPr>
          <a:lstStyle/>
          <a:p>
            <a:r>
              <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rPr>
              <a:t>这些新发展引领世界潮流</a:t>
            </a:r>
          </a:p>
        </p:txBody>
      </p:sp>
      <p:pic>
        <p:nvPicPr>
          <p:cNvPr id="26" name="图片 25">
            <a:extLst>
              <a:ext uri="{FF2B5EF4-FFF2-40B4-BE49-F238E27FC236}">
                <a16:creationId xmlns:a16="http://schemas.microsoft.com/office/drawing/2014/main" id="{1D799FF3-6448-4B46-990A-F30B67DA0B7F}"/>
              </a:ext>
            </a:extLst>
          </p:cNvPr>
          <p:cNvPicPr>
            <a:picLocks noChangeAspect="1"/>
          </p:cNvPicPr>
          <p:nvPr/>
        </p:nvPicPr>
        <p:blipFill>
          <a:blip r:embed="rId3">
            <a:duotone>
              <a:prstClr val="black"/>
              <a:schemeClr val="accent1">
                <a:tint val="45000"/>
                <a:satMod val="400000"/>
              </a:schemeClr>
            </a:duotone>
          </a:blip>
          <a:srcRect l="8468" t="5872" r="66587" b="63855"/>
          <a:stretch>
            <a:fillRect/>
          </a:stretch>
        </p:blipFill>
        <p:spPr>
          <a:xfrm>
            <a:off x="1728514" y="2348880"/>
            <a:ext cx="1648256" cy="1648256"/>
          </a:xfrm>
          <a:custGeom>
            <a:avLst/>
            <a:gdLst>
              <a:gd name="connsiteX0" fmla="*/ 742392 w 1484784"/>
              <a:gd name="connsiteY0" fmla="*/ 0 h 1484784"/>
              <a:gd name="connsiteX1" fmla="*/ 1484784 w 1484784"/>
              <a:gd name="connsiteY1" fmla="*/ 742392 h 1484784"/>
              <a:gd name="connsiteX2" fmla="*/ 742392 w 1484784"/>
              <a:gd name="connsiteY2" fmla="*/ 1484784 h 1484784"/>
              <a:gd name="connsiteX3" fmla="*/ 0 w 1484784"/>
              <a:gd name="connsiteY3" fmla="*/ 742392 h 1484784"/>
              <a:gd name="connsiteX4" fmla="*/ 742392 w 1484784"/>
              <a:gd name="connsiteY4" fmla="*/ 0 h 1484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4784" h="1484784">
                <a:moveTo>
                  <a:pt x="742392" y="0"/>
                </a:moveTo>
                <a:cubicBezTo>
                  <a:pt x="1152404" y="0"/>
                  <a:pt x="1484784" y="332380"/>
                  <a:pt x="1484784" y="742392"/>
                </a:cubicBezTo>
                <a:cubicBezTo>
                  <a:pt x="1484784" y="1152404"/>
                  <a:pt x="1152404" y="1484784"/>
                  <a:pt x="742392" y="1484784"/>
                </a:cubicBezTo>
                <a:cubicBezTo>
                  <a:pt x="332380" y="1484784"/>
                  <a:pt x="0" y="1152404"/>
                  <a:pt x="0" y="742392"/>
                </a:cubicBezTo>
                <a:cubicBezTo>
                  <a:pt x="0" y="332380"/>
                  <a:pt x="332380" y="0"/>
                  <a:pt x="742392" y="0"/>
                </a:cubicBezTo>
                <a:close/>
              </a:path>
            </a:pathLst>
          </a:custGeom>
          <a:effectLst>
            <a:outerShdw blurRad="50800" dist="38100" dir="2700000" algn="tl" rotWithShape="0">
              <a:prstClr val="black">
                <a:alpha val="40000"/>
              </a:prstClr>
            </a:outerShdw>
          </a:effectLst>
        </p:spPr>
      </p:pic>
      <p:pic>
        <p:nvPicPr>
          <p:cNvPr id="25" name="图片 24">
            <a:extLst>
              <a:ext uri="{FF2B5EF4-FFF2-40B4-BE49-F238E27FC236}">
                <a16:creationId xmlns:a16="http://schemas.microsoft.com/office/drawing/2014/main" id="{9FF46FA1-CC41-471E-9663-8CDFF06A0C59}"/>
              </a:ext>
            </a:extLst>
          </p:cNvPr>
          <p:cNvPicPr>
            <a:picLocks noChangeAspect="1"/>
          </p:cNvPicPr>
          <p:nvPr/>
        </p:nvPicPr>
        <p:blipFill>
          <a:blip r:embed="rId3">
            <a:duotone>
              <a:prstClr val="black"/>
              <a:schemeClr val="accent1">
                <a:tint val="45000"/>
                <a:satMod val="400000"/>
              </a:schemeClr>
            </a:duotone>
          </a:blip>
          <a:srcRect l="56858" t="5872" r="18198" b="63855"/>
          <a:stretch>
            <a:fillRect/>
          </a:stretch>
        </p:blipFill>
        <p:spPr>
          <a:xfrm>
            <a:off x="4167658" y="2348880"/>
            <a:ext cx="1648256" cy="1648256"/>
          </a:xfrm>
          <a:custGeom>
            <a:avLst/>
            <a:gdLst>
              <a:gd name="connsiteX0" fmla="*/ 742392 w 1484784"/>
              <a:gd name="connsiteY0" fmla="*/ 0 h 1484784"/>
              <a:gd name="connsiteX1" fmla="*/ 1484784 w 1484784"/>
              <a:gd name="connsiteY1" fmla="*/ 742392 h 1484784"/>
              <a:gd name="connsiteX2" fmla="*/ 742392 w 1484784"/>
              <a:gd name="connsiteY2" fmla="*/ 1484784 h 1484784"/>
              <a:gd name="connsiteX3" fmla="*/ 0 w 1484784"/>
              <a:gd name="connsiteY3" fmla="*/ 742392 h 1484784"/>
              <a:gd name="connsiteX4" fmla="*/ 742392 w 1484784"/>
              <a:gd name="connsiteY4" fmla="*/ 0 h 1484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4784" h="1484784">
                <a:moveTo>
                  <a:pt x="742392" y="0"/>
                </a:moveTo>
                <a:cubicBezTo>
                  <a:pt x="1152404" y="0"/>
                  <a:pt x="1484784" y="332380"/>
                  <a:pt x="1484784" y="742392"/>
                </a:cubicBezTo>
                <a:cubicBezTo>
                  <a:pt x="1484784" y="1152404"/>
                  <a:pt x="1152404" y="1484784"/>
                  <a:pt x="742392" y="1484784"/>
                </a:cubicBezTo>
                <a:cubicBezTo>
                  <a:pt x="332380" y="1484784"/>
                  <a:pt x="0" y="1152404"/>
                  <a:pt x="0" y="742392"/>
                </a:cubicBezTo>
                <a:cubicBezTo>
                  <a:pt x="0" y="332380"/>
                  <a:pt x="332380" y="0"/>
                  <a:pt x="742392" y="0"/>
                </a:cubicBezTo>
                <a:close/>
              </a:path>
            </a:pathLst>
          </a:custGeom>
          <a:effectLst>
            <a:outerShdw blurRad="50800" dist="38100" dir="2700000" algn="tl" rotWithShape="0">
              <a:prstClr val="black">
                <a:alpha val="40000"/>
              </a:prstClr>
            </a:outerShdw>
          </a:effectLst>
        </p:spPr>
      </p:pic>
      <p:pic>
        <p:nvPicPr>
          <p:cNvPr id="24" name="图片 23">
            <a:extLst>
              <a:ext uri="{FF2B5EF4-FFF2-40B4-BE49-F238E27FC236}">
                <a16:creationId xmlns:a16="http://schemas.microsoft.com/office/drawing/2014/main" id="{5A7209F9-97C3-4AC3-8C02-A30CF01F8814}"/>
              </a:ext>
            </a:extLst>
          </p:cNvPr>
          <p:cNvPicPr>
            <a:picLocks noChangeAspect="1"/>
          </p:cNvPicPr>
          <p:nvPr/>
        </p:nvPicPr>
        <p:blipFill>
          <a:blip r:embed="rId3">
            <a:duotone>
              <a:prstClr val="black"/>
              <a:schemeClr val="accent4">
                <a:tint val="45000"/>
                <a:satMod val="400000"/>
              </a:schemeClr>
            </a:duotone>
          </a:blip>
          <a:srcRect l="8468" t="54321" r="66587" b="15407"/>
          <a:stretch>
            <a:fillRect/>
          </a:stretch>
        </p:blipFill>
        <p:spPr>
          <a:xfrm>
            <a:off x="6606802" y="2428816"/>
            <a:ext cx="1648256" cy="1648256"/>
          </a:xfrm>
          <a:custGeom>
            <a:avLst/>
            <a:gdLst>
              <a:gd name="connsiteX0" fmla="*/ 742392 w 1484784"/>
              <a:gd name="connsiteY0" fmla="*/ 0 h 1484784"/>
              <a:gd name="connsiteX1" fmla="*/ 1484784 w 1484784"/>
              <a:gd name="connsiteY1" fmla="*/ 742392 h 1484784"/>
              <a:gd name="connsiteX2" fmla="*/ 742392 w 1484784"/>
              <a:gd name="connsiteY2" fmla="*/ 1484784 h 1484784"/>
              <a:gd name="connsiteX3" fmla="*/ 0 w 1484784"/>
              <a:gd name="connsiteY3" fmla="*/ 742392 h 1484784"/>
              <a:gd name="connsiteX4" fmla="*/ 742392 w 1484784"/>
              <a:gd name="connsiteY4" fmla="*/ 0 h 1484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4784" h="1484784">
                <a:moveTo>
                  <a:pt x="742392" y="0"/>
                </a:moveTo>
                <a:cubicBezTo>
                  <a:pt x="1152404" y="0"/>
                  <a:pt x="1484784" y="332380"/>
                  <a:pt x="1484784" y="742392"/>
                </a:cubicBezTo>
                <a:cubicBezTo>
                  <a:pt x="1484784" y="1152404"/>
                  <a:pt x="1152404" y="1484784"/>
                  <a:pt x="742392" y="1484784"/>
                </a:cubicBezTo>
                <a:cubicBezTo>
                  <a:pt x="332380" y="1484784"/>
                  <a:pt x="0" y="1152404"/>
                  <a:pt x="0" y="742392"/>
                </a:cubicBezTo>
                <a:cubicBezTo>
                  <a:pt x="0" y="332380"/>
                  <a:pt x="332380" y="0"/>
                  <a:pt x="742392" y="0"/>
                </a:cubicBezTo>
                <a:close/>
              </a:path>
            </a:pathLst>
          </a:custGeom>
          <a:effectLst>
            <a:outerShdw blurRad="50800" dist="38100" dir="2700000" algn="tl" rotWithShape="0">
              <a:prstClr val="black">
                <a:alpha val="40000"/>
              </a:prstClr>
            </a:outerShdw>
          </a:effectLst>
        </p:spPr>
      </p:pic>
      <p:pic>
        <p:nvPicPr>
          <p:cNvPr id="23" name="图片 22">
            <a:extLst>
              <a:ext uri="{FF2B5EF4-FFF2-40B4-BE49-F238E27FC236}">
                <a16:creationId xmlns:a16="http://schemas.microsoft.com/office/drawing/2014/main" id="{0EFDC380-024E-4772-89FE-7931FCF2EDE0}"/>
              </a:ext>
            </a:extLst>
          </p:cNvPr>
          <p:cNvPicPr>
            <a:picLocks noChangeAspect="1"/>
          </p:cNvPicPr>
          <p:nvPr/>
        </p:nvPicPr>
        <p:blipFill>
          <a:blip r:embed="rId3">
            <a:duotone>
              <a:prstClr val="black"/>
              <a:schemeClr val="accent1">
                <a:tint val="45000"/>
                <a:satMod val="400000"/>
              </a:schemeClr>
            </a:duotone>
          </a:blip>
          <a:srcRect l="56858" t="54321" r="18198" b="15407"/>
          <a:stretch>
            <a:fillRect/>
          </a:stretch>
        </p:blipFill>
        <p:spPr>
          <a:xfrm>
            <a:off x="9045947" y="2348880"/>
            <a:ext cx="1648256" cy="1648256"/>
          </a:xfrm>
          <a:custGeom>
            <a:avLst/>
            <a:gdLst>
              <a:gd name="connsiteX0" fmla="*/ 742392 w 1484784"/>
              <a:gd name="connsiteY0" fmla="*/ 0 h 1484784"/>
              <a:gd name="connsiteX1" fmla="*/ 1484784 w 1484784"/>
              <a:gd name="connsiteY1" fmla="*/ 742392 h 1484784"/>
              <a:gd name="connsiteX2" fmla="*/ 742392 w 1484784"/>
              <a:gd name="connsiteY2" fmla="*/ 1484784 h 1484784"/>
              <a:gd name="connsiteX3" fmla="*/ 0 w 1484784"/>
              <a:gd name="connsiteY3" fmla="*/ 742392 h 1484784"/>
              <a:gd name="connsiteX4" fmla="*/ 742392 w 1484784"/>
              <a:gd name="connsiteY4" fmla="*/ 0 h 1484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4784" h="1484784">
                <a:moveTo>
                  <a:pt x="742392" y="0"/>
                </a:moveTo>
                <a:cubicBezTo>
                  <a:pt x="1152404" y="0"/>
                  <a:pt x="1484784" y="332380"/>
                  <a:pt x="1484784" y="742392"/>
                </a:cubicBezTo>
                <a:cubicBezTo>
                  <a:pt x="1484784" y="1152404"/>
                  <a:pt x="1152404" y="1484784"/>
                  <a:pt x="742392" y="1484784"/>
                </a:cubicBezTo>
                <a:cubicBezTo>
                  <a:pt x="332380" y="1484784"/>
                  <a:pt x="0" y="1152404"/>
                  <a:pt x="0" y="742392"/>
                </a:cubicBezTo>
                <a:cubicBezTo>
                  <a:pt x="0" y="332380"/>
                  <a:pt x="332380" y="0"/>
                  <a:pt x="742392" y="0"/>
                </a:cubicBezTo>
                <a:close/>
              </a:path>
            </a:pathLst>
          </a:cu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21249822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0"/>
                                        </p:tgtEl>
                                        <p:attrNameLst>
                                          <p:attrName>style.visibility</p:attrName>
                                        </p:attrNameLst>
                                      </p:cBhvr>
                                      <p:to>
                                        <p:strVal val="visible"/>
                                      </p:to>
                                    </p:set>
                                    <p:anim calcmode="lin" valueType="num">
                                      <p:cBhvr additive="base">
                                        <p:cTn id="11" dur="500" fill="hold"/>
                                        <p:tgtEl>
                                          <p:spTgt spid="50"/>
                                        </p:tgtEl>
                                        <p:attrNameLst>
                                          <p:attrName>ppt_x</p:attrName>
                                        </p:attrNameLst>
                                      </p:cBhvr>
                                      <p:tavLst>
                                        <p:tav tm="0">
                                          <p:val>
                                            <p:strVal val="#ppt_x"/>
                                          </p:val>
                                        </p:tav>
                                        <p:tav tm="100000">
                                          <p:val>
                                            <p:strVal val="#ppt_x"/>
                                          </p:val>
                                        </p:tav>
                                      </p:tavLst>
                                    </p:anim>
                                    <p:anim calcmode="lin" valueType="num">
                                      <p:cBhvr additive="base">
                                        <p:cTn id="12" dur="500" fill="hold"/>
                                        <p:tgtEl>
                                          <p:spTgt spid="5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6"/>
                                        </p:tgtEl>
                                        <p:attrNameLst>
                                          <p:attrName>style.visibility</p:attrName>
                                        </p:attrNameLst>
                                      </p:cBhvr>
                                      <p:to>
                                        <p:strVal val="visible"/>
                                      </p:to>
                                    </p:set>
                                    <p:anim calcmode="lin" valueType="num">
                                      <p:cBhvr additive="base">
                                        <p:cTn id="15" dur="500" fill="hold"/>
                                        <p:tgtEl>
                                          <p:spTgt spid="56"/>
                                        </p:tgtEl>
                                        <p:attrNameLst>
                                          <p:attrName>ppt_x</p:attrName>
                                        </p:attrNameLst>
                                      </p:cBhvr>
                                      <p:tavLst>
                                        <p:tav tm="0">
                                          <p:val>
                                            <p:strVal val="#ppt_x"/>
                                          </p:val>
                                        </p:tav>
                                        <p:tav tm="100000">
                                          <p:val>
                                            <p:strVal val="#ppt_x"/>
                                          </p:val>
                                        </p:tav>
                                      </p:tavLst>
                                    </p:anim>
                                    <p:anim calcmode="lin" valueType="num">
                                      <p:cBhvr additive="base">
                                        <p:cTn id="16" dur="500" fill="hold"/>
                                        <p:tgtEl>
                                          <p:spTgt spid="5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7"/>
                                        </p:tgtEl>
                                        <p:attrNameLst>
                                          <p:attrName>style.visibility</p:attrName>
                                        </p:attrNameLst>
                                      </p:cBhvr>
                                      <p:to>
                                        <p:strVal val="visible"/>
                                      </p:to>
                                    </p:set>
                                    <p:anim calcmode="lin" valueType="num">
                                      <p:cBhvr additive="base">
                                        <p:cTn id="19" dur="500" fill="hold"/>
                                        <p:tgtEl>
                                          <p:spTgt spid="57"/>
                                        </p:tgtEl>
                                        <p:attrNameLst>
                                          <p:attrName>ppt_x</p:attrName>
                                        </p:attrNameLst>
                                      </p:cBhvr>
                                      <p:tavLst>
                                        <p:tav tm="0">
                                          <p:val>
                                            <p:strVal val="#ppt_x"/>
                                          </p:val>
                                        </p:tav>
                                        <p:tav tm="100000">
                                          <p:val>
                                            <p:strVal val="#ppt_x"/>
                                          </p:val>
                                        </p:tav>
                                      </p:tavLst>
                                    </p:anim>
                                    <p:anim calcmode="lin" valueType="num">
                                      <p:cBhvr additive="base">
                                        <p:cTn id="20" dur="500" fill="hold"/>
                                        <p:tgtEl>
                                          <p:spTgt spid="5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8"/>
                                        </p:tgtEl>
                                        <p:attrNameLst>
                                          <p:attrName>style.visibility</p:attrName>
                                        </p:attrNameLst>
                                      </p:cBhvr>
                                      <p:to>
                                        <p:strVal val="visible"/>
                                      </p:to>
                                    </p:set>
                                    <p:anim calcmode="lin" valueType="num">
                                      <p:cBhvr additive="base">
                                        <p:cTn id="23" dur="500" fill="hold"/>
                                        <p:tgtEl>
                                          <p:spTgt spid="58"/>
                                        </p:tgtEl>
                                        <p:attrNameLst>
                                          <p:attrName>ppt_x</p:attrName>
                                        </p:attrNameLst>
                                      </p:cBhvr>
                                      <p:tavLst>
                                        <p:tav tm="0">
                                          <p:val>
                                            <p:strVal val="#ppt_x"/>
                                          </p:val>
                                        </p:tav>
                                        <p:tav tm="100000">
                                          <p:val>
                                            <p:strVal val="#ppt_x"/>
                                          </p:val>
                                        </p:tav>
                                      </p:tavLst>
                                    </p:anim>
                                    <p:anim calcmode="lin" valueType="num">
                                      <p:cBhvr additive="base">
                                        <p:cTn id="24" dur="500" fill="hold"/>
                                        <p:tgtEl>
                                          <p:spTgt spid="5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1"/>
                                        </p:tgtEl>
                                        <p:attrNameLst>
                                          <p:attrName>style.visibility</p:attrName>
                                        </p:attrNameLst>
                                      </p:cBhvr>
                                      <p:to>
                                        <p:strVal val="visible"/>
                                      </p:to>
                                    </p:set>
                                    <p:anim calcmode="lin" valueType="num">
                                      <p:cBhvr additive="base">
                                        <p:cTn id="27" dur="500" fill="hold"/>
                                        <p:tgtEl>
                                          <p:spTgt spid="61"/>
                                        </p:tgtEl>
                                        <p:attrNameLst>
                                          <p:attrName>ppt_x</p:attrName>
                                        </p:attrNameLst>
                                      </p:cBhvr>
                                      <p:tavLst>
                                        <p:tav tm="0">
                                          <p:val>
                                            <p:strVal val="#ppt_x"/>
                                          </p:val>
                                        </p:tav>
                                        <p:tav tm="100000">
                                          <p:val>
                                            <p:strVal val="#ppt_x"/>
                                          </p:val>
                                        </p:tav>
                                      </p:tavLst>
                                    </p:anim>
                                    <p:anim calcmode="lin" valueType="num">
                                      <p:cBhvr additive="base">
                                        <p:cTn id="28" dur="500" fill="hold"/>
                                        <p:tgtEl>
                                          <p:spTgt spid="61"/>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500" fill="hold"/>
                                        <p:tgtEl>
                                          <p:spTgt spid="26"/>
                                        </p:tgtEl>
                                        <p:attrNameLst>
                                          <p:attrName>ppt_x</p:attrName>
                                        </p:attrNameLst>
                                      </p:cBhvr>
                                      <p:tavLst>
                                        <p:tav tm="0">
                                          <p:val>
                                            <p:strVal val="#ppt_x"/>
                                          </p:val>
                                        </p:tav>
                                        <p:tav tm="100000">
                                          <p:val>
                                            <p:strVal val="#ppt_x"/>
                                          </p:val>
                                        </p:tav>
                                      </p:tavLst>
                                    </p:anim>
                                    <p:anim calcmode="lin" valueType="num">
                                      <p:cBhvr additive="base">
                                        <p:cTn id="32" dur="500" fill="hold"/>
                                        <p:tgtEl>
                                          <p:spTgt spid="26"/>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fill="hold"/>
                                        <p:tgtEl>
                                          <p:spTgt spid="25"/>
                                        </p:tgtEl>
                                        <p:attrNameLst>
                                          <p:attrName>ppt_x</p:attrName>
                                        </p:attrNameLst>
                                      </p:cBhvr>
                                      <p:tavLst>
                                        <p:tav tm="0">
                                          <p:val>
                                            <p:strVal val="#ppt_x"/>
                                          </p:val>
                                        </p:tav>
                                        <p:tav tm="100000">
                                          <p:val>
                                            <p:strVal val="#ppt_x"/>
                                          </p:val>
                                        </p:tav>
                                      </p:tavLst>
                                    </p:anim>
                                    <p:anim calcmode="lin" valueType="num">
                                      <p:cBhvr additive="base">
                                        <p:cTn id="36" dur="500" fill="hold"/>
                                        <p:tgtEl>
                                          <p:spTgt spid="25"/>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500" fill="hold"/>
                                        <p:tgtEl>
                                          <p:spTgt spid="24"/>
                                        </p:tgtEl>
                                        <p:attrNameLst>
                                          <p:attrName>ppt_x</p:attrName>
                                        </p:attrNameLst>
                                      </p:cBhvr>
                                      <p:tavLst>
                                        <p:tav tm="0">
                                          <p:val>
                                            <p:strVal val="#ppt_x"/>
                                          </p:val>
                                        </p:tav>
                                        <p:tav tm="100000">
                                          <p:val>
                                            <p:strVal val="#ppt_x"/>
                                          </p:val>
                                        </p:tav>
                                      </p:tavLst>
                                    </p:anim>
                                    <p:anim calcmode="lin" valueType="num">
                                      <p:cBhvr additive="base">
                                        <p:cTn id="40" dur="500" fill="hold"/>
                                        <p:tgtEl>
                                          <p:spTgt spid="24"/>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ppt_x"/>
                                          </p:val>
                                        </p:tav>
                                        <p:tav tm="100000">
                                          <p:val>
                                            <p:strVal val="#ppt_x"/>
                                          </p:val>
                                        </p:tav>
                                      </p:tavLst>
                                    </p:anim>
                                    <p:anim calcmode="lin" valueType="num">
                                      <p:cBhvr additive="base">
                                        <p:cTn id="4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0" grpId="0"/>
      <p:bldP spid="56" grpId="0"/>
      <p:bldP spid="57" grpId="0"/>
      <p:bldP spid="58" grpId="0"/>
      <p:bldP spid="6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125067" y="260648"/>
            <a:ext cx="4801314"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创新驱动发展成果丰硕</a:t>
            </a:r>
          </a:p>
        </p:txBody>
      </p:sp>
      <p:sp>
        <p:nvSpPr>
          <p:cNvPr id="7" name="矩形 6">
            <a:extLst>
              <a:ext uri="{FF2B5EF4-FFF2-40B4-BE49-F238E27FC236}">
                <a16:creationId xmlns:a16="http://schemas.microsoft.com/office/drawing/2014/main" id="{3D573E44-B6D0-4F83-B4E9-8EB3AC8348BD}"/>
              </a:ext>
            </a:extLst>
          </p:cNvPr>
          <p:cNvSpPr/>
          <p:nvPr/>
        </p:nvSpPr>
        <p:spPr>
          <a:xfrm>
            <a:off x="2565227" y="1340768"/>
            <a:ext cx="7499169" cy="646331"/>
          </a:xfrm>
          <a:prstGeom prst="rect">
            <a:avLst/>
          </a:prstGeom>
        </p:spPr>
        <p:txBody>
          <a:bodyPr wrap="non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网上零售额年均增长</a:t>
            </a:r>
            <a:r>
              <a:rPr lang="en-US" altLang="zh-CN" sz="3600" b="1" dirty="0">
                <a:solidFill>
                  <a:srgbClr val="C00000"/>
                </a:solidFill>
                <a:latin typeface="微软雅黑" panose="020B0503020204020204" pitchFamily="34" charset="-122"/>
                <a:ea typeface="微软雅黑" panose="020B0503020204020204" pitchFamily="34" charset="-122"/>
              </a:rPr>
              <a:t>30</a:t>
            </a:r>
            <a:r>
              <a:rPr lang="en-US" altLang="zh-CN" b="1" dirty="0">
                <a:solidFill>
                  <a:srgbClr val="C00000"/>
                </a:solidFill>
                <a:latin typeface="微软雅黑" panose="020B0503020204020204" pitchFamily="34" charset="-122"/>
                <a:ea typeface="微软雅黑" panose="020B0503020204020204" pitchFamily="34" charset="-122"/>
              </a:rPr>
              <a:t>%</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以上   社会消费品零售额年均增长</a:t>
            </a:r>
            <a:r>
              <a:rPr lang="en-US" altLang="zh-CN" sz="3200" b="1" dirty="0">
                <a:solidFill>
                  <a:srgbClr val="C00000"/>
                </a:solidFill>
                <a:latin typeface="微软雅黑" panose="020B0503020204020204" pitchFamily="34" charset="-122"/>
                <a:ea typeface="微软雅黑" panose="020B0503020204020204" pitchFamily="34" charset="-122"/>
              </a:rPr>
              <a:t>11.3</a:t>
            </a:r>
            <a:r>
              <a:rPr lang="en-US" altLang="zh-CN" dirty="0">
                <a:solidFill>
                  <a:srgbClr val="C00000"/>
                </a:solidFill>
                <a:latin typeface="微软雅黑" panose="020B0503020204020204" pitchFamily="34" charset="-122"/>
                <a:ea typeface="微软雅黑" panose="020B0503020204020204" pitchFamily="34" charset="-122"/>
              </a:rPr>
              <a:t>%</a:t>
            </a:r>
            <a:endParaRPr lang="zh-CN" altLang="en-US" dirty="0">
              <a:solidFill>
                <a:srgbClr val="C00000"/>
              </a:soli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id="{486FCD76-7EC2-4CE9-86EF-DB107E02555C}"/>
              </a:ext>
            </a:extLst>
          </p:cNvPr>
          <p:cNvSpPr/>
          <p:nvPr/>
        </p:nvSpPr>
        <p:spPr>
          <a:xfrm>
            <a:off x="2565227" y="1916832"/>
            <a:ext cx="7269939" cy="3253198"/>
          </a:xfrm>
          <a:prstGeom prst="rect">
            <a:avLst/>
          </a:prstGeom>
        </p:spPr>
        <p:txBody>
          <a:bodyPr wrap="none">
            <a:spAutoFit/>
          </a:bodyPr>
          <a:lstStyle/>
          <a:p>
            <a:pPr>
              <a:lnSpc>
                <a:spcPct val="13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高速铁路运营里程从</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9000</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多公里增加到</a:t>
            </a:r>
            <a:r>
              <a:rPr lang="en-US" altLang="zh-CN" sz="2800" b="1" dirty="0">
                <a:solidFill>
                  <a:srgbClr val="C00000"/>
                </a:solidFill>
                <a:latin typeface="微软雅黑" panose="020B0503020204020204" pitchFamily="34" charset="-122"/>
                <a:ea typeface="微软雅黑" panose="020B0503020204020204" pitchFamily="34" charset="-122"/>
              </a:rPr>
              <a:t>2.5</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万公里，占世界</a:t>
            </a:r>
            <a:r>
              <a:rPr lang="zh-CN" altLang="en-US" b="1" dirty="0">
                <a:solidFill>
                  <a:srgbClr val="C00000"/>
                </a:solidFill>
                <a:latin typeface="微软雅黑" panose="020B0503020204020204" pitchFamily="34" charset="-122"/>
                <a:ea typeface="微软雅黑" panose="020B0503020204020204" pitchFamily="34" charset="-122"/>
              </a:rPr>
              <a:t>三分之二</a:t>
            </a:r>
            <a:endParaRPr lang="en-US" altLang="zh-CN" b="1" dirty="0">
              <a:solidFill>
                <a:srgbClr val="C00000"/>
              </a:solidFill>
              <a:latin typeface="微软雅黑" panose="020B0503020204020204" pitchFamily="34" charset="-122"/>
              <a:ea typeface="微软雅黑" panose="020B0503020204020204" pitchFamily="34" charset="-122"/>
            </a:endParaRPr>
          </a:p>
          <a:p>
            <a:pPr>
              <a:lnSpc>
                <a:spcPct val="13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高速公路里程从</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9.6</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万公里增加到</a:t>
            </a:r>
            <a:r>
              <a:rPr lang="en-US" altLang="zh-CN" sz="2800" b="1" dirty="0">
                <a:solidFill>
                  <a:srgbClr val="C00000"/>
                </a:solidFill>
                <a:latin typeface="微软雅黑" panose="020B0503020204020204" pitchFamily="34" charset="-122"/>
                <a:ea typeface="微软雅黑" panose="020B0503020204020204" pitchFamily="34" charset="-122"/>
              </a:rPr>
              <a:t>13.6</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万公里</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新建改建农村公路</a:t>
            </a:r>
            <a:r>
              <a:rPr lang="en-US" altLang="zh-CN" sz="2800" b="1" dirty="0">
                <a:solidFill>
                  <a:srgbClr val="C00000"/>
                </a:solidFill>
                <a:latin typeface="微软雅黑" panose="020B0503020204020204" pitchFamily="34" charset="-122"/>
                <a:ea typeface="微软雅黑" panose="020B0503020204020204" pitchFamily="34" charset="-122"/>
              </a:rPr>
              <a:t>127</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万公里</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新建民航机场</a:t>
            </a:r>
            <a:r>
              <a:rPr lang="en-US" altLang="zh-CN" sz="2800" b="1" dirty="0">
                <a:solidFill>
                  <a:srgbClr val="C00000"/>
                </a:solidFill>
                <a:latin typeface="微软雅黑" panose="020B0503020204020204" pitchFamily="34" charset="-122"/>
                <a:ea typeface="微软雅黑" panose="020B0503020204020204" pitchFamily="34" charset="-122"/>
              </a:rPr>
              <a:t>46</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个</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开工重大水利工程</a:t>
            </a:r>
            <a:r>
              <a:rPr lang="en-US" altLang="zh-CN" sz="2800" b="1" dirty="0">
                <a:solidFill>
                  <a:srgbClr val="C00000"/>
                </a:solidFill>
                <a:latin typeface="微软雅黑" panose="020B0503020204020204" pitchFamily="34" charset="-122"/>
                <a:ea typeface="微软雅黑" panose="020B0503020204020204" pitchFamily="34" charset="-122"/>
              </a:rPr>
              <a:t>122</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项</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完成新一轮农村电网改造，建成全球最大的移动宽带网</a:t>
            </a:r>
          </a:p>
        </p:txBody>
      </p:sp>
      <p:sp>
        <p:nvSpPr>
          <p:cNvPr id="4" name="星形: 五角 3">
            <a:extLst>
              <a:ext uri="{FF2B5EF4-FFF2-40B4-BE49-F238E27FC236}">
                <a16:creationId xmlns:a16="http://schemas.microsoft.com/office/drawing/2014/main" id="{FF08040D-A413-4118-9AE1-7527E5DF58D4}"/>
              </a:ext>
            </a:extLst>
          </p:cNvPr>
          <p:cNvSpPr/>
          <p:nvPr/>
        </p:nvSpPr>
        <p:spPr>
          <a:xfrm>
            <a:off x="2061171" y="1628800"/>
            <a:ext cx="288032" cy="288032"/>
          </a:xfrm>
          <a:prstGeom prst="star5">
            <a:avLst/>
          </a:prstGeom>
          <a:solidFill>
            <a:schemeClr val="accent2"/>
          </a:solidFill>
          <a:ln w="63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星形: 五角 10">
            <a:extLst>
              <a:ext uri="{FF2B5EF4-FFF2-40B4-BE49-F238E27FC236}">
                <a16:creationId xmlns:a16="http://schemas.microsoft.com/office/drawing/2014/main" id="{14F9C6C4-8003-4E0D-A96D-DD4A721C5B9B}"/>
              </a:ext>
            </a:extLst>
          </p:cNvPr>
          <p:cNvSpPr/>
          <p:nvPr/>
        </p:nvSpPr>
        <p:spPr>
          <a:xfrm>
            <a:off x="2061171" y="2132856"/>
            <a:ext cx="288032" cy="288032"/>
          </a:xfrm>
          <a:prstGeom prst="star5">
            <a:avLst/>
          </a:prstGeom>
          <a:solidFill>
            <a:schemeClr val="accent2"/>
          </a:solidFill>
          <a:ln w="63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星形: 五角 11">
            <a:extLst>
              <a:ext uri="{FF2B5EF4-FFF2-40B4-BE49-F238E27FC236}">
                <a16:creationId xmlns:a16="http://schemas.microsoft.com/office/drawing/2014/main" id="{AA05D0F2-E3E0-4133-8CC6-7C763DCEC454}"/>
              </a:ext>
            </a:extLst>
          </p:cNvPr>
          <p:cNvSpPr/>
          <p:nvPr/>
        </p:nvSpPr>
        <p:spPr>
          <a:xfrm>
            <a:off x="2061171" y="2708920"/>
            <a:ext cx="288032" cy="288032"/>
          </a:xfrm>
          <a:prstGeom prst="star5">
            <a:avLst/>
          </a:prstGeom>
          <a:solidFill>
            <a:schemeClr val="accent2"/>
          </a:solidFill>
          <a:ln w="63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星形: 五角 12">
            <a:extLst>
              <a:ext uri="{FF2B5EF4-FFF2-40B4-BE49-F238E27FC236}">
                <a16:creationId xmlns:a16="http://schemas.microsoft.com/office/drawing/2014/main" id="{7995ED0A-5301-47EB-9E60-A8B53AF8A855}"/>
              </a:ext>
            </a:extLst>
          </p:cNvPr>
          <p:cNvSpPr/>
          <p:nvPr/>
        </p:nvSpPr>
        <p:spPr>
          <a:xfrm>
            <a:off x="2061171" y="3212976"/>
            <a:ext cx="288032" cy="288032"/>
          </a:xfrm>
          <a:prstGeom prst="star5">
            <a:avLst/>
          </a:prstGeom>
          <a:solidFill>
            <a:schemeClr val="accent2"/>
          </a:solidFill>
          <a:ln w="63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星形: 五角 13">
            <a:extLst>
              <a:ext uri="{FF2B5EF4-FFF2-40B4-BE49-F238E27FC236}">
                <a16:creationId xmlns:a16="http://schemas.microsoft.com/office/drawing/2014/main" id="{8A4DE8B8-ED8E-4F43-94E8-7001DFEBDBC5}"/>
              </a:ext>
            </a:extLst>
          </p:cNvPr>
          <p:cNvSpPr/>
          <p:nvPr/>
        </p:nvSpPr>
        <p:spPr>
          <a:xfrm>
            <a:off x="2061171" y="3789040"/>
            <a:ext cx="288032" cy="288032"/>
          </a:xfrm>
          <a:prstGeom prst="star5">
            <a:avLst/>
          </a:prstGeom>
          <a:solidFill>
            <a:schemeClr val="accent2"/>
          </a:solidFill>
          <a:ln w="63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星形: 五角 14">
            <a:extLst>
              <a:ext uri="{FF2B5EF4-FFF2-40B4-BE49-F238E27FC236}">
                <a16:creationId xmlns:a16="http://schemas.microsoft.com/office/drawing/2014/main" id="{D956F9C5-C7DF-4D3D-B026-2F5DE31247C9}"/>
              </a:ext>
            </a:extLst>
          </p:cNvPr>
          <p:cNvSpPr/>
          <p:nvPr/>
        </p:nvSpPr>
        <p:spPr>
          <a:xfrm>
            <a:off x="2061171" y="4293096"/>
            <a:ext cx="288032" cy="288032"/>
          </a:xfrm>
          <a:prstGeom prst="star5">
            <a:avLst/>
          </a:prstGeom>
          <a:solidFill>
            <a:schemeClr val="accent2"/>
          </a:solidFill>
          <a:ln w="63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星形: 五角 15">
            <a:extLst>
              <a:ext uri="{FF2B5EF4-FFF2-40B4-BE49-F238E27FC236}">
                <a16:creationId xmlns:a16="http://schemas.microsoft.com/office/drawing/2014/main" id="{AA3BEE91-48E6-440C-A811-80B58026EEE4}"/>
              </a:ext>
            </a:extLst>
          </p:cNvPr>
          <p:cNvSpPr/>
          <p:nvPr/>
        </p:nvSpPr>
        <p:spPr>
          <a:xfrm>
            <a:off x="2061171" y="4725144"/>
            <a:ext cx="288032" cy="288032"/>
          </a:xfrm>
          <a:prstGeom prst="star5">
            <a:avLst/>
          </a:prstGeom>
          <a:solidFill>
            <a:schemeClr val="accent2"/>
          </a:solidFill>
          <a:ln w="63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6943448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4" grpId="0" animBg="1"/>
      <p:bldP spid="11" grpId="0" animBg="1"/>
      <p:bldP spid="12" grpId="0" animBg="1"/>
      <p:bldP spid="13" grpId="0" animBg="1"/>
      <p:bldP spid="14" grpId="0" animBg="1"/>
      <p:bldP spid="15" grpId="0" animBg="1"/>
      <p:bldP spid="1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圆角 19">
            <a:extLst>
              <a:ext uri="{FF2B5EF4-FFF2-40B4-BE49-F238E27FC236}">
                <a16:creationId xmlns:a16="http://schemas.microsoft.com/office/drawing/2014/main" id="{DBE0A30B-89F1-4C38-B3E5-B8849E0677EE}"/>
              </a:ext>
            </a:extLst>
          </p:cNvPr>
          <p:cNvSpPr/>
          <p:nvPr/>
        </p:nvSpPr>
        <p:spPr>
          <a:xfrm>
            <a:off x="837035" y="1484784"/>
            <a:ext cx="10729192" cy="4032448"/>
          </a:xfrm>
          <a:prstGeom prst="roundRect">
            <a:avLst>
              <a:gd name="adj" fmla="val 7432"/>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文本框 103"/>
          <p:cNvSpPr txBox="1"/>
          <p:nvPr/>
        </p:nvSpPr>
        <p:spPr>
          <a:xfrm>
            <a:off x="1053059" y="260648"/>
            <a:ext cx="3877985"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人民生活持续改善</a:t>
            </a:r>
          </a:p>
        </p:txBody>
      </p:sp>
      <p:sp>
        <p:nvSpPr>
          <p:cNvPr id="29" name="矩形 28">
            <a:extLst>
              <a:ext uri="{FF2B5EF4-FFF2-40B4-BE49-F238E27FC236}">
                <a16:creationId xmlns:a16="http://schemas.microsoft.com/office/drawing/2014/main" id="{240AAFB3-75FF-48E7-8BC8-BC041E3D3852}"/>
              </a:ext>
            </a:extLst>
          </p:cNvPr>
          <p:cNvSpPr/>
          <p:nvPr/>
        </p:nvSpPr>
        <p:spPr>
          <a:xfrm>
            <a:off x="2997275" y="1700808"/>
            <a:ext cx="1620957" cy="523220"/>
          </a:xfrm>
          <a:prstGeom prst="rect">
            <a:avLst/>
          </a:prstGeom>
        </p:spPr>
        <p:txBody>
          <a:bodyPr wrap="none">
            <a:spAutoFit/>
          </a:bodyPr>
          <a:lstStyle/>
          <a:p>
            <a:r>
              <a:rPr lang="zh-CN" altLang="en-US" sz="2800" b="1" dirty="0">
                <a:solidFill>
                  <a:schemeClr val="accent1"/>
                </a:solidFill>
                <a:latin typeface="微软雅黑" panose="020B0503020204020204" pitchFamily="34" charset="-122"/>
                <a:ea typeface="微软雅黑" panose="020B0503020204020204" pitchFamily="34" charset="-122"/>
              </a:rPr>
              <a:t>脱贫攻坚</a:t>
            </a:r>
            <a:endParaRPr lang="zh-CN" altLang="en-US" sz="2800" b="1" dirty="0">
              <a:solidFill>
                <a:schemeClr val="accent1"/>
              </a:solidFill>
            </a:endParaRPr>
          </a:p>
        </p:txBody>
      </p:sp>
      <p:cxnSp>
        <p:nvCxnSpPr>
          <p:cNvPr id="31" name="直接连接符 30">
            <a:extLst>
              <a:ext uri="{FF2B5EF4-FFF2-40B4-BE49-F238E27FC236}">
                <a16:creationId xmlns:a16="http://schemas.microsoft.com/office/drawing/2014/main" id="{7D05762A-6CB3-4267-A416-03768F1622E4}"/>
              </a:ext>
            </a:extLst>
          </p:cNvPr>
          <p:cNvCxnSpPr/>
          <p:nvPr/>
        </p:nvCxnSpPr>
        <p:spPr>
          <a:xfrm>
            <a:off x="5157515" y="1916832"/>
            <a:ext cx="1008112" cy="0"/>
          </a:xfrm>
          <a:prstGeom prst="line">
            <a:avLst/>
          </a:prstGeom>
        </p:spPr>
        <p:style>
          <a:lnRef idx="1">
            <a:schemeClr val="accent1"/>
          </a:lnRef>
          <a:fillRef idx="0">
            <a:schemeClr val="accent1"/>
          </a:fillRef>
          <a:effectRef idx="0">
            <a:schemeClr val="accent1"/>
          </a:effectRef>
          <a:fontRef idx="minor">
            <a:schemeClr val="tx1"/>
          </a:fontRef>
        </p:style>
      </p:cxnSp>
      <p:sp>
        <p:nvSpPr>
          <p:cNvPr id="32" name="矩形 31">
            <a:extLst>
              <a:ext uri="{FF2B5EF4-FFF2-40B4-BE49-F238E27FC236}">
                <a16:creationId xmlns:a16="http://schemas.microsoft.com/office/drawing/2014/main" id="{EFDC08F5-F81C-4857-8B01-1F3271503610}"/>
              </a:ext>
            </a:extLst>
          </p:cNvPr>
          <p:cNvSpPr/>
          <p:nvPr/>
        </p:nvSpPr>
        <p:spPr>
          <a:xfrm>
            <a:off x="6165627" y="1760116"/>
            <a:ext cx="72008" cy="3600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a:extLst>
              <a:ext uri="{FF2B5EF4-FFF2-40B4-BE49-F238E27FC236}">
                <a16:creationId xmlns:a16="http://schemas.microsoft.com/office/drawing/2014/main" id="{07B37B2D-F79C-41C8-9966-CD3733E41A20}"/>
              </a:ext>
            </a:extLst>
          </p:cNvPr>
          <p:cNvSpPr/>
          <p:nvPr/>
        </p:nvSpPr>
        <p:spPr>
          <a:xfrm>
            <a:off x="1413099" y="3197294"/>
            <a:ext cx="5040559" cy="1815882"/>
          </a:xfrm>
          <a:prstGeom prst="rect">
            <a:avLst/>
          </a:prstGeom>
        </p:spPr>
        <p:txBody>
          <a:bodyPr wrap="squar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中央财政五年投入专项扶贫资金</a:t>
            </a:r>
            <a:r>
              <a:rPr lang="en-US" altLang="zh-CN" sz="2800" b="1" dirty="0">
                <a:solidFill>
                  <a:srgbClr val="C00000"/>
                </a:solidFill>
                <a:latin typeface="微软雅黑" panose="020B0503020204020204" pitchFamily="34" charset="-122"/>
                <a:ea typeface="微软雅黑" panose="020B0503020204020204" pitchFamily="34" charset="-122"/>
              </a:rPr>
              <a:t>2800</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多亿元</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贫困人口减少</a:t>
            </a:r>
            <a:r>
              <a:rPr lang="en-US" altLang="zh-CN" sz="2800" b="1" dirty="0">
                <a:solidFill>
                  <a:srgbClr val="C00000"/>
                </a:solidFill>
                <a:latin typeface="微软雅黑" panose="020B0503020204020204" pitchFamily="34" charset="-122"/>
                <a:ea typeface="微软雅黑" panose="020B0503020204020204" pitchFamily="34" charset="-122"/>
              </a:rPr>
              <a:t>6800</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多万</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异地扶贫搬迁</a:t>
            </a:r>
            <a:r>
              <a:rPr lang="en-US" altLang="zh-CN" sz="2800" b="1" dirty="0">
                <a:solidFill>
                  <a:srgbClr val="C00000"/>
                </a:solidFill>
                <a:latin typeface="微软雅黑" panose="020B0503020204020204" pitchFamily="34" charset="-122"/>
                <a:ea typeface="微软雅黑" panose="020B0503020204020204" pitchFamily="34" charset="-122"/>
              </a:rPr>
              <a:t>830</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万人</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贫困发生率由</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10.2%</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下降到</a:t>
            </a:r>
            <a:r>
              <a:rPr lang="en-US" altLang="zh-CN" sz="2800" b="1" dirty="0">
                <a:solidFill>
                  <a:srgbClr val="C00000"/>
                </a:solidFill>
                <a:latin typeface="微软雅黑" panose="020B0503020204020204" pitchFamily="34" charset="-122"/>
                <a:ea typeface="微软雅黑" panose="020B0503020204020204" pitchFamily="34" charset="-122"/>
              </a:rPr>
              <a:t>3.1</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dirty="0">
              <a:solidFill>
                <a:schemeClr val="tx1">
                  <a:lumMod val="75000"/>
                  <a:lumOff val="25000"/>
                </a:schemeClr>
              </a:solidFill>
            </a:endParaRPr>
          </a:p>
        </p:txBody>
      </p:sp>
      <p:grpSp>
        <p:nvGrpSpPr>
          <p:cNvPr id="44" name="组合 43">
            <a:extLst>
              <a:ext uri="{FF2B5EF4-FFF2-40B4-BE49-F238E27FC236}">
                <a16:creationId xmlns:a16="http://schemas.microsoft.com/office/drawing/2014/main" id="{77B01B63-2B1E-4497-9BFE-B39D2FB6B448}"/>
              </a:ext>
            </a:extLst>
          </p:cNvPr>
          <p:cNvGrpSpPr/>
          <p:nvPr/>
        </p:nvGrpSpPr>
        <p:grpSpPr>
          <a:xfrm>
            <a:off x="1197075" y="1302668"/>
            <a:ext cx="1276503" cy="1080119"/>
            <a:chOff x="1485107" y="1196752"/>
            <a:chExt cx="1872208" cy="1584177"/>
          </a:xfrm>
        </p:grpSpPr>
        <p:grpSp>
          <p:nvGrpSpPr>
            <p:cNvPr id="22" name="组合 21">
              <a:extLst>
                <a:ext uri="{FF2B5EF4-FFF2-40B4-BE49-F238E27FC236}">
                  <a16:creationId xmlns:a16="http://schemas.microsoft.com/office/drawing/2014/main" id="{97964267-DD4E-4B90-BD5D-D7D612C0EE55}"/>
                </a:ext>
              </a:extLst>
            </p:cNvPr>
            <p:cNvGrpSpPr/>
            <p:nvPr/>
          </p:nvGrpSpPr>
          <p:grpSpPr>
            <a:xfrm rot="5400000">
              <a:off x="1629122" y="1052737"/>
              <a:ext cx="1584177" cy="1872208"/>
              <a:chOff x="1125067" y="2276872"/>
              <a:chExt cx="1440161" cy="1872208"/>
            </a:xfrm>
          </p:grpSpPr>
          <p:sp>
            <p:nvSpPr>
              <p:cNvPr id="24" name="梯形 23">
                <a:extLst>
                  <a:ext uri="{FF2B5EF4-FFF2-40B4-BE49-F238E27FC236}">
                    <a16:creationId xmlns:a16="http://schemas.microsoft.com/office/drawing/2014/main" id="{B43A82EE-1247-430A-A17B-522C046C2BE5}"/>
                  </a:ext>
                </a:extLst>
              </p:cNvPr>
              <p:cNvSpPr/>
              <p:nvPr/>
            </p:nvSpPr>
            <p:spPr>
              <a:xfrm rot="16200000">
                <a:off x="319887" y="3082052"/>
                <a:ext cx="1872208" cy="261847"/>
              </a:xfrm>
              <a:prstGeom prst="trapezoid">
                <a:avLst>
                  <a:gd name="adj" fmla="val 5366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形状 24">
                <a:extLst>
                  <a:ext uri="{FF2B5EF4-FFF2-40B4-BE49-F238E27FC236}">
                    <a16:creationId xmlns:a16="http://schemas.microsoft.com/office/drawing/2014/main" id="{63E70D3F-9711-4CA7-8997-E4C7781476DB}"/>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5" name="图片 34">
              <a:extLst>
                <a:ext uri="{FF2B5EF4-FFF2-40B4-BE49-F238E27FC236}">
                  <a16:creationId xmlns:a16="http://schemas.microsoft.com/office/drawing/2014/main" id="{32C38E32-7787-4851-8062-6B5A0FFB47F5}"/>
                </a:ext>
              </a:extLst>
            </p:cNvPr>
            <p:cNvPicPr>
              <a:picLocks noChangeAspect="1"/>
            </p:cNvPicPr>
            <p:nvPr/>
          </p:nvPicPr>
          <p:blipFill>
            <a:blip r:embed="rId3" cstate="print">
              <a:lum bright="70000" contrast="-70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tretch>
              <a:fillRect/>
            </a:stretch>
          </p:blipFill>
          <p:spPr>
            <a:xfrm>
              <a:off x="2133179" y="1700808"/>
              <a:ext cx="664468" cy="664468"/>
            </a:xfrm>
            <a:prstGeom prst="rect">
              <a:avLst/>
            </a:prstGeom>
          </p:spPr>
        </p:pic>
      </p:grpSp>
      <p:grpSp>
        <p:nvGrpSpPr>
          <p:cNvPr id="43" name="组合 42">
            <a:extLst>
              <a:ext uri="{FF2B5EF4-FFF2-40B4-BE49-F238E27FC236}">
                <a16:creationId xmlns:a16="http://schemas.microsoft.com/office/drawing/2014/main" id="{B7AC9409-D90A-42C2-AB23-7775C00C7637}"/>
              </a:ext>
            </a:extLst>
          </p:cNvPr>
          <p:cNvGrpSpPr/>
          <p:nvPr/>
        </p:nvGrpSpPr>
        <p:grpSpPr>
          <a:xfrm>
            <a:off x="6741691" y="1302669"/>
            <a:ext cx="1276503" cy="1080119"/>
            <a:chOff x="6093620" y="1196753"/>
            <a:chExt cx="1872208" cy="1584177"/>
          </a:xfrm>
        </p:grpSpPr>
        <p:grpSp>
          <p:nvGrpSpPr>
            <p:cNvPr id="26" name="组合 25">
              <a:extLst>
                <a:ext uri="{FF2B5EF4-FFF2-40B4-BE49-F238E27FC236}">
                  <a16:creationId xmlns:a16="http://schemas.microsoft.com/office/drawing/2014/main" id="{71D4A3D5-9C90-45D0-B98F-656ABAD12C44}"/>
                </a:ext>
              </a:extLst>
            </p:cNvPr>
            <p:cNvGrpSpPr/>
            <p:nvPr/>
          </p:nvGrpSpPr>
          <p:grpSpPr>
            <a:xfrm rot="5400000">
              <a:off x="6237635" y="1052738"/>
              <a:ext cx="1584177" cy="1872208"/>
              <a:chOff x="1125067" y="2276872"/>
              <a:chExt cx="1440161" cy="1872208"/>
            </a:xfrm>
          </p:grpSpPr>
          <p:sp>
            <p:nvSpPr>
              <p:cNvPr id="27" name="梯形 26">
                <a:extLst>
                  <a:ext uri="{FF2B5EF4-FFF2-40B4-BE49-F238E27FC236}">
                    <a16:creationId xmlns:a16="http://schemas.microsoft.com/office/drawing/2014/main" id="{3EBB5DD7-F9B9-41CF-BDA9-08003E383FDD}"/>
                  </a:ext>
                </a:extLst>
              </p:cNvPr>
              <p:cNvSpPr/>
              <p:nvPr/>
            </p:nvSpPr>
            <p:spPr>
              <a:xfrm rot="16200000">
                <a:off x="319887" y="3082052"/>
                <a:ext cx="1872208" cy="261847"/>
              </a:xfrm>
              <a:prstGeom prst="trapezoid">
                <a:avLst>
                  <a:gd name="adj" fmla="val 5366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形状 27">
                <a:extLst>
                  <a:ext uri="{FF2B5EF4-FFF2-40B4-BE49-F238E27FC236}">
                    <a16:creationId xmlns:a16="http://schemas.microsoft.com/office/drawing/2014/main" id="{4866DC34-8FF7-4EB2-8724-D618123BFC40}"/>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a:extLst>
                <a:ext uri="{FF2B5EF4-FFF2-40B4-BE49-F238E27FC236}">
                  <a16:creationId xmlns:a16="http://schemas.microsoft.com/office/drawing/2014/main" id="{CA3ED42D-B12B-4728-A4E0-9C41DCF52BE2}"/>
                </a:ext>
              </a:extLst>
            </p:cNvPr>
            <p:cNvGrpSpPr/>
            <p:nvPr/>
          </p:nvGrpSpPr>
          <p:grpSpPr>
            <a:xfrm>
              <a:off x="6741691" y="1628800"/>
              <a:ext cx="648072" cy="723006"/>
              <a:chOff x="3632200" y="2209800"/>
              <a:chExt cx="508000" cy="566738"/>
            </a:xfrm>
            <a:solidFill>
              <a:schemeClr val="bg1"/>
            </a:solidFill>
          </p:grpSpPr>
          <p:sp>
            <p:nvSpPr>
              <p:cNvPr id="37" name="Freeform 57">
                <a:extLst>
                  <a:ext uri="{FF2B5EF4-FFF2-40B4-BE49-F238E27FC236}">
                    <a16:creationId xmlns:a16="http://schemas.microsoft.com/office/drawing/2014/main" id="{7AD2CDA5-534C-479B-8405-DE11314A3493}"/>
                  </a:ext>
                </a:extLst>
              </p:cNvPr>
              <p:cNvSpPr>
                <a:spLocks/>
              </p:cNvSpPr>
              <p:nvPr/>
            </p:nvSpPr>
            <p:spPr bwMode="auto">
              <a:xfrm>
                <a:off x="3795713" y="2339975"/>
                <a:ext cx="184150" cy="28575"/>
              </a:xfrm>
              <a:custGeom>
                <a:avLst/>
                <a:gdLst>
                  <a:gd name="T0" fmla="*/ 6 w 72"/>
                  <a:gd name="T1" fmla="*/ 0 h 11"/>
                  <a:gd name="T2" fmla="*/ 0 w 72"/>
                  <a:gd name="T3" fmla="*/ 6 h 11"/>
                  <a:gd name="T4" fmla="*/ 6 w 72"/>
                  <a:gd name="T5" fmla="*/ 11 h 11"/>
                  <a:gd name="T6" fmla="*/ 65 w 72"/>
                  <a:gd name="T7" fmla="*/ 11 h 11"/>
                  <a:gd name="T8" fmla="*/ 72 w 72"/>
                  <a:gd name="T9" fmla="*/ 6 h 11"/>
                  <a:gd name="T10" fmla="*/ 65 w 72"/>
                  <a:gd name="T11" fmla="*/ 0 h 11"/>
                  <a:gd name="T12" fmla="*/ 6 w 72"/>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72" h="11">
                    <a:moveTo>
                      <a:pt x="6" y="0"/>
                    </a:moveTo>
                    <a:cubicBezTo>
                      <a:pt x="3" y="0"/>
                      <a:pt x="0" y="3"/>
                      <a:pt x="0" y="6"/>
                    </a:cubicBezTo>
                    <a:cubicBezTo>
                      <a:pt x="0" y="9"/>
                      <a:pt x="3" y="11"/>
                      <a:pt x="6" y="11"/>
                    </a:cubicBezTo>
                    <a:cubicBezTo>
                      <a:pt x="65" y="11"/>
                      <a:pt x="65" y="11"/>
                      <a:pt x="65" y="11"/>
                    </a:cubicBezTo>
                    <a:cubicBezTo>
                      <a:pt x="69" y="11"/>
                      <a:pt x="72" y="9"/>
                      <a:pt x="72" y="6"/>
                    </a:cubicBezTo>
                    <a:cubicBezTo>
                      <a:pt x="72" y="3"/>
                      <a:pt x="69" y="0"/>
                      <a:pt x="65" y="0"/>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 name="Freeform 58">
                <a:extLst>
                  <a:ext uri="{FF2B5EF4-FFF2-40B4-BE49-F238E27FC236}">
                    <a16:creationId xmlns:a16="http://schemas.microsoft.com/office/drawing/2014/main" id="{0FF75317-09D4-4414-9348-2F13B4482B76}"/>
                  </a:ext>
                </a:extLst>
              </p:cNvPr>
              <p:cNvSpPr>
                <a:spLocks/>
              </p:cNvSpPr>
              <p:nvPr/>
            </p:nvSpPr>
            <p:spPr bwMode="auto">
              <a:xfrm>
                <a:off x="3725863" y="2209800"/>
                <a:ext cx="334962" cy="112712"/>
              </a:xfrm>
              <a:custGeom>
                <a:avLst/>
                <a:gdLst>
                  <a:gd name="T0" fmla="*/ 30 w 131"/>
                  <a:gd name="T1" fmla="*/ 44 h 44"/>
                  <a:gd name="T2" fmla="*/ 63 w 131"/>
                  <a:gd name="T3" fmla="*/ 44 h 44"/>
                  <a:gd name="T4" fmla="*/ 64 w 131"/>
                  <a:gd name="T5" fmla="*/ 44 h 44"/>
                  <a:gd name="T6" fmla="*/ 96 w 131"/>
                  <a:gd name="T7" fmla="*/ 44 h 44"/>
                  <a:gd name="T8" fmla="*/ 113 w 131"/>
                  <a:gd name="T9" fmla="*/ 11 h 44"/>
                  <a:gd name="T10" fmla="*/ 93 w 131"/>
                  <a:gd name="T11" fmla="*/ 8 h 44"/>
                  <a:gd name="T12" fmla="*/ 75 w 131"/>
                  <a:gd name="T13" fmla="*/ 28 h 44"/>
                  <a:gd name="T14" fmla="*/ 83 w 131"/>
                  <a:gd name="T15" fmla="*/ 3 h 44"/>
                  <a:gd name="T16" fmla="*/ 63 w 131"/>
                  <a:gd name="T17" fmla="*/ 0 h 44"/>
                  <a:gd name="T18" fmla="*/ 44 w 131"/>
                  <a:gd name="T19" fmla="*/ 3 h 44"/>
                  <a:gd name="T20" fmla="*/ 51 w 131"/>
                  <a:gd name="T21" fmla="*/ 28 h 44"/>
                  <a:gd name="T22" fmla="*/ 34 w 131"/>
                  <a:gd name="T23" fmla="*/ 8 h 44"/>
                  <a:gd name="T24" fmla="*/ 14 w 131"/>
                  <a:gd name="T25" fmla="*/ 11 h 44"/>
                  <a:gd name="T26" fmla="*/ 30 w 131"/>
                  <a:gd name="T2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1" h="44">
                    <a:moveTo>
                      <a:pt x="30" y="44"/>
                    </a:moveTo>
                    <a:cubicBezTo>
                      <a:pt x="63" y="44"/>
                      <a:pt x="63" y="44"/>
                      <a:pt x="63" y="44"/>
                    </a:cubicBezTo>
                    <a:cubicBezTo>
                      <a:pt x="64" y="44"/>
                      <a:pt x="64" y="44"/>
                      <a:pt x="64" y="44"/>
                    </a:cubicBezTo>
                    <a:cubicBezTo>
                      <a:pt x="96" y="44"/>
                      <a:pt x="96" y="44"/>
                      <a:pt x="96" y="44"/>
                    </a:cubicBezTo>
                    <a:cubicBezTo>
                      <a:pt x="106" y="15"/>
                      <a:pt x="131" y="19"/>
                      <a:pt x="113" y="11"/>
                    </a:cubicBezTo>
                    <a:cubicBezTo>
                      <a:pt x="108" y="9"/>
                      <a:pt x="96" y="5"/>
                      <a:pt x="93" y="8"/>
                    </a:cubicBezTo>
                    <a:cubicBezTo>
                      <a:pt x="89" y="11"/>
                      <a:pt x="85" y="27"/>
                      <a:pt x="75" y="28"/>
                    </a:cubicBezTo>
                    <a:cubicBezTo>
                      <a:pt x="76" y="23"/>
                      <a:pt x="87" y="8"/>
                      <a:pt x="83" y="3"/>
                    </a:cubicBezTo>
                    <a:cubicBezTo>
                      <a:pt x="80" y="0"/>
                      <a:pt x="67" y="0"/>
                      <a:pt x="63" y="0"/>
                    </a:cubicBezTo>
                    <a:cubicBezTo>
                      <a:pt x="60" y="0"/>
                      <a:pt x="46" y="0"/>
                      <a:pt x="44" y="3"/>
                    </a:cubicBezTo>
                    <a:cubicBezTo>
                      <a:pt x="40" y="8"/>
                      <a:pt x="50" y="23"/>
                      <a:pt x="51" y="28"/>
                    </a:cubicBezTo>
                    <a:cubicBezTo>
                      <a:pt x="41" y="27"/>
                      <a:pt x="37" y="11"/>
                      <a:pt x="34" y="8"/>
                    </a:cubicBezTo>
                    <a:cubicBezTo>
                      <a:pt x="30" y="5"/>
                      <a:pt x="18" y="7"/>
                      <a:pt x="14" y="11"/>
                    </a:cubicBezTo>
                    <a:cubicBezTo>
                      <a:pt x="0" y="24"/>
                      <a:pt x="20" y="15"/>
                      <a:pt x="30"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 name="Freeform 111">
                <a:extLst>
                  <a:ext uri="{FF2B5EF4-FFF2-40B4-BE49-F238E27FC236}">
                    <a16:creationId xmlns:a16="http://schemas.microsoft.com/office/drawing/2014/main" id="{7F4795E6-4968-4FE4-93AD-A60E7255AE18}"/>
                  </a:ext>
                </a:extLst>
              </p:cNvPr>
              <p:cNvSpPr>
                <a:spLocks/>
              </p:cNvSpPr>
              <p:nvPr/>
            </p:nvSpPr>
            <p:spPr bwMode="auto">
              <a:xfrm>
                <a:off x="3824288" y="2482850"/>
                <a:ext cx="39687" cy="66675"/>
              </a:xfrm>
              <a:custGeom>
                <a:avLst/>
                <a:gdLst>
                  <a:gd name="T0" fmla="*/ 3 w 16"/>
                  <a:gd name="T1" fmla="*/ 18 h 26"/>
                  <a:gd name="T2" fmla="*/ 14 w 16"/>
                  <a:gd name="T3" fmla="*/ 25 h 26"/>
                  <a:gd name="T4" fmla="*/ 16 w 16"/>
                  <a:gd name="T5" fmla="*/ 26 h 26"/>
                  <a:gd name="T6" fmla="*/ 16 w 16"/>
                  <a:gd name="T7" fmla="*/ 0 h 26"/>
                  <a:gd name="T8" fmla="*/ 5 w 16"/>
                  <a:gd name="T9" fmla="*/ 4 h 26"/>
                  <a:gd name="T10" fmla="*/ 3 w 16"/>
                  <a:gd name="T11" fmla="*/ 18 h 26"/>
                </a:gdLst>
                <a:ahLst/>
                <a:cxnLst>
                  <a:cxn ang="0">
                    <a:pos x="T0" y="T1"/>
                  </a:cxn>
                  <a:cxn ang="0">
                    <a:pos x="T2" y="T3"/>
                  </a:cxn>
                  <a:cxn ang="0">
                    <a:pos x="T4" y="T5"/>
                  </a:cxn>
                  <a:cxn ang="0">
                    <a:pos x="T6" y="T7"/>
                  </a:cxn>
                  <a:cxn ang="0">
                    <a:pos x="T8" y="T9"/>
                  </a:cxn>
                  <a:cxn ang="0">
                    <a:pos x="T10" y="T11"/>
                  </a:cxn>
                </a:cxnLst>
                <a:rect l="0" t="0" r="r" b="b"/>
                <a:pathLst>
                  <a:path w="16" h="26">
                    <a:moveTo>
                      <a:pt x="3" y="18"/>
                    </a:moveTo>
                    <a:cubicBezTo>
                      <a:pt x="5" y="22"/>
                      <a:pt x="9" y="23"/>
                      <a:pt x="14" y="25"/>
                    </a:cubicBezTo>
                    <a:cubicBezTo>
                      <a:pt x="14" y="25"/>
                      <a:pt x="15" y="26"/>
                      <a:pt x="16" y="26"/>
                    </a:cubicBezTo>
                    <a:cubicBezTo>
                      <a:pt x="16" y="0"/>
                      <a:pt x="16" y="0"/>
                      <a:pt x="16" y="0"/>
                    </a:cubicBezTo>
                    <a:cubicBezTo>
                      <a:pt x="12" y="0"/>
                      <a:pt x="8" y="1"/>
                      <a:pt x="5" y="4"/>
                    </a:cubicBezTo>
                    <a:cubicBezTo>
                      <a:pt x="0" y="7"/>
                      <a:pt x="0" y="14"/>
                      <a:pt x="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 name="Freeform 112">
                <a:extLst>
                  <a:ext uri="{FF2B5EF4-FFF2-40B4-BE49-F238E27FC236}">
                    <a16:creationId xmlns:a16="http://schemas.microsoft.com/office/drawing/2014/main" id="{31D90035-AB67-46A0-947C-10FB6BA00C8F}"/>
                  </a:ext>
                </a:extLst>
              </p:cNvPr>
              <p:cNvSpPr>
                <a:spLocks/>
              </p:cNvSpPr>
              <p:nvPr/>
            </p:nvSpPr>
            <p:spPr bwMode="auto">
              <a:xfrm>
                <a:off x="3900488" y="2597150"/>
                <a:ext cx="47625" cy="71437"/>
              </a:xfrm>
              <a:custGeom>
                <a:avLst/>
                <a:gdLst>
                  <a:gd name="T0" fmla="*/ 7 w 19"/>
                  <a:gd name="T1" fmla="*/ 3 h 28"/>
                  <a:gd name="T2" fmla="*/ 0 w 19"/>
                  <a:gd name="T3" fmla="*/ 0 h 28"/>
                  <a:gd name="T4" fmla="*/ 0 w 19"/>
                  <a:gd name="T5" fmla="*/ 28 h 28"/>
                  <a:gd name="T6" fmla="*/ 13 w 19"/>
                  <a:gd name="T7" fmla="*/ 24 h 28"/>
                  <a:gd name="T8" fmla="*/ 16 w 19"/>
                  <a:gd name="T9" fmla="*/ 10 h 28"/>
                  <a:gd name="T10" fmla="*/ 7 w 19"/>
                  <a:gd name="T11" fmla="*/ 3 h 28"/>
                </a:gdLst>
                <a:ahLst/>
                <a:cxnLst>
                  <a:cxn ang="0">
                    <a:pos x="T0" y="T1"/>
                  </a:cxn>
                  <a:cxn ang="0">
                    <a:pos x="T2" y="T3"/>
                  </a:cxn>
                  <a:cxn ang="0">
                    <a:pos x="T4" y="T5"/>
                  </a:cxn>
                  <a:cxn ang="0">
                    <a:pos x="T6" y="T7"/>
                  </a:cxn>
                  <a:cxn ang="0">
                    <a:pos x="T8" y="T9"/>
                  </a:cxn>
                  <a:cxn ang="0">
                    <a:pos x="T10" y="T11"/>
                  </a:cxn>
                </a:cxnLst>
                <a:rect l="0" t="0" r="r" b="b"/>
                <a:pathLst>
                  <a:path w="19" h="28">
                    <a:moveTo>
                      <a:pt x="7" y="3"/>
                    </a:moveTo>
                    <a:cubicBezTo>
                      <a:pt x="6" y="3"/>
                      <a:pt x="4" y="2"/>
                      <a:pt x="0" y="0"/>
                    </a:cubicBezTo>
                    <a:cubicBezTo>
                      <a:pt x="0" y="28"/>
                      <a:pt x="0" y="28"/>
                      <a:pt x="0" y="28"/>
                    </a:cubicBezTo>
                    <a:cubicBezTo>
                      <a:pt x="5" y="28"/>
                      <a:pt x="10" y="27"/>
                      <a:pt x="13" y="24"/>
                    </a:cubicBezTo>
                    <a:cubicBezTo>
                      <a:pt x="18" y="21"/>
                      <a:pt x="19" y="15"/>
                      <a:pt x="16" y="10"/>
                    </a:cubicBezTo>
                    <a:cubicBezTo>
                      <a:pt x="14" y="7"/>
                      <a:pt x="11" y="5"/>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 name="Freeform 113">
                <a:extLst>
                  <a:ext uri="{FF2B5EF4-FFF2-40B4-BE49-F238E27FC236}">
                    <a16:creationId xmlns:a16="http://schemas.microsoft.com/office/drawing/2014/main" id="{3CFCA7C3-18E5-4E72-8237-C6CE65B852D9}"/>
                  </a:ext>
                </a:extLst>
              </p:cNvPr>
              <p:cNvSpPr>
                <a:spLocks noEditPoints="1"/>
              </p:cNvSpPr>
              <p:nvPr/>
            </p:nvSpPr>
            <p:spPr bwMode="auto">
              <a:xfrm>
                <a:off x="3632200" y="2382838"/>
                <a:ext cx="508000" cy="393700"/>
              </a:xfrm>
              <a:custGeom>
                <a:avLst/>
                <a:gdLst>
                  <a:gd name="T0" fmla="*/ 134 w 199"/>
                  <a:gd name="T1" fmla="*/ 0 h 154"/>
                  <a:gd name="T2" fmla="*/ 102 w 199"/>
                  <a:gd name="T3" fmla="*/ 0 h 154"/>
                  <a:gd name="T4" fmla="*/ 98 w 199"/>
                  <a:gd name="T5" fmla="*/ 0 h 154"/>
                  <a:gd name="T6" fmla="*/ 66 w 199"/>
                  <a:gd name="T7" fmla="*/ 0 h 154"/>
                  <a:gd name="T8" fmla="*/ 1 w 199"/>
                  <a:gd name="T9" fmla="*/ 99 h 154"/>
                  <a:gd name="T10" fmla="*/ 100 w 199"/>
                  <a:gd name="T11" fmla="*/ 154 h 154"/>
                  <a:gd name="T12" fmla="*/ 100 w 199"/>
                  <a:gd name="T13" fmla="*/ 154 h 154"/>
                  <a:gd name="T14" fmla="*/ 100 w 199"/>
                  <a:gd name="T15" fmla="*/ 154 h 154"/>
                  <a:gd name="T16" fmla="*/ 199 w 199"/>
                  <a:gd name="T17" fmla="*/ 99 h 154"/>
                  <a:gd name="T18" fmla="*/ 134 w 199"/>
                  <a:gd name="T19" fmla="*/ 0 h 154"/>
                  <a:gd name="T20" fmla="*/ 129 w 199"/>
                  <a:gd name="T21" fmla="*/ 116 h 154"/>
                  <a:gd name="T22" fmla="*/ 105 w 199"/>
                  <a:gd name="T23" fmla="*/ 123 h 154"/>
                  <a:gd name="T24" fmla="*/ 105 w 199"/>
                  <a:gd name="T25" fmla="*/ 129 h 154"/>
                  <a:gd name="T26" fmla="*/ 103 w 199"/>
                  <a:gd name="T27" fmla="*/ 131 h 154"/>
                  <a:gd name="T28" fmla="*/ 94 w 199"/>
                  <a:gd name="T29" fmla="*/ 131 h 154"/>
                  <a:gd name="T30" fmla="*/ 91 w 199"/>
                  <a:gd name="T31" fmla="*/ 129 h 154"/>
                  <a:gd name="T32" fmla="*/ 91 w 199"/>
                  <a:gd name="T33" fmla="*/ 122 h 154"/>
                  <a:gd name="T34" fmla="*/ 62 w 199"/>
                  <a:gd name="T35" fmla="*/ 109 h 154"/>
                  <a:gd name="T36" fmla="*/ 73 w 199"/>
                  <a:gd name="T37" fmla="*/ 101 h 154"/>
                  <a:gd name="T38" fmla="*/ 74 w 199"/>
                  <a:gd name="T39" fmla="*/ 102 h 154"/>
                  <a:gd name="T40" fmla="*/ 74 w 199"/>
                  <a:gd name="T41" fmla="*/ 102 h 154"/>
                  <a:gd name="T42" fmla="*/ 76 w 199"/>
                  <a:gd name="T43" fmla="*/ 103 h 154"/>
                  <a:gd name="T44" fmla="*/ 86 w 199"/>
                  <a:gd name="T45" fmla="*/ 109 h 154"/>
                  <a:gd name="T46" fmla="*/ 91 w 199"/>
                  <a:gd name="T47" fmla="*/ 110 h 154"/>
                  <a:gd name="T48" fmla="*/ 91 w 199"/>
                  <a:gd name="T49" fmla="*/ 79 h 154"/>
                  <a:gd name="T50" fmla="*/ 75 w 199"/>
                  <a:gd name="T51" fmla="*/ 72 h 154"/>
                  <a:gd name="T52" fmla="*/ 65 w 199"/>
                  <a:gd name="T53" fmla="*/ 62 h 154"/>
                  <a:gd name="T54" fmla="*/ 71 w 199"/>
                  <a:gd name="T55" fmla="*/ 36 h 154"/>
                  <a:gd name="T56" fmla="*/ 91 w 199"/>
                  <a:gd name="T57" fmla="*/ 28 h 154"/>
                  <a:gd name="T58" fmla="*/ 91 w 199"/>
                  <a:gd name="T59" fmla="*/ 21 h 154"/>
                  <a:gd name="T60" fmla="*/ 94 w 199"/>
                  <a:gd name="T61" fmla="*/ 18 h 154"/>
                  <a:gd name="T62" fmla="*/ 103 w 199"/>
                  <a:gd name="T63" fmla="*/ 18 h 154"/>
                  <a:gd name="T64" fmla="*/ 105 w 199"/>
                  <a:gd name="T65" fmla="*/ 21 h 154"/>
                  <a:gd name="T66" fmla="*/ 105 w 199"/>
                  <a:gd name="T67" fmla="*/ 28 h 154"/>
                  <a:gd name="T68" fmla="*/ 113 w 199"/>
                  <a:gd name="T69" fmla="*/ 29 h 154"/>
                  <a:gd name="T70" fmla="*/ 134 w 199"/>
                  <a:gd name="T71" fmla="*/ 41 h 154"/>
                  <a:gd name="T72" fmla="*/ 122 w 199"/>
                  <a:gd name="T73" fmla="*/ 49 h 154"/>
                  <a:gd name="T74" fmla="*/ 122 w 199"/>
                  <a:gd name="T75" fmla="*/ 48 h 154"/>
                  <a:gd name="T76" fmla="*/ 121 w 199"/>
                  <a:gd name="T77" fmla="*/ 47 h 154"/>
                  <a:gd name="T78" fmla="*/ 120 w 199"/>
                  <a:gd name="T79" fmla="*/ 46 h 154"/>
                  <a:gd name="T80" fmla="*/ 109 w 199"/>
                  <a:gd name="T81" fmla="*/ 40 h 154"/>
                  <a:gd name="T82" fmla="*/ 105 w 199"/>
                  <a:gd name="T83" fmla="*/ 39 h 154"/>
                  <a:gd name="T84" fmla="*/ 105 w 199"/>
                  <a:gd name="T85" fmla="*/ 71 h 154"/>
                  <a:gd name="T86" fmla="*/ 137 w 199"/>
                  <a:gd name="T87" fmla="*/ 90 h 154"/>
                  <a:gd name="T88" fmla="*/ 129 w 199"/>
                  <a:gd name="T89" fmla="*/ 11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9" h="154">
                    <a:moveTo>
                      <a:pt x="134" y="0"/>
                    </a:moveTo>
                    <a:cubicBezTo>
                      <a:pt x="102" y="0"/>
                      <a:pt x="102" y="0"/>
                      <a:pt x="102" y="0"/>
                    </a:cubicBezTo>
                    <a:cubicBezTo>
                      <a:pt x="98" y="0"/>
                      <a:pt x="98" y="0"/>
                      <a:pt x="98" y="0"/>
                    </a:cubicBezTo>
                    <a:cubicBezTo>
                      <a:pt x="66" y="0"/>
                      <a:pt x="66" y="0"/>
                      <a:pt x="66" y="0"/>
                    </a:cubicBezTo>
                    <a:cubicBezTo>
                      <a:pt x="55" y="20"/>
                      <a:pt x="0" y="43"/>
                      <a:pt x="1" y="99"/>
                    </a:cubicBezTo>
                    <a:cubicBezTo>
                      <a:pt x="1" y="146"/>
                      <a:pt x="41" y="154"/>
                      <a:pt x="100" y="154"/>
                    </a:cubicBezTo>
                    <a:cubicBezTo>
                      <a:pt x="100" y="154"/>
                      <a:pt x="100" y="154"/>
                      <a:pt x="100" y="154"/>
                    </a:cubicBezTo>
                    <a:cubicBezTo>
                      <a:pt x="100" y="154"/>
                      <a:pt x="100" y="154"/>
                      <a:pt x="100" y="154"/>
                    </a:cubicBezTo>
                    <a:cubicBezTo>
                      <a:pt x="159" y="154"/>
                      <a:pt x="199" y="146"/>
                      <a:pt x="199" y="99"/>
                    </a:cubicBezTo>
                    <a:cubicBezTo>
                      <a:pt x="199" y="43"/>
                      <a:pt x="144" y="20"/>
                      <a:pt x="134" y="0"/>
                    </a:cubicBezTo>
                    <a:close/>
                    <a:moveTo>
                      <a:pt x="129" y="116"/>
                    </a:moveTo>
                    <a:cubicBezTo>
                      <a:pt x="123" y="120"/>
                      <a:pt x="115" y="122"/>
                      <a:pt x="105" y="123"/>
                    </a:cubicBezTo>
                    <a:cubicBezTo>
                      <a:pt x="105" y="129"/>
                      <a:pt x="105" y="129"/>
                      <a:pt x="105" y="129"/>
                    </a:cubicBezTo>
                    <a:cubicBezTo>
                      <a:pt x="105" y="130"/>
                      <a:pt x="104" y="131"/>
                      <a:pt x="103" y="131"/>
                    </a:cubicBezTo>
                    <a:cubicBezTo>
                      <a:pt x="94" y="131"/>
                      <a:pt x="94" y="131"/>
                      <a:pt x="94" y="131"/>
                    </a:cubicBezTo>
                    <a:cubicBezTo>
                      <a:pt x="92" y="131"/>
                      <a:pt x="91" y="130"/>
                      <a:pt x="91" y="129"/>
                    </a:cubicBezTo>
                    <a:cubicBezTo>
                      <a:pt x="91" y="122"/>
                      <a:pt x="91" y="122"/>
                      <a:pt x="91" y="122"/>
                    </a:cubicBezTo>
                    <a:cubicBezTo>
                      <a:pt x="79" y="120"/>
                      <a:pt x="67" y="116"/>
                      <a:pt x="62" y="109"/>
                    </a:cubicBezTo>
                    <a:cubicBezTo>
                      <a:pt x="58" y="104"/>
                      <a:pt x="69" y="96"/>
                      <a:pt x="73" y="101"/>
                    </a:cubicBezTo>
                    <a:cubicBezTo>
                      <a:pt x="73" y="101"/>
                      <a:pt x="74" y="102"/>
                      <a:pt x="74" y="102"/>
                    </a:cubicBezTo>
                    <a:cubicBezTo>
                      <a:pt x="74" y="102"/>
                      <a:pt x="73" y="102"/>
                      <a:pt x="74" y="102"/>
                    </a:cubicBezTo>
                    <a:cubicBezTo>
                      <a:pt x="75" y="103"/>
                      <a:pt x="75" y="103"/>
                      <a:pt x="76" y="103"/>
                    </a:cubicBezTo>
                    <a:cubicBezTo>
                      <a:pt x="78" y="105"/>
                      <a:pt x="83" y="108"/>
                      <a:pt x="86" y="109"/>
                    </a:cubicBezTo>
                    <a:cubicBezTo>
                      <a:pt x="88" y="109"/>
                      <a:pt x="89" y="110"/>
                      <a:pt x="91" y="110"/>
                    </a:cubicBezTo>
                    <a:cubicBezTo>
                      <a:pt x="91" y="79"/>
                      <a:pt x="91" y="79"/>
                      <a:pt x="91" y="79"/>
                    </a:cubicBezTo>
                    <a:cubicBezTo>
                      <a:pt x="84" y="76"/>
                      <a:pt x="77" y="73"/>
                      <a:pt x="75" y="72"/>
                    </a:cubicBezTo>
                    <a:cubicBezTo>
                      <a:pt x="70" y="70"/>
                      <a:pt x="67" y="66"/>
                      <a:pt x="65" y="62"/>
                    </a:cubicBezTo>
                    <a:cubicBezTo>
                      <a:pt x="60" y="54"/>
                      <a:pt x="62" y="43"/>
                      <a:pt x="71" y="36"/>
                    </a:cubicBezTo>
                    <a:cubicBezTo>
                      <a:pt x="76" y="32"/>
                      <a:pt x="83" y="29"/>
                      <a:pt x="91" y="28"/>
                    </a:cubicBezTo>
                    <a:cubicBezTo>
                      <a:pt x="91" y="21"/>
                      <a:pt x="91" y="21"/>
                      <a:pt x="91" y="21"/>
                    </a:cubicBezTo>
                    <a:cubicBezTo>
                      <a:pt x="91" y="20"/>
                      <a:pt x="92" y="18"/>
                      <a:pt x="94" y="18"/>
                    </a:cubicBezTo>
                    <a:cubicBezTo>
                      <a:pt x="103" y="18"/>
                      <a:pt x="103" y="18"/>
                      <a:pt x="103" y="18"/>
                    </a:cubicBezTo>
                    <a:cubicBezTo>
                      <a:pt x="104" y="18"/>
                      <a:pt x="105" y="20"/>
                      <a:pt x="105" y="21"/>
                    </a:cubicBezTo>
                    <a:cubicBezTo>
                      <a:pt x="105" y="28"/>
                      <a:pt x="105" y="28"/>
                      <a:pt x="105" y="28"/>
                    </a:cubicBezTo>
                    <a:cubicBezTo>
                      <a:pt x="108" y="28"/>
                      <a:pt x="110" y="28"/>
                      <a:pt x="113" y="29"/>
                    </a:cubicBezTo>
                    <a:cubicBezTo>
                      <a:pt x="120" y="31"/>
                      <a:pt x="130" y="36"/>
                      <a:pt x="134" y="41"/>
                    </a:cubicBezTo>
                    <a:cubicBezTo>
                      <a:pt x="137" y="46"/>
                      <a:pt x="126" y="54"/>
                      <a:pt x="122" y="49"/>
                    </a:cubicBezTo>
                    <a:cubicBezTo>
                      <a:pt x="122" y="48"/>
                      <a:pt x="122" y="48"/>
                      <a:pt x="122" y="48"/>
                    </a:cubicBezTo>
                    <a:cubicBezTo>
                      <a:pt x="121" y="47"/>
                      <a:pt x="122" y="48"/>
                      <a:pt x="121" y="47"/>
                    </a:cubicBezTo>
                    <a:cubicBezTo>
                      <a:pt x="121" y="47"/>
                      <a:pt x="120" y="47"/>
                      <a:pt x="120" y="46"/>
                    </a:cubicBezTo>
                    <a:cubicBezTo>
                      <a:pt x="117" y="44"/>
                      <a:pt x="112" y="41"/>
                      <a:pt x="109" y="40"/>
                    </a:cubicBezTo>
                    <a:cubicBezTo>
                      <a:pt x="108" y="40"/>
                      <a:pt x="107" y="40"/>
                      <a:pt x="105" y="39"/>
                    </a:cubicBezTo>
                    <a:cubicBezTo>
                      <a:pt x="105" y="71"/>
                      <a:pt x="105" y="71"/>
                      <a:pt x="105" y="71"/>
                    </a:cubicBezTo>
                    <a:cubicBezTo>
                      <a:pt x="117" y="75"/>
                      <a:pt x="133" y="81"/>
                      <a:pt x="137" y="90"/>
                    </a:cubicBezTo>
                    <a:cubicBezTo>
                      <a:pt x="141" y="99"/>
                      <a:pt x="137" y="109"/>
                      <a:pt x="129"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 name="Freeform 114">
                <a:extLst>
                  <a:ext uri="{FF2B5EF4-FFF2-40B4-BE49-F238E27FC236}">
                    <a16:creationId xmlns:a16="http://schemas.microsoft.com/office/drawing/2014/main" id="{DF07036B-5903-4542-892B-0112400FCF44}"/>
                  </a:ext>
                </a:extLst>
              </p:cNvPr>
              <p:cNvSpPr>
                <a:spLocks/>
              </p:cNvSpPr>
              <p:nvPr/>
            </p:nvSpPr>
            <p:spPr bwMode="auto">
              <a:xfrm>
                <a:off x="3984625" y="2322513"/>
                <a:ext cx="106362" cy="85725"/>
              </a:xfrm>
              <a:custGeom>
                <a:avLst/>
                <a:gdLst>
                  <a:gd name="T0" fmla="*/ 40 w 42"/>
                  <a:gd name="T1" fmla="*/ 5 h 34"/>
                  <a:gd name="T2" fmla="*/ 23 w 42"/>
                  <a:gd name="T3" fmla="*/ 0 h 34"/>
                  <a:gd name="T4" fmla="*/ 2 w 42"/>
                  <a:gd name="T5" fmla="*/ 6 h 34"/>
                  <a:gd name="T6" fmla="*/ 0 w 42"/>
                  <a:gd name="T7" fmla="*/ 8 h 34"/>
                  <a:gd name="T8" fmla="*/ 0 w 42"/>
                  <a:gd name="T9" fmla="*/ 16 h 34"/>
                  <a:gd name="T10" fmla="*/ 1 w 42"/>
                  <a:gd name="T11" fmla="*/ 17 h 34"/>
                  <a:gd name="T12" fmla="*/ 15 w 42"/>
                  <a:gd name="T13" fmla="*/ 25 h 34"/>
                  <a:gd name="T14" fmla="*/ 22 w 42"/>
                  <a:gd name="T15" fmla="*/ 29 h 34"/>
                  <a:gd name="T16" fmla="*/ 24 w 42"/>
                  <a:gd name="T17" fmla="*/ 31 h 34"/>
                  <a:gd name="T18" fmla="*/ 24 w 42"/>
                  <a:gd name="T19" fmla="*/ 31 h 34"/>
                  <a:gd name="T20" fmla="*/ 24 w 42"/>
                  <a:gd name="T21" fmla="*/ 31 h 34"/>
                  <a:gd name="T22" fmla="*/ 24 w 42"/>
                  <a:gd name="T23" fmla="*/ 31 h 34"/>
                  <a:gd name="T24" fmla="*/ 30 w 42"/>
                  <a:gd name="T25" fmla="*/ 32 h 34"/>
                  <a:gd name="T26" fmla="*/ 31 w 42"/>
                  <a:gd name="T27" fmla="*/ 27 h 34"/>
                  <a:gd name="T28" fmla="*/ 28 w 42"/>
                  <a:gd name="T29" fmla="*/ 23 h 34"/>
                  <a:gd name="T30" fmla="*/ 17 w 42"/>
                  <a:gd name="T31" fmla="*/ 17 h 34"/>
                  <a:gd name="T32" fmla="*/ 9 w 42"/>
                  <a:gd name="T33" fmla="*/ 14 h 34"/>
                  <a:gd name="T34" fmla="*/ 7 w 42"/>
                  <a:gd name="T35" fmla="*/ 13 h 34"/>
                  <a:gd name="T36" fmla="*/ 7 w 42"/>
                  <a:gd name="T37" fmla="*/ 12 h 34"/>
                  <a:gd name="T38" fmla="*/ 7 w 42"/>
                  <a:gd name="T39" fmla="*/ 12 h 34"/>
                  <a:gd name="T40" fmla="*/ 7 w 42"/>
                  <a:gd name="T41" fmla="*/ 12 h 34"/>
                  <a:gd name="T42" fmla="*/ 7 w 42"/>
                  <a:gd name="T43" fmla="*/ 12 h 34"/>
                  <a:gd name="T44" fmla="*/ 23 w 42"/>
                  <a:gd name="T45" fmla="*/ 8 h 34"/>
                  <a:gd name="T46" fmla="*/ 36 w 42"/>
                  <a:gd name="T47" fmla="*/ 11 h 34"/>
                  <a:gd name="T48" fmla="*/ 41 w 42"/>
                  <a:gd name="T49" fmla="*/ 10 h 34"/>
                  <a:gd name="T50" fmla="*/ 40 w 42"/>
                  <a:gd name="T51" fmla="*/ 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2" h="34">
                    <a:moveTo>
                      <a:pt x="40" y="5"/>
                    </a:moveTo>
                    <a:cubicBezTo>
                      <a:pt x="34" y="1"/>
                      <a:pt x="29" y="0"/>
                      <a:pt x="23" y="0"/>
                    </a:cubicBezTo>
                    <a:cubicBezTo>
                      <a:pt x="11" y="0"/>
                      <a:pt x="2" y="6"/>
                      <a:pt x="2" y="6"/>
                    </a:cubicBezTo>
                    <a:cubicBezTo>
                      <a:pt x="1" y="6"/>
                      <a:pt x="1" y="7"/>
                      <a:pt x="0" y="8"/>
                    </a:cubicBezTo>
                    <a:cubicBezTo>
                      <a:pt x="2" y="10"/>
                      <a:pt x="2" y="14"/>
                      <a:pt x="0" y="16"/>
                    </a:cubicBezTo>
                    <a:cubicBezTo>
                      <a:pt x="1" y="17"/>
                      <a:pt x="1" y="17"/>
                      <a:pt x="1" y="17"/>
                    </a:cubicBezTo>
                    <a:cubicBezTo>
                      <a:pt x="1" y="18"/>
                      <a:pt x="5" y="23"/>
                      <a:pt x="15" y="25"/>
                    </a:cubicBezTo>
                    <a:cubicBezTo>
                      <a:pt x="18" y="26"/>
                      <a:pt x="21" y="28"/>
                      <a:pt x="22" y="29"/>
                    </a:cubicBezTo>
                    <a:cubicBezTo>
                      <a:pt x="23" y="30"/>
                      <a:pt x="24" y="30"/>
                      <a:pt x="24" y="31"/>
                    </a:cubicBezTo>
                    <a:cubicBezTo>
                      <a:pt x="24" y="31"/>
                      <a:pt x="24" y="31"/>
                      <a:pt x="24" y="31"/>
                    </a:cubicBezTo>
                    <a:cubicBezTo>
                      <a:pt x="24" y="31"/>
                      <a:pt x="24" y="31"/>
                      <a:pt x="24" y="31"/>
                    </a:cubicBezTo>
                    <a:cubicBezTo>
                      <a:pt x="24" y="31"/>
                      <a:pt x="24" y="31"/>
                      <a:pt x="24" y="31"/>
                    </a:cubicBezTo>
                    <a:cubicBezTo>
                      <a:pt x="26" y="33"/>
                      <a:pt x="28" y="34"/>
                      <a:pt x="30" y="32"/>
                    </a:cubicBezTo>
                    <a:cubicBezTo>
                      <a:pt x="32" y="31"/>
                      <a:pt x="32" y="29"/>
                      <a:pt x="31" y="27"/>
                    </a:cubicBezTo>
                    <a:cubicBezTo>
                      <a:pt x="31" y="27"/>
                      <a:pt x="30" y="25"/>
                      <a:pt x="28" y="23"/>
                    </a:cubicBezTo>
                    <a:cubicBezTo>
                      <a:pt x="25" y="21"/>
                      <a:pt x="22" y="19"/>
                      <a:pt x="17" y="17"/>
                    </a:cubicBezTo>
                    <a:cubicBezTo>
                      <a:pt x="13" y="16"/>
                      <a:pt x="10" y="15"/>
                      <a:pt x="9" y="14"/>
                    </a:cubicBezTo>
                    <a:cubicBezTo>
                      <a:pt x="8" y="13"/>
                      <a:pt x="8" y="13"/>
                      <a:pt x="7" y="13"/>
                    </a:cubicBezTo>
                    <a:cubicBezTo>
                      <a:pt x="7" y="12"/>
                      <a:pt x="7" y="12"/>
                      <a:pt x="7" y="12"/>
                    </a:cubicBezTo>
                    <a:cubicBezTo>
                      <a:pt x="7" y="12"/>
                      <a:pt x="7" y="12"/>
                      <a:pt x="7" y="12"/>
                    </a:cubicBezTo>
                    <a:cubicBezTo>
                      <a:pt x="7" y="12"/>
                      <a:pt x="7" y="12"/>
                      <a:pt x="7" y="12"/>
                    </a:cubicBezTo>
                    <a:cubicBezTo>
                      <a:pt x="7" y="12"/>
                      <a:pt x="7" y="12"/>
                      <a:pt x="7" y="12"/>
                    </a:cubicBezTo>
                    <a:cubicBezTo>
                      <a:pt x="9" y="11"/>
                      <a:pt x="16" y="8"/>
                      <a:pt x="23" y="8"/>
                    </a:cubicBezTo>
                    <a:cubicBezTo>
                      <a:pt x="27" y="8"/>
                      <a:pt x="32" y="9"/>
                      <a:pt x="36" y="11"/>
                    </a:cubicBezTo>
                    <a:cubicBezTo>
                      <a:pt x="38" y="12"/>
                      <a:pt x="40" y="12"/>
                      <a:pt x="41" y="10"/>
                    </a:cubicBezTo>
                    <a:cubicBezTo>
                      <a:pt x="42" y="8"/>
                      <a:pt x="42" y="6"/>
                      <a:pt x="4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sp>
        <p:nvSpPr>
          <p:cNvPr id="45" name="矩形 44">
            <a:extLst>
              <a:ext uri="{FF2B5EF4-FFF2-40B4-BE49-F238E27FC236}">
                <a16:creationId xmlns:a16="http://schemas.microsoft.com/office/drawing/2014/main" id="{F43B7C29-00EB-457D-9BB8-EA692EDEF196}"/>
              </a:ext>
            </a:extLst>
          </p:cNvPr>
          <p:cNvSpPr/>
          <p:nvPr/>
        </p:nvSpPr>
        <p:spPr>
          <a:xfrm>
            <a:off x="1197075" y="2765246"/>
            <a:ext cx="3236784" cy="400110"/>
          </a:xfrm>
          <a:prstGeom prst="rect">
            <a:avLst/>
          </a:prstGeom>
        </p:spPr>
        <p:txBody>
          <a:bodyPr wrap="none">
            <a:spAutoFit/>
          </a:bodyPr>
          <a:lstStyle/>
          <a:p>
            <a:r>
              <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 脱贫攻坚取得决定性进展</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矩形 45">
            <a:extLst>
              <a:ext uri="{FF2B5EF4-FFF2-40B4-BE49-F238E27FC236}">
                <a16:creationId xmlns:a16="http://schemas.microsoft.com/office/drawing/2014/main" id="{EEAD6AB2-F1CD-433B-BB28-FBDBD0851D76}"/>
              </a:ext>
            </a:extLst>
          </p:cNvPr>
          <p:cNvSpPr/>
          <p:nvPr/>
        </p:nvSpPr>
        <p:spPr>
          <a:xfrm>
            <a:off x="8109843" y="1700808"/>
            <a:ext cx="1728358" cy="523220"/>
          </a:xfrm>
          <a:prstGeom prst="rect">
            <a:avLst/>
          </a:prstGeom>
        </p:spPr>
        <p:txBody>
          <a:bodyPr wrap="none">
            <a:spAutoFit/>
          </a:bodyPr>
          <a:lstStyle/>
          <a:p>
            <a:r>
              <a:rPr lang="zh-CN" altLang="en-US" sz="2800" b="1" dirty="0">
                <a:solidFill>
                  <a:schemeClr val="accent1"/>
                </a:solidFill>
                <a:latin typeface="微软雅黑" panose="020B0503020204020204" pitchFamily="34" charset="-122"/>
                <a:ea typeface="微软雅黑" panose="020B0503020204020204" pitchFamily="34" charset="-122"/>
              </a:rPr>
              <a:t> 居民收入</a:t>
            </a:r>
            <a:endParaRPr lang="zh-CN" altLang="en-US" sz="2800" b="1" dirty="0">
              <a:solidFill>
                <a:schemeClr val="accent1"/>
              </a:solidFill>
            </a:endParaRPr>
          </a:p>
        </p:txBody>
      </p:sp>
      <p:cxnSp>
        <p:nvCxnSpPr>
          <p:cNvPr id="47" name="直接连接符 46">
            <a:extLst>
              <a:ext uri="{FF2B5EF4-FFF2-40B4-BE49-F238E27FC236}">
                <a16:creationId xmlns:a16="http://schemas.microsoft.com/office/drawing/2014/main" id="{48134AA0-EF17-4CA2-9976-F7346B9F1CB1}"/>
              </a:ext>
            </a:extLst>
          </p:cNvPr>
          <p:cNvCxnSpPr/>
          <p:nvPr/>
        </p:nvCxnSpPr>
        <p:spPr>
          <a:xfrm>
            <a:off x="10270083" y="1916832"/>
            <a:ext cx="1008112" cy="0"/>
          </a:xfrm>
          <a:prstGeom prst="line">
            <a:avLst/>
          </a:prstGeom>
        </p:spPr>
        <p:style>
          <a:lnRef idx="1">
            <a:schemeClr val="accent1"/>
          </a:lnRef>
          <a:fillRef idx="0">
            <a:schemeClr val="accent1"/>
          </a:fillRef>
          <a:effectRef idx="0">
            <a:schemeClr val="accent1"/>
          </a:effectRef>
          <a:fontRef idx="minor">
            <a:schemeClr val="tx1"/>
          </a:fontRef>
        </p:style>
      </p:cxnSp>
      <p:sp>
        <p:nvSpPr>
          <p:cNvPr id="48" name="矩形 47">
            <a:extLst>
              <a:ext uri="{FF2B5EF4-FFF2-40B4-BE49-F238E27FC236}">
                <a16:creationId xmlns:a16="http://schemas.microsoft.com/office/drawing/2014/main" id="{3EE28BFF-8E1D-4EDC-9881-B442EED023F1}"/>
              </a:ext>
            </a:extLst>
          </p:cNvPr>
          <p:cNvSpPr/>
          <p:nvPr/>
        </p:nvSpPr>
        <p:spPr>
          <a:xfrm>
            <a:off x="11278195" y="1760116"/>
            <a:ext cx="72008" cy="3600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a:extLst>
              <a:ext uri="{FF2B5EF4-FFF2-40B4-BE49-F238E27FC236}">
                <a16:creationId xmlns:a16="http://schemas.microsoft.com/office/drawing/2014/main" id="{61FCCA29-D685-4708-8BC4-8AFFCA4205DD}"/>
              </a:ext>
            </a:extLst>
          </p:cNvPr>
          <p:cNvSpPr/>
          <p:nvPr/>
        </p:nvSpPr>
        <p:spPr>
          <a:xfrm>
            <a:off x="6741691" y="2636912"/>
            <a:ext cx="4519186" cy="400110"/>
          </a:xfrm>
          <a:prstGeom prst="rect">
            <a:avLst/>
          </a:prstGeom>
        </p:spPr>
        <p:txBody>
          <a:bodyPr wrap="none">
            <a:spAutoFit/>
          </a:bodyPr>
          <a:lstStyle/>
          <a:p>
            <a:r>
              <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形成世界上人口最多的中等收入群体</a:t>
            </a:r>
          </a:p>
        </p:txBody>
      </p:sp>
      <p:sp>
        <p:nvSpPr>
          <p:cNvPr id="50" name="矩形 49">
            <a:extLst>
              <a:ext uri="{FF2B5EF4-FFF2-40B4-BE49-F238E27FC236}">
                <a16:creationId xmlns:a16="http://schemas.microsoft.com/office/drawing/2014/main" id="{F583980A-EF96-4FB3-AA84-5E22FB9B5D20}"/>
              </a:ext>
            </a:extLst>
          </p:cNvPr>
          <p:cNvSpPr/>
          <p:nvPr/>
        </p:nvSpPr>
        <p:spPr>
          <a:xfrm>
            <a:off x="6957716" y="3068960"/>
            <a:ext cx="4536504" cy="1508105"/>
          </a:xfrm>
          <a:prstGeom prst="rect">
            <a:avLst/>
          </a:prstGeom>
        </p:spPr>
        <p:txBody>
          <a:bodyPr wrap="square">
            <a:spAutoFit/>
          </a:bodyPr>
          <a:lstStyle/>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年均增长</a:t>
            </a:r>
            <a:r>
              <a:rPr lang="en-US" altLang="zh-CN" sz="2800" b="1" dirty="0">
                <a:solidFill>
                  <a:srgbClr val="C00000"/>
                </a:solidFill>
                <a:latin typeface="微软雅黑" panose="020B0503020204020204" pitchFamily="34" charset="-122"/>
                <a:ea typeface="微软雅黑" panose="020B0503020204020204" pitchFamily="34" charset="-122"/>
              </a:rPr>
              <a:t>7.4</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，超过经济增速</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出境旅游人次由</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8300</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万</a:t>
            </a:r>
            <a:r>
              <a:rPr lang="zh-CN" altLang="en-US" b="1" dirty="0">
                <a:solidFill>
                  <a:srgbClr val="C00000"/>
                </a:solidFill>
                <a:latin typeface="微软雅黑" panose="020B0503020204020204" pitchFamily="34" charset="-122"/>
                <a:ea typeface="微软雅黑" panose="020B0503020204020204" pitchFamily="34" charset="-122"/>
              </a:rPr>
              <a:t>增加到</a:t>
            </a:r>
            <a:r>
              <a:rPr lang="en-US" altLang="zh-CN" b="1" dirty="0">
                <a:solidFill>
                  <a:srgbClr val="C00000"/>
                </a:solidFill>
                <a:latin typeface="微软雅黑" panose="020B0503020204020204" pitchFamily="34" charset="-122"/>
                <a:ea typeface="微软雅黑" panose="020B0503020204020204" pitchFamily="34" charset="-122"/>
              </a:rPr>
              <a:t>1</a:t>
            </a:r>
            <a:r>
              <a:rPr lang="zh-CN" altLang="en-US" b="1" dirty="0">
                <a:solidFill>
                  <a:srgbClr val="C00000"/>
                </a:solidFill>
                <a:latin typeface="微软雅黑" panose="020B0503020204020204" pitchFamily="34" charset="-122"/>
                <a:ea typeface="微软雅黑" panose="020B0503020204020204" pitchFamily="34" charset="-122"/>
              </a:rPr>
              <a:t>亿</a:t>
            </a:r>
            <a:r>
              <a:rPr lang="en-US" altLang="zh-CN" b="1" dirty="0">
                <a:solidFill>
                  <a:srgbClr val="C00000"/>
                </a:solidFill>
                <a:latin typeface="微软雅黑" panose="020B0503020204020204" pitchFamily="34" charset="-122"/>
                <a:ea typeface="微软雅黑" panose="020B0503020204020204" pitchFamily="34" charset="-122"/>
              </a:rPr>
              <a:t>3</a:t>
            </a:r>
            <a:r>
              <a:rPr lang="zh-CN" altLang="en-US" b="1" dirty="0">
                <a:solidFill>
                  <a:srgbClr val="C00000"/>
                </a:solidFill>
                <a:latin typeface="微软雅黑" panose="020B0503020204020204" pitchFamily="34" charset="-122"/>
                <a:ea typeface="微软雅黑" panose="020B0503020204020204" pitchFamily="34" charset="-122"/>
              </a:rPr>
              <a:t>千多万</a:t>
            </a:r>
            <a:endParaRPr lang="zh-CN" altLang="en-US" b="1" dirty="0">
              <a:solidFill>
                <a:srgbClr val="C00000"/>
              </a:solidFill>
            </a:endParaRPr>
          </a:p>
        </p:txBody>
      </p:sp>
    </p:spTree>
    <p:extLst>
      <p:ext uri="{BB962C8B-B14F-4D97-AF65-F5344CB8AC3E}">
        <p14:creationId xmlns:p14="http://schemas.microsoft.com/office/powerpoint/2010/main" val="391763544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ppt_x"/>
                                          </p:val>
                                        </p:tav>
                                        <p:tav tm="100000">
                                          <p:val>
                                            <p:strVal val="#ppt_x"/>
                                          </p:val>
                                        </p:tav>
                                      </p:tavLst>
                                    </p:anim>
                                    <p:anim calcmode="lin" valueType="num">
                                      <p:cBhvr additive="base">
                                        <p:cTn id="12" dur="50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ppt_x"/>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ppt_x"/>
                                          </p:val>
                                        </p:tav>
                                        <p:tav tm="100000">
                                          <p:val>
                                            <p:strVal val="#ppt_x"/>
                                          </p:val>
                                        </p:tav>
                                      </p:tavLst>
                                    </p:anim>
                                    <p:anim calcmode="lin" valueType="num">
                                      <p:cBhvr additive="base">
                                        <p:cTn id="20" dur="500" fill="hold"/>
                                        <p:tgtEl>
                                          <p:spTgt spid="3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ppt_x"/>
                                          </p:val>
                                        </p:tav>
                                        <p:tav tm="100000">
                                          <p:val>
                                            <p:strVal val="#ppt_x"/>
                                          </p:val>
                                        </p:tav>
                                      </p:tavLst>
                                    </p:anim>
                                    <p:anim calcmode="lin" valueType="num">
                                      <p:cBhvr additive="base">
                                        <p:cTn id="24" dur="500" fill="hold"/>
                                        <p:tgtEl>
                                          <p:spTgt spid="3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fill="hold"/>
                                        <p:tgtEl>
                                          <p:spTgt spid="33"/>
                                        </p:tgtEl>
                                        <p:attrNameLst>
                                          <p:attrName>ppt_x</p:attrName>
                                        </p:attrNameLst>
                                      </p:cBhvr>
                                      <p:tavLst>
                                        <p:tav tm="0">
                                          <p:val>
                                            <p:strVal val="#ppt_x"/>
                                          </p:val>
                                        </p:tav>
                                        <p:tav tm="100000">
                                          <p:val>
                                            <p:strVal val="#ppt_x"/>
                                          </p:val>
                                        </p:tav>
                                      </p:tavLst>
                                    </p:anim>
                                    <p:anim calcmode="lin" valueType="num">
                                      <p:cBhvr additive="base">
                                        <p:cTn id="28" dur="500" fill="hold"/>
                                        <p:tgtEl>
                                          <p:spTgt spid="33"/>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additive="base">
                                        <p:cTn id="31" dur="500" fill="hold"/>
                                        <p:tgtEl>
                                          <p:spTgt spid="44"/>
                                        </p:tgtEl>
                                        <p:attrNameLst>
                                          <p:attrName>ppt_x</p:attrName>
                                        </p:attrNameLst>
                                      </p:cBhvr>
                                      <p:tavLst>
                                        <p:tav tm="0">
                                          <p:val>
                                            <p:strVal val="#ppt_x"/>
                                          </p:val>
                                        </p:tav>
                                        <p:tav tm="100000">
                                          <p:val>
                                            <p:strVal val="#ppt_x"/>
                                          </p:val>
                                        </p:tav>
                                      </p:tavLst>
                                    </p:anim>
                                    <p:anim calcmode="lin" valueType="num">
                                      <p:cBhvr additive="base">
                                        <p:cTn id="32" dur="500" fill="hold"/>
                                        <p:tgtEl>
                                          <p:spTgt spid="44"/>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cBhvr additive="base">
                                        <p:cTn id="35" dur="500" fill="hold"/>
                                        <p:tgtEl>
                                          <p:spTgt spid="43"/>
                                        </p:tgtEl>
                                        <p:attrNameLst>
                                          <p:attrName>ppt_x</p:attrName>
                                        </p:attrNameLst>
                                      </p:cBhvr>
                                      <p:tavLst>
                                        <p:tav tm="0">
                                          <p:val>
                                            <p:strVal val="#ppt_x"/>
                                          </p:val>
                                        </p:tav>
                                        <p:tav tm="100000">
                                          <p:val>
                                            <p:strVal val="#ppt_x"/>
                                          </p:val>
                                        </p:tav>
                                      </p:tavLst>
                                    </p:anim>
                                    <p:anim calcmode="lin" valueType="num">
                                      <p:cBhvr additive="base">
                                        <p:cTn id="36" dur="500" fill="hold"/>
                                        <p:tgtEl>
                                          <p:spTgt spid="43"/>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45"/>
                                        </p:tgtEl>
                                        <p:attrNameLst>
                                          <p:attrName>style.visibility</p:attrName>
                                        </p:attrNameLst>
                                      </p:cBhvr>
                                      <p:to>
                                        <p:strVal val="visible"/>
                                      </p:to>
                                    </p:set>
                                    <p:anim calcmode="lin" valueType="num">
                                      <p:cBhvr additive="base">
                                        <p:cTn id="39" dur="500" fill="hold"/>
                                        <p:tgtEl>
                                          <p:spTgt spid="45"/>
                                        </p:tgtEl>
                                        <p:attrNameLst>
                                          <p:attrName>ppt_x</p:attrName>
                                        </p:attrNameLst>
                                      </p:cBhvr>
                                      <p:tavLst>
                                        <p:tav tm="0">
                                          <p:val>
                                            <p:strVal val="#ppt_x"/>
                                          </p:val>
                                        </p:tav>
                                        <p:tav tm="100000">
                                          <p:val>
                                            <p:strVal val="#ppt_x"/>
                                          </p:val>
                                        </p:tav>
                                      </p:tavLst>
                                    </p:anim>
                                    <p:anim calcmode="lin" valueType="num">
                                      <p:cBhvr additive="base">
                                        <p:cTn id="40" dur="500" fill="hold"/>
                                        <p:tgtEl>
                                          <p:spTgt spid="45"/>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6"/>
                                        </p:tgtEl>
                                        <p:attrNameLst>
                                          <p:attrName>style.visibility</p:attrName>
                                        </p:attrNameLst>
                                      </p:cBhvr>
                                      <p:to>
                                        <p:strVal val="visible"/>
                                      </p:to>
                                    </p:set>
                                    <p:anim calcmode="lin" valueType="num">
                                      <p:cBhvr additive="base">
                                        <p:cTn id="43" dur="500" fill="hold"/>
                                        <p:tgtEl>
                                          <p:spTgt spid="46"/>
                                        </p:tgtEl>
                                        <p:attrNameLst>
                                          <p:attrName>ppt_x</p:attrName>
                                        </p:attrNameLst>
                                      </p:cBhvr>
                                      <p:tavLst>
                                        <p:tav tm="0">
                                          <p:val>
                                            <p:strVal val="#ppt_x"/>
                                          </p:val>
                                        </p:tav>
                                        <p:tav tm="100000">
                                          <p:val>
                                            <p:strVal val="#ppt_x"/>
                                          </p:val>
                                        </p:tav>
                                      </p:tavLst>
                                    </p:anim>
                                    <p:anim calcmode="lin" valueType="num">
                                      <p:cBhvr additive="base">
                                        <p:cTn id="44" dur="500" fill="hold"/>
                                        <p:tgtEl>
                                          <p:spTgt spid="46"/>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47"/>
                                        </p:tgtEl>
                                        <p:attrNameLst>
                                          <p:attrName>style.visibility</p:attrName>
                                        </p:attrNameLst>
                                      </p:cBhvr>
                                      <p:to>
                                        <p:strVal val="visible"/>
                                      </p:to>
                                    </p:set>
                                    <p:anim calcmode="lin" valueType="num">
                                      <p:cBhvr additive="base">
                                        <p:cTn id="47" dur="500" fill="hold"/>
                                        <p:tgtEl>
                                          <p:spTgt spid="47"/>
                                        </p:tgtEl>
                                        <p:attrNameLst>
                                          <p:attrName>ppt_x</p:attrName>
                                        </p:attrNameLst>
                                      </p:cBhvr>
                                      <p:tavLst>
                                        <p:tav tm="0">
                                          <p:val>
                                            <p:strVal val="#ppt_x"/>
                                          </p:val>
                                        </p:tav>
                                        <p:tav tm="100000">
                                          <p:val>
                                            <p:strVal val="#ppt_x"/>
                                          </p:val>
                                        </p:tav>
                                      </p:tavLst>
                                    </p:anim>
                                    <p:anim calcmode="lin" valueType="num">
                                      <p:cBhvr additive="base">
                                        <p:cTn id="48" dur="500" fill="hold"/>
                                        <p:tgtEl>
                                          <p:spTgt spid="47"/>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48"/>
                                        </p:tgtEl>
                                        <p:attrNameLst>
                                          <p:attrName>style.visibility</p:attrName>
                                        </p:attrNameLst>
                                      </p:cBhvr>
                                      <p:to>
                                        <p:strVal val="visible"/>
                                      </p:to>
                                    </p:set>
                                    <p:anim calcmode="lin" valueType="num">
                                      <p:cBhvr additive="base">
                                        <p:cTn id="51" dur="500" fill="hold"/>
                                        <p:tgtEl>
                                          <p:spTgt spid="48"/>
                                        </p:tgtEl>
                                        <p:attrNameLst>
                                          <p:attrName>ppt_x</p:attrName>
                                        </p:attrNameLst>
                                      </p:cBhvr>
                                      <p:tavLst>
                                        <p:tav tm="0">
                                          <p:val>
                                            <p:strVal val="#ppt_x"/>
                                          </p:val>
                                        </p:tav>
                                        <p:tav tm="100000">
                                          <p:val>
                                            <p:strVal val="#ppt_x"/>
                                          </p:val>
                                        </p:tav>
                                      </p:tavLst>
                                    </p:anim>
                                    <p:anim calcmode="lin" valueType="num">
                                      <p:cBhvr additive="base">
                                        <p:cTn id="52" dur="500" fill="hold"/>
                                        <p:tgtEl>
                                          <p:spTgt spid="48"/>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49"/>
                                        </p:tgtEl>
                                        <p:attrNameLst>
                                          <p:attrName>style.visibility</p:attrName>
                                        </p:attrNameLst>
                                      </p:cBhvr>
                                      <p:to>
                                        <p:strVal val="visible"/>
                                      </p:to>
                                    </p:set>
                                    <p:anim calcmode="lin" valueType="num">
                                      <p:cBhvr additive="base">
                                        <p:cTn id="55" dur="500" fill="hold"/>
                                        <p:tgtEl>
                                          <p:spTgt spid="49"/>
                                        </p:tgtEl>
                                        <p:attrNameLst>
                                          <p:attrName>ppt_x</p:attrName>
                                        </p:attrNameLst>
                                      </p:cBhvr>
                                      <p:tavLst>
                                        <p:tav tm="0">
                                          <p:val>
                                            <p:strVal val="#ppt_x"/>
                                          </p:val>
                                        </p:tav>
                                        <p:tav tm="100000">
                                          <p:val>
                                            <p:strVal val="#ppt_x"/>
                                          </p:val>
                                        </p:tav>
                                      </p:tavLst>
                                    </p:anim>
                                    <p:anim calcmode="lin" valueType="num">
                                      <p:cBhvr additive="base">
                                        <p:cTn id="56" dur="500" fill="hold"/>
                                        <p:tgtEl>
                                          <p:spTgt spid="49"/>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50"/>
                                        </p:tgtEl>
                                        <p:attrNameLst>
                                          <p:attrName>style.visibility</p:attrName>
                                        </p:attrNameLst>
                                      </p:cBhvr>
                                      <p:to>
                                        <p:strVal val="visible"/>
                                      </p:to>
                                    </p:set>
                                    <p:anim calcmode="lin" valueType="num">
                                      <p:cBhvr additive="base">
                                        <p:cTn id="59" dur="500" fill="hold"/>
                                        <p:tgtEl>
                                          <p:spTgt spid="50"/>
                                        </p:tgtEl>
                                        <p:attrNameLst>
                                          <p:attrName>ppt_x</p:attrName>
                                        </p:attrNameLst>
                                      </p:cBhvr>
                                      <p:tavLst>
                                        <p:tav tm="0">
                                          <p:val>
                                            <p:strVal val="#ppt_x"/>
                                          </p:val>
                                        </p:tav>
                                        <p:tav tm="100000">
                                          <p:val>
                                            <p:strVal val="#ppt_x"/>
                                          </p:val>
                                        </p:tav>
                                      </p:tavLst>
                                    </p:anim>
                                    <p:anim calcmode="lin" valueType="num">
                                      <p:cBhvr additive="base">
                                        <p:cTn id="60"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 grpId="0"/>
      <p:bldP spid="29" grpId="0"/>
      <p:bldP spid="32" grpId="0" animBg="1"/>
      <p:bldP spid="33" grpId="0"/>
      <p:bldP spid="45" grpId="0"/>
      <p:bldP spid="46" grpId="0"/>
      <p:bldP spid="48" grpId="0" animBg="1"/>
      <p:bldP spid="49" grpId="0"/>
      <p:bldP spid="5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053059" y="260648"/>
            <a:ext cx="4801314"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改革开放迈出重大步伐</a:t>
            </a:r>
          </a:p>
        </p:txBody>
      </p:sp>
      <p:sp>
        <p:nvSpPr>
          <p:cNvPr id="4" name="矩形 3">
            <a:extLst>
              <a:ext uri="{FF2B5EF4-FFF2-40B4-BE49-F238E27FC236}">
                <a16:creationId xmlns:a16="http://schemas.microsoft.com/office/drawing/2014/main" id="{86A0C8F0-6F60-420C-AF16-E9C15A7A1B25}"/>
              </a:ext>
            </a:extLst>
          </p:cNvPr>
          <p:cNvSpPr/>
          <p:nvPr/>
        </p:nvSpPr>
        <p:spPr>
          <a:xfrm>
            <a:off x="7461771" y="3645024"/>
            <a:ext cx="3312368" cy="1338828"/>
          </a:xfrm>
          <a:prstGeom prst="rect">
            <a:avLst/>
          </a:prstGeom>
        </p:spPr>
        <p:txBody>
          <a:bodyPr wrap="square">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“一带一路”建设成效显著，对外贸易和利用外资结构优化、规模稳居世界前列</a:t>
            </a:r>
          </a:p>
        </p:txBody>
      </p:sp>
      <p:grpSp>
        <p:nvGrpSpPr>
          <p:cNvPr id="11" name="组合 10">
            <a:extLst>
              <a:ext uri="{FF2B5EF4-FFF2-40B4-BE49-F238E27FC236}">
                <a16:creationId xmlns:a16="http://schemas.microsoft.com/office/drawing/2014/main" id="{EA67ED8B-5392-485F-AB64-AC550603B9C3}"/>
              </a:ext>
            </a:extLst>
          </p:cNvPr>
          <p:cNvGrpSpPr/>
          <p:nvPr/>
        </p:nvGrpSpPr>
        <p:grpSpPr>
          <a:xfrm>
            <a:off x="5085507" y="2348880"/>
            <a:ext cx="2199482" cy="2376264"/>
            <a:chOff x="5157515" y="2492896"/>
            <a:chExt cx="1791816" cy="1935832"/>
          </a:xfrm>
        </p:grpSpPr>
        <p:grpSp>
          <p:nvGrpSpPr>
            <p:cNvPr id="8" name="组合 7">
              <a:extLst>
                <a:ext uri="{FF2B5EF4-FFF2-40B4-BE49-F238E27FC236}">
                  <a16:creationId xmlns:a16="http://schemas.microsoft.com/office/drawing/2014/main" id="{278F9D58-1321-4D2C-8DCC-AB3AA33E22CB}"/>
                </a:ext>
              </a:extLst>
            </p:cNvPr>
            <p:cNvGrpSpPr/>
            <p:nvPr/>
          </p:nvGrpSpPr>
          <p:grpSpPr>
            <a:xfrm>
              <a:off x="5157515" y="2636912"/>
              <a:ext cx="1791816" cy="1791816"/>
              <a:chOff x="4869483" y="2132856"/>
              <a:chExt cx="1791816" cy="1791816"/>
            </a:xfrm>
          </p:grpSpPr>
          <p:sp>
            <p:nvSpPr>
              <p:cNvPr id="7" name="椭圆 6">
                <a:extLst>
                  <a:ext uri="{FF2B5EF4-FFF2-40B4-BE49-F238E27FC236}">
                    <a16:creationId xmlns:a16="http://schemas.microsoft.com/office/drawing/2014/main" id="{FBBF2070-7FEC-4569-A749-1BFF7351429B}"/>
                  </a:ext>
                </a:extLst>
              </p:cNvPr>
              <p:cNvSpPr/>
              <p:nvPr/>
            </p:nvSpPr>
            <p:spPr>
              <a:xfrm>
                <a:off x="4973303" y="2236676"/>
                <a:ext cx="1584176" cy="1584176"/>
              </a:xfrm>
              <a:prstGeom prst="ellipse">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id="{57550D05-EAD8-424B-817B-3E5391BCA47A}"/>
                  </a:ext>
                </a:extLst>
              </p:cNvPr>
              <p:cNvSpPr/>
              <p:nvPr/>
            </p:nvSpPr>
            <p:spPr>
              <a:xfrm>
                <a:off x="4869483" y="2132856"/>
                <a:ext cx="1791816" cy="1791816"/>
              </a:xfrm>
              <a:prstGeom prst="ellipse">
                <a:avLst/>
              </a:prstGeom>
              <a:noFill/>
              <a:ln>
                <a:solidFill>
                  <a:srgbClr val="C00000"/>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椭圆 53">
              <a:extLst>
                <a:ext uri="{FF2B5EF4-FFF2-40B4-BE49-F238E27FC236}">
                  <a16:creationId xmlns:a16="http://schemas.microsoft.com/office/drawing/2014/main" id="{7BB762CB-BFF7-41FC-85B9-FD8017408C56}"/>
                </a:ext>
              </a:extLst>
            </p:cNvPr>
            <p:cNvSpPr/>
            <p:nvPr/>
          </p:nvSpPr>
          <p:spPr>
            <a:xfrm>
              <a:off x="5949603" y="2492896"/>
              <a:ext cx="216024" cy="216024"/>
            </a:xfrm>
            <a:prstGeom prst="ellipse">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id="{3219B974-EC66-4E01-8406-B02953E0C471}"/>
                </a:ext>
              </a:extLst>
            </p:cNvPr>
            <p:cNvSpPr/>
            <p:nvPr/>
          </p:nvSpPr>
          <p:spPr>
            <a:xfrm>
              <a:off x="6669683" y="4005064"/>
              <a:ext cx="216024" cy="216024"/>
            </a:xfrm>
            <a:prstGeom prst="ellipse">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a16="http://schemas.microsoft.com/office/drawing/2014/main" id="{8100D225-373E-41DF-8F41-02838D8A92AA}"/>
                </a:ext>
              </a:extLst>
            </p:cNvPr>
            <p:cNvSpPr/>
            <p:nvPr/>
          </p:nvSpPr>
          <p:spPr>
            <a:xfrm>
              <a:off x="5229523" y="4005064"/>
              <a:ext cx="216024" cy="216024"/>
            </a:xfrm>
            <a:prstGeom prst="ellipse">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a:extLst>
              <a:ext uri="{FF2B5EF4-FFF2-40B4-BE49-F238E27FC236}">
                <a16:creationId xmlns:a16="http://schemas.microsoft.com/office/drawing/2014/main" id="{DE7FC0E5-1723-4065-B6F2-07E01B2025A6}"/>
              </a:ext>
            </a:extLst>
          </p:cNvPr>
          <p:cNvSpPr/>
          <p:nvPr/>
        </p:nvSpPr>
        <p:spPr>
          <a:xfrm>
            <a:off x="3573339" y="1628800"/>
            <a:ext cx="4801314" cy="400110"/>
          </a:xfrm>
          <a:prstGeom prst="rect">
            <a:avLst/>
          </a:prstGeom>
        </p:spPr>
        <p:txBody>
          <a:bodyPr wrap="none">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重要领域和关键环节改革取得突破性进展</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104F6BA7-32CD-4E8A-8614-D5B51C90D279}"/>
              </a:ext>
            </a:extLst>
          </p:cNvPr>
          <p:cNvSpPr/>
          <p:nvPr/>
        </p:nvSpPr>
        <p:spPr>
          <a:xfrm>
            <a:off x="1989163" y="3645024"/>
            <a:ext cx="2808312" cy="1338828"/>
          </a:xfrm>
          <a:prstGeom prst="rect">
            <a:avLst/>
          </a:prstGeom>
        </p:spPr>
        <p:txBody>
          <a:bodyPr wrap="square">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简政放权、放管结合、优化服务等改革推动政府职能发生深刻转变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5" name="组合 14">
            <a:extLst>
              <a:ext uri="{FF2B5EF4-FFF2-40B4-BE49-F238E27FC236}">
                <a16:creationId xmlns:a16="http://schemas.microsoft.com/office/drawing/2014/main" id="{D275F1E2-4BF5-46CB-B461-5FE803E28CBE}"/>
              </a:ext>
            </a:extLst>
          </p:cNvPr>
          <p:cNvGrpSpPr/>
          <p:nvPr/>
        </p:nvGrpSpPr>
        <p:grpSpPr>
          <a:xfrm rot="20271865">
            <a:off x="5949603" y="2996952"/>
            <a:ext cx="614623" cy="1208252"/>
            <a:chOff x="5949603" y="2996952"/>
            <a:chExt cx="614623" cy="1208252"/>
          </a:xfrm>
        </p:grpSpPr>
        <p:grpSp>
          <p:nvGrpSpPr>
            <p:cNvPr id="14" name="组合 13">
              <a:extLst>
                <a:ext uri="{FF2B5EF4-FFF2-40B4-BE49-F238E27FC236}">
                  <a16:creationId xmlns:a16="http://schemas.microsoft.com/office/drawing/2014/main" id="{86265ECB-32F5-4F0D-8E11-19AD65FF1C2E}"/>
                </a:ext>
              </a:extLst>
            </p:cNvPr>
            <p:cNvGrpSpPr/>
            <p:nvPr/>
          </p:nvGrpSpPr>
          <p:grpSpPr>
            <a:xfrm>
              <a:off x="5949603" y="2996952"/>
              <a:ext cx="460851" cy="864096"/>
              <a:chOff x="9333979" y="1268760"/>
              <a:chExt cx="576064" cy="1080120"/>
            </a:xfrm>
            <a:solidFill>
              <a:schemeClr val="bg1"/>
            </a:solidFill>
          </p:grpSpPr>
          <p:sp>
            <p:nvSpPr>
              <p:cNvPr id="12" name="流程图: 资料带 11">
                <a:extLst>
                  <a:ext uri="{FF2B5EF4-FFF2-40B4-BE49-F238E27FC236}">
                    <a16:creationId xmlns:a16="http://schemas.microsoft.com/office/drawing/2014/main" id="{7673B576-285D-4887-AF55-F3E95443D902}"/>
                  </a:ext>
                </a:extLst>
              </p:cNvPr>
              <p:cNvSpPr/>
              <p:nvPr/>
            </p:nvSpPr>
            <p:spPr>
              <a:xfrm>
                <a:off x="9405987" y="1268760"/>
                <a:ext cx="504056" cy="576064"/>
              </a:xfrm>
              <a:prstGeom prst="flowChartPunchedTap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C84ECCF5-EA3B-47B1-87E3-814BBA907C66}"/>
                  </a:ext>
                </a:extLst>
              </p:cNvPr>
              <p:cNvSpPr/>
              <p:nvPr/>
            </p:nvSpPr>
            <p:spPr>
              <a:xfrm>
                <a:off x="9333979" y="1340768"/>
                <a:ext cx="72008" cy="100811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a:extLst>
                <a:ext uri="{FF2B5EF4-FFF2-40B4-BE49-F238E27FC236}">
                  <a16:creationId xmlns:a16="http://schemas.microsoft.com/office/drawing/2014/main" id="{3F5A6A68-1D7A-46F5-BC8A-09B645FF9702}"/>
                </a:ext>
              </a:extLst>
            </p:cNvPr>
            <p:cNvGrpSpPr/>
            <p:nvPr/>
          </p:nvGrpSpPr>
          <p:grpSpPr>
            <a:xfrm rot="1416834">
              <a:off x="6103375" y="3341108"/>
              <a:ext cx="460851" cy="864096"/>
              <a:chOff x="9333979" y="1268760"/>
              <a:chExt cx="576064" cy="1080120"/>
            </a:xfrm>
            <a:solidFill>
              <a:schemeClr val="bg1"/>
            </a:solidFill>
          </p:grpSpPr>
          <p:sp>
            <p:nvSpPr>
              <p:cNvPr id="59" name="流程图: 资料带 58">
                <a:extLst>
                  <a:ext uri="{FF2B5EF4-FFF2-40B4-BE49-F238E27FC236}">
                    <a16:creationId xmlns:a16="http://schemas.microsoft.com/office/drawing/2014/main" id="{680C0554-A64A-404A-A251-A84BA9440A33}"/>
                  </a:ext>
                </a:extLst>
              </p:cNvPr>
              <p:cNvSpPr/>
              <p:nvPr/>
            </p:nvSpPr>
            <p:spPr>
              <a:xfrm>
                <a:off x="9405987" y="1268760"/>
                <a:ext cx="504056" cy="576064"/>
              </a:xfrm>
              <a:prstGeom prst="flowChartPunchedTap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a:extLst>
                  <a:ext uri="{FF2B5EF4-FFF2-40B4-BE49-F238E27FC236}">
                    <a16:creationId xmlns:a16="http://schemas.microsoft.com/office/drawing/2014/main" id="{B258817D-2611-46CA-AF8B-1A20CBB5386F}"/>
                  </a:ext>
                </a:extLst>
              </p:cNvPr>
              <p:cNvSpPr/>
              <p:nvPr/>
            </p:nvSpPr>
            <p:spPr>
              <a:xfrm>
                <a:off x="9333979" y="1340768"/>
                <a:ext cx="72008" cy="100811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3971206864"/>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9" grpId="0"/>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矩形: 圆角 52">
            <a:extLst>
              <a:ext uri="{FF2B5EF4-FFF2-40B4-BE49-F238E27FC236}">
                <a16:creationId xmlns:a16="http://schemas.microsoft.com/office/drawing/2014/main" id="{1FA5B4BD-F136-42CF-BB84-A76FAB3D8337}"/>
              </a:ext>
            </a:extLst>
          </p:cNvPr>
          <p:cNvSpPr/>
          <p:nvPr/>
        </p:nvSpPr>
        <p:spPr>
          <a:xfrm>
            <a:off x="765027" y="1484784"/>
            <a:ext cx="10729192" cy="4320480"/>
          </a:xfrm>
          <a:prstGeom prst="roundRect">
            <a:avLst>
              <a:gd name="adj" fmla="val 7432"/>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文本框 103"/>
          <p:cNvSpPr txBox="1"/>
          <p:nvPr/>
        </p:nvSpPr>
        <p:spPr>
          <a:xfrm>
            <a:off x="1053059" y="260648"/>
            <a:ext cx="3877985"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人民生活持续改善</a:t>
            </a:r>
          </a:p>
        </p:txBody>
      </p:sp>
      <p:sp>
        <p:nvSpPr>
          <p:cNvPr id="17" name="矩形 16">
            <a:extLst>
              <a:ext uri="{FF2B5EF4-FFF2-40B4-BE49-F238E27FC236}">
                <a16:creationId xmlns:a16="http://schemas.microsoft.com/office/drawing/2014/main" id="{3741BD08-0CEB-4C30-A415-69B5C56E9F17}"/>
              </a:ext>
            </a:extLst>
          </p:cNvPr>
          <p:cNvSpPr/>
          <p:nvPr/>
        </p:nvSpPr>
        <p:spPr>
          <a:xfrm>
            <a:off x="6237636" y="4581128"/>
            <a:ext cx="4896544" cy="830997"/>
          </a:xfrm>
          <a:prstGeom prst="rect">
            <a:avLst/>
          </a:prstGeom>
        </p:spPr>
        <p:txBody>
          <a:bodyPr wrap="squar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棚户区住房改造</a:t>
            </a:r>
            <a:r>
              <a:rPr lang="en-US" altLang="zh-CN" sz="2400" b="1" dirty="0">
                <a:solidFill>
                  <a:srgbClr val="C00000"/>
                </a:solidFill>
                <a:latin typeface="微软雅黑" panose="020B0503020204020204" pitchFamily="34" charset="-122"/>
                <a:ea typeface="微软雅黑" panose="020B0503020204020204" pitchFamily="34" charset="-122"/>
              </a:rPr>
              <a:t>2600</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多万套，农村危房改造</a:t>
            </a:r>
            <a:r>
              <a:rPr lang="en-US" altLang="zh-CN" sz="2400" b="1" dirty="0">
                <a:solidFill>
                  <a:srgbClr val="C00000"/>
                </a:solidFill>
                <a:latin typeface="微软雅黑" panose="020B0503020204020204" pitchFamily="34" charset="-122"/>
                <a:ea typeface="微软雅黑" panose="020B0503020204020204" pitchFamily="34" charset="-122"/>
              </a:rPr>
              <a:t>1700</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多万户，上亿人喜迁新居</a:t>
            </a:r>
            <a:endParaRPr lang="zh-CN" altLang="en-US" dirty="0">
              <a:solidFill>
                <a:schemeClr val="tx1">
                  <a:lumMod val="75000"/>
                  <a:lumOff val="25000"/>
                </a:schemeClr>
              </a:solidFill>
            </a:endParaRPr>
          </a:p>
        </p:txBody>
      </p:sp>
      <p:sp>
        <p:nvSpPr>
          <p:cNvPr id="54" name="矩形 53">
            <a:extLst>
              <a:ext uri="{FF2B5EF4-FFF2-40B4-BE49-F238E27FC236}">
                <a16:creationId xmlns:a16="http://schemas.microsoft.com/office/drawing/2014/main" id="{ADB1D38D-EE83-41BF-A7A0-B59B62F8867E}"/>
              </a:ext>
            </a:extLst>
          </p:cNvPr>
          <p:cNvSpPr/>
          <p:nvPr/>
        </p:nvSpPr>
        <p:spPr>
          <a:xfrm>
            <a:off x="2997275" y="1700808"/>
            <a:ext cx="1620957" cy="523220"/>
          </a:xfrm>
          <a:prstGeom prst="rect">
            <a:avLst/>
          </a:prstGeom>
        </p:spPr>
        <p:txBody>
          <a:bodyPr wrap="none">
            <a:spAutoFit/>
          </a:bodyPr>
          <a:lstStyle/>
          <a:p>
            <a:r>
              <a:rPr lang="zh-CN" altLang="en-US" sz="2800" b="1" dirty="0">
                <a:solidFill>
                  <a:schemeClr val="accent1"/>
                </a:solidFill>
                <a:latin typeface="微软雅黑" panose="020B0503020204020204" pitchFamily="34" charset="-122"/>
                <a:ea typeface="微软雅黑" panose="020B0503020204020204" pitchFamily="34" charset="-122"/>
              </a:rPr>
              <a:t>社会保障</a:t>
            </a:r>
            <a:endParaRPr lang="zh-CN" altLang="en-US" sz="2800" b="1" dirty="0">
              <a:solidFill>
                <a:schemeClr val="accent1"/>
              </a:solidFill>
            </a:endParaRPr>
          </a:p>
        </p:txBody>
      </p:sp>
      <p:grpSp>
        <p:nvGrpSpPr>
          <p:cNvPr id="67" name="组合 66">
            <a:extLst>
              <a:ext uri="{FF2B5EF4-FFF2-40B4-BE49-F238E27FC236}">
                <a16:creationId xmlns:a16="http://schemas.microsoft.com/office/drawing/2014/main" id="{D9940CC0-B97F-4E1C-B559-BB51D5F3359E}"/>
              </a:ext>
            </a:extLst>
          </p:cNvPr>
          <p:cNvGrpSpPr/>
          <p:nvPr/>
        </p:nvGrpSpPr>
        <p:grpSpPr>
          <a:xfrm>
            <a:off x="5805587" y="1760116"/>
            <a:ext cx="5256584" cy="360040"/>
            <a:chOff x="981051" y="1760116"/>
            <a:chExt cx="5256584" cy="360040"/>
          </a:xfrm>
        </p:grpSpPr>
        <p:cxnSp>
          <p:nvCxnSpPr>
            <p:cNvPr id="55" name="直接连接符 54">
              <a:extLst>
                <a:ext uri="{FF2B5EF4-FFF2-40B4-BE49-F238E27FC236}">
                  <a16:creationId xmlns:a16="http://schemas.microsoft.com/office/drawing/2014/main" id="{050B676A-BA6D-4B8D-B082-BC7FB6C750ED}"/>
                </a:ext>
              </a:extLst>
            </p:cNvPr>
            <p:cNvCxnSpPr>
              <a:cxnSpLocks/>
            </p:cNvCxnSpPr>
            <p:nvPr/>
          </p:nvCxnSpPr>
          <p:spPr>
            <a:xfrm>
              <a:off x="981051" y="1916832"/>
              <a:ext cx="5184576" cy="0"/>
            </a:xfrm>
            <a:prstGeom prst="line">
              <a:avLst/>
            </a:prstGeom>
          </p:spPr>
          <p:style>
            <a:lnRef idx="1">
              <a:schemeClr val="accent1"/>
            </a:lnRef>
            <a:fillRef idx="0">
              <a:schemeClr val="accent1"/>
            </a:fillRef>
            <a:effectRef idx="0">
              <a:schemeClr val="accent1"/>
            </a:effectRef>
            <a:fontRef idx="minor">
              <a:schemeClr val="tx1"/>
            </a:fontRef>
          </p:style>
        </p:cxnSp>
        <p:sp>
          <p:nvSpPr>
            <p:cNvPr id="56" name="矩形 55">
              <a:extLst>
                <a:ext uri="{FF2B5EF4-FFF2-40B4-BE49-F238E27FC236}">
                  <a16:creationId xmlns:a16="http://schemas.microsoft.com/office/drawing/2014/main" id="{E2F60FF9-EB04-4236-BBAB-7A1B699FC478}"/>
                </a:ext>
              </a:extLst>
            </p:cNvPr>
            <p:cNvSpPr/>
            <p:nvPr/>
          </p:nvSpPr>
          <p:spPr>
            <a:xfrm>
              <a:off x="6165627" y="1760116"/>
              <a:ext cx="72008" cy="3600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矩形 61">
            <a:extLst>
              <a:ext uri="{FF2B5EF4-FFF2-40B4-BE49-F238E27FC236}">
                <a16:creationId xmlns:a16="http://schemas.microsoft.com/office/drawing/2014/main" id="{028A145B-F72C-42CB-865B-81BEA0C9659C}"/>
              </a:ext>
            </a:extLst>
          </p:cNvPr>
          <p:cNvSpPr/>
          <p:nvPr/>
        </p:nvSpPr>
        <p:spPr>
          <a:xfrm>
            <a:off x="1269083" y="2503695"/>
            <a:ext cx="3623108" cy="369332"/>
          </a:xfrm>
          <a:prstGeom prst="rect">
            <a:avLst/>
          </a:prstGeom>
        </p:spPr>
        <p:txBody>
          <a:bodyPr wrap="none">
            <a:spAutoFit/>
          </a:bodyPr>
          <a:lstStyle/>
          <a:p>
            <a:r>
              <a:rPr lang="en-US" altLang="zh-CN"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织就了世界上最大的社会保障网</a:t>
            </a:r>
          </a:p>
        </p:txBody>
      </p:sp>
      <p:sp>
        <p:nvSpPr>
          <p:cNvPr id="63" name="矩形 62">
            <a:extLst>
              <a:ext uri="{FF2B5EF4-FFF2-40B4-BE49-F238E27FC236}">
                <a16:creationId xmlns:a16="http://schemas.microsoft.com/office/drawing/2014/main" id="{F41D16FB-6CC7-4ABC-BF92-6345411C1CB2}"/>
              </a:ext>
            </a:extLst>
          </p:cNvPr>
          <p:cNvSpPr/>
          <p:nvPr/>
        </p:nvSpPr>
        <p:spPr>
          <a:xfrm>
            <a:off x="1485107" y="2791727"/>
            <a:ext cx="3262432" cy="892552"/>
          </a:xfrm>
          <a:prstGeom prst="rect">
            <a:avLst/>
          </a:prstGeom>
        </p:spPr>
        <p:txBody>
          <a:bodyPr wrap="none">
            <a:spAutoFit/>
          </a:bodyPr>
          <a:lstStyle/>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社会养老保险覆盖</a:t>
            </a:r>
            <a:r>
              <a:rPr lang="en-US" altLang="zh-CN" sz="2400" b="1" dirty="0">
                <a:solidFill>
                  <a:srgbClr val="C00000"/>
                </a:solidFill>
                <a:latin typeface="微软雅黑" panose="020B0503020204020204" pitchFamily="34" charset="-122"/>
                <a:ea typeface="微软雅黑" panose="020B0503020204020204" pitchFamily="34" charset="-122"/>
              </a:rPr>
              <a:t>9</a:t>
            </a:r>
            <a:r>
              <a:rPr lang="zh-CN" altLang="en-US" sz="1600" dirty="0">
                <a:solidFill>
                  <a:srgbClr val="C00000"/>
                </a:solidFill>
                <a:latin typeface="微软雅黑" panose="020B0503020204020204" pitchFamily="34" charset="-122"/>
                <a:ea typeface="微软雅黑" panose="020B0503020204020204" pitchFamily="34" charset="-122"/>
              </a:rPr>
              <a:t>亿多</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人</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持续合理提高退休人员基本养老金</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65" name="直接连接符 64">
            <a:extLst>
              <a:ext uri="{FF2B5EF4-FFF2-40B4-BE49-F238E27FC236}">
                <a16:creationId xmlns:a16="http://schemas.microsoft.com/office/drawing/2014/main" id="{6080506E-0CDD-429A-9872-A24D029C01B1}"/>
              </a:ext>
            </a:extLst>
          </p:cNvPr>
          <p:cNvCxnSpPr/>
          <p:nvPr/>
        </p:nvCxnSpPr>
        <p:spPr>
          <a:xfrm>
            <a:off x="1341091" y="3727831"/>
            <a:ext cx="468052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66" name="矩形 65">
            <a:extLst>
              <a:ext uri="{FF2B5EF4-FFF2-40B4-BE49-F238E27FC236}">
                <a16:creationId xmlns:a16="http://schemas.microsoft.com/office/drawing/2014/main" id="{02579178-8C85-4B6F-979A-EF9517B0AE35}"/>
              </a:ext>
            </a:extLst>
          </p:cNvPr>
          <p:cNvSpPr/>
          <p:nvPr/>
        </p:nvSpPr>
        <p:spPr>
          <a:xfrm>
            <a:off x="1485107" y="3869988"/>
            <a:ext cx="4429418" cy="1791260"/>
          </a:xfrm>
          <a:prstGeom prst="rect">
            <a:avLst/>
          </a:prstGeom>
        </p:spPr>
        <p:txBody>
          <a:bodyPr wrap="none">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基本医疗保险覆盖</a:t>
            </a:r>
            <a:r>
              <a:rPr lang="en-US" altLang="zh-CN" sz="2400" b="1" dirty="0">
                <a:solidFill>
                  <a:srgbClr val="C00000"/>
                </a:solidFill>
                <a:latin typeface="微软雅黑" panose="020B0503020204020204" pitchFamily="34" charset="-122"/>
                <a:ea typeface="微软雅黑" panose="020B0503020204020204" pitchFamily="34" charset="-122"/>
              </a:rPr>
              <a:t>13.5</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亿人</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人均财政补助标准由</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240</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元提高到</a:t>
            </a:r>
            <a:r>
              <a:rPr lang="en-US" altLang="zh-CN" sz="2400" b="1" dirty="0">
                <a:solidFill>
                  <a:srgbClr val="C00000"/>
                </a:solidFill>
                <a:latin typeface="微软雅黑" panose="020B0503020204020204" pitchFamily="34" charset="-122"/>
                <a:ea typeface="微软雅黑" panose="020B0503020204020204" pitchFamily="34" charset="-122"/>
              </a:rPr>
              <a:t>450</a:t>
            </a:r>
            <a:r>
              <a:rPr lang="zh-CN" altLang="en-US" sz="1600" dirty="0">
                <a:solidFill>
                  <a:srgbClr val="C00000"/>
                </a:solidFill>
                <a:latin typeface="微软雅黑" panose="020B0503020204020204" pitchFamily="34" charset="-122"/>
                <a:ea typeface="微软雅黑" panose="020B0503020204020204" pitchFamily="34" charset="-122"/>
              </a:rPr>
              <a:t>元</a:t>
            </a:r>
            <a:endParaRPr lang="en-US" altLang="zh-CN" sz="1600" dirty="0">
              <a:solidFill>
                <a:srgbClr val="C00000"/>
              </a:solidFill>
              <a:latin typeface="微软雅黑" panose="020B0503020204020204" pitchFamily="34" charset="-122"/>
              <a:ea typeface="微软雅黑" panose="020B0503020204020204" pitchFamily="34" charset="-122"/>
            </a:endParaRPr>
          </a:p>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大病保险制度基本建立，</a:t>
            </a:r>
            <a:r>
              <a:rPr lang="en-US" altLang="zh-CN" sz="2400" b="1" dirty="0">
                <a:solidFill>
                  <a:srgbClr val="C00000"/>
                </a:solidFill>
                <a:latin typeface="微软雅黑" panose="020B0503020204020204" pitchFamily="34" charset="-122"/>
                <a:ea typeface="微软雅黑" panose="020B0503020204020204" pitchFamily="34" charset="-122"/>
              </a:rPr>
              <a:t>1700</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多万人次受益</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异地就医住院费用实现直接结算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分级诊疗和医联体建设加快推进</a:t>
            </a:r>
            <a:endParaRPr lang="zh-CN" altLang="en-US" sz="1600" dirty="0">
              <a:solidFill>
                <a:schemeClr val="tx1">
                  <a:lumMod val="75000"/>
                  <a:lumOff val="25000"/>
                </a:schemeClr>
              </a:solidFill>
            </a:endParaRPr>
          </a:p>
        </p:txBody>
      </p:sp>
      <p:sp>
        <p:nvSpPr>
          <p:cNvPr id="69" name="矩形 68">
            <a:extLst>
              <a:ext uri="{FF2B5EF4-FFF2-40B4-BE49-F238E27FC236}">
                <a16:creationId xmlns:a16="http://schemas.microsoft.com/office/drawing/2014/main" id="{A0D882E7-01C0-4B8D-BF0E-3A4126E134A9}"/>
              </a:ext>
            </a:extLst>
          </p:cNvPr>
          <p:cNvSpPr/>
          <p:nvPr/>
        </p:nvSpPr>
        <p:spPr>
          <a:xfrm>
            <a:off x="6237636" y="2060848"/>
            <a:ext cx="5112567" cy="1785104"/>
          </a:xfrm>
          <a:prstGeom prst="rect">
            <a:avLst/>
          </a:prstGeom>
        </p:spPr>
        <p:txBody>
          <a:bodyPr wrap="square">
            <a:spAutoFit/>
          </a:bodyPr>
          <a:lstStyle/>
          <a:p>
            <a:pPr algn="just"/>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     提高低保、优抚等标准，完善社会救助制度，</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保障近</a:t>
            </a:r>
            <a:r>
              <a:rPr lang="en-US" altLang="zh-CN" sz="2800" b="1" dirty="0">
                <a:solidFill>
                  <a:srgbClr val="C00000"/>
                </a:solidFill>
                <a:latin typeface="微软雅黑" panose="020B0503020204020204" pitchFamily="34" charset="-122"/>
                <a:ea typeface="微软雅黑" panose="020B0503020204020204" pitchFamily="34" charset="-122"/>
              </a:rPr>
              <a:t>6000</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万低保人员和特困群众基本生活</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r>
              <a:rPr lang="zh-CN" altLang="en-US" spc="300" dirty="0">
                <a:solidFill>
                  <a:schemeClr val="tx1">
                    <a:lumMod val="75000"/>
                    <a:lumOff val="25000"/>
                  </a:schemeClr>
                </a:solidFill>
                <a:latin typeface="微软雅黑" panose="020B0503020204020204" pitchFamily="34" charset="-122"/>
                <a:ea typeface="微软雅黑" panose="020B0503020204020204" pitchFamily="34" charset="-122"/>
              </a:rPr>
              <a:t>     建立困难和重度残疾人“两项补贴”制度，</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惠及</a:t>
            </a:r>
            <a:r>
              <a:rPr lang="en-US" altLang="zh-CN" sz="2800" b="1" dirty="0">
                <a:solidFill>
                  <a:srgbClr val="C00000"/>
                </a:solidFill>
                <a:latin typeface="微软雅黑" panose="020B0503020204020204" pitchFamily="34" charset="-122"/>
                <a:ea typeface="微软雅黑" panose="020B0503020204020204" pitchFamily="34" charset="-122"/>
              </a:rPr>
              <a:t>2100</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多万人</a:t>
            </a:r>
          </a:p>
        </p:txBody>
      </p:sp>
      <p:sp>
        <p:nvSpPr>
          <p:cNvPr id="70" name="矩形 69">
            <a:extLst>
              <a:ext uri="{FF2B5EF4-FFF2-40B4-BE49-F238E27FC236}">
                <a16:creationId xmlns:a16="http://schemas.microsoft.com/office/drawing/2014/main" id="{E2AE8F94-FCCE-4250-B8EA-C698C7696160}"/>
              </a:ext>
            </a:extLst>
          </p:cNvPr>
          <p:cNvSpPr/>
          <p:nvPr/>
        </p:nvSpPr>
        <p:spPr>
          <a:xfrm>
            <a:off x="6237635" y="3962084"/>
            <a:ext cx="2722220" cy="369332"/>
          </a:xfrm>
          <a:prstGeom prst="rect">
            <a:avLst/>
          </a:prstGeom>
        </p:spPr>
        <p:txBody>
          <a:bodyPr wrap="non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人均预期寿命达到</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76.7</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岁</a:t>
            </a:r>
            <a:endParaRPr lang="zh-CN" altLang="en-US" dirty="0">
              <a:solidFill>
                <a:schemeClr val="tx1">
                  <a:lumMod val="75000"/>
                  <a:lumOff val="25000"/>
                </a:schemeClr>
              </a:solidFill>
            </a:endParaRPr>
          </a:p>
        </p:txBody>
      </p:sp>
      <p:cxnSp>
        <p:nvCxnSpPr>
          <p:cNvPr id="71" name="直接连接符 70">
            <a:extLst>
              <a:ext uri="{FF2B5EF4-FFF2-40B4-BE49-F238E27FC236}">
                <a16:creationId xmlns:a16="http://schemas.microsoft.com/office/drawing/2014/main" id="{95C19332-141D-45EA-A0F0-4A1DF8836771}"/>
              </a:ext>
            </a:extLst>
          </p:cNvPr>
          <p:cNvCxnSpPr>
            <a:cxnSpLocks/>
          </p:cNvCxnSpPr>
          <p:nvPr/>
        </p:nvCxnSpPr>
        <p:spPr>
          <a:xfrm>
            <a:off x="6237635" y="3861048"/>
            <a:ext cx="482453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id="{BC5DD5F0-CDAB-4FC1-9B13-B66A107F2743}"/>
              </a:ext>
            </a:extLst>
          </p:cNvPr>
          <p:cNvCxnSpPr>
            <a:cxnSpLocks/>
          </p:cNvCxnSpPr>
          <p:nvPr/>
        </p:nvCxnSpPr>
        <p:spPr>
          <a:xfrm>
            <a:off x="6237635" y="4437112"/>
            <a:ext cx="482453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6" name="组合 5">
            <a:extLst>
              <a:ext uri="{FF2B5EF4-FFF2-40B4-BE49-F238E27FC236}">
                <a16:creationId xmlns:a16="http://schemas.microsoft.com/office/drawing/2014/main" id="{D421319F-568A-4808-9A0B-01C7E9FD30CA}"/>
              </a:ext>
            </a:extLst>
          </p:cNvPr>
          <p:cNvGrpSpPr/>
          <p:nvPr/>
        </p:nvGrpSpPr>
        <p:grpSpPr>
          <a:xfrm>
            <a:off x="1197075" y="1302668"/>
            <a:ext cx="1276503" cy="1080119"/>
            <a:chOff x="1197075" y="1302668"/>
            <a:chExt cx="1276503" cy="1080119"/>
          </a:xfrm>
        </p:grpSpPr>
        <p:grpSp>
          <p:nvGrpSpPr>
            <p:cNvPr id="58" name="组合 57">
              <a:extLst>
                <a:ext uri="{FF2B5EF4-FFF2-40B4-BE49-F238E27FC236}">
                  <a16:creationId xmlns:a16="http://schemas.microsoft.com/office/drawing/2014/main" id="{D299DE6C-5A5A-40A6-AA68-662F47A7E986}"/>
                </a:ext>
              </a:extLst>
            </p:cNvPr>
            <p:cNvGrpSpPr/>
            <p:nvPr/>
          </p:nvGrpSpPr>
          <p:grpSpPr>
            <a:xfrm rot="5400000">
              <a:off x="1295267" y="1204476"/>
              <a:ext cx="1080119" cy="1276503"/>
              <a:chOff x="1125067" y="2276872"/>
              <a:chExt cx="1440161" cy="1872208"/>
            </a:xfrm>
          </p:grpSpPr>
          <p:sp>
            <p:nvSpPr>
              <p:cNvPr id="60" name="梯形 59">
                <a:extLst>
                  <a:ext uri="{FF2B5EF4-FFF2-40B4-BE49-F238E27FC236}">
                    <a16:creationId xmlns:a16="http://schemas.microsoft.com/office/drawing/2014/main" id="{B62699FD-807D-4EDD-9330-7941354FD773}"/>
                  </a:ext>
                </a:extLst>
              </p:cNvPr>
              <p:cNvSpPr/>
              <p:nvPr/>
            </p:nvSpPr>
            <p:spPr>
              <a:xfrm rot="16200000">
                <a:off x="319887" y="3082052"/>
                <a:ext cx="1872208" cy="261847"/>
              </a:xfrm>
              <a:prstGeom prst="trapezoid">
                <a:avLst>
                  <a:gd name="adj" fmla="val 5366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形状 60">
                <a:extLst>
                  <a:ext uri="{FF2B5EF4-FFF2-40B4-BE49-F238E27FC236}">
                    <a16:creationId xmlns:a16="http://schemas.microsoft.com/office/drawing/2014/main" id="{DF39AA31-788C-4143-BA8B-6D0EBA27FB35}"/>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 name="图形 3">
              <a:extLst>
                <a:ext uri="{FF2B5EF4-FFF2-40B4-BE49-F238E27FC236}">
                  <a16:creationId xmlns:a16="http://schemas.microsoft.com/office/drawing/2014/main" id="{B9F93893-E363-4FA9-80E8-3148D0160CC4}"/>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485107" y="1484784"/>
              <a:ext cx="648072" cy="648072"/>
            </a:xfrm>
            <a:prstGeom prst="rect">
              <a:avLst/>
            </a:prstGeom>
          </p:spPr>
        </p:pic>
      </p:grpSp>
    </p:spTree>
    <p:extLst>
      <p:ext uri="{BB962C8B-B14F-4D97-AF65-F5344CB8AC3E}">
        <p14:creationId xmlns:p14="http://schemas.microsoft.com/office/powerpoint/2010/main" val="84741587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additive="base">
                                        <p:cTn id="11" dur="500" fill="hold"/>
                                        <p:tgtEl>
                                          <p:spTgt spid="53"/>
                                        </p:tgtEl>
                                        <p:attrNameLst>
                                          <p:attrName>ppt_x</p:attrName>
                                        </p:attrNameLst>
                                      </p:cBhvr>
                                      <p:tavLst>
                                        <p:tav tm="0">
                                          <p:val>
                                            <p:strVal val="#ppt_x"/>
                                          </p:val>
                                        </p:tav>
                                        <p:tav tm="100000">
                                          <p:val>
                                            <p:strVal val="#ppt_x"/>
                                          </p:val>
                                        </p:tav>
                                      </p:tavLst>
                                    </p:anim>
                                    <p:anim calcmode="lin" valueType="num">
                                      <p:cBhvr additive="base">
                                        <p:cTn id="12" dur="500" fill="hold"/>
                                        <p:tgtEl>
                                          <p:spTgt spid="5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4"/>
                                        </p:tgtEl>
                                        <p:attrNameLst>
                                          <p:attrName>style.visibility</p:attrName>
                                        </p:attrNameLst>
                                      </p:cBhvr>
                                      <p:to>
                                        <p:strVal val="visible"/>
                                      </p:to>
                                    </p:set>
                                    <p:anim calcmode="lin" valueType="num">
                                      <p:cBhvr additive="base">
                                        <p:cTn id="19" dur="500" fill="hold"/>
                                        <p:tgtEl>
                                          <p:spTgt spid="54"/>
                                        </p:tgtEl>
                                        <p:attrNameLst>
                                          <p:attrName>ppt_x</p:attrName>
                                        </p:attrNameLst>
                                      </p:cBhvr>
                                      <p:tavLst>
                                        <p:tav tm="0">
                                          <p:val>
                                            <p:strVal val="#ppt_x"/>
                                          </p:val>
                                        </p:tav>
                                        <p:tav tm="100000">
                                          <p:val>
                                            <p:strVal val="#ppt_x"/>
                                          </p:val>
                                        </p:tav>
                                      </p:tavLst>
                                    </p:anim>
                                    <p:anim calcmode="lin" valueType="num">
                                      <p:cBhvr additive="base">
                                        <p:cTn id="20" dur="500" fill="hold"/>
                                        <p:tgtEl>
                                          <p:spTgt spid="54"/>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67"/>
                                        </p:tgtEl>
                                        <p:attrNameLst>
                                          <p:attrName>style.visibility</p:attrName>
                                        </p:attrNameLst>
                                      </p:cBhvr>
                                      <p:to>
                                        <p:strVal val="visible"/>
                                      </p:to>
                                    </p:set>
                                    <p:anim calcmode="lin" valueType="num">
                                      <p:cBhvr additive="base">
                                        <p:cTn id="23" dur="500" fill="hold"/>
                                        <p:tgtEl>
                                          <p:spTgt spid="67"/>
                                        </p:tgtEl>
                                        <p:attrNameLst>
                                          <p:attrName>ppt_x</p:attrName>
                                        </p:attrNameLst>
                                      </p:cBhvr>
                                      <p:tavLst>
                                        <p:tav tm="0">
                                          <p:val>
                                            <p:strVal val="#ppt_x"/>
                                          </p:val>
                                        </p:tav>
                                        <p:tav tm="100000">
                                          <p:val>
                                            <p:strVal val="#ppt_x"/>
                                          </p:val>
                                        </p:tav>
                                      </p:tavLst>
                                    </p:anim>
                                    <p:anim calcmode="lin" valueType="num">
                                      <p:cBhvr additive="base">
                                        <p:cTn id="24" dur="500" fill="hold"/>
                                        <p:tgtEl>
                                          <p:spTgt spid="6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2"/>
                                        </p:tgtEl>
                                        <p:attrNameLst>
                                          <p:attrName>style.visibility</p:attrName>
                                        </p:attrNameLst>
                                      </p:cBhvr>
                                      <p:to>
                                        <p:strVal val="visible"/>
                                      </p:to>
                                    </p:set>
                                    <p:anim calcmode="lin" valueType="num">
                                      <p:cBhvr additive="base">
                                        <p:cTn id="27" dur="500" fill="hold"/>
                                        <p:tgtEl>
                                          <p:spTgt spid="62"/>
                                        </p:tgtEl>
                                        <p:attrNameLst>
                                          <p:attrName>ppt_x</p:attrName>
                                        </p:attrNameLst>
                                      </p:cBhvr>
                                      <p:tavLst>
                                        <p:tav tm="0">
                                          <p:val>
                                            <p:strVal val="#ppt_x"/>
                                          </p:val>
                                        </p:tav>
                                        <p:tav tm="100000">
                                          <p:val>
                                            <p:strVal val="#ppt_x"/>
                                          </p:val>
                                        </p:tav>
                                      </p:tavLst>
                                    </p:anim>
                                    <p:anim calcmode="lin" valueType="num">
                                      <p:cBhvr additive="base">
                                        <p:cTn id="28" dur="500" fill="hold"/>
                                        <p:tgtEl>
                                          <p:spTgt spid="6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3"/>
                                        </p:tgtEl>
                                        <p:attrNameLst>
                                          <p:attrName>style.visibility</p:attrName>
                                        </p:attrNameLst>
                                      </p:cBhvr>
                                      <p:to>
                                        <p:strVal val="visible"/>
                                      </p:to>
                                    </p:set>
                                    <p:anim calcmode="lin" valueType="num">
                                      <p:cBhvr additive="base">
                                        <p:cTn id="31" dur="500" fill="hold"/>
                                        <p:tgtEl>
                                          <p:spTgt spid="63"/>
                                        </p:tgtEl>
                                        <p:attrNameLst>
                                          <p:attrName>ppt_x</p:attrName>
                                        </p:attrNameLst>
                                      </p:cBhvr>
                                      <p:tavLst>
                                        <p:tav tm="0">
                                          <p:val>
                                            <p:strVal val="#ppt_x"/>
                                          </p:val>
                                        </p:tav>
                                        <p:tav tm="100000">
                                          <p:val>
                                            <p:strVal val="#ppt_x"/>
                                          </p:val>
                                        </p:tav>
                                      </p:tavLst>
                                    </p:anim>
                                    <p:anim calcmode="lin" valueType="num">
                                      <p:cBhvr additive="base">
                                        <p:cTn id="32" dur="500" fill="hold"/>
                                        <p:tgtEl>
                                          <p:spTgt spid="63"/>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65"/>
                                        </p:tgtEl>
                                        <p:attrNameLst>
                                          <p:attrName>style.visibility</p:attrName>
                                        </p:attrNameLst>
                                      </p:cBhvr>
                                      <p:to>
                                        <p:strVal val="visible"/>
                                      </p:to>
                                    </p:set>
                                    <p:anim calcmode="lin" valueType="num">
                                      <p:cBhvr additive="base">
                                        <p:cTn id="35" dur="500" fill="hold"/>
                                        <p:tgtEl>
                                          <p:spTgt spid="65"/>
                                        </p:tgtEl>
                                        <p:attrNameLst>
                                          <p:attrName>ppt_x</p:attrName>
                                        </p:attrNameLst>
                                      </p:cBhvr>
                                      <p:tavLst>
                                        <p:tav tm="0">
                                          <p:val>
                                            <p:strVal val="#ppt_x"/>
                                          </p:val>
                                        </p:tav>
                                        <p:tav tm="100000">
                                          <p:val>
                                            <p:strVal val="#ppt_x"/>
                                          </p:val>
                                        </p:tav>
                                      </p:tavLst>
                                    </p:anim>
                                    <p:anim calcmode="lin" valueType="num">
                                      <p:cBhvr additive="base">
                                        <p:cTn id="36" dur="500" fill="hold"/>
                                        <p:tgtEl>
                                          <p:spTgt spid="6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66"/>
                                        </p:tgtEl>
                                        <p:attrNameLst>
                                          <p:attrName>style.visibility</p:attrName>
                                        </p:attrNameLst>
                                      </p:cBhvr>
                                      <p:to>
                                        <p:strVal val="visible"/>
                                      </p:to>
                                    </p:set>
                                    <p:anim calcmode="lin" valueType="num">
                                      <p:cBhvr additive="base">
                                        <p:cTn id="39" dur="500" fill="hold"/>
                                        <p:tgtEl>
                                          <p:spTgt spid="66"/>
                                        </p:tgtEl>
                                        <p:attrNameLst>
                                          <p:attrName>ppt_x</p:attrName>
                                        </p:attrNameLst>
                                      </p:cBhvr>
                                      <p:tavLst>
                                        <p:tav tm="0">
                                          <p:val>
                                            <p:strVal val="#ppt_x"/>
                                          </p:val>
                                        </p:tav>
                                        <p:tav tm="100000">
                                          <p:val>
                                            <p:strVal val="#ppt_x"/>
                                          </p:val>
                                        </p:tav>
                                      </p:tavLst>
                                    </p:anim>
                                    <p:anim calcmode="lin" valueType="num">
                                      <p:cBhvr additive="base">
                                        <p:cTn id="40" dur="500" fill="hold"/>
                                        <p:tgtEl>
                                          <p:spTgt spid="6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69"/>
                                        </p:tgtEl>
                                        <p:attrNameLst>
                                          <p:attrName>style.visibility</p:attrName>
                                        </p:attrNameLst>
                                      </p:cBhvr>
                                      <p:to>
                                        <p:strVal val="visible"/>
                                      </p:to>
                                    </p:set>
                                    <p:anim calcmode="lin" valueType="num">
                                      <p:cBhvr additive="base">
                                        <p:cTn id="43" dur="500" fill="hold"/>
                                        <p:tgtEl>
                                          <p:spTgt spid="69"/>
                                        </p:tgtEl>
                                        <p:attrNameLst>
                                          <p:attrName>ppt_x</p:attrName>
                                        </p:attrNameLst>
                                      </p:cBhvr>
                                      <p:tavLst>
                                        <p:tav tm="0">
                                          <p:val>
                                            <p:strVal val="#ppt_x"/>
                                          </p:val>
                                        </p:tav>
                                        <p:tav tm="100000">
                                          <p:val>
                                            <p:strVal val="#ppt_x"/>
                                          </p:val>
                                        </p:tav>
                                      </p:tavLst>
                                    </p:anim>
                                    <p:anim calcmode="lin" valueType="num">
                                      <p:cBhvr additive="base">
                                        <p:cTn id="44" dur="500" fill="hold"/>
                                        <p:tgtEl>
                                          <p:spTgt spid="6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70"/>
                                        </p:tgtEl>
                                        <p:attrNameLst>
                                          <p:attrName>style.visibility</p:attrName>
                                        </p:attrNameLst>
                                      </p:cBhvr>
                                      <p:to>
                                        <p:strVal val="visible"/>
                                      </p:to>
                                    </p:set>
                                    <p:anim calcmode="lin" valueType="num">
                                      <p:cBhvr additive="base">
                                        <p:cTn id="47" dur="500" fill="hold"/>
                                        <p:tgtEl>
                                          <p:spTgt spid="70"/>
                                        </p:tgtEl>
                                        <p:attrNameLst>
                                          <p:attrName>ppt_x</p:attrName>
                                        </p:attrNameLst>
                                      </p:cBhvr>
                                      <p:tavLst>
                                        <p:tav tm="0">
                                          <p:val>
                                            <p:strVal val="#ppt_x"/>
                                          </p:val>
                                        </p:tav>
                                        <p:tav tm="100000">
                                          <p:val>
                                            <p:strVal val="#ppt_x"/>
                                          </p:val>
                                        </p:tav>
                                      </p:tavLst>
                                    </p:anim>
                                    <p:anim calcmode="lin" valueType="num">
                                      <p:cBhvr additive="base">
                                        <p:cTn id="48" dur="500" fill="hold"/>
                                        <p:tgtEl>
                                          <p:spTgt spid="70"/>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71"/>
                                        </p:tgtEl>
                                        <p:attrNameLst>
                                          <p:attrName>style.visibility</p:attrName>
                                        </p:attrNameLst>
                                      </p:cBhvr>
                                      <p:to>
                                        <p:strVal val="visible"/>
                                      </p:to>
                                    </p:set>
                                    <p:anim calcmode="lin" valueType="num">
                                      <p:cBhvr additive="base">
                                        <p:cTn id="51" dur="500" fill="hold"/>
                                        <p:tgtEl>
                                          <p:spTgt spid="71"/>
                                        </p:tgtEl>
                                        <p:attrNameLst>
                                          <p:attrName>ppt_x</p:attrName>
                                        </p:attrNameLst>
                                      </p:cBhvr>
                                      <p:tavLst>
                                        <p:tav tm="0">
                                          <p:val>
                                            <p:strVal val="#ppt_x"/>
                                          </p:val>
                                        </p:tav>
                                        <p:tav tm="100000">
                                          <p:val>
                                            <p:strVal val="#ppt_x"/>
                                          </p:val>
                                        </p:tav>
                                      </p:tavLst>
                                    </p:anim>
                                    <p:anim calcmode="lin" valueType="num">
                                      <p:cBhvr additive="base">
                                        <p:cTn id="52" dur="500" fill="hold"/>
                                        <p:tgtEl>
                                          <p:spTgt spid="71"/>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73"/>
                                        </p:tgtEl>
                                        <p:attrNameLst>
                                          <p:attrName>style.visibility</p:attrName>
                                        </p:attrNameLst>
                                      </p:cBhvr>
                                      <p:to>
                                        <p:strVal val="visible"/>
                                      </p:to>
                                    </p:set>
                                    <p:anim calcmode="lin" valueType="num">
                                      <p:cBhvr additive="base">
                                        <p:cTn id="55" dur="500" fill="hold"/>
                                        <p:tgtEl>
                                          <p:spTgt spid="73"/>
                                        </p:tgtEl>
                                        <p:attrNameLst>
                                          <p:attrName>ppt_x</p:attrName>
                                        </p:attrNameLst>
                                      </p:cBhvr>
                                      <p:tavLst>
                                        <p:tav tm="0">
                                          <p:val>
                                            <p:strVal val="#ppt_x"/>
                                          </p:val>
                                        </p:tav>
                                        <p:tav tm="100000">
                                          <p:val>
                                            <p:strVal val="#ppt_x"/>
                                          </p:val>
                                        </p:tav>
                                      </p:tavLst>
                                    </p:anim>
                                    <p:anim calcmode="lin" valueType="num">
                                      <p:cBhvr additive="base">
                                        <p:cTn id="56" dur="500" fill="hold"/>
                                        <p:tgtEl>
                                          <p:spTgt spid="73"/>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6"/>
                                        </p:tgtEl>
                                        <p:attrNameLst>
                                          <p:attrName>style.visibility</p:attrName>
                                        </p:attrNameLst>
                                      </p:cBhvr>
                                      <p:to>
                                        <p:strVal val="visible"/>
                                      </p:to>
                                    </p:set>
                                    <p:anim calcmode="lin" valueType="num">
                                      <p:cBhvr additive="base">
                                        <p:cTn id="59" dur="500" fill="hold"/>
                                        <p:tgtEl>
                                          <p:spTgt spid="6"/>
                                        </p:tgtEl>
                                        <p:attrNameLst>
                                          <p:attrName>ppt_x</p:attrName>
                                        </p:attrNameLst>
                                      </p:cBhvr>
                                      <p:tavLst>
                                        <p:tav tm="0">
                                          <p:val>
                                            <p:strVal val="#ppt_x"/>
                                          </p:val>
                                        </p:tav>
                                        <p:tav tm="100000">
                                          <p:val>
                                            <p:strVal val="#ppt_x"/>
                                          </p:val>
                                        </p:tav>
                                      </p:tavLst>
                                    </p:anim>
                                    <p:anim calcmode="lin" valueType="num">
                                      <p:cBhvr additive="base">
                                        <p:cTn id="6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2" grpId="0"/>
      <p:bldP spid="17" grpId="0"/>
      <p:bldP spid="54" grpId="0"/>
      <p:bldP spid="62" grpId="0"/>
      <p:bldP spid="63" grpId="0"/>
      <p:bldP spid="66" grpId="0"/>
      <p:bldP spid="69" grpId="0"/>
      <p:bldP spid="7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矩形: 圆角 74">
            <a:extLst>
              <a:ext uri="{FF2B5EF4-FFF2-40B4-BE49-F238E27FC236}">
                <a16:creationId xmlns:a16="http://schemas.microsoft.com/office/drawing/2014/main" id="{FA44FE8B-54FB-4D10-AF28-899D73772ACF}"/>
              </a:ext>
            </a:extLst>
          </p:cNvPr>
          <p:cNvSpPr/>
          <p:nvPr/>
        </p:nvSpPr>
        <p:spPr>
          <a:xfrm>
            <a:off x="765027" y="1484784"/>
            <a:ext cx="10729192" cy="4032448"/>
          </a:xfrm>
          <a:prstGeom prst="roundRect">
            <a:avLst>
              <a:gd name="adj" fmla="val 7432"/>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文本框 103"/>
          <p:cNvSpPr txBox="1"/>
          <p:nvPr/>
        </p:nvSpPr>
        <p:spPr>
          <a:xfrm>
            <a:off x="1053059" y="260648"/>
            <a:ext cx="3877985"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人民生活持续改善</a:t>
            </a:r>
          </a:p>
        </p:txBody>
      </p:sp>
      <p:grpSp>
        <p:nvGrpSpPr>
          <p:cNvPr id="83" name="组合 82">
            <a:extLst>
              <a:ext uri="{FF2B5EF4-FFF2-40B4-BE49-F238E27FC236}">
                <a16:creationId xmlns:a16="http://schemas.microsoft.com/office/drawing/2014/main" id="{0E6A0957-883B-4DC8-8E75-680F2F9030CA}"/>
              </a:ext>
            </a:extLst>
          </p:cNvPr>
          <p:cNvGrpSpPr/>
          <p:nvPr/>
        </p:nvGrpSpPr>
        <p:grpSpPr>
          <a:xfrm>
            <a:off x="1197075" y="1302668"/>
            <a:ext cx="1276503" cy="1080119"/>
            <a:chOff x="1197075" y="1302668"/>
            <a:chExt cx="1276503" cy="1080119"/>
          </a:xfrm>
        </p:grpSpPr>
        <p:grpSp>
          <p:nvGrpSpPr>
            <p:cNvPr id="77" name="组合 76">
              <a:extLst>
                <a:ext uri="{FF2B5EF4-FFF2-40B4-BE49-F238E27FC236}">
                  <a16:creationId xmlns:a16="http://schemas.microsoft.com/office/drawing/2014/main" id="{8759D6BA-6FD3-49C8-BA8A-BCEF050AD02E}"/>
                </a:ext>
              </a:extLst>
            </p:cNvPr>
            <p:cNvGrpSpPr/>
            <p:nvPr/>
          </p:nvGrpSpPr>
          <p:grpSpPr>
            <a:xfrm rot="5400000">
              <a:off x="1295267" y="1204476"/>
              <a:ext cx="1080119" cy="1276503"/>
              <a:chOff x="1125067" y="2276872"/>
              <a:chExt cx="1440161" cy="1872208"/>
            </a:xfrm>
          </p:grpSpPr>
          <p:sp>
            <p:nvSpPr>
              <p:cNvPr id="79" name="梯形 78">
                <a:extLst>
                  <a:ext uri="{FF2B5EF4-FFF2-40B4-BE49-F238E27FC236}">
                    <a16:creationId xmlns:a16="http://schemas.microsoft.com/office/drawing/2014/main" id="{84BC2A2B-F2D4-4533-ACB0-D19EE44111C6}"/>
                  </a:ext>
                </a:extLst>
              </p:cNvPr>
              <p:cNvSpPr/>
              <p:nvPr/>
            </p:nvSpPr>
            <p:spPr>
              <a:xfrm rot="16200000">
                <a:off x="319887" y="3082052"/>
                <a:ext cx="1872208" cy="261847"/>
              </a:xfrm>
              <a:prstGeom prst="trapezoid">
                <a:avLst>
                  <a:gd name="adj" fmla="val 5366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任意多边形: 形状 79">
                <a:extLst>
                  <a:ext uri="{FF2B5EF4-FFF2-40B4-BE49-F238E27FC236}">
                    <a16:creationId xmlns:a16="http://schemas.microsoft.com/office/drawing/2014/main" id="{684BD406-4E32-470F-9ADE-C9A6032B96CD}"/>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82" name="图形 81">
              <a:extLst>
                <a:ext uri="{FF2B5EF4-FFF2-40B4-BE49-F238E27FC236}">
                  <a16:creationId xmlns:a16="http://schemas.microsoft.com/office/drawing/2014/main" id="{66CDAF72-80C3-46E3-B5CB-112136F7634B}"/>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557115" y="1556792"/>
              <a:ext cx="576064" cy="576064"/>
            </a:xfrm>
            <a:prstGeom prst="rect">
              <a:avLst/>
            </a:prstGeom>
          </p:spPr>
        </p:pic>
      </p:grpSp>
      <p:sp>
        <p:nvSpPr>
          <p:cNvPr id="84" name="矩形 83">
            <a:extLst>
              <a:ext uri="{FF2B5EF4-FFF2-40B4-BE49-F238E27FC236}">
                <a16:creationId xmlns:a16="http://schemas.microsoft.com/office/drawing/2014/main" id="{421FB0B3-3370-4F4F-9419-05975C1E260D}"/>
              </a:ext>
            </a:extLst>
          </p:cNvPr>
          <p:cNvSpPr/>
          <p:nvPr/>
        </p:nvSpPr>
        <p:spPr>
          <a:xfrm>
            <a:off x="1360774" y="2838784"/>
            <a:ext cx="4084773" cy="800219"/>
          </a:xfrm>
          <a:prstGeom prst="rect">
            <a:avLst/>
          </a:prstGeom>
        </p:spPr>
        <p:txBody>
          <a:bodyPr wrap="none">
            <a:spAutoFit/>
          </a:bodyPr>
          <a:lstStyle/>
          <a:p>
            <a:r>
              <a:rPr lang="en-US" altLang="zh-CN"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财政性教育经费占国内生产总值比例</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en-US" altLang="zh-CN"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持续</a:t>
            </a:r>
            <a:r>
              <a:rPr lang="zh-CN" altLang="en-US" b="1" dirty="0">
                <a:solidFill>
                  <a:srgbClr val="C00000"/>
                </a:solidFill>
                <a:latin typeface="微软雅黑" panose="020B0503020204020204" pitchFamily="34" charset="-122"/>
                <a:ea typeface="微软雅黑" panose="020B0503020204020204" pitchFamily="34" charset="-122"/>
              </a:rPr>
              <a:t>超过</a:t>
            </a:r>
            <a:r>
              <a:rPr lang="en-US" altLang="zh-CN" sz="2800" b="1" dirty="0">
                <a:solidFill>
                  <a:srgbClr val="C00000"/>
                </a:solidFill>
                <a:latin typeface="微软雅黑" panose="020B0503020204020204" pitchFamily="34" charset="-122"/>
                <a:ea typeface="微软雅黑" panose="020B0503020204020204" pitchFamily="34" charset="-122"/>
              </a:rPr>
              <a:t>4</a:t>
            </a:r>
            <a:r>
              <a:rPr lang="en-US" altLang="zh-CN" b="1" dirty="0">
                <a:solidFill>
                  <a:srgbClr val="C00000"/>
                </a:solidFill>
                <a:latin typeface="微软雅黑" panose="020B0503020204020204" pitchFamily="34" charset="-122"/>
                <a:ea typeface="微软雅黑" panose="020B0503020204020204" pitchFamily="34" charset="-122"/>
              </a:rPr>
              <a:t>%</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85" name="矩形 84">
            <a:extLst>
              <a:ext uri="{FF2B5EF4-FFF2-40B4-BE49-F238E27FC236}">
                <a16:creationId xmlns:a16="http://schemas.microsoft.com/office/drawing/2014/main" id="{B5A05C94-57FF-4FF6-B6DC-00448F230411}"/>
              </a:ext>
            </a:extLst>
          </p:cNvPr>
          <p:cNvSpPr/>
          <p:nvPr/>
        </p:nvSpPr>
        <p:spPr>
          <a:xfrm>
            <a:off x="1576798" y="3702880"/>
            <a:ext cx="3692036" cy="1292662"/>
          </a:xfrm>
          <a:prstGeom prst="rect">
            <a:avLst/>
          </a:prstGeom>
        </p:spPr>
        <p:txBody>
          <a:bodyPr wrap="non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改善农村义务教育薄弱办学条件</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提高乡村教师待遇</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营养改善计划惠及</a:t>
            </a:r>
            <a:r>
              <a:rPr lang="en-US" altLang="zh-CN" sz="2000" b="1" dirty="0">
                <a:solidFill>
                  <a:srgbClr val="C00000"/>
                </a:solidFill>
                <a:latin typeface="微软雅黑" panose="020B0503020204020204" pitchFamily="34" charset="-122"/>
                <a:ea typeface="微软雅黑" panose="020B0503020204020204" pitchFamily="34" charset="-122"/>
              </a:rPr>
              <a:t>3600</a:t>
            </a:r>
            <a:r>
              <a:rPr lang="zh-CN" altLang="en-US" sz="1600" dirty="0">
                <a:solidFill>
                  <a:srgbClr val="C00000"/>
                </a:solidFill>
                <a:latin typeface="微软雅黑" panose="020B0503020204020204" pitchFamily="34" charset="-122"/>
                <a:ea typeface="微软雅黑" panose="020B0503020204020204" pitchFamily="34" charset="-122"/>
              </a:rPr>
              <a:t>多万农村</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学生</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6" name="矩形 85">
            <a:extLst>
              <a:ext uri="{FF2B5EF4-FFF2-40B4-BE49-F238E27FC236}">
                <a16:creationId xmlns:a16="http://schemas.microsoft.com/office/drawing/2014/main" id="{4A69D5E1-C3C5-423B-BF83-7D43B54BCF40}"/>
              </a:ext>
            </a:extLst>
          </p:cNvPr>
          <p:cNvSpPr/>
          <p:nvPr/>
        </p:nvSpPr>
        <p:spPr>
          <a:xfrm>
            <a:off x="2997275" y="1700808"/>
            <a:ext cx="906017" cy="523220"/>
          </a:xfrm>
          <a:prstGeom prst="rect">
            <a:avLst/>
          </a:prstGeom>
        </p:spPr>
        <p:txBody>
          <a:bodyPr wrap="none">
            <a:spAutoFit/>
          </a:bodyPr>
          <a:lstStyle/>
          <a:p>
            <a:r>
              <a:rPr lang="zh-CN" altLang="en-US" sz="2800" b="1" dirty="0">
                <a:solidFill>
                  <a:schemeClr val="accent1"/>
                </a:solidFill>
                <a:latin typeface="微软雅黑" panose="020B0503020204020204" pitchFamily="34" charset="-122"/>
                <a:ea typeface="微软雅黑" panose="020B0503020204020204" pitchFamily="34" charset="-122"/>
              </a:rPr>
              <a:t>教育</a:t>
            </a:r>
          </a:p>
        </p:txBody>
      </p:sp>
      <p:grpSp>
        <p:nvGrpSpPr>
          <p:cNvPr id="87" name="组合 86">
            <a:extLst>
              <a:ext uri="{FF2B5EF4-FFF2-40B4-BE49-F238E27FC236}">
                <a16:creationId xmlns:a16="http://schemas.microsoft.com/office/drawing/2014/main" id="{CF50191B-7DC6-423E-9EC3-515495609BC7}"/>
              </a:ext>
            </a:extLst>
          </p:cNvPr>
          <p:cNvGrpSpPr/>
          <p:nvPr/>
        </p:nvGrpSpPr>
        <p:grpSpPr>
          <a:xfrm>
            <a:off x="5805587" y="1760116"/>
            <a:ext cx="5256584" cy="360040"/>
            <a:chOff x="981051" y="1760116"/>
            <a:chExt cx="5256584" cy="360040"/>
          </a:xfrm>
        </p:grpSpPr>
        <p:cxnSp>
          <p:nvCxnSpPr>
            <p:cNvPr id="88" name="直接连接符 87">
              <a:extLst>
                <a:ext uri="{FF2B5EF4-FFF2-40B4-BE49-F238E27FC236}">
                  <a16:creationId xmlns:a16="http://schemas.microsoft.com/office/drawing/2014/main" id="{C82D389F-7BAF-4BDB-A648-4FDF5E37FF30}"/>
                </a:ext>
              </a:extLst>
            </p:cNvPr>
            <p:cNvCxnSpPr>
              <a:cxnSpLocks/>
            </p:cNvCxnSpPr>
            <p:nvPr/>
          </p:nvCxnSpPr>
          <p:spPr>
            <a:xfrm>
              <a:off x="981051" y="1916832"/>
              <a:ext cx="5184576" cy="0"/>
            </a:xfrm>
            <a:prstGeom prst="line">
              <a:avLst/>
            </a:prstGeom>
          </p:spPr>
          <p:style>
            <a:lnRef idx="1">
              <a:schemeClr val="accent1"/>
            </a:lnRef>
            <a:fillRef idx="0">
              <a:schemeClr val="accent1"/>
            </a:fillRef>
            <a:effectRef idx="0">
              <a:schemeClr val="accent1"/>
            </a:effectRef>
            <a:fontRef idx="minor">
              <a:schemeClr val="tx1"/>
            </a:fontRef>
          </p:style>
        </p:cxnSp>
        <p:sp>
          <p:nvSpPr>
            <p:cNvPr id="89" name="矩形 88">
              <a:extLst>
                <a:ext uri="{FF2B5EF4-FFF2-40B4-BE49-F238E27FC236}">
                  <a16:creationId xmlns:a16="http://schemas.microsoft.com/office/drawing/2014/main" id="{181DA3CA-3610-47FD-B748-AEDB1C4EBAF5}"/>
                </a:ext>
              </a:extLst>
            </p:cNvPr>
            <p:cNvSpPr/>
            <p:nvPr/>
          </p:nvSpPr>
          <p:spPr>
            <a:xfrm>
              <a:off x="6165627" y="1760116"/>
              <a:ext cx="72008" cy="3600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0" name="矩形 89">
            <a:extLst>
              <a:ext uri="{FF2B5EF4-FFF2-40B4-BE49-F238E27FC236}">
                <a16:creationId xmlns:a16="http://schemas.microsoft.com/office/drawing/2014/main" id="{0B6B572A-298C-455B-B063-B779DBA6AFE6}"/>
              </a:ext>
            </a:extLst>
          </p:cNvPr>
          <p:cNvSpPr/>
          <p:nvPr/>
        </p:nvSpPr>
        <p:spPr>
          <a:xfrm>
            <a:off x="6525667" y="2564904"/>
            <a:ext cx="4344459" cy="2492990"/>
          </a:xfrm>
          <a:prstGeom prst="rect">
            <a:avLst/>
          </a:prstGeom>
        </p:spPr>
        <p:txBody>
          <a:bodyPr wrap="non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启动世界一流大学和一流学科建设</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重点高校专项招收农村和贫困地区学生</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人数：</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万人增加到</a:t>
            </a:r>
            <a:r>
              <a:rPr lang="en-US" altLang="zh-CN" sz="2400" b="1" dirty="0">
                <a:solidFill>
                  <a:srgbClr val="C00000"/>
                </a:solidFill>
                <a:latin typeface="微软雅黑" panose="020B0503020204020204" pitchFamily="34" charset="-122"/>
                <a:ea typeface="微软雅黑" panose="020B0503020204020204" pitchFamily="34" charset="-122"/>
              </a:rPr>
              <a:t>10</a:t>
            </a:r>
            <a:r>
              <a:rPr lang="zh-CN" altLang="en-US" sz="1600" dirty="0">
                <a:solidFill>
                  <a:srgbClr val="C00000"/>
                </a:solidFill>
                <a:latin typeface="微软雅黑" panose="020B0503020204020204" pitchFamily="34" charset="-122"/>
                <a:ea typeface="微软雅黑" panose="020B0503020204020204" pitchFamily="34" charset="-122"/>
              </a:rPr>
              <a:t>万</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人</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加大资助家庭困难学生力度，</a:t>
            </a:r>
            <a:r>
              <a:rPr lang="en-US" altLang="zh-CN" sz="2400" b="1" dirty="0">
                <a:solidFill>
                  <a:srgbClr val="C00000"/>
                </a:solidFill>
                <a:latin typeface="微软雅黑" panose="020B0503020204020204" pitchFamily="34" charset="-122"/>
                <a:ea typeface="微软雅黑" panose="020B0503020204020204" pitchFamily="34" charset="-122"/>
              </a:rPr>
              <a:t>4.3</a:t>
            </a:r>
            <a:r>
              <a:rPr lang="zh-CN" altLang="en-US" sz="1600" dirty="0">
                <a:solidFill>
                  <a:srgbClr val="C00000"/>
                </a:solidFill>
                <a:latin typeface="微软雅黑" panose="020B0503020204020204" pitchFamily="34" charset="-122"/>
                <a:ea typeface="微软雅黑" panose="020B0503020204020204" pitchFamily="34" charset="-122"/>
              </a:rPr>
              <a:t>亿人次</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受益</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劳动人口平均受教育年限提高到</a:t>
            </a:r>
            <a:r>
              <a:rPr lang="en-US" altLang="zh-CN" sz="2400" b="1" dirty="0">
                <a:solidFill>
                  <a:srgbClr val="C00000"/>
                </a:solidFill>
                <a:latin typeface="微软雅黑" panose="020B0503020204020204" pitchFamily="34" charset="-122"/>
                <a:ea typeface="微软雅黑" panose="020B0503020204020204" pitchFamily="34" charset="-122"/>
              </a:rPr>
              <a:t>10.5</a:t>
            </a:r>
            <a:r>
              <a:rPr lang="zh-CN" altLang="en-US" sz="1600" dirty="0">
                <a:solidFill>
                  <a:srgbClr val="C00000"/>
                </a:solidFill>
                <a:latin typeface="微软雅黑" panose="020B0503020204020204" pitchFamily="34" charset="-122"/>
                <a:ea typeface="微软雅黑" panose="020B0503020204020204" pitchFamily="34" charset="-122"/>
              </a:rPr>
              <a:t>年</a:t>
            </a:r>
            <a:endParaRPr lang="en-US" altLang="zh-CN" sz="16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7072442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5"/>
                                        </p:tgtEl>
                                        <p:attrNameLst>
                                          <p:attrName>style.visibility</p:attrName>
                                        </p:attrNameLst>
                                      </p:cBhvr>
                                      <p:to>
                                        <p:strVal val="visible"/>
                                      </p:to>
                                    </p:set>
                                    <p:anim calcmode="lin" valueType="num">
                                      <p:cBhvr additive="base">
                                        <p:cTn id="11" dur="500" fill="hold"/>
                                        <p:tgtEl>
                                          <p:spTgt spid="75"/>
                                        </p:tgtEl>
                                        <p:attrNameLst>
                                          <p:attrName>ppt_x</p:attrName>
                                        </p:attrNameLst>
                                      </p:cBhvr>
                                      <p:tavLst>
                                        <p:tav tm="0">
                                          <p:val>
                                            <p:strVal val="#ppt_x"/>
                                          </p:val>
                                        </p:tav>
                                        <p:tav tm="100000">
                                          <p:val>
                                            <p:strVal val="#ppt_x"/>
                                          </p:val>
                                        </p:tav>
                                      </p:tavLst>
                                    </p:anim>
                                    <p:anim calcmode="lin" valueType="num">
                                      <p:cBhvr additive="base">
                                        <p:cTn id="12" dur="500" fill="hold"/>
                                        <p:tgtEl>
                                          <p:spTgt spid="7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83"/>
                                        </p:tgtEl>
                                        <p:attrNameLst>
                                          <p:attrName>style.visibility</p:attrName>
                                        </p:attrNameLst>
                                      </p:cBhvr>
                                      <p:to>
                                        <p:strVal val="visible"/>
                                      </p:to>
                                    </p:set>
                                    <p:anim calcmode="lin" valueType="num">
                                      <p:cBhvr additive="base">
                                        <p:cTn id="15" dur="500" fill="hold"/>
                                        <p:tgtEl>
                                          <p:spTgt spid="83"/>
                                        </p:tgtEl>
                                        <p:attrNameLst>
                                          <p:attrName>ppt_x</p:attrName>
                                        </p:attrNameLst>
                                      </p:cBhvr>
                                      <p:tavLst>
                                        <p:tav tm="0">
                                          <p:val>
                                            <p:strVal val="#ppt_x"/>
                                          </p:val>
                                        </p:tav>
                                        <p:tav tm="100000">
                                          <p:val>
                                            <p:strVal val="#ppt_x"/>
                                          </p:val>
                                        </p:tav>
                                      </p:tavLst>
                                    </p:anim>
                                    <p:anim calcmode="lin" valueType="num">
                                      <p:cBhvr additive="base">
                                        <p:cTn id="16" dur="500" fill="hold"/>
                                        <p:tgtEl>
                                          <p:spTgt spid="8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84"/>
                                        </p:tgtEl>
                                        <p:attrNameLst>
                                          <p:attrName>style.visibility</p:attrName>
                                        </p:attrNameLst>
                                      </p:cBhvr>
                                      <p:to>
                                        <p:strVal val="visible"/>
                                      </p:to>
                                    </p:set>
                                    <p:anim calcmode="lin" valueType="num">
                                      <p:cBhvr additive="base">
                                        <p:cTn id="19" dur="500" fill="hold"/>
                                        <p:tgtEl>
                                          <p:spTgt spid="84"/>
                                        </p:tgtEl>
                                        <p:attrNameLst>
                                          <p:attrName>ppt_x</p:attrName>
                                        </p:attrNameLst>
                                      </p:cBhvr>
                                      <p:tavLst>
                                        <p:tav tm="0">
                                          <p:val>
                                            <p:strVal val="#ppt_x"/>
                                          </p:val>
                                        </p:tav>
                                        <p:tav tm="100000">
                                          <p:val>
                                            <p:strVal val="#ppt_x"/>
                                          </p:val>
                                        </p:tav>
                                      </p:tavLst>
                                    </p:anim>
                                    <p:anim calcmode="lin" valueType="num">
                                      <p:cBhvr additive="base">
                                        <p:cTn id="20" dur="500" fill="hold"/>
                                        <p:tgtEl>
                                          <p:spTgt spid="8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5"/>
                                        </p:tgtEl>
                                        <p:attrNameLst>
                                          <p:attrName>style.visibility</p:attrName>
                                        </p:attrNameLst>
                                      </p:cBhvr>
                                      <p:to>
                                        <p:strVal val="visible"/>
                                      </p:to>
                                    </p:set>
                                    <p:anim calcmode="lin" valueType="num">
                                      <p:cBhvr additive="base">
                                        <p:cTn id="23" dur="500" fill="hold"/>
                                        <p:tgtEl>
                                          <p:spTgt spid="85"/>
                                        </p:tgtEl>
                                        <p:attrNameLst>
                                          <p:attrName>ppt_x</p:attrName>
                                        </p:attrNameLst>
                                      </p:cBhvr>
                                      <p:tavLst>
                                        <p:tav tm="0">
                                          <p:val>
                                            <p:strVal val="#ppt_x"/>
                                          </p:val>
                                        </p:tav>
                                        <p:tav tm="100000">
                                          <p:val>
                                            <p:strVal val="#ppt_x"/>
                                          </p:val>
                                        </p:tav>
                                      </p:tavLst>
                                    </p:anim>
                                    <p:anim calcmode="lin" valueType="num">
                                      <p:cBhvr additive="base">
                                        <p:cTn id="24" dur="500" fill="hold"/>
                                        <p:tgtEl>
                                          <p:spTgt spid="8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86"/>
                                        </p:tgtEl>
                                        <p:attrNameLst>
                                          <p:attrName>style.visibility</p:attrName>
                                        </p:attrNameLst>
                                      </p:cBhvr>
                                      <p:to>
                                        <p:strVal val="visible"/>
                                      </p:to>
                                    </p:set>
                                    <p:anim calcmode="lin" valueType="num">
                                      <p:cBhvr additive="base">
                                        <p:cTn id="27" dur="500" fill="hold"/>
                                        <p:tgtEl>
                                          <p:spTgt spid="86"/>
                                        </p:tgtEl>
                                        <p:attrNameLst>
                                          <p:attrName>ppt_x</p:attrName>
                                        </p:attrNameLst>
                                      </p:cBhvr>
                                      <p:tavLst>
                                        <p:tav tm="0">
                                          <p:val>
                                            <p:strVal val="#ppt_x"/>
                                          </p:val>
                                        </p:tav>
                                        <p:tav tm="100000">
                                          <p:val>
                                            <p:strVal val="#ppt_x"/>
                                          </p:val>
                                        </p:tav>
                                      </p:tavLst>
                                    </p:anim>
                                    <p:anim calcmode="lin" valueType="num">
                                      <p:cBhvr additive="base">
                                        <p:cTn id="28" dur="500" fill="hold"/>
                                        <p:tgtEl>
                                          <p:spTgt spid="86"/>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87"/>
                                        </p:tgtEl>
                                        <p:attrNameLst>
                                          <p:attrName>style.visibility</p:attrName>
                                        </p:attrNameLst>
                                      </p:cBhvr>
                                      <p:to>
                                        <p:strVal val="visible"/>
                                      </p:to>
                                    </p:set>
                                    <p:anim calcmode="lin" valueType="num">
                                      <p:cBhvr additive="base">
                                        <p:cTn id="31" dur="500" fill="hold"/>
                                        <p:tgtEl>
                                          <p:spTgt spid="87"/>
                                        </p:tgtEl>
                                        <p:attrNameLst>
                                          <p:attrName>ppt_x</p:attrName>
                                        </p:attrNameLst>
                                      </p:cBhvr>
                                      <p:tavLst>
                                        <p:tav tm="0">
                                          <p:val>
                                            <p:strVal val="#ppt_x"/>
                                          </p:val>
                                        </p:tav>
                                        <p:tav tm="100000">
                                          <p:val>
                                            <p:strVal val="#ppt_x"/>
                                          </p:val>
                                        </p:tav>
                                      </p:tavLst>
                                    </p:anim>
                                    <p:anim calcmode="lin" valueType="num">
                                      <p:cBhvr additive="base">
                                        <p:cTn id="32" dur="500" fill="hold"/>
                                        <p:tgtEl>
                                          <p:spTgt spid="8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90"/>
                                        </p:tgtEl>
                                        <p:attrNameLst>
                                          <p:attrName>style.visibility</p:attrName>
                                        </p:attrNameLst>
                                      </p:cBhvr>
                                      <p:to>
                                        <p:strVal val="visible"/>
                                      </p:to>
                                    </p:set>
                                    <p:anim calcmode="lin" valueType="num">
                                      <p:cBhvr additive="base">
                                        <p:cTn id="35" dur="500" fill="hold"/>
                                        <p:tgtEl>
                                          <p:spTgt spid="90"/>
                                        </p:tgtEl>
                                        <p:attrNameLst>
                                          <p:attrName>ppt_x</p:attrName>
                                        </p:attrNameLst>
                                      </p:cBhvr>
                                      <p:tavLst>
                                        <p:tav tm="0">
                                          <p:val>
                                            <p:strVal val="#ppt_x"/>
                                          </p:val>
                                        </p:tav>
                                        <p:tav tm="100000">
                                          <p:val>
                                            <p:strVal val="#ppt_x"/>
                                          </p:val>
                                        </p:tav>
                                      </p:tavLst>
                                    </p:anim>
                                    <p:anim calcmode="lin" valueType="num">
                                      <p:cBhvr additive="base">
                                        <p:cTn id="36" dur="500" fill="hold"/>
                                        <p:tgtEl>
                                          <p:spTgt spid="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2" grpId="0"/>
      <p:bldP spid="84" grpId="0"/>
      <p:bldP spid="85" grpId="0"/>
      <p:bldP spid="86" grpId="0"/>
      <p:bldP spid="9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矩形: 圆角 74">
            <a:extLst>
              <a:ext uri="{FF2B5EF4-FFF2-40B4-BE49-F238E27FC236}">
                <a16:creationId xmlns:a16="http://schemas.microsoft.com/office/drawing/2014/main" id="{FA44FE8B-54FB-4D10-AF28-899D73772ACF}"/>
              </a:ext>
            </a:extLst>
          </p:cNvPr>
          <p:cNvSpPr/>
          <p:nvPr/>
        </p:nvSpPr>
        <p:spPr>
          <a:xfrm>
            <a:off x="765027" y="1484784"/>
            <a:ext cx="10729192" cy="4032448"/>
          </a:xfrm>
          <a:prstGeom prst="roundRect">
            <a:avLst>
              <a:gd name="adj" fmla="val 7432"/>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文本框 103"/>
          <p:cNvSpPr txBox="1"/>
          <p:nvPr/>
        </p:nvSpPr>
        <p:spPr>
          <a:xfrm>
            <a:off x="1053059" y="260648"/>
            <a:ext cx="4801314"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生态环境状况逐步好转</a:t>
            </a:r>
          </a:p>
        </p:txBody>
      </p:sp>
      <p:sp>
        <p:nvSpPr>
          <p:cNvPr id="92" name="矩形 91">
            <a:extLst>
              <a:ext uri="{FF2B5EF4-FFF2-40B4-BE49-F238E27FC236}">
                <a16:creationId xmlns:a16="http://schemas.microsoft.com/office/drawing/2014/main" id="{AE722C92-D322-44CE-8DC9-BEE2748B5996}"/>
              </a:ext>
            </a:extLst>
          </p:cNvPr>
          <p:cNvSpPr/>
          <p:nvPr/>
        </p:nvSpPr>
        <p:spPr>
          <a:xfrm>
            <a:off x="6309643" y="2276872"/>
            <a:ext cx="3672408" cy="874407"/>
          </a:xfrm>
          <a:prstGeom prst="rect">
            <a:avLst/>
          </a:prstGeom>
        </p:spPr>
        <p:txBody>
          <a:bodyPr wrap="square">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主要污染物排放量持续下降，重点城市重污染天数减少一半</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5" name="矩形 94">
            <a:extLst>
              <a:ext uri="{FF2B5EF4-FFF2-40B4-BE49-F238E27FC236}">
                <a16:creationId xmlns:a16="http://schemas.microsoft.com/office/drawing/2014/main" id="{1B64B8A3-B6C2-407B-9BFA-A0C8F54FC96D}"/>
              </a:ext>
            </a:extLst>
          </p:cNvPr>
          <p:cNvSpPr/>
          <p:nvPr/>
        </p:nvSpPr>
        <p:spPr>
          <a:xfrm>
            <a:off x="1701131" y="2202830"/>
            <a:ext cx="4248472" cy="879087"/>
          </a:xfrm>
          <a:prstGeom prst="rect">
            <a:avLst/>
          </a:prstGeom>
        </p:spPr>
        <p:txBody>
          <a:bodyPr wrap="square">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制定实施</a:t>
            </a:r>
            <a:r>
              <a:rPr lang="zh-CN" altLang="en-US" b="1" dirty="0">
                <a:solidFill>
                  <a:srgbClr val="C00000"/>
                </a:solidFill>
                <a:latin typeface="微软雅黑" panose="020B0503020204020204" pitchFamily="34" charset="-122"/>
                <a:ea typeface="微软雅黑" panose="020B0503020204020204" pitchFamily="34" charset="-122"/>
              </a:rPr>
              <a:t>大气、水、土壤污染防治三个“十条”</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并取得扎实成效</a:t>
            </a:r>
            <a:endParaRPr lang="zh-CN" altLang="en-US" dirty="0">
              <a:solidFill>
                <a:schemeClr val="tx1">
                  <a:lumMod val="75000"/>
                  <a:lumOff val="25000"/>
                </a:schemeClr>
              </a:solidFill>
            </a:endParaRPr>
          </a:p>
        </p:txBody>
      </p:sp>
      <p:sp>
        <p:nvSpPr>
          <p:cNvPr id="96" name="矩形 95">
            <a:extLst>
              <a:ext uri="{FF2B5EF4-FFF2-40B4-BE49-F238E27FC236}">
                <a16:creationId xmlns:a16="http://schemas.microsoft.com/office/drawing/2014/main" id="{8FA1B6D2-0398-4E2F-8998-20F0854EC36D}"/>
              </a:ext>
            </a:extLst>
          </p:cNvPr>
          <p:cNvSpPr/>
          <p:nvPr/>
        </p:nvSpPr>
        <p:spPr>
          <a:xfrm>
            <a:off x="1701131" y="3642990"/>
            <a:ext cx="4248472" cy="1078052"/>
          </a:xfrm>
          <a:prstGeom prst="rect">
            <a:avLst/>
          </a:prstGeom>
        </p:spPr>
        <p:txBody>
          <a:bodyPr wrap="square">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单位国内生产总值能耗、水耗均</a:t>
            </a:r>
            <a:r>
              <a:rPr lang="zh-CN" altLang="en-US" b="1" dirty="0">
                <a:solidFill>
                  <a:srgbClr val="C00000"/>
                </a:solidFill>
                <a:latin typeface="微软雅黑" panose="020B0503020204020204" pitchFamily="34" charset="-122"/>
                <a:ea typeface="微软雅黑" panose="020B0503020204020204" pitchFamily="34" charset="-122"/>
              </a:rPr>
              <a:t>下降</a:t>
            </a:r>
            <a:r>
              <a:rPr lang="en-US" altLang="zh-CN" sz="2800" b="1" dirty="0">
                <a:solidFill>
                  <a:srgbClr val="C00000"/>
                </a:solidFill>
                <a:latin typeface="微软雅黑" panose="020B0503020204020204" pitchFamily="34" charset="-122"/>
                <a:ea typeface="微软雅黑" panose="020B0503020204020204" pitchFamily="34" charset="-122"/>
              </a:rPr>
              <a:t>20</a:t>
            </a:r>
            <a:r>
              <a:rPr lang="en-US" altLang="zh-CN" b="1" dirty="0">
                <a:solidFill>
                  <a:srgbClr val="C00000"/>
                </a:solidFill>
                <a:latin typeface="微软雅黑" panose="020B0503020204020204" pitchFamily="34" charset="-122"/>
                <a:ea typeface="微软雅黑" panose="020B0503020204020204" pitchFamily="34" charset="-122"/>
              </a:rPr>
              <a:t>%</a:t>
            </a:r>
            <a:r>
              <a:rPr lang="zh-CN" altLang="en-US" b="1" dirty="0">
                <a:solidFill>
                  <a:srgbClr val="C00000"/>
                </a:solidFill>
                <a:latin typeface="微软雅黑" panose="020B0503020204020204" pitchFamily="34" charset="-122"/>
                <a:ea typeface="微软雅黑" panose="020B0503020204020204" pitchFamily="34" charset="-122"/>
              </a:rPr>
              <a:t>以上</a:t>
            </a:r>
            <a:endParaRPr lang="zh-CN" altLang="en-US" b="1" dirty="0">
              <a:solidFill>
                <a:srgbClr val="C00000"/>
              </a:solidFill>
            </a:endParaRPr>
          </a:p>
        </p:txBody>
      </p:sp>
      <p:sp>
        <p:nvSpPr>
          <p:cNvPr id="97" name="矩形 96">
            <a:extLst>
              <a:ext uri="{FF2B5EF4-FFF2-40B4-BE49-F238E27FC236}">
                <a16:creationId xmlns:a16="http://schemas.microsoft.com/office/drawing/2014/main" id="{28A3BCCC-2DD8-43C0-A7EF-6B7BE1F54BBC}"/>
              </a:ext>
            </a:extLst>
          </p:cNvPr>
          <p:cNvSpPr/>
          <p:nvPr/>
        </p:nvSpPr>
        <p:spPr>
          <a:xfrm>
            <a:off x="6309643" y="3573016"/>
            <a:ext cx="5040559" cy="1200329"/>
          </a:xfrm>
          <a:prstGeom prst="rect">
            <a:avLst/>
          </a:prstGeom>
        </p:spPr>
        <p:txBody>
          <a:bodyPr wrap="square">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森林面积增加</a:t>
            </a:r>
            <a:r>
              <a:rPr lang="en-US" altLang="zh-CN" sz="2400" b="1" dirty="0">
                <a:solidFill>
                  <a:srgbClr val="C00000"/>
                </a:solidFill>
                <a:latin typeface="微软雅黑" panose="020B0503020204020204" pitchFamily="34" charset="-122"/>
                <a:ea typeface="微软雅黑" panose="020B0503020204020204" pitchFamily="34" charset="-122"/>
              </a:rPr>
              <a:t>1.63</a:t>
            </a:r>
            <a:r>
              <a:rPr lang="zh-CN" altLang="en-US" dirty="0">
                <a:solidFill>
                  <a:srgbClr val="C00000"/>
                </a:solidFill>
                <a:latin typeface="微软雅黑" panose="020B0503020204020204" pitchFamily="34" charset="-122"/>
                <a:ea typeface="微软雅黑" panose="020B0503020204020204" pitchFamily="34" charset="-122"/>
              </a:rPr>
              <a:t>亿</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亩，沙化土地面积年均缩减近</a:t>
            </a:r>
            <a:r>
              <a:rPr lang="en-US" altLang="zh-CN" sz="2400" b="1" dirty="0">
                <a:solidFill>
                  <a:srgbClr val="C00000"/>
                </a:solidFill>
                <a:latin typeface="微软雅黑" panose="020B0503020204020204" pitchFamily="34" charset="-122"/>
                <a:ea typeface="微软雅黑" panose="020B0503020204020204" pitchFamily="34" charset="-122"/>
              </a:rPr>
              <a:t>2000</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平方公里，绿色发展呈现可喜局面</a:t>
            </a:r>
          </a:p>
        </p:txBody>
      </p:sp>
      <p:sp>
        <p:nvSpPr>
          <p:cNvPr id="98" name="矩形 97">
            <a:extLst>
              <a:ext uri="{FF2B5EF4-FFF2-40B4-BE49-F238E27FC236}">
                <a16:creationId xmlns:a16="http://schemas.microsoft.com/office/drawing/2014/main" id="{6B9FD61E-936C-43F8-A4A0-86B749AD66F0}"/>
              </a:ext>
            </a:extLst>
          </p:cNvPr>
          <p:cNvSpPr/>
          <p:nvPr/>
        </p:nvSpPr>
        <p:spPr>
          <a:xfrm>
            <a:off x="1269083" y="2060848"/>
            <a:ext cx="144016" cy="1224136"/>
          </a:xfrm>
          <a:prstGeom prst="rect">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矩形 98">
            <a:extLst>
              <a:ext uri="{FF2B5EF4-FFF2-40B4-BE49-F238E27FC236}">
                <a16:creationId xmlns:a16="http://schemas.microsoft.com/office/drawing/2014/main" id="{BB46BB66-16B6-40B7-A934-A5CFAD169870}"/>
              </a:ext>
            </a:extLst>
          </p:cNvPr>
          <p:cNvSpPr/>
          <p:nvPr/>
        </p:nvSpPr>
        <p:spPr>
          <a:xfrm>
            <a:off x="1269083" y="3789040"/>
            <a:ext cx="144016" cy="1224136"/>
          </a:xfrm>
          <a:prstGeom prst="rect">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矩形 99">
            <a:extLst>
              <a:ext uri="{FF2B5EF4-FFF2-40B4-BE49-F238E27FC236}">
                <a16:creationId xmlns:a16="http://schemas.microsoft.com/office/drawing/2014/main" id="{C75A14D5-4097-4F9D-BEB4-3A008DA4CAE8}"/>
              </a:ext>
            </a:extLst>
          </p:cNvPr>
          <p:cNvSpPr/>
          <p:nvPr/>
        </p:nvSpPr>
        <p:spPr>
          <a:xfrm>
            <a:off x="6093619" y="2060848"/>
            <a:ext cx="144016" cy="1224136"/>
          </a:xfrm>
          <a:prstGeom prst="rect">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矩形 100">
            <a:extLst>
              <a:ext uri="{FF2B5EF4-FFF2-40B4-BE49-F238E27FC236}">
                <a16:creationId xmlns:a16="http://schemas.microsoft.com/office/drawing/2014/main" id="{D4916908-975A-4A23-9A54-A79D787853DC}"/>
              </a:ext>
            </a:extLst>
          </p:cNvPr>
          <p:cNvSpPr/>
          <p:nvPr/>
        </p:nvSpPr>
        <p:spPr>
          <a:xfrm>
            <a:off x="6093619" y="3789040"/>
            <a:ext cx="144016" cy="1224136"/>
          </a:xfrm>
          <a:prstGeom prst="rect">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9196065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5"/>
                                        </p:tgtEl>
                                        <p:attrNameLst>
                                          <p:attrName>style.visibility</p:attrName>
                                        </p:attrNameLst>
                                      </p:cBhvr>
                                      <p:to>
                                        <p:strVal val="visible"/>
                                      </p:to>
                                    </p:set>
                                    <p:anim calcmode="lin" valueType="num">
                                      <p:cBhvr additive="base">
                                        <p:cTn id="11" dur="500" fill="hold"/>
                                        <p:tgtEl>
                                          <p:spTgt spid="75"/>
                                        </p:tgtEl>
                                        <p:attrNameLst>
                                          <p:attrName>ppt_x</p:attrName>
                                        </p:attrNameLst>
                                      </p:cBhvr>
                                      <p:tavLst>
                                        <p:tav tm="0">
                                          <p:val>
                                            <p:strVal val="#ppt_x"/>
                                          </p:val>
                                        </p:tav>
                                        <p:tav tm="100000">
                                          <p:val>
                                            <p:strVal val="#ppt_x"/>
                                          </p:val>
                                        </p:tav>
                                      </p:tavLst>
                                    </p:anim>
                                    <p:anim calcmode="lin" valueType="num">
                                      <p:cBhvr additive="base">
                                        <p:cTn id="12" dur="500" fill="hold"/>
                                        <p:tgtEl>
                                          <p:spTgt spid="7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2"/>
                                        </p:tgtEl>
                                        <p:attrNameLst>
                                          <p:attrName>style.visibility</p:attrName>
                                        </p:attrNameLst>
                                      </p:cBhvr>
                                      <p:to>
                                        <p:strVal val="visible"/>
                                      </p:to>
                                    </p:set>
                                    <p:anim calcmode="lin" valueType="num">
                                      <p:cBhvr additive="base">
                                        <p:cTn id="15" dur="500" fill="hold"/>
                                        <p:tgtEl>
                                          <p:spTgt spid="92"/>
                                        </p:tgtEl>
                                        <p:attrNameLst>
                                          <p:attrName>ppt_x</p:attrName>
                                        </p:attrNameLst>
                                      </p:cBhvr>
                                      <p:tavLst>
                                        <p:tav tm="0">
                                          <p:val>
                                            <p:strVal val="#ppt_x"/>
                                          </p:val>
                                        </p:tav>
                                        <p:tav tm="100000">
                                          <p:val>
                                            <p:strVal val="#ppt_x"/>
                                          </p:val>
                                        </p:tav>
                                      </p:tavLst>
                                    </p:anim>
                                    <p:anim calcmode="lin" valueType="num">
                                      <p:cBhvr additive="base">
                                        <p:cTn id="16" dur="500" fill="hold"/>
                                        <p:tgtEl>
                                          <p:spTgt spid="9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95"/>
                                        </p:tgtEl>
                                        <p:attrNameLst>
                                          <p:attrName>style.visibility</p:attrName>
                                        </p:attrNameLst>
                                      </p:cBhvr>
                                      <p:to>
                                        <p:strVal val="visible"/>
                                      </p:to>
                                    </p:set>
                                    <p:anim calcmode="lin" valueType="num">
                                      <p:cBhvr additive="base">
                                        <p:cTn id="19" dur="500" fill="hold"/>
                                        <p:tgtEl>
                                          <p:spTgt spid="95"/>
                                        </p:tgtEl>
                                        <p:attrNameLst>
                                          <p:attrName>ppt_x</p:attrName>
                                        </p:attrNameLst>
                                      </p:cBhvr>
                                      <p:tavLst>
                                        <p:tav tm="0">
                                          <p:val>
                                            <p:strVal val="#ppt_x"/>
                                          </p:val>
                                        </p:tav>
                                        <p:tav tm="100000">
                                          <p:val>
                                            <p:strVal val="#ppt_x"/>
                                          </p:val>
                                        </p:tav>
                                      </p:tavLst>
                                    </p:anim>
                                    <p:anim calcmode="lin" valueType="num">
                                      <p:cBhvr additive="base">
                                        <p:cTn id="20" dur="500" fill="hold"/>
                                        <p:tgtEl>
                                          <p:spTgt spid="9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96"/>
                                        </p:tgtEl>
                                        <p:attrNameLst>
                                          <p:attrName>style.visibility</p:attrName>
                                        </p:attrNameLst>
                                      </p:cBhvr>
                                      <p:to>
                                        <p:strVal val="visible"/>
                                      </p:to>
                                    </p:set>
                                    <p:anim calcmode="lin" valueType="num">
                                      <p:cBhvr additive="base">
                                        <p:cTn id="23" dur="500" fill="hold"/>
                                        <p:tgtEl>
                                          <p:spTgt spid="96"/>
                                        </p:tgtEl>
                                        <p:attrNameLst>
                                          <p:attrName>ppt_x</p:attrName>
                                        </p:attrNameLst>
                                      </p:cBhvr>
                                      <p:tavLst>
                                        <p:tav tm="0">
                                          <p:val>
                                            <p:strVal val="#ppt_x"/>
                                          </p:val>
                                        </p:tav>
                                        <p:tav tm="100000">
                                          <p:val>
                                            <p:strVal val="#ppt_x"/>
                                          </p:val>
                                        </p:tav>
                                      </p:tavLst>
                                    </p:anim>
                                    <p:anim calcmode="lin" valueType="num">
                                      <p:cBhvr additive="base">
                                        <p:cTn id="24" dur="500" fill="hold"/>
                                        <p:tgtEl>
                                          <p:spTgt spid="9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97"/>
                                        </p:tgtEl>
                                        <p:attrNameLst>
                                          <p:attrName>style.visibility</p:attrName>
                                        </p:attrNameLst>
                                      </p:cBhvr>
                                      <p:to>
                                        <p:strVal val="visible"/>
                                      </p:to>
                                    </p:set>
                                    <p:anim calcmode="lin" valueType="num">
                                      <p:cBhvr additive="base">
                                        <p:cTn id="27" dur="500" fill="hold"/>
                                        <p:tgtEl>
                                          <p:spTgt spid="97"/>
                                        </p:tgtEl>
                                        <p:attrNameLst>
                                          <p:attrName>ppt_x</p:attrName>
                                        </p:attrNameLst>
                                      </p:cBhvr>
                                      <p:tavLst>
                                        <p:tav tm="0">
                                          <p:val>
                                            <p:strVal val="#ppt_x"/>
                                          </p:val>
                                        </p:tav>
                                        <p:tav tm="100000">
                                          <p:val>
                                            <p:strVal val="#ppt_x"/>
                                          </p:val>
                                        </p:tav>
                                      </p:tavLst>
                                    </p:anim>
                                    <p:anim calcmode="lin" valueType="num">
                                      <p:cBhvr additive="base">
                                        <p:cTn id="28" dur="500" fill="hold"/>
                                        <p:tgtEl>
                                          <p:spTgt spid="97"/>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98"/>
                                        </p:tgtEl>
                                        <p:attrNameLst>
                                          <p:attrName>style.visibility</p:attrName>
                                        </p:attrNameLst>
                                      </p:cBhvr>
                                      <p:to>
                                        <p:strVal val="visible"/>
                                      </p:to>
                                    </p:set>
                                    <p:anim calcmode="lin" valueType="num">
                                      <p:cBhvr additive="base">
                                        <p:cTn id="31" dur="500" fill="hold"/>
                                        <p:tgtEl>
                                          <p:spTgt spid="98"/>
                                        </p:tgtEl>
                                        <p:attrNameLst>
                                          <p:attrName>ppt_x</p:attrName>
                                        </p:attrNameLst>
                                      </p:cBhvr>
                                      <p:tavLst>
                                        <p:tav tm="0">
                                          <p:val>
                                            <p:strVal val="#ppt_x"/>
                                          </p:val>
                                        </p:tav>
                                        <p:tav tm="100000">
                                          <p:val>
                                            <p:strVal val="#ppt_x"/>
                                          </p:val>
                                        </p:tav>
                                      </p:tavLst>
                                    </p:anim>
                                    <p:anim calcmode="lin" valueType="num">
                                      <p:cBhvr additive="base">
                                        <p:cTn id="32" dur="500" fill="hold"/>
                                        <p:tgtEl>
                                          <p:spTgt spid="9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99"/>
                                        </p:tgtEl>
                                        <p:attrNameLst>
                                          <p:attrName>style.visibility</p:attrName>
                                        </p:attrNameLst>
                                      </p:cBhvr>
                                      <p:to>
                                        <p:strVal val="visible"/>
                                      </p:to>
                                    </p:set>
                                    <p:anim calcmode="lin" valueType="num">
                                      <p:cBhvr additive="base">
                                        <p:cTn id="35" dur="500" fill="hold"/>
                                        <p:tgtEl>
                                          <p:spTgt spid="99"/>
                                        </p:tgtEl>
                                        <p:attrNameLst>
                                          <p:attrName>ppt_x</p:attrName>
                                        </p:attrNameLst>
                                      </p:cBhvr>
                                      <p:tavLst>
                                        <p:tav tm="0">
                                          <p:val>
                                            <p:strVal val="#ppt_x"/>
                                          </p:val>
                                        </p:tav>
                                        <p:tav tm="100000">
                                          <p:val>
                                            <p:strVal val="#ppt_x"/>
                                          </p:val>
                                        </p:tav>
                                      </p:tavLst>
                                    </p:anim>
                                    <p:anim calcmode="lin" valueType="num">
                                      <p:cBhvr additive="base">
                                        <p:cTn id="36" dur="500" fill="hold"/>
                                        <p:tgtEl>
                                          <p:spTgt spid="99"/>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00"/>
                                        </p:tgtEl>
                                        <p:attrNameLst>
                                          <p:attrName>style.visibility</p:attrName>
                                        </p:attrNameLst>
                                      </p:cBhvr>
                                      <p:to>
                                        <p:strVal val="visible"/>
                                      </p:to>
                                    </p:set>
                                    <p:anim calcmode="lin" valueType="num">
                                      <p:cBhvr additive="base">
                                        <p:cTn id="39" dur="500" fill="hold"/>
                                        <p:tgtEl>
                                          <p:spTgt spid="100"/>
                                        </p:tgtEl>
                                        <p:attrNameLst>
                                          <p:attrName>ppt_x</p:attrName>
                                        </p:attrNameLst>
                                      </p:cBhvr>
                                      <p:tavLst>
                                        <p:tav tm="0">
                                          <p:val>
                                            <p:strVal val="#ppt_x"/>
                                          </p:val>
                                        </p:tav>
                                        <p:tav tm="100000">
                                          <p:val>
                                            <p:strVal val="#ppt_x"/>
                                          </p:val>
                                        </p:tav>
                                      </p:tavLst>
                                    </p:anim>
                                    <p:anim calcmode="lin" valueType="num">
                                      <p:cBhvr additive="base">
                                        <p:cTn id="40" dur="500" fill="hold"/>
                                        <p:tgtEl>
                                          <p:spTgt spid="100"/>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01"/>
                                        </p:tgtEl>
                                        <p:attrNameLst>
                                          <p:attrName>style.visibility</p:attrName>
                                        </p:attrNameLst>
                                      </p:cBhvr>
                                      <p:to>
                                        <p:strVal val="visible"/>
                                      </p:to>
                                    </p:set>
                                    <p:anim calcmode="lin" valueType="num">
                                      <p:cBhvr additive="base">
                                        <p:cTn id="43" dur="500" fill="hold"/>
                                        <p:tgtEl>
                                          <p:spTgt spid="101"/>
                                        </p:tgtEl>
                                        <p:attrNameLst>
                                          <p:attrName>ppt_x</p:attrName>
                                        </p:attrNameLst>
                                      </p:cBhvr>
                                      <p:tavLst>
                                        <p:tav tm="0">
                                          <p:val>
                                            <p:strVal val="#ppt_x"/>
                                          </p:val>
                                        </p:tav>
                                        <p:tav tm="100000">
                                          <p:val>
                                            <p:strVal val="#ppt_x"/>
                                          </p:val>
                                        </p:tav>
                                      </p:tavLst>
                                    </p:anim>
                                    <p:anim calcmode="lin" valueType="num">
                                      <p:cBhvr additive="base">
                                        <p:cTn id="44" dur="500" fill="hold"/>
                                        <p:tgtEl>
                                          <p:spTgt spid="1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2" grpId="0"/>
      <p:bldP spid="92" grpId="0"/>
      <p:bldP spid="95" grpId="0"/>
      <p:bldP spid="96" grpId="0"/>
      <p:bldP spid="97" grpId="0"/>
      <p:bldP spid="98" grpId="0" animBg="1"/>
      <p:bldP spid="99" grpId="0" animBg="1"/>
      <p:bldP spid="100" grpId="0" animBg="1"/>
      <p:bldP spid="10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B5013F5F-1B2A-4531-87C8-729302DD29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2706"/>
            <a:ext cx="12169541" cy="6880706"/>
          </a:xfrm>
          <a:prstGeom prst="rect">
            <a:avLst/>
          </a:prstGeom>
        </p:spPr>
      </p:pic>
      <p:sp>
        <p:nvSpPr>
          <p:cNvPr id="6" name="文本框 103"/>
          <p:cNvSpPr txBox="1"/>
          <p:nvPr/>
        </p:nvSpPr>
        <p:spPr>
          <a:xfrm>
            <a:off x="3501331" y="2567145"/>
            <a:ext cx="6045245" cy="923330"/>
          </a:xfrm>
          <a:prstGeom prst="rect">
            <a:avLst/>
          </a:prstGeom>
          <a:noFill/>
          <a:effectLst/>
        </p:spPr>
        <p:txBody>
          <a:bodyPr vert="horz" wrap="none" rtlCol="0">
            <a:spAutoFit/>
          </a:bodyPr>
          <a:lstStyle/>
          <a:p>
            <a:r>
              <a:rPr lang="en-US" altLang="zh-CN" sz="5400" b="1" dirty="0">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2018</a:t>
            </a:r>
            <a:r>
              <a:rPr lang="zh-CN" altLang="en-US" sz="5400" b="1" dirty="0">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两会基本概述</a:t>
            </a:r>
          </a:p>
        </p:txBody>
      </p:sp>
      <p:pic>
        <p:nvPicPr>
          <p:cNvPr id="5" name="图片 4">
            <a:extLst>
              <a:ext uri="{FF2B5EF4-FFF2-40B4-BE49-F238E27FC236}">
                <a16:creationId xmlns:a16="http://schemas.microsoft.com/office/drawing/2014/main" id="{B37FE754-DC19-47FC-AD02-A842522159C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1583" t="-513" r="6419" b="42953"/>
          <a:stretch/>
        </p:blipFill>
        <p:spPr>
          <a:xfrm>
            <a:off x="8712543" y="188640"/>
            <a:ext cx="3058480" cy="1596176"/>
          </a:xfrm>
          <a:prstGeom prst="rect">
            <a:avLst/>
          </a:prstGeom>
        </p:spPr>
      </p:pic>
      <p:pic>
        <p:nvPicPr>
          <p:cNvPr id="10" name="图片 9">
            <a:extLst>
              <a:ext uri="{FF2B5EF4-FFF2-40B4-BE49-F238E27FC236}">
                <a16:creationId xmlns:a16="http://schemas.microsoft.com/office/drawing/2014/main" id="{11848040-499E-46F2-A352-9A6E284A9D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99237" y="3639189"/>
            <a:ext cx="2100270" cy="1202882"/>
          </a:xfrm>
          <a:prstGeom prst="rect">
            <a:avLst/>
          </a:prstGeom>
        </p:spPr>
      </p:pic>
      <p:sp>
        <p:nvSpPr>
          <p:cNvPr id="11" name="圆角矩形 4">
            <a:extLst>
              <a:ext uri="{FF2B5EF4-FFF2-40B4-BE49-F238E27FC236}">
                <a16:creationId xmlns:a16="http://schemas.microsoft.com/office/drawing/2014/main" id="{7FC71882-A605-4C98-8C8F-255E295DC044}"/>
              </a:ext>
            </a:extLst>
          </p:cNvPr>
          <p:cNvSpPr/>
          <p:nvPr/>
        </p:nvSpPr>
        <p:spPr>
          <a:xfrm>
            <a:off x="5626387" y="3658127"/>
            <a:ext cx="981120" cy="1183944"/>
          </a:xfrm>
          <a:prstGeom prst="roundRect">
            <a:avLst/>
          </a:prstGeom>
          <a:noFill/>
        </p:spPr>
        <p:txBody>
          <a:bodyPr wrap="none" rtlCol="0">
            <a:spAutoFit/>
          </a:bodyPr>
          <a:lstStyle/>
          <a:p>
            <a:pPr>
              <a:lnSpc>
                <a:spcPct val="120000"/>
              </a:lnSpc>
            </a:pPr>
            <a:r>
              <a:rPr lang="en-US" altLang="zh-CN" sz="5398" b="1" dirty="0">
                <a:solidFill>
                  <a:schemeClr val="accent4">
                    <a:lumMod val="20000"/>
                    <a:lumOff val="80000"/>
                  </a:schemeClr>
                </a:solidFill>
                <a:cs typeface="+mn-ea"/>
                <a:sym typeface="+mn-lt"/>
              </a:rPr>
              <a:t>01</a:t>
            </a:r>
            <a:endParaRPr lang="zh-CN" altLang="en-US" sz="5398" b="1" dirty="0">
              <a:solidFill>
                <a:schemeClr val="accent4">
                  <a:lumMod val="20000"/>
                  <a:lumOff val="80000"/>
                </a:schemeClr>
              </a:solidFill>
              <a:cs typeface="+mn-ea"/>
              <a:sym typeface="+mn-lt"/>
            </a:endParaRPr>
          </a:p>
        </p:txBody>
      </p:sp>
      <p:pic>
        <p:nvPicPr>
          <p:cNvPr id="12" name="图片 11">
            <a:extLst>
              <a:ext uri="{FF2B5EF4-FFF2-40B4-BE49-F238E27FC236}">
                <a16:creationId xmlns:a16="http://schemas.microsoft.com/office/drawing/2014/main" id="{7BAC4B65-68CF-40AD-9CB1-01DB139DD14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99237" y="1073605"/>
            <a:ext cx="1932085" cy="1143981"/>
          </a:xfrm>
          <a:prstGeom prst="rect">
            <a:avLst/>
          </a:prstGeom>
        </p:spPr>
      </p:pic>
      <p:pic>
        <p:nvPicPr>
          <p:cNvPr id="13" name="图片 12">
            <a:extLst>
              <a:ext uri="{FF2B5EF4-FFF2-40B4-BE49-F238E27FC236}">
                <a16:creationId xmlns:a16="http://schemas.microsoft.com/office/drawing/2014/main" id="{832D93DA-6152-4980-8902-449E29400FA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0" y="-22706"/>
            <a:ext cx="3604269" cy="1596176"/>
          </a:xfrm>
          <a:prstGeom prst="rect">
            <a:avLst/>
          </a:prstGeom>
        </p:spPr>
      </p:pic>
    </p:spTree>
    <p:extLst>
      <p:ext uri="{BB962C8B-B14F-4D97-AF65-F5344CB8AC3E}">
        <p14:creationId xmlns:p14="http://schemas.microsoft.com/office/powerpoint/2010/main" val="329110253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125067" y="260648"/>
            <a:ext cx="3634328"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en-US" altLang="zh-CN" dirty="0">
                <a:solidFill>
                  <a:srgbClr val="FFFF00"/>
                </a:solidFill>
              </a:rPr>
              <a:t>2017</a:t>
            </a:r>
            <a:r>
              <a:rPr lang="zh-CN" altLang="en-US" dirty="0">
                <a:solidFill>
                  <a:srgbClr val="FFFF00"/>
                </a:solidFill>
              </a:rPr>
              <a:t>年经济发展</a:t>
            </a:r>
          </a:p>
        </p:txBody>
      </p:sp>
      <p:sp>
        <p:nvSpPr>
          <p:cNvPr id="102" name="矩形 101">
            <a:extLst>
              <a:ext uri="{FF2B5EF4-FFF2-40B4-BE49-F238E27FC236}">
                <a16:creationId xmlns:a16="http://schemas.microsoft.com/office/drawing/2014/main" id="{9D18F70C-39D4-4FEC-9AAF-2F63B35858C7}"/>
              </a:ext>
            </a:extLst>
          </p:cNvPr>
          <p:cNvSpPr/>
          <p:nvPr/>
        </p:nvSpPr>
        <p:spPr>
          <a:xfrm>
            <a:off x="2277195" y="1311151"/>
            <a:ext cx="7712368" cy="461665"/>
          </a:xfrm>
          <a:prstGeom prst="rect">
            <a:avLst/>
          </a:prstGeom>
          <a:noFill/>
        </p:spPr>
        <p:txBody>
          <a:bodyPr vert="horz" wrap="none" rtlCol="0">
            <a:spAutoFit/>
          </a:bodyPr>
          <a:lstStyle/>
          <a:p>
            <a:r>
              <a:rPr lang="en-US" altLang="zh-CN" sz="2400" b="1" dirty="0">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2017</a:t>
            </a:r>
            <a:r>
              <a:rPr lang="zh-CN" altLang="en-US" sz="2400" b="1" dirty="0">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年经济社会发展主要目标任务全面完成并好于预期</a:t>
            </a:r>
          </a:p>
        </p:txBody>
      </p:sp>
      <p:sp>
        <p:nvSpPr>
          <p:cNvPr id="103" name="矩形 102">
            <a:extLst>
              <a:ext uri="{FF2B5EF4-FFF2-40B4-BE49-F238E27FC236}">
                <a16:creationId xmlns:a16="http://schemas.microsoft.com/office/drawing/2014/main" id="{4466B9F6-5018-4ED9-8EA1-282057E24744}"/>
              </a:ext>
            </a:extLst>
          </p:cNvPr>
          <p:cNvSpPr/>
          <p:nvPr/>
        </p:nvSpPr>
        <p:spPr>
          <a:xfrm>
            <a:off x="2637235" y="1892068"/>
            <a:ext cx="8541891" cy="3475310"/>
          </a:xfrm>
          <a:prstGeom prst="rect">
            <a:avLst/>
          </a:prstGeom>
        </p:spPr>
        <p:txBody>
          <a:bodyPr wrap="square">
            <a:spAutoFit/>
          </a:bodyPr>
          <a:lstStyle/>
          <a:p>
            <a:pPr>
              <a:lnSpc>
                <a:spcPct val="229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国内生产总值增长</a:t>
            </a:r>
            <a:r>
              <a:rPr lang="en-US" altLang="zh-CN" sz="2400" b="1" dirty="0">
                <a:solidFill>
                  <a:srgbClr val="C00000"/>
                </a:solidFill>
                <a:latin typeface="微软雅黑" panose="020B0503020204020204" pitchFamily="34" charset="-122"/>
                <a:ea typeface="微软雅黑" panose="020B0503020204020204" pitchFamily="34" charset="-122"/>
              </a:rPr>
              <a:t>6.9</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，居民收入增长</a:t>
            </a:r>
            <a:r>
              <a:rPr lang="en-US" altLang="zh-CN" sz="2400" b="1" dirty="0">
                <a:solidFill>
                  <a:srgbClr val="C00000"/>
                </a:solidFill>
                <a:latin typeface="微软雅黑" panose="020B0503020204020204" pitchFamily="34" charset="-122"/>
                <a:ea typeface="微软雅黑" panose="020B0503020204020204" pitchFamily="34" charset="-122"/>
              </a:rPr>
              <a:t>7.3</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，增速均比上年有所加快；</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29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城镇新增就业</a:t>
            </a:r>
            <a:r>
              <a:rPr lang="en-US" altLang="zh-CN" sz="2400" b="1" dirty="0">
                <a:solidFill>
                  <a:srgbClr val="C00000"/>
                </a:solidFill>
                <a:latin typeface="微软雅黑" panose="020B0503020204020204" pitchFamily="34" charset="-122"/>
                <a:ea typeface="微软雅黑" panose="020B0503020204020204" pitchFamily="34" charset="-122"/>
              </a:rPr>
              <a:t>1351</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万人，失业率为多年来最低；</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29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工业增速回升，企业利润增长</a:t>
            </a:r>
            <a:r>
              <a:rPr lang="en-US" altLang="zh-CN" sz="2400" b="1" dirty="0">
                <a:solidFill>
                  <a:srgbClr val="C00000"/>
                </a:solidFill>
                <a:latin typeface="微软雅黑" panose="020B0503020204020204" pitchFamily="34" charset="-122"/>
                <a:ea typeface="微软雅黑" panose="020B0503020204020204" pitchFamily="34" charset="-122"/>
              </a:rPr>
              <a:t>21</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；财政收入增长</a:t>
            </a:r>
            <a:r>
              <a:rPr lang="en-US" altLang="zh-CN" sz="2400" b="1" dirty="0">
                <a:solidFill>
                  <a:srgbClr val="C00000"/>
                </a:solidFill>
                <a:latin typeface="微软雅黑" panose="020B0503020204020204" pitchFamily="34" charset="-122"/>
                <a:ea typeface="微软雅黑" panose="020B0503020204020204" pitchFamily="34" charset="-122"/>
              </a:rPr>
              <a:t>7.4</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，扭转了增速放缓态势；</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29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进出口增长</a:t>
            </a:r>
            <a:r>
              <a:rPr lang="en-US" altLang="zh-CN" sz="2400" b="1" dirty="0">
                <a:solidFill>
                  <a:srgbClr val="C00000"/>
                </a:solidFill>
                <a:latin typeface="微软雅黑" panose="020B0503020204020204" pitchFamily="34" charset="-122"/>
                <a:ea typeface="微软雅黑" panose="020B0503020204020204" pitchFamily="34" charset="-122"/>
              </a:rPr>
              <a:t>14.2</a:t>
            </a:r>
            <a:r>
              <a:rPr lang="en-US" altLang="zh-CN" dirty="0">
                <a:solidFill>
                  <a:srgbClr val="C00000"/>
                </a:solidFill>
                <a:latin typeface="微软雅黑" panose="020B0503020204020204" pitchFamily="34" charset="-122"/>
                <a:ea typeface="微软雅黑" panose="020B0503020204020204" pitchFamily="34" charset="-122"/>
              </a:rPr>
              <a:t>%</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，实际使用外资</a:t>
            </a:r>
            <a:r>
              <a:rPr lang="en-US" altLang="zh-CN" sz="2400" b="1" dirty="0">
                <a:solidFill>
                  <a:srgbClr val="C00000"/>
                </a:solidFill>
                <a:latin typeface="微软雅黑" panose="020B0503020204020204" pitchFamily="34" charset="-122"/>
                <a:ea typeface="微软雅黑" panose="020B0503020204020204" pitchFamily="34" charset="-122"/>
              </a:rPr>
              <a:t>1363</a:t>
            </a:r>
            <a:r>
              <a:rPr lang="zh-CN" altLang="en-US" sz="2400" b="1" dirty="0">
                <a:solidFill>
                  <a:srgbClr val="C00000"/>
                </a:solidFill>
                <a:latin typeface="微软雅黑" panose="020B0503020204020204" pitchFamily="34" charset="-122"/>
                <a:ea typeface="微软雅黑" panose="020B0503020204020204" pitchFamily="34" charset="-122"/>
              </a:rPr>
              <a:t>亿</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美元、创历史新高。</a:t>
            </a:r>
          </a:p>
        </p:txBody>
      </p:sp>
      <p:grpSp>
        <p:nvGrpSpPr>
          <p:cNvPr id="105" name="组合 104">
            <a:extLst>
              <a:ext uri="{FF2B5EF4-FFF2-40B4-BE49-F238E27FC236}">
                <a16:creationId xmlns:a16="http://schemas.microsoft.com/office/drawing/2014/main" id="{B79B5677-20E5-4BCA-B2A2-52D5CBC5C6EC}"/>
              </a:ext>
            </a:extLst>
          </p:cNvPr>
          <p:cNvGrpSpPr/>
          <p:nvPr/>
        </p:nvGrpSpPr>
        <p:grpSpPr>
          <a:xfrm>
            <a:off x="1845147" y="2204864"/>
            <a:ext cx="1244884" cy="1440160"/>
            <a:chOff x="2925267" y="1484784"/>
            <a:chExt cx="1511764" cy="1748904"/>
          </a:xfrm>
        </p:grpSpPr>
        <p:sp>
          <p:nvSpPr>
            <p:cNvPr id="106" name="矩形 7">
              <a:extLst>
                <a:ext uri="{FF2B5EF4-FFF2-40B4-BE49-F238E27FC236}">
                  <a16:creationId xmlns:a16="http://schemas.microsoft.com/office/drawing/2014/main" id="{33096A19-6AE6-4A18-88A1-B43273F41AD5}"/>
                </a:ext>
              </a:extLst>
            </p:cNvPr>
            <p:cNvSpPr/>
            <p:nvPr/>
          </p:nvSpPr>
          <p:spPr>
            <a:xfrm>
              <a:off x="2954296" y="1497046"/>
              <a:ext cx="1482735" cy="1736642"/>
            </a:xfrm>
            <a:custGeom>
              <a:avLst/>
              <a:gdLst>
                <a:gd name="connsiteX0" fmla="*/ 0 w 7128792"/>
                <a:gd name="connsiteY0" fmla="*/ 0 h 648072"/>
                <a:gd name="connsiteX1" fmla="*/ 7128792 w 7128792"/>
                <a:gd name="connsiteY1" fmla="*/ 0 h 648072"/>
                <a:gd name="connsiteX2" fmla="*/ 7128792 w 7128792"/>
                <a:gd name="connsiteY2" fmla="*/ 648072 h 648072"/>
                <a:gd name="connsiteX3" fmla="*/ 0 w 7128792"/>
                <a:gd name="connsiteY3" fmla="*/ 648072 h 648072"/>
                <a:gd name="connsiteX4" fmla="*/ 0 w 7128792"/>
                <a:gd name="connsiteY4" fmla="*/ 0 h 648072"/>
                <a:gd name="connsiteX0" fmla="*/ 0 w 7128792"/>
                <a:gd name="connsiteY0" fmla="*/ 275771 h 923843"/>
                <a:gd name="connsiteX1" fmla="*/ 6504677 w 7128792"/>
                <a:gd name="connsiteY1" fmla="*/ 0 h 923843"/>
                <a:gd name="connsiteX2" fmla="*/ 7128792 w 7128792"/>
                <a:gd name="connsiteY2" fmla="*/ 923843 h 923843"/>
                <a:gd name="connsiteX3" fmla="*/ 0 w 7128792"/>
                <a:gd name="connsiteY3" fmla="*/ 923843 h 923843"/>
                <a:gd name="connsiteX4" fmla="*/ 0 w 7128792"/>
                <a:gd name="connsiteY4" fmla="*/ 275771 h 923843"/>
                <a:gd name="connsiteX0" fmla="*/ 0 w 7564221"/>
                <a:gd name="connsiteY0" fmla="*/ 275771 h 923843"/>
                <a:gd name="connsiteX1" fmla="*/ 6504677 w 7564221"/>
                <a:gd name="connsiteY1" fmla="*/ 0 h 923843"/>
                <a:gd name="connsiteX2" fmla="*/ 7564221 w 7564221"/>
                <a:gd name="connsiteY2" fmla="*/ 662586 h 923843"/>
                <a:gd name="connsiteX3" fmla="*/ 0 w 7564221"/>
                <a:gd name="connsiteY3" fmla="*/ 923843 h 923843"/>
                <a:gd name="connsiteX4" fmla="*/ 0 w 7564221"/>
                <a:gd name="connsiteY4" fmla="*/ 275771 h 923843"/>
                <a:gd name="connsiteX0" fmla="*/ 0 w 7564221"/>
                <a:gd name="connsiteY0" fmla="*/ 261256 h 909328"/>
                <a:gd name="connsiteX1" fmla="*/ 6577249 w 7564221"/>
                <a:gd name="connsiteY1" fmla="*/ 0 h 909328"/>
                <a:gd name="connsiteX2" fmla="*/ 7564221 w 7564221"/>
                <a:gd name="connsiteY2" fmla="*/ 648071 h 909328"/>
                <a:gd name="connsiteX3" fmla="*/ 0 w 7564221"/>
                <a:gd name="connsiteY3" fmla="*/ 909328 h 909328"/>
                <a:gd name="connsiteX4" fmla="*/ 0 w 7564221"/>
                <a:gd name="connsiteY4" fmla="*/ 261256 h 909328"/>
                <a:gd name="connsiteX0" fmla="*/ 0 w 7564221"/>
                <a:gd name="connsiteY0" fmla="*/ 261256 h 1489900"/>
                <a:gd name="connsiteX1" fmla="*/ 6577249 w 7564221"/>
                <a:gd name="connsiteY1" fmla="*/ 0 h 1489900"/>
                <a:gd name="connsiteX2" fmla="*/ 7564221 w 7564221"/>
                <a:gd name="connsiteY2" fmla="*/ 648071 h 1489900"/>
                <a:gd name="connsiteX3" fmla="*/ 783771 w 7564221"/>
                <a:gd name="connsiteY3" fmla="*/ 1489900 h 1489900"/>
                <a:gd name="connsiteX4" fmla="*/ 0 w 7564221"/>
                <a:gd name="connsiteY4" fmla="*/ 261256 h 1489900"/>
                <a:gd name="connsiteX0" fmla="*/ 0 w 7520678"/>
                <a:gd name="connsiteY0" fmla="*/ 507999 h 1489900"/>
                <a:gd name="connsiteX1" fmla="*/ 6533706 w 7520678"/>
                <a:gd name="connsiteY1" fmla="*/ 0 h 1489900"/>
                <a:gd name="connsiteX2" fmla="*/ 7520678 w 7520678"/>
                <a:gd name="connsiteY2" fmla="*/ 648071 h 1489900"/>
                <a:gd name="connsiteX3" fmla="*/ 740228 w 7520678"/>
                <a:gd name="connsiteY3" fmla="*/ 1489900 h 1489900"/>
                <a:gd name="connsiteX4" fmla="*/ 0 w 7520678"/>
                <a:gd name="connsiteY4" fmla="*/ 507999 h 1489900"/>
                <a:gd name="connsiteX0" fmla="*/ 0 w 7520678"/>
                <a:gd name="connsiteY0" fmla="*/ 507999 h 1228643"/>
                <a:gd name="connsiteX1" fmla="*/ 6533706 w 7520678"/>
                <a:gd name="connsiteY1" fmla="*/ 0 h 1228643"/>
                <a:gd name="connsiteX2" fmla="*/ 7520678 w 7520678"/>
                <a:gd name="connsiteY2" fmla="*/ 648071 h 1228643"/>
                <a:gd name="connsiteX3" fmla="*/ 537028 w 7520678"/>
                <a:gd name="connsiteY3" fmla="*/ 1228643 h 1228643"/>
                <a:gd name="connsiteX4" fmla="*/ 0 w 7520678"/>
                <a:gd name="connsiteY4" fmla="*/ 507999 h 1228643"/>
                <a:gd name="connsiteX0" fmla="*/ 0 w 7709364"/>
                <a:gd name="connsiteY0" fmla="*/ 507999 h 1228643"/>
                <a:gd name="connsiteX1" fmla="*/ 6533706 w 7709364"/>
                <a:gd name="connsiteY1" fmla="*/ 0 h 1228643"/>
                <a:gd name="connsiteX2" fmla="*/ 7709364 w 7709364"/>
                <a:gd name="connsiteY2" fmla="*/ 909328 h 1228643"/>
                <a:gd name="connsiteX3" fmla="*/ 537028 w 7709364"/>
                <a:gd name="connsiteY3" fmla="*/ 1228643 h 1228643"/>
                <a:gd name="connsiteX4" fmla="*/ 0 w 7709364"/>
                <a:gd name="connsiteY4" fmla="*/ 507999 h 1228643"/>
                <a:gd name="connsiteX0" fmla="*/ 0 w 7709364"/>
                <a:gd name="connsiteY0" fmla="*/ 507999 h 1707614"/>
                <a:gd name="connsiteX1" fmla="*/ 6533706 w 7709364"/>
                <a:gd name="connsiteY1" fmla="*/ 0 h 1707614"/>
                <a:gd name="connsiteX2" fmla="*/ 7709364 w 7709364"/>
                <a:gd name="connsiteY2" fmla="*/ 909328 h 1707614"/>
                <a:gd name="connsiteX3" fmla="*/ 885371 w 7709364"/>
                <a:gd name="connsiteY3" fmla="*/ 1707614 h 1707614"/>
                <a:gd name="connsiteX4" fmla="*/ 0 w 7709364"/>
                <a:gd name="connsiteY4" fmla="*/ 507999 h 1707614"/>
                <a:gd name="connsiteX0" fmla="*/ 0 w 7869021"/>
                <a:gd name="connsiteY0" fmla="*/ 507999 h 1707614"/>
                <a:gd name="connsiteX1" fmla="*/ 6533706 w 7869021"/>
                <a:gd name="connsiteY1" fmla="*/ 0 h 1707614"/>
                <a:gd name="connsiteX2" fmla="*/ 7869021 w 7869021"/>
                <a:gd name="connsiteY2" fmla="*/ 1330243 h 1707614"/>
                <a:gd name="connsiteX3" fmla="*/ 885371 w 7869021"/>
                <a:gd name="connsiteY3" fmla="*/ 1707614 h 1707614"/>
                <a:gd name="connsiteX4" fmla="*/ 0 w 7869021"/>
                <a:gd name="connsiteY4" fmla="*/ 507999 h 1707614"/>
                <a:gd name="connsiteX0" fmla="*/ 0 w 8347993"/>
                <a:gd name="connsiteY0" fmla="*/ 507999 h 2026929"/>
                <a:gd name="connsiteX1" fmla="*/ 6533706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026929"/>
                <a:gd name="connsiteX1" fmla="*/ 6591764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665557"/>
                <a:gd name="connsiteX1" fmla="*/ 6591764 w 8347993"/>
                <a:gd name="connsiteY1" fmla="*/ 0 h 2665557"/>
                <a:gd name="connsiteX2" fmla="*/ 8347993 w 8347993"/>
                <a:gd name="connsiteY2" fmla="*/ 2026929 h 2665557"/>
                <a:gd name="connsiteX3" fmla="*/ 1640114 w 8347993"/>
                <a:gd name="connsiteY3" fmla="*/ 2665557 h 2665557"/>
                <a:gd name="connsiteX4" fmla="*/ 0 w 8347993"/>
                <a:gd name="connsiteY4" fmla="*/ 507999 h 2665557"/>
                <a:gd name="connsiteX0" fmla="*/ 0 w 8347993"/>
                <a:gd name="connsiteY0" fmla="*/ 522513 h 2680071"/>
                <a:gd name="connsiteX1" fmla="*/ 655421 w 8347993"/>
                <a:gd name="connsiteY1" fmla="*/ 0 h 2680071"/>
                <a:gd name="connsiteX2" fmla="*/ 8347993 w 8347993"/>
                <a:gd name="connsiteY2" fmla="*/ 2041443 h 2680071"/>
                <a:gd name="connsiteX3" fmla="*/ 1640114 w 8347993"/>
                <a:gd name="connsiteY3" fmla="*/ 2680071 h 2680071"/>
                <a:gd name="connsiteX4" fmla="*/ 0 w 8347993"/>
                <a:gd name="connsiteY4" fmla="*/ 522513 h 2680071"/>
                <a:gd name="connsiteX0" fmla="*/ 0 w 1640114"/>
                <a:gd name="connsiteY0" fmla="*/ 522513 h 2680071"/>
                <a:gd name="connsiteX1" fmla="*/ 655421 w 1640114"/>
                <a:gd name="connsiteY1" fmla="*/ 0 h 2680071"/>
                <a:gd name="connsiteX2" fmla="*/ 1468222 w 1640114"/>
                <a:gd name="connsiteY2" fmla="*/ 1010928 h 2680071"/>
                <a:gd name="connsiteX3" fmla="*/ 1640114 w 1640114"/>
                <a:gd name="connsiteY3" fmla="*/ 2680071 h 2680071"/>
                <a:gd name="connsiteX4" fmla="*/ 0 w 1640114"/>
                <a:gd name="connsiteY4" fmla="*/ 522513 h 2680071"/>
                <a:gd name="connsiteX0" fmla="*/ 0 w 1654629"/>
                <a:gd name="connsiteY0" fmla="*/ 740227 h 2680071"/>
                <a:gd name="connsiteX1" fmla="*/ 669936 w 1654629"/>
                <a:gd name="connsiteY1" fmla="*/ 0 h 2680071"/>
                <a:gd name="connsiteX2" fmla="*/ 1482737 w 1654629"/>
                <a:gd name="connsiteY2" fmla="*/ 1010928 h 2680071"/>
                <a:gd name="connsiteX3" fmla="*/ 1654629 w 1654629"/>
                <a:gd name="connsiteY3" fmla="*/ 2680071 h 2680071"/>
                <a:gd name="connsiteX4" fmla="*/ 0 w 1654629"/>
                <a:gd name="connsiteY4" fmla="*/ 740227 h 2680071"/>
                <a:gd name="connsiteX0" fmla="*/ 0 w 1482737"/>
                <a:gd name="connsiteY0" fmla="*/ 740227 h 1736642"/>
                <a:gd name="connsiteX1" fmla="*/ 669936 w 1482737"/>
                <a:gd name="connsiteY1" fmla="*/ 0 h 1736642"/>
                <a:gd name="connsiteX2" fmla="*/ 1482737 w 1482737"/>
                <a:gd name="connsiteY2" fmla="*/ 1010928 h 1736642"/>
                <a:gd name="connsiteX3" fmla="*/ 885372 w 1482737"/>
                <a:gd name="connsiteY3" fmla="*/ 1736642 h 1736642"/>
                <a:gd name="connsiteX4" fmla="*/ 0 w 1482737"/>
                <a:gd name="connsiteY4" fmla="*/ 740227 h 1736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2737" h="1736642">
                  <a:moveTo>
                    <a:pt x="0" y="740227"/>
                  </a:moveTo>
                  <a:lnTo>
                    <a:pt x="669936" y="0"/>
                  </a:lnTo>
                  <a:lnTo>
                    <a:pt x="1482737" y="1010928"/>
                  </a:lnTo>
                  <a:lnTo>
                    <a:pt x="885372" y="1736642"/>
                  </a:lnTo>
                  <a:lnTo>
                    <a:pt x="0" y="740227"/>
                  </a:lnTo>
                  <a:close/>
                </a:path>
              </a:pathLst>
            </a:custGeom>
            <a:gradFill>
              <a:gsLst>
                <a:gs pos="57000">
                  <a:schemeClr val="bg1">
                    <a:alpha val="24000"/>
                  </a:schemeClr>
                </a:gs>
                <a:gs pos="6000">
                  <a:schemeClr val="bg1">
                    <a:lumMod val="50000"/>
                  </a:schemeClr>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矩形 106">
              <a:extLst>
                <a:ext uri="{FF2B5EF4-FFF2-40B4-BE49-F238E27FC236}">
                  <a16:creationId xmlns:a16="http://schemas.microsoft.com/office/drawing/2014/main" id="{57AF5BFC-5F1C-46FE-AD91-7E3D4BA365E3}"/>
                </a:ext>
              </a:extLst>
            </p:cNvPr>
            <p:cNvSpPr/>
            <p:nvPr/>
          </p:nvSpPr>
          <p:spPr>
            <a:xfrm>
              <a:off x="2925267" y="1484784"/>
              <a:ext cx="720080" cy="792088"/>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35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微软雅黑" panose="020B0503020204020204" pitchFamily="34" charset="-122"/>
                  <a:ea typeface="微软雅黑" panose="020B0503020204020204" pitchFamily="34" charset="-122"/>
                </a:rPr>
                <a:t>01</a:t>
              </a:r>
              <a:endParaRPr lang="zh-CN" altLang="en-US" sz="2400" b="1" dirty="0">
                <a:latin typeface="微软雅黑" panose="020B0503020204020204" pitchFamily="34" charset="-122"/>
                <a:ea typeface="微软雅黑" panose="020B0503020204020204" pitchFamily="34" charset="-122"/>
              </a:endParaRPr>
            </a:p>
          </p:txBody>
        </p:sp>
      </p:grpSp>
      <p:grpSp>
        <p:nvGrpSpPr>
          <p:cNvPr id="108" name="组合 107">
            <a:extLst>
              <a:ext uri="{FF2B5EF4-FFF2-40B4-BE49-F238E27FC236}">
                <a16:creationId xmlns:a16="http://schemas.microsoft.com/office/drawing/2014/main" id="{F5082285-220B-48B4-AD96-66749F033E3C}"/>
              </a:ext>
            </a:extLst>
          </p:cNvPr>
          <p:cNvGrpSpPr/>
          <p:nvPr/>
        </p:nvGrpSpPr>
        <p:grpSpPr>
          <a:xfrm>
            <a:off x="1845147" y="2996952"/>
            <a:ext cx="1244885" cy="1440160"/>
            <a:chOff x="2925267" y="1484784"/>
            <a:chExt cx="1511765" cy="1748904"/>
          </a:xfrm>
        </p:grpSpPr>
        <p:sp>
          <p:nvSpPr>
            <p:cNvPr id="109" name="矩形 7">
              <a:extLst>
                <a:ext uri="{FF2B5EF4-FFF2-40B4-BE49-F238E27FC236}">
                  <a16:creationId xmlns:a16="http://schemas.microsoft.com/office/drawing/2014/main" id="{CD05CB28-C2D7-4568-B453-321B4DE3FB82}"/>
                </a:ext>
              </a:extLst>
            </p:cNvPr>
            <p:cNvSpPr/>
            <p:nvPr/>
          </p:nvSpPr>
          <p:spPr>
            <a:xfrm>
              <a:off x="2954295" y="1497046"/>
              <a:ext cx="1482737" cy="1736642"/>
            </a:xfrm>
            <a:custGeom>
              <a:avLst/>
              <a:gdLst>
                <a:gd name="connsiteX0" fmla="*/ 0 w 7128792"/>
                <a:gd name="connsiteY0" fmla="*/ 0 h 648072"/>
                <a:gd name="connsiteX1" fmla="*/ 7128792 w 7128792"/>
                <a:gd name="connsiteY1" fmla="*/ 0 h 648072"/>
                <a:gd name="connsiteX2" fmla="*/ 7128792 w 7128792"/>
                <a:gd name="connsiteY2" fmla="*/ 648072 h 648072"/>
                <a:gd name="connsiteX3" fmla="*/ 0 w 7128792"/>
                <a:gd name="connsiteY3" fmla="*/ 648072 h 648072"/>
                <a:gd name="connsiteX4" fmla="*/ 0 w 7128792"/>
                <a:gd name="connsiteY4" fmla="*/ 0 h 648072"/>
                <a:gd name="connsiteX0" fmla="*/ 0 w 7128792"/>
                <a:gd name="connsiteY0" fmla="*/ 275771 h 923843"/>
                <a:gd name="connsiteX1" fmla="*/ 6504677 w 7128792"/>
                <a:gd name="connsiteY1" fmla="*/ 0 h 923843"/>
                <a:gd name="connsiteX2" fmla="*/ 7128792 w 7128792"/>
                <a:gd name="connsiteY2" fmla="*/ 923843 h 923843"/>
                <a:gd name="connsiteX3" fmla="*/ 0 w 7128792"/>
                <a:gd name="connsiteY3" fmla="*/ 923843 h 923843"/>
                <a:gd name="connsiteX4" fmla="*/ 0 w 7128792"/>
                <a:gd name="connsiteY4" fmla="*/ 275771 h 923843"/>
                <a:gd name="connsiteX0" fmla="*/ 0 w 7564221"/>
                <a:gd name="connsiteY0" fmla="*/ 275771 h 923843"/>
                <a:gd name="connsiteX1" fmla="*/ 6504677 w 7564221"/>
                <a:gd name="connsiteY1" fmla="*/ 0 h 923843"/>
                <a:gd name="connsiteX2" fmla="*/ 7564221 w 7564221"/>
                <a:gd name="connsiteY2" fmla="*/ 662586 h 923843"/>
                <a:gd name="connsiteX3" fmla="*/ 0 w 7564221"/>
                <a:gd name="connsiteY3" fmla="*/ 923843 h 923843"/>
                <a:gd name="connsiteX4" fmla="*/ 0 w 7564221"/>
                <a:gd name="connsiteY4" fmla="*/ 275771 h 923843"/>
                <a:gd name="connsiteX0" fmla="*/ 0 w 7564221"/>
                <a:gd name="connsiteY0" fmla="*/ 261256 h 909328"/>
                <a:gd name="connsiteX1" fmla="*/ 6577249 w 7564221"/>
                <a:gd name="connsiteY1" fmla="*/ 0 h 909328"/>
                <a:gd name="connsiteX2" fmla="*/ 7564221 w 7564221"/>
                <a:gd name="connsiteY2" fmla="*/ 648071 h 909328"/>
                <a:gd name="connsiteX3" fmla="*/ 0 w 7564221"/>
                <a:gd name="connsiteY3" fmla="*/ 909328 h 909328"/>
                <a:gd name="connsiteX4" fmla="*/ 0 w 7564221"/>
                <a:gd name="connsiteY4" fmla="*/ 261256 h 909328"/>
                <a:gd name="connsiteX0" fmla="*/ 0 w 7564221"/>
                <a:gd name="connsiteY0" fmla="*/ 261256 h 1489900"/>
                <a:gd name="connsiteX1" fmla="*/ 6577249 w 7564221"/>
                <a:gd name="connsiteY1" fmla="*/ 0 h 1489900"/>
                <a:gd name="connsiteX2" fmla="*/ 7564221 w 7564221"/>
                <a:gd name="connsiteY2" fmla="*/ 648071 h 1489900"/>
                <a:gd name="connsiteX3" fmla="*/ 783771 w 7564221"/>
                <a:gd name="connsiteY3" fmla="*/ 1489900 h 1489900"/>
                <a:gd name="connsiteX4" fmla="*/ 0 w 7564221"/>
                <a:gd name="connsiteY4" fmla="*/ 261256 h 1489900"/>
                <a:gd name="connsiteX0" fmla="*/ 0 w 7520678"/>
                <a:gd name="connsiteY0" fmla="*/ 507999 h 1489900"/>
                <a:gd name="connsiteX1" fmla="*/ 6533706 w 7520678"/>
                <a:gd name="connsiteY1" fmla="*/ 0 h 1489900"/>
                <a:gd name="connsiteX2" fmla="*/ 7520678 w 7520678"/>
                <a:gd name="connsiteY2" fmla="*/ 648071 h 1489900"/>
                <a:gd name="connsiteX3" fmla="*/ 740228 w 7520678"/>
                <a:gd name="connsiteY3" fmla="*/ 1489900 h 1489900"/>
                <a:gd name="connsiteX4" fmla="*/ 0 w 7520678"/>
                <a:gd name="connsiteY4" fmla="*/ 507999 h 1489900"/>
                <a:gd name="connsiteX0" fmla="*/ 0 w 7520678"/>
                <a:gd name="connsiteY0" fmla="*/ 507999 h 1228643"/>
                <a:gd name="connsiteX1" fmla="*/ 6533706 w 7520678"/>
                <a:gd name="connsiteY1" fmla="*/ 0 h 1228643"/>
                <a:gd name="connsiteX2" fmla="*/ 7520678 w 7520678"/>
                <a:gd name="connsiteY2" fmla="*/ 648071 h 1228643"/>
                <a:gd name="connsiteX3" fmla="*/ 537028 w 7520678"/>
                <a:gd name="connsiteY3" fmla="*/ 1228643 h 1228643"/>
                <a:gd name="connsiteX4" fmla="*/ 0 w 7520678"/>
                <a:gd name="connsiteY4" fmla="*/ 507999 h 1228643"/>
                <a:gd name="connsiteX0" fmla="*/ 0 w 7709364"/>
                <a:gd name="connsiteY0" fmla="*/ 507999 h 1228643"/>
                <a:gd name="connsiteX1" fmla="*/ 6533706 w 7709364"/>
                <a:gd name="connsiteY1" fmla="*/ 0 h 1228643"/>
                <a:gd name="connsiteX2" fmla="*/ 7709364 w 7709364"/>
                <a:gd name="connsiteY2" fmla="*/ 909328 h 1228643"/>
                <a:gd name="connsiteX3" fmla="*/ 537028 w 7709364"/>
                <a:gd name="connsiteY3" fmla="*/ 1228643 h 1228643"/>
                <a:gd name="connsiteX4" fmla="*/ 0 w 7709364"/>
                <a:gd name="connsiteY4" fmla="*/ 507999 h 1228643"/>
                <a:gd name="connsiteX0" fmla="*/ 0 w 7709364"/>
                <a:gd name="connsiteY0" fmla="*/ 507999 h 1707614"/>
                <a:gd name="connsiteX1" fmla="*/ 6533706 w 7709364"/>
                <a:gd name="connsiteY1" fmla="*/ 0 h 1707614"/>
                <a:gd name="connsiteX2" fmla="*/ 7709364 w 7709364"/>
                <a:gd name="connsiteY2" fmla="*/ 909328 h 1707614"/>
                <a:gd name="connsiteX3" fmla="*/ 885371 w 7709364"/>
                <a:gd name="connsiteY3" fmla="*/ 1707614 h 1707614"/>
                <a:gd name="connsiteX4" fmla="*/ 0 w 7709364"/>
                <a:gd name="connsiteY4" fmla="*/ 507999 h 1707614"/>
                <a:gd name="connsiteX0" fmla="*/ 0 w 7869021"/>
                <a:gd name="connsiteY0" fmla="*/ 507999 h 1707614"/>
                <a:gd name="connsiteX1" fmla="*/ 6533706 w 7869021"/>
                <a:gd name="connsiteY1" fmla="*/ 0 h 1707614"/>
                <a:gd name="connsiteX2" fmla="*/ 7869021 w 7869021"/>
                <a:gd name="connsiteY2" fmla="*/ 1330243 h 1707614"/>
                <a:gd name="connsiteX3" fmla="*/ 885371 w 7869021"/>
                <a:gd name="connsiteY3" fmla="*/ 1707614 h 1707614"/>
                <a:gd name="connsiteX4" fmla="*/ 0 w 7869021"/>
                <a:gd name="connsiteY4" fmla="*/ 507999 h 1707614"/>
                <a:gd name="connsiteX0" fmla="*/ 0 w 8347993"/>
                <a:gd name="connsiteY0" fmla="*/ 507999 h 2026929"/>
                <a:gd name="connsiteX1" fmla="*/ 6533706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026929"/>
                <a:gd name="connsiteX1" fmla="*/ 6591764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665557"/>
                <a:gd name="connsiteX1" fmla="*/ 6591764 w 8347993"/>
                <a:gd name="connsiteY1" fmla="*/ 0 h 2665557"/>
                <a:gd name="connsiteX2" fmla="*/ 8347993 w 8347993"/>
                <a:gd name="connsiteY2" fmla="*/ 2026929 h 2665557"/>
                <a:gd name="connsiteX3" fmla="*/ 1640114 w 8347993"/>
                <a:gd name="connsiteY3" fmla="*/ 2665557 h 2665557"/>
                <a:gd name="connsiteX4" fmla="*/ 0 w 8347993"/>
                <a:gd name="connsiteY4" fmla="*/ 507999 h 2665557"/>
                <a:gd name="connsiteX0" fmla="*/ 0 w 8347993"/>
                <a:gd name="connsiteY0" fmla="*/ 522513 h 2680071"/>
                <a:gd name="connsiteX1" fmla="*/ 655421 w 8347993"/>
                <a:gd name="connsiteY1" fmla="*/ 0 h 2680071"/>
                <a:gd name="connsiteX2" fmla="*/ 8347993 w 8347993"/>
                <a:gd name="connsiteY2" fmla="*/ 2041443 h 2680071"/>
                <a:gd name="connsiteX3" fmla="*/ 1640114 w 8347993"/>
                <a:gd name="connsiteY3" fmla="*/ 2680071 h 2680071"/>
                <a:gd name="connsiteX4" fmla="*/ 0 w 8347993"/>
                <a:gd name="connsiteY4" fmla="*/ 522513 h 2680071"/>
                <a:gd name="connsiteX0" fmla="*/ 0 w 1640114"/>
                <a:gd name="connsiteY0" fmla="*/ 522513 h 2680071"/>
                <a:gd name="connsiteX1" fmla="*/ 655421 w 1640114"/>
                <a:gd name="connsiteY1" fmla="*/ 0 h 2680071"/>
                <a:gd name="connsiteX2" fmla="*/ 1468222 w 1640114"/>
                <a:gd name="connsiteY2" fmla="*/ 1010928 h 2680071"/>
                <a:gd name="connsiteX3" fmla="*/ 1640114 w 1640114"/>
                <a:gd name="connsiteY3" fmla="*/ 2680071 h 2680071"/>
                <a:gd name="connsiteX4" fmla="*/ 0 w 1640114"/>
                <a:gd name="connsiteY4" fmla="*/ 522513 h 2680071"/>
                <a:gd name="connsiteX0" fmla="*/ 0 w 1654629"/>
                <a:gd name="connsiteY0" fmla="*/ 740227 h 2680071"/>
                <a:gd name="connsiteX1" fmla="*/ 669936 w 1654629"/>
                <a:gd name="connsiteY1" fmla="*/ 0 h 2680071"/>
                <a:gd name="connsiteX2" fmla="*/ 1482737 w 1654629"/>
                <a:gd name="connsiteY2" fmla="*/ 1010928 h 2680071"/>
                <a:gd name="connsiteX3" fmla="*/ 1654629 w 1654629"/>
                <a:gd name="connsiteY3" fmla="*/ 2680071 h 2680071"/>
                <a:gd name="connsiteX4" fmla="*/ 0 w 1654629"/>
                <a:gd name="connsiteY4" fmla="*/ 740227 h 2680071"/>
                <a:gd name="connsiteX0" fmla="*/ 0 w 1482737"/>
                <a:gd name="connsiteY0" fmla="*/ 740227 h 1736642"/>
                <a:gd name="connsiteX1" fmla="*/ 669936 w 1482737"/>
                <a:gd name="connsiteY1" fmla="*/ 0 h 1736642"/>
                <a:gd name="connsiteX2" fmla="*/ 1482737 w 1482737"/>
                <a:gd name="connsiteY2" fmla="*/ 1010928 h 1736642"/>
                <a:gd name="connsiteX3" fmla="*/ 885372 w 1482737"/>
                <a:gd name="connsiteY3" fmla="*/ 1736642 h 1736642"/>
                <a:gd name="connsiteX4" fmla="*/ 0 w 1482737"/>
                <a:gd name="connsiteY4" fmla="*/ 740227 h 1736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2737" h="1736642">
                  <a:moveTo>
                    <a:pt x="0" y="740227"/>
                  </a:moveTo>
                  <a:lnTo>
                    <a:pt x="669936" y="0"/>
                  </a:lnTo>
                  <a:lnTo>
                    <a:pt x="1482737" y="1010928"/>
                  </a:lnTo>
                  <a:lnTo>
                    <a:pt x="885372" y="1736642"/>
                  </a:lnTo>
                  <a:lnTo>
                    <a:pt x="0" y="740227"/>
                  </a:lnTo>
                  <a:close/>
                </a:path>
              </a:pathLst>
            </a:custGeom>
            <a:gradFill>
              <a:gsLst>
                <a:gs pos="52000">
                  <a:schemeClr val="bg1">
                    <a:alpha val="24000"/>
                  </a:schemeClr>
                </a:gs>
                <a:gs pos="11000">
                  <a:schemeClr val="bg1">
                    <a:lumMod val="50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矩形 109">
              <a:extLst>
                <a:ext uri="{FF2B5EF4-FFF2-40B4-BE49-F238E27FC236}">
                  <a16:creationId xmlns:a16="http://schemas.microsoft.com/office/drawing/2014/main" id="{774078E2-909D-465C-AB51-B542466C7FA6}"/>
                </a:ext>
              </a:extLst>
            </p:cNvPr>
            <p:cNvSpPr/>
            <p:nvPr/>
          </p:nvSpPr>
          <p:spPr>
            <a:xfrm>
              <a:off x="2925267" y="1484784"/>
              <a:ext cx="720080" cy="792088"/>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35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t>02</a:t>
              </a:r>
              <a:endParaRPr lang="zh-CN" altLang="en-US" sz="2400" b="1" dirty="0"/>
            </a:p>
          </p:txBody>
        </p:sp>
      </p:grpSp>
      <p:grpSp>
        <p:nvGrpSpPr>
          <p:cNvPr id="111" name="组合 110">
            <a:extLst>
              <a:ext uri="{FF2B5EF4-FFF2-40B4-BE49-F238E27FC236}">
                <a16:creationId xmlns:a16="http://schemas.microsoft.com/office/drawing/2014/main" id="{568791B1-A3A1-441F-90E4-B8248AA12BE4}"/>
              </a:ext>
            </a:extLst>
          </p:cNvPr>
          <p:cNvGrpSpPr/>
          <p:nvPr/>
        </p:nvGrpSpPr>
        <p:grpSpPr>
          <a:xfrm>
            <a:off x="1845147" y="3846534"/>
            <a:ext cx="1244885" cy="1440160"/>
            <a:chOff x="2925267" y="1484784"/>
            <a:chExt cx="1511765" cy="1748904"/>
          </a:xfrm>
        </p:grpSpPr>
        <p:sp>
          <p:nvSpPr>
            <p:cNvPr id="112" name="矩形 7">
              <a:extLst>
                <a:ext uri="{FF2B5EF4-FFF2-40B4-BE49-F238E27FC236}">
                  <a16:creationId xmlns:a16="http://schemas.microsoft.com/office/drawing/2014/main" id="{E77819ED-04B4-46EF-A0D8-560A7ED1B304}"/>
                </a:ext>
              </a:extLst>
            </p:cNvPr>
            <p:cNvSpPr/>
            <p:nvPr/>
          </p:nvSpPr>
          <p:spPr>
            <a:xfrm>
              <a:off x="2954295" y="1497046"/>
              <a:ext cx="1482737" cy="1736642"/>
            </a:xfrm>
            <a:custGeom>
              <a:avLst/>
              <a:gdLst>
                <a:gd name="connsiteX0" fmla="*/ 0 w 7128792"/>
                <a:gd name="connsiteY0" fmla="*/ 0 h 648072"/>
                <a:gd name="connsiteX1" fmla="*/ 7128792 w 7128792"/>
                <a:gd name="connsiteY1" fmla="*/ 0 h 648072"/>
                <a:gd name="connsiteX2" fmla="*/ 7128792 w 7128792"/>
                <a:gd name="connsiteY2" fmla="*/ 648072 h 648072"/>
                <a:gd name="connsiteX3" fmla="*/ 0 w 7128792"/>
                <a:gd name="connsiteY3" fmla="*/ 648072 h 648072"/>
                <a:gd name="connsiteX4" fmla="*/ 0 w 7128792"/>
                <a:gd name="connsiteY4" fmla="*/ 0 h 648072"/>
                <a:gd name="connsiteX0" fmla="*/ 0 w 7128792"/>
                <a:gd name="connsiteY0" fmla="*/ 275771 h 923843"/>
                <a:gd name="connsiteX1" fmla="*/ 6504677 w 7128792"/>
                <a:gd name="connsiteY1" fmla="*/ 0 h 923843"/>
                <a:gd name="connsiteX2" fmla="*/ 7128792 w 7128792"/>
                <a:gd name="connsiteY2" fmla="*/ 923843 h 923843"/>
                <a:gd name="connsiteX3" fmla="*/ 0 w 7128792"/>
                <a:gd name="connsiteY3" fmla="*/ 923843 h 923843"/>
                <a:gd name="connsiteX4" fmla="*/ 0 w 7128792"/>
                <a:gd name="connsiteY4" fmla="*/ 275771 h 923843"/>
                <a:gd name="connsiteX0" fmla="*/ 0 w 7564221"/>
                <a:gd name="connsiteY0" fmla="*/ 275771 h 923843"/>
                <a:gd name="connsiteX1" fmla="*/ 6504677 w 7564221"/>
                <a:gd name="connsiteY1" fmla="*/ 0 h 923843"/>
                <a:gd name="connsiteX2" fmla="*/ 7564221 w 7564221"/>
                <a:gd name="connsiteY2" fmla="*/ 662586 h 923843"/>
                <a:gd name="connsiteX3" fmla="*/ 0 w 7564221"/>
                <a:gd name="connsiteY3" fmla="*/ 923843 h 923843"/>
                <a:gd name="connsiteX4" fmla="*/ 0 w 7564221"/>
                <a:gd name="connsiteY4" fmla="*/ 275771 h 923843"/>
                <a:gd name="connsiteX0" fmla="*/ 0 w 7564221"/>
                <a:gd name="connsiteY0" fmla="*/ 261256 h 909328"/>
                <a:gd name="connsiteX1" fmla="*/ 6577249 w 7564221"/>
                <a:gd name="connsiteY1" fmla="*/ 0 h 909328"/>
                <a:gd name="connsiteX2" fmla="*/ 7564221 w 7564221"/>
                <a:gd name="connsiteY2" fmla="*/ 648071 h 909328"/>
                <a:gd name="connsiteX3" fmla="*/ 0 w 7564221"/>
                <a:gd name="connsiteY3" fmla="*/ 909328 h 909328"/>
                <a:gd name="connsiteX4" fmla="*/ 0 w 7564221"/>
                <a:gd name="connsiteY4" fmla="*/ 261256 h 909328"/>
                <a:gd name="connsiteX0" fmla="*/ 0 w 7564221"/>
                <a:gd name="connsiteY0" fmla="*/ 261256 h 1489900"/>
                <a:gd name="connsiteX1" fmla="*/ 6577249 w 7564221"/>
                <a:gd name="connsiteY1" fmla="*/ 0 h 1489900"/>
                <a:gd name="connsiteX2" fmla="*/ 7564221 w 7564221"/>
                <a:gd name="connsiteY2" fmla="*/ 648071 h 1489900"/>
                <a:gd name="connsiteX3" fmla="*/ 783771 w 7564221"/>
                <a:gd name="connsiteY3" fmla="*/ 1489900 h 1489900"/>
                <a:gd name="connsiteX4" fmla="*/ 0 w 7564221"/>
                <a:gd name="connsiteY4" fmla="*/ 261256 h 1489900"/>
                <a:gd name="connsiteX0" fmla="*/ 0 w 7520678"/>
                <a:gd name="connsiteY0" fmla="*/ 507999 h 1489900"/>
                <a:gd name="connsiteX1" fmla="*/ 6533706 w 7520678"/>
                <a:gd name="connsiteY1" fmla="*/ 0 h 1489900"/>
                <a:gd name="connsiteX2" fmla="*/ 7520678 w 7520678"/>
                <a:gd name="connsiteY2" fmla="*/ 648071 h 1489900"/>
                <a:gd name="connsiteX3" fmla="*/ 740228 w 7520678"/>
                <a:gd name="connsiteY3" fmla="*/ 1489900 h 1489900"/>
                <a:gd name="connsiteX4" fmla="*/ 0 w 7520678"/>
                <a:gd name="connsiteY4" fmla="*/ 507999 h 1489900"/>
                <a:gd name="connsiteX0" fmla="*/ 0 w 7520678"/>
                <a:gd name="connsiteY0" fmla="*/ 507999 h 1228643"/>
                <a:gd name="connsiteX1" fmla="*/ 6533706 w 7520678"/>
                <a:gd name="connsiteY1" fmla="*/ 0 h 1228643"/>
                <a:gd name="connsiteX2" fmla="*/ 7520678 w 7520678"/>
                <a:gd name="connsiteY2" fmla="*/ 648071 h 1228643"/>
                <a:gd name="connsiteX3" fmla="*/ 537028 w 7520678"/>
                <a:gd name="connsiteY3" fmla="*/ 1228643 h 1228643"/>
                <a:gd name="connsiteX4" fmla="*/ 0 w 7520678"/>
                <a:gd name="connsiteY4" fmla="*/ 507999 h 1228643"/>
                <a:gd name="connsiteX0" fmla="*/ 0 w 7709364"/>
                <a:gd name="connsiteY0" fmla="*/ 507999 h 1228643"/>
                <a:gd name="connsiteX1" fmla="*/ 6533706 w 7709364"/>
                <a:gd name="connsiteY1" fmla="*/ 0 h 1228643"/>
                <a:gd name="connsiteX2" fmla="*/ 7709364 w 7709364"/>
                <a:gd name="connsiteY2" fmla="*/ 909328 h 1228643"/>
                <a:gd name="connsiteX3" fmla="*/ 537028 w 7709364"/>
                <a:gd name="connsiteY3" fmla="*/ 1228643 h 1228643"/>
                <a:gd name="connsiteX4" fmla="*/ 0 w 7709364"/>
                <a:gd name="connsiteY4" fmla="*/ 507999 h 1228643"/>
                <a:gd name="connsiteX0" fmla="*/ 0 w 7709364"/>
                <a:gd name="connsiteY0" fmla="*/ 507999 h 1707614"/>
                <a:gd name="connsiteX1" fmla="*/ 6533706 w 7709364"/>
                <a:gd name="connsiteY1" fmla="*/ 0 h 1707614"/>
                <a:gd name="connsiteX2" fmla="*/ 7709364 w 7709364"/>
                <a:gd name="connsiteY2" fmla="*/ 909328 h 1707614"/>
                <a:gd name="connsiteX3" fmla="*/ 885371 w 7709364"/>
                <a:gd name="connsiteY3" fmla="*/ 1707614 h 1707614"/>
                <a:gd name="connsiteX4" fmla="*/ 0 w 7709364"/>
                <a:gd name="connsiteY4" fmla="*/ 507999 h 1707614"/>
                <a:gd name="connsiteX0" fmla="*/ 0 w 7869021"/>
                <a:gd name="connsiteY0" fmla="*/ 507999 h 1707614"/>
                <a:gd name="connsiteX1" fmla="*/ 6533706 w 7869021"/>
                <a:gd name="connsiteY1" fmla="*/ 0 h 1707614"/>
                <a:gd name="connsiteX2" fmla="*/ 7869021 w 7869021"/>
                <a:gd name="connsiteY2" fmla="*/ 1330243 h 1707614"/>
                <a:gd name="connsiteX3" fmla="*/ 885371 w 7869021"/>
                <a:gd name="connsiteY3" fmla="*/ 1707614 h 1707614"/>
                <a:gd name="connsiteX4" fmla="*/ 0 w 7869021"/>
                <a:gd name="connsiteY4" fmla="*/ 507999 h 1707614"/>
                <a:gd name="connsiteX0" fmla="*/ 0 w 8347993"/>
                <a:gd name="connsiteY0" fmla="*/ 507999 h 2026929"/>
                <a:gd name="connsiteX1" fmla="*/ 6533706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026929"/>
                <a:gd name="connsiteX1" fmla="*/ 6591764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665557"/>
                <a:gd name="connsiteX1" fmla="*/ 6591764 w 8347993"/>
                <a:gd name="connsiteY1" fmla="*/ 0 h 2665557"/>
                <a:gd name="connsiteX2" fmla="*/ 8347993 w 8347993"/>
                <a:gd name="connsiteY2" fmla="*/ 2026929 h 2665557"/>
                <a:gd name="connsiteX3" fmla="*/ 1640114 w 8347993"/>
                <a:gd name="connsiteY3" fmla="*/ 2665557 h 2665557"/>
                <a:gd name="connsiteX4" fmla="*/ 0 w 8347993"/>
                <a:gd name="connsiteY4" fmla="*/ 507999 h 2665557"/>
                <a:gd name="connsiteX0" fmla="*/ 0 w 8347993"/>
                <a:gd name="connsiteY0" fmla="*/ 522513 h 2680071"/>
                <a:gd name="connsiteX1" fmla="*/ 655421 w 8347993"/>
                <a:gd name="connsiteY1" fmla="*/ 0 h 2680071"/>
                <a:gd name="connsiteX2" fmla="*/ 8347993 w 8347993"/>
                <a:gd name="connsiteY2" fmla="*/ 2041443 h 2680071"/>
                <a:gd name="connsiteX3" fmla="*/ 1640114 w 8347993"/>
                <a:gd name="connsiteY3" fmla="*/ 2680071 h 2680071"/>
                <a:gd name="connsiteX4" fmla="*/ 0 w 8347993"/>
                <a:gd name="connsiteY4" fmla="*/ 522513 h 2680071"/>
                <a:gd name="connsiteX0" fmla="*/ 0 w 1640114"/>
                <a:gd name="connsiteY0" fmla="*/ 522513 h 2680071"/>
                <a:gd name="connsiteX1" fmla="*/ 655421 w 1640114"/>
                <a:gd name="connsiteY1" fmla="*/ 0 h 2680071"/>
                <a:gd name="connsiteX2" fmla="*/ 1468222 w 1640114"/>
                <a:gd name="connsiteY2" fmla="*/ 1010928 h 2680071"/>
                <a:gd name="connsiteX3" fmla="*/ 1640114 w 1640114"/>
                <a:gd name="connsiteY3" fmla="*/ 2680071 h 2680071"/>
                <a:gd name="connsiteX4" fmla="*/ 0 w 1640114"/>
                <a:gd name="connsiteY4" fmla="*/ 522513 h 2680071"/>
                <a:gd name="connsiteX0" fmla="*/ 0 w 1654629"/>
                <a:gd name="connsiteY0" fmla="*/ 740227 h 2680071"/>
                <a:gd name="connsiteX1" fmla="*/ 669936 w 1654629"/>
                <a:gd name="connsiteY1" fmla="*/ 0 h 2680071"/>
                <a:gd name="connsiteX2" fmla="*/ 1482737 w 1654629"/>
                <a:gd name="connsiteY2" fmla="*/ 1010928 h 2680071"/>
                <a:gd name="connsiteX3" fmla="*/ 1654629 w 1654629"/>
                <a:gd name="connsiteY3" fmla="*/ 2680071 h 2680071"/>
                <a:gd name="connsiteX4" fmla="*/ 0 w 1654629"/>
                <a:gd name="connsiteY4" fmla="*/ 740227 h 2680071"/>
                <a:gd name="connsiteX0" fmla="*/ 0 w 1482737"/>
                <a:gd name="connsiteY0" fmla="*/ 740227 h 1736642"/>
                <a:gd name="connsiteX1" fmla="*/ 669936 w 1482737"/>
                <a:gd name="connsiteY1" fmla="*/ 0 h 1736642"/>
                <a:gd name="connsiteX2" fmla="*/ 1482737 w 1482737"/>
                <a:gd name="connsiteY2" fmla="*/ 1010928 h 1736642"/>
                <a:gd name="connsiteX3" fmla="*/ 885372 w 1482737"/>
                <a:gd name="connsiteY3" fmla="*/ 1736642 h 1736642"/>
                <a:gd name="connsiteX4" fmla="*/ 0 w 1482737"/>
                <a:gd name="connsiteY4" fmla="*/ 740227 h 1736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2737" h="1736642">
                  <a:moveTo>
                    <a:pt x="0" y="740227"/>
                  </a:moveTo>
                  <a:lnTo>
                    <a:pt x="669936" y="0"/>
                  </a:lnTo>
                  <a:lnTo>
                    <a:pt x="1482737" y="1010928"/>
                  </a:lnTo>
                  <a:lnTo>
                    <a:pt x="885372" y="1736642"/>
                  </a:lnTo>
                  <a:lnTo>
                    <a:pt x="0" y="740227"/>
                  </a:lnTo>
                  <a:close/>
                </a:path>
              </a:pathLst>
            </a:custGeom>
            <a:gradFill>
              <a:gsLst>
                <a:gs pos="55000">
                  <a:schemeClr val="bg1">
                    <a:alpha val="24000"/>
                  </a:schemeClr>
                </a:gs>
                <a:gs pos="16000">
                  <a:schemeClr val="bg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a:extLst>
                <a:ext uri="{FF2B5EF4-FFF2-40B4-BE49-F238E27FC236}">
                  <a16:creationId xmlns:a16="http://schemas.microsoft.com/office/drawing/2014/main" id="{31C4E630-368D-40F7-BD65-E2B426EE9483}"/>
                </a:ext>
              </a:extLst>
            </p:cNvPr>
            <p:cNvSpPr/>
            <p:nvPr/>
          </p:nvSpPr>
          <p:spPr>
            <a:xfrm>
              <a:off x="2925267" y="1484784"/>
              <a:ext cx="720080" cy="792088"/>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35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t>03</a:t>
              </a:r>
              <a:endParaRPr lang="zh-CN" altLang="en-US" sz="2400" b="1" dirty="0"/>
            </a:p>
          </p:txBody>
        </p:sp>
      </p:grpSp>
      <p:grpSp>
        <p:nvGrpSpPr>
          <p:cNvPr id="114" name="组合 113">
            <a:extLst>
              <a:ext uri="{FF2B5EF4-FFF2-40B4-BE49-F238E27FC236}">
                <a16:creationId xmlns:a16="http://schemas.microsoft.com/office/drawing/2014/main" id="{C9F449EE-0741-413A-BF7B-2A6EFE6A7FDC}"/>
              </a:ext>
            </a:extLst>
          </p:cNvPr>
          <p:cNvGrpSpPr/>
          <p:nvPr/>
        </p:nvGrpSpPr>
        <p:grpSpPr>
          <a:xfrm>
            <a:off x="1845147" y="4725144"/>
            <a:ext cx="1244885" cy="1440160"/>
            <a:chOff x="2925267" y="1484784"/>
            <a:chExt cx="1511765" cy="1748904"/>
          </a:xfrm>
        </p:grpSpPr>
        <p:sp>
          <p:nvSpPr>
            <p:cNvPr id="115" name="矩形 7">
              <a:extLst>
                <a:ext uri="{FF2B5EF4-FFF2-40B4-BE49-F238E27FC236}">
                  <a16:creationId xmlns:a16="http://schemas.microsoft.com/office/drawing/2014/main" id="{DE6C4957-C469-49AF-8E2D-29D96B88D851}"/>
                </a:ext>
              </a:extLst>
            </p:cNvPr>
            <p:cNvSpPr/>
            <p:nvPr/>
          </p:nvSpPr>
          <p:spPr>
            <a:xfrm>
              <a:off x="2954295" y="1497046"/>
              <a:ext cx="1482737" cy="1736642"/>
            </a:xfrm>
            <a:custGeom>
              <a:avLst/>
              <a:gdLst>
                <a:gd name="connsiteX0" fmla="*/ 0 w 7128792"/>
                <a:gd name="connsiteY0" fmla="*/ 0 h 648072"/>
                <a:gd name="connsiteX1" fmla="*/ 7128792 w 7128792"/>
                <a:gd name="connsiteY1" fmla="*/ 0 h 648072"/>
                <a:gd name="connsiteX2" fmla="*/ 7128792 w 7128792"/>
                <a:gd name="connsiteY2" fmla="*/ 648072 h 648072"/>
                <a:gd name="connsiteX3" fmla="*/ 0 w 7128792"/>
                <a:gd name="connsiteY3" fmla="*/ 648072 h 648072"/>
                <a:gd name="connsiteX4" fmla="*/ 0 w 7128792"/>
                <a:gd name="connsiteY4" fmla="*/ 0 h 648072"/>
                <a:gd name="connsiteX0" fmla="*/ 0 w 7128792"/>
                <a:gd name="connsiteY0" fmla="*/ 275771 h 923843"/>
                <a:gd name="connsiteX1" fmla="*/ 6504677 w 7128792"/>
                <a:gd name="connsiteY1" fmla="*/ 0 h 923843"/>
                <a:gd name="connsiteX2" fmla="*/ 7128792 w 7128792"/>
                <a:gd name="connsiteY2" fmla="*/ 923843 h 923843"/>
                <a:gd name="connsiteX3" fmla="*/ 0 w 7128792"/>
                <a:gd name="connsiteY3" fmla="*/ 923843 h 923843"/>
                <a:gd name="connsiteX4" fmla="*/ 0 w 7128792"/>
                <a:gd name="connsiteY4" fmla="*/ 275771 h 923843"/>
                <a:gd name="connsiteX0" fmla="*/ 0 w 7564221"/>
                <a:gd name="connsiteY0" fmla="*/ 275771 h 923843"/>
                <a:gd name="connsiteX1" fmla="*/ 6504677 w 7564221"/>
                <a:gd name="connsiteY1" fmla="*/ 0 h 923843"/>
                <a:gd name="connsiteX2" fmla="*/ 7564221 w 7564221"/>
                <a:gd name="connsiteY2" fmla="*/ 662586 h 923843"/>
                <a:gd name="connsiteX3" fmla="*/ 0 w 7564221"/>
                <a:gd name="connsiteY3" fmla="*/ 923843 h 923843"/>
                <a:gd name="connsiteX4" fmla="*/ 0 w 7564221"/>
                <a:gd name="connsiteY4" fmla="*/ 275771 h 923843"/>
                <a:gd name="connsiteX0" fmla="*/ 0 w 7564221"/>
                <a:gd name="connsiteY0" fmla="*/ 261256 h 909328"/>
                <a:gd name="connsiteX1" fmla="*/ 6577249 w 7564221"/>
                <a:gd name="connsiteY1" fmla="*/ 0 h 909328"/>
                <a:gd name="connsiteX2" fmla="*/ 7564221 w 7564221"/>
                <a:gd name="connsiteY2" fmla="*/ 648071 h 909328"/>
                <a:gd name="connsiteX3" fmla="*/ 0 w 7564221"/>
                <a:gd name="connsiteY3" fmla="*/ 909328 h 909328"/>
                <a:gd name="connsiteX4" fmla="*/ 0 w 7564221"/>
                <a:gd name="connsiteY4" fmla="*/ 261256 h 909328"/>
                <a:gd name="connsiteX0" fmla="*/ 0 w 7564221"/>
                <a:gd name="connsiteY0" fmla="*/ 261256 h 1489900"/>
                <a:gd name="connsiteX1" fmla="*/ 6577249 w 7564221"/>
                <a:gd name="connsiteY1" fmla="*/ 0 h 1489900"/>
                <a:gd name="connsiteX2" fmla="*/ 7564221 w 7564221"/>
                <a:gd name="connsiteY2" fmla="*/ 648071 h 1489900"/>
                <a:gd name="connsiteX3" fmla="*/ 783771 w 7564221"/>
                <a:gd name="connsiteY3" fmla="*/ 1489900 h 1489900"/>
                <a:gd name="connsiteX4" fmla="*/ 0 w 7564221"/>
                <a:gd name="connsiteY4" fmla="*/ 261256 h 1489900"/>
                <a:gd name="connsiteX0" fmla="*/ 0 w 7520678"/>
                <a:gd name="connsiteY0" fmla="*/ 507999 h 1489900"/>
                <a:gd name="connsiteX1" fmla="*/ 6533706 w 7520678"/>
                <a:gd name="connsiteY1" fmla="*/ 0 h 1489900"/>
                <a:gd name="connsiteX2" fmla="*/ 7520678 w 7520678"/>
                <a:gd name="connsiteY2" fmla="*/ 648071 h 1489900"/>
                <a:gd name="connsiteX3" fmla="*/ 740228 w 7520678"/>
                <a:gd name="connsiteY3" fmla="*/ 1489900 h 1489900"/>
                <a:gd name="connsiteX4" fmla="*/ 0 w 7520678"/>
                <a:gd name="connsiteY4" fmla="*/ 507999 h 1489900"/>
                <a:gd name="connsiteX0" fmla="*/ 0 w 7520678"/>
                <a:gd name="connsiteY0" fmla="*/ 507999 h 1228643"/>
                <a:gd name="connsiteX1" fmla="*/ 6533706 w 7520678"/>
                <a:gd name="connsiteY1" fmla="*/ 0 h 1228643"/>
                <a:gd name="connsiteX2" fmla="*/ 7520678 w 7520678"/>
                <a:gd name="connsiteY2" fmla="*/ 648071 h 1228643"/>
                <a:gd name="connsiteX3" fmla="*/ 537028 w 7520678"/>
                <a:gd name="connsiteY3" fmla="*/ 1228643 h 1228643"/>
                <a:gd name="connsiteX4" fmla="*/ 0 w 7520678"/>
                <a:gd name="connsiteY4" fmla="*/ 507999 h 1228643"/>
                <a:gd name="connsiteX0" fmla="*/ 0 w 7709364"/>
                <a:gd name="connsiteY0" fmla="*/ 507999 h 1228643"/>
                <a:gd name="connsiteX1" fmla="*/ 6533706 w 7709364"/>
                <a:gd name="connsiteY1" fmla="*/ 0 h 1228643"/>
                <a:gd name="connsiteX2" fmla="*/ 7709364 w 7709364"/>
                <a:gd name="connsiteY2" fmla="*/ 909328 h 1228643"/>
                <a:gd name="connsiteX3" fmla="*/ 537028 w 7709364"/>
                <a:gd name="connsiteY3" fmla="*/ 1228643 h 1228643"/>
                <a:gd name="connsiteX4" fmla="*/ 0 w 7709364"/>
                <a:gd name="connsiteY4" fmla="*/ 507999 h 1228643"/>
                <a:gd name="connsiteX0" fmla="*/ 0 w 7709364"/>
                <a:gd name="connsiteY0" fmla="*/ 507999 h 1707614"/>
                <a:gd name="connsiteX1" fmla="*/ 6533706 w 7709364"/>
                <a:gd name="connsiteY1" fmla="*/ 0 h 1707614"/>
                <a:gd name="connsiteX2" fmla="*/ 7709364 w 7709364"/>
                <a:gd name="connsiteY2" fmla="*/ 909328 h 1707614"/>
                <a:gd name="connsiteX3" fmla="*/ 885371 w 7709364"/>
                <a:gd name="connsiteY3" fmla="*/ 1707614 h 1707614"/>
                <a:gd name="connsiteX4" fmla="*/ 0 w 7709364"/>
                <a:gd name="connsiteY4" fmla="*/ 507999 h 1707614"/>
                <a:gd name="connsiteX0" fmla="*/ 0 w 7869021"/>
                <a:gd name="connsiteY0" fmla="*/ 507999 h 1707614"/>
                <a:gd name="connsiteX1" fmla="*/ 6533706 w 7869021"/>
                <a:gd name="connsiteY1" fmla="*/ 0 h 1707614"/>
                <a:gd name="connsiteX2" fmla="*/ 7869021 w 7869021"/>
                <a:gd name="connsiteY2" fmla="*/ 1330243 h 1707614"/>
                <a:gd name="connsiteX3" fmla="*/ 885371 w 7869021"/>
                <a:gd name="connsiteY3" fmla="*/ 1707614 h 1707614"/>
                <a:gd name="connsiteX4" fmla="*/ 0 w 7869021"/>
                <a:gd name="connsiteY4" fmla="*/ 507999 h 1707614"/>
                <a:gd name="connsiteX0" fmla="*/ 0 w 8347993"/>
                <a:gd name="connsiteY0" fmla="*/ 507999 h 2026929"/>
                <a:gd name="connsiteX1" fmla="*/ 6533706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026929"/>
                <a:gd name="connsiteX1" fmla="*/ 6591764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665557"/>
                <a:gd name="connsiteX1" fmla="*/ 6591764 w 8347993"/>
                <a:gd name="connsiteY1" fmla="*/ 0 h 2665557"/>
                <a:gd name="connsiteX2" fmla="*/ 8347993 w 8347993"/>
                <a:gd name="connsiteY2" fmla="*/ 2026929 h 2665557"/>
                <a:gd name="connsiteX3" fmla="*/ 1640114 w 8347993"/>
                <a:gd name="connsiteY3" fmla="*/ 2665557 h 2665557"/>
                <a:gd name="connsiteX4" fmla="*/ 0 w 8347993"/>
                <a:gd name="connsiteY4" fmla="*/ 507999 h 2665557"/>
                <a:gd name="connsiteX0" fmla="*/ 0 w 8347993"/>
                <a:gd name="connsiteY0" fmla="*/ 522513 h 2680071"/>
                <a:gd name="connsiteX1" fmla="*/ 655421 w 8347993"/>
                <a:gd name="connsiteY1" fmla="*/ 0 h 2680071"/>
                <a:gd name="connsiteX2" fmla="*/ 8347993 w 8347993"/>
                <a:gd name="connsiteY2" fmla="*/ 2041443 h 2680071"/>
                <a:gd name="connsiteX3" fmla="*/ 1640114 w 8347993"/>
                <a:gd name="connsiteY3" fmla="*/ 2680071 h 2680071"/>
                <a:gd name="connsiteX4" fmla="*/ 0 w 8347993"/>
                <a:gd name="connsiteY4" fmla="*/ 522513 h 2680071"/>
                <a:gd name="connsiteX0" fmla="*/ 0 w 1640114"/>
                <a:gd name="connsiteY0" fmla="*/ 522513 h 2680071"/>
                <a:gd name="connsiteX1" fmla="*/ 655421 w 1640114"/>
                <a:gd name="connsiteY1" fmla="*/ 0 h 2680071"/>
                <a:gd name="connsiteX2" fmla="*/ 1468222 w 1640114"/>
                <a:gd name="connsiteY2" fmla="*/ 1010928 h 2680071"/>
                <a:gd name="connsiteX3" fmla="*/ 1640114 w 1640114"/>
                <a:gd name="connsiteY3" fmla="*/ 2680071 h 2680071"/>
                <a:gd name="connsiteX4" fmla="*/ 0 w 1640114"/>
                <a:gd name="connsiteY4" fmla="*/ 522513 h 2680071"/>
                <a:gd name="connsiteX0" fmla="*/ 0 w 1654629"/>
                <a:gd name="connsiteY0" fmla="*/ 740227 h 2680071"/>
                <a:gd name="connsiteX1" fmla="*/ 669936 w 1654629"/>
                <a:gd name="connsiteY1" fmla="*/ 0 h 2680071"/>
                <a:gd name="connsiteX2" fmla="*/ 1482737 w 1654629"/>
                <a:gd name="connsiteY2" fmla="*/ 1010928 h 2680071"/>
                <a:gd name="connsiteX3" fmla="*/ 1654629 w 1654629"/>
                <a:gd name="connsiteY3" fmla="*/ 2680071 h 2680071"/>
                <a:gd name="connsiteX4" fmla="*/ 0 w 1654629"/>
                <a:gd name="connsiteY4" fmla="*/ 740227 h 2680071"/>
                <a:gd name="connsiteX0" fmla="*/ 0 w 1482737"/>
                <a:gd name="connsiteY0" fmla="*/ 740227 h 1736642"/>
                <a:gd name="connsiteX1" fmla="*/ 669936 w 1482737"/>
                <a:gd name="connsiteY1" fmla="*/ 0 h 1736642"/>
                <a:gd name="connsiteX2" fmla="*/ 1482737 w 1482737"/>
                <a:gd name="connsiteY2" fmla="*/ 1010928 h 1736642"/>
                <a:gd name="connsiteX3" fmla="*/ 885372 w 1482737"/>
                <a:gd name="connsiteY3" fmla="*/ 1736642 h 1736642"/>
                <a:gd name="connsiteX4" fmla="*/ 0 w 1482737"/>
                <a:gd name="connsiteY4" fmla="*/ 740227 h 1736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2737" h="1736642">
                  <a:moveTo>
                    <a:pt x="0" y="740227"/>
                  </a:moveTo>
                  <a:lnTo>
                    <a:pt x="669936" y="0"/>
                  </a:lnTo>
                  <a:lnTo>
                    <a:pt x="1482737" y="1010928"/>
                  </a:lnTo>
                  <a:lnTo>
                    <a:pt x="885372" y="1736642"/>
                  </a:lnTo>
                  <a:lnTo>
                    <a:pt x="0" y="740227"/>
                  </a:lnTo>
                  <a:close/>
                </a:path>
              </a:pathLst>
            </a:custGeom>
            <a:gradFill>
              <a:gsLst>
                <a:gs pos="57000">
                  <a:schemeClr val="bg1">
                    <a:alpha val="24000"/>
                  </a:schemeClr>
                </a:gs>
                <a:gs pos="0">
                  <a:schemeClr val="bg1">
                    <a:lumMod val="50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矩形 115">
              <a:extLst>
                <a:ext uri="{FF2B5EF4-FFF2-40B4-BE49-F238E27FC236}">
                  <a16:creationId xmlns:a16="http://schemas.microsoft.com/office/drawing/2014/main" id="{47192139-424A-409F-95BF-0EDA42A92E9A}"/>
                </a:ext>
              </a:extLst>
            </p:cNvPr>
            <p:cNvSpPr/>
            <p:nvPr/>
          </p:nvSpPr>
          <p:spPr>
            <a:xfrm>
              <a:off x="2925267" y="1484784"/>
              <a:ext cx="720080" cy="792088"/>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35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t>04</a:t>
              </a:r>
              <a:endParaRPr lang="zh-CN" altLang="en-US" sz="2400" b="1" dirty="0"/>
            </a:p>
          </p:txBody>
        </p:sp>
      </p:grpSp>
    </p:spTree>
    <p:extLst>
      <p:ext uri="{BB962C8B-B14F-4D97-AF65-F5344CB8AC3E}">
        <p14:creationId xmlns:p14="http://schemas.microsoft.com/office/powerpoint/2010/main" val="407170521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5"/>
                                        </p:tgtEl>
                                        <p:attrNameLst>
                                          <p:attrName>style.visibility</p:attrName>
                                        </p:attrNameLst>
                                      </p:cBhvr>
                                      <p:to>
                                        <p:strVal val="visible"/>
                                      </p:to>
                                    </p:set>
                                    <p:anim calcmode="lin" valueType="num">
                                      <p:cBhvr additive="base">
                                        <p:cTn id="11" dur="500" fill="hold"/>
                                        <p:tgtEl>
                                          <p:spTgt spid="105"/>
                                        </p:tgtEl>
                                        <p:attrNameLst>
                                          <p:attrName>ppt_x</p:attrName>
                                        </p:attrNameLst>
                                      </p:cBhvr>
                                      <p:tavLst>
                                        <p:tav tm="0">
                                          <p:val>
                                            <p:strVal val="#ppt_x"/>
                                          </p:val>
                                        </p:tav>
                                        <p:tav tm="100000">
                                          <p:val>
                                            <p:strVal val="#ppt_x"/>
                                          </p:val>
                                        </p:tav>
                                      </p:tavLst>
                                    </p:anim>
                                    <p:anim calcmode="lin" valueType="num">
                                      <p:cBhvr additive="base">
                                        <p:cTn id="12" dur="500" fill="hold"/>
                                        <p:tgtEl>
                                          <p:spTgt spid="10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08"/>
                                        </p:tgtEl>
                                        <p:attrNameLst>
                                          <p:attrName>style.visibility</p:attrName>
                                        </p:attrNameLst>
                                      </p:cBhvr>
                                      <p:to>
                                        <p:strVal val="visible"/>
                                      </p:to>
                                    </p:set>
                                    <p:anim calcmode="lin" valueType="num">
                                      <p:cBhvr additive="base">
                                        <p:cTn id="15" dur="500" fill="hold"/>
                                        <p:tgtEl>
                                          <p:spTgt spid="108"/>
                                        </p:tgtEl>
                                        <p:attrNameLst>
                                          <p:attrName>ppt_x</p:attrName>
                                        </p:attrNameLst>
                                      </p:cBhvr>
                                      <p:tavLst>
                                        <p:tav tm="0">
                                          <p:val>
                                            <p:strVal val="#ppt_x"/>
                                          </p:val>
                                        </p:tav>
                                        <p:tav tm="100000">
                                          <p:val>
                                            <p:strVal val="#ppt_x"/>
                                          </p:val>
                                        </p:tav>
                                      </p:tavLst>
                                    </p:anim>
                                    <p:anim calcmode="lin" valueType="num">
                                      <p:cBhvr additive="base">
                                        <p:cTn id="16" dur="500" fill="hold"/>
                                        <p:tgtEl>
                                          <p:spTgt spid="10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11"/>
                                        </p:tgtEl>
                                        <p:attrNameLst>
                                          <p:attrName>style.visibility</p:attrName>
                                        </p:attrNameLst>
                                      </p:cBhvr>
                                      <p:to>
                                        <p:strVal val="visible"/>
                                      </p:to>
                                    </p:set>
                                    <p:anim calcmode="lin" valueType="num">
                                      <p:cBhvr additive="base">
                                        <p:cTn id="19" dur="500" fill="hold"/>
                                        <p:tgtEl>
                                          <p:spTgt spid="111"/>
                                        </p:tgtEl>
                                        <p:attrNameLst>
                                          <p:attrName>ppt_x</p:attrName>
                                        </p:attrNameLst>
                                      </p:cBhvr>
                                      <p:tavLst>
                                        <p:tav tm="0">
                                          <p:val>
                                            <p:strVal val="#ppt_x"/>
                                          </p:val>
                                        </p:tav>
                                        <p:tav tm="100000">
                                          <p:val>
                                            <p:strVal val="#ppt_x"/>
                                          </p:val>
                                        </p:tav>
                                      </p:tavLst>
                                    </p:anim>
                                    <p:anim calcmode="lin" valueType="num">
                                      <p:cBhvr additive="base">
                                        <p:cTn id="20" dur="500" fill="hold"/>
                                        <p:tgtEl>
                                          <p:spTgt spid="111"/>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14"/>
                                        </p:tgtEl>
                                        <p:attrNameLst>
                                          <p:attrName>style.visibility</p:attrName>
                                        </p:attrNameLst>
                                      </p:cBhvr>
                                      <p:to>
                                        <p:strVal val="visible"/>
                                      </p:to>
                                    </p:set>
                                    <p:anim calcmode="lin" valueType="num">
                                      <p:cBhvr additive="base">
                                        <p:cTn id="23" dur="500" fill="hold"/>
                                        <p:tgtEl>
                                          <p:spTgt spid="114"/>
                                        </p:tgtEl>
                                        <p:attrNameLst>
                                          <p:attrName>ppt_x</p:attrName>
                                        </p:attrNameLst>
                                      </p:cBhvr>
                                      <p:tavLst>
                                        <p:tav tm="0">
                                          <p:val>
                                            <p:strVal val="#ppt_x"/>
                                          </p:val>
                                        </p:tav>
                                        <p:tav tm="100000">
                                          <p:val>
                                            <p:strVal val="#ppt_x"/>
                                          </p:val>
                                        </p:tav>
                                      </p:tavLst>
                                    </p:anim>
                                    <p:anim calcmode="lin" valueType="num">
                                      <p:cBhvr additive="base">
                                        <p:cTn id="24" dur="500" fill="hold"/>
                                        <p:tgtEl>
                                          <p:spTgt spid="11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02"/>
                                        </p:tgtEl>
                                        <p:attrNameLst>
                                          <p:attrName>style.visibility</p:attrName>
                                        </p:attrNameLst>
                                      </p:cBhvr>
                                      <p:to>
                                        <p:strVal val="visible"/>
                                      </p:to>
                                    </p:set>
                                    <p:anim calcmode="lin" valueType="num">
                                      <p:cBhvr additive="base">
                                        <p:cTn id="27" dur="500" fill="hold"/>
                                        <p:tgtEl>
                                          <p:spTgt spid="102"/>
                                        </p:tgtEl>
                                        <p:attrNameLst>
                                          <p:attrName>ppt_x</p:attrName>
                                        </p:attrNameLst>
                                      </p:cBhvr>
                                      <p:tavLst>
                                        <p:tav tm="0">
                                          <p:val>
                                            <p:strVal val="#ppt_x"/>
                                          </p:val>
                                        </p:tav>
                                        <p:tav tm="100000">
                                          <p:val>
                                            <p:strVal val="#ppt_x"/>
                                          </p:val>
                                        </p:tav>
                                      </p:tavLst>
                                    </p:anim>
                                    <p:anim calcmode="lin" valueType="num">
                                      <p:cBhvr additive="base">
                                        <p:cTn id="28" dur="500" fill="hold"/>
                                        <p:tgtEl>
                                          <p:spTgt spid="10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03"/>
                                        </p:tgtEl>
                                        <p:attrNameLst>
                                          <p:attrName>style.visibility</p:attrName>
                                        </p:attrNameLst>
                                      </p:cBhvr>
                                      <p:to>
                                        <p:strVal val="visible"/>
                                      </p:to>
                                    </p:set>
                                    <p:anim calcmode="lin" valueType="num">
                                      <p:cBhvr additive="base">
                                        <p:cTn id="31" dur="500" fill="hold"/>
                                        <p:tgtEl>
                                          <p:spTgt spid="103"/>
                                        </p:tgtEl>
                                        <p:attrNameLst>
                                          <p:attrName>ppt_x</p:attrName>
                                        </p:attrNameLst>
                                      </p:cBhvr>
                                      <p:tavLst>
                                        <p:tav tm="0">
                                          <p:val>
                                            <p:strVal val="#ppt_x"/>
                                          </p:val>
                                        </p:tav>
                                        <p:tav tm="100000">
                                          <p:val>
                                            <p:strVal val="#ppt_x"/>
                                          </p:val>
                                        </p:tav>
                                      </p:tavLst>
                                    </p:anim>
                                    <p:anim calcmode="lin" valueType="num">
                                      <p:cBhvr additive="base">
                                        <p:cTn id="32" dur="500" fill="hold"/>
                                        <p:tgtEl>
                                          <p:spTgt spid="1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2" grpId="0"/>
      <p:bldP spid="10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矩形 119">
            <a:extLst>
              <a:ext uri="{FF2B5EF4-FFF2-40B4-BE49-F238E27FC236}">
                <a16:creationId xmlns:a16="http://schemas.microsoft.com/office/drawing/2014/main" id="{7D3CDBC4-88F8-41FF-91A4-F9BB4CE5D0A9}"/>
              </a:ext>
            </a:extLst>
          </p:cNvPr>
          <p:cNvSpPr/>
          <p:nvPr/>
        </p:nvSpPr>
        <p:spPr>
          <a:xfrm>
            <a:off x="1197075" y="1556792"/>
            <a:ext cx="10081120" cy="1008112"/>
          </a:xfrm>
          <a:prstGeom prst="rect">
            <a:avLst/>
          </a:prstGeom>
          <a:solidFill>
            <a:schemeClr val="accent2"/>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125067" y="260648"/>
            <a:ext cx="4339650"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过去五年的主要工作</a:t>
            </a:r>
          </a:p>
        </p:txBody>
      </p:sp>
      <p:sp>
        <p:nvSpPr>
          <p:cNvPr id="117" name="矩形 116">
            <a:extLst>
              <a:ext uri="{FF2B5EF4-FFF2-40B4-BE49-F238E27FC236}">
                <a16:creationId xmlns:a16="http://schemas.microsoft.com/office/drawing/2014/main" id="{4841C70E-6241-418D-AC0A-D52B673C4CC2}"/>
              </a:ext>
            </a:extLst>
          </p:cNvPr>
          <p:cNvSpPr/>
          <p:nvPr/>
        </p:nvSpPr>
        <p:spPr>
          <a:xfrm>
            <a:off x="3717355" y="1628800"/>
            <a:ext cx="6210845" cy="837152"/>
          </a:xfrm>
          <a:prstGeom prst="rect">
            <a:avLst/>
          </a:prstGeom>
        </p:spPr>
        <p:txBody>
          <a:bodyPr wrap="square">
            <a:spAutoFit/>
          </a:bodyPr>
          <a:lstStyle/>
          <a:p>
            <a:pPr>
              <a:lnSpc>
                <a:spcPct val="121000"/>
              </a:lnSpc>
            </a:pPr>
            <a:r>
              <a:rPr lang="zh-CN" altLang="en-US" sz="2000" b="1" dirty="0">
                <a:solidFill>
                  <a:schemeClr val="bg1"/>
                </a:solidFill>
                <a:latin typeface="微软雅黑" panose="020B0503020204020204" pitchFamily="34" charset="-122"/>
                <a:ea typeface="微软雅黑" panose="020B0503020204020204" pitchFamily="34" charset="-122"/>
              </a:rPr>
              <a:t>坚持稳中求进工作总基调，着力创新和完善宏观调控，经济运行保持在合理区间、实现稳中向好</a:t>
            </a:r>
          </a:p>
        </p:txBody>
      </p:sp>
      <p:sp>
        <p:nvSpPr>
          <p:cNvPr id="118" name="六边形 117">
            <a:extLst>
              <a:ext uri="{FF2B5EF4-FFF2-40B4-BE49-F238E27FC236}">
                <a16:creationId xmlns:a16="http://schemas.microsoft.com/office/drawing/2014/main" id="{0B23D4B4-8B29-4B5D-BF59-95B4A0144E67}"/>
              </a:ext>
            </a:extLst>
          </p:cNvPr>
          <p:cNvSpPr/>
          <p:nvPr/>
        </p:nvSpPr>
        <p:spPr>
          <a:xfrm>
            <a:off x="1773139" y="1412776"/>
            <a:ext cx="1368152" cy="1296144"/>
          </a:xfrm>
          <a:prstGeom prst="hexagon">
            <a:avLst/>
          </a:prstGeom>
          <a:solidFill>
            <a:schemeClr val="bg1"/>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矩形 118">
            <a:extLst>
              <a:ext uri="{FF2B5EF4-FFF2-40B4-BE49-F238E27FC236}">
                <a16:creationId xmlns:a16="http://schemas.microsoft.com/office/drawing/2014/main" id="{5068219C-C2F5-40FB-B25D-063B8865EE64}"/>
              </a:ext>
            </a:extLst>
          </p:cNvPr>
          <p:cNvSpPr/>
          <p:nvPr/>
        </p:nvSpPr>
        <p:spPr>
          <a:xfrm>
            <a:off x="2060608" y="1496995"/>
            <a:ext cx="1080120" cy="1107996"/>
          </a:xfrm>
          <a:prstGeom prst="rect">
            <a:avLst/>
          </a:prstGeom>
        </p:spPr>
        <p:txBody>
          <a:bodyPr wrap="square">
            <a:spAutoFit/>
          </a:bodyPr>
          <a:lstStyle/>
          <a:p>
            <a:pPr>
              <a:lnSpc>
                <a:spcPct val="150000"/>
              </a:lnSpc>
            </a:pPr>
            <a:r>
              <a:rPr lang="en-US" altLang="zh-CN" sz="4400" b="1" dirty="0">
                <a:solidFill>
                  <a:schemeClr val="accent1"/>
                </a:solidFill>
                <a:latin typeface="微软雅黑" panose="020B0503020204020204" pitchFamily="34" charset="-122"/>
                <a:ea typeface="微软雅黑" panose="020B0503020204020204" pitchFamily="34" charset="-122"/>
              </a:rPr>
              <a:t>01</a:t>
            </a:r>
            <a:endParaRPr lang="zh-CN" altLang="en-US" sz="4400" b="1" dirty="0">
              <a:solidFill>
                <a:schemeClr val="accent1"/>
              </a:solidFill>
              <a:latin typeface="微软雅黑" panose="020B0503020204020204" pitchFamily="34" charset="-122"/>
              <a:ea typeface="微软雅黑" panose="020B0503020204020204" pitchFamily="34" charset="-122"/>
            </a:endParaRPr>
          </a:p>
        </p:txBody>
      </p:sp>
      <p:sp>
        <p:nvSpPr>
          <p:cNvPr id="121" name="矩形 120">
            <a:extLst>
              <a:ext uri="{FF2B5EF4-FFF2-40B4-BE49-F238E27FC236}">
                <a16:creationId xmlns:a16="http://schemas.microsoft.com/office/drawing/2014/main" id="{E55D7197-5079-4501-AE7D-382D4696606A}"/>
              </a:ext>
            </a:extLst>
          </p:cNvPr>
          <p:cNvSpPr/>
          <p:nvPr/>
        </p:nvSpPr>
        <p:spPr>
          <a:xfrm>
            <a:off x="1485107" y="3212976"/>
            <a:ext cx="4320480" cy="1569660"/>
          </a:xfrm>
          <a:prstGeom prst="rect">
            <a:avLst/>
          </a:prstGeom>
        </p:spPr>
        <p:txBody>
          <a:bodyPr wrap="square">
            <a:spAutoFit/>
          </a:bodyPr>
          <a:lstStyle/>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坚持实施积极的财政政策和稳健的货币政策</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结束了</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66</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年的营业税征收历史</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共减轻市场主体负担</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万多亿元</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id="{A02DD286-93D2-4A59-A39C-DFEABFC23FA6}"/>
              </a:ext>
            </a:extLst>
          </p:cNvPr>
          <p:cNvSpPr/>
          <p:nvPr/>
        </p:nvSpPr>
        <p:spPr>
          <a:xfrm>
            <a:off x="6813699" y="3933056"/>
            <a:ext cx="4392488" cy="1077218"/>
          </a:xfrm>
          <a:prstGeom prst="rect">
            <a:avLst/>
          </a:prstGeom>
        </p:spPr>
        <p:txBody>
          <a:bodyPr wrap="square">
            <a:spAutoFit/>
          </a:bodyPr>
          <a:lstStyle/>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财政赤字率一直控制在</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以内</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保持人民币汇率基本稳定，外汇储备转降为升</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等腰三角形 3">
            <a:extLst>
              <a:ext uri="{FF2B5EF4-FFF2-40B4-BE49-F238E27FC236}">
                <a16:creationId xmlns:a16="http://schemas.microsoft.com/office/drawing/2014/main" id="{B4172B5B-FA16-4DBA-BA07-ED17C48F1C8C}"/>
              </a:ext>
            </a:extLst>
          </p:cNvPr>
          <p:cNvSpPr/>
          <p:nvPr/>
        </p:nvSpPr>
        <p:spPr>
          <a:xfrm rot="5400000">
            <a:off x="1257959" y="351213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EEF47199-D7B9-41CA-AF79-1D88A4D1286C}"/>
              </a:ext>
            </a:extLst>
          </p:cNvPr>
          <p:cNvSpPr/>
          <p:nvPr/>
        </p:nvSpPr>
        <p:spPr>
          <a:xfrm>
            <a:off x="1485107" y="4725144"/>
            <a:ext cx="4176464" cy="701346"/>
          </a:xfrm>
          <a:prstGeom prst="rect">
            <a:avLst/>
          </a:prstGeom>
        </p:spPr>
        <p:txBody>
          <a:bodyPr wrap="square">
            <a:spAutoFit/>
          </a:bodyPr>
          <a:lstStyle/>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实施地方政府存量债务置换，降低利息负担</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1.2</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万亿元</a:t>
            </a:r>
          </a:p>
        </p:txBody>
      </p:sp>
      <p:sp>
        <p:nvSpPr>
          <p:cNvPr id="12" name="等腰三角形 11">
            <a:extLst>
              <a:ext uri="{FF2B5EF4-FFF2-40B4-BE49-F238E27FC236}">
                <a16:creationId xmlns:a16="http://schemas.microsoft.com/office/drawing/2014/main" id="{8BD0BBB9-E713-4704-B8E9-79EDBB0A8F25}"/>
              </a:ext>
            </a:extLst>
          </p:cNvPr>
          <p:cNvSpPr/>
          <p:nvPr/>
        </p:nvSpPr>
        <p:spPr>
          <a:xfrm rot="5400000">
            <a:off x="1257959" y="3998906"/>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a:extLst>
              <a:ext uri="{FF2B5EF4-FFF2-40B4-BE49-F238E27FC236}">
                <a16:creationId xmlns:a16="http://schemas.microsoft.com/office/drawing/2014/main" id="{559187B7-9EC3-4961-B57C-5642A3DFCB57}"/>
              </a:ext>
            </a:extLst>
          </p:cNvPr>
          <p:cNvSpPr/>
          <p:nvPr/>
        </p:nvSpPr>
        <p:spPr>
          <a:xfrm rot="5400000">
            <a:off x="1257959" y="450296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a:extLst>
              <a:ext uri="{FF2B5EF4-FFF2-40B4-BE49-F238E27FC236}">
                <a16:creationId xmlns:a16="http://schemas.microsoft.com/office/drawing/2014/main" id="{9183908F-1C61-4BFA-80ED-CD321D5F01E3}"/>
              </a:ext>
            </a:extLst>
          </p:cNvPr>
          <p:cNvSpPr/>
          <p:nvPr/>
        </p:nvSpPr>
        <p:spPr>
          <a:xfrm rot="5400000">
            <a:off x="1257959" y="500701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CB140DF4-7E80-4AF8-A7F1-4AD6E77BBFF9}"/>
              </a:ext>
            </a:extLst>
          </p:cNvPr>
          <p:cNvSpPr/>
          <p:nvPr/>
        </p:nvSpPr>
        <p:spPr>
          <a:xfrm>
            <a:off x="6813699" y="4941168"/>
            <a:ext cx="3744416" cy="732508"/>
          </a:xfrm>
          <a:prstGeom prst="rect">
            <a:avLst/>
          </a:prstGeom>
        </p:spPr>
        <p:txBody>
          <a:bodyPr wrap="square">
            <a:spAutoFit/>
          </a:bodyPr>
          <a:lstStyle/>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守住了不发生系统性风险的底线，维护了国家经济金融安全</a:t>
            </a:r>
          </a:p>
        </p:txBody>
      </p:sp>
      <p:sp>
        <p:nvSpPr>
          <p:cNvPr id="8" name="矩形 7">
            <a:extLst>
              <a:ext uri="{FF2B5EF4-FFF2-40B4-BE49-F238E27FC236}">
                <a16:creationId xmlns:a16="http://schemas.microsoft.com/office/drawing/2014/main" id="{E2C99E70-EB28-4FAB-9728-E7EAC3D4D03A}"/>
              </a:ext>
            </a:extLst>
          </p:cNvPr>
          <p:cNvSpPr/>
          <p:nvPr/>
        </p:nvSpPr>
        <p:spPr>
          <a:xfrm>
            <a:off x="6813699" y="3284984"/>
            <a:ext cx="3911302" cy="701346"/>
          </a:xfrm>
          <a:prstGeom prst="rect">
            <a:avLst/>
          </a:prstGeom>
        </p:spPr>
        <p:txBody>
          <a:bodyPr wrap="square">
            <a:spAutoFit/>
          </a:bodyPr>
          <a:lstStyle/>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调整财政支出结构，盘活沉淀资金，保障基本民生和重点项目</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等腰三角形 16">
            <a:extLst>
              <a:ext uri="{FF2B5EF4-FFF2-40B4-BE49-F238E27FC236}">
                <a16:creationId xmlns:a16="http://schemas.microsoft.com/office/drawing/2014/main" id="{3A0B9C61-4EEB-4A51-A64B-8799FBE45FFA}"/>
              </a:ext>
            </a:extLst>
          </p:cNvPr>
          <p:cNvSpPr/>
          <p:nvPr/>
        </p:nvSpPr>
        <p:spPr>
          <a:xfrm rot="5400000">
            <a:off x="6586551" y="351213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a:extLst>
              <a:ext uri="{FF2B5EF4-FFF2-40B4-BE49-F238E27FC236}">
                <a16:creationId xmlns:a16="http://schemas.microsoft.com/office/drawing/2014/main" id="{36817827-4DAA-4DEA-A7FC-906B1098E9AD}"/>
              </a:ext>
            </a:extLst>
          </p:cNvPr>
          <p:cNvSpPr/>
          <p:nvPr/>
        </p:nvSpPr>
        <p:spPr>
          <a:xfrm rot="5400000">
            <a:off x="6586551" y="4214930"/>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a:extLst>
              <a:ext uri="{FF2B5EF4-FFF2-40B4-BE49-F238E27FC236}">
                <a16:creationId xmlns:a16="http://schemas.microsoft.com/office/drawing/2014/main" id="{D9A2C3D6-ECA2-4E5C-9B3B-5ECEB42B0EBB}"/>
              </a:ext>
            </a:extLst>
          </p:cNvPr>
          <p:cNvSpPr/>
          <p:nvPr/>
        </p:nvSpPr>
        <p:spPr>
          <a:xfrm rot="5400000">
            <a:off x="6586551" y="4718986"/>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a:extLst>
              <a:ext uri="{FF2B5EF4-FFF2-40B4-BE49-F238E27FC236}">
                <a16:creationId xmlns:a16="http://schemas.microsoft.com/office/drawing/2014/main" id="{7AD6B63B-0C76-429D-AB5C-C106C5367B6C}"/>
              </a:ext>
            </a:extLst>
          </p:cNvPr>
          <p:cNvSpPr/>
          <p:nvPr/>
        </p:nvSpPr>
        <p:spPr>
          <a:xfrm rot="5400000">
            <a:off x="6586551" y="5295050"/>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9030769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0"/>
                                        </p:tgtEl>
                                        <p:attrNameLst>
                                          <p:attrName>style.visibility</p:attrName>
                                        </p:attrNameLst>
                                      </p:cBhvr>
                                      <p:to>
                                        <p:strVal val="visible"/>
                                      </p:to>
                                    </p:set>
                                    <p:anim calcmode="lin" valueType="num">
                                      <p:cBhvr additive="base">
                                        <p:cTn id="11" dur="500" fill="hold"/>
                                        <p:tgtEl>
                                          <p:spTgt spid="120"/>
                                        </p:tgtEl>
                                        <p:attrNameLst>
                                          <p:attrName>ppt_x</p:attrName>
                                        </p:attrNameLst>
                                      </p:cBhvr>
                                      <p:tavLst>
                                        <p:tav tm="0">
                                          <p:val>
                                            <p:strVal val="#ppt_x"/>
                                          </p:val>
                                        </p:tav>
                                        <p:tav tm="100000">
                                          <p:val>
                                            <p:strVal val="#ppt_x"/>
                                          </p:val>
                                        </p:tav>
                                      </p:tavLst>
                                    </p:anim>
                                    <p:anim calcmode="lin" valueType="num">
                                      <p:cBhvr additive="base">
                                        <p:cTn id="12" dur="500" fill="hold"/>
                                        <p:tgtEl>
                                          <p:spTgt spid="12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7"/>
                                        </p:tgtEl>
                                        <p:attrNameLst>
                                          <p:attrName>style.visibility</p:attrName>
                                        </p:attrNameLst>
                                      </p:cBhvr>
                                      <p:to>
                                        <p:strVal val="visible"/>
                                      </p:to>
                                    </p:set>
                                    <p:anim calcmode="lin" valueType="num">
                                      <p:cBhvr additive="base">
                                        <p:cTn id="15" dur="500" fill="hold"/>
                                        <p:tgtEl>
                                          <p:spTgt spid="117"/>
                                        </p:tgtEl>
                                        <p:attrNameLst>
                                          <p:attrName>ppt_x</p:attrName>
                                        </p:attrNameLst>
                                      </p:cBhvr>
                                      <p:tavLst>
                                        <p:tav tm="0">
                                          <p:val>
                                            <p:strVal val="#ppt_x"/>
                                          </p:val>
                                        </p:tav>
                                        <p:tav tm="100000">
                                          <p:val>
                                            <p:strVal val="#ppt_x"/>
                                          </p:val>
                                        </p:tav>
                                      </p:tavLst>
                                    </p:anim>
                                    <p:anim calcmode="lin" valueType="num">
                                      <p:cBhvr additive="base">
                                        <p:cTn id="16" dur="500" fill="hold"/>
                                        <p:tgtEl>
                                          <p:spTgt spid="11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8"/>
                                        </p:tgtEl>
                                        <p:attrNameLst>
                                          <p:attrName>style.visibility</p:attrName>
                                        </p:attrNameLst>
                                      </p:cBhvr>
                                      <p:to>
                                        <p:strVal val="visible"/>
                                      </p:to>
                                    </p:set>
                                    <p:anim calcmode="lin" valueType="num">
                                      <p:cBhvr additive="base">
                                        <p:cTn id="19" dur="500" fill="hold"/>
                                        <p:tgtEl>
                                          <p:spTgt spid="118"/>
                                        </p:tgtEl>
                                        <p:attrNameLst>
                                          <p:attrName>ppt_x</p:attrName>
                                        </p:attrNameLst>
                                      </p:cBhvr>
                                      <p:tavLst>
                                        <p:tav tm="0">
                                          <p:val>
                                            <p:strVal val="#ppt_x"/>
                                          </p:val>
                                        </p:tav>
                                        <p:tav tm="100000">
                                          <p:val>
                                            <p:strVal val="#ppt_x"/>
                                          </p:val>
                                        </p:tav>
                                      </p:tavLst>
                                    </p:anim>
                                    <p:anim calcmode="lin" valueType="num">
                                      <p:cBhvr additive="base">
                                        <p:cTn id="20" dur="500" fill="hold"/>
                                        <p:tgtEl>
                                          <p:spTgt spid="11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9"/>
                                        </p:tgtEl>
                                        <p:attrNameLst>
                                          <p:attrName>style.visibility</p:attrName>
                                        </p:attrNameLst>
                                      </p:cBhvr>
                                      <p:to>
                                        <p:strVal val="visible"/>
                                      </p:to>
                                    </p:set>
                                    <p:anim calcmode="lin" valueType="num">
                                      <p:cBhvr additive="base">
                                        <p:cTn id="23" dur="500" fill="hold"/>
                                        <p:tgtEl>
                                          <p:spTgt spid="119"/>
                                        </p:tgtEl>
                                        <p:attrNameLst>
                                          <p:attrName>ppt_x</p:attrName>
                                        </p:attrNameLst>
                                      </p:cBhvr>
                                      <p:tavLst>
                                        <p:tav tm="0">
                                          <p:val>
                                            <p:strVal val="#ppt_x"/>
                                          </p:val>
                                        </p:tav>
                                        <p:tav tm="100000">
                                          <p:val>
                                            <p:strVal val="#ppt_x"/>
                                          </p:val>
                                        </p:tav>
                                      </p:tavLst>
                                    </p:anim>
                                    <p:anim calcmode="lin" valueType="num">
                                      <p:cBhvr additive="base">
                                        <p:cTn id="24" dur="500" fill="hold"/>
                                        <p:tgtEl>
                                          <p:spTgt spid="11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1"/>
                                        </p:tgtEl>
                                        <p:attrNameLst>
                                          <p:attrName>style.visibility</p:attrName>
                                        </p:attrNameLst>
                                      </p:cBhvr>
                                      <p:to>
                                        <p:strVal val="visible"/>
                                      </p:to>
                                    </p:set>
                                    <p:anim calcmode="lin" valueType="num">
                                      <p:cBhvr additive="base">
                                        <p:cTn id="27" dur="500" fill="hold"/>
                                        <p:tgtEl>
                                          <p:spTgt spid="121"/>
                                        </p:tgtEl>
                                        <p:attrNameLst>
                                          <p:attrName>ppt_x</p:attrName>
                                        </p:attrNameLst>
                                      </p:cBhvr>
                                      <p:tavLst>
                                        <p:tav tm="0">
                                          <p:val>
                                            <p:strVal val="#ppt_x"/>
                                          </p:val>
                                        </p:tav>
                                        <p:tav tm="100000">
                                          <p:val>
                                            <p:strVal val="#ppt_x"/>
                                          </p:val>
                                        </p:tav>
                                      </p:tavLst>
                                    </p:anim>
                                    <p:anim calcmode="lin" valueType="num">
                                      <p:cBhvr additive="base">
                                        <p:cTn id="28" dur="500" fill="hold"/>
                                        <p:tgtEl>
                                          <p:spTgt spid="12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fill="hold"/>
                                        <p:tgtEl>
                                          <p:spTgt spid="4"/>
                                        </p:tgtEl>
                                        <p:attrNameLst>
                                          <p:attrName>ppt_x</p:attrName>
                                        </p:attrNameLst>
                                      </p:cBhvr>
                                      <p:tavLst>
                                        <p:tav tm="0">
                                          <p:val>
                                            <p:strVal val="#ppt_x"/>
                                          </p:val>
                                        </p:tav>
                                        <p:tav tm="100000">
                                          <p:val>
                                            <p:strVal val="#ppt_x"/>
                                          </p:val>
                                        </p:tav>
                                      </p:tavLst>
                                    </p:anim>
                                    <p:anim calcmode="lin" valueType="num">
                                      <p:cBhvr additive="base">
                                        <p:cTn id="36" dur="500" fill="hold"/>
                                        <p:tgtEl>
                                          <p:spTgt spid="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fill="hold"/>
                                        <p:tgtEl>
                                          <p:spTgt spid="6"/>
                                        </p:tgtEl>
                                        <p:attrNameLst>
                                          <p:attrName>ppt_x</p:attrName>
                                        </p:attrNameLst>
                                      </p:cBhvr>
                                      <p:tavLst>
                                        <p:tav tm="0">
                                          <p:val>
                                            <p:strVal val="#ppt_x"/>
                                          </p:val>
                                        </p:tav>
                                        <p:tav tm="100000">
                                          <p:val>
                                            <p:strVal val="#ppt_x"/>
                                          </p:val>
                                        </p:tav>
                                      </p:tavLst>
                                    </p:anim>
                                    <p:anim calcmode="lin" valueType="num">
                                      <p:cBhvr additive="base">
                                        <p:cTn id="40" dur="500" fill="hold"/>
                                        <p:tgtEl>
                                          <p:spTgt spid="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500" fill="hold"/>
                                        <p:tgtEl>
                                          <p:spTgt spid="13"/>
                                        </p:tgtEl>
                                        <p:attrNameLst>
                                          <p:attrName>ppt_x</p:attrName>
                                        </p:attrNameLst>
                                      </p:cBhvr>
                                      <p:tavLst>
                                        <p:tav tm="0">
                                          <p:val>
                                            <p:strVal val="#ppt_x"/>
                                          </p:val>
                                        </p:tav>
                                        <p:tav tm="100000">
                                          <p:val>
                                            <p:strVal val="#ppt_x"/>
                                          </p:val>
                                        </p:tav>
                                      </p:tavLst>
                                    </p:anim>
                                    <p:anim calcmode="lin" valueType="num">
                                      <p:cBhvr additive="base">
                                        <p:cTn id="48" dur="500" fill="hold"/>
                                        <p:tgtEl>
                                          <p:spTgt spid="1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ppt_x"/>
                                          </p:val>
                                        </p:tav>
                                        <p:tav tm="100000">
                                          <p:val>
                                            <p:strVal val="#ppt_x"/>
                                          </p:val>
                                        </p:tav>
                                      </p:tavLst>
                                    </p:anim>
                                    <p:anim calcmode="lin" valueType="num">
                                      <p:cBhvr additive="base">
                                        <p:cTn id="52" dur="500" fill="hold"/>
                                        <p:tgtEl>
                                          <p:spTgt spid="14"/>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7"/>
                                        </p:tgtEl>
                                        <p:attrNameLst>
                                          <p:attrName>style.visibility</p:attrName>
                                        </p:attrNameLst>
                                      </p:cBhvr>
                                      <p:to>
                                        <p:strVal val="visible"/>
                                      </p:to>
                                    </p:set>
                                    <p:anim calcmode="lin" valueType="num">
                                      <p:cBhvr additive="base">
                                        <p:cTn id="55" dur="500" fill="hold"/>
                                        <p:tgtEl>
                                          <p:spTgt spid="7"/>
                                        </p:tgtEl>
                                        <p:attrNameLst>
                                          <p:attrName>ppt_x</p:attrName>
                                        </p:attrNameLst>
                                      </p:cBhvr>
                                      <p:tavLst>
                                        <p:tav tm="0">
                                          <p:val>
                                            <p:strVal val="#ppt_x"/>
                                          </p:val>
                                        </p:tav>
                                        <p:tav tm="100000">
                                          <p:val>
                                            <p:strVal val="#ppt_x"/>
                                          </p:val>
                                        </p:tav>
                                      </p:tavLst>
                                    </p:anim>
                                    <p:anim calcmode="lin" valueType="num">
                                      <p:cBhvr additive="base">
                                        <p:cTn id="56" dur="500" fill="hold"/>
                                        <p:tgtEl>
                                          <p:spTgt spid="7"/>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8"/>
                                        </p:tgtEl>
                                        <p:attrNameLst>
                                          <p:attrName>style.visibility</p:attrName>
                                        </p:attrNameLst>
                                      </p:cBhvr>
                                      <p:to>
                                        <p:strVal val="visible"/>
                                      </p:to>
                                    </p:set>
                                    <p:anim calcmode="lin" valueType="num">
                                      <p:cBhvr additive="base">
                                        <p:cTn id="59" dur="500" fill="hold"/>
                                        <p:tgtEl>
                                          <p:spTgt spid="8"/>
                                        </p:tgtEl>
                                        <p:attrNameLst>
                                          <p:attrName>ppt_x</p:attrName>
                                        </p:attrNameLst>
                                      </p:cBhvr>
                                      <p:tavLst>
                                        <p:tav tm="0">
                                          <p:val>
                                            <p:strVal val="#ppt_x"/>
                                          </p:val>
                                        </p:tav>
                                        <p:tav tm="100000">
                                          <p:val>
                                            <p:strVal val="#ppt_x"/>
                                          </p:val>
                                        </p:tav>
                                      </p:tavLst>
                                    </p:anim>
                                    <p:anim calcmode="lin" valueType="num">
                                      <p:cBhvr additive="base">
                                        <p:cTn id="60" dur="500" fill="hold"/>
                                        <p:tgtEl>
                                          <p:spTgt spid="8"/>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17"/>
                                        </p:tgtEl>
                                        <p:attrNameLst>
                                          <p:attrName>style.visibility</p:attrName>
                                        </p:attrNameLst>
                                      </p:cBhvr>
                                      <p:to>
                                        <p:strVal val="visible"/>
                                      </p:to>
                                    </p:set>
                                    <p:anim calcmode="lin" valueType="num">
                                      <p:cBhvr additive="base">
                                        <p:cTn id="63" dur="500" fill="hold"/>
                                        <p:tgtEl>
                                          <p:spTgt spid="17"/>
                                        </p:tgtEl>
                                        <p:attrNameLst>
                                          <p:attrName>ppt_x</p:attrName>
                                        </p:attrNameLst>
                                      </p:cBhvr>
                                      <p:tavLst>
                                        <p:tav tm="0">
                                          <p:val>
                                            <p:strVal val="#ppt_x"/>
                                          </p:val>
                                        </p:tav>
                                        <p:tav tm="100000">
                                          <p:val>
                                            <p:strVal val="#ppt_x"/>
                                          </p:val>
                                        </p:tav>
                                      </p:tavLst>
                                    </p:anim>
                                    <p:anim calcmode="lin" valueType="num">
                                      <p:cBhvr additive="base">
                                        <p:cTn id="64" dur="500" fill="hold"/>
                                        <p:tgtEl>
                                          <p:spTgt spid="17"/>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additive="base">
                                        <p:cTn id="67" dur="500" fill="hold"/>
                                        <p:tgtEl>
                                          <p:spTgt spid="18"/>
                                        </p:tgtEl>
                                        <p:attrNameLst>
                                          <p:attrName>ppt_x</p:attrName>
                                        </p:attrNameLst>
                                      </p:cBhvr>
                                      <p:tavLst>
                                        <p:tav tm="0">
                                          <p:val>
                                            <p:strVal val="#ppt_x"/>
                                          </p:val>
                                        </p:tav>
                                        <p:tav tm="100000">
                                          <p:val>
                                            <p:strVal val="#ppt_x"/>
                                          </p:val>
                                        </p:tav>
                                      </p:tavLst>
                                    </p:anim>
                                    <p:anim calcmode="lin" valueType="num">
                                      <p:cBhvr additive="base">
                                        <p:cTn id="68" dur="500" fill="hold"/>
                                        <p:tgtEl>
                                          <p:spTgt spid="18"/>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19"/>
                                        </p:tgtEl>
                                        <p:attrNameLst>
                                          <p:attrName>style.visibility</p:attrName>
                                        </p:attrNameLst>
                                      </p:cBhvr>
                                      <p:to>
                                        <p:strVal val="visible"/>
                                      </p:to>
                                    </p:set>
                                    <p:anim calcmode="lin" valueType="num">
                                      <p:cBhvr additive="base">
                                        <p:cTn id="71" dur="500" fill="hold"/>
                                        <p:tgtEl>
                                          <p:spTgt spid="19"/>
                                        </p:tgtEl>
                                        <p:attrNameLst>
                                          <p:attrName>ppt_x</p:attrName>
                                        </p:attrNameLst>
                                      </p:cBhvr>
                                      <p:tavLst>
                                        <p:tav tm="0">
                                          <p:val>
                                            <p:strVal val="#ppt_x"/>
                                          </p:val>
                                        </p:tav>
                                        <p:tav tm="100000">
                                          <p:val>
                                            <p:strVal val="#ppt_x"/>
                                          </p:val>
                                        </p:tav>
                                      </p:tavLst>
                                    </p:anim>
                                    <p:anim calcmode="lin" valueType="num">
                                      <p:cBhvr additive="base">
                                        <p:cTn id="72" dur="500" fill="hold"/>
                                        <p:tgtEl>
                                          <p:spTgt spid="19"/>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20"/>
                                        </p:tgtEl>
                                        <p:attrNameLst>
                                          <p:attrName>style.visibility</p:attrName>
                                        </p:attrNameLst>
                                      </p:cBhvr>
                                      <p:to>
                                        <p:strVal val="visible"/>
                                      </p:to>
                                    </p:set>
                                    <p:anim calcmode="lin" valueType="num">
                                      <p:cBhvr additive="base">
                                        <p:cTn id="75" dur="500" fill="hold"/>
                                        <p:tgtEl>
                                          <p:spTgt spid="20"/>
                                        </p:tgtEl>
                                        <p:attrNameLst>
                                          <p:attrName>ppt_x</p:attrName>
                                        </p:attrNameLst>
                                      </p:cBhvr>
                                      <p:tavLst>
                                        <p:tav tm="0">
                                          <p:val>
                                            <p:strVal val="#ppt_x"/>
                                          </p:val>
                                        </p:tav>
                                        <p:tav tm="100000">
                                          <p:val>
                                            <p:strVal val="#ppt_x"/>
                                          </p:val>
                                        </p:tav>
                                      </p:tavLst>
                                    </p:anim>
                                    <p:anim calcmode="lin" valueType="num">
                                      <p:cBhvr additive="base">
                                        <p:cTn id="7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P spid="2" grpId="0"/>
      <p:bldP spid="117" grpId="0"/>
      <p:bldP spid="118" grpId="0" animBg="1"/>
      <p:bldP spid="119" grpId="0"/>
      <p:bldP spid="121" grpId="0"/>
      <p:bldP spid="3" grpId="0"/>
      <p:bldP spid="4" grpId="0" animBg="1"/>
      <p:bldP spid="6" grpId="0"/>
      <p:bldP spid="12" grpId="0" animBg="1"/>
      <p:bldP spid="13" grpId="0" animBg="1"/>
      <p:bldP spid="14" grpId="0" animBg="1"/>
      <p:bldP spid="7" grpId="0"/>
      <p:bldP spid="8" grpId="0"/>
      <p:bldP spid="17" grpId="0" animBg="1"/>
      <p:bldP spid="18" grpId="0" animBg="1"/>
      <p:bldP spid="19" grpId="0" animBg="1"/>
      <p:bldP spid="2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矩形 119">
            <a:extLst>
              <a:ext uri="{FF2B5EF4-FFF2-40B4-BE49-F238E27FC236}">
                <a16:creationId xmlns:a16="http://schemas.microsoft.com/office/drawing/2014/main" id="{7D3CDBC4-88F8-41FF-91A4-F9BB4CE5D0A9}"/>
              </a:ext>
            </a:extLst>
          </p:cNvPr>
          <p:cNvSpPr/>
          <p:nvPr/>
        </p:nvSpPr>
        <p:spPr>
          <a:xfrm>
            <a:off x="1053059" y="1556792"/>
            <a:ext cx="10225136" cy="1008112"/>
          </a:xfrm>
          <a:prstGeom prst="rect">
            <a:avLst/>
          </a:prstGeom>
          <a:solidFill>
            <a:schemeClr val="accent2"/>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053059" y="260648"/>
            <a:ext cx="4339650"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过去五年的主要工作</a:t>
            </a:r>
          </a:p>
        </p:txBody>
      </p:sp>
      <p:sp>
        <p:nvSpPr>
          <p:cNvPr id="117" name="矩形 116">
            <a:extLst>
              <a:ext uri="{FF2B5EF4-FFF2-40B4-BE49-F238E27FC236}">
                <a16:creationId xmlns:a16="http://schemas.microsoft.com/office/drawing/2014/main" id="{4841C70E-6241-418D-AC0A-D52B673C4CC2}"/>
              </a:ext>
            </a:extLst>
          </p:cNvPr>
          <p:cNvSpPr/>
          <p:nvPr/>
        </p:nvSpPr>
        <p:spPr>
          <a:xfrm>
            <a:off x="3717355" y="1628800"/>
            <a:ext cx="6210845" cy="799706"/>
          </a:xfrm>
          <a:prstGeom prst="rect">
            <a:avLst/>
          </a:prstGeom>
        </p:spPr>
        <p:txBody>
          <a:bodyPr wrap="square">
            <a:spAutoFit/>
          </a:bodyPr>
          <a:lstStyle/>
          <a:p>
            <a:pPr>
              <a:lnSpc>
                <a:spcPct val="120000"/>
              </a:lnSpc>
            </a:pPr>
            <a:r>
              <a:rPr lang="zh-CN" altLang="en-US" sz="2000" b="1" dirty="0">
                <a:solidFill>
                  <a:schemeClr val="bg1"/>
                </a:solidFill>
                <a:latin typeface="微软雅黑" panose="020B0503020204020204" pitchFamily="34" charset="-122"/>
                <a:ea typeface="微软雅黑" panose="020B0503020204020204" pitchFamily="34" charset="-122"/>
              </a:rPr>
              <a:t>坚持以供给侧结构性改革为主线，着力培育壮大新动能，经济结构加快优化升级</a:t>
            </a:r>
          </a:p>
        </p:txBody>
      </p:sp>
      <p:sp>
        <p:nvSpPr>
          <p:cNvPr id="118" name="六边形 117">
            <a:extLst>
              <a:ext uri="{FF2B5EF4-FFF2-40B4-BE49-F238E27FC236}">
                <a16:creationId xmlns:a16="http://schemas.microsoft.com/office/drawing/2014/main" id="{0B23D4B4-8B29-4B5D-BF59-95B4A0144E67}"/>
              </a:ext>
            </a:extLst>
          </p:cNvPr>
          <p:cNvSpPr/>
          <p:nvPr/>
        </p:nvSpPr>
        <p:spPr>
          <a:xfrm>
            <a:off x="1773139" y="1412776"/>
            <a:ext cx="1368152" cy="1296144"/>
          </a:xfrm>
          <a:prstGeom prst="hexagon">
            <a:avLst/>
          </a:prstGeom>
          <a:solidFill>
            <a:schemeClr val="bg1"/>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矩形 118">
            <a:extLst>
              <a:ext uri="{FF2B5EF4-FFF2-40B4-BE49-F238E27FC236}">
                <a16:creationId xmlns:a16="http://schemas.microsoft.com/office/drawing/2014/main" id="{5068219C-C2F5-40FB-B25D-063B8865EE64}"/>
              </a:ext>
            </a:extLst>
          </p:cNvPr>
          <p:cNvSpPr/>
          <p:nvPr/>
        </p:nvSpPr>
        <p:spPr>
          <a:xfrm>
            <a:off x="2061171" y="1496996"/>
            <a:ext cx="1008112" cy="1107996"/>
          </a:xfrm>
          <a:prstGeom prst="rect">
            <a:avLst/>
          </a:prstGeom>
        </p:spPr>
        <p:txBody>
          <a:bodyPr wrap="square">
            <a:spAutoFit/>
          </a:bodyPr>
          <a:lstStyle/>
          <a:p>
            <a:pPr>
              <a:lnSpc>
                <a:spcPct val="150000"/>
              </a:lnSpc>
            </a:pPr>
            <a:r>
              <a:rPr lang="en-US" altLang="zh-CN" sz="4400" b="1" dirty="0">
                <a:solidFill>
                  <a:schemeClr val="accent1"/>
                </a:solidFill>
                <a:latin typeface="微软雅黑" panose="020B0503020204020204" pitchFamily="34" charset="-122"/>
                <a:ea typeface="微软雅黑" panose="020B0503020204020204" pitchFamily="34" charset="-122"/>
              </a:rPr>
              <a:t>02</a:t>
            </a:r>
            <a:endParaRPr lang="zh-CN" altLang="en-US" sz="4400" b="1" dirty="0">
              <a:solidFill>
                <a:schemeClr val="accent1"/>
              </a:solidFill>
              <a:latin typeface="微软雅黑" panose="020B0503020204020204" pitchFamily="34" charset="-122"/>
              <a:ea typeface="微软雅黑" panose="020B0503020204020204" pitchFamily="34" charset="-122"/>
            </a:endParaRPr>
          </a:p>
        </p:txBody>
      </p:sp>
      <p:sp>
        <p:nvSpPr>
          <p:cNvPr id="4" name="等腰三角形 3">
            <a:extLst>
              <a:ext uri="{FF2B5EF4-FFF2-40B4-BE49-F238E27FC236}">
                <a16:creationId xmlns:a16="http://schemas.microsoft.com/office/drawing/2014/main" id="{B4172B5B-FA16-4DBA-BA07-ED17C48F1C8C}"/>
              </a:ext>
            </a:extLst>
          </p:cNvPr>
          <p:cNvSpPr/>
          <p:nvPr/>
        </p:nvSpPr>
        <p:spPr>
          <a:xfrm rot="5400000">
            <a:off x="1113943" y="3728156"/>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a:extLst>
              <a:ext uri="{FF2B5EF4-FFF2-40B4-BE49-F238E27FC236}">
                <a16:creationId xmlns:a16="http://schemas.microsoft.com/office/drawing/2014/main" id="{8BD0BBB9-E713-4704-B8E9-79EDBB0A8F25}"/>
              </a:ext>
            </a:extLst>
          </p:cNvPr>
          <p:cNvSpPr/>
          <p:nvPr/>
        </p:nvSpPr>
        <p:spPr>
          <a:xfrm rot="5400000">
            <a:off x="1113943" y="414292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a:extLst>
              <a:ext uri="{FF2B5EF4-FFF2-40B4-BE49-F238E27FC236}">
                <a16:creationId xmlns:a16="http://schemas.microsoft.com/office/drawing/2014/main" id="{559187B7-9EC3-4961-B57C-5642A3DFCB57}"/>
              </a:ext>
            </a:extLst>
          </p:cNvPr>
          <p:cNvSpPr/>
          <p:nvPr/>
        </p:nvSpPr>
        <p:spPr>
          <a:xfrm rot="5400000">
            <a:off x="1113943" y="459225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a:extLst>
              <a:ext uri="{FF2B5EF4-FFF2-40B4-BE49-F238E27FC236}">
                <a16:creationId xmlns:a16="http://schemas.microsoft.com/office/drawing/2014/main" id="{9183908F-1C61-4BFA-80ED-CD321D5F01E3}"/>
              </a:ext>
            </a:extLst>
          </p:cNvPr>
          <p:cNvSpPr/>
          <p:nvPr/>
        </p:nvSpPr>
        <p:spPr>
          <a:xfrm rot="5400000">
            <a:off x="1113943" y="495229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F7DF416D-6914-48B7-9DAD-3F0FD79E4E9C}"/>
              </a:ext>
            </a:extLst>
          </p:cNvPr>
          <p:cNvSpPr/>
          <p:nvPr/>
        </p:nvSpPr>
        <p:spPr>
          <a:xfrm>
            <a:off x="1269083" y="3117736"/>
            <a:ext cx="6480720" cy="2831544"/>
          </a:xfrm>
          <a:prstGeom prst="rect">
            <a:avLst/>
          </a:prstGeom>
        </p:spPr>
        <p:txBody>
          <a:bodyPr wrap="square">
            <a:spAutoFit/>
          </a:bodyPr>
          <a:lstStyle/>
          <a:p>
            <a:pPr>
              <a:lnSpc>
                <a:spcPct val="200000"/>
              </a:lnSpc>
            </a:pP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中央财政安排</a:t>
            </a:r>
            <a:r>
              <a:rPr lang="en-US" altLang="zh-CN" b="1" dirty="0">
                <a:solidFill>
                  <a:srgbClr val="C00000"/>
                </a:solidFill>
                <a:latin typeface="微软雅黑" panose="020B0503020204020204" pitchFamily="34" charset="-122"/>
                <a:ea typeface="微软雅黑" panose="020B0503020204020204" pitchFamily="34" charset="-122"/>
              </a:rPr>
              <a:t>1000</a:t>
            </a:r>
            <a:r>
              <a:rPr lang="zh-CN" altLang="en-US" sz="1400" dirty="0">
                <a:solidFill>
                  <a:srgbClr val="C00000"/>
                </a:solidFill>
                <a:latin typeface="微软雅黑" panose="020B0503020204020204" pitchFamily="34" charset="-122"/>
                <a:ea typeface="微软雅黑" panose="020B0503020204020204" pitchFamily="34" charset="-122"/>
              </a:rPr>
              <a:t>亿元</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专项奖补资金予以支持，</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退出钢铁产能</a:t>
            </a:r>
            <a:r>
              <a:rPr lang="en-US" altLang="zh-CN" b="1" dirty="0">
                <a:solidFill>
                  <a:srgbClr val="C00000"/>
                </a:solidFill>
                <a:latin typeface="微软雅黑" panose="020B0503020204020204" pitchFamily="34" charset="-122"/>
                <a:ea typeface="微软雅黑" panose="020B0503020204020204" pitchFamily="34" charset="-122"/>
              </a:rPr>
              <a:t>1.7</a:t>
            </a:r>
            <a:r>
              <a:rPr lang="zh-CN" altLang="en-US" sz="1400" dirty="0">
                <a:solidFill>
                  <a:srgbClr val="C00000"/>
                </a:solidFill>
                <a:latin typeface="微软雅黑" panose="020B0503020204020204" pitchFamily="34" charset="-122"/>
                <a:ea typeface="微软雅黑" panose="020B0503020204020204" pitchFamily="34" charset="-122"/>
              </a:rPr>
              <a:t>亿吨</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以上、煤炭产能</a:t>
            </a:r>
            <a:r>
              <a:rPr lang="en-US" altLang="zh-CN" b="1" dirty="0">
                <a:solidFill>
                  <a:srgbClr val="C00000"/>
                </a:solidFill>
                <a:latin typeface="微软雅黑" panose="020B0503020204020204" pitchFamily="34" charset="-122"/>
                <a:ea typeface="微软雅黑" panose="020B0503020204020204" pitchFamily="34" charset="-122"/>
              </a:rPr>
              <a:t>8</a:t>
            </a:r>
            <a:r>
              <a:rPr lang="zh-CN" altLang="en-US" sz="1400" dirty="0">
                <a:solidFill>
                  <a:srgbClr val="C00000"/>
                </a:solidFill>
                <a:latin typeface="微软雅黑" panose="020B0503020204020204" pitchFamily="34" charset="-122"/>
                <a:ea typeface="微软雅黑" panose="020B0503020204020204" pitchFamily="34" charset="-122"/>
              </a:rPr>
              <a:t>亿吨</a:t>
            </a:r>
            <a:endParaRPr lang="en-US" altLang="zh-CN" sz="1400" dirty="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安置分流职工</a:t>
            </a:r>
            <a:r>
              <a:rPr lang="en-US" altLang="zh-CN" b="1" dirty="0">
                <a:solidFill>
                  <a:srgbClr val="C00000"/>
                </a:solidFill>
                <a:latin typeface="微软雅黑" panose="020B0503020204020204" pitchFamily="34" charset="-122"/>
                <a:ea typeface="微软雅黑" panose="020B0503020204020204" pitchFamily="34" charset="-122"/>
              </a:rPr>
              <a:t>110</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多万人。</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热点城市房价涨势得到控制</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工业企业资产负债率连续下降，宏观杠杆率涨幅明显收窄、总体趋于稳定</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压减政府性基金项目</a:t>
            </a:r>
            <a:r>
              <a:rPr lang="en-US" altLang="zh-CN" b="1" dirty="0">
                <a:solidFill>
                  <a:srgbClr val="C00000"/>
                </a:solidFill>
                <a:latin typeface="微软雅黑" panose="020B0503020204020204" pitchFamily="34" charset="-122"/>
                <a:ea typeface="微软雅黑" panose="020B0503020204020204" pitchFamily="34" charset="-122"/>
              </a:rPr>
              <a:t>30</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，削减中央政府层面设立的涉企收费项目</a:t>
            </a:r>
            <a:r>
              <a:rPr lang="en-US" altLang="zh-CN" b="1" dirty="0">
                <a:solidFill>
                  <a:srgbClr val="C00000"/>
                </a:solidFill>
                <a:latin typeface="微软雅黑" panose="020B0503020204020204" pitchFamily="34" charset="-122"/>
                <a:ea typeface="微软雅黑" panose="020B0503020204020204" pitchFamily="34" charset="-122"/>
              </a:rPr>
              <a:t>60</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以上</a:t>
            </a:r>
          </a:p>
        </p:txBody>
      </p:sp>
      <p:sp>
        <p:nvSpPr>
          <p:cNvPr id="11" name="矩形 10">
            <a:extLst>
              <a:ext uri="{FF2B5EF4-FFF2-40B4-BE49-F238E27FC236}">
                <a16:creationId xmlns:a16="http://schemas.microsoft.com/office/drawing/2014/main" id="{592643CD-00D4-43E2-A3BB-C237E3157B32}"/>
              </a:ext>
            </a:extLst>
          </p:cNvPr>
          <p:cNvSpPr/>
          <p:nvPr/>
        </p:nvSpPr>
        <p:spPr>
          <a:xfrm>
            <a:off x="981051" y="2924944"/>
            <a:ext cx="3877985" cy="461665"/>
          </a:xfrm>
          <a:prstGeom prst="rect">
            <a:avLst/>
          </a:prstGeom>
          <a:noFill/>
        </p:spPr>
        <p:txBody>
          <a:bodyPr vert="horz" wrap="none" rtlCol="0">
            <a:spAutoFit/>
          </a:bodyPr>
          <a:lstStyle/>
          <a:p>
            <a:r>
              <a:rPr lang="zh-CN" altLang="en-US" sz="2400" b="1" dirty="0">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扎实推进“三去一降一补”</a:t>
            </a:r>
            <a:endParaRPr lang="en-US" altLang="zh-CN" sz="2400" b="1" dirty="0">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
        <p:nvSpPr>
          <p:cNvPr id="25" name="等腰三角形 24">
            <a:extLst>
              <a:ext uri="{FF2B5EF4-FFF2-40B4-BE49-F238E27FC236}">
                <a16:creationId xmlns:a16="http://schemas.microsoft.com/office/drawing/2014/main" id="{5050AA10-89B0-4211-8487-ACB07F09C866}"/>
              </a:ext>
            </a:extLst>
          </p:cNvPr>
          <p:cNvSpPr/>
          <p:nvPr/>
        </p:nvSpPr>
        <p:spPr>
          <a:xfrm rot="5400000">
            <a:off x="1113943" y="5242180"/>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a:extLst>
              <a:ext uri="{FF2B5EF4-FFF2-40B4-BE49-F238E27FC236}">
                <a16:creationId xmlns:a16="http://schemas.microsoft.com/office/drawing/2014/main" id="{D581DD82-2870-4C54-96C9-7B9080D717D5}"/>
              </a:ext>
            </a:extLst>
          </p:cNvPr>
          <p:cNvSpPr/>
          <p:nvPr/>
        </p:nvSpPr>
        <p:spPr>
          <a:xfrm rot="5400000">
            <a:off x="1113943" y="562068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a:extLst>
              <a:ext uri="{FF2B5EF4-FFF2-40B4-BE49-F238E27FC236}">
                <a16:creationId xmlns:a16="http://schemas.microsoft.com/office/drawing/2014/main" id="{49DCCA80-5A84-4949-9065-6138943DF901}"/>
              </a:ext>
            </a:extLst>
          </p:cNvPr>
          <p:cNvPicPr>
            <a:picLocks noChangeAspect="1"/>
          </p:cNvPicPr>
          <p:nvPr/>
        </p:nvPicPr>
        <p:blipFill rotWithShape="1">
          <a:blip r:embed="rId3">
            <a:extLst>
              <a:ext uri="{28A0092B-C50C-407E-A947-70E740481C1C}">
                <a14:useLocalDpi xmlns:a14="http://schemas.microsoft.com/office/drawing/2010/main" val="0"/>
              </a:ext>
            </a:extLst>
          </a:blip>
          <a:srcRect t="1840" r="10116" b="4998"/>
          <a:stretch/>
        </p:blipFill>
        <p:spPr>
          <a:xfrm>
            <a:off x="7533779" y="2996952"/>
            <a:ext cx="3235821" cy="2590800"/>
          </a:xfrm>
          <a:prstGeom prst="rect">
            <a:avLst/>
          </a:prstGeom>
        </p:spPr>
      </p:pic>
    </p:spTree>
    <p:extLst>
      <p:ext uri="{BB962C8B-B14F-4D97-AF65-F5344CB8AC3E}">
        <p14:creationId xmlns:p14="http://schemas.microsoft.com/office/powerpoint/2010/main" val="495856022"/>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0"/>
                                        </p:tgtEl>
                                        <p:attrNameLst>
                                          <p:attrName>style.visibility</p:attrName>
                                        </p:attrNameLst>
                                      </p:cBhvr>
                                      <p:to>
                                        <p:strVal val="visible"/>
                                      </p:to>
                                    </p:set>
                                    <p:anim calcmode="lin" valueType="num">
                                      <p:cBhvr additive="base">
                                        <p:cTn id="11" dur="500" fill="hold"/>
                                        <p:tgtEl>
                                          <p:spTgt spid="120"/>
                                        </p:tgtEl>
                                        <p:attrNameLst>
                                          <p:attrName>ppt_x</p:attrName>
                                        </p:attrNameLst>
                                      </p:cBhvr>
                                      <p:tavLst>
                                        <p:tav tm="0">
                                          <p:val>
                                            <p:strVal val="#ppt_x"/>
                                          </p:val>
                                        </p:tav>
                                        <p:tav tm="100000">
                                          <p:val>
                                            <p:strVal val="#ppt_x"/>
                                          </p:val>
                                        </p:tav>
                                      </p:tavLst>
                                    </p:anim>
                                    <p:anim calcmode="lin" valueType="num">
                                      <p:cBhvr additive="base">
                                        <p:cTn id="12" dur="500" fill="hold"/>
                                        <p:tgtEl>
                                          <p:spTgt spid="12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7"/>
                                        </p:tgtEl>
                                        <p:attrNameLst>
                                          <p:attrName>style.visibility</p:attrName>
                                        </p:attrNameLst>
                                      </p:cBhvr>
                                      <p:to>
                                        <p:strVal val="visible"/>
                                      </p:to>
                                    </p:set>
                                    <p:anim calcmode="lin" valueType="num">
                                      <p:cBhvr additive="base">
                                        <p:cTn id="15" dur="500" fill="hold"/>
                                        <p:tgtEl>
                                          <p:spTgt spid="117"/>
                                        </p:tgtEl>
                                        <p:attrNameLst>
                                          <p:attrName>ppt_x</p:attrName>
                                        </p:attrNameLst>
                                      </p:cBhvr>
                                      <p:tavLst>
                                        <p:tav tm="0">
                                          <p:val>
                                            <p:strVal val="#ppt_x"/>
                                          </p:val>
                                        </p:tav>
                                        <p:tav tm="100000">
                                          <p:val>
                                            <p:strVal val="#ppt_x"/>
                                          </p:val>
                                        </p:tav>
                                      </p:tavLst>
                                    </p:anim>
                                    <p:anim calcmode="lin" valueType="num">
                                      <p:cBhvr additive="base">
                                        <p:cTn id="16" dur="500" fill="hold"/>
                                        <p:tgtEl>
                                          <p:spTgt spid="11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8"/>
                                        </p:tgtEl>
                                        <p:attrNameLst>
                                          <p:attrName>style.visibility</p:attrName>
                                        </p:attrNameLst>
                                      </p:cBhvr>
                                      <p:to>
                                        <p:strVal val="visible"/>
                                      </p:to>
                                    </p:set>
                                    <p:anim calcmode="lin" valueType="num">
                                      <p:cBhvr additive="base">
                                        <p:cTn id="19" dur="500" fill="hold"/>
                                        <p:tgtEl>
                                          <p:spTgt spid="118"/>
                                        </p:tgtEl>
                                        <p:attrNameLst>
                                          <p:attrName>ppt_x</p:attrName>
                                        </p:attrNameLst>
                                      </p:cBhvr>
                                      <p:tavLst>
                                        <p:tav tm="0">
                                          <p:val>
                                            <p:strVal val="#ppt_x"/>
                                          </p:val>
                                        </p:tav>
                                        <p:tav tm="100000">
                                          <p:val>
                                            <p:strVal val="#ppt_x"/>
                                          </p:val>
                                        </p:tav>
                                      </p:tavLst>
                                    </p:anim>
                                    <p:anim calcmode="lin" valueType="num">
                                      <p:cBhvr additive="base">
                                        <p:cTn id="20" dur="500" fill="hold"/>
                                        <p:tgtEl>
                                          <p:spTgt spid="11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9"/>
                                        </p:tgtEl>
                                        <p:attrNameLst>
                                          <p:attrName>style.visibility</p:attrName>
                                        </p:attrNameLst>
                                      </p:cBhvr>
                                      <p:to>
                                        <p:strVal val="visible"/>
                                      </p:to>
                                    </p:set>
                                    <p:anim calcmode="lin" valueType="num">
                                      <p:cBhvr additive="base">
                                        <p:cTn id="23" dur="500" fill="hold"/>
                                        <p:tgtEl>
                                          <p:spTgt spid="119"/>
                                        </p:tgtEl>
                                        <p:attrNameLst>
                                          <p:attrName>ppt_x</p:attrName>
                                        </p:attrNameLst>
                                      </p:cBhvr>
                                      <p:tavLst>
                                        <p:tav tm="0">
                                          <p:val>
                                            <p:strVal val="#ppt_x"/>
                                          </p:val>
                                        </p:tav>
                                        <p:tav tm="100000">
                                          <p:val>
                                            <p:strVal val="#ppt_x"/>
                                          </p:val>
                                        </p:tav>
                                      </p:tavLst>
                                    </p:anim>
                                    <p:anim calcmode="lin" valueType="num">
                                      <p:cBhvr additive="base">
                                        <p:cTn id="24" dur="500" fill="hold"/>
                                        <p:tgtEl>
                                          <p:spTgt spid="11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ppt_x"/>
                                          </p:val>
                                        </p:tav>
                                        <p:tav tm="100000">
                                          <p:val>
                                            <p:strVal val="#ppt_x"/>
                                          </p:val>
                                        </p:tav>
                                      </p:tavLst>
                                    </p:anim>
                                    <p:anim calcmode="lin" valueType="num">
                                      <p:cBhvr additive="base">
                                        <p:cTn id="36" dur="500" fill="hold"/>
                                        <p:tgtEl>
                                          <p:spTgt spid="13"/>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ppt_x"/>
                                          </p:val>
                                        </p:tav>
                                        <p:tav tm="100000">
                                          <p:val>
                                            <p:strVal val="#ppt_x"/>
                                          </p:val>
                                        </p:tav>
                                      </p:tavLst>
                                    </p:anim>
                                    <p:anim calcmode="lin" valueType="num">
                                      <p:cBhvr additive="base">
                                        <p:cTn id="40" dur="500" fill="hold"/>
                                        <p:tgtEl>
                                          <p:spTgt spid="14"/>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ppt_x"/>
                                          </p:val>
                                        </p:tav>
                                        <p:tav tm="100000">
                                          <p:val>
                                            <p:strVal val="#ppt_x"/>
                                          </p:val>
                                        </p:tav>
                                      </p:tavLst>
                                    </p:anim>
                                    <p:anim calcmode="lin" valueType="num">
                                      <p:cBhvr additive="base">
                                        <p:cTn id="48" dur="500" fill="hold"/>
                                        <p:tgtEl>
                                          <p:spTgt spid="11"/>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anim calcmode="lin" valueType="num">
                                      <p:cBhvr additive="base">
                                        <p:cTn id="51" dur="500" fill="hold"/>
                                        <p:tgtEl>
                                          <p:spTgt spid="25"/>
                                        </p:tgtEl>
                                        <p:attrNameLst>
                                          <p:attrName>ppt_x</p:attrName>
                                        </p:attrNameLst>
                                      </p:cBhvr>
                                      <p:tavLst>
                                        <p:tav tm="0">
                                          <p:val>
                                            <p:strVal val="#ppt_x"/>
                                          </p:val>
                                        </p:tav>
                                        <p:tav tm="100000">
                                          <p:val>
                                            <p:strVal val="#ppt_x"/>
                                          </p:val>
                                        </p:tav>
                                      </p:tavLst>
                                    </p:anim>
                                    <p:anim calcmode="lin" valueType="num">
                                      <p:cBhvr additive="base">
                                        <p:cTn id="52" dur="500" fill="hold"/>
                                        <p:tgtEl>
                                          <p:spTgt spid="25"/>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6"/>
                                        </p:tgtEl>
                                        <p:attrNameLst>
                                          <p:attrName>style.visibility</p:attrName>
                                        </p:attrNameLst>
                                      </p:cBhvr>
                                      <p:to>
                                        <p:strVal val="visible"/>
                                      </p:to>
                                    </p:set>
                                    <p:anim calcmode="lin" valueType="num">
                                      <p:cBhvr additive="base">
                                        <p:cTn id="55" dur="500" fill="hold"/>
                                        <p:tgtEl>
                                          <p:spTgt spid="26"/>
                                        </p:tgtEl>
                                        <p:attrNameLst>
                                          <p:attrName>ppt_x</p:attrName>
                                        </p:attrNameLst>
                                      </p:cBhvr>
                                      <p:tavLst>
                                        <p:tav tm="0">
                                          <p:val>
                                            <p:strVal val="#ppt_x"/>
                                          </p:val>
                                        </p:tav>
                                        <p:tav tm="100000">
                                          <p:val>
                                            <p:strVal val="#ppt_x"/>
                                          </p:val>
                                        </p:tav>
                                      </p:tavLst>
                                    </p:anim>
                                    <p:anim calcmode="lin" valueType="num">
                                      <p:cBhvr additive="base">
                                        <p:cTn id="56" dur="500" fill="hold"/>
                                        <p:tgtEl>
                                          <p:spTgt spid="26"/>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additive="base">
                                        <p:cTn id="59" dur="500" fill="hold"/>
                                        <p:tgtEl>
                                          <p:spTgt spid="22"/>
                                        </p:tgtEl>
                                        <p:attrNameLst>
                                          <p:attrName>ppt_x</p:attrName>
                                        </p:attrNameLst>
                                      </p:cBhvr>
                                      <p:tavLst>
                                        <p:tav tm="0">
                                          <p:val>
                                            <p:strVal val="#ppt_x"/>
                                          </p:val>
                                        </p:tav>
                                        <p:tav tm="100000">
                                          <p:val>
                                            <p:strVal val="#ppt_x"/>
                                          </p:val>
                                        </p:tav>
                                      </p:tavLst>
                                    </p:anim>
                                    <p:anim calcmode="lin" valueType="num">
                                      <p:cBhvr additive="base">
                                        <p:cTn id="6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P spid="2" grpId="0"/>
      <p:bldP spid="117" grpId="0"/>
      <p:bldP spid="118" grpId="0" animBg="1"/>
      <p:bldP spid="119" grpId="0"/>
      <p:bldP spid="4" grpId="0" animBg="1"/>
      <p:bldP spid="12" grpId="0" animBg="1"/>
      <p:bldP spid="13" grpId="0" animBg="1"/>
      <p:bldP spid="14" grpId="0" animBg="1"/>
      <p:bldP spid="9" grpId="0"/>
      <p:bldP spid="11" grpId="0"/>
      <p:bldP spid="25" grpId="0" animBg="1"/>
      <p:bldP spid="2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053059" y="260648"/>
            <a:ext cx="4339650"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过去五年的主要工作</a:t>
            </a:r>
          </a:p>
        </p:txBody>
      </p:sp>
      <p:sp>
        <p:nvSpPr>
          <p:cNvPr id="4" name="等腰三角形 3">
            <a:extLst>
              <a:ext uri="{FF2B5EF4-FFF2-40B4-BE49-F238E27FC236}">
                <a16:creationId xmlns:a16="http://schemas.microsoft.com/office/drawing/2014/main" id="{B4172B5B-FA16-4DBA-BA07-ED17C48F1C8C}"/>
              </a:ext>
            </a:extLst>
          </p:cNvPr>
          <p:cNvSpPr/>
          <p:nvPr/>
        </p:nvSpPr>
        <p:spPr>
          <a:xfrm rot="5400000">
            <a:off x="969927" y="253157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a:extLst>
              <a:ext uri="{FF2B5EF4-FFF2-40B4-BE49-F238E27FC236}">
                <a16:creationId xmlns:a16="http://schemas.microsoft.com/office/drawing/2014/main" id="{8BD0BBB9-E713-4704-B8E9-79EDBB0A8F25}"/>
              </a:ext>
            </a:extLst>
          </p:cNvPr>
          <p:cNvSpPr/>
          <p:nvPr/>
        </p:nvSpPr>
        <p:spPr>
          <a:xfrm rot="5400000">
            <a:off x="969927" y="283650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a:extLst>
              <a:ext uri="{FF2B5EF4-FFF2-40B4-BE49-F238E27FC236}">
                <a16:creationId xmlns:a16="http://schemas.microsoft.com/office/drawing/2014/main" id="{559187B7-9EC3-4961-B57C-5642A3DFCB57}"/>
              </a:ext>
            </a:extLst>
          </p:cNvPr>
          <p:cNvSpPr/>
          <p:nvPr/>
        </p:nvSpPr>
        <p:spPr>
          <a:xfrm rot="5400000">
            <a:off x="969927" y="320681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a:extLst>
              <a:ext uri="{FF2B5EF4-FFF2-40B4-BE49-F238E27FC236}">
                <a16:creationId xmlns:a16="http://schemas.microsoft.com/office/drawing/2014/main" id="{9183908F-1C61-4BFA-80ED-CD321D5F01E3}"/>
              </a:ext>
            </a:extLst>
          </p:cNvPr>
          <p:cNvSpPr/>
          <p:nvPr/>
        </p:nvSpPr>
        <p:spPr>
          <a:xfrm rot="5400000">
            <a:off x="969927" y="356293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592643CD-00D4-43E2-A3BB-C237E3157B32}"/>
              </a:ext>
            </a:extLst>
          </p:cNvPr>
          <p:cNvSpPr/>
          <p:nvPr/>
        </p:nvSpPr>
        <p:spPr>
          <a:xfrm>
            <a:off x="837035" y="1772816"/>
            <a:ext cx="3877985" cy="461665"/>
          </a:xfrm>
          <a:prstGeom prst="rect">
            <a:avLst/>
          </a:prstGeom>
          <a:noFill/>
        </p:spPr>
        <p:txBody>
          <a:bodyPr vert="horz" wrap="none" rtlCol="0">
            <a:spAutoFit/>
          </a:bodyPr>
          <a:lstStyle/>
          <a:p>
            <a:r>
              <a:rPr lang="zh-CN" altLang="en-US" sz="2400" b="1" dirty="0">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加快新旧发展动能接续转换</a:t>
            </a:r>
            <a:endParaRPr lang="en-US" altLang="zh-CN" sz="2400" b="1" dirty="0">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
        <p:nvSpPr>
          <p:cNvPr id="25" name="等腰三角形 24">
            <a:extLst>
              <a:ext uri="{FF2B5EF4-FFF2-40B4-BE49-F238E27FC236}">
                <a16:creationId xmlns:a16="http://schemas.microsoft.com/office/drawing/2014/main" id="{5050AA10-89B0-4211-8487-ACB07F09C866}"/>
              </a:ext>
            </a:extLst>
          </p:cNvPr>
          <p:cNvSpPr/>
          <p:nvPr/>
        </p:nvSpPr>
        <p:spPr>
          <a:xfrm rot="5400000">
            <a:off x="969927" y="397377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a:extLst>
              <a:ext uri="{FF2B5EF4-FFF2-40B4-BE49-F238E27FC236}">
                <a16:creationId xmlns:a16="http://schemas.microsoft.com/office/drawing/2014/main" id="{D581DD82-2870-4C54-96C9-7B9080D717D5}"/>
              </a:ext>
            </a:extLst>
          </p:cNvPr>
          <p:cNvSpPr/>
          <p:nvPr/>
        </p:nvSpPr>
        <p:spPr>
          <a:xfrm rot="5400000">
            <a:off x="969927" y="437622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a16="http://schemas.microsoft.com/office/drawing/2014/main" id="{30BB6F9C-0A88-442B-9D7F-63C6CD1303B6}"/>
              </a:ext>
            </a:extLst>
          </p:cNvPr>
          <p:cNvSpPr/>
          <p:nvPr/>
        </p:nvSpPr>
        <p:spPr>
          <a:xfrm>
            <a:off x="1152922" y="2361361"/>
            <a:ext cx="6092825" cy="2723823"/>
          </a:xfrm>
          <a:prstGeom prst="rect">
            <a:avLst/>
          </a:prstGeom>
        </p:spPr>
        <p:txBody>
          <a:bodyPr wrap="square">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深入开展</a:t>
            </a:r>
            <a:r>
              <a:rPr lang="zh-CN" altLang="en-US" sz="1400" dirty="0">
                <a:solidFill>
                  <a:srgbClr val="C00000"/>
                </a:solidFill>
                <a:latin typeface="微软雅黑" panose="020B0503020204020204" pitchFamily="34" charset="-122"/>
                <a:ea typeface="微软雅黑" panose="020B0503020204020204" pitchFamily="34" charset="-122"/>
              </a:rPr>
              <a:t>“互联网</a:t>
            </a:r>
            <a:r>
              <a:rPr lang="en-US" altLang="zh-CN" sz="1400" dirty="0">
                <a:solidFill>
                  <a:srgbClr val="C00000"/>
                </a:solidFill>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行动</a:t>
            </a:r>
            <a:endParaRPr lang="en-US" altLang="zh-CN" sz="1400" dirty="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实施“中国制造</a:t>
            </a:r>
            <a:r>
              <a:rPr lang="en-US" altLang="zh-CN" sz="1400" dirty="0">
                <a:latin typeface="微软雅黑" panose="020B0503020204020204" pitchFamily="34" charset="-122"/>
                <a:ea typeface="微软雅黑" panose="020B0503020204020204" pitchFamily="34" charset="-122"/>
              </a:rPr>
              <a:t>2025”</a:t>
            </a:r>
            <a:r>
              <a:rPr lang="zh-CN" altLang="en-US" sz="1400" dirty="0">
                <a:latin typeface="微软雅黑" panose="020B0503020204020204" pitchFamily="34" charset="-122"/>
                <a:ea typeface="微软雅黑" panose="020B0503020204020204" pitchFamily="34" charset="-122"/>
              </a:rPr>
              <a:t> </a:t>
            </a:r>
            <a:endParaRPr lang="en-US" altLang="zh-CN" sz="1400" dirty="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种植业适度规模经营比重从</a:t>
            </a:r>
            <a:r>
              <a:rPr lang="en-US" altLang="zh-CN" sz="1400" dirty="0">
                <a:latin typeface="微软雅黑" panose="020B0503020204020204" pitchFamily="34" charset="-122"/>
                <a:ea typeface="微软雅黑" panose="020B0503020204020204" pitchFamily="34" charset="-122"/>
              </a:rPr>
              <a:t>30%</a:t>
            </a:r>
            <a:r>
              <a:rPr lang="zh-CN" altLang="en-US" sz="1400" dirty="0">
                <a:latin typeface="微软雅黑" panose="020B0503020204020204" pitchFamily="34" charset="-122"/>
                <a:ea typeface="微软雅黑" panose="020B0503020204020204" pitchFamily="34" charset="-122"/>
              </a:rPr>
              <a:t>提升到</a:t>
            </a:r>
            <a:r>
              <a:rPr lang="en-US" altLang="zh-CN" b="1" dirty="0">
                <a:solidFill>
                  <a:srgbClr val="C00000"/>
                </a:solidFill>
                <a:latin typeface="微软雅黑" panose="020B0503020204020204" pitchFamily="34" charset="-122"/>
                <a:ea typeface="微软雅黑" panose="020B0503020204020204" pitchFamily="34" charset="-122"/>
              </a:rPr>
              <a:t>40</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以上。</a:t>
            </a:r>
            <a:endParaRPr lang="en-US" altLang="zh-CN" sz="1400" dirty="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采取措施增加中低收入者收入</a:t>
            </a:r>
            <a:endParaRPr lang="en-US" altLang="zh-CN" sz="1400" dirty="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网上零售额年均增长</a:t>
            </a:r>
            <a:r>
              <a:rPr lang="en-US" altLang="zh-CN" b="1" dirty="0">
                <a:solidFill>
                  <a:srgbClr val="C00000"/>
                </a:solidFill>
                <a:latin typeface="微软雅黑" panose="020B0503020204020204" pitchFamily="34" charset="-122"/>
                <a:ea typeface="微软雅黑" panose="020B0503020204020204" pitchFamily="34" charset="-122"/>
              </a:rPr>
              <a:t>30</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以上，社会消费品零售总额年均增长</a:t>
            </a:r>
            <a:r>
              <a:rPr lang="en-US" altLang="zh-CN" b="1" dirty="0">
                <a:solidFill>
                  <a:srgbClr val="C00000"/>
                </a:solidFill>
                <a:latin typeface="微软雅黑" panose="020B0503020204020204" pitchFamily="34" charset="-122"/>
                <a:ea typeface="微软雅黑" panose="020B0503020204020204" pitchFamily="34" charset="-122"/>
              </a:rPr>
              <a:t>11.3</a:t>
            </a:r>
            <a:r>
              <a:rPr lang="en-US" altLang="zh-CN" sz="1400" dirty="0">
                <a:latin typeface="微软雅黑" panose="020B0503020204020204" pitchFamily="34" charset="-122"/>
                <a:ea typeface="微软雅黑" panose="020B0503020204020204" pitchFamily="34" charset="-122"/>
              </a:rPr>
              <a:t>%</a:t>
            </a:r>
          </a:p>
          <a:p>
            <a:pPr>
              <a:lnSpc>
                <a:spcPct val="150000"/>
              </a:lnSpc>
            </a:pPr>
            <a:r>
              <a:rPr lang="zh-CN" altLang="en-US" sz="1400" dirty="0">
                <a:latin typeface="微软雅黑" panose="020B0503020204020204" pitchFamily="34" charset="-122"/>
                <a:ea typeface="微软雅黑" panose="020B0503020204020204" pitchFamily="34" charset="-122"/>
              </a:rPr>
              <a:t>高速铁路运营里程从</a:t>
            </a:r>
            <a:r>
              <a:rPr lang="en-US" altLang="zh-CN" sz="1400" dirty="0">
                <a:latin typeface="微软雅黑" panose="020B0503020204020204" pitchFamily="34" charset="-122"/>
                <a:ea typeface="微软雅黑" panose="020B0503020204020204" pitchFamily="34" charset="-122"/>
              </a:rPr>
              <a:t>9000</a:t>
            </a:r>
            <a:r>
              <a:rPr lang="zh-CN" altLang="en-US" sz="1400" dirty="0">
                <a:latin typeface="微软雅黑" panose="020B0503020204020204" pitchFamily="34" charset="-122"/>
                <a:ea typeface="微软雅黑" panose="020B0503020204020204" pitchFamily="34" charset="-122"/>
              </a:rPr>
              <a:t>多公里增加到</a:t>
            </a:r>
            <a:r>
              <a:rPr lang="en-US" altLang="zh-CN" b="1" dirty="0">
                <a:solidFill>
                  <a:srgbClr val="C00000"/>
                </a:solidFill>
                <a:latin typeface="微软雅黑" panose="020B0503020204020204" pitchFamily="34" charset="-122"/>
                <a:ea typeface="微软雅黑" panose="020B0503020204020204" pitchFamily="34" charset="-122"/>
              </a:rPr>
              <a:t>2</a:t>
            </a:r>
            <a:r>
              <a:rPr lang="zh-CN" altLang="en-US" b="1" dirty="0">
                <a:solidFill>
                  <a:srgbClr val="C00000"/>
                </a:solidFill>
                <a:latin typeface="微软雅黑" panose="020B0503020204020204" pitchFamily="34" charset="-122"/>
                <a:ea typeface="微软雅黑" panose="020B0503020204020204" pitchFamily="34" charset="-122"/>
              </a:rPr>
              <a:t>万</a:t>
            </a:r>
            <a:r>
              <a:rPr lang="en-US" altLang="zh-CN" b="1" dirty="0">
                <a:solidFill>
                  <a:srgbClr val="C00000"/>
                </a:solidFill>
                <a:latin typeface="微软雅黑" panose="020B0503020204020204" pitchFamily="34" charset="-122"/>
                <a:ea typeface="微软雅黑" panose="020B0503020204020204" pitchFamily="34" charset="-122"/>
              </a:rPr>
              <a:t>5</a:t>
            </a:r>
            <a:r>
              <a:rPr lang="zh-CN" altLang="en-US" sz="1400" dirty="0">
                <a:latin typeface="微软雅黑" panose="020B0503020204020204" pitchFamily="34" charset="-122"/>
                <a:ea typeface="微软雅黑" panose="020B0503020204020204" pitchFamily="34" charset="-122"/>
              </a:rPr>
              <a:t>千公里、占世界三分之二</a:t>
            </a:r>
            <a:endParaRPr lang="en-US" altLang="zh-CN" sz="1400" dirty="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高速公路里程从</a:t>
            </a:r>
            <a:r>
              <a:rPr lang="en-US" altLang="zh-CN" sz="1400" dirty="0">
                <a:latin typeface="微软雅黑" panose="020B0503020204020204" pitchFamily="34" charset="-122"/>
                <a:ea typeface="微软雅黑" panose="020B0503020204020204" pitchFamily="34" charset="-122"/>
              </a:rPr>
              <a:t>9.6</a:t>
            </a:r>
            <a:r>
              <a:rPr lang="zh-CN" altLang="en-US" sz="1400" dirty="0">
                <a:latin typeface="微软雅黑" panose="020B0503020204020204" pitchFamily="34" charset="-122"/>
                <a:ea typeface="微软雅黑" panose="020B0503020204020204" pitchFamily="34" charset="-122"/>
              </a:rPr>
              <a:t>万公里增加到</a:t>
            </a:r>
            <a:r>
              <a:rPr lang="en-US" altLang="zh-CN" b="1" dirty="0">
                <a:solidFill>
                  <a:srgbClr val="C00000"/>
                </a:solidFill>
                <a:latin typeface="微软雅黑" panose="020B0503020204020204" pitchFamily="34" charset="-122"/>
                <a:ea typeface="微软雅黑" panose="020B0503020204020204" pitchFamily="34" charset="-122"/>
              </a:rPr>
              <a:t>13.6</a:t>
            </a:r>
            <a:r>
              <a:rPr lang="zh-CN" altLang="en-US" sz="1400" dirty="0">
                <a:latin typeface="微软雅黑" panose="020B0503020204020204" pitchFamily="34" charset="-122"/>
                <a:ea typeface="微软雅黑" panose="020B0503020204020204" pitchFamily="34" charset="-122"/>
              </a:rPr>
              <a:t>万公里</a:t>
            </a:r>
          </a:p>
        </p:txBody>
      </p:sp>
      <p:sp>
        <p:nvSpPr>
          <p:cNvPr id="27" name="矩形 26">
            <a:extLst>
              <a:ext uri="{FF2B5EF4-FFF2-40B4-BE49-F238E27FC236}">
                <a16:creationId xmlns:a16="http://schemas.microsoft.com/office/drawing/2014/main" id="{F4990C91-A851-4B6E-8911-E452B1235B08}"/>
              </a:ext>
            </a:extLst>
          </p:cNvPr>
          <p:cNvSpPr/>
          <p:nvPr/>
        </p:nvSpPr>
        <p:spPr>
          <a:xfrm>
            <a:off x="7173740" y="1628800"/>
            <a:ext cx="4608512" cy="3108543"/>
          </a:xfrm>
          <a:prstGeom prst="rect">
            <a:avLst/>
          </a:prstGeom>
        </p:spPr>
        <p:txBody>
          <a:bodyPr wrap="square">
            <a:spAutoFit/>
          </a:bodyPr>
          <a:lstStyle/>
          <a:p>
            <a:pPr>
              <a:lnSpc>
                <a:spcPct val="200000"/>
              </a:lnSpc>
            </a:pPr>
            <a:r>
              <a:rPr lang="zh-CN" altLang="en-US" sz="1400" dirty="0">
                <a:latin typeface="微软雅黑" panose="020B0503020204020204" pitchFamily="34" charset="-122"/>
                <a:ea typeface="微软雅黑" panose="020B0503020204020204" pitchFamily="34" charset="-122"/>
              </a:rPr>
              <a:t>新建改建农村公路</a:t>
            </a:r>
            <a:r>
              <a:rPr lang="en-US" altLang="zh-CN" sz="1400" dirty="0">
                <a:latin typeface="微软雅黑" panose="020B0503020204020204" pitchFamily="34" charset="-122"/>
                <a:ea typeface="微软雅黑" panose="020B0503020204020204" pitchFamily="34" charset="-122"/>
              </a:rPr>
              <a:t>127</a:t>
            </a:r>
            <a:r>
              <a:rPr lang="zh-CN" altLang="en-US" sz="1400" dirty="0">
                <a:latin typeface="微软雅黑" panose="020B0503020204020204" pitchFamily="34" charset="-122"/>
                <a:ea typeface="微软雅黑" panose="020B0503020204020204" pitchFamily="34" charset="-122"/>
              </a:rPr>
              <a:t>万公里</a:t>
            </a:r>
            <a:endParaRPr lang="en-US" altLang="zh-CN" sz="1400" dirty="0">
              <a:latin typeface="微软雅黑" panose="020B0503020204020204" pitchFamily="34" charset="-122"/>
              <a:ea typeface="微软雅黑" panose="020B0503020204020204" pitchFamily="34" charset="-122"/>
            </a:endParaRPr>
          </a:p>
          <a:p>
            <a:pPr>
              <a:lnSpc>
                <a:spcPct val="200000"/>
              </a:lnSpc>
            </a:pPr>
            <a:r>
              <a:rPr lang="zh-CN" altLang="en-US" sz="1400" dirty="0">
                <a:latin typeface="微软雅黑" panose="020B0503020204020204" pitchFamily="34" charset="-122"/>
                <a:ea typeface="微软雅黑" panose="020B0503020204020204" pitchFamily="34" charset="-122"/>
              </a:rPr>
              <a:t>新建民航机场</a:t>
            </a:r>
            <a:r>
              <a:rPr lang="en-US" altLang="zh-CN" sz="1400" dirty="0">
                <a:latin typeface="微软雅黑" panose="020B0503020204020204" pitchFamily="34" charset="-122"/>
                <a:ea typeface="微软雅黑" panose="020B0503020204020204" pitchFamily="34" charset="-122"/>
              </a:rPr>
              <a:t>46</a:t>
            </a:r>
            <a:r>
              <a:rPr lang="zh-CN" altLang="en-US" sz="1400" dirty="0">
                <a:latin typeface="微软雅黑" panose="020B0503020204020204" pitchFamily="34" charset="-122"/>
                <a:ea typeface="微软雅黑" panose="020B0503020204020204" pitchFamily="34" charset="-122"/>
              </a:rPr>
              <a:t>个</a:t>
            </a:r>
            <a:endParaRPr lang="en-US" altLang="zh-CN" sz="1400" dirty="0">
              <a:latin typeface="微软雅黑" panose="020B0503020204020204" pitchFamily="34" charset="-122"/>
              <a:ea typeface="微软雅黑" panose="020B0503020204020204" pitchFamily="34" charset="-122"/>
            </a:endParaRPr>
          </a:p>
          <a:p>
            <a:pPr>
              <a:lnSpc>
                <a:spcPct val="200000"/>
              </a:lnSpc>
            </a:pPr>
            <a:r>
              <a:rPr lang="zh-CN" altLang="en-US" sz="1400" dirty="0">
                <a:latin typeface="微软雅黑" panose="020B0503020204020204" pitchFamily="34" charset="-122"/>
                <a:ea typeface="微软雅黑" panose="020B0503020204020204" pitchFamily="34" charset="-122"/>
              </a:rPr>
              <a:t>开工重大水利工程</a:t>
            </a:r>
            <a:r>
              <a:rPr lang="en-US" altLang="zh-CN" sz="1400" dirty="0">
                <a:latin typeface="微软雅黑" panose="020B0503020204020204" pitchFamily="34" charset="-122"/>
                <a:ea typeface="微软雅黑" panose="020B0503020204020204" pitchFamily="34" charset="-122"/>
              </a:rPr>
              <a:t>122</a:t>
            </a:r>
            <a:r>
              <a:rPr lang="zh-CN" altLang="en-US" sz="1400" dirty="0">
                <a:latin typeface="微软雅黑" panose="020B0503020204020204" pitchFamily="34" charset="-122"/>
                <a:ea typeface="微软雅黑" panose="020B0503020204020204" pitchFamily="34" charset="-122"/>
              </a:rPr>
              <a:t>项</a:t>
            </a:r>
            <a:endParaRPr lang="en-US" altLang="zh-CN" sz="1400" dirty="0">
              <a:latin typeface="微软雅黑" panose="020B0503020204020204" pitchFamily="34" charset="-122"/>
              <a:ea typeface="微软雅黑" panose="020B0503020204020204" pitchFamily="34" charset="-122"/>
            </a:endParaRPr>
          </a:p>
          <a:p>
            <a:pPr>
              <a:lnSpc>
                <a:spcPct val="200000"/>
              </a:lnSpc>
            </a:pPr>
            <a:r>
              <a:rPr lang="zh-CN" altLang="en-US" sz="1400" dirty="0">
                <a:latin typeface="微软雅黑" panose="020B0503020204020204" pitchFamily="34" charset="-122"/>
                <a:ea typeface="微软雅黑" panose="020B0503020204020204" pitchFamily="34" charset="-122"/>
              </a:rPr>
              <a:t>完成新一轮农村电网改造，建成全球最大的移动宽带网</a:t>
            </a:r>
            <a:endParaRPr lang="en-US" altLang="zh-CN" sz="1400" dirty="0">
              <a:latin typeface="微软雅黑" panose="020B0503020204020204" pitchFamily="34" charset="-122"/>
              <a:ea typeface="微软雅黑" panose="020B0503020204020204" pitchFamily="34" charset="-122"/>
            </a:endParaRPr>
          </a:p>
          <a:p>
            <a:pPr>
              <a:lnSpc>
                <a:spcPct val="200000"/>
              </a:lnSpc>
            </a:pPr>
            <a:endParaRPr lang="en-US" altLang="zh-CN" sz="1400" dirty="0">
              <a:latin typeface="微软雅黑" panose="020B0503020204020204" pitchFamily="34" charset="-122"/>
              <a:ea typeface="微软雅黑" panose="020B0503020204020204" pitchFamily="34" charset="-122"/>
            </a:endParaRPr>
          </a:p>
          <a:p>
            <a:pPr>
              <a:lnSpc>
                <a:spcPct val="200000"/>
              </a:lnSpc>
            </a:pPr>
            <a:endParaRPr lang="en-US" altLang="zh-CN" sz="1400" dirty="0">
              <a:latin typeface="微软雅黑" panose="020B0503020204020204" pitchFamily="34" charset="-122"/>
              <a:ea typeface="微软雅黑" panose="020B0503020204020204" pitchFamily="34" charset="-122"/>
            </a:endParaRPr>
          </a:p>
          <a:p>
            <a:pPr>
              <a:lnSpc>
                <a:spcPct val="200000"/>
              </a:lnSpc>
            </a:pPr>
            <a:r>
              <a:rPr lang="zh-CN" altLang="en-US" sz="1400" dirty="0">
                <a:latin typeface="微软雅黑" panose="020B0503020204020204" pitchFamily="34" charset="-122"/>
                <a:ea typeface="微软雅黑" panose="020B0503020204020204" pitchFamily="34" charset="-122"/>
              </a:rPr>
              <a:t>这是我们多年想实现而没有实现的重大结构性变革</a:t>
            </a:r>
          </a:p>
        </p:txBody>
      </p:sp>
      <p:sp>
        <p:nvSpPr>
          <p:cNvPr id="34" name="等腰三角形 33">
            <a:extLst>
              <a:ext uri="{FF2B5EF4-FFF2-40B4-BE49-F238E27FC236}">
                <a16:creationId xmlns:a16="http://schemas.microsoft.com/office/drawing/2014/main" id="{94BFE082-8F60-4835-974D-18B1C2C9E765}"/>
              </a:ext>
            </a:extLst>
          </p:cNvPr>
          <p:cNvSpPr/>
          <p:nvPr/>
        </p:nvSpPr>
        <p:spPr>
          <a:xfrm rot="5400000">
            <a:off x="969927" y="4808276"/>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extLst>
              <a:ext uri="{FF2B5EF4-FFF2-40B4-BE49-F238E27FC236}">
                <a16:creationId xmlns:a16="http://schemas.microsoft.com/office/drawing/2014/main" id="{8BD2B141-B35F-4035-B768-6E893D591638}"/>
              </a:ext>
            </a:extLst>
          </p:cNvPr>
          <p:cNvSpPr/>
          <p:nvPr/>
        </p:nvSpPr>
        <p:spPr>
          <a:xfrm>
            <a:off x="7200800" y="3429000"/>
            <a:ext cx="4509443" cy="867930"/>
          </a:xfrm>
          <a:prstGeom prst="rect">
            <a:avLst/>
          </a:prstGeom>
        </p:spPr>
        <p:txBody>
          <a:bodyPr wrap="square">
            <a:spAutoFit/>
          </a:bodyPr>
          <a:lstStyle/>
          <a:p>
            <a:pPr>
              <a:lnSpc>
                <a:spcPct val="120000"/>
              </a:lnSpc>
            </a:pPr>
            <a:r>
              <a:rPr lang="zh-CN" altLang="en-US" sz="1400" dirty="0">
                <a:latin typeface="微软雅黑" panose="020B0503020204020204" pitchFamily="34" charset="-122"/>
                <a:ea typeface="微软雅黑" panose="020B0503020204020204" pitchFamily="34" charset="-122"/>
              </a:rPr>
              <a:t>经济增长实现由主要依靠投资、出口拉动转向依靠消费、投资、出口协同拉动，由主要依靠第二产业带动转向依靠三次产业共同带动</a:t>
            </a:r>
            <a:endParaRPr lang="en-US" altLang="zh-CN" sz="1400" dirty="0">
              <a:latin typeface="微软雅黑" panose="020B0503020204020204" pitchFamily="34" charset="-122"/>
              <a:ea typeface="微软雅黑" panose="020B0503020204020204" pitchFamily="34" charset="-122"/>
            </a:endParaRPr>
          </a:p>
        </p:txBody>
      </p:sp>
      <p:sp>
        <p:nvSpPr>
          <p:cNvPr id="36" name="等腰三角形 35">
            <a:extLst>
              <a:ext uri="{FF2B5EF4-FFF2-40B4-BE49-F238E27FC236}">
                <a16:creationId xmlns:a16="http://schemas.microsoft.com/office/drawing/2014/main" id="{D028BF06-F548-4CE0-BF9C-D605913C87DA}"/>
              </a:ext>
            </a:extLst>
          </p:cNvPr>
          <p:cNvSpPr/>
          <p:nvPr/>
        </p:nvSpPr>
        <p:spPr>
          <a:xfrm rot="5400000">
            <a:off x="7018599" y="185594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a:extLst>
              <a:ext uri="{FF2B5EF4-FFF2-40B4-BE49-F238E27FC236}">
                <a16:creationId xmlns:a16="http://schemas.microsoft.com/office/drawing/2014/main" id="{398DDEDF-A988-46DB-9875-3E889A6D88A2}"/>
              </a:ext>
            </a:extLst>
          </p:cNvPr>
          <p:cNvSpPr/>
          <p:nvPr/>
        </p:nvSpPr>
        <p:spPr>
          <a:xfrm rot="5400000">
            <a:off x="7018599" y="2287996"/>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7">
            <a:extLst>
              <a:ext uri="{FF2B5EF4-FFF2-40B4-BE49-F238E27FC236}">
                <a16:creationId xmlns:a16="http://schemas.microsoft.com/office/drawing/2014/main" id="{41310A76-3923-41B8-86A0-9DD9FA3D3747}"/>
              </a:ext>
            </a:extLst>
          </p:cNvPr>
          <p:cNvSpPr/>
          <p:nvPr/>
        </p:nvSpPr>
        <p:spPr>
          <a:xfrm rot="5400000">
            <a:off x="7018599" y="272004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等腰三角形 38">
            <a:extLst>
              <a:ext uri="{FF2B5EF4-FFF2-40B4-BE49-F238E27FC236}">
                <a16:creationId xmlns:a16="http://schemas.microsoft.com/office/drawing/2014/main" id="{D86DDF1E-B2DD-4940-B8BB-65BDF798249B}"/>
              </a:ext>
            </a:extLst>
          </p:cNvPr>
          <p:cNvSpPr/>
          <p:nvPr/>
        </p:nvSpPr>
        <p:spPr>
          <a:xfrm rot="5400000">
            <a:off x="7018599" y="315209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39">
            <a:extLst>
              <a:ext uri="{FF2B5EF4-FFF2-40B4-BE49-F238E27FC236}">
                <a16:creationId xmlns:a16="http://schemas.microsoft.com/office/drawing/2014/main" id="{DE186011-DB3D-4F5B-82E1-79A4C4551A1D}"/>
              </a:ext>
            </a:extLst>
          </p:cNvPr>
          <p:cNvSpPr/>
          <p:nvPr/>
        </p:nvSpPr>
        <p:spPr>
          <a:xfrm rot="5400000">
            <a:off x="7018599" y="3584140"/>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40">
            <a:extLst>
              <a:ext uri="{FF2B5EF4-FFF2-40B4-BE49-F238E27FC236}">
                <a16:creationId xmlns:a16="http://schemas.microsoft.com/office/drawing/2014/main" id="{57F7C33F-9403-4599-89A8-4CAD1AEE2274}"/>
              </a:ext>
            </a:extLst>
          </p:cNvPr>
          <p:cNvSpPr/>
          <p:nvPr/>
        </p:nvSpPr>
        <p:spPr>
          <a:xfrm rot="5400000">
            <a:off x="7018599" y="4448236"/>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38536582"/>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ppt_x"/>
                                          </p:val>
                                        </p:tav>
                                        <p:tav tm="100000">
                                          <p:val>
                                            <p:strVal val="#ppt_x"/>
                                          </p:val>
                                        </p:tav>
                                      </p:tavLst>
                                    </p:anim>
                                    <p:anim calcmode="lin" valueType="num">
                                      <p:cBhvr additive="base">
                                        <p:cTn id="32" dur="500" fill="hold"/>
                                        <p:tgtEl>
                                          <p:spTgt spid="2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500" fill="hold"/>
                                        <p:tgtEl>
                                          <p:spTgt spid="26"/>
                                        </p:tgtEl>
                                        <p:attrNameLst>
                                          <p:attrName>ppt_x</p:attrName>
                                        </p:attrNameLst>
                                      </p:cBhvr>
                                      <p:tavLst>
                                        <p:tav tm="0">
                                          <p:val>
                                            <p:strVal val="#ppt_x"/>
                                          </p:val>
                                        </p:tav>
                                        <p:tav tm="100000">
                                          <p:val>
                                            <p:strVal val="#ppt_x"/>
                                          </p:val>
                                        </p:tav>
                                      </p:tavLst>
                                    </p:anim>
                                    <p:anim calcmode="lin" valueType="num">
                                      <p:cBhvr additive="base">
                                        <p:cTn id="36" dur="500" fill="hold"/>
                                        <p:tgtEl>
                                          <p:spTgt spid="2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 calcmode="lin" valueType="num">
                                      <p:cBhvr additive="base">
                                        <p:cTn id="39" dur="500" fill="hold"/>
                                        <p:tgtEl>
                                          <p:spTgt spid="23"/>
                                        </p:tgtEl>
                                        <p:attrNameLst>
                                          <p:attrName>ppt_x</p:attrName>
                                        </p:attrNameLst>
                                      </p:cBhvr>
                                      <p:tavLst>
                                        <p:tav tm="0">
                                          <p:val>
                                            <p:strVal val="#ppt_x"/>
                                          </p:val>
                                        </p:tav>
                                        <p:tav tm="100000">
                                          <p:val>
                                            <p:strVal val="#ppt_x"/>
                                          </p:val>
                                        </p:tav>
                                      </p:tavLst>
                                    </p:anim>
                                    <p:anim calcmode="lin" valueType="num">
                                      <p:cBhvr additive="base">
                                        <p:cTn id="40" dur="500" fill="hold"/>
                                        <p:tgtEl>
                                          <p:spTgt spid="23"/>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fill="hold"/>
                                        <p:tgtEl>
                                          <p:spTgt spid="27"/>
                                        </p:tgtEl>
                                        <p:attrNameLst>
                                          <p:attrName>ppt_x</p:attrName>
                                        </p:attrNameLst>
                                      </p:cBhvr>
                                      <p:tavLst>
                                        <p:tav tm="0">
                                          <p:val>
                                            <p:strVal val="#ppt_x"/>
                                          </p:val>
                                        </p:tav>
                                        <p:tav tm="100000">
                                          <p:val>
                                            <p:strVal val="#ppt_x"/>
                                          </p:val>
                                        </p:tav>
                                      </p:tavLst>
                                    </p:anim>
                                    <p:anim calcmode="lin" valueType="num">
                                      <p:cBhvr additive="base">
                                        <p:cTn id="44" dur="500" fill="hold"/>
                                        <p:tgtEl>
                                          <p:spTgt spid="27"/>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additive="base">
                                        <p:cTn id="47" dur="500" fill="hold"/>
                                        <p:tgtEl>
                                          <p:spTgt spid="34"/>
                                        </p:tgtEl>
                                        <p:attrNameLst>
                                          <p:attrName>ppt_x</p:attrName>
                                        </p:attrNameLst>
                                      </p:cBhvr>
                                      <p:tavLst>
                                        <p:tav tm="0">
                                          <p:val>
                                            <p:strVal val="#ppt_x"/>
                                          </p:val>
                                        </p:tav>
                                        <p:tav tm="100000">
                                          <p:val>
                                            <p:strVal val="#ppt_x"/>
                                          </p:val>
                                        </p:tav>
                                      </p:tavLst>
                                    </p:anim>
                                    <p:anim calcmode="lin" valueType="num">
                                      <p:cBhvr additive="base">
                                        <p:cTn id="48" dur="500" fill="hold"/>
                                        <p:tgtEl>
                                          <p:spTgt spid="34"/>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additive="base">
                                        <p:cTn id="51" dur="500" fill="hold"/>
                                        <p:tgtEl>
                                          <p:spTgt spid="29"/>
                                        </p:tgtEl>
                                        <p:attrNameLst>
                                          <p:attrName>ppt_x</p:attrName>
                                        </p:attrNameLst>
                                      </p:cBhvr>
                                      <p:tavLst>
                                        <p:tav tm="0">
                                          <p:val>
                                            <p:strVal val="#ppt_x"/>
                                          </p:val>
                                        </p:tav>
                                        <p:tav tm="100000">
                                          <p:val>
                                            <p:strVal val="#ppt_x"/>
                                          </p:val>
                                        </p:tav>
                                      </p:tavLst>
                                    </p:anim>
                                    <p:anim calcmode="lin" valueType="num">
                                      <p:cBhvr additive="base">
                                        <p:cTn id="52" dur="500" fill="hold"/>
                                        <p:tgtEl>
                                          <p:spTgt spid="29"/>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36"/>
                                        </p:tgtEl>
                                        <p:attrNameLst>
                                          <p:attrName>style.visibility</p:attrName>
                                        </p:attrNameLst>
                                      </p:cBhvr>
                                      <p:to>
                                        <p:strVal val="visible"/>
                                      </p:to>
                                    </p:set>
                                    <p:anim calcmode="lin" valueType="num">
                                      <p:cBhvr additive="base">
                                        <p:cTn id="55" dur="500" fill="hold"/>
                                        <p:tgtEl>
                                          <p:spTgt spid="36"/>
                                        </p:tgtEl>
                                        <p:attrNameLst>
                                          <p:attrName>ppt_x</p:attrName>
                                        </p:attrNameLst>
                                      </p:cBhvr>
                                      <p:tavLst>
                                        <p:tav tm="0">
                                          <p:val>
                                            <p:strVal val="#ppt_x"/>
                                          </p:val>
                                        </p:tav>
                                        <p:tav tm="100000">
                                          <p:val>
                                            <p:strVal val="#ppt_x"/>
                                          </p:val>
                                        </p:tav>
                                      </p:tavLst>
                                    </p:anim>
                                    <p:anim calcmode="lin" valueType="num">
                                      <p:cBhvr additive="base">
                                        <p:cTn id="56" dur="500" fill="hold"/>
                                        <p:tgtEl>
                                          <p:spTgt spid="3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7"/>
                                        </p:tgtEl>
                                        <p:attrNameLst>
                                          <p:attrName>style.visibility</p:attrName>
                                        </p:attrNameLst>
                                      </p:cBhvr>
                                      <p:to>
                                        <p:strVal val="visible"/>
                                      </p:to>
                                    </p:set>
                                    <p:anim calcmode="lin" valueType="num">
                                      <p:cBhvr additive="base">
                                        <p:cTn id="59" dur="500" fill="hold"/>
                                        <p:tgtEl>
                                          <p:spTgt spid="37"/>
                                        </p:tgtEl>
                                        <p:attrNameLst>
                                          <p:attrName>ppt_x</p:attrName>
                                        </p:attrNameLst>
                                      </p:cBhvr>
                                      <p:tavLst>
                                        <p:tav tm="0">
                                          <p:val>
                                            <p:strVal val="#ppt_x"/>
                                          </p:val>
                                        </p:tav>
                                        <p:tav tm="100000">
                                          <p:val>
                                            <p:strVal val="#ppt_x"/>
                                          </p:val>
                                        </p:tav>
                                      </p:tavLst>
                                    </p:anim>
                                    <p:anim calcmode="lin" valueType="num">
                                      <p:cBhvr additive="base">
                                        <p:cTn id="60" dur="500" fill="hold"/>
                                        <p:tgtEl>
                                          <p:spTgt spid="37"/>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38"/>
                                        </p:tgtEl>
                                        <p:attrNameLst>
                                          <p:attrName>style.visibility</p:attrName>
                                        </p:attrNameLst>
                                      </p:cBhvr>
                                      <p:to>
                                        <p:strVal val="visible"/>
                                      </p:to>
                                    </p:set>
                                    <p:anim calcmode="lin" valueType="num">
                                      <p:cBhvr additive="base">
                                        <p:cTn id="63" dur="500" fill="hold"/>
                                        <p:tgtEl>
                                          <p:spTgt spid="38"/>
                                        </p:tgtEl>
                                        <p:attrNameLst>
                                          <p:attrName>ppt_x</p:attrName>
                                        </p:attrNameLst>
                                      </p:cBhvr>
                                      <p:tavLst>
                                        <p:tav tm="0">
                                          <p:val>
                                            <p:strVal val="#ppt_x"/>
                                          </p:val>
                                        </p:tav>
                                        <p:tav tm="100000">
                                          <p:val>
                                            <p:strVal val="#ppt_x"/>
                                          </p:val>
                                        </p:tav>
                                      </p:tavLst>
                                    </p:anim>
                                    <p:anim calcmode="lin" valueType="num">
                                      <p:cBhvr additive="base">
                                        <p:cTn id="64" dur="500" fill="hold"/>
                                        <p:tgtEl>
                                          <p:spTgt spid="38"/>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39"/>
                                        </p:tgtEl>
                                        <p:attrNameLst>
                                          <p:attrName>style.visibility</p:attrName>
                                        </p:attrNameLst>
                                      </p:cBhvr>
                                      <p:to>
                                        <p:strVal val="visible"/>
                                      </p:to>
                                    </p:set>
                                    <p:anim calcmode="lin" valueType="num">
                                      <p:cBhvr additive="base">
                                        <p:cTn id="67" dur="500" fill="hold"/>
                                        <p:tgtEl>
                                          <p:spTgt spid="39"/>
                                        </p:tgtEl>
                                        <p:attrNameLst>
                                          <p:attrName>ppt_x</p:attrName>
                                        </p:attrNameLst>
                                      </p:cBhvr>
                                      <p:tavLst>
                                        <p:tav tm="0">
                                          <p:val>
                                            <p:strVal val="#ppt_x"/>
                                          </p:val>
                                        </p:tav>
                                        <p:tav tm="100000">
                                          <p:val>
                                            <p:strVal val="#ppt_x"/>
                                          </p:val>
                                        </p:tav>
                                      </p:tavLst>
                                    </p:anim>
                                    <p:anim calcmode="lin" valueType="num">
                                      <p:cBhvr additive="base">
                                        <p:cTn id="68" dur="500" fill="hold"/>
                                        <p:tgtEl>
                                          <p:spTgt spid="39"/>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40"/>
                                        </p:tgtEl>
                                        <p:attrNameLst>
                                          <p:attrName>style.visibility</p:attrName>
                                        </p:attrNameLst>
                                      </p:cBhvr>
                                      <p:to>
                                        <p:strVal val="visible"/>
                                      </p:to>
                                    </p:set>
                                    <p:anim calcmode="lin" valueType="num">
                                      <p:cBhvr additive="base">
                                        <p:cTn id="71" dur="500" fill="hold"/>
                                        <p:tgtEl>
                                          <p:spTgt spid="40"/>
                                        </p:tgtEl>
                                        <p:attrNameLst>
                                          <p:attrName>ppt_x</p:attrName>
                                        </p:attrNameLst>
                                      </p:cBhvr>
                                      <p:tavLst>
                                        <p:tav tm="0">
                                          <p:val>
                                            <p:strVal val="#ppt_x"/>
                                          </p:val>
                                        </p:tav>
                                        <p:tav tm="100000">
                                          <p:val>
                                            <p:strVal val="#ppt_x"/>
                                          </p:val>
                                        </p:tav>
                                      </p:tavLst>
                                    </p:anim>
                                    <p:anim calcmode="lin" valueType="num">
                                      <p:cBhvr additive="base">
                                        <p:cTn id="72" dur="500" fill="hold"/>
                                        <p:tgtEl>
                                          <p:spTgt spid="40"/>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41"/>
                                        </p:tgtEl>
                                        <p:attrNameLst>
                                          <p:attrName>style.visibility</p:attrName>
                                        </p:attrNameLst>
                                      </p:cBhvr>
                                      <p:to>
                                        <p:strVal val="visible"/>
                                      </p:to>
                                    </p:set>
                                    <p:anim calcmode="lin" valueType="num">
                                      <p:cBhvr additive="base">
                                        <p:cTn id="75" dur="500" fill="hold"/>
                                        <p:tgtEl>
                                          <p:spTgt spid="41"/>
                                        </p:tgtEl>
                                        <p:attrNameLst>
                                          <p:attrName>ppt_x</p:attrName>
                                        </p:attrNameLst>
                                      </p:cBhvr>
                                      <p:tavLst>
                                        <p:tav tm="0">
                                          <p:val>
                                            <p:strVal val="#ppt_x"/>
                                          </p:val>
                                        </p:tav>
                                        <p:tav tm="100000">
                                          <p:val>
                                            <p:strVal val="#ppt_x"/>
                                          </p:val>
                                        </p:tav>
                                      </p:tavLst>
                                    </p:anim>
                                    <p:anim calcmode="lin" valueType="num">
                                      <p:cBhvr additive="base">
                                        <p:cTn id="76"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12" grpId="0" animBg="1"/>
      <p:bldP spid="13" grpId="0" animBg="1"/>
      <p:bldP spid="14" grpId="0" animBg="1"/>
      <p:bldP spid="11" grpId="0"/>
      <p:bldP spid="25" grpId="0" animBg="1"/>
      <p:bldP spid="26" grpId="0" animBg="1"/>
      <p:bldP spid="23" grpId="0"/>
      <p:bldP spid="27" grpId="0"/>
      <p:bldP spid="34" grpId="0" animBg="1"/>
      <p:bldP spid="29" grpId="0"/>
      <p:bldP spid="36" grpId="0" animBg="1"/>
      <p:bldP spid="37" grpId="0" animBg="1"/>
      <p:bldP spid="38" grpId="0" animBg="1"/>
      <p:bldP spid="39" grpId="0" animBg="1"/>
      <p:bldP spid="40" grpId="0" animBg="1"/>
      <p:bldP spid="41"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053059" y="260648"/>
            <a:ext cx="4339650"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过去五年的主要工作</a:t>
            </a:r>
          </a:p>
        </p:txBody>
      </p:sp>
      <p:sp>
        <p:nvSpPr>
          <p:cNvPr id="4" name="等腰三角形 3">
            <a:extLst>
              <a:ext uri="{FF2B5EF4-FFF2-40B4-BE49-F238E27FC236}">
                <a16:creationId xmlns:a16="http://schemas.microsoft.com/office/drawing/2014/main" id="{B4172B5B-FA16-4DBA-BA07-ED17C48F1C8C}"/>
              </a:ext>
            </a:extLst>
          </p:cNvPr>
          <p:cNvSpPr/>
          <p:nvPr/>
        </p:nvSpPr>
        <p:spPr>
          <a:xfrm rot="5400000">
            <a:off x="969927" y="248673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a:extLst>
              <a:ext uri="{FF2B5EF4-FFF2-40B4-BE49-F238E27FC236}">
                <a16:creationId xmlns:a16="http://schemas.microsoft.com/office/drawing/2014/main" id="{8BD0BBB9-E713-4704-B8E9-79EDBB0A8F25}"/>
              </a:ext>
            </a:extLst>
          </p:cNvPr>
          <p:cNvSpPr/>
          <p:nvPr/>
        </p:nvSpPr>
        <p:spPr>
          <a:xfrm rot="5400000">
            <a:off x="969927" y="299079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a:extLst>
              <a:ext uri="{FF2B5EF4-FFF2-40B4-BE49-F238E27FC236}">
                <a16:creationId xmlns:a16="http://schemas.microsoft.com/office/drawing/2014/main" id="{559187B7-9EC3-4961-B57C-5642A3DFCB57}"/>
              </a:ext>
            </a:extLst>
          </p:cNvPr>
          <p:cNvSpPr/>
          <p:nvPr/>
        </p:nvSpPr>
        <p:spPr>
          <a:xfrm rot="5400000">
            <a:off x="969927" y="344012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a:extLst>
              <a:ext uri="{FF2B5EF4-FFF2-40B4-BE49-F238E27FC236}">
                <a16:creationId xmlns:a16="http://schemas.microsoft.com/office/drawing/2014/main" id="{9183908F-1C61-4BFA-80ED-CD321D5F01E3}"/>
              </a:ext>
            </a:extLst>
          </p:cNvPr>
          <p:cNvSpPr/>
          <p:nvPr/>
        </p:nvSpPr>
        <p:spPr>
          <a:xfrm rot="5400000">
            <a:off x="969927" y="392689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592643CD-00D4-43E2-A3BB-C237E3157B32}"/>
              </a:ext>
            </a:extLst>
          </p:cNvPr>
          <p:cNvSpPr/>
          <p:nvPr/>
        </p:nvSpPr>
        <p:spPr>
          <a:xfrm>
            <a:off x="837035" y="1628800"/>
            <a:ext cx="3570208" cy="461665"/>
          </a:xfrm>
          <a:prstGeom prst="rect">
            <a:avLst/>
          </a:prstGeom>
          <a:noFill/>
        </p:spPr>
        <p:txBody>
          <a:bodyPr vert="horz" wrap="none" rtlCol="0">
            <a:spAutoFit/>
          </a:bodyPr>
          <a:lstStyle/>
          <a:p>
            <a:r>
              <a:rPr lang="zh-CN" altLang="en-US" sz="2400" b="1" dirty="0">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持续深化“放管服”改革</a:t>
            </a:r>
            <a:endParaRPr lang="en-US" altLang="zh-CN" sz="2400" b="1" dirty="0">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
        <p:nvSpPr>
          <p:cNvPr id="25" name="等腰三角形 24">
            <a:extLst>
              <a:ext uri="{FF2B5EF4-FFF2-40B4-BE49-F238E27FC236}">
                <a16:creationId xmlns:a16="http://schemas.microsoft.com/office/drawing/2014/main" id="{5050AA10-89B0-4211-8487-ACB07F09C866}"/>
              </a:ext>
            </a:extLst>
          </p:cNvPr>
          <p:cNvSpPr/>
          <p:nvPr/>
        </p:nvSpPr>
        <p:spPr>
          <a:xfrm rot="5400000">
            <a:off x="969927" y="443095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a16="http://schemas.microsoft.com/office/drawing/2014/main" id="{30BB6F9C-0A88-442B-9D7F-63C6CD1303B6}"/>
              </a:ext>
            </a:extLst>
          </p:cNvPr>
          <p:cNvSpPr/>
          <p:nvPr/>
        </p:nvSpPr>
        <p:spPr>
          <a:xfrm>
            <a:off x="1152922" y="2217345"/>
            <a:ext cx="4292625" cy="2554545"/>
          </a:xfrm>
          <a:prstGeom prst="rect">
            <a:avLst/>
          </a:prstGeom>
        </p:spPr>
        <p:txBody>
          <a:bodyPr wrap="square">
            <a:spAutoFit/>
          </a:bodyPr>
          <a:lstStyle/>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国务院部门行政审批事项削减</a:t>
            </a:r>
            <a:r>
              <a:rPr lang="en-US" altLang="zh-CN" sz="1600" b="1" dirty="0">
                <a:solidFill>
                  <a:srgbClr val="C00000"/>
                </a:solidFill>
                <a:latin typeface="微软雅黑" panose="020B0503020204020204" pitchFamily="34" charset="-122"/>
                <a:ea typeface="微软雅黑" panose="020B0503020204020204" pitchFamily="34" charset="-122"/>
              </a:rPr>
              <a:t>44%</a:t>
            </a: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非行政许可审批彻底终结</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中央政府层面核准的企业投资项目减少</a:t>
            </a:r>
            <a:r>
              <a:rPr lang="en-US" altLang="zh-CN" sz="1600" b="1" dirty="0">
                <a:solidFill>
                  <a:srgbClr val="C00000"/>
                </a:solidFill>
                <a:latin typeface="微软雅黑" panose="020B0503020204020204" pitchFamily="34" charset="-122"/>
                <a:ea typeface="微软雅黑" panose="020B0503020204020204" pitchFamily="34" charset="-122"/>
              </a:rPr>
              <a:t>90%</a:t>
            </a: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行政审批中介服务事项压减</a:t>
            </a:r>
            <a:r>
              <a:rPr lang="en-US" altLang="zh-CN" sz="1600" b="1" dirty="0">
                <a:solidFill>
                  <a:srgbClr val="C00000"/>
                </a:solidFill>
                <a:latin typeface="微软雅黑" panose="020B0503020204020204" pitchFamily="34" charset="-122"/>
                <a:ea typeface="微软雅黑" panose="020B0503020204020204" pitchFamily="34" charset="-122"/>
              </a:rPr>
              <a:t>74%</a:t>
            </a: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职业资格许可和认定大幅减少。</a:t>
            </a:r>
          </a:p>
        </p:txBody>
      </p:sp>
      <p:sp>
        <p:nvSpPr>
          <p:cNvPr id="31" name="矩形 30">
            <a:extLst>
              <a:ext uri="{FF2B5EF4-FFF2-40B4-BE49-F238E27FC236}">
                <a16:creationId xmlns:a16="http://schemas.microsoft.com/office/drawing/2014/main" id="{5B804B44-1D5D-4C90-80DC-44DBB1FEA396}"/>
              </a:ext>
            </a:extLst>
          </p:cNvPr>
          <p:cNvSpPr/>
          <p:nvPr/>
        </p:nvSpPr>
        <p:spPr>
          <a:xfrm>
            <a:off x="5805587" y="1772816"/>
            <a:ext cx="5904656" cy="510524"/>
          </a:xfrm>
          <a:prstGeom prst="rect">
            <a:avLst/>
          </a:prstGeom>
        </p:spPr>
        <p:txBody>
          <a:bodyPr wrap="square">
            <a:spAutoFit/>
          </a:bodyPr>
          <a:lstStyle/>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中央政府定价项目缩减</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80%</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，地方政府定价项目缩减</a:t>
            </a:r>
            <a:r>
              <a:rPr lang="en-US" altLang="zh-CN" sz="1600" dirty="0">
                <a:solidFill>
                  <a:srgbClr val="C00000"/>
                </a:solidFill>
                <a:latin typeface="微软雅黑" panose="020B0503020204020204" pitchFamily="34" charset="-122"/>
                <a:ea typeface="微软雅黑" panose="020B0503020204020204" pitchFamily="34" charset="-122"/>
              </a:rPr>
              <a:t>50%</a:t>
            </a:r>
            <a:r>
              <a:rPr lang="zh-CN" altLang="en-US" sz="1600" dirty="0">
                <a:solidFill>
                  <a:srgbClr val="C00000"/>
                </a:solidFill>
                <a:latin typeface="微软雅黑" panose="020B0503020204020204" pitchFamily="34" charset="-122"/>
                <a:ea typeface="微软雅黑" panose="020B0503020204020204" pitchFamily="34" charset="-122"/>
              </a:rPr>
              <a:t>以上</a:t>
            </a:r>
            <a:endParaRPr lang="en-US" altLang="zh-CN" sz="1600" dirty="0">
              <a:solidFill>
                <a:srgbClr val="C00000"/>
              </a:solidFill>
              <a:latin typeface="微软雅黑" panose="020B0503020204020204" pitchFamily="34" charset="-122"/>
              <a:ea typeface="微软雅黑" panose="020B0503020204020204" pitchFamily="34" charset="-122"/>
            </a:endParaRPr>
          </a:p>
        </p:txBody>
      </p:sp>
      <p:sp>
        <p:nvSpPr>
          <p:cNvPr id="33" name="矩形 32">
            <a:extLst>
              <a:ext uri="{FF2B5EF4-FFF2-40B4-BE49-F238E27FC236}">
                <a16:creationId xmlns:a16="http://schemas.microsoft.com/office/drawing/2014/main" id="{42D9A224-5EDF-43A8-A184-0C91A05DAB98}"/>
              </a:ext>
            </a:extLst>
          </p:cNvPr>
          <p:cNvSpPr/>
          <p:nvPr/>
        </p:nvSpPr>
        <p:spPr>
          <a:xfrm>
            <a:off x="5805587" y="3140968"/>
            <a:ext cx="6092825" cy="1569660"/>
          </a:xfrm>
          <a:prstGeom prst="rect">
            <a:avLst/>
          </a:prstGeom>
        </p:spPr>
        <p:txBody>
          <a:bodyPr>
            <a:spAutoFit/>
          </a:bodyPr>
          <a:lstStyle/>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创新和加强事中事后监管，实行“</a:t>
            </a:r>
            <a:r>
              <a:rPr lang="zh-CN" altLang="en-US" sz="1600" dirty="0">
                <a:solidFill>
                  <a:srgbClr val="C00000"/>
                </a:solidFill>
                <a:latin typeface="微软雅黑" panose="020B0503020204020204" pitchFamily="34" charset="-122"/>
                <a:ea typeface="微软雅黑" panose="020B0503020204020204" pitchFamily="34" charset="-122"/>
              </a:rPr>
              <a:t>双随机、一公开</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推行“</a:t>
            </a:r>
            <a:r>
              <a:rPr lang="zh-CN" altLang="en-US" sz="1600" dirty="0">
                <a:solidFill>
                  <a:srgbClr val="C00000"/>
                </a:solidFill>
                <a:latin typeface="微软雅黑" panose="020B0503020204020204" pitchFamily="34" charset="-122"/>
                <a:ea typeface="微软雅黑" panose="020B0503020204020204" pitchFamily="34" charset="-122"/>
              </a:rPr>
              <a:t>互联网</a:t>
            </a:r>
            <a:r>
              <a:rPr lang="en-US" altLang="zh-CN" sz="1600" dirty="0">
                <a:solidFill>
                  <a:srgbClr val="C00000"/>
                </a:solidFill>
                <a:latin typeface="微软雅黑" panose="020B0503020204020204" pitchFamily="34" charset="-122"/>
                <a:ea typeface="微软雅黑" panose="020B0503020204020204" pitchFamily="34" charset="-122"/>
              </a:rPr>
              <a:t>+</a:t>
            </a:r>
            <a:r>
              <a:rPr lang="zh-CN" altLang="en-US" sz="1600" dirty="0">
                <a:solidFill>
                  <a:srgbClr val="C00000"/>
                </a:solidFill>
                <a:latin typeface="微软雅黑" panose="020B0503020204020204" pitchFamily="34" charset="-122"/>
                <a:ea typeface="微软雅黑" panose="020B0503020204020204" pitchFamily="34" charset="-122"/>
              </a:rPr>
              <a:t>政务服务</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”，实施一站式服务等举措</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营商环境持续改善，市场活力明显增强，群众办事更加便利。</a:t>
            </a:r>
          </a:p>
        </p:txBody>
      </p:sp>
      <p:sp>
        <p:nvSpPr>
          <p:cNvPr id="35" name="矩形 34">
            <a:extLst>
              <a:ext uri="{FF2B5EF4-FFF2-40B4-BE49-F238E27FC236}">
                <a16:creationId xmlns:a16="http://schemas.microsoft.com/office/drawing/2014/main" id="{E607FB3D-2A59-4807-9B76-EE25C8DC8E0D}"/>
              </a:ext>
            </a:extLst>
          </p:cNvPr>
          <p:cNvSpPr/>
          <p:nvPr/>
        </p:nvSpPr>
        <p:spPr>
          <a:xfrm>
            <a:off x="5805587" y="2492896"/>
            <a:ext cx="4968551" cy="683264"/>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全面改革工商登记、注册资本等商事制度，企业开办时间缩短三分之一以上</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等腰三角形 46">
            <a:extLst>
              <a:ext uri="{FF2B5EF4-FFF2-40B4-BE49-F238E27FC236}">
                <a16:creationId xmlns:a16="http://schemas.microsoft.com/office/drawing/2014/main" id="{DA5BD522-92CE-4B82-BA2C-97BE50B56C4E}"/>
              </a:ext>
            </a:extLst>
          </p:cNvPr>
          <p:cNvSpPr/>
          <p:nvPr/>
        </p:nvSpPr>
        <p:spPr>
          <a:xfrm rot="5400000">
            <a:off x="5578439" y="207197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a:extLst>
              <a:ext uri="{FF2B5EF4-FFF2-40B4-BE49-F238E27FC236}">
                <a16:creationId xmlns:a16="http://schemas.microsoft.com/office/drawing/2014/main" id="{315BB050-2D75-4817-9EBC-B61F116F058B}"/>
              </a:ext>
            </a:extLst>
          </p:cNvPr>
          <p:cNvSpPr/>
          <p:nvPr/>
        </p:nvSpPr>
        <p:spPr>
          <a:xfrm rot="5400000">
            <a:off x="5578439" y="2648036"/>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等腰三角形 48">
            <a:extLst>
              <a:ext uri="{FF2B5EF4-FFF2-40B4-BE49-F238E27FC236}">
                <a16:creationId xmlns:a16="http://schemas.microsoft.com/office/drawing/2014/main" id="{1900119B-AC61-4164-AA72-656FDA3E198F}"/>
              </a:ext>
            </a:extLst>
          </p:cNvPr>
          <p:cNvSpPr/>
          <p:nvPr/>
        </p:nvSpPr>
        <p:spPr>
          <a:xfrm rot="5400000">
            <a:off x="5578439" y="344012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49">
            <a:extLst>
              <a:ext uri="{FF2B5EF4-FFF2-40B4-BE49-F238E27FC236}">
                <a16:creationId xmlns:a16="http://schemas.microsoft.com/office/drawing/2014/main" id="{C7CB08D2-F397-4981-BF38-A6FD82156F53}"/>
              </a:ext>
            </a:extLst>
          </p:cNvPr>
          <p:cNvSpPr/>
          <p:nvPr/>
        </p:nvSpPr>
        <p:spPr>
          <a:xfrm rot="5400000">
            <a:off x="5578439" y="387217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等腰三角形 50">
            <a:extLst>
              <a:ext uri="{FF2B5EF4-FFF2-40B4-BE49-F238E27FC236}">
                <a16:creationId xmlns:a16="http://schemas.microsoft.com/office/drawing/2014/main" id="{B4A4F047-D95B-4CC7-B8CE-814BA674D6ED}"/>
              </a:ext>
            </a:extLst>
          </p:cNvPr>
          <p:cNvSpPr/>
          <p:nvPr/>
        </p:nvSpPr>
        <p:spPr>
          <a:xfrm rot="5400000">
            <a:off x="5578439" y="437622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09050501"/>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ppt_x"/>
                                          </p:val>
                                        </p:tav>
                                        <p:tav tm="100000">
                                          <p:val>
                                            <p:strVal val="#ppt_x"/>
                                          </p:val>
                                        </p:tav>
                                      </p:tavLst>
                                    </p:anim>
                                    <p:anim calcmode="lin" valueType="num">
                                      <p:cBhvr additive="base">
                                        <p:cTn id="32" dur="500" fill="hold"/>
                                        <p:tgtEl>
                                          <p:spTgt spid="2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fill="hold"/>
                                        <p:tgtEl>
                                          <p:spTgt spid="23"/>
                                        </p:tgtEl>
                                        <p:attrNameLst>
                                          <p:attrName>ppt_x</p:attrName>
                                        </p:attrNameLst>
                                      </p:cBhvr>
                                      <p:tavLst>
                                        <p:tav tm="0">
                                          <p:val>
                                            <p:strVal val="#ppt_x"/>
                                          </p:val>
                                        </p:tav>
                                        <p:tav tm="100000">
                                          <p:val>
                                            <p:strVal val="#ppt_x"/>
                                          </p:val>
                                        </p:tav>
                                      </p:tavLst>
                                    </p:anim>
                                    <p:anim calcmode="lin" valueType="num">
                                      <p:cBhvr additive="base">
                                        <p:cTn id="36" dur="500" fill="hold"/>
                                        <p:tgtEl>
                                          <p:spTgt spid="23"/>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additive="base">
                                        <p:cTn id="39" dur="500" fill="hold"/>
                                        <p:tgtEl>
                                          <p:spTgt spid="31"/>
                                        </p:tgtEl>
                                        <p:attrNameLst>
                                          <p:attrName>ppt_x</p:attrName>
                                        </p:attrNameLst>
                                      </p:cBhvr>
                                      <p:tavLst>
                                        <p:tav tm="0">
                                          <p:val>
                                            <p:strVal val="#ppt_x"/>
                                          </p:val>
                                        </p:tav>
                                        <p:tav tm="100000">
                                          <p:val>
                                            <p:strVal val="#ppt_x"/>
                                          </p:val>
                                        </p:tav>
                                      </p:tavLst>
                                    </p:anim>
                                    <p:anim calcmode="lin" valueType="num">
                                      <p:cBhvr additive="base">
                                        <p:cTn id="40" dur="500" fill="hold"/>
                                        <p:tgtEl>
                                          <p:spTgt spid="3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3"/>
                                        </p:tgtEl>
                                        <p:attrNameLst>
                                          <p:attrName>style.visibility</p:attrName>
                                        </p:attrNameLst>
                                      </p:cBhvr>
                                      <p:to>
                                        <p:strVal val="visible"/>
                                      </p:to>
                                    </p:set>
                                    <p:anim calcmode="lin" valueType="num">
                                      <p:cBhvr additive="base">
                                        <p:cTn id="43" dur="500" fill="hold"/>
                                        <p:tgtEl>
                                          <p:spTgt spid="33"/>
                                        </p:tgtEl>
                                        <p:attrNameLst>
                                          <p:attrName>ppt_x</p:attrName>
                                        </p:attrNameLst>
                                      </p:cBhvr>
                                      <p:tavLst>
                                        <p:tav tm="0">
                                          <p:val>
                                            <p:strVal val="#ppt_x"/>
                                          </p:val>
                                        </p:tav>
                                        <p:tav tm="100000">
                                          <p:val>
                                            <p:strVal val="#ppt_x"/>
                                          </p:val>
                                        </p:tav>
                                      </p:tavLst>
                                    </p:anim>
                                    <p:anim calcmode="lin" valueType="num">
                                      <p:cBhvr additive="base">
                                        <p:cTn id="44" dur="500" fill="hold"/>
                                        <p:tgtEl>
                                          <p:spTgt spid="33"/>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5"/>
                                        </p:tgtEl>
                                        <p:attrNameLst>
                                          <p:attrName>style.visibility</p:attrName>
                                        </p:attrNameLst>
                                      </p:cBhvr>
                                      <p:to>
                                        <p:strVal val="visible"/>
                                      </p:to>
                                    </p:set>
                                    <p:anim calcmode="lin" valueType="num">
                                      <p:cBhvr additive="base">
                                        <p:cTn id="47" dur="500" fill="hold"/>
                                        <p:tgtEl>
                                          <p:spTgt spid="35"/>
                                        </p:tgtEl>
                                        <p:attrNameLst>
                                          <p:attrName>ppt_x</p:attrName>
                                        </p:attrNameLst>
                                      </p:cBhvr>
                                      <p:tavLst>
                                        <p:tav tm="0">
                                          <p:val>
                                            <p:strVal val="#ppt_x"/>
                                          </p:val>
                                        </p:tav>
                                        <p:tav tm="100000">
                                          <p:val>
                                            <p:strVal val="#ppt_x"/>
                                          </p:val>
                                        </p:tav>
                                      </p:tavLst>
                                    </p:anim>
                                    <p:anim calcmode="lin" valueType="num">
                                      <p:cBhvr additive="base">
                                        <p:cTn id="48" dur="500" fill="hold"/>
                                        <p:tgtEl>
                                          <p:spTgt spid="35"/>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47"/>
                                        </p:tgtEl>
                                        <p:attrNameLst>
                                          <p:attrName>style.visibility</p:attrName>
                                        </p:attrNameLst>
                                      </p:cBhvr>
                                      <p:to>
                                        <p:strVal val="visible"/>
                                      </p:to>
                                    </p:set>
                                    <p:anim calcmode="lin" valueType="num">
                                      <p:cBhvr additive="base">
                                        <p:cTn id="51" dur="500" fill="hold"/>
                                        <p:tgtEl>
                                          <p:spTgt spid="47"/>
                                        </p:tgtEl>
                                        <p:attrNameLst>
                                          <p:attrName>ppt_x</p:attrName>
                                        </p:attrNameLst>
                                      </p:cBhvr>
                                      <p:tavLst>
                                        <p:tav tm="0">
                                          <p:val>
                                            <p:strVal val="#ppt_x"/>
                                          </p:val>
                                        </p:tav>
                                        <p:tav tm="100000">
                                          <p:val>
                                            <p:strVal val="#ppt_x"/>
                                          </p:val>
                                        </p:tav>
                                      </p:tavLst>
                                    </p:anim>
                                    <p:anim calcmode="lin" valueType="num">
                                      <p:cBhvr additive="base">
                                        <p:cTn id="52" dur="500" fill="hold"/>
                                        <p:tgtEl>
                                          <p:spTgt spid="47"/>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48"/>
                                        </p:tgtEl>
                                        <p:attrNameLst>
                                          <p:attrName>style.visibility</p:attrName>
                                        </p:attrNameLst>
                                      </p:cBhvr>
                                      <p:to>
                                        <p:strVal val="visible"/>
                                      </p:to>
                                    </p:set>
                                    <p:anim calcmode="lin" valueType="num">
                                      <p:cBhvr additive="base">
                                        <p:cTn id="55" dur="500" fill="hold"/>
                                        <p:tgtEl>
                                          <p:spTgt spid="48"/>
                                        </p:tgtEl>
                                        <p:attrNameLst>
                                          <p:attrName>ppt_x</p:attrName>
                                        </p:attrNameLst>
                                      </p:cBhvr>
                                      <p:tavLst>
                                        <p:tav tm="0">
                                          <p:val>
                                            <p:strVal val="#ppt_x"/>
                                          </p:val>
                                        </p:tav>
                                        <p:tav tm="100000">
                                          <p:val>
                                            <p:strVal val="#ppt_x"/>
                                          </p:val>
                                        </p:tav>
                                      </p:tavLst>
                                    </p:anim>
                                    <p:anim calcmode="lin" valueType="num">
                                      <p:cBhvr additive="base">
                                        <p:cTn id="56" dur="500" fill="hold"/>
                                        <p:tgtEl>
                                          <p:spTgt spid="48"/>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49"/>
                                        </p:tgtEl>
                                        <p:attrNameLst>
                                          <p:attrName>style.visibility</p:attrName>
                                        </p:attrNameLst>
                                      </p:cBhvr>
                                      <p:to>
                                        <p:strVal val="visible"/>
                                      </p:to>
                                    </p:set>
                                    <p:anim calcmode="lin" valueType="num">
                                      <p:cBhvr additive="base">
                                        <p:cTn id="59" dur="500" fill="hold"/>
                                        <p:tgtEl>
                                          <p:spTgt spid="49"/>
                                        </p:tgtEl>
                                        <p:attrNameLst>
                                          <p:attrName>ppt_x</p:attrName>
                                        </p:attrNameLst>
                                      </p:cBhvr>
                                      <p:tavLst>
                                        <p:tav tm="0">
                                          <p:val>
                                            <p:strVal val="#ppt_x"/>
                                          </p:val>
                                        </p:tav>
                                        <p:tav tm="100000">
                                          <p:val>
                                            <p:strVal val="#ppt_x"/>
                                          </p:val>
                                        </p:tav>
                                      </p:tavLst>
                                    </p:anim>
                                    <p:anim calcmode="lin" valueType="num">
                                      <p:cBhvr additive="base">
                                        <p:cTn id="60" dur="500" fill="hold"/>
                                        <p:tgtEl>
                                          <p:spTgt spid="49"/>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50"/>
                                        </p:tgtEl>
                                        <p:attrNameLst>
                                          <p:attrName>style.visibility</p:attrName>
                                        </p:attrNameLst>
                                      </p:cBhvr>
                                      <p:to>
                                        <p:strVal val="visible"/>
                                      </p:to>
                                    </p:set>
                                    <p:anim calcmode="lin" valueType="num">
                                      <p:cBhvr additive="base">
                                        <p:cTn id="63" dur="500" fill="hold"/>
                                        <p:tgtEl>
                                          <p:spTgt spid="50"/>
                                        </p:tgtEl>
                                        <p:attrNameLst>
                                          <p:attrName>ppt_x</p:attrName>
                                        </p:attrNameLst>
                                      </p:cBhvr>
                                      <p:tavLst>
                                        <p:tav tm="0">
                                          <p:val>
                                            <p:strVal val="#ppt_x"/>
                                          </p:val>
                                        </p:tav>
                                        <p:tav tm="100000">
                                          <p:val>
                                            <p:strVal val="#ppt_x"/>
                                          </p:val>
                                        </p:tav>
                                      </p:tavLst>
                                    </p:anim>
                                    <p:anim calcmode="lin" valueType="num">
                                      <p:cBhvr additive="base">
                                        <p:cTn id="64" dur="500" fill="hold"/>
                                        <p:tgtEl>
                                          <p:spTgt spid="50"/>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51"/>
                                        </p:tgtEl>
                                        <p:attrNameLst>
                                          <p:attrName>style.visibility</p:attrName>
                                        </p:attrNameLst>
                                      </p:cBhvr>
                                      <p:to>
                                        <p:strVal val="visible"/>
                                      </p:to>
                                    </p:set>
                                    <p:anim calcmode="lin" valueType="num">
                                      <p:cBhvr additive="base">
                                        <p:cTn id="67" dur="500" fill="hold"/>
                                        <p:tgtEl>
                                          <p:spTgt spid="51"/>
                                        </p:tgtEl>
                                        <p:attrNameLst>
                                          <p:attrName>ppt_x</p:attrName>
                                        </p:attrNameLst>
                                      </p:cBhvr>
                                      <p:tavLst>
                                        <p:tav tm="0">
                                          <p:val>
                                            <p:strVal val="#ppt_x"/>
                                          </p:val>
                                        </p:tav>
                                        <p:tav tm="100000">
                                          <p:val>
                                            <p:strVal val="#ppt_x"/>
                                          </p:val>
                                        </p:tav>
                                      </p:tavLst>
                                    </p:anim>
                                    <p:anim calcmode="lin" valueType="num">
                                      <p:cBhvr additive="base">
                                        <p:cTn id="68"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12" grpId="0" animBg="1"/>
      <p:bldP spid="13" grpId="0" animBg="1"/>
      <p:bldP spid="14" grpId="0" animBg="1"/>
      <p:bldP spid="11" grpId="0"/>
      <p:bldP spid="25" grpId="0" animBg="1"/>
      <p:bldP spid="23" grpId="0"/>
      <p:bldP spid="31" grpId="0"/>
      <p:bldP spid="33" grpId="0"/>
      <p:bldP spid="35" grpId="0"/>
      <p:bldP spid="47" grpId="0" animBg="1"/>
      <p:bldP spid="48" grpId="0" animBg="1"/>
      <p:bldP spid="49" grpId="0" animBg="1"/>
      <p:bldP spid="50" grpId="0" animBg="1"/>
      <p:bldP spid="51"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矩形 119">
            <a:extLst>
              <a:ext uri="{FF2B5EF4-FFF2-40B4-BE49-F238E27FC236}">
                <a16:creationId xmlns:a16="http://schemas.microsoft.com/office/drawing/2014/main" id="{7D3CDBC4-88F8-41FF-91A4-F9BB4CE5D0A9}"/>
              </a:ext>
            </a:extLst>
          </p:cNvPr>
          <p:cNvSpPr/>
          <p:nvPr/>
        </p:nvSpPr>
        <p:spPr>
          <a:xfrm>
            <a:off x="1557115" y="1556792"/>
            <a:ext cx="9289032" cy="1008112"/>
          </a:xfrm>
          <a:prstGeom prst="rect">
            <a:avLst/>
          </a:prstGeom>
          <a:solidFill>
            <a:schemeClr val="accent2"/>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053059" y="260648"/>
            <a:ext cx="4339650"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过去五年的主要工作</a:t>
            </a:r>
          </a:p>
        </p:txBody>
      </p:sp>
      <p:sp>
        <p:nvSpPr>
          <p:cNvPr id="117" name="矩形 116">
            <a:extLst>
              <a:ext uri="{FF2B5EF4-FFF2-40B4-BE49-F238E27FC236}">
                <a16:creationId xmlns:a16="http://schemas.microsoft.com/office/drawing/2014/main" id="{4841C70E-6241-418D-AC0A-D52B673C4CC2}"/>
              </a:ext>
            </a:extLst>
          </p:cNvPr>
          <p:cNvSpPr/>
          <p:nvPr/>
        </p:nvSpPr>
        <p:spPr>
          <a:xfrm>
            <a:off x="3717355" y="1628800"/>
            <a:ext cx="6210845" cy="837152"/>
          </a:xfrm>
          <a:prstGeom prst="rect">
            <a:avLst/>
          </a:prstGeom>
        </p:spPr>
        <p:txBody>
          <a:bodyPr wrap="square">
            <a:spAutoFit/>
          </a:bodyPr>
          <a:lstStyle/>
          <a:p>
            <a:pPr>
              <a:lnSpc>
                <a:spcPct val="121000"/>
              </a:lnSpc>
            </a:pPr>
            <a:r>
              <a:rPr lang="zh-CN" altLang="en-US" sz="2000" b="1" dirty="0">
                <a:solidFill>
                  <a:schemeClr val="bg1"/>
                </a:solidFill>
                <a:latin typeface="微软雅黑" panose="020B0503020204020204" pitchFamily="34" charset="-122"/>
                <a:ea typeface="微软雅黑" panose="020B0503020204020204" pitchFamily="34" charset="-122"/>
              </a:rPr>
              <a:t>坚持创新引领发展，着力激发社会创造力，整体创新能力和效率显著提高</a:t>
            </a:r>
          </a:p>
        </p:txBody>
      </p:sp>
      <p:sp>
        <p:nvSpPr>
          <p:cNvPr id="118" name="六边形 117">
            <a:extLst>
              <a:ext uri="{FF2B5EF4-FFF2-40B4-BE49-F238E27FC236}">
                <a16:creationId xmlns:a16="http://schemas.microsoft.com/office/drawing/2014/main" id="{0B23D4B4-8B29-4B5D-BF59-95B4A0144E67}"/>
              </a:ext>
            </a:extLst>
          </p:cNvPr>
          <p:cNvSpPr/>
          <p:nvPr/>
        </p:nvSpPr>
        <p:spPr>
          <a:xfrm>
            <a:off x="1773139" y="1412776"/>
            <a:ext cx="1368152" cy="1296144"/>
          </a:xfrm>
          <a:prstGeom prst="hexagon">
            <a:avLst/>
          </a:prstGeom>
          <a:solidFill>
            <a:schemeClr val="bg1"/>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矩形 118">
            <a:extLst>
              <a:ext uri="{FF2B5EF4-FFF2-40B4-BE49-F238E27FC236}">
                <a16:creationId xmlns:a16="http://schemas.microsoft.com/office/drawing/2014/main" id="{5068219C-C2F5-40FB-B25D-063B8865EE64}"/>
              </a:ext>
            </a:extLst>
          </p:cNvPr>
          <p:cNvSpPr/>
          <p:nvPr/>
        </p:nvSpPr>
        <p:spPr>
          <a:xfrm>
            <a:off x="2046094" y="1496995"/>
            <a:ext cx="1080120" cy="1107996"/>
          </a:xfrm>
          <a:prstGeom prst="rect">
            <a:avLst/>
          </a:prstGeom>
        </p:spPr>
        <p:txBody>
          <a:bodyPr wrap="square">
            <a:spAutoFit/>
          </a:bodyPr>
          <a:lstStyle/>
          <a:p>
            <a:pPr>
              <a:lnSpc>
                <a:spcPct val="150000"/>
              </a:lnSpc>
            </a:pPr>
            <a:r>
              <a:rPr lang="en-US" altLang="zh-CN" sz="4400" b="1" dirty="0">
                <a:solidFill>
                  <a:schemeClr val="accent1"/>
                </a:solidFill>
                <a:latin typeface="微软雅黑" panose="020B0503020204020204" pitchFamily="34" charset="-122"/>
                <a:ea typeface="微软雅黑" panose="020B0503020204020204" pitchFamily="34" charset="-122"/>
              </a:rPr>
              <a:t>03</a:t>
            </a:r>
            <a:endParaRPr lang="zh-CN" altLang="en-US" sz="4400" b="1" dirty="0">
              <a:solidFill>
                <a:schemeClr val="accent1"/>
              </a:solidFill>
              <a:latin typeface="微软雅黑" panose="020B0503020204020204" pitchFamily="34" charset="-122"/>
              <a:ea typeface="微软雅黑" panose="020B0503020204020204" pitchFamily="34" charset="-122"/>
            </a:endParaRPr>
          </a:p>
        </p:txBody>
      </p:sp>
      <p:sp>
        <p:nvSpPr>
          <p:cNvPr id="4" name="等腰三角形 3">
            <a:extLst>
              <a:ext uri="{FF2B5EF4-FFF2-40B4-BE49-F238E27FC236}">
                <a16:creationId xmlns:a16="http://schemas.microsoft.com/office/drawing/2014/main" id="{B4172B5B-FA16-4DBA-BA07-ED17C48F1C8C}"/>
              </a:ext>
            </a:extLst>
          </p:cNvPr>
          <p:cNvSpPr/>
          <p:nvPr/>
        </p:nvSpPr>
        <p:spPr>
          <a:xfrm rot="5400000">
            <a:off x="1617999" y="3224100"/>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a:extLst>
              <a:ext uri="{FF2B5EF4-FFF2-40B4-BE49-F238E27FC236}">
                <a16:creationId xmlns:a16="http://schemas.microsoft.com/office/drawing/2014/main" id="{8BD0BBB9-E713-4704-B8E9-79EDBB0A8F25}"/>
              </a:ext>
            </a:extLst>
          </p:cNvPr>
          <p:cNvSpPr/>
          <p:nvPr/>
        </p:nvSpPr>
        <p:spPr>
          <a:xfrm rot="5400000">
            <a:off x="1617999" y="367519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a:extLst>
              <a:ext uri="{FF2B5EF4-FFF2-40B4-BE49-F238E27FC236}">
                <a16:creationId xmlns:a16="http://schemas.microsoft.com/office/drawing/2014/main" id="{559187B7-9EC3-4961-B57C-5642A3DFCB57}"/>
              </a:ext>
            </a:extLst>
          </p:cNvPr>
          <p:cNvSpPr/>
          <p:nvPr/>
        </p:nvSpPr>
        <p:spPr>
          <a:xfrm rot="5400000">
            <a:off x="1617999" y="4145346"/>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a:extLst>
              <a:ext uri="{FF2B5EF4-FFF2-40B4-BE49-F238E27FC236}">
                <a16:creationId xmlns:a16="http://schemas.microsoft.com/office/drawing/2014/main" id="{9183908F-1C61-4BFA-80ED-CD321D5F01E3}"/>
              </a:ext>
            </a:extLst>
          </p:cNvPr>
          <p:cNvSpPr/>
          <p:nvPr/>
        </p:nvSpPr>
        <p:spPr>
          <a:xfrm rot="5400000">
            <a:off x="1617999" y="464940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9BE33207-F843-4627-AEB4-921F5A5A5336}"/>
              </a:ext>
            </a:extLst>
          </p:cNvPr>
          <p:cNvSpPr/>
          <p:nvPr/>
        </p:nvSpPr>
        <p:spPr>
          <a:xfrm>
            <a:off x="1773139" y="2924944"/>
            <a:ext cx="6768752" cy="3046988"/>
          </a:xfrm>
          <a:prstGeom prst="rect">
            <a:avLst/>
          </a:prstGeom>
        </p:spPr>
        <p:txBody>
          <a:bodyPr wrap="square">
            <a:spAutoFit/>
          </a:bodyPr>
          <a:lstStyle/>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扩大科研机构和高校科研自主权</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支持北京、上海建设科技创新中心，新设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14</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个国家自主创新示范区</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以企业为主体加强技术创新体系建设</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实施普惠性支持政策，完善孵化体系</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各类市场主体达到</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9800</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多万户，五年增加</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70%</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以上</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国内有效发明专利拥有量增加两倍，技术交易额翻了一番</a:t>
            </a:r>
          </a:p>
        </p:txBody>
      </p:sp>
      <p:pic>
        <p:nvPicPr>
          <p:cNvPr id="15" name="图片 14">
            <a:extLst>
              <a:ext uri="{FF2B5EF4-FFF2-40B4-BE49-F238E27FC236}">
                <a16:creationId xmlns:a16="http://schemas.microsoft.com/office/drawing/2014/main" id="{6E4321C8-A7A9-4BB5-93B6-3C2612C95908}"/>
              </a:ext>
            </a:extLst>
          </p:cNvPr>
          <p:cNvPicPr>
            <a:picLocks noChangeAspect="1"/>
          </p:cNvPicPr>
          <p:nvPr/>
        </p:nvPicPr>
        <p:blipFill rotWithShape="1">
          <a:blip r:embed="rId3">
            <a:extLst>
              <a:ext uri="{28A0092B-C50C-407E-A947-70E740481C1C}">
                <a14:useLocalDpi xmlns:a14="http://schemas.microsoft.com/office/drawing/2010/main" val="0"/>
              </a:ext>
            </a:extLst>
          </a:blip>
          <a:srcRect l="3798" t="3717"/>
          <a:stretch/>
        </p:blipFill>
        <p:spPr>
          <a:xfrm>
            <a:off x="8679543" y="2917370"/>
            <a:ext cx="1662548" cy="3534179"/>
          </a:xfrm>
          <a:prstGeom prst="rect">
            <a:avLst/>
          </a:prstGeom>
        </p:spPr>
      </p:pic>
      <p:sp>
        <p:nvSpPr>
          <p:cNvPr id="26" name="等腰三角形 25">
            <a:extLst>
              <a:ext uri="{FF2B5EF4-FFF2-40B4-BE49-F238E27FC236}">
                <a16:creationId xmlns:a16="http://schemas.microsoft.com/office/drawing/2014/main" id="{F4A86331-E484-451C-838B-E2F91291F2DF}"/>
              </a:ext>
            </a:extLst>
          </p:cNvPr>
          <p:cNvSpPr/>
          <p:nvPr/>
        </p:nvSpPr>
        <p:spPr>
          <a:xfrm rot="5400000">
            <a:off x="1617999" y="5158791"/>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a:extLst>
              <a:ext uri="{FF2B5EF4-FFF2-40B4-BE49-F238E27FC236}">
                <a16:creationId xmlns:a16="http://schemas.microsoft.com/office/drawing/2014/main" id="{D0C907E2-B5F4-49D1-AC2B-ECC7F0BC9A14}"/>
              </a:ext>
            </a:extLst>
          </p:cNvPr>
          <p:cNvSpPr/>
          <p:nvPr/>
        </p:nvSpPr>
        <p:spPr>
          <a:xfrm rot="5400000">
            <a:off x="1617999" y="561941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72990692"/>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0"/>
                                        </p:tgtEl>
                                        <p:attrNameLst>
                                          <p:attrName>style.visibility</p:attrName>
                                        </p:attrNameLst>
                                      </p:cBhvr>
                                      <p:to>
                                        <p:strVal val="visible"/>
                                      </p:to>
                                    </p:set>
                                    <p:anim calcmode="lin" valueType="num">
                                      <p:cBhvr additive="base">
                                        <p:cTn id="11" dur="500" fill="hold"/>
                                        <p:tgtEl>
                                          <p:spTgt spid="120"/>
                                        </p:tgtEl>
                                        <p:attrNameLst>
                                          <p:attrName>ppt_x</p:attrName>
                                        </p:attrNameLst>
                                      </p:cBhvr>
                                      <p:tavLst>
                                        <p:tav tm="0">
                                          <p:val>
                                            <p:strVal val="#ppt_x"/>
                                          </p:val>
                                        </p:tav>
                                        <p:tav tm="100000">
                                          <p:val>
                                            <p:strVal val="#ppt_x"/>
                                          </p:val>
                                        </p:tav>
                                      </p:tavLst>
                                    </p:anim>
                                    <p:anim calcmode="lin" valueType="num">
                                      <p:cBhvr additive="base">
                                        <p:cTn id="12" dur="500" fill="hold"/>
                                        <p:tgtEl>
                                          <p:spTgt spid="12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7"/>
                                        </p:tgtEl>
                                        <p:attrNameLst>
                                          <p:attrName>style.visibility</p:attrName>
                                        </p:attrNameLst>
                                      </p:cBhvr>
                                      <p:to>
                                        <p:strVal val="visible"/>
                                      </p:to>
                                    </p:set>
                                    <p:anim calcmode="lin" valueType="num">
                                      <p:cBhvr additive="base">
                                        <p:cTn id="15" dur="500" fill="hold"/>
                                        <p:tgtEl>
                                          <p:spTgt spid="117"/>
                                        </p:tgtEl>
                                        <p:attrNameLst>
                                          <p:attrName>ppt_x</p:attrName>
                                        </p:attrNameLst>
                                      </p:cBhvr>
                                      <p:tavLst>
                                        <p:tav tm="0">
                                          <p:val>
                                            <p:strVal val="#ppt_x"/>
                                          </p:val>
                                        </p:tav>
                                        <p:tav tm="100000">
                                          <p:val>
                                            <p:strVal val="#ppt_x"/>
                                          </p:val>
                                        </p:tav>
                                      </p:tavLst>
                                    </p:anim>
                                    <p:anim calcmode="lin" valueType="num">
                                      <p:cBhvr additive="base">
                                        <p:cTn id="16" dur="500" fill="hold"/>
                                        <p:tgtEl>
                                          <p:spTgt spid="11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8"/>
                                        </p:tgtEl>
                                        <p:attrNameLst>
                                          <p:attrName>style.visibility</p:attrName>
                                        </p:attrNameLst>
                                      </p:cBhvr>
                                      <p:to>
                                        <p:strVal val="visible"/>
                                      </p:to>
                                    </p:set>
                                    <p:anim calcmode="lin" valueType="num">
                                      <p:cBhvr additive="base">
                                        <p:cTn id="19" dur="500" fill="hold"/>
                                        <p:tgtEl>
                                          <p:spTgt spid="118"/>
                                        </p:tgtEl>
                                        <p:attrNameLst>
                                          <p:attrName>ppt_x</p:attrName>
                                        </p:attrNameLst>
                                      </p:cBhvr>
                                      <p:tavLst>
                                        <p:tav tm="0">
                                          <p:val>
                                            <p:strVal val="#ppt_x"/>
                                          </p:val>
                                        </p:tav>
                                        <p:tav tm="100000">
                                          <p:val>
                                            <p:strVal val="#ppt_x"/>
                                          </p:val>
                                        </p:tav>
                                      </p:tavLst>
                                    </p:anim>
                                    <p:anim calcmode="lin" valueType="num">
                                      <p:cBhvr additive="base">
                                        <p:cTn id="20" dur="500" fill="hold"/>
                                        <p:tgtEl>
                                          <p:spTgt spid="11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9"/>
                                        </p:tgtEl>
                                        <p:attrNameLst>
                                          <p:attrName>style.visibility</p:attrName>
                                        </p:attrNameLst>
                                      </p:cBhvr>
                                      <p:to>
                                        <p:strVal val="visible"/>
                                      </p:to>
                                    </p:set>
                                    <p:anim calcmode="lin" valueType="num">
                                      <p:cBhvr additive="base">
                                        <p:cTn id="23" dur="500" fill="hold"/>
                                        <p:tgtEl>
                                          <p:spTgt spid="119"/>
                                        </p:tgtEl>
                                        <p:attrNameLst>
                                          <p:attrName>ppt_x</p:attrName>
                                        </p:attrNameLst>
                                      </p:cBhvr>
                                      <p:tavLst>
                                        <p:tav tm="0">
                                          <p:val>
                                            <p:strVal val="#ppt_x"/>
                                          </p:val>
                                        </p:tav>
                                        <p:tav tm="100000">
                                          <p:val>
                                            <p:strVal val="#ppt_x"/>
                                          </p:val>
                                        </p:tav>
                                      </p:tavLst>
                                    </p:anim>
                                    <p:anim calcmode="lin" valueType="num">
                                      <p:cBhvr additive="base">
                                        <p:cTn id="24" dur="500" fill="hold"/>
                                        <p:tgtEl>
                                          <p:spTgt spid="11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ppt_x"/>
                                          </p:val>
                                        </p:tav>
                                        <p:tav tm="100000">
                                          <p:val>
                                            <p:strVal val="#ppt_x"/>
                                          </p:val>
                                        </p:tav>
                                      </p:tavLst>
                                    </p:anim>
                                    <p:anim calcmode="lin" valueType="num">
                                      <p:cBhvr additive="base">
                                        <p:cTn id="36" dur="500" fill="hold"/>
                                        <p:tgtEl>
                                          <p:spTgt spid="13"/>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ppt_x"/>
                                          </p:val>
                                        </p:tav>
                                        <p:tav tm="100000">
                                          <p:val>
                                            <p:strVal val="#ppt_x"/>
                                          </p:val>
                                        </p:tav>
                                      </p:tavLst>
                                    </p:anim>
                                    <p:anim calcmode="lin" valueType="num">
                                      <p:cBhvr additive="base">
                                        <p:cTn id="40" dur="500" fill="hold"/>
                                        <p:tgtEl>
                                          <p:spTgt spid="14"/>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500" fill="hold"/>
                                        <p:tgtEl>
                                          <p:spTgt spid="15"/>
                                        </p:tgtEl>
                                        <p:attrNameLst>
                                          <p:attrName>ppt_x</p:attrName>
                                        </p:attrNameLst>
                                      </p:cBhvr>
                                      <p:tavLst>
                                        <p:tav tm="0">
                                          <p:val>
                                            <p:strVal val="#ppt_x"/>
                                          </p:val>
                                        </p:tav>
                                        <p:tav tm="100000">
                                          <p:val>
                                            <p:strVal val="#ppt_x"/>
                                          </p:val>
                                        </p:tav>
                                      </p:tavLst>
                                    </p:anim>
                                    <p:anim calcmode="lin" valueType="num">
                                      <p:cBhvr additive="base">
                                        <p:cTn id="48" dur="500" fill="hold"/>
                                        <p:tgtEl>
                                          <p:spTgt spid="15"/>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additive="base">
                                        <p:cTn id="51" dur="500" fill="hold"/>
                                        <p:tgtEl>
                                          <p:spTgt spid="26"/>
                                        </p:tgtEl>
                                        <p:attrNameLst>
                                          <p:attrName>ppt_x</p:attrName>
                                        </p:attrNameLst>
                                      </p:cBhvr>
                                      <p:tavLst>
                                        <p:tav tm="0">
                                          <p:val>
                                            <p:strVal val="#ppt_x"/>
                                          </p:val>
                                        </p:tav>
                                        <p:tav tm="100000">
                                          <p:val>
                                            <p:strVal val="#ppt_x"/>
                                          </p:val>
                                        </p:tav>
                                      </p:tavLst>
                                    </p:anim>
                                    <p:anim calcmode="lin" valueType="num">
                                      <p:cBhvr additive="base">
                                        <p:cTn id="52" dur="500" fill="hold"/>
                                        <p:tgtEl>
                                          <p:spTgt spid="26"/>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7"/>
                                        </p:tgtEl>
                                        <p:attrNameLst>
                                          <p:attrName>style.visibility</p:attrName>
                                        </p:attrNameLst>
                                      </p:cBhvr>
                                      <p:to>
                                        <p:strVal val="visible"/>
                                      </p:to>
                                    </p:set>
                                    <p:anim calcmode="lin" valueType="num">
                                      <p:cBhvr additive="base">
                                        <p:cTn id="55" dur="500" fill="hold"/>
                                        <p:tgtEl>
                                          <p:spTgt spid="27"/>
                                        </p:tgtEl>
                                        <p:attrNameLst>
                                          <p:attrName>ppt_x</p:attrName>
                                        </p:attrNameLst>
                                      </p:cBhvr>
                                      <p:tavLst>
                                        <p:tav tm="0">
                                          <p:val>
                                            <p:strVal val="#ppt_x"/>
                                          </p:val>
                                        </p:tav>
                                        <p:tav tm="100000">
                                          <p:val>
                                            <p:strVal val="#ppt_x"/>
                                          </p:val>
                                        </p:tav>
                                      </p:tavLst>
                                    </p:anim>
                                    <p:anim calcmode="lin" valueType="num">
                                      <p:cBhvr additive="base">
                                        <p:cTn id="56"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P spid="2" grpId="0"/>
      <p:bldP spid="117" grpId="0"/>
      <p:bldP spid="118" grpId="0" animBg="1"/>
      <p:bldP spid="119" grpId="0"/>
      <p:bldP spid="4" grpId="0" animBg="1"/>
      <p:bldP spid="12" grpId="0" animBg="1"/>
      <p:bldP spid="13" grpId="0" animBg="1"/>
      <p:bldP spid="14" grpId="0" animBg="1"/>
      <p:bldP spid="9" grpId="0"/>
      <p:bldP spid="26" grpId="0" animBg="1"/>
      <p:bldP spid="2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矩形 119">
            <a:extLst>
              <a:ext uri="{FF2B5EF4-FFF2-40B4-BE49-F238E27FC236}">
                <a16:creationId xmlns:a16="http://schemas.microsoft.com/office/drawing/2014/main" id="{7D3CDBC4-88F8-41FF-91A4-F9BB4CE5D0A9}"/>
              </a:ext>
            </a:extLst>
          </p:cNvPr>
          <p:cNvSpPr/>
          <p:nvPr/>
        </p:nvSpPr>
        <p:spPr>
          <a:xfrm>
            <a:off x="1125067" y="1556792"/>
            <a:ext cx="10081120" cy="1008112"/>
          </a:xfrm>
          <a:prstGeom prst="rect">
            <a:avLst/>
          </a:prstGeom>
          <a:solidFill>
            <a:schemeClr val="accent2"/>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053059" y="260648"/>
            <a:ext cx="4339650"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过去五年的主要工作</a:t>
            </a:r>
          </a:p>
        </p:txBody>
      </p:sp>
      <p:sp>
        <p:nvSpPr>
          <p:cNvPr id="117" name="矩形 116">
            <a:extLst>
              <a:ext uri="{FF2B5EF4-FFF2-40B4-BE49-F238E27FC236}">
                <a16:creationId xmlns:a16="http://schemas.microsoft.com/office/drawing/2014/main" id="{4841C70E-6241-418D-AC0A-D52B673C4CC2}"/>
              </a:ext>
            </a:extLst>
          </p:cNvPr>
          <p:cNvSpPr/>
          <p:nvPr/>
        </p:nvSpPr>
        <p:spPr>
          <a:xfrm>
            <a:off x="3717355" y="1628800"/>
            <a:ext cx="6210845" cy="837152"/>
          </a:xfrm>
          <a:prstGeom prst="rect">
            <a:avLst/>
          </a:prstGeom>
        </p:spPr>
        <p:txBody>
          <a:bodyPr wrap="square">
            <a:spAutoFit/>
          </a:bodyPr>
          <a:lstStyle/>
          <a:p>
            <a:pPr>
              <a:lnSpc>
                <a:spcPct val="121000"/>
              </a:lnSpc>
            </a:pPr>
            <a:r>
              <a:rPr lang="zh-CN" altLang="en-US" sz="2000" b="1" dirty="0">
                <a:solidFill>
                  <a:schemeClr val="bg1"/>
                </a:solidFill>
                <a:latin typeface="微软雅黑" panose="020B0503020204020204" pitchFamily="34" charset="-122"/>
                <a:ea typeface="微软雅黑" panose="020B0503020204020204" pitchFamily="34" charset="-122"/>
              </a:rPr>
              <a:t>坚持全面深化改革，着力破除体制机制弊端，发展动力不断增强</a:t>
            </a:r>
          </a:p>
        </p:txBody>
      </p:sp>
      <p:sp>
        <p:nvSpPr>
          <p:cNvPr id="118" name="六边形 117">
            <a:extLst>
              <a:ext uri="{FF2B5EF4-FFF2-40B4-BE49-F238E27FC236}">
                <a16:creationId xmlns:a16="http://schemas.microsoft.com/office/drawing/2014/main" id="{0B23D4B4-8B29-4B5D-BF59-95B4A0144E67}"/>
              </a:ext>
            </a:extLst>
          </p:cNvPr>
          <p:cNvSpPr/>
          <p:nvPr/>
        </p:nvSpPr>
        <p:spPr>
          <a:xfrm>
            <a:off x="1773139" y="1412776"/>
            <a:ext cx="1368152" cy="1296144"/>
          </a:xfrm>
          <a:prstGeom prst="hexagon">
            <a:avLst/>
          </a:prstGeom>
          <a:solidFill>
            <a:schemeClr val="bg1"/>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矩形 118">
            <a:extLst>
              <a:ext uri="{FF2B5EF4-FFF2-40B4-BE49-F238E27FC236}">
                <a16:creationId xmlns:a16="http://schemas.microsoft.com/office/drawing/2014/main" id="{5068219C-C2F5-40FB-B25D-063B8865EE64}"/>
              </a:ext>
            </a:extLst>
          </p:cNvPr>
          <p:cNvSpPr/>
          <p:nvPr/>
        </p:nvSpPr>
        <p:spPr>
          <a:xfrm>
            <a:off x="2017065" y="1511510"/>
            <a:ext cx="1152128" cy="1107996"/>
          </a:xfrm>
          <a:prstGeom prst="rect">
            <a:avLst/>
          </a:prstGeom>
        </p:spPr>
        <p:txBody>
          <a:bodyPr wrap="square">
            <a:spAutoFit/>
          </a:bodyPr>
          <a:lstStyle/>
          <a:p>
            <a:pPr>
              <a:lnSpc>
                <a:spcPct val="150000"/>
              </a:lnSpc>
            </a:pPr>
            <a:r>
              <a:rPr lang="en-US" altLang="zh-CN" sz="4400" b="1" dirty="0">
                <a:solidFill>
                  <a:schemeClr val="accent1"/>
                </a:solidFill>
                <a:latin typeface="微软雅黑" panose="020B0503020204020204" pitchFamily="34" charset="-122"/>
                <a:ea typeface="微软雅黑" panose="020B0503020204020204" pitchFamily="34" charset="-122"/>
              </a:rPr>
              <a:t>04</a:t>
            </a:r>
            <a:endParaRPr lang="zh-CN" altLang="en-US" sz="4400" b="1" dirty="0">
              <a:solidFill>
                <a:schemeClr val="accent1"/>
              </a:solidFill>
              <a:latin typeface="微软雅黑" panose="020B0503020204020204" pitchFamily="34" charset="-122"/>
              <a:ea typeface="微软雅黑" panose="020B0503020204020204" pitchFamily="34" charset="-122"/>
            </a:endParaRPr>
          </a:p>
        </p:txBody>
      </p:sp>
      <p:sp>
        <p:nvSpPr>
          <p:cNvPr id="4" name="等腰三角形 3">
            <a:extLst>
              <a:ext uri="{FF2B5EF4-FFF2-40B4-BE49-F238E27FC236}">
                <a16:creationId xmlns:a16="http://schemas.microsoft.com/office/drawing/2014/main" id="{B4172B5B-FA16-4DBA-BA07-ED17C48F1C8C}"/>
              </a:ext>
            </a:extLst>
          </p:cNvPr>
          <p:cNvSpPr/>
          <p:nvPr/>
        </p:nvSpPr>
        <p:spPr>
          <a:xfrm rot="5400000">
            <a:off x="1257959" y="336870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a:extLst>
              <a:ext uri="{FF2B5EF4-FFF2-40B4-BE49-F238E27FC236}">
                <a16:creationId xmlns:a16="http://schemas.microsoft.com/office/drawing/2014/main" id="{8BD0BBB9-E713-4704-B8E9-79EDBB0A8F25}"/>
              </a:ext>
            </a:extLst>
          </p:cNvPr>
          <p:cNvSpPr/>
          <p:nvPr/>
        </p:nvSpPr>
        <p:spPr>
          <a:xfrm rot="5400000">
            <a:off x="1257959" y="434779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a:extLst>
              <a:ext uri="{FF2B5EF4-FFF2-40B4-BE49-F238E27FC236}">
                <a16:creationId xmlns:a16="http://schemas.microsoft.com/office/drawing/2014/main" id="{559187B7-9EC3-4961-B57C-5642A3DFCB57}"/>
              </a:ext>
            </a:extLst>
          </p:cNvPr>
          <p:cNvSpPr/>
          <p:nvPr/>
        </p:nvSpPr>
        <p:spPr>
          <a:xfrm rot="5400000">
            <a:off x="1257959" y="5212450"/>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8F3BC803-604B-45AE-994A-D65B825C02FE}"/>
              </a:ext>
            </a:extLst>
          </p:cNvPr>
          <p:cNvSpPr/>
          <p:nvPr/>
        </p:nvSpPr>
        <p:spPr>
          <a:xfrm>
            <a:off x="1485107" y="4075738"/>
            <a:ext cx="3168352" cy="720197"/>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国有企业效益明显好转，去年利润增长</a:t>
            </a:r>
            <a:r>
              <a:rPr lang="en-US" altLang="zh-CN" sz="2000" b="1" dirty="0">
                <a:solidFill>
                  <a:srgbClr val="C00000"/>
                </a:solidFill>
                <a:latin typeface="微软雅黑" panose="020B0503020204020204" pitchFamily="34" charset="-122"/>
                <a:ea typeface="微软雅黑" panose="020B0503020204020204" pitchFamily="34" charset="-122"/>
              </a:rPr>
              <a:t>23.5</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矩形 22">
            <a:extLst>
              <a:ext uri="{FF2B5EF4-FFF2-40B4-BE49-F238E27FC236}">
                <a16:creationId xmlns:a16="http://schemas.microsoft.com/office/drawing/2014/main" id="{1CB8633B-B7C3-44E8-89F4-07AB99448CB2}"/>
              </a:ext>
            </a:extLst>
          </p:cNvPr>
          <p:cNvSpPr/>
          <p:nvPr/>
        </p:nvSpPr>
        <p:spPr>
          <a:xfrm>
            <a:off x="5085507" y="3212976"/>
            <a:ext cx="2592288" cy="328936"/>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放宽非公有制经济市场准入</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矩形 24">
            <a:extLst>
              <a:ext uri="{FF2B5EF4-FFF2-40B4-BE49-F238E27FC236}">
                <a16:creationId xmlns:a16="http://schemas.microsoft.com/office/drawing/2014/main" id="{EB39050E-A5CC-4FA5-A9A2-74990E79517C}"/>
              </a:ext>
            </a:extLst>
          </p:cNvPr>
          <p:cNvSpPr/>
          <p:nvPr/>
        </p:nvSpPr>
        <p:spPr>
          <a:xfrm>
            <a:off x="7821811" y="4941168"/>
            <a:ext cx="3240360" cy="350865"/>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基本放开利率管制，建立存款保险制度</a:t>
            </a:r>
          </a:p>
        </p:txBody>
      </p:sp>
      <p:sp>
        <p:nvSpPr>
          <p:cNvPr id="28" name="矩形 27">
            <a:extLst>
              <a:ext uri="{FF2B5EF4-FFF2-40B4-BE49-F238E27FC236}">
                <a16:creationId xmlns:a16="http://schemas.microsoft.com/office/drawing/2014/main" id="{10C8EFEF-F789-442D-BD8E-37035E32C945}"/>
              </a:ext>
            </a:extLst>
          </p:cNvPr>
          <p:cNvSpPr/>
          <p:nvPr/>
        </p:nvSpPr>
        <p:spPr>
          <a:xfrm>
            <a:off x="7821811" y="3153625"/>
            <a:ext cx="3384376" cy="1384995"/>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全面推行财政预决算公开，构建以共享税为主的中央和地方收入分配格局，启动中央与地方财政事权和支出责任划分改革，中央对地方一般性转移支付规模大幅增加、专项转移支付项目减少三分之二</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矩形 28">
            <a:extLst>
              <a:ext uri="{FF2B5EF4-FFF2-40B4-BE49-F238E27FC236}">
                <a16:creationId xmlns:a16="http://schemas.microsoft.com/office/drawing/2014/main" id="{B949DDCE-8846-4D6B-983B-40D9C34237F0}"/>
              </a:ext>
            </a:extLst>
          </p:cNvPr>
          <p:cNvSpPr/>
          <p:nvPr/>
        </p:nvSpPr>
        <p:spPr>
          <a:xfrm>
            <a:off x="1485108" y="3212976"/>
            <a:ext cx="3168351" cy="609398"/>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公司制改革基本完成，兼并重组、压减层级、提质增效取得积极进展</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矩形 29">
            <a:extLst>
              <a:ext uri="{FF2B5EF4-FFF2-40B4-BE49-F238E27FC236}">
                <a16:creationId xmlns:a16="http://schemas.microsoft.com/office/drawing/2014/main" id="{F1415C81-D1C6-4B08-8C42-59191AD900A4}"/>
              </a:ext>
            </a:extLst>
          </p:cNvPr>
          <p:cNvSpPr/>
          <p:nvPr/>
        </p:nvSpPr>
        <p:spPr>
          <a:xfrm>
            <a:off x="1485107" y="5013176"/>
            <a:ext cx="2877711" cy="377411"/>
          </a:xfrm>
          <a:prstGeom prst="rect">
            <a:avLst/>
          </a:prstGeom>
        </p:spPr>
        <p:txBody>
          <a:bodyPr wrap="none">
            <a:spAutoFit/>
          </a:bodyPr>
          <a:lstStyle/>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深化能源、铁路、盐业等领域改革</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矩形 30">
            <a:extLst>
              <a:ext uri="{FF2B5EF4-FFF2-40B4-BE49-F238E27FC236}">
                <a16:creationId xmlns:a16="http://schemas.microsoft.com/office/drawing/2014/main" id="{D491C82C-5854-47F1-944C-04AE3EBB07A2}"/>
              </a:ext>
            </a:extLst>
          </p:cNvPr>
          <p:cNvSpPr/>
          <p:nvPr/>
        </p:nvSpPr>
        <p:spPr>
          <a:xfrm>
            <a:off x="5085507" y="5013176"/>
            <a:ext cx="2031325" cy="328936"/>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完善产权保护制度</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6" name="矩形 95">
            <a:extLst>
              <a:ext uri="{FF2B5EF4-FFF2-40B4-BE49-F238E27FC236}">
                <a16:creationId xmlns:a16="http://schemas.microsoft.com/office/drawing/2014/main" id="{649FD50E-12B5-42EA-96E8-B8420164D2FA}"/>
              </a:ext>
            </a:extLst>
          </p:cNvPr>
          <p:cNvSpPr/>
          <p:nvPr/>
        </p:nvSpPr>
        <p:spPr>
          <a:xfrm>
            <a:off x="5085507" y="4113076"/>
            <a:ext cx="2159566" cy="328936"/>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建立不动产统一登记制度</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等腰三角形 37">
            <a:extLst>
              <a:ext uri="{FF2B5EF4-FFF2-40B4-BE49-F238E27FC236}">
                <a16:creationId xmlns:a16="http://schemas.microsoft.com/office/drawing/2014/main" id="{DC737F0C-FFD9-4A01-8F78-9C1D78D77A49}"/>
              </a:ext>
            </a:extLst>
          </p:cNvPr>
          <p:cNvSpPr/>
          <p:nvPr/>
        </p:nvSpPr>
        <p:spPr>
          <a:xfrm rot="5400000">
            <a:off x="4930367" y="336870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等腰三角形 38">
            <a:extLst>
              <a:ext uri="{FF2B5EF4-FFF2-40B4-BE49-F238E27FC236}">
                <a16:creationId xmlns:a16="http://schemas.microsoft.com/office/drawing/2014/main" id="{CF896497-C28F-443D-9B96-D4E1EF81D32B}"/>
              </a:ext>
            </a:extLst>
          </p:cNvPr>
          <p:cNvSpPr/>
          <p:nvPr/>
        </p:nvSpPr>
        <p:spPr>
          <a:xfrm rot="5400000">
            <a:off x="4930367" y="423221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39">
            <a:extLst>
              <a:ext uri="{FF2B5EF4-FFF2-40B4-BE49-F238E27FC236}">
                <a16:creationId xmlns:a16="http://schemas.microsoft.com/office/drawing/2014/main" id="{95C5500C-849B-4E17-B639-43B834FA53CB}"/>
              </a:ext>
            </a:extLst>
          </p:cNvPr>
          <p:cNvSpPr/>
          <p:nvPr/>
        </p:nvSpPr>
        <p:spPr>
          <a:xfrm rot="5400000">
            <a:off x="4930367" y="509630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40">
            <a:extLst>
              <a:ext uri="{FF2B5EF4-FFF2-40B4-BE49-F238E27FC236}">
                <a16:creationId xmlns:a16="http://schemas.microsoft.com/office/drawing/2014/main" id="{0357415A-859D-454E-AAF3-538BCA8A0AD1}"/>
              </a:ext>
            </a:extLst>
          </p:cNvPr>
          <p:cNvSpPr/>
          <p:nvPr/>
        </p:nvSpPr>
        <p:spPr>
          <a:xfrm rot="5400000">
            <a:off x="7594663" y="329610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等腰三角形 41">
            <a:extLst>
              <a:ext uri="{FF2B5EF4-FFF2-40B4-BE49-F238E27FC236}">
                <a16:creationId xmlns:a16="http://schemas.microsoft.com/office/drawing/2014/main" id="{654B2CC2-A016-42FD-B359-DCB8AF675A8F}"/>
              </a:ext>
            </a:extLst>
          </p:cNvPr>
          <p:cNvSpPr/>
          <p:nvPr/>
        </p:nvSpPr>
        <p:spPr>
          <a:xfrm rot="5400000">
            <a:off x="7594663" y="509630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72256621"/>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0"/>
                                        </p:tgtEl>
                                        <p:attrNameLst>
                                          <p:attrName>style.visibility</p:attrName>
                                        </p:attrNameLst>
                                      </p:cBhvr>
                                      <p:to>
                                        <p:strVal val="visible"/>
                                      </p:to>
                                    </p:set>
                                    <p:anim calcmode="lin" valueType="num">
                                      <p:cBhvr additive="base">
                                        <p:cTn id="11" dur="500" fill="hold"/>
                                        <p:tgtEl>
                                          <p:spTgt spid="120"/>
                                        </p:tgtEl>
                                        <p:attrNameLst>
                                          <p:attrName>ppt_x</p:attrName>
                                        </p:attrNameLst>
                                      </p:cBhvr>
                                      <p:tavLst>
                                        <p:tav tm="0">
                                          <p:val>
                                            <p:strVal val="#ppt_x"/>
                                          </p:val>
                                        </p:tav>
                                        <p:tav tm="100000">
                                          <p:val>
                                            <p:strVal val="#ppt_x"/>
                                          </p:val>
                                        </p:tav>
                                      </p:tavLst>
                                    </p:anim>
                                    <p:anim calcmode="lin" valueType="num">
                                      <p:cBhvr additive="base">
                                        <p:cTn id="12" dur="500" fill="hold"/>
                                        <p:tgtEl>
                                          <p:spTgt spid="12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7"/>
                                        </p:tgtEl>
                                        <p:attrNameLst>
                                          <p:attrName>style.visibility</p:attrName>
                                        </p:attrNameLst>
                                      </p:cBhvr>
                                      <p:to>
                                        <p:strVal val="visible"/>
                                      </p:to>
                                    </p:set>
                                    <p:anim calcmode="lin" valueType="num">
                                      <p:cBhvr additive="base">
                                        <p:cTn id="15" dur="500" fill="hold"/>
                                        <p:tgtEl>
                                          <p:spTgt spid="117"/>
                                        </p:tgtEl>
                                        <p:attrNameLst>
                                          <p:attrName>ppt_x</p:attrName>
                                        </p:attrNameLst>
                                      </p:cBhvr>
                                      <p:tavLst>
                                        <p:tav tm="0">
                                          <p:val>
                                            <p:strVal val="#ppt_x"/>
                                          </p:val>
                                        </p:tav>
                                        <p:tav tm="100000">
                                          <p:val>
                                            <p:strVal val="#ppt_x"/>
                                          </p:val>
                                        </p:tav>
                                      </p:tavLst>
                                    </p:anim>
                                    <p:anim calcmode="lin" valueType="num">
                                      <p:cBhvr additive="base">
                                        <p:cTn id="16" dur="500" fill="hold"/>
                                        <p:tgtEl>
                                          <p:spTgt spid="11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8"/>
                                        </p:tgtEl>
                                        <p:attrNameLst>
                                          <p:attrName>style.visibility</p:attrName>
                                        </p:attrNameLst>
                                      </p:cBhvr>
                                      <p:to>
                                        <p:strVal val="visible"/>
                                      </p:to>
                                    </p:set>
                                    <p:anim calcmode="lin" valueType="num">
                                      <p:cBhvr additive="base">
                                        <p:cTn id="19" dur="500" fill="hold"/>
                                        <p:tgtEl>
                                          <p:spTgt spid="118"/>
                                        </p:tgtEl>
                                        <p:attrNameLst>
                                          <p:attrName>ppt_x</p:attrName>
                                        </p:attrNameLst>
                                      </p:cBhvr>
                                      <p:tavLst>
                                        <p:tav tm="0">
                                          <p:val>
                                            <p:strVal val="#ppt_x"/>
                                          </p:val>
                                        </p:tav>
                                        <p:tav tm="100000">
                                          <p:val>
                                            <p:strVal val="#ppt_x"/>
                                          </p:val>
                                        </p:tav>
                                      </p:tavLst>
                                    </p:anim>
                                    <p:anim calcmode="lin" valueType="num">
                                      <p:cBhvr additive="base">
                                        <p:cTn id="20" dur="500" fill="hold"/>
                                        <p:tgtEl>
                                          <p:spTgt spid="11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9"/>
                                        </p:tgtEl>
                                        <p:attrNameLst>
                                          <p:attrName>style.visibility</p:attrName>
                                        </p:attrNameLst>
                                      </p:cBhvr>
                                      <p:to>
                                        <p:strVal val="visible"/>
                                      </p:to>
                                    </p:set>
                                    <p:anim calcmode="lin" valueType="num">
                                      <p:cBhvr additive="base">
                                        <p:cTn id="23" dur="500" fill="hold"/>
                                        <p:tgtEl>
                                          <p:spTgt spid="119"/>
                                        </p:tgtEl>
                                        <p:attrNameLst>
                                          <p:attrName>ppt_x</p:attrName>
                                        </p:attrNameLst>
                                      </p:cBhvr>
                                      <p:tavLst>
                                        <p:tav tm="0">
                                          <p:val>
                                            <p:strVal val="#ppt_x"/>
                                          </p:val>
                                        </p:tav>
                                        <p:tav tm="100000">
                                          <p:val>
                                            <p:strVal val="#ppt_x"/>
                                          </p:val>
                                        </p:tav>
                                      </p:tavLst>
                                    </p:anim>
                                    <p:anim calcmode="lin" valueType="num">
                                      <p:cBhvr additive="base">
                                        <p:cTn id="24" dur="500" fill="hold"/>
                                        <p:tgtEl>
                                          <p:spTgt spid="11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ppt_x"/>
                                          </p:val>
                                        </p:tav>
                                        <p:tav tm="100000">
                                          <p:val>
                                            <p:strVal val="#ppt_x"/>
                                          </p:val>
                                        </p:tav>
                                      </p:tavLst>
                                    </p:anim>
                                    <p:anim calcmode="lin" valueType="num">
                                      <p:cBhvr additive="base">
                                        <p:cTn id="36" dur="500" fill="hold"/>
                                        <p:tgtEl>
                                          <p:spTgt spid="13"/>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ppt_x"/>
                                          </p:val>
                                        </p:tav>
                                        <p:tav tm="100000">
                                          <p:val>
                                            <p:strVal val="#ppt_x"/>
                                          </p:val>
                                        </p:tav>
                                      </p:tavLst>
                                    </p:anim>
                                    <p:anim calcmode="lin" valueType="num">
                                      <p:cBhvr additive="base">
                                        <p:cTn id="40" dur="500" fill="hold"/>
                                        <p:tgtEl>
                                          <p:spTgt spid="1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ppt_x"/>
                                          </p:val>
                                        </p:tav>
                                        <p:tav tm="100000">
                                          <p:val>
                                            <p:strVal val="#ppt_x"/>
                                          </p:val>
                                        </p:tav>
                                      </p:tavLst>
                                    </p:anim>
                                    <p:anim calcmode="lin" valueType="num">
                                      <p:cBhvr additive="base">
                                        <p:cTn id="44" dur="500" fill="hold"/>
                                        <p:tgtEl>
                                          <p:spTgt spid="23"/>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additive="base">
                                        <p:cTn id="47" dur="500" fill="hold"/>
                                        <p:tgtEl>
                                          <p:spTgt spid="25"/>
                                        </p:tgtEl>
                                        <p:attrNameLst>
                                          <p:attrName>ppt_x</p:attrName>
                                        </p:attrNameLst>
                                      </p:cBhvr>
                                      <p:tavLst>
                                        <p:tav tm="0">
                                          <p:val>
                                            <p:strVal val="#ppt_x"/>
                                          </p:val>
                                        </p:tav>
                                        <p:tav tm="100000">
                                          <p:val>
                                            <p:strVal val="#ppt_x"/>
                                          </p:val>
                                        </p:tav>
                                      </p:tavLst>
                                    </p:anim>
                                    <p:anim calcmode="lin" valueType="num">
                                      <p:cBhvr additive="base">
                                        <p:cTn id="48" dur="500" fill="hold"/>
                                        <p:tgtEl>
                                          <p:spTgt spid="25"/>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8"/>
                                        </p:tgtEl>
                                        <p:attrNameLst>
                                          <p:attrName>style.visibility</p:attrName>
                                        </p:attrNameLst>
                                      </p:cBhvr>
                                      <p:to>
                                        <p:strVal val="visible"/>
                                      </p:to>
                                    </p:set>
                                    <p:anim calcmode="lin" valueType="num">
                                      <p:cBhvr additive="base">
                                        <p:cTn id="51" dur="500" fill="hold"/>
                                        <p:tgtEl>
                                          <p:spTgt spid="28"/>
                                        </p:tgtEl>
                                        <p:attrNameLst>
                                          <p:attrName>ppt_x</p:attrName>
                                        </p:attrNameLst>
                                      </p:cBhvr>
                                      <p:tavLst>
                                        <p:tav tm="0">
                                          <p:val>
                                            <p:strVal val="#ppt_x"/>
                                          </p:val>
                                        </p:tav>
                                        <p:tav tm="100000">
                                          <p:val>
                                            <p:strVal val="#ppt_x"/>
                                          </p:val>
                                        </p:tav>
                                      </p:tavLst>
                                    </p:anim>
                                    <p:anim calcmode="lin" valueType="num">
                                      <p:cBhvr additive="base">
                                        <p:cTn id="52" dur="500" fill="hold"/>
                                        <p:tgtEl>
                                          <p:spTgt spid="28"/>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cBhvr additive="base">
                                        <p:cTn id="55" dur="500" fill="hold"/>
                                        <p:tgtEl>
                                          <p:spTgt spid="29"/>
                                        </p:tgtEl>
                                        <p:attrNameLst>
                                          <p:attrName>ppt_x</p:attrName>
                                        </p:attrNameLst>
                                      </p:cBhvr>
                                      <p:tavLst>
                                        <p:tav tm="0">
                                          <p:val>
                                            <p:strVal val="#ppt_x"/>
                                          </p:val>
                                        </p:tav>
                                        <p:tav tm="100000">
                                          <p:val>
                                            <p:strVal val="#ppt_x"/>
                                          </p:val>
                                        </p:tav>
                                      </p:tavLst>
                                    </p:anim>
                                    <p:anim calcmode="lin" valueType="num">
                                      <p:cBhvr additive="base">
                                        <p:cTn id="56" dur="500" fill="hold"/>
                                        <p:tgtEl>
                                          <p:spTgt spid="29"/>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0"/>
                                        </p:tgtEl>
                                        <p:attrNameLst>
                                          <p:attrName>style.visibility</p:attrName>
                                        </p:attrNameLst>
                                      </p:cBhvr>
                                      <p:to>
                                        <p:strVal val="visible"/>
                                      </p:to>
                                    </p:set>
                                    <p:anim calcmode="lin" valueType="num">
                                      <p:cBhvr additive="base">
                                        <p:cTn id="59" dur="500" fill="hold"/>
                                        <p:tgtEl>
                                          <p:spTgt spid="30"/>
                                        </p:tgtEl>
                                        <p:attrNameLst>
                                          <p:attrName>ppt_x</p:attrName>
                                        </p:attrNameLst>
                                      </p:cBhvr>
                                      <p:tavLst>
                                        <p:tav tm="0">
                                          <p:val>
                                            <p:strVal val="#ppt_x"/>
                                          </p:val>
                                        </p:tav>
                                        <p:tav tm="100000">
                                          <p:val>
                                            <p:strVal val="#ppt_x"/>
                                          </p:val>
                                        </p:tav>
                                      </p:tavLst>
                                    </p:anim>
                                    <p:anim calcmode="lin" valueType="num">
                                      <p:cBhvr additive="base">
                                        <p:cTn id="60" dur="500" fill="hold"/>
                                        <p:tgtEl>
                                          <p:spTgt spid="30"/>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31"/>
                                        </p:tgtEl>
                                        <p:attrNameLst>
                                          <p:attrName>style.visibility</p:attrName>
                                        </p:attrNameLst>
                                      </p:cBhvr>
                                      <p:to>
                                        <p:strVal val="visible"/>
                                      </p:to>
                                    </p:set>
                                    <p:anim calcmode="lin" valueType="num">
                                      <p:cBhvr additive="base">
                                        <p:cTn id="63" dur="500" fill="hold"/>
                                        <p:tgtEl>
                                          <p:spTgt spid="31"/>
                                        </p:tgtEl>
                                        <p:attrNameLst>
                                          <p:attrName>ppt_x</p:attrName>
                                        </p:attrNameLst>
                                      </p:cBhvr>
                                      <p:tavLst>
                                        <p:tav tm="0">
                                          <p:val>
                                            <p:strVal val="#ppt_x"/>
                                          </p:val>
                                        </p:tav>
                                        <p:tav tm="100000">
                                          <p:val>
                                            <p:strVal val="#ppt_x"/>
                                          </p:val>
                                        </p:tav>
                                      </p:tavLst>
                                    </p:anim>
                                    <p:anim calcmode="lin" valueType="num">
                                      <p:cBhvr additive="base">
                                        <p:cTn id="64" dur="500" fill="hold"/>
                                        <p:tgtEl>
                                          <p:spTgt spid="31"/>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96"/>
                                        </p:tgtEl>
                                        <p:attrNameLst>
                                          <p:attrName>style.visibility</p:attrName>
                                        </p:attrNameLst>
                                      </p:cBhvr>
                                      <p:to>
                                        <p:strVal val="visible"/>
                                      </p:to>
                                    </p:set>
                                    <p:anim calcmode="lin" valueType="num">
                                      <p:cBhvr additive="base">
                                        <p:cTn id="67" dur="500" fill="hold"/>
                                        <p:tgtEl>
                                          <p:spTgt spid="96"/>
                                        </p:tgtEl>
                                        <p:attrNameLst>
                                          <p:attrName>ppt_x</p:attrName>
                                        </p:attrNameLst>
                                      </p:cBhvr>
                                      <p:tavLst>
                                        <p:tav tm="0">
                                          <p:val>
                                            <p:strVal val="#ppt_x"/>
                                          </p:val>
                                        </p:tav>
                                        <p:tav tm="100000">
                                          <p:val>
                                            <p:strVal val="#ppt_x"/>
                                          </p:val>
                                        </p:tav>
                                      </p:tavLst>
                                    </p:anim>
                                    <p:anim calcmode="lin" valueType="num">
                                      <p:cBhvr additive="base">
                                        <p:cTn id="68" dur="500" fill="hold"/>
                                        <p:tgtEl>
                                          <p:spTgt spid="96"/>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38"/>
                                        </p:tgtEl>
                                        <p:attrNameLst>
                                          <p:attrName>style.visibility</p:attrName>
                                        </p:attrNameLst>
                                      </p:cBhvr>
                                      <p:to>
                                        <p:strVal val="visible"/>
                                      </p:to>
                                    </p:set>
                                    <p:anim calcmode="lin" valueType="num">
                                      <p:cBhvr additive="base">
                                        <p:cTn id="71" dur="500" fill="hold"/>
                                        <p:tgtEl>
                                          <p:spTgt spid="38"/>
                                        </p:tgtEl>
                                        <p:attrNameLst>
                                          <p:attrName>ppt_x</p:attrName>
                                        </p:attrNameLst>
                                      </p:cBhvr>
                                      <p:tavLst>
                                        <p:tav tm="0">
                                          <p:val>
                                            <p:strVal val="#ppt_x"/>
                                          </p:val>
                                        </p:tav>
                                        <p:tav tm="100000">
                                          <p:val>
                                            <p:strVal val="#ppt_x"/>
                                          </p:val>
                                        </p:tav>
                                      </p:tavLst>
                                    </p:anim>
                                    <p:anim calcmode="lin" valueType="num">
                                      <p:cBhvr additive="base">
                                        <p:cTn id="72" dur="500" fill="hold"/>
                                        <p:tgtEl>
                                          <p:spTgt spid="38"/>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39"/>
                                        </p:tgtEl>
                                        <p:attrNameLst>
                                          <p:attrName>style.visibility</p:attrName>
                                        </p:attrNameLst>
                                      </p:cBhvr>
                                      <p:to>
                                        <p:strVal val="visible"/>
                                      </p:to>
                                    </p:set>
                                    <p:anim calcmode="lin" valueType="num">
                                      <p:cBhvr additive="base">
                                        <p:cTn id="75" dur="500" fill="hold"/>
                                        <p:tgtEl>
                                          <p:spTgt spid="39"/>
                                        </p:tgtEl>
                                        <p:attrNameLst>
                                          <p:attrName>ppt_x</p:attrName>
                                        </p:attrNameLst>
                                      </p:cBhvr>
                                      <p:tavLst>
                                        <p:tav tm="0">
                                          <p:val>
                                            <p:strVal val="#ppt_x"/>
                                          </p:val>
                                        </p:tav>
                                        <p:tav tm="100000">
                                          <p:val>
                                            <p:strVal val="#ppt_x"/>
                                          </p:val>
                                        </p:tav>
                                      </p:tavLst>
                                    </p:anim>
                                    <p:anim calcmode="lin" valueType="num">
                                      <p:cBhvr additive="base">
                                        <p:cTn id="76" dur="500" fill="hold"/>
                                        <p:tgtEl>
                                          <p:spTgt spid="39"/>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40"/>
                                        </p:tgtEl>
                                        <p:attrNameLst>
                                          <p:attrName>style.visibility</p:attrName>
                                        </p:attrNameLst>
                                      </p:cBhvr>
                                      <p:to>
                                        <p:strVal val="visible"/>
                                      </p:to>
                                    </p:set>
                                    <p:anim calcmode="lin" valueType="num">
                                      <p:cBhvr additive="base">
                                        <p:cTn id="79" dur="500" fill="hold"/>
                                        <p:tgtEl>
                                          <p:spTgt spid="40"/>
                                        </p:tgtEl>
                                        <p:attrNameLst>
                                          <p:attrName>ppt_x</p:attrName>
                                        </p:attrNameLst>
                                      </p:cBhvr>
                                      <p:tavLst>
                                        <p:tav tm="0">
                                          <p:val>
                                            <p:strVal val="#ppt_x"/>
                                          </p:val>
                                        </p:tav>
                                        <p:tav tm="100000">
                                          <p:val>
                                            <p:strVal val="#ppt_x"/>
                                          </p:val>
                                        </p:tav>
                                      </p:tavLst>
                                    </p:anim>
                                    <p:anim calcmode="lin" valueType="num">
                                      <p:cBhvr additive="base">
                                        <p:cTn id="80" dur="500" fill="hold"/>
                                        <p:tgtEl>
                                          <p:spTgt spid="40"/>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41"/>
                                        </p:tgtEl>
                                        <p:attrNameLst>
                                          <p:attrName>style.visibility</p:attrName>
                                        </p:attrNameLst>
                                      </p:cBhvr>
                                      <p:to>
                                        <p:strVal val="visible"/>
                                      </p:to>
                                    </p:set>
                                    <p:anim calcmode="lin" valueType="num">
                                      <p:cBhvr additive="base">
                                        <p:cTn id="83" dur="500" fill="hold"/>
                                        <p:tgtEl>
                                          <p:spTgt spid="41"/>
                                        </p:tgtEl>
                                        <p:attrNameLst>
                                          <p:attrName>ppt_x</p:attrName>
                                        </p:attrNameLst>
                                      </p:cBhvr>
                                      <p:tavLst>
                                        <p:tav tm="0">
                                          <p:val>
                                            <p:strVal val="#ppt_x"/>
                                          </p:val>
                                        </p:tav>
                                        <p:tav tm="100000">
                                          <p:val>
                                            <p:strVal val="#ppt_x"/>
                                          </p:val>
                                        </p:tav>
                                      </p:tavLst>
                                    </p:anim>
                                    <p:anim calcmode="lin" valueType="num">
                                      <p:cBhvr additive="base">
                                        <p:cTn id="84" dur="500" fill="hold"/>
                                        <p:tgtEl>
                                          <p:spTgt spid="41"/>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42"/>
                                        </p:tgtEl>
                                        <p:attrNameLst>
                                          <p:attrName>style.visibility</p:attrName>
                                        </p:attrNameLst>
                                      </p:cBhvr>
                                      <p:to>
                                        <p:strVal val="visible"/>
                                      </p:to>
                                    </p:set>
                                    <p:anim calcmode="lin" valueType="num">
                                      <p:cBhvr additive="base">
                                        <p:cTn id="87" dur="500" fill="hold"/>
                                        <p:tgtEl>
                                          <p:spTgt spid="42"/>
                                        </p:tgtEl>
                                        <p:attrNameLst>
                                          <p:attrName>ppt_x</p:attrName>
                                        </p:attrNameLst>
                                      </p:cBhvr>
                                      <p:tavLst>
                                        <p:tav tm="0">
                                          <p:val>
                                            <p:strVal val="#ppt_x"/>
                                          </p:val>
                                        </p:tav>
                                        <p:tav tm="100000">
                                          <p:val>
                                            <p:strVal val="#ppt_x"/>
                                          </p:val>
                                        </p:tav>
                                      </p:tavLst>
                                    </p:anim>
                                    <p:anim calcmode="lin" valueType="num">
                                      <p:cBhvr additive="base">
                                        <p:cTn id="88"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P spid="2" grpId="0"/>
      <p:bldP spid="117" grpId="0"/>
      <p:bldP spid="118" grpId="0" animBg="1"/>
      <p:bldP spid="119" grpId="0"/>
      <p:bldP spid="4" grpId="0" animBg="1"/>
      <p:bldP spid="12" grpId="0" animBg="1"/>
      <p:bldP spid="13" grpId="0" animBg="1"/>
      <p:bldP spid="16" grpId="0"/>
      <p:bldP spid="23" grpId="0"/>
      <p:bldP spid="25" grpId="0"/>
      <p:bldP spid="28" grpId="0"/>
      <p:bldP spid="29" grpId="0"/>
      <p:bldP spid="30" grpId="0"/>
      <p:bldP spid="31" grpId="0"/>
      <p:bldP spid="96" grpId="0"/>
      <p:bldP spid="38" grpId="0" animBg="1"/>
      <p:bldP spid="39" grpId="0" animBg="1"/>
      <p:bldP spid="40" grpId="0" animBg="1"/>
      <p:bldP spid="41" grpId="0" animBg="1"/>
      <p:bldP spid="4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矩形 119">
            <a:extLst>
              <a:ext uri="{FF2B5EF4-FFF2-40B4-BE49-F238E27FC236}">
                <a16:creationId xmlns:a16="http://schemas.microsoft.com/office/drawing/2014/main" id="{7D3CDBC4-88F8-41FF-91A4-F9BB4CE5D0A9}"/>
              </a:ext>
            </a:extLst>
          </p:cNvPr>
          <p:cNvSpPr/>
          <p:nvPr/>
        </p:nvSpPr>
        <p:spPr>
          <a:xfrm>
            <a:off x="1125067" y="1556792"/>
            <a:ext cx="10081120" cy="1008112"/>
          </a:xfrm>
          <a:prstGeom prst="rect">
            <a:avLst/>
          </a:prstGeom>
          <a:solidFill>
            <a:schemeClr val="accent2"/>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053059" y="260648"/>
            <a:ext cx="4339650"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过去五年的主要工作</a:t>
            </a:r>
          </a:p>
        </p:txBody>
      </p:sp>
      <p:sp>
        <p:nvSpPr>
          <p:cNvPr id="117" name="矩形 116">
            <a:extLst>
              <a:ext uri="{FF2B5EF4-FFF2-40B4-BE49-F238E27FC236}">
                <a16:creationId xmlns:a16="http://schemas.microsoft.com/office/drawing/2014/main" id="{4841C70E-6241-418D-AC0A-D52B673C4CC2}"/>
              </a:ext>
            </a:extLst>
          </p:cNvPr>
          <p:cNvSpPr/>
          <p:nvPr/>
        </p:nvSpPr>
        <p:spPr>
          <a:xfrm>
            <a:off x="3717355" y="1628800"/>
            <a:ext cx="6210845" cy="837152"/>
          </a:xfrm>
          <a:prstGeom prst="rect">
            <a:avLst/>
          </a:prstGeom>
        </p:spPr>
        <p:txBody>
          <a:bodyPr wrap="square">
            <a:spAutoFit/>
          </a:bodyPr>
          <a:lstStyle/>
          <a:p>
            <a:pPr>
              <a:lnSpc>
                <a:spcPct val="121000"/>
              </a:lnSpc>
            </a:pPr>
            <a:r>
              <a:rPr lang="zh-CN" altLang="en-US" sz="2000" b="1" dirty="0">
                <a:solidFill>
                  <a:schemeClr val="bg1"/>
                </a:solidFill>
                <a:latin typeface="微软雅黑" panose="020B0503020204020204" pitchFamily="34" charset="-122"/>
                <a:ea typeface="微软雅黑" panose="020B0503020204020204" pitchFamily="34" charset="-122"/>
              </a:rPr>
              <a:t>坚持对外开放的基本国策，着力实现合作共赢，开放型经济水平显著提升</a:t>
            </a:r>
          </a:p>
        </p:txBody>
      </p:sp>
      <p:sp>
        <p:nvSpPr>
          <p:cNvPr id="118" name="六边形 117">
            <a:extLst>
              <a:ext uri="{FF2B5EF4-FFF2-40B4-BE49-F238E27FC236}">
                <a16:creationId xmlns:a16="http://schemas.microsoft.com/office/drawing/2014/main" id="{0B23D4B4-8B29-4B5D-BF59-95B4A0144E67}"/>
              </a:ext>
            </a:extLst>
          </p:cNvPr>
          <p:cNvSpPr/>
          <p:nvPr/>
        </p:nvSpPr>
        <p:spPr>
          <a:xfrm>
            <a:off x="1773139" y="1412776"/>
            <a:ext cx="1368152" cy="1296144"/>
          </a:xfrm>
          <a:prstGeom prst="hexagon">
            <a:avLst/>
          </a:prstGeom>
          <a:solidFill>
            <a:schemeClr val="bg1"/>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矩形 118">
            <a:extLst>
              <a:ext uri="{FF2B5EF4-FFF2-40B4-BE49-F238E27FC236}">
                <a16:creationId xmlns:a16="http://schemas.microsoft.com/office/drawing/2014/main" id="{5068219C-C2F5-40FB-B25D-063B8865EE64}"/>
              </a:ext>
            </a:extLst>
          </p:cNvPr>
          <p:cNvSpPr/>
          <p:nvPr/>
        </p:nvSpPr>
        <p:spPr>
          <a:xfrm>
            <a:off x="2061171" y="1484784"/>
            <a:ext cx="1008112" cy="1107996"/>
          </a:xfrm>
          <a:prstGeom prst="rect">
            <a:avLst/>
          </a:prstGeom>
        </p:spPr>
        <p:txBody>
          <a:bodyPr wrap="square">
            <a:spAutoFit/>
          </a:bodyPr>
          <a:lstStyle/>
          <a:p>
            <a:pPr>
              <a:lnSpc>
                <a:spcPct val="150000"/>
              </a:lnSpc>
            </a:pPr>
            <a:r>
              <a:rPr lang="en-US" altLang="zh-CN" sz="4400" b="1" dirty="0">
                <a:solidFill>
                  <a:schemeClr val="accent1"/>
                </a:solidFill>
                <a:latin typeface="微软雅黑" panose="020B0503020204020204" pitchFamily="34" charset="-122"/>
                <a:ea typeface="微软雅黑" panose="020B0503020204020204" pitchFamily="34" charset="-122"/>
              </a:rPr>
              <a:t>05</a:t>
            </a:r>
            <a:endParaRPr lang="zh-CN" altLang="en-US" sz="4400" b="1" dirty="0">
              <a:solidFill>
                <a:schemeClr val="accent1"/>
              </a:solidFill>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id="{3ED9AA21-C9BA-4E1C-9761-B2B5D053B029}"/>
              </a:ext>
            </a:extLst>
          </p:cNvPr>
          <p:cNvSpPr/>
          <p:nvPr/>
        </p:nvSpPr>
        <p:spPr>
          <a:xfrm>
            <a:off x="4941491" y="5540"/>
            <a:ext cx="6092825" cy="328936"/>
          </a:xfrm>
          <a:prstGeom prst="rect">
            <a:avLst/>
          </a:prstGeom>
        </p:spPr>
        <p:txBody>
          <a:bodyPr wrap="square">
            <a:spAutoFit/>
          </a:bodyPr>
          <a:lstStyle/>
          <a:p>
            <a:pPr>
              <a:lnSpc>
                <a:spcPct val="120000"/>
              </a:lnSpc>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矩形 25">
            <a:extLst>
              <a:ext uri="{FF2B5EF4-FFF2-40B4-BE49-F238E27FC236}">
                <a16:creationId xmlns:a16="http://schemas.microsoft.com/office/drawing/2014/main" id="{920C38B6-EBF3-4E30-9774-9147A3BDDF08}"/>
              </a:ext>
            </a:extLst>
          </p:cNvPr>
          <p:cNvSpPr/>
          <p:nvPr/>
        </p:nvSpPr>
        <p:spPr>
          <a:xfrm>
            <a:off x="6741691" y="5452794"/>
            <a:ext cx="4032448" cy="609398"/>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中国开放的扩大，有力促进了自身发展，给世界带来重大机遇。</a:t>
            </a:r>
          </a:p>
        </p:txBody>
      </p:sp>
      <p:sp>
        <p:nvSpPr>
          <p:cNvPr id="5" name="矩形 4">
            <a:extLst>
              <a:ext uri="{FF2B5EF4-FFF2-40B4-BE49-F238E27FC236}">
                <a16:creationId xmlns:a16="http://schemas.microsoft.com/office/drawing/2014/main" id="{E4ED00A2-882A-4C84-A5C8-99D60CF9F979}"/>
              </a:ext>
            </a:extLst>
          </p:cNvPr>
          <p:cNvSpPr/>
          <p:nvPr/>
        </p:nvSpPr>
        <p:spPr>
          <a:xfrm>
            <a:off x="1413099" y="3068960"/>
            <a:ext cx="2698175" cy="328936"/>
          </a:xfrm>
          <a:prstGeom prst="rect">
            <a:avLst/>
          </a:prstGeom>
        </p:spPr>
        <p:txBody>
          <a:bodyPr wrap="non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发起创办亚投行，设立丝路基金</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id="{C8B7ED3D-2B77-4638-B503-14F69039D8CC}"/>
              </a:ext>
            </a:extLst>
          </p:cNvPr>
          <p:cNvSpPr/>
          <p:nvPr/>
        </p:nvSpPr>
        <p:spPr>
          <a:xfrm>
            <a:off x="1413099" y="3529256"/>
            <a:ext cx="3672408" cy="609398"/>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设立上海等</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11</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个自贸试验区，一批改革试点成果向全国推广</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id="{82B5276E-BAAE-4A95-B0D4-C58CCF00AB35}"/>
              </a:ext>
            </a:extLst>
          </p:cNvPr>
          <p:cNvSpPr/>
          <p:nvPr/>
        </p:nvSpPr>
        <p:spPr>
          <a:xfrm>
            <a:off x="1413099" y="4270014"/>
            <a:ext cx="4248472" cy="609398"/>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设立</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13</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个跨境电商综合试验区，国际贸易“单一窗口”覆盖全国，货物通关时间平均缩短一半以上</a:t>
            </a:r>
            <a:endParaRPr lang="zh-CN" altLang="en-US" sz="1400" dirty="0">
              <a:solidFill>
                <a:schemeClr val="tx1">
                  <a:lumMod val="75000"/>
                  <a:lumOff val="25000"/>
                </a:schemeClr>
              </a:solidFill>
            </a:endParaRPr>
          </a:p>
        </p:txBody>
      </p:sp>
      <p:sp>
        <p:nvSpPr>
          <p:cNvPr id="8" name="矩形 7">
            <a:extLst>
              <a:ext uri="{FF2B5EF4-FFF2-40B4-BE49-F238E27FC236}">
                <a16:creationId xmlns:a16="http://schemas.microsoft.com/office/drawing/2014/main" id="{880851BA-C8D3-47CF-9A64-0300DABC01F2}"/>
              </a:ext>
            </a:extLst>
          </p:cNvPr>
          <p:cNvSpPr/>
          <p:nvPr/>
        </p:nvSpPr>
        <p:spPr>
          <a:xfrm>
            <a:off x="1413099" y="4992498"/>
            <a:ext cx="4176464" cy="609398"/>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外商投资由审批制转向负面清单管理，限制性措施削减三分之二</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a16="http://schemas.microsoft.com/office/drawing/2014/main" id="{E77111AA-A1C7-4E7E-894C-9A19308DDE88}"/>
              </a:ext>
            </a:extLst>
          </p:cNvPr>
          <p:cNvSpPr/>
          <p:nvPr/>
        </p:nvSpPr>
        <p:spPr>
          <a:xfrm>
            <a:off x="1413099" y="5733256"/>
            <a:ext cx="3775393" cy="328936"/>
          </a:xfrm>
          <a:prstGeom prst="rect">
            <a:avLst/>
          </a:prstGeom>
        </p:spPr>
        <p:txBody>
          <a:bodyPr wrap="non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外商投资结构优化，高技术产业占比提高一倍</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02484A47-7BDC-4D00-8732-714CE64D340F}"/>
              </a:ext>
            </a:extLst>
          </p:cNvPr>
          <p:cNvSpPr/>
          <p:nvPr/>
        </p:nvSpPr>
        <p:spPr>
          <a:xfrm>
            <a:off x="6741691" y="3068960"/>
            <a:ext cx="3816423" cy="328936"/>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加大引智力度，来华工作的外国专家增加</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40%</a:t>
            </a:r>
          </a:p>
        </p:txBody>
      </p:sp>
      <p:sp>
        <p:nvSpPr>
          <p:cNvPr id="11" name="矩形 10">
            <a:extLst>
              <a:ext uri="{FF2B5EF4-FFF2-40B4-BE49-F238E27FC236}">
                <a16:creationId xmlns:a16="http://schemas.microsoft.com/office/drawing/2014/main" id="{09F1E1C8-F104-43A5-9664-C9AEE0615F24}"/>
              </a:ext>
            </a:extLst>
          </p:cNvPr>
          <p:cNvSpPr/>
          <p:nvPr/>
        </p:nvSpPr>
        <p:spPr>
          <a:xfrm>
            <a:off x="6741691" y="3618131"/>
            <a:ext cx="3954929" cy="328936"/>
          </a:xfrm>
          <a:prstGeom prst="rect">
            <a:avLst/>
          </a:prstGeom>
        </p:spPr>
        <p:txBody>
          <a:bodyPr wrap="non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推进国际产能合作，高铁、核电等装备走向世界</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3680BE46-1639-4360-9A66-06FDFCEFBD4F}"/>
              </a:ext>
            </a:extLst>
          </p:cNvPr>
          <p:cNvSpPr/>
          <p:nvPr/>
        </p:nvSpPr>
        <p:spPr>
          <a:xfrm>
            <a:off x="6741691" y="4136198"/>
            <a:ext cx="2444900" cy="328936"/>
          </a:xfrm>
          <a:prstGeom prst="rect">
            <a:avLst/>
          </a:prstGeom>
        </p:spPr>
        <p:txBody>
          <a:bodyPr wrap="non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新签和升级</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8</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个自由贸易协定</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a16="http://schemas.microsoft.com/office/drawing/2014/main" id="{50C8D38C-16F6-4617-9AD6-9B71E8B66022}"/>
              </a:ext>
            </a:extLst>
          </p:cNvPr>
          <p:cNvSpPr/>
          <p:nvPr/>
        </p:nvSpPr>
        <p:spPr>
          <a:xfrm>
            <a:off x="6741691" y="4654265"/>
            <a:ext cx="4032448" cy="609398"/>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沪港通、深港通、债券通相继启动，人民币加入国际货币基金组织特别提款权货币篮子</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等腰三角形 34">
            <a:extLst>
              <a:ext uri="{FF2B5EF4-FFF2-40B4-BE49-F238E27FC236}">
                <a16:creationId xmlns:a16="http://schemas.microsoft.com/office/drawing/2014/main" id="{20B61CA7-D67B-40CF-8A1D-2482AC165C3D}"/>
              </a:ext>
            </a:extLst>
          </p:cNvPr>
          <p:cNvSpPr/>
          <p:nvPr/>
        </p:nvSpPr>
        <p:spPr>
          <a:xfrm rot="5400000">
            <a:off x="1185951" y="315209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a:extLst>
              <a:ext uri="{FF2B5EF4-FFF2-40B4-BE49-F238E27FC236}">
                <a16:creationId xmlns:a16="http://schemas.microsoft.com/office/drawing/2014/main" id="{90EA84D7-76DC-470D-AE0E-EFEB9C72A3A3}"/>
              </a:ext>
            </a:extLst>
          </p:cNvPr>
          <p:cNvSpPr/>
          <p:nvPr/>
        </p:nvSpPr>
        <p:spPr>
          <a:xfrm rot="5400000">
            <a:off x="1185951" y="365614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a:extLst>
              <a:ext uri="{FF2B5EF4-FFF2-40B4-BE49-F238E27FC236}">
                <a16:creationId xmlns:a16="http://schemas.microsoft.com/office/drawing/2014/main" id="{95D9F0B9-2BE0-4F14-BB36-D2966FB3617F}"/>
              </a:ext>
            </a:extLst>
          </p:cNvPr>
          <p:cNvSpPr/>
          <p:nvPr/>
        </p:nvSpPr>
        <p:spPr>
          <a:xfrm rot="5400000">
            <a:off x="1185951" y="437622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等腰三角形 42">
            <a:extLst>
              <a:ext uri="{FF2B5EF4-FFF2-40B4-BE49-F238E27FC236}">
                <a16:creationId xmlns:a16="http://schemas.microsoft.com/office/drawing/2014/main" id="{916D21FD-B2AD-4FBE-83D6-4BFB21D5D4D2}"/>
              </a:ext>
            </a:extLst>
          </p:cNvPr>
          <p:cNvSpPr/>
          <p:nvPr/>
        </p:nvSpPr>
        <p:spPr>
          <a:xfrm rot="5400000">
            <a:off x="1185951" y="509630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等腰三角形 43">
            <a:extLst>
              <a:ext uri="{FF2B5EF4-FFF2-40B4-BE49-F238E27FC236}">
                <a16:creationId xmlns:a16="http://schemas.microsoft.com/office/drawing/2014/main" id="{F7E61210-5B8F-4C55-A6C5-E2ADB129E953}"/>
              </a:ext>
            </a:extLst>
          </p:cNvPr>
          <p:cNvSpPr/>
          <p:nvPr/>
        </p:nvSpPr>
        <p:spPr>
          <a:xfrm rot="5400000">
            <a:off x="1185951" y="581638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等腰三角形 44">
            <a:extLst>
              <a:ext uri="{FF2B5EF4-FFF2-40B4-BE49-F238E27FC236}">
                <a16:creationId xmlns:a16="http://schemas.microsoft.com/office/drawing/2014/main" id="{9AE5DCA6-88C8-4C65-8561-5368A360DA4E}"/>
              </a:ext>
            </a:extLst>
          </p:cNvPr>
          <p:cNvSpPr/>
          <p:nvPr/>
        </p:nvSpPr>
        <p:spPr>
          <a:xfrm rot="5400000">
            <a:off x="6514543" y="315209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等腰三角形 45">
            <a:extLst>
              <a:ext uri="{FF2B5EF4-FFF2-40B4-BE49-F238E27FC236}">
                <a16:creationId xmlns:a16="http://schemas.microsoft.com/office/drawing/2014/main" id="{57794687-6A26-444F-A11D-7C4B014E5518}"/>
              </a:ext>
            </a:extLst>
          </p:cNvPr>
          <p:cNvSpPr/>
          <p:nvPr/>
        </p:nvSpPr>
        <p:spPr>
          <a:xfrm rot="5400000">
            <a:off x="6514543" y="3728156"/>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a:extLst>
              <a:ext uri="{FF2B5EF4-FFF2-40B4-BE49-F238E27FC236}">
                <a16:creationId xmlns:a16="http://schemas.microsoft.com/office/drawing/2014/main" id="{E6B753C8-0D5E-4419-AC2A-302851CD16B1}"/>
              </a:ext>
            </a:extLst>
          </p:cNvPr>
          <p:cNvSpPr/>
          <p:nvPr/>
        </p:nvSpPr>
        <p:spPr>
          <a:xfrm rot="5400000">
            <a:off x="6514543" y="423221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a:extLst>
              <a:ext uri="{FF2B5EF4-FFF2-40B4-BE49-F238E27FC236}">
                <a16:creationId xmlns:a16="http://schemas.microsoft.com/office/drawing/2014/main" id="{F6199449-DE5D-4D27-B042-37FE00EB4BEF}"/>
              </a:ext>
            </a:extLst>
          </p:cNvPr>
          <p:cNvSpPr/>
          <p:nvPr/>
        </p:nvSpPr>
        <p:spPr>
          <a:xfrm rot="5400000">
            <a:off x="6514543" y="4808276"/>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等腰三角形 48">
            <a:extLst>
              <a:ext uri="{FF2B5EF4-FFF2-40B4-BE49-F238E27FC236}">
                <a16:creationId xmlns:a16="http://schemas.microsoft.com/office/drawing/2014/main" id="{19E005E9-A249-4EC3-B77C-F0899C68EA64}"/>
              </a:ext>
            </a:extLst>
          </p:cNvPr>
          <p:cNvSpPr/>
          <p:nvPr/>
        </p:nvSpPr>
        <p:spPr>
          <a:xfrm rot="5400000">
            <a:off x="6514543" y="567237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85623783"/>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0"/>
                                        </p:tgtEl>
                                        <p:attrNameLst>
                                          <p:attrName>style.visibility</p:attrName>
                                        </p:attrNameLst>
                                      </p:cBhvr>
                                      <p:to>
                                        <p:strVal val="visible"/>
                                      </p:to>
                                    </p:set>
                                    <p:anim calcmode="lin" valueType="num">
                                      <p:cBhvr additive="base">
                                        <p:cTn id="11" dur="500" fill="hold"/>
                                        <p:tgtEl>
                                          <p:spTgt spid="120"/>
                                        </p:tgtEl>
                                        <p:attrNameLst>
                                          <p:attrName>ppt_x</p:attrName>
                                        </p:attrNameLst>
                                      </p:cBhvr>
                                      <p:tavLst>
                                        <p:tav tm="0">
                                          <p:val>
                                            <p:strVal val="#ppt_x"/>
                                          </p:val>
                                        </p:tav>
                                        <p:tav tm="100000">
                                          <p:val>
                                            <p:strVal val="#ppt_x"/>
                                          </p:val>
                                        </p:tav>
                                      </p:tavLst>
                                    </p:anim>
                                    <p:anim calcmode="lin" valueType="num">
                                      <p:cBhvr additive="base">
                                        <p:cTn id="12" dur="500" fill="hold"/>
                                        <p:tgtEl>
                                          <p:spTgt spid="12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7"/>
                                        </p:tgtEl>
                                        <p:attrNameLst>
                                          <p:attrName>style.visibility</p:attrName>
                                        </p:attrNameLst>
                                      </p:cBhvr>
                                      <p:to>
                                        <p:strVal val="visible"/>
                                      </p:to>
                                    </p:set>
                                    <p:anim calcmode="lin" valueType="num">
                                      <p:cBhvr additive="base">
                                        <p:cTn id="15" dur="500" fill="hold"/>
                                        <p:tgtEl>
                                          <p:spTgt spid="117"/>
                                        </p:tgtEl>
                                        <p:attrNameLst>
                                          <p:attrName>ppt_x</p:attrName>
                                        </p:attrNameLst>
                                      </p:cBhvr>
                                      <p:tavLst>
                                        <p:tav tm="0">
                                          <p:val>
                                            <p:strVal val="#ppt_x"/>
                                          </p:val>
                                        </p:tav>
                                        <p:tav tm="100000">
                                          <p:val>
                                            <p:strVal val="#ppt_x"/>
                                          </p:val>
                                        </p:tav>
                                      </p:tavLst>
                                    </p:anim>
                                    <p:anim calcmode="lin" valueType="num">
                                      <p:cBhvr additive="base">
                                        <p:cTn id="16" dur="500" fill="hold"/>
                                        <p:tgtEl>
                                          <p:spTgt spid="11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8"/>
                                        </p:tgtEl>
                                        <p:attrNameLst>
                                          <p:attrName>style.visibility</p:attrName>
                                        </p:attrNameLst>
                                      </p:cBhvr>
                                      <p:to>
                                        <p:strVal val="visible"/>
                                      </p:to>
                                    </p:set>
                                    <p:anim calcmode="lin" valueType="num">
                                      <p:cBhvr additive="base">
                                        <p:cTn id="19" dur="500" fill="hold"/>
                                        <p:tgtEl>
                                          <p:spTgt spid="118"/>
                                        </p:tgtEl>
                                        <p:attrNameLst>
                                          <p:attrName>ppt_x</p:attrName>
                                        </p:attrNameLst>
                                      </p:cBhvr>
                                      <p:tavLst>
                                        <p:tav tm="0">
                                          <p:val>
                                            <p:strVal val="#ppt_x"/>
                                          </p:val>
                                        </p:tav>
                                        <p:tav tm="100000">
                                          <p:val>
                                            <p:strVal val="#ppt_x"/>
                                          </p:val>
                                        </p:tav>
                                      </p:tavLst>
                                    </p:anim>
                                    <p:anim calcmode="lin" valueType="num">
                                      <p:cBhvr additive="base">
                                        <p:cTn id="20" dur="500" fill="hold"/>
                                        <p:tgtEl>
                                          <p:spTgt spid="11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9"/>
                                        </p:tgtEl>
                                        <p:attrNameLst>
                                          <p:attrName>style.visibility</p:attrName>
                                        </p:attrNameLst>
                                      </p:cBhvr>
                                      <p:to>
                                        <p:strVal val="visible"/>
                                      </p:to>
                                    </p:set>
                                    <p:anim calcmode="lin" valueType="num">
                                      <p:cBhvr additive="base">
                                        <p:cTn id="23" dur="500" fill="hold"/>
                                        <p:tgtEl>
                                          <p:spTgt spid="119"/>
                                        </p:tgtEl>
                                        <p:attrNameLst>
                                          <p:attrName>ppt_x</p:attrName>
                                        </p:attrNameLst>
                                      </p:cBhvr>
                                      <p:tavLst>
                                        <p:tav tm="0">
                                          <p:val>
                                            <p:strVal val="#ppt_x"/>
                                          </p:val>
                                        </p:tav>
                                        <p:tav tm="100000">
                                          <p:val>
                                            <p:strVal val="#ppt_x"/>
                                          </p:val>
                                        </p:tav>
                                      </p:tavLst>
                                    </p:anim>
                                    <p:anim calcmode="lin" valueType="num">
                                      <p:cBhvr additive="base">
                                        <p:cTn id="24" dur="500" fill="hold"/>
                                        <p:tgtEl>
                                          <p:spTgt spid="11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nodePh="1">
                                  <p:stCondLst>
                                    <p:cond delay="0"/>
                                  </p:stCondLst>
                                  <p:endCondLst>
                                    <p:cond evt="begin" delay="0">
                                      <p:tn val="25"/>
                                    </p:cond>
                                  </p:end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ppt_x"/>
                                          </p:val>
                                        </p:tav>
                                        <p:tav tm="100000">
                                          <p:val>
                                            <p:strVal val="#ppt_x"/>
                                          </p:val>
                                        </p:tav>
                                      </p:tavLst>
                                    </p:anim>
                                    <p:anim calcmode="lin" valueType="num">
                                      <p:cBhvr additive="base">
                                        <p:cTn id="28" dur="500" fill="hold"/>
                                        <p:tgtEl>
                                          <p:spTgt spid="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500" fill="hold"/>
                                        <p:tgtEl>
                                          <p:spTgt spid="26"/>
                                        </p:tgtEl>
                                        <p:attrNameLst>
                                          <p:attrName>ppt_x</p:attrName>
                                        </p:attrNameLst>
                                      </p:cBhvr>
                                      <p:tavLst>
                                        <p:tav tm="0">
                                          <p:val>
                                            <p:strVal val="#ppt_x"/>
                                          </p:val>
                                        </p:tav>
                                        <p:tav tm="100000">
                                          <p:val>
                                            <p:strVal val="#ppt_x"/>
                                          </p:val>
                                        </p:tav>
                                      </p:tavLst>
                                    </p:anim>
                                    <p:anim calcmode="lin" valueType="num">
                                      <p:cBhvr additive="base">
                                        <p:cTn id="32" dur="500" fill="hold"/>
                                        <p:tgtEl>
                                          <p:spTgt spid="2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ppt_x"/>
                                          </p:val>
                                        </p:tav>
                                        <p:tav tm="100000">
                                          <p:val>
                                            <p:strVal val="#ppt_x"/>
                                          </p:val>
                                        </p:tav>
                                      </p:tavLst>
                                    </p:anim>
                                    <p:anim calcmode="lin" valueType="num">
                                      <p:cBhvr additive="base">
                                        <p:cTn id="36" dur="500" fill="hold"/>
                                        <p:tgtEl>
                                          <p:spTgt spid="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fill="hold"/>
                                        <p:tgtEl>
                                          <p:spTgt spid="6"/>
                                        </p:tgtEl>
                                        <p:attrNameLst>
                                          <p:attrName>ppt_x</p:attrName>
                                        </p:attrNameLst>
                                      </p:cBhvr>
                                      <p:tavLst>
                                        <p:tav tm="0">
                                          <p:val>
                                            <p:strVal val="#ppt_x"/>
                                          </p:val>
                                        </p:tav>
                                        <p:tav tm="100000">
                                          <p:val>
                                            <p:strVal val="#ppt_x"/>
                                          </p:val>
                                        </p:tav>
                                      </p:tavLst>
                                    </p:anim>
                                    <p:anim calcmode="lin" valueType="num">
                                      <p:cBhvr additive="base">
                                        <p:cTn id="40" dur="500" fill="hold"/>
                                        <p:tgtEl>
                                          <p:spTgt spid="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500" fill="hold"/>
                                        <p:tgtEl>
                                          <p:spTgt spid="8"/>
                                        </p:tgtEl>
                                        <p:attrNameLst>
                                          <p:attrName>ppt_x</p:attrName>
                                        </p:attrNameLst>
                                      </p:cBhvr>
                                      <p:tavLst>
                                        <p:tav tm="0">
                                          <p:val>
                                            <p:strVal val="#ppt_x"/>
                                          </p:val>
                                        </p:tav>
                                        <p:tav tm="100000">
                                          <p:val>
                                            <p:strVal val="#ppt_x"/>
                                          </p:val>
                                        </p:tav>
                                      </p:tavLst>
                                    </p:anim>
                                    <p:anim calcmode="lin" valueType="num">
                                      <p:cBhvr additive="base">
                                        <p:cTn id="48" dur="500" fill="hold"/>
                                        <p:tgtEl>
                                          <p:spTgt spid="8"/>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ppt_x"/>
                                          </p:val>
                                        </p:tav>
                                        <p:tav tm="100000">
                                          <p:val>
                                            <p:strVal val="#ppt_x"/>
                                          </p:val>
                                        </p:tav>
                                      </p:tavLst>
                                    </p:anim>
                                    <p:anim calcmode="lin" valueType="num">
                                      <p:cBhvr additive="base">
                                        <p:cTn id="52" dur="500" fill="hold"/>
                                        <p:tgtEl>
                                          <p:spTgt spid="9"/>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fill="hold"/>
                                        <p:tgtEl>
                                          <p:spTgt spid="10"/>
                                        </p:tgtEl>
                                        <p:attrNameLst>
                                          <p:attrName>ppt_x</p:attrName>
                                        </p:attrNameLst>
                                      </p:cBhvr>
                                      <p:tavLst>
                                        <p:tav tm="0">
                                          <p:val>
                                            <p:strVal val="#ppt_x"/>
                                          </p:val>
                                        </p:tav>
                                        <p:tav tm="100000">
                                          <p:val>
                                            <p:strVal val="#ppt_x"/>
                                          </p:val>
                                        </p:tav>
                                      </p:tavLst>
                                    </p:anim>
                                    <p:anim calcmode="lin" valueType="num">
                                      <p:cBhvr additive="base">
                                        <p:cTn id="56" dur="500" fill="hold"/>
                                        <p:tgtEl>
                                          <p:spTgt spid="10"/>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cBhvr additive="base">
                                        <p:cTn id="59" dur="500" fill="hold"/>
                                        <p:tgtEl>
                                          <p:spTgt spid="11"/>
                                        </p:tgtEl>
                                        <p:attrNameLst>
                                          <p:attrName>ppt_x</p:attrName>
                                        </p:attrNameLst>
                                      </p:cBhvr>
                                      <p:tavLst>
                                        <p:tav tm="0">
                                          <p:val>
                                            <p:strVal val="#ppt_x"/>
                                          </p:val>
                                        </p:tav>
                                        <p:tav tm="100000">
                                          <p:val>
                                            <p:strVal val="#ppt_x"/>
                                          </p:val>
                                        </p:tav>
                                      </p:tavLst>
                                    </p:anim>
                                    <p:anim calcmode="lin" valueType="num">
                                      <p:cBhvr additive="base">
                                        <p:cTn id="60" dur="500" fill="hold"/>
                                        <p:tgtEl>
                                          <p:spTgt spid="11"/>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additive="base">
                                        <p:cTn id="63" dur="500" fill="hold"/>
                                        <p:tgtEl>
                                          <p:spTgt spid="14"/>
                                        </p:tgtEl>
                                        <p:attrNameLst>
                                          <p:attrName>ppt_x</p:attrName>
                                        </p:attrNameLst>
                                      </p:cBhvr>
                                      <p:tavLst>
                                        <p:tav tm="0">
                                          <p:val>
                                            <p:strVal val="#ppt_x"/>
                                          </p:val>
                                        </p:tav>
                                        <p:tav tm="100000">
                                          <p:val>
                                            <p:strVal val="#ppt_x"/>
                                          </p:val>
                                        </p:tav>
                                      </p:tavLst>
                                    </p:anim>
                                    <p:anim calcmode="lin" valueType="num">
                                      <p:cBhvr additive="base">
                                        <p:cTn id="64" dur="500" fill="hold"/>
                                        <p:tgtEl>
                                          <p:spTgt spid="14"/>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additive="base">
                                        <p:cTn id="67" dur="500" fill="hold"/>
                                        <p:tgtEl>
                                          <p:spTgt spid="15"/>
                                        </p:tgtEl>
                                        <p:attrNameLst>
                                          <p:attrName>ppt_x</p:attrName>
                                        </p:attrNameLst>
                                      </p:cBhvr>
                                      <p:tavLst>
                                        <p:tav tm="0">
                                          <p:val>
                                            <p:strVal val="#ppt_x"/>
                                          </p:val>
                                        </p:tav>
                                        <p:tav tm="100000">
                                          <p:val>
                                            <p:strVal val="#ppt_x"/>
                                          </p:val>
                                        </p:tav>
                                      </p:tavLst>
                                    </p:anim>
                                    <p:anim calcmode="lin" valueType="num">
                                      <p:cBhvr additive="base">
                                        <p:cTn id="68" dur="500" fill="hold"/>
                                        <p:tgtEl>
                                          <p:spTgt spid="15"/>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35"/>
                                        </p:tgtEl>
                                        <p:attrNameLst>
                                          <p:attrName>style.visibility</p:attrName>
                                        </p:attrNameLst>
                                      </p:cBhvr>
                                      <p:to>
                                        <p:strVal val="visible"/>
                                      </p:to>
                                    </p:set>
                                    <p:anim calcmode="lin" valueType="num">
                                      <p:cBhvr additive="base">
                                        <p:cTn id="71" dur="500" fill="hold"/>
                                        <p:tgtEl>
                                          <p:spTgt spid="35"/>
                                        </p:tgtEl>
                                        <p:attrNameLst>
                                          <p:attrName>ppt_x</p:attrName>
                                        </p:attrNameLst>
                                      </p:cBhvr>
                                      <p:tavLst>
                                        <p:tav tm="0">
                                          <p:val>
                                            <p:strVal val="#ppt_x"/>
                                          </p:val>
                                        </p:tav>
                                        <p:tav tm="100000">
                                          <p:val>
                                            <p:strVal val="#ppt_x"/>
                                          </p:val>
                                        </p:tav>
                                      </p:tavLst>
                                    </p:anim>
                                    <p:anim calcmode="lin" valueType="num">
                                      <p:cBhvr additive="base">
                                        <p:cTn id="72" dur="500" fill="hold"/>
                                        <p:tgtEl>
                                          <p:spTgt spid="35"/>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36"/>
                                        </p:tgtEl>
                                        <p:attrNameLst>
                                          <p:attrName>style.visibility</p:attrName>
                                        </p:attrNameLst>
                                      </p:cBhvr>
                                      <p:to>
                                        <p:strVal val="visible"/>
                                      </p:to>
                                    </p:set>
                                    <p:anim calcmode="lin" valueType="num">
                                      <p:cBhvr additive="base">
                                        <p:cTn id="75" dur="500" fill="hold"/>
                                        <p:tgtEl>
                                          <p:spTgt spid="36"/>
                                        </p:tgtEl>
                                        <p:attrNameLst>
                                          <p:attrName>ppt_x</p:attrName>
                                        </p:attrNameLst>
                                      </p:cBhvr>
                                      <p:tavLst>
                                        <p:tav tm="0">
                                          <p:val>
                                            <p:strVal val="#ppt_x"/>
                                          </p:val>
                                        </p:tav>
                                        <p:tav tm="100000">
                                          <p:val>
                                            <p:strVal val="#ppt_x"/>
                                          </p:val>
                                        </p:tav>
                                      </p:tavLst>
                                    </p:anim>
                                    <p:anim calcmode="lin" valueType="num">
                                      <p:cBhvr additive="base">
                                        <p:cTn id="76" dur="500" fill="hold"/>
                                        <p:tgtEl>
                                          <p:spTgt spid="36"/>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37"/>
                                        </p:tgtEl>
                                        <p:attrNameLst>
                                          <p:attrName>style.visibility</p:attrName>
                                        </p:attrNameLst>
                                      </p:cBhvr>
                                      <p:to>
                                        <p:strVal val="visible"/>
                                      </p:to>
                                    </p:set>
                                    <p:anim calcmode="lin" valueType="num">
                                      <p:cBhvr additive="base">
                                        <p:cTn id="79" dur="500" fill="hold"/>
                                        <p:tgtEl>
                                          <p:spTgt spid="37"/>
                                        </p:tgtEl>
                                        <p:attrNameLst>
                                          <p:attrName>ppt_x</p:attrName>
                                        </p:attrNameLst>
                                      </p:cBhvr>
                                      <p:tavLst>
                                        <p:tav tm="0">
                                          <p:val>
                                            <p:strVal val="#ppt_x"/>
                                          </p:val>
                                        </p:tav>
                                        <p:tav tm="100000">
                                          <p:val>
                                            <p:strVal val="#ppt_x"/>
                                          </p:val>
                                        </p:tav>
                                      </p:tavLst>
                                    </p:anim>
                                    <p:anim calcmode="lin" valueType="num">
                                      <p:cBhvr additive="base">
                                        <p:cTn id="80" dur="500" fill="hold"/>
                                        <p:tgtEl>
                                          <p:spTgt spid="37"/>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43"/>
                                        </p:tgtEl>
                                        <p:attrNameLst>
                                          <p:attrName>style.visibility</p:attrName>
                                        </p:attrNameLst>
                                      </p:cBhvr>
                                      <p:to>
                                        <p:strVal val="visible"/>
                                      </p:to>
                                    </p:set>
                                    <p:anim calcmode="lin" valueType="num">
                                      <p:cBhvr additive="base">
                                        <p:cTn id="83" dur="500" fill="hold"/>
                                        <p:tgtEl>
                                          <p:spTgt spid="43"/>
                                        </p:tgtEl>
                                        <p:attrNameLst>
                                          <p:attrName>ppt_x</p:attrName>
                                        </p:attrNameLst>
                                      </p:cBhvr>
                                      <p:tavLst>
                                        <p:tav tm="0">
                                          <p:val>
                                            <p:strVal val="#ppt_x"/>
                                          </p:val>
                                        </p:tav>
                                        <p:tav tm="100000">
                                          <p:val>
                                            <p:strVal val="#ppt_x"/>
                                          </p:val>
                                        </p:tav>
                                      </p:tavLst>
                                    </p:anim>
                                    <p:anim calcmode="lin" valueType="num">
                                      <p:cBhvr additive="base">
                                        <p:cTn id="84" dur="500" fill="hold"/>
                                        <p:tgtEl>
                                          <p:spTgt spid="43"/>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44"/>
                                        </p:tgtEl>
                                        <p:attrNameLst>
                                          <p:attrName>style.visibility</p:attrName>
                                        </p:attrNameLst>
                                      </p:cBhvr>
                                      <p:to>
                                        <p:strVal val="visible"/>
                                      </p:to>
                                    </p:set>
                                    <p:anim calcmode="lin" valueType="num">
                                      <p:cBhvr additive="base">
                                        <p:cTn id="87" dur="500" fill="hold"/>
                                        <p:tgtEl>
                                          <p:spTgt spid="44"/>
                                        </p:tgtEl>
                                        <p:attrNameLst>
                                          <p:attrName>ppt_x</p:attrName>
                                        </p:attrNameLst>
                                      </p:cBhvr>
                                      <p:tavLst>
                                        <p:tav tm="0">
                                          <p:val>
                                            <p:strVal val="#ppt_x"/>
                                          </p:val>
                                        </p:tav>
                                        <p:tav tm="100000">
                                          <p:val>
                                            <p:strVal val="#ppt_x"/>
                                          </p:val>
                                        </p:tav>
                                      </p:tavLst>
                                    </p:anim>
                                    <p:anim calcmode="lin" valueType="num">
                                      <p:cBhvr additive="base">
                                        <p:cTn id="88" dur="500" fill="hold"/>
                                        <p:tgtEl>
                                          <p:spTgt spid="44"/>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45"/>
                                        </p:tgtEl>
                                        <p:attrNameLst>
                                          <p:attrName>style.visibility</p:attrName>
                                        </p:attrNameLst>
                                      </p:cBhvr>
                                      <p:to>
                                        <p:strVal val="visible"/>
                                      </p:to>
                                    </p:set>
                                    <p:anim calcmode="lin" valueType="num">
                                      <p:cBhvr additive="base">
                                        <p:cTn id="91" dur="500" fill="hold"/>
                                        <p:tgtEl>
                                          <p:spTgt spid="45"/>
                                        </p:tgtEl>
                                        <p:attrNameLst>
                                          <p:attrName>ppt_x</p:attrName>
                                        </p:attrNameLst>
                                      </p:cBhvr>
                                      <p:tavLst>
                                        <p:tav tm="0">
                                          <p:val>
                                            <p:strVal val="#ppt_x"/>
                                          </p:val>
                                        </p:tav>
                                        <p:tav tm="100000">
                                          <p:val>
                                            <p:strVal val="#ppt_x"/>
                                          </p:val>
                                        </p:tav>
                                      </p:tavLst>
                                    </p:anim>
                                    <p:anim calcmode="lin" valueType="num">
                                      <p:cBhvr additive="base">
                                        <p:cTn id="92" dur="500" fill="hold"/>
                                        <p:tgtEl>
                                          <p:spTgt spid="45"/>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46"/>
                                        </p:tgtEl>
                                        <p:attrNameLst>
                                          <p:attrName>style.visibility</p:attrName>
                                        </p:attrNameLst>
                                      </p:cBhvr>
                                      <p:to>
                                        <p:strVal val="visible"/>
                                      </p:to>
                                    </p:set>
                                    <p:anim calcmode="lin" valueType="num">
                                      <p:cBhvr additive="base">
                                        <p:cTn id="95" dur="500" fill="hold"/>
                                        <p:tgtEl>
                                          <p:spTgt spid="46"/>
                                        </p:tgtEl>
                                        <p:attrNameLst>
                                          <p:attrName>ppt_x</p:attrName>
                                        </p:attrNameLst>
                                      </p:cBhvr>
                                      <p:tavLst>
                                        <p:tav tm="0">
                                          <p:val>
                                            <p:strVal val="#ppt_x"/>
                                          </p:val>
                                        </p:tav>
                                        <p:tav tm="100000">
                                          <p:val>
                                            <p:strVal val="#ppt_x"/>
                                          </p:val>
                                        </p:tav>
                                      </p:tavLst>
                                    </p:anim>
                                    <p:anim calcmode="lin" valueType="num">
                                      <p:cBhvr additive="base">
                                        <p:cTn id="96" dur="500" fill="hold"/>
                                        <p:tgtEl>
                                          <p:spTgt spid="46"/>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47"/>
                                        </p:tgtEl>
                                        <p:attrNameLst>
                                          <p:attrName>style.visibility</p:attrName>
                                        </p:attrNameLst>
                                      </p:cBhvr>
                                      <p:to>
                                        <p:strVal val="visible"/>
                                      </p:to>
                                    </p:set>
                                    <p:anim calcmode="lin" valueType="num">
                                      <p:cBhvr additive="base">
                                        <p:cTn id="99" dur="500" fill="hold"/>
                                        <p:tgtEl>
                                          <p:spTgt spid="47"/>
                                        </p:tgtEl>
                                        <p:attrNameLst>
                                          <p:attrName>ppt_x</p:attrName>
                                        </p:attrNameLst>
                                      </p:cBhvr>
                                      <p:tavLst>
                                        <p:tav tm="0">
                                          <p:val>
                                            <p:strVal val="#ppt_x"/>
                                          </p:val>
                                        </p:tav>
                                        <p:tav tm="100000">
                                          <p:val>
                                            <p:strVal val="#ppt_x"/>
                                          </p:val>
                                        </p:tav>
                                      </p:tavLst>
                                    </p:anim>
                                    <p:anim calcmode="lin" valueType="num">
                                      <p:cBhvr additive="base">
                                        <p:cTn id="100" dur="500" fill="hold"/>
                                        <p:tgtEl>
                                          <p:spTgt spid="47"/>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48"/>
                                        </p:tgtEl>
                                        <p:attrNameLst>
                                          <p:attrName>style.visibility</p:attrName>
                                        </p:attrNameLst>
                                      </p:cBhvr>
                                      <p:to>
                                        <p:strVal val="visible"/>
                                      </p:to>
                                    </p:set>
                                    <p:anim calcmode="lin" valueType="num">
                                      <p:cBhvr additive="base">
                                        <p:cTn id="103" dur="500" fill="hold"/>
                                        <p:tgtEl>
                                          <p:spTgt spid="48"/>
                                        </p:tgtEl>
                                        <p:attrNameLst>
                                          <p:attrName>ppt_x</p:attrName>
                                        </p:attrNameLst>
                                      </p:cBhvr>
                                      <p:tavLst>
                                        <p:tav tm="0">
                                          <p:val>
                                            <p:strVal val="#ppt_x"/>
                                          </p:val>
                                        </p:tav>
                                        <p:tav tm="100000">
                                          <p:val>
                                            <p:strVal val="#ppt_x"/>
                                          </p:val>
                                        </p:tav>
                                      </p:tavLst>
                                    </p:anim>
                                    <p:anim calcmode="lin" valueType="num">
                                      <p:cBhvr additive="base">
                                        <p:cTn id="104" dur="500" fill="hold"/>
                                        <p:tgtEl>
                                          <p:spTgt spid="48"/>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0"/>
                                  </p:stCondLst>
                                  <p:childTnLst>
                                    <p:set>
                                      <p:cBhvr>
                                        <p:cTn id="106" dur="1" fill="hold">
                                          <p:stCondLst>
                                            <p:cond delay="0"/>
                                          </p:stCondLst>
                                        </p:cTn>
                                        <p:tgtEl>
                                          <p:spTgt spid="49"/>
                                        </p:tgtEl>
                                        <p:attrNameLst>
                                          <p:attrName>style.visibility</p:attrName>
                                        </p:attrNameLst>
                                      </p:cBhvr>
                                      <p:to>
                                        <p:strVal val="visible"/>
                                      </p:to>
                                    </p:set>
                                    <p:anim calcmode="lin" valueType="num">
                                      <p:cBhvr additive="base">
                                        <p:cTn id="107" dur="500" fill="hold"/>
                                        <p:tgtEl>
                                          <p:spTgt spid="49"/>
                                        </p:tgtEl>
                                        <p:attrNameLst>
                                          <p:attrName>ppt_x</p:attrName>
                                        </p:attrNameLst>
                                      </p:cBhvr>
                                      <p:tavLst>
                                        <p:tav tm="0">
                                          <p:val>
                                            <p:strVal val="#ppt_x"/>
                                          </p:val>
                                        </p:tav>
                                        <p:tav tm="100000">
                                          <p:val>
                                            <p:strVal val="#ppt_x"/>
                                          </p:val>
                                        </p:tav>
                                      </p:tavLst>
                                    </p:anim>
                                    <p:anim calcmode="lin" valueType="num">
                                      <p:cBhvr additive="base">
                                        <p:cTn id="108"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P spid="2" grpId="0"/>
      <p:bldP spid="117" grpId="0"/>
      <p:bldP spid="118" grpId="0" animBg="1"/>
      <p:bldP spid="119" grpId="0"/>
      <p:bldP spid="3" grpId="0"/>
      <p:bldP spid="26" grpId="0"/>
      <p:bldP spid="5" grpId="0"/>
      <p:bldP spid="6" grpId="0"/>
      <p:bldP spid="7" grpId="0"/>
      <p:bldP spid="8" grpId="0"/>
      <p:bldP spid="9" grpId="0"/>
      <p:bldP spid="10" grpId="0"/>
      <p:bldP spid="11" grpId="0"/>
      <p:bldP spid="14" grpId="0"/>
      <p:bldP spid="15" grpId="0"/>
      <p:bldP spid="35" grpId="0" animBg="1"/>
      <p:bldP spid="36" grpId="0" animBg="1"/>
      <p:bldP spid="37" grpId="0" animBg="1"/>
      <p:bldP spid="43" grpId="0" animBg="1"/>
      <p:bldP spid="44" grpId="0" animBg="1"/>
      <p:bldP spid="45" grpId="0" animBg="1"/>
      <p:bldP spid="46" grpId="0" animBg="1"/>
      <p:bldP spid="47" grpId="0" animBg="1"/>
      <p:bldP spid="48" grpId="0" animBg="1"/>
      <p:bldP spid="49"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矩形 119">
            <a:extLst>
              <a:ext uri="{FF2B5EF4-FFF2-40B4-BE49-F238E27FC236}">
                <a16:creationId xmlns:a16="http://schemas.microsoft.com/office/drawing/2014/main" id="{7D3CDBC4-88F8-41FF-91A4-F9BB4CE5D0A9}"/>
              </a:ext>
            </a:extLst>
          </p:cNvPr>
          <p:cNvSpPr/>
          <p:nvPr/>
        </p:nvSpPr>
        <p:spPr>
          <a:xfrm>
            <a:off x="1125067" y="1556792"/>
            <a:ext cx="10081120" cy="1008112"/>
          </a:xfrm>
          <a:prstGeom prst="rect">
            <a:avLst/>
          </a:prstGeom>
          <a:solidFill>
            <a:schemeClr val="accent2"/>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053059" y="260648"/>
            <a:ext cx="4339650"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过去五年的主要工作</a:t>
            </a:r>
          </a:p>
        </p:txBody>
      </p:sp>
      <p:sp>
        <p:nvSpPr>
          <p:cNvPr id="117" name="矩形 116">
            <a:extLst>
              <a:ext uri="{FF2B5EF4-FFF2-40B4-BE49-F238E27FC236}">
                <a16:creationId xmlns:a16="http://schemas.microsoft.com/office/drawing/2014/main" id="{4841C70E-6241-418D-AC0A-D52B673C4CC2}"/>
              </a:ext>
            </a:extLst>
          </p:cNvPr>
          <p:cNvSpPr/>
          <p:nvPr/>
        </p:nvSpPr>
        <p:spPr>
          <a:xfrm>
            <a:off x="3717355" y="1628800"/>
            <a:ext cx="6210845" cy="837152"/>
          </a:xfrm>
          <a:prstGeom prst="rect">
            <a:avLst/>
          </a:prstGeom>
        </p:spPr>
        <p:txBody>
          <a:bodyPr wrap="square">
            <a:spAutoFit/>
          </a:bodyPr>
          <a:lstStyle/>
          <a:p>
            <a:pPr>
              <a:lnSpc>
                <a:spcPct val="121000"/>
              </a:lnSpc>
            </a:pPr>
            <a:r>
              <a:rPr lang="zh-CN" altLang="en-US" sz="2000" b="1" dirty="0">
                <a:solidFill>
                  <a:schemeClr val="bg1"/>
                </a:solidFill>
                <a:latin typeface="微软雅黑" panose="020B0503020204020204" pitchFamily="34" charset="-122"/>
                <a:ea typeface="微软雅黑" panose="020B0503020204020204" pitchFamily="34" charset="-122"/>
              </a:rPr>
              <a:t>坚持实施区域协调发展和新型城镇化战略，着力推动平衡发展，新的增长极增长带加快成长</a:t>
            </a:r>
          </a:p>
        </p:txBody>
      </p:sp>
      <p:sp>
        <p:nvSpPr>
          <p:cNvPr id="118" name="六边形 117">
            <a:extLst>
              <a:ext uri="{FF2B5EF4-FFF2-40B4-BE49-F238E27FC236}">
                <a16:creationId xmlns:a16="http://schemas.microsoft.com/office/drawing/2014/main" id="{0B23D4B4-8B29-4B5D-BF59-95B4A0144E67}"/>
              </a:ext>
            </a:extLst>
          </p:cNvPr>
          <p:cNvSpPr/>
          <p:nvPr/>
        </p:nvSpPr>
        <p:spPr>
          <a:xfrm>
            <a:off x="1773139" y="1412776"/>
            <a:ext cx="1368152" cy="1296144"/>
          </a:xfrm>
          <a:prstGeom prst="hexagon">
            <a:avLst/>
          </a:prstGeom>
          <a:solidFill>
            <a:schemeClr val="bg1"/>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矩形 118">
            <a:extLst>
              <a:ext uri="{FF2B5EF4-FFF2-40B4-BE49-F238E27FC236}">
                <a16:creationId xmlns:a16="http://schemas.microsoft.com/office/drawing/2014/main" id="{5068219C-C2F5-40FB-B25D-063B8865EE64}"/>
              </a:ext>
            </a:extLst>
          </p:cNvPr>
          <p:cNvSpPr/>
          <p:nvPr/>
        </p:nvSpPr>
        <p:spPr>
          <a:xfrm>
            <a:off x="2061171" y="1456908"/>
            <a:ext cx="1008112" cy="1107996"/>
          </a:xfrm>
          <a:prstGeom prst="rect">
            <a:avLst/>
          </a:prstGeom>
        </p:spPr>
        <p:txBody>
          <a:bodyPr wrap="square">
            <a:spAutoFit/>
          </a:bodyPr>
          <a:lstStyle/>
          <a:p>
            <a:pPr>
              <a:lnSpc>
                <a:spcPct val="150000"/>
              </a:lnSpc>
            </a:pPr>
            <a:r>
              <a:rPr lang="en-US" altLang="zh-CN" sz="4400" b="1" dirty="0">
                <a:solidFill>
                  <a:schemeClr val="accent1"/>
                </a:solidFill>
                <a:latin typeface="微软雅黑" panose="020B0503020204020204" pitchFamily="34" charset="-122"/>
                <a:ea typeface="微软雅黑" panose="020B0503020204020204" pitchFamily="34" charset="-122"/>
              </a:rPr>
              <a:t>06</a:t>
            </a:r>
            <a:endParaRPr lang="zh-CN" altLang="en-US" sz="4400" b="1" dirty="0">
              <a:solidFill>
                <a:schemeClr val="accent1"/>
              </a:solidFill>
              <a:latin typeface="微软雅黑" panose="020B0503020204020204" pitchFamily="34" charset="-122"/>
              <a:ea typeface="微软雅黑" panose="020B0503020204020204" pitchFamily="34" charset="-122"/>
            </a:endParaRPr>
          </a:p>
        </p:txBody>
      </p:sp>
      <p:sp>
        <p:nvSpPr>
          <p:cNvPr id="35" name="等腰三角形 34">
            <a:extLst>
              <a:ext uri="{FF2B5EF4-FFF2-40B4-BE49-F238E27FC236}">
                <a16:creationId xmlns:a16="http://schemas.microsoft.com/office/drawing/2014/main" id="{20B61CA7-D67B-40CF-8A1D-2482AC165C3D}"/>
              </a:ext>
            </a:extLst>
          </p:cNvPr>
          <p:cNvSpPr/>
          <p:nvPr/>
        </p:nvSpPr>
        <p:spPr>
          <a:xfrm rot="5400000">
            <a:off x="1185951" y="315209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a:extLst>
              <a:ext uri="{FF2B5EF4-FFF2-40B4-BE49-F238E27FC236}">
                <a16:creationId xmlns:a16="http://schemas.microsoft.com/office/drawing/2014/main" id="{90EA84D7-76DC-470D-AE0E-EFEB9C72A3A3}"/>
              </a:ext>
            </a:extLst>
          </p:cNvPr>
          <p:cNvSpPr/>
          <p:nvPr/>
        </p:nvSpPr>
        <p:spPr>
          <a:xfrm rot="5400000">
            <a:off x="1185951" y="3728156"/>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a:extLst>
              <a:ext uri="{FF2B5EF4-FFF2-40B4-BE49-F238E27FC236}">
                <a16:creationId xmlns:a16="http://schemas.microsoft.com/office/drawing/2014/main" id="{95D9F0B9-2BE0-4F14-BB36-D2966FB3617F}"/>
              </a:ext>
            </a:extLst>
          </p:cNvPr>
          <p:cNvSpPr/>
          <p:nvPr/>
        </p:nvSpPr>
        <p:spPr>
          <a:xfrm rot="5400000">
            <a:off x="1185951" y="4304220"/>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等腰三角形 42">
            <a:extLst>
              <a:ext uri="{FF2B5EF4-FFF2-40B4-BE49-F238E27FC236}">
                <a16:creationId xmlns:a16="http://schemas.microsoft.com/office/drawing/2014/main" id="{916D21FD-B2AD-4FBE-83D6-4BFB21D5D4D2}"/>
              </a:ext>
            </a:extLst>
          </p:cNvPr>
          <p:cNvSpPr/>
          <p:nvPr/>
        </p:nvSpPr>
        <p:spPr>
          <a:xfrm rot="5400000">
            <a:off x="1185951" y="488028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等腰三角形 43">
            <a:extLst>
              <a:ext uri="{FF2B5EF4-FFF2-40B4-BE49-F238E27FC236}">
                <a16:creationId xmlns:a16="http://schemas.microsoft.com/office/drawing/2014/main" id="{F7E61210-5B8F-4C55-A6C5-E2ADB129E953}"/>
              </a:ext>
            </a:extLst>
          </p:cNvPr>
          <p:cNvSpPr/>
          <p:nvPr/>
        </p:nvSpPr>
        <p:spPr>
          <a:xfrm rot="5400000">
            <a:off x="1185951" y="545634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28C6FCC0-0D70-4633-8AE8-3AEDBCB18062}"/>
              </a:ext>
            </a:extLst>
          </p:cNvPr>
          <p:cNvSpPr/>
          <p:nvPr/>
        </p:nvSpPr>
        <p:spPr>
          <a:xfrm>
            <a:off x="1413099" y="2989378"/>
            <a:ext cx="5373538" cy="398699"/>
          </a:xfrm>
          <a:prstGeom prst="rect">
            <a:avLst/>
          </a:prstGeom>
        </p:spPr>
        <p:txBody>
          <a:bodyPr wrap="square">
            <a:spAutoFit/>
          </a:bodyPr>
          <a:lstStyle/>
          <a:p>
            <a:pPr>
              <a:lnSpc>
                <a:spcPct val="121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积极推进京津冀协同发展、长江经济带发展</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矩形 17">
            <a:extLst>
              <a:ext uri="{FF2B5EF4-FFF2-40B4-BE49-F238E27FC236}">
                <a16:creationId xmlns:a16="http://schemas.microsoft.com/office/drawing/2014/main" id="{2B7D6AF7-07B7-4EA9-8DC9-8FDD71FD59DD}"/>
              </a:ext>
            </a:extLst>
          </p:cNvPr>
          <p:cNvSpPr/>
          <p:nvPr/>
        </p:nvSpPr>
        <p:spPr>
          <a:xfrm>
            <a:off x="1413099" y="5316356"/>
            <a:ext cx="9073008" cy="396583"/>
          </a:xfrm>
          <a:prstGeom prst="rect">
            <a:avLst/>
          </a:prstGeom>
        </p:spPr>
        <p:txBody>
          <a:bodyPr wrap="square">
            <a:spAutoFit/>
          </a:bodyPr>
          <a:lstStyle/>
          <a:p>
            <a:pPr>
              <a:lnSpc>
                <a:spcPct val="12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绝大多数城市放宽落户限制，居住证制度全面实施，城镇基本公共服务向常住人口覆盖</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矩形 18">
            <a:extLst>
              <a:ext uri="{FF2B5EF4-FFF2-40B4-BE49-F238E27FC236}">
                <a16:creationId xmlns:a16="http://schemas.microsoft.com/office/drawing/2014/main" id="{8C626251-36E6-4BE1-B9C8-AAB22843AF7C}"/>
              </a:ext>
            </a:extLst>
          </p:cNvPr>
          <p:cNvSpPr/>
          <p:nvPr/>
        </p:nvSpPr>
        <p:spPr>
          <a:xfrm>
            <a:off x="1413099" y="4756411"/>
            <a:ext cx="6092825" cy="396583"/>
          </a:xfrm>
          <a:prstGeom prst="rect">
            <a:avLst/>
          </a:prstGeom>
        </p:spPr>
        <p:txBody>
          <a:bodyPr>
            <a:spAutoFit/>
          </a:bodyPr>
          <a:lstStyle/>
          <a:p>
            <a:pPr>
              <a:lnSpc>
                <a:spcPct val="12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实施重点城市群规划，促进大中小城市和小城镇协调发展</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矩形 19">
            <a:extLst>
              <a:ext uri="{FF2B5EF4-FFF2-40B4-BE49-F238E27FC236}">
                <a16:creationId xmlns:a16="http://schemas.microsoft.com/office/drawing/2014/main" id="{8D4AA1F6-9070-465A-9DB3-C61C62C9A825}"/>
              </a:ext>
            </a:extLst>
          </p:cNvPr>
          <p:cNvSpPr/>
          <p:nvPr/>
        </p:nvSpPr>
        <p:spPr>
          <a:xfrm>
            <a:off x="1413099" y="4168319"/>
            <a:ext cx="9289032" cy="396583"/>
          </a:xfrm>
          <a:prstGeom prst="rect">
            <a:avLst/>
          </a:prstGeom>
        </p:spPr>
        <p:txBody>
          <a:bodyPr wrap="square">
            <a:spAutoFit/>
          </a:bodyPr>
          <a:lstStyle/>
          <a:p>
            <a:pPr>
              <a:lnSpc>
                <a:spcPct val="12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加大对革命老区、民族地区、边疆地区、贫困地区扶持力度，加强援藏援疆援青工作</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矩形 21">
            <a:extLst>
              <a:ext uri="{FF2B5EF4-FFF2-40B4-BE49-F238E27FC236}">
                <a16:creationId xmlns:a16="http://schemas.microsoft.com/office/drawing/2014/main" id="{FDADA2E2-CA9E-4ACC-908F-86D91B927608}"/>
              </a:ext>
            </a:extLst>
          </p:cNvPr>
          <p:cNvSpPr/>
          <p:nvPr/>
        </p:nvSpPr>
        <p:spPr>
          <a:xfrm>
            <a:off x="1413099" y="3580227"/>
            <a:ext cx="8424936" cy="396583"/>
          </a:xfrm>
          <a:prstGeom prst="rect">
            <a:avLst/>
          </a:prstGeom>
        </p:spPr>
        <p:txBody>
          <a:bodyPr wrap="square">
            <a:spAutoFit/>
          </a:bodyPr>
          <a:lstStyle/>
          <a:p>
            <a:pPr>
              <a:lnSpc>
                <a:spcPct val="12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出台一系列促进西部开发、东北振兴、中部崛起、东部率先发展的改革创新举措</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6945168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0"/>
                                        </p:tgtEl>
                                        <p:attrNameLst>
                                          <p:attrName>style.visibility</p:attrName>
                                        </p:attrNameLst>
                                      </p:cBhvr>
                                      <p:to>
                                        <p:strVal val="visible"/>
                                      </p:to>
                                    </p:set>
                                    <p:anim calcmode="lin" valueType="num">
                                      <p:cBhvr additive="base">
                                        <p:cTn id="11" dur="500" fill="hold"/>
                                        <p:tgtEl>
                                          <p:spTgt spid="120"/>
                                        </p:tgtEl>
                                        <p:attrNameLst>
                                          <p:attrName>ppt_x</p:attrName>
                                        </p:attrNameLst>
                                      </p:cBhvr>
                                      <p:tavLst>
                                        <p:tav tm="0">
                                          <p:val>
                                            <p:strVal val="#ppt_x"/>
                                          </p:val>
                                        </p:tav>
                                        <p:tav tm="100000">
                                          <p:val>
                                            <p:strVal val="#ppt_x"/>
                                          </p:val>
                                        </p:tav>
                                      </p:tavLst>
                                    </p:anim>
                                    <p:anim calcmode="lin" valueType="num">
                                      <p:cBhvr additive="base">
                                        <p:cTn id="12" dur="500" fill="hold"/>
                                        <p:tgtEl>
                                          <p:spTgt spid="12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7"/>
                                        </p:tgtEl>
                                        <p:attrNameLst>
                                          <p:attrName>style.visibility</p:attrName>
                                        </p:attrNameLst>
                                      </p:cBhvr>
                                      <p:to>
                                        <p:strVal val="visible"/>
                                      </p:to>
                                    </p:set>
                                    <p:anim calcmode="lin" valueType="num">
                                      <p:cBhvr additive="base">
                                        <p:cTn id="15" dur="500" fill="hold"/>
                                        <p:tgtEl>
                                          <p:spTgt spid="117"/>
                                        </p:tgtEl>
                                        <p:attrNameLst>
                                          <p:attrName>ppt_x</p:attrName>
                                        </p:attrNameLst>
                                      </p:cBhvr>
                                      <p:tavLst>
                                        <p:tav tm="0">
                                          <p:val>
                                            <p:strVal val="#ppt_x"/>
                                          </p:val>
                                        </p:tav>
                                        <p:tav tm="100000">
                                          <p:val>
                                            <p:strVal val="#ppt_x"/>
                                          </p:val>
                                        </p:tav>
                                      </p:tavLst>
                                    </p:anim>
                                    <p:anim calcmode="lin" valueType="num">
                                      <p:cBhvr additive="base">
                                        <p:cTn id="16" dur="500" fill="hold"/>
                                        <p:tgtEl>
                                          <p:spTgt spid="11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8"/>
                                        </p:tgtEl>
                                        <p:attrNameLst>
                                          <p:attrName>style.visibility</p:attrName>
                                        </p:attrNameLst>
                                      </p:cBhvr>
                                      <p:to>
                                        <p:strVal val="visible"/>
                                      </p:to>
                                    </p:set>
                                    <p:anim calcmode="lin" valueType="num">
                                      <p:cBhvr additive="base">
                                        <p:cTn id="19" dur="500" fill="hold"/>
                                        <p:tgtEl>
                                          <p:spTgt spid="118"/>
                                        </p:tgtEl>
                                        <p:attrNameLst>
                                          <p:attrName>ppt_x</p:attrName>
                                        </p:attrNameLst>
                                      </p:cBhvr>
                                      <p:tavLst>
                                        <p:tav tm="0">
                                          <p:val>
                                            <p:strVal val="#ppt_x"/>
                                          </p:val>
                                        </p:tav>
                                        <p:tav tm="100000">
                                          <p:val>
                                            <p:strVal val="#ppt_x"/>
                                          </p:val>
                                        </p:tav>
                                      </p:tavLst>
                                    </p:anim>
                                    <p:anim calcmode="lin" valueType="num">
                                      <p:cBhvr additive="base">
                                        <p:cTn id="20" dur="500" fill="hold"/>
                                        <p:tgtEl>
                                          <p:spTgt spid="11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9"/>
                                        </p:tgtEl>
                                        <p:attrNameLst>
                                          <p:attrName>style.visibility</p:attrName>
                                        </p:attrNameLst>
                                      </p:cBhvr>
                                      <p:to>
                                        <p:strVal val="visible"/>
                                      </p:to>
                                    </p:set>
                                    <p:anim calcmode="lin" valueType="num">
                                      <p:cBhvr additive="base">
                                        <p:cTn id="23" dur="500" fill="hold"/>
                                        <p:tgtEl>
                                          <p:spTgt spid="119"/>
                                        </p:tgtEl>
                                        <p:attrNameLst>
                                          <p:attrName>ppt_x</p:attrName>
                                        </p:attrNameLst>
                                      </p:cBhvr>
                                      <p:tavLst>
                                        <p:tav tm="0">
                                          <p:val>
                                            <p:strVal val="#ppt_x"/>
                                          </p:val>
                                        </p:tav>
                                        <p:tav tm="100000">
                                          <p:val>
                                            <p:strVal val="#ppt_x"/>
                                          </p:val>
                                        </p:tav>
                                      </p:tavLst>
                                    </p:anim>
                                    <p:anim calcmode="lin" valueType="num">
                                      <p:cBhvr additive="base">
                                        <p:cTn id="24" dur="500" fill="hold"/>
                                        <p:tgtEl>
                                          <p:spTgt spid="11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ppt_x"/>
                                          </p:val>
                                        </p:tav>
                                        <p:tav tm="100000">
                                          <p:val>
                                            <p:strVal val="#ppt_x"/>
                                          </p:val>
                                        </p:tav>
                                      </p:tavLst>
                                    </p:anim>
                                    <p:anim calcmode="lin" valueType="num">
                                      <p:cBhvr additive="base">
                                        <p:cTn id="28" dur="500" fill="hold"/>
                                        <p:tgtEl>
                                          <p:spTgt spid="3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additive="base">
                                        <p:cTn id="31" dur="500" fill="hold"/>
                                        <p:tgtEl>
                                          <p:spTgt spid="36"/>
                                        </p:tgtEl>
                                        <p:attrNameLst>
                                          <p:attrName>ppt_x</p:attrName>
                                        </p:attrNameLst>
                                      </p:cBhvr>
                                      <p:tavLst>
                                        <p:tav tm="0">
                                          <p:val>
                                            <p:strVal val="#ppt_x"/>
                                          </p:val>
                                        </p:tav>
                                        <p:tav tm="100000">
                                          <p:val>
                                            <p:strVal val="#ppt_x"/>
                                          </p:val>
                                        </p:tav>
                                      </p:tavLst>
                                    </p:anim>
                                    <p:anim calcmode="lin" valueType="num">
                                      <p:cBhvr additive="base">
                                        <p:cTn id="32" dur="500" fill="hold"/>
                                        <p:tgtEl>
                                          <p:spTgt spid="3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7"/>
                                        </p:tgtEl>
                                        <p:attrNameLst>
                                          <p:attrName>style.visibility</p:attrName>
                                        </p:attrNameLst>
                                      </p:cBhvr>
                                      <p:to>
                                        <p:strVal val="visible"/>
                                      </p:to>
                                    </p:set>
                                    <p:anim calcmode="lin" valueType="num">
                                      <p:cBhvr additive="base">
                                        <p:cTn id="35" dur="500" fill="hold"/>
                                        <p:tgtEl>
                                          <p:spTgt spid="37"/>
                                        </p:tgtEl>
                                        <p:attrNameLst>
                                          <p:attrName>ppt_x</p:attrName>
                                        </p:attrNameLst>
                                      </p:cBhvr>
                                      <p:tavLst>
                                        <p:tav tm="0">
                                          <p:val>
                                            <p:strVal val="#ppt_x"/>
                                          </p:val>
                                        </p:tav>
                                        <p:tav tm="100000">
                                          <p:val>
                                            <p:strVal val="#ppt_x"/>
                                          </p:val>
                                        </p:tav>
                                      </p:tavLst>
                                    </p:anim>
                                    <p:anim calcmode="lin" valueType="num">
                                      <p:cBhvr additive="base">
                                        <p:cTn id="36" dur="500" fill="hold"/>
                                        <p:tgtEl>
                                          <p:spTgt spid="3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43"/>
                                        </p:tgtEl>
                                        <p:attrNameLst>
                                          <p:attrName>style.visibility</p:attrName>
                                        </p:attrNameLst>
                                      </p:cBhvr>
                                      <p:to>
                                        <p:strVal val="visible"/>
                                      </p:to>
                                    </p:set>
                                    <p:anim calcmode="lin" valueType="num">
                                      <p:cBhvr additive="base">
                                        <p:cTn id="39" dur="500" fill="hold"/>
                                        <p:tgtEl>
                                          <p:spTgt spid="43"/>
                                        </p:tgtEl>
                                        <p:attrNameLst>
                                          <p:attrName>ppt_x</p:attrName>
                                        </p:attrNameLst>
                                      </p:cBhvr>
                                      <p:tavLst>
                                        <p:tav tm="0">
                                          <p:val>
                                            <p:strVal val="#ppt_x"/>
                                          </p:val>
                                        </p:tav>
                                        <p:tav tm="100000">
                                          <p:val>
                                            <p:strVal val="#ppt_x"/>
                                          </p:val>
                                        </p:tav>
                                      </p:tavLst>
                                    </p:anim>
                                    <p:anim calcmode="lin" valueType="num">
                                      <p:cBhvr additive="base">
                                        <p:cTn id="40" dur="500" fill="hold"/>
                                        <p:tgtEl>
                                          <p:spTgt spid="43"/>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4"/>
                                        </p:tgtEl>
                                        <p:attrNameLst>
                                          <p:attrName>style.visibility</p:attrName>
                                        </p:attrNameLst>
                                      </p:cBhvr>
                                      <p:to>
                                        <p:strVal val="visible"/>
                                      </p:to>
                                    </p:set>
                                    <p:anim calcmode="lin" valueType="num">
                                      <p:cBhvr additive="base">
                                        <p:cTn id="43" dur="500" fill="hold"/>
                                        <p:tgtEl>
                                          <p:spTgt spid="44"/>
                                        </p:tgtEl>
                                        <p:attrNameLst>
                                          <p:attrName>ppt_x</p:attrName>
                                        </p:attrNameLst>
                                      </p:cBhvr>
                                      <p:tavLst>
                                        <p:tav tm="0">
                                          <p:val>
                                            <p:strVal val="#ppt_x"/>
                                          </p:val>
                                        </p:tav>
                                        <p:tav tm="100000">
                                          <p:val>
                                            <p:strVal val="#ppt_x"/>
                                          </p:val>
                                        </p:tav>
                                      </p:tavLst>
                                    </p:anim>
                                    <p:anim calcmode="lin" valueType="num">
                                      <p:cBhvr additive="base">
                                        <p:cTn id="44" dur="500" fill="hold"/>
                                        <p:tgtEl>
                                          <p:spTgt spid="44"/>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ppt_x"/>
                                          </p:val>
                                        </p:tav>
                                        <p:tav tm="100000">
                                          <p:val>
                                            <p:strVal val="#ppt_x"/>
                                          </p:val>
                                        </p:tav>
                                      </p:tavLst>
                                    </p:anim>
                                    <p:anim calcmode="lin" valueType="num">
                                      <p:cBhvr additive="base">
                                        <p:cTn id="48" dur="500" fill="hold"/>
                                        <p:tgtEl>
                                          <p:spTgt spid="17"/>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500" fill="hold"/>
                                        <p:tgtEl>
                                          <p:spTgt spid="18"/>
                                        </p:tgtEl>
                                        <p:attrNameLst>
                                          <p:attrName>ppt_x</p:attrName>
                                        </p:attrNameLst>
                                      </p:cBhvr>
                                      <p:tavLst>
                                        <p:tav tm="0">
                                          <p:val>
                                            <p:strVal val="#ppt_x"/>
                                          </p:val>
                                        </p:tav>
                                        <p:tav tm="100000">
                                          <p:val>
                                            <p:strVal val="#ppt_x"/>
                                          </p:val>
                                        </p:tav>
                                      </p:tavLst>
                                    </p:anim>
                                    <p:anim calcmode="lin" valueType="num">
                                      <p:cBhvr additive="base">
                                        <p:cTn id="52" dur="500" fill="hold"/>
                                        <p:tgtEl>
                                          <p:spTgt spid="18"/>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500" fill="hold"/>
                                        <p:tgtEl>
                                          <p:spTgt spid="19"/>
                                        </p:tgtEl>
                                        <p:attrNameLst>
                                          <p:attrName>ppt_x</p:attrName>
                                        </p:attrNameLst>
                                      </p:cBhvr>
                                      <p:tavLst>
                                        <p:tav tm="0">
                                          <p:val>
                                            <p:strVal val="#ppt_x"/>
                                          </p:val>
                                        </p:tav>
                                        <p:tav tm="100000">
                                          <p:val>
                                            <p:strVal val="#ppt_x"/>
                                          </p:val>
                                        </p:tav>
                                      </p:tavLst>
                                    </p:anim>
                                    <p:anim calcmode="lin" valueType="num">
                                      <p:cBhvr additive="base">
                                        <p:cTn id="56" dur="500" fill="hold"/>
                                        <p:tgtEl>
                                          <p:spTgt spid="19"/>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additive="base">
                                        <p:cTn id="59" dur="500" fill="hold"/>
                                        <p:tgtEl>
                                          <p:spTgt spid="20"/>
                                        </p:tgtEl>
                                        <p:attrNameLst>
                                          <p:attrName>ppt_x</p:attrName>
                                        </p:attrNameLst>
                                      </p:cBhvr>
                                      <p:tavLst>
                                        <p:tav tm="0">
                                          <p:val>
                                            <p:strVal val="#ppt_x"/>
                                          </p:val>
                                        </p:tav>
                                        <p:tav tm="100000">
                                          <p:val>
                                            <p:strVal val="#ppt_x"/>
                                          </p:val>
                                        </p:tav>
                                      </p:tavLst>
                                    </p:anim>
                                    <p:anim calcmode="lin" valueType="num">
                                      <p:cBhvr additive="base">
                                        <p:cTn id="60" dur="500" fill="hold"/>
                                        <p:tgtEl>
                                          <p:spTgt spid="20"/>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2"/>
                                        </p:tgtEl>
                                        <p:attrNameLst>
                                          <p:attrName>style.visibility</p:attrName>
                                        </p:attrNameLst>
                                      </p:cBhvr>
                                      <p:to>
                                        <p:strVal val="visible"/>
                                      </p:to>
                                    </p:set>
                                    <p:anim calcmode="lin" valueType="num">
                                      <p:cBhvr additive="base">
                                        <p:cTn id="63" dur="500" fill="hold"/>
                                        <p:tgtEl>
                                          <p:spTgt spid="22"/>
                                        </p:tgtEl>
                                        <p:attrNameLst>
                                          <p:attrName>ppt_x</p:attrName>
                                        </p:attrNameLst>
                                      </p:cBhvr>
                                      <p:tavLst>
                                        <p:tav tm="0">
                                          <p:val>
                                            <p:strVal val="#ppt_x"/>
                                          </p:val>
                                        </p:tav>
                                        <p:tav tm="100000">
                                          <p:val>
                                            <p:strVal val="#ppt_x"/>
                                          </p:val>
                                        </p:tav>
                                      </p:tavLst>
                                    </p:anim>
                                    <p:anim calcmode="lin" valueType="num">
                                      <p:cBhvr additive="base">
                                        <p:cTn id="6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P spid="2" grpId="0"/>
      <p:bldP spid="117" grpId="0"/>
      <p:bldP spid="118" grpId="0" animBg="1"/>
      <p:bldP spid="119" grpId="0"/>
      <p:bldP spid="35" grpId="0" animBg="1"/>
      <p:bldP spid="36" grpId="0" animBg="1"/>
      <p:bldP spid="37" grpId="0" animBg="1"/>
      <p:bldP spid="43" grpId="0" animBg="1"/>
      <p:bldP spid="44" grpId="0" animBg="1"/>
      <p:bldP spid="17" grpId="0"/>
      <p:bldP spid="18" grpId="0"/>
      <p:bldP spid="19" grpId="0"/>
      <p:bldP spid="20" grpId="0"/>
      <p:bldP spid="2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矩形 119">
            <a:extLst>
              <a:ext uri="{FF2B5EF4-FFF2-40B4-BE49-F238E27FC236}">
                <a16:creationId xmlns:a16="http://schemas.microsoft.com/office/drawing/2014/main" id="{7D3CDBC4-88F8-41FF-91A4-F9BB4CE5D0A9}"/>
              </a:ext>
            </a:extLst>
          </p:cNvPr>
          <p:cNvSpPr/>
          <p:nvPr/>
        </p:nvSpPr>
        <p:spPr>
          <a:xfrm>
            <a:off x="1125067" y="1556792"/>
            <a:ext cx="10081120" cy="1008112"/>
          </a:xfrm>
          <a:prstGeom prst="rect">
            <a:avLst/>
          </a:prstGeom>
          <a:solidFill>
            <a:schemeClr val="accent2"/>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053059" y="260648"/>
            <a:ext cx="4339650"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过去五年的主要工作</a:t>
            </a:r>
          </a:p>
        </p:txBody>
      </p:sp>
      <p:sp>
        <p:nvSpPr>
          <p:cNvPr id="117" name="矩形 116">
            <a:extLst>
              <a:ext uri="{FF2B5EF4-FFF2-40B4-BE49-F238E27FC236}">
                <a16:creationId xmlns:a16="http://schemas.microsoft.com/office/drawing/2014/main" id="{4841C70E-6241-418D-AC0A-D52B673C4CC2}"/>
              </a:ext>
            </a:extLst>
          </p:cNvPr>
          <p:cNvSpPr/>
          <p:nvPr/>
        </p:nvSpPr>
        <p:spPr>
          <a:xfrm>
            <a:off x="3717355" y="1628800"/>
            <a:ext cx="6210845" cy="837152"/>
          </a:xfrm>
          <a:prstGeom prst="rect">
            <a:avLst/>
          </a:prstGeom>
        </p:spPr>
        <p:txBody>
          <a:bodyPr wrap="square">
            <a:spAutoFit/>
          </a:bodyPr>
          <a:lstStyle/>
          <a:p>
            <a:pPr>
              <a:lnSpc>
                <a:spcPct val="121000"/>
              </a:lnSpc>
            </a:pPr>
            <a:r>
              <a:rPr lang="zh-CN" altLang="en-US" sz="2000" b="1" dirty="0">
                <a:solidFill>
                  <a:schemeClr val="bg1"/>
                </a:solidFill>
                <a:latin typeface="微软雅黑" panose="020B0503020204020204" pitchFamily="34" charset="-122"/>
                <a:ea typeface="微软雅黑" panose="020B0503020204020204" pitchFamily="34" charset="-122"/>
              </a:rPr>
              <a:t>坚持以人民为中心的发展思想，着力保障和改善民生，人民群众获得感不断增强</a:t>
            </a:r>
          </a:p>
        </p:txBody>
      </p:sp>
      <p:sp>
        <p:nvSpPr>
          <p:cNvPr id="118" name="六边形 117">
            <a:extLst>
              <a:ext uri="{FF2B5EF4-FFF2-40B4-BE49-F238E27FC236}">
                <a16:creationId xmlns:a16="http://schemas.microsoft.com/office/drawing/2014/main" id="{0B23D4B4-8B29-4B5D-BF59-95B4A0144E67}"/>
              </a:ext>
            </a:extLst>
          </p:cNvPr>
          <p:cNvSpPr/>
          <p:nvPr/>
        </p:nvSpPr>
        <p:spPr>
          <a:xfrm>
            <a:off x="1773139" y="1412776"/>
            <a:ext cx="1368152" cy="1296144"/>
          </a:xfrm>
          <a:prstGeom prst="hexagon">
            <a:avLst/>
          </a:prstGeom>
          <a:solidFill>
            <a:schemeClr val="bg1"/>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矩形 118">
            <a:extLst>
              <a:ext uri="{FF2B5EF4-FFF2-40B4-BE49-F238E27FC236}">
                <a16:creationId xmlns:a16="http://schemas.microsoft.com/office/drawing/2014/main" id="{5068219C-C2F5-40FB-B25D-063B8865EE64}"/>
              </a:ext>
            </a:extLst>
          </p:cNvPr>
          <p:cNvSpPr/>
          <p:nvPr/>
        </p:nvSpPr>
        <p:spPr>
          <a:xfrm>
            <a:off x="2061171" y="1456908"/>
            <a:ext cx="1008112" cy="988347"/>
          </a:xfrm>
          <a:prstGeom prst="rect">
            <a:avLst/>
          </a:prstGeom>
        </p:spPr>
        <p:txBody>
          <a:bodyPr wrap="square">
            <a:spAutoFit/>
          </a:bodyPr>
          <a:lstStyle/>
          <a:p>
            <a:pPr>
              <a:lnSpc>
                <a:spcPct val="150000"/>
              </a:lnSpc>
            </a:pPr>
            <a:r>
              <a:rPr lang="en-US" altLang="zh-CN" sz="4400" b="1" dirty="0">
                <a:solidFill>
                  <a:schemeClr val="accent1"/>
                </a:solidFill>
                <a:latin typeface="微软雅黑" panose="020B0503020204020204" pitchFamily="34" charset="-122"/>
                <a:ea typeface="微软雅黑" panose="020B0503020204020204" pitchFamily="34" charset="-122"/>
              </a:rPr>
              <a:t>07</a:t>
            </a:r>
            <a:endParaRPr lang="zh-CN" altLang="en-US" sz="4400" b="1" dirty="0">
              <a:solidFill>
                <a:schemeClr val="accent1"/>
              </a:solidFill>
              <a:latin typeface="微软雅黑" panose="020B0503020204020204" pitchFamily="34" charset="-122"/>
              <a:ea typeface="微软雅黑" panose="020B0503020204020204" pitchFamily="34" charset="-122"/>
            </a:endParaRPr>
          </a:p>
        </p:txBody>
      </p:sp>
      <p:sp>
        <p:nvSpPr>
          <p:cNvPr id="35" name="等腰三角形 34">
            <a:extLst>
              <a:ext uri="{FF2B5EF4-FFF2-40B4-BE49-F238E27FC236}">
                <a16:creationId xmlns:a16="http://schemas.microsoft.com/office/drawing/2014/main" id="{20B61CA7-D67B-40CF-8A1D-2482AC165C3D}"/>
              </a:ext>
            </a:extLst>
          </p:cNvPr>
          <p:cNvSpPr/>
          <p:nvPr/>
        </p:nvSpPr>
        <p:spPr>
          <a:xfrm rot="5400000">
            <a:off x="1185951" y="308008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28C6FCC0-0D70-4633-8AE8-3AEDBCB18062}"/>
              </a:ext>
            </a:extLst>
          </p:cNvPr>
          <p:cNvSpPr/>
          <p:nvPr/>
        </p:nvSpPr>
        <p:spPr>
          <a:xfrm>
            <a:off x="1413099" y="2989378"/>
            <a:ext cx="5373538" cy="328936"/>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中央财政五年投入专项扶贫资金</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2800</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多亿元</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id="{81AD53B7-A9A7-4F95-B9EB-81BEAE5379C7}"/>
              </a:ext>
            </a:extLst>
          </p:cNvPr>
          <p:cNvSpPr/>
          <p:nvPr/>
        </p:nvSpPr>
        <p:spPr>
          <a:xfrm>
            <a:off x="6597675" y="5363382"/>
            <a:ext cx="4464496" cy="328936"/>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文化产业年均增长</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13%</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以上</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a16="http://schemas.microsoft.com/office/drawing/2014/main" id="{58B8ED0E-31C6-4D38-8948-BBA9320855C0}"/>
              </a:ext>
            </a:extLst>
          </p:cNvPr>
          <p:cNvSpPr/>
          <p:nvPr/>
        </p:nvSpPr>
        <p:spPr>
          <a:xfrm>
            <a:off x="1413099" y="3415604"/>
            <a:ext cx="4134465" cy="328936"/>
          </a:xfrm>
          <a:prstGeom prst="rect">
            <a:avLst/>
          </a:prstGeom>
        </p:spPr>
        <p:txBody>
          <a:bodyPr wrap="non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实施积极的就业政策，重点群体就业得到较好保障</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id="{4EFB0614-6D38-413F-B203-5D0C24F02C9E}"/>
              </a:ext>
            </a:extLst>
          </p:cNvPr>
          <p:cNvSpPr/>
          <p:nvPr/>
        </p:nvSpPr>
        <p:spPr>
          <a:xfrm>
            <a:off x="1413099" y="3841829"/>
            <a:ext cx="4041491" cy="328936"/>
          </a:xfrm>
          <a:prstGeom prst="rect">
            <a:avLst/>
          </a:prstGeom>
        </p:spPr>
        <p:txBody>
          <a:bodyPr wrap="non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财政性教育经费占国内生产总值比例持续超过</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4%</a:t>
            </a:r>
          </a:p>
        </p:txBody>
      </p:sp>
      <p:sp>
        <p:nvSpPr>
          <p:cNvPr id="7" name="矩形 6">
            <a:extLst>
              <a:ext uri="{FF2B5EF4-FFF2-40B4-BE49-F238E27FC236}">
                <a16:creationId xmlns:a16="http://schemas.microsoft.com/office/drawing/2014/main" id="{7E264B40-AD01-49C0-A964-F6BEEC6276D4}"/>
              </a:ext>
            </a:extLst>
          </p:cNvPr>
          <p:cNvSpPr/>
          <p:nvPr/>
        </p:nvSpPr>
        <p:spPr>
          <a:xfrm>
            <a:off x="1413099" y="4268054"/>
            <a:ext cx="3121367" cy="328936"/>
          </a:xfrm>
          <a:prstGeom prst="rect">
            <a:avLst/>
          </a:prstGeom>
        </p:spPr>
        <p:txBody>
          <a:bodyPr wrap="non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营养改善计划惠及</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3600</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多万农村学生</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id="{C6601A40-103B-4384-88E8-8DE9AA408DB4}"/>
              </a:ext>
            </a:extLst>
          </p:cNvPr>
          <p:cNvSpPr/>
          <p:nvPr/>
        </p:nvSpPr>
        <p:spPr>
          <a:xfrm>
            <a:off x="1413099" y="4694279"/>
            <a:ext cx="2877711" cy="328936"/>
          </a:xfrm>
          <a:prstGeom prst="rect">
            <a:avLst/>
          </a:prstGeom>
        </p:spPr>
        <p:txBody>
          <a:bodyPr wrap="non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启动世界一流大学和一流学科建设</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a16="http://schemas.microsoft.com/office/drawing/2014/main" id="{01224585-BA7F-493F-AEE5-0C67A555A134}"/>
              </a:ext>
            </a:extLst>
          </p:cNvPr>
          <p:cNvSpPr/>
          <p:nvPr/>
        </p:nvSpPr>
        <p:spPr>
          <a:xfrm>
            <a:off x="1413099" y="5120504"/>
            <a:ext cx="4032448" cy="609398"/>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重点高校专项招收农村和贫困地区学生人数由</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万人增加到</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10</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万人</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E0EFAC9F-10E3-41E6-9B60-C2F1DEA33A96}"/>
              </a:ext>
            </a:extLst>
          </p:cNvPr>
          <p:cNvSpPr/>
          <p:nvPr/>
        </p:nvSpPr>
        <p:spPr>
          <a:xfrm>
            <a:off x="1413099" y="5805264"/>
            <a:ext cx="4104456" cy="609398"/>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加大对各类学校家庭困难学生资助力度，</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4.3</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亿人次受益</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矩形 10">
            <a:extLst>
              <a:ext uri="{FF2B5EF4-FFF2-40B4-BE49-F238E27FC236}">
                <a16:creationId xmlns:a16="http://schemas.microsoft.com/office/drawing/2014/main" id="{9D7F4E30-94AB-4530-9F06-F3134B8380BE}"/>
              </a:ext>
            </a:extLst>
          </p:cNvPr>
          <p:cNvSpPr/>
          <p:nvPr/>
        </p:nvSpPr>
        <p:spPr>
          <a:xfrm>
            <a:off x="6597675" y="2996952"/>
            <a:ext cx="3597460" cy="328936"/>
          </a:xfrm>
          <a:prstGeom prst="rect">
            <a:avLst/>
          </a:prstGeom>
        </p:spPr>
        <p:txBody>
          <a:bodyPr wrap="non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劳动年龄人口平均受教育年限提高到</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10.5</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年</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a16="http://schemas.microsoft.com/office/drawing/2014/main" id="{63D3766E-8574-4A93-82E8-B2DB996E044E}"/>
              </a:ext>
            </a:extLst>
          </p:cNvPr>
          <p:cNvSpPr/>
          <p:nvPr/>
        </p:nvSpPr>
        <p:spPr>
          <a:xfrm>
            <a:off x="6597675" y="3366825"/>
            <a:ext cx="4248472" cy="867930"/>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居民基本医保人均财政补助标准由</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240</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元提高到</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450</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元，大病保险制度基本建立、已有</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1700</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多万人次受益，异地就医住院费用实现直接结算</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id="{3F9D0A1C-18E0-429D-B09C-20FAD36B1985}"/>
              </a:ext>
            </a:extLst>
          </p:cNvPr>
          <p:cNvSpPr/>
          <p:nvPr/>
        </p:nvSpPr>
        <p:spPr>
          <a:xfrm>
            <a:off x="6597675" y="4253763"/>
            <a:ext cx="4019049" cy="328936"/>
          </a:xfrm>
          <a:prstGeom prst="rect">
            <a:avLst/>
          </a:prstGeom>
        </p:spPr>
        <p:txBody>
          <a:bodyPr wrap="non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近</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6000</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万低保人员和特困群众基本生活得到保障</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E4EE7EE3-F98F-4EB4-81AF-49ADA820BAC6}"/>
              </a:ext>
            </a:extLst>
          </p:cNvPr>
          <p:cNvSpPr/>
          <p:nvPr/>
        </p:nvSpPr>
        <p:spPr>
          <a:xfrm>
            <a:off x="6597675" y="4623636"/>
            <a:ext cx="4896544" cy="328936"/>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建立困难和重度残疾人“两项补贴”制度，惠及</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2100</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多万人</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a16="http://schemas.microsoft.com/office/drawing/2014/main" id="{072E79A5-9DAB-4165-9DA2-798778435434}"/>
              </a:ext>
            </a:extLst>
          </p:cNvPr>
          <p:cNvSpPr/>
          <p:nvPr/>
        </p:nvSpPr>
        <p:spPr>
          <a:xfrm>
            <a:off x="6597675" y="4993509"/>
            <a:ext cx="1944216" cy="328936"/>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实施全面两孩政策</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a16="http://schemas.microsoft.com/office/drawing/2014/main" id="{EDDD23CC-5667-432F-BBCC-11207E0593D3}"/>
              </a:ext>
            </a:extLst>
          </p:cNvPr>
          <p:cNvSpPr/>
          <p:nvPr/>
        </p:nvSpPr>
        <p:spPr>
          <a:xfrm>
            <a:off x="6597675" y="5733256"/>
            <a:ext cx="3236784" cy="328936"/>
          </a:xfrm>
          <a:prstGeom prst="rect">
            <a:avLst/>
          </a:prstGeom>
        </p:spPr>
        <p:txBody>
          <a:bodyPr wrap="non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全民健身广泛开展，体育健儿勇创佳绩</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等腰三角形 31">
            <a:extLst>
              <a:ext uri="{FF2B5EF4-FFF2-40B4-BE49-F238E27FC236}">
                <a16:creationId xmlns:a16="http://schemas.microsoft.com/office/drawing/2014/main" id="{64D72830-382F-4AF0-B177-EDA09499B7ED}"/>
              </a:ext>
            </a:extLst>
          </p:cNvPr>
          <p:cNvSpPr/>
          <p:nvPr/>
        </p:nvSpPr>
        <p:spPr>
          <a:xfrm rot="5400000">
            <a:off x="1185951" y="351213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a:extLst>
              <a:ext uri="{FF2B5EF4-FFF2-40B4-BE49-F238E27FC236}">
                <a16:creationId xmlns:a16="http://schemas.microsoft.com/office/drawing/2014/main" id="{FB2E0DAF-2666-4295-97B6-FCA6FD367289}"/>
              </a:ext>
            </a:extLst>
          </p:cNvPr>
          <p:cNvSpPr/>
          <p:nvPr/>
        </p:nvSpPr>
        <p:spPr>
          <a:xfrm rot="5400000">
            <a:off x="1185951" y="3944180"/>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a:extLst>
              <a:ext uri="{FF2B5EF4-FFF2-40B4-BE49-F238E27FC236}">
                <a16:creationId xmlns:a16="http://schemas.microsoft.com/office/drawing/2014/main" id="{0CB267E5-20A7-4229-8B4A-0AF94C806962}"/>
              </a:ext>
            </a:extLst>
          </p:cNvPr>
          <p:cNvSpPr/>
          <p:nvPr/>
        </p:nvSpPr>
        <p:spPr>
          <a:xfrm rot="5400000">
            <a:off x="1185951" y="437622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7">
            <a:extLst>
              <a:ext uri="{FF2B5EF4-FFF2-40B4-BE49-F238E27FC236}">
                <a16:creationId xmlns:a16="http://schemas.microsoft.com/office/drawing/2014/main" id="{0500CD5F-BA19-4462-B5BA-5FF53D686167}"/>
              </a:ext>
            </a:extLst>
          </p:cNvPr>
          <p:cNvSpPr/>
          <p:nvPr/>
        </p:nvSpPr>
        <p:spPr>
          <a:xfrm rot="5400000">
            <a:off x="1185951" y="4808276"/>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等腰三角形 38">
            <a:extLst>
              <a:ext uri="{FF2B5EF4-FFF2-40B4-BE49-F238E27FC236}">
                <a16:creationId xmlns:a16="http://schemas.microsoft.com/office/drawing/2014/main" id="{026E514B-43A1-4D7C-86C3-BC6BA5F82AB4}"/>
              </a:ext>
            </a:extLst>
          </p:cNvPr>
          <p:cNvSpPr/>
          <p:nvPr/>
        </p:nvSpPr>
        <p:spPr>
          <a:xfrm rot="5400000">
            <a:off x="1185951" y="531233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39">
            <a:extLst>
              <a:ext uri="{FF2B5EF4-FFF2-40B4-BE49-F238E27FC236}">
                <a16:creationId xmlns:a16="http://schemas.microsoft.com/office/drawing/2014/main" id="{8654DD76-65CE-415A-8188-8321D1FCB01A}"/>
              </a:ext>
            </a:extLst>
          </p:cNvPr>
          <p:cNvSpPr/>
          <p:nvPr/>
        </p:nvSpPr>
        <p:spPr>
          <a:xfrm rot="5400000">
            <a:off x="1185951" y="596040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40">
            <a:extLst>
              <a:ext uri="{FF2B5EF4-FFF2-40B4-BE49-F238E27FC236}">
                <a16:creationId xmlns:a16="http://schemas.microsoft.com/office/drawing/2014/main" id="{1C8F11B7-EE9A-4661-BC9B-2AF96B07FC89}"/>
              </a:ext>
            </a:extLst>
          </p:cNvPr>
          <p:cNvSpPr/>
          <p:nvPr/>
        </p:nvSpPr>
        <p:spPr>
          <a:xfrm rot="5400000">
            <a:off x="6370527" y="308008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等腰三角形 41">
            <a:extLst>
              <a:ext uri="{FF2B5EF4-FFF2-40B4-BE49-F238E27FC236}">
                <a16:creationId xmlns:a16="http://schemas.microsoft.com/office/drawing/2014/main" id="{BA4D1485-EEE4-4EB3-BA19-C563E4669A78}"/>
              </a:ext>
            </a:extLst>
          </p:cNvPr>
          <p:cNvSpPr/>
          <p:nvPr/>
        </p:nvSpPr>
        <p:spPr>
          <a:xfrm rot="5400000">
            <a:off x="6370527" y="351213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等腰三角形 44">
            <a:extLst>
              <a:ext uri="{FF2B5EF4-FFF2-40B4-BE49-F238E27FC236}">
                <a16:creationId xmlns:a16="http://schemas.microsoft.com/office/drawing/2014/main" id="{DB3E44D7-4433-4BE3-B25A-A3A1597CD3B6}"/>
              </a:ext>
            </a:extLst>
          </p:cNvPr>
          <p:cNvSpPr/>
          <p:nvPr/>
        </p:nvSpPr>
        <p:spPr>
          <a:xfrm rot="5400000">
            <a:off x="6370527" y="437622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等腰三角形 45">
            <a:extLst>
              <a:ext uri="{FF2B5EF4-FFF2-40B4-BE49-F238E27FC236}">
                <a16:creationId xmlns:a16="http://schemas.microsoft.com/office/drawing/2014/main" id="{DEAD3FF3-57AE-48BD-8E22-C46A2BAAFA9E}"/>
              </a:ext>
            </a:extLst>
          </p:cNvPr>
          <p:cNvSpPr/>
          <p:nvPr/>
        </p:nvSpPr>
        <p:spPr>
          <a:xfrm rot="5400000">
            <a:off x="6370527" y="473626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a:extLst>
              <a:ext uri="{FF2B5EF4-FFF2-40B4-BE49-F238E27FC236}">
                <a16:creationId xmlns:a16="http://schemas.microsoft.com/office/drawing/2014/main" id="{D977FE99-0735-4528-9BD5-CD39B833B71E}"/>
              </a:ext>
            </a:extLst>
          </p:cNvPr>
          <p:cNvSpPr/>
          <p:nvPr/>
        </p:nvSpPr>
        <p:spPr>
          <a:xfrm rot="5400000">
            <a:off x="6370527" y="509630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a:extLst>
              <a:ext uri="{FF2B5EF4-FFF2-40B4-BE49-F238E27FC236}">
                <a16:creationId xmlns:a16="http://schemas.microsoft.com/office/drawing/2014/main" id="{FB07AB01-AFA1-4079-A500-E7D8A2D4A68D}"/>
              </a:ext>
            </a:extLst>
          </p:cNvPr>
          <p:cNvSpPr/>
          <p:nvPr/>
        </p:nvSpPr>
        <p:spPr>
          <a:xfrm rot="5400000">
            <a:off x="6370527" y="545634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等腰三角形 48">
            <a:extLst>
              <a:ext uri="{FF2B5EF4-FFF2-40B4-BE49-F238E27FC236}">
                <a16:creationId xmlns:a16="http://schemas.microsoft.com/office/drawing/2014/main" id="{DA6CC614-3233-402D-B3B4-29F9B902E545}"/>
              </a:ext>
            </a:extLst>
          </p:cNvPr>
          <p:cNvSpPr/>
          <p:nvPr/>
        </p:nvSpPr>
        <p:spPr>
          <a:xfrm rot="5400000">
            <a:off x="6370527" y="5888396"/>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65440563"/>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0"/>
                                        </p:tgtEl>
                                        <p:attrNameLst>
                                          <p:attrName>style.visibility</p:attrName>
                                        </p:attrNameLst>
                                      </p:cBhvr>
                                      <p:to>
                                        <p:strVal val="visible"/>
                                      </p:to>
                                    </p:set>
                                    <p:anim calcmode="lin" valueType="num">
                                      <p:cBhvr additive="base">
                                        <p:cTn id="11" dur="500" fill="hold"/>
                                        <p:tgtEl>
                                          <p:spTgt spid="120"/>
                                        </p:tgtEl>
                                        <p:attrNameLst>
                                          <p:attrName>ppt_x</p:attrName>
                                        </p:attrNameLst>
                                      </p:cBhvr>
                                      <p:tavLst>
                                        <p:tav tm="0">
                                          <p:val>
                                            <p:strVal val="#ppt_x"/>
                                          </p:val>
                                        </p:tav>
                                        <p:tav tm="100000">
                                          <p:val>
                                            <p:strVal val="#ppt_x"/>
                                          </p:val>
                                        </p:tav>
                                      </p:tavLst>
                                    </p:anim>
                                    <p:anim calcmode="lin" valueType="num">
                                      <p:cBhvr additive="base">
                                        <p:cTn id="12" dur="500" fill="hold"/>
                                        <p:tgtEl>
                                          <p:spTgt spid="12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7"/>
                                        </p:tgtEl>
                                        <p:attrNameLst>
                                          <p:attrName>style.visibility</p:attrName>
                                        </p:attrNameLst>
                                      </p:cBhvr>
                                      <p:to>
                                        <p:strVal val="visible"/>
                                      </p:to>
                                    </p:set>
                                    <p:anim calcmode="lin" valueType="num">
                                      <p:cBhvr additive="base">
                                        <p:cTn id="15" dur="500" fill="hold"/>
                                        <p:tgtEl>
                                          <p:spTgt spid="117"/>
                                        </p:tgtEl>
                                        <p:attrNameLst>
                                          <p:attrName>ppt_x</p:attrName>
                                        </p:attrNameLst>
                                      </p:cBhvr>
                                      <p:tavLst>
                                        <p:tav tm="0">
                                          <p:val>
                                            <p:strVal val="#ppt_x"/>
                                          </p:val>
                                        </p:tav>
                                        <p:tav tm="100000">
                                          <p:val>
                                            <p:strVal val="#ppt_x"/>
                                          </p:val>
                                        </p:tav>
                                      </p:tavLst>
                                    </p:anim>
                                    <p:anim calcmode="lin" valueType="num">
                                      <p:cBhvr additive="base">
                                        <p:cTn id="16" dur="500" fill="hold"/>
                                        <p:tgtEl>
                                          <p:spTgt spid="11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8"/>
                                        </p:tgtEl>
                                        <p:attrNameLst>
                                          <p:attrName>style.visibility</p:attrName>
                                        </p:attrNameLst>
                                      </p:cBhvr>
                                      <p:to>
                                        <p:strVal val="visible"/>
                                      </p:to>
                                    </p:set>
                                    <p:anim calcmode="lin" valueType="num">
                                      <p:cBhvr additive="base">
                                        <p:cTn id="19" dur="500" fill="hold"/>
                                        <p:tgtEl>
                                          <p:spTgt spid="118"/>
                                        </p:tgtEl>
                                        <p:attrNameLst>
                                          <p:attrName>ppt_x</p:attrName>
                                        </p:attrNameLst>
                                      </p:cBhvr>
                                      <p:tavLst>
                                        <p:tav tm="0">
                                          <p:val>
                                            <p:strVal val="#ppt_x"/>
                                          </p:val>
                                        </p:tav>
                                        <p:tav tm="100000">
                                          <p:val>
                                            <p:strVal val="#ppt_x"/>
                                          </p:val>
                                        </p:tav>
                                      </p:tavLst>
                                    </p:anim>
                                    <p:anim calcmode="lin" valueType="num">
                                      <p:cBhvr additive="base">
                                        <p:cTn id="20" dur="500" fill="hold"/>
                                        <p:tgtEl>
                                          <p:spTgt spid="11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9"/>
                                        </p:tgtEl>
                                        <p:attrNameLst>
                                          <p:attrName>style.visibility</p:attrName>
                                        </p:attrNameLst>
                                      </p:cBhvr>
                                      <p:to>
                                        <p:strVal val="visible"/>
                                      </p:to>
                                    </p:set>
                                    <p:anim calcmode="lin" valueType="num">
                                      <p:cBhvr additive="base">
                                        <p:cTn id="23" dur="500" fill="hold"/>
                                        <p:tgtEl>
                                          <p:spTgt spid="119"/>
                                        </p:tgtEl>
                                        <p:attrNameLst>
                                          <p:attrName>ppt_x</p:attrName>
                                        </p:attrNameLst>
                                      </p:cBhvr>
                                      <p:tavLst>
                                        <p:tav tm="0">
                                          <p:val>
                                            <p:strVal val="#ppt_x"/>
                                          </p:val>
                                        </p:tav>
                                        <p:tav tm="100000">
                                          <p:val>
                                            <p:strVal val="#ppt_x"/>
                                          </p:val>
                                        </p:tav>
                                      </p:tavLst>
                                    </p:anim>
                                    <p:anim calcmode="lin" valueType="num">
                                      <p:cBhvr additive="base">
                                        <p:cTn id="24" dur="500" fill="hold"/>
                                        <p:tgtEl>
                                          <p:spTgt spid="11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ppt_x"/>
                                          </p:val>
                                        </p:tav>
                                        <p:tav tm="100000">
                                          <p:val>
                                            <p:strVal val="#ppt_x"/>
                                          </p:val>
                                        </p:tav>
                                      </p:tavLst>
                                    </p:anim>
                                    <p:anim calcmode="lin" valueType="num">
                                      <p:cBhvr additive="base">
                                        <p:cTn id="28" dur="500" fill="hold"/>
                                        <p:tgtEl>
                                          <p:spTgt spid="3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fill="hold"/>
                                        <p:tgtEl>
                                          <p:spTgt spid="4"/>
                                        </p:tgtEl>
                                        <p:attrNameLst>
                                          <p:attrName>ppt_x</p:attrName>
                                        </p:attrNameLst>
                                      </p:cBhvr>
                                      <p:tavLst>
                                        <p:tav tm="0">
                                          <p:val>
                                            <p:strVal val="#ppt_x"/>
                                          </p:val>
                                        </p:tav>
                                        <p:tav tm="100000">
                                          <p:val>
                                            <p:strVal val="#ppt_x"/>
                                          </p:val>
                                        </p:tav>
                                      </p:tavLst>
                                    </p:anim>
                                    <p:anim calcmode="lin" valueType="num">
                                      <p:cBhvr additive="base">
                                        <p:cTn id="36" dur="500" fill="hold"/>
                                        <p:tgtEl>
                                          <p:spTgt spid="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fill="hold"/>
                                        <p:tgtEl>
                                          <p:spTgt spid="5"/>
                                        </p:tgtEl>
                                        <p:attrNameLst>
                                          <p:attrName>ppt_x</p:attrName>
                                        </p:attrNameLst>
                                      </p:cBhvr>
                                      <p:tavLst>
                                        <p:tav tm="0">
                                          <p:val>
                                            <p:strVal val="#ppt_x"/>
                                          </p:val>
                                        </p:tav>
                                        <p:tav tm="100000">
                                          <p:val>
                                            <p:strVal val="#ppt_x"/>
                                          </p:val>
                                        </p:tav>
                                      </p:tavLst>
                                    </p:anim>
                                    <p:anim calcmode="lin" valueType="num">
                                      <p:cBhvr additive="base">
                                        <p:cTn id="40" dur="500" fill="hold"/>
                                        <p:tgtEl>
                                          <p:spTgt spid="5"/>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ppt_x"/>
                                          </p:val>
                                        </p:tav>
                                        <p:tav tm="100000">
                                          <p:val>
                                            <p:strVal val="#ppt_x"/>
                                          </p:val>
                                        </p:tav>
                                      </p:tavLst>
                                    </p:anim>
                                    <p:anim calcmode="lin" valueType="num">
                                      <p:cBhvr additive="base">
                                        <p:cTn id="44" dur="500" fill="hold"/>
                                        <p:tgtEl>
                                          <p:spTgt spid="6"/>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fill="hold"/>
                                        <p:tgtEl>
                                          <p:spTgt spid="7"/>
                                        </p:tgtEl>
                                        <p:attrNameLst>
                                          <p:attrName>ppt_x</p:attrName>
                                        </p:attrNameLst>
                                      </p:cBhvr>
                                      <p:tavLst>
                                        <p:tav tm="0">
                                          <p:val>
                                            <p:strVal val="#ppt_x"/>
                                          </p:val>
                                        </p:tav>
                                        <p:tav tm="100000">
                                          <p:val>
                                            <p:strVal val="#ppt_x"/>
                                          </p:val>
                                        </p:tav>
                                      </p:tavLst>
                                    </p:anim>
                                    <p:anim calcmode="lin" valueType="num">
                                      <p:cBhvr additive="base">
                                        <p:cTn id="48" dur="500" fill="hold"/>
                                        <p:tgtEl>
                                          <p:spTgt spid="7"/>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additive="base">
                                        <p:cTn id="55" dur="500" fill="hold"/>
                                        <p:tgtEl>
                                          <p:spTgt spid="9"/>
                                        </p:tgtEl>
                                        <p:attrNameLst>
                                          <p:attrName>ppt_x</p:attrName>
                                        </p:attrNameLst>
                                      </p:cBhvr>
                                      <p:tavLst>
                                        <p:tav tm="0">
                                          <p:val>
                                            <p:strVal val="#ppt_x"/>
                                          </p:val>
                                        </p:tav>
                                        <p:tav tm="100000">
                                          <p:val>
                                            <p:strVal val="#ppt_x"/>
                                          </p:val>
                                        </p:tav>
                                      </p:tavLst>
                                    </p:anim>
                                    <p:anim calcmode="lin" valueType="num">
                                      <p:cBhvr additive="base">
                                        <p:cTn id="56" dur="500" fill="hold"/>
                                        <p:tgtEl>
                                          <p:spTgt spid="9"/>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0"/>
                                        </p:tgtEl>
                                        <p:attrNameLst>
                                          <p:attrName>style.visibility</p:attrName>
                                        </p:attrNameLst>
                                      </p:cBhvr>
                                      <p:to>
                                        <p:strVal val="visible"/>
                                      </p:to>
                                    </p:set>
                                    <p:anim calcmode="lin" valueType="num">
                                      <p:cBhvr additive="base">
                                        <p:cTn id="59" dur="500" fill="hold"/>
                                        <p:tgtEl>
                                          <p:spTgt spid="10"/>
                                        </p:tgtEl>
                                        <p:attrNameLst>
                                          <p:attrName>ppt_x</p:attrName>
                                        </p:attrNameLst>
                                      </p:cBhvr>
                                      <p:tavLst>
                                        <p:tav tm="0">
                                          <p:val>
                                            <p:strVal val="#ppt_x"/>
                                          </p:val>
                                        </p:tav>
                                        <p:tav tm="100000">
                                          <p:val>
                                            <p:strVal val="#ppt_x"/>
                                          </p:val>
                                        </p:tav>
                                      </p:tavLst>
                                    </p:anim>
                                    <p:anim calcmode="lin" valueType="num">
                                      <p:cBhvr additive="base">
                                        <p:cTn id="60" dur="500" fill="hold"/>
                                        <p:tgtEl>
                                          <p:spTgt spid="10"/>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11"/>
                                        </p:tgtEl>
                                        <p:attrNameLst>
                                          <p:attrName>style.visibility</p:attrName>
                                        </p:attrNameLst>
                                      </p:cBhvr>
                                      <p:to>
                                        <p:strVal val="visible"/>
                                      </p:to>
                                    </p:set>
                                    <p:anim calcmode="lin" valueType="num">
                                      <p:cBhvr additive="base">
                                        <p:cTn id="63" dur="500" fill="hold"/>
                                        <p:tgtEl>
                                          <p:spTgt spid="11"/>
                                        </p:tgtEl>
                                        <p:attrNameLst>
                                          <p:attrName>ppt_x</p:attrName>
                                        </p:attrNameLst>
                                      </p:cBhvr>
                                      <p:tavLst>
                                        <p:tav tm="0">
                                          <p:val>
                                            <p:strVal val="#ppt_x"/>
                                          </p:val>
                                        </p:tav>
                                        <p:tav tm="100000">
                                          <p:val>
                                            <p:strVal val="#ppt_x"/>
                                          </p:val>
                                        </p:tav>
                                      </p:tavLst>
                                    </p:anim>
                                    <p:anim calcmode="lin" valueType="num">
                                      <p:cBhvr additive="base">
                                        <p:cTn id="64" dur="500" fill="hold"/>
                                        <p:tgtEl>
                                          <p:spTgt spid="11"/>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additive="base">
                                        <p:cTn id="67" dur="500" fill="hold"/>
                                        <p:tgtEl>
                                          <p:spTgt spid="12"/>
                                        </p:tgtEl>
                                        <p:attrNameLst>
                                          <p:attrName>ppt_x</p:attrName>
                                        </p:attrNameLst>
                                      </p:cBhvr>
                                      <p:tavLst>
                                        <p:tav tm="0">
                                          <p:val>
                                            <p:strVal val="#ppt_x"/>
                                          </p:val>
                                        </p:tav>
                                        <p:tav tm="100000">
                                          <p:val>
                                            <p:strVal val="#ppt_x"/>
                                          </p:val>
                                        </p:tav>
                                      </p:tavLst>
                                    </p:anim>
                                    <p:anim calcmode="lin" valueType="num">
                                      <p:cBhvr additive="base">
                                        <p:cTn id="68" dur="500" fill="hold"/>
                                        <p:tgtEl>
                                          <p:spTgt spid="12"/>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additive="base">
                                        <p:cTn id="71" dur="500" fill="hold"/>
                                        <p:tgtEl>
                                          <p:spTgt spid="13"/>
                                        </p:tgtEl>
                                        <p:attrNameLst>
                                          <p:attrName>ppt_x</p:attrName>
                                        </p:attrNameLst>
                                      </p:cBhvr>
                                      <p:tavLst>
                                        <p:tav tm="0">
                                          <p:val>
                                            <p:strVal val="#ppt_x"/>
                                          </p:val>
                                        </p:tav>
                                        <p:tav tm="100000">
                                          <p:val>
                                            <p:strVal val="#ppt_x"/>
                                          </p:val>
                                        </p:tav>
                                      </p:tavLst>
                                    </p:anim>
                                    <p:anim calcmode="lin" valueType="num">
                                      <p:cBhvr additive="base">
                                        <p:cTn id="72" dur="500" fill="hold"/>
                                        <p:tgtEl>
                                          <p:spTgt spid="13"/>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14"/>
                                        </p:tgtEl>
                                        <p:attrNameLst>
                                          <p:attrName>style.visibility</p:attrName>
                                        </p:attrNameLst>
                                      </p:cBhvr>
                                      <p:to>
                                        <p:strVal val="visible"/>
                                      </p:to>
                                    </p:set>
                                    <p:anim calcmode="lin" valueType="num">
                                      <p:cBhvr additive="base">
                                        <p:cTn id="75" dur="500" fill="hold"/>
                                        <p:tgtEl>
                                          <p:spTgt spid="14"/>
                                        </p:tgtEl>
                                        <p:attrNameLst>
                                          <p:attrName>ppt_x</p:attrName>
                                        </p:attrNameLst>
                                      </p:cBhvr>
                                      <p:tavLst>
                                        <p:tav tm="0">
                                          <p:val>
                                            <p:strVal val="#ppt_x"/>
                                          </p:val>
                                        </p:tav>
                                        <p:tav tm="100000">
                                          <p:val>
                                            <p:strVal val="#ppt_x"/>
                                          </p:val>
                                        </p:tav>
                                      </p:tavLst>
                                    </p:anim>
                                    <p:anim calcmode="lin" valueType="num">
                                      <p:cBhvr additive="base">
                                        <p:cTn id="76" dur="500" fill="hold"/>
                                        <p:tgtEl>
                                          <p:spTgt spid="14"/>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15"/>
                                        </p:tgtEl>
                                        <p:attrNameLst>
                                          <p:attrName>style.visibility</p:attrName>
                                        </p:attrNameLst>
                                      </p:cBhvr>
                                      <p:to>
                                        <p:strVal val="visible"/>
                                      </p:to>
                                    </p:set>
                                    <p:anim calcmode="lin" valueType="num">
                                      <p:cBhvr additive="base">
                                        <p:cTn id="79" dur="500" fill="hold"/>
                                        <p:tgtEl>
                                          <p:spTgt spid="15"/>
                                        </p:tgtEl>
                                        <p:attrNameLst>
                                          <p:attrName>ppt_x</p:attrName>
                                        </p:attrNameLst>
                                      </p:cBhvr>
                                      <p:tavLst>
                                        <p:tav tm="0">
                                          <p:val>
                                            <p:strVal val="#ppt_x"/>
                                          </p:val>
                                        </p:tav>
                                        <p:tav tm="100000">
                                          <p:val>
                                            <p:strVal val="#ppt_x"/>
                                          </p:val>
                                        </p:tav>
                                      </p:tavLst>
                                    </p:anim>
                                    <p:anim calcmode="lin" valueType="num">
                                      <p:cBhvr additive="base">
                                        <p:cTn id="80" dur="500" fill="hold"/>
                                        <p:tgtEl>
                                          <p:spTgt spid="15"/>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16"/>
                                        </p:tgtEl>
                                        <p:attrNameLst>
                                          <p:attrName>style.visibility</p:attrName>
                                        </p:attrNameLst>
                                      </p:cBhvr>
                                      <p:to>
                                        <p:strVal val="visible"/>
                                      </p:to>
                                    </p:set>
                                    <p:anim calcmode="lin" valueType="num">
                                      <p:cBhvr additive="base">
                                        <p:cTn id="83" dur="500" fill="hold"/>
                                        <p:tgtEl>
                                          <p:spTgt spid="16"/>
                                        </p:tgtEl>
                                        <p:attrNameLst>
                                          <p:attrName>ppt_x</p:attrName>
                                        </p:attrNameLst>
                                      </p:cBhvr>
                                      <p:tavLst>
                                        <p:tav tm="0">
                                          <p:val>
                                            <p:strVal val="#ppt_x"/>
                                          </p:val>
                                        </p:tav>
                                        <p:tav tm="100000">
                                          <p:val>
                                            <p:strVal val="#ppt_x"/>
                                          </p:val>
                                        </p:tav>
                                      </p:tavLst>
                                    </p:anim>
                                    <p:anim calcmode="lin" valueType="num">
                                      <p:cBhvr additive="base">
                                        <p:cTn id="84" dur="500" fill="hold"/>
                                        <p:tgtEl>
                                          <p:spTgt spid="16"/>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32"/>
                                        </p:tgtEl>
                                        <p:attrNameLst>
                                          <p:attrName>style.visibility</p:attrName>
                                        </p:attrNameLst>
                                      </p:cBhvr>
                                      <p:to>
                                        <p:strVal val="visible"/>
                                      </p:to>
                                    </p:set>
                                    <p:anim calcmode="lin" valueType="num">
                                      <p:cBhvr additive="base">
                                        <p:cTn id="87" dur="500" fill="hold"/>
                                        <p:tgtEl>
                                          <p:spTgt spid="32"/>
                                        </p:tgtEl>
                                        <p:attrNameLst>
                                          <p:attrName>ppt_x</p:attrName>
                                        </p:attrNameLst>
                                      </p:cBhvr>
                                      <p:tavLst>
                                        <p:tav tm="0">
                                          <p:val>
                                            <p:strVal val="#ppt_x"/>
                                          </p:val>
                                        </p:tav>
                                        <p:tav tm="100000">
                                          <p:val>
                                            <p:strVal val="#ppt_x"/>
                                          </p:val>
                                        </p:tav>
                                      </p:tavLst>
                                    </p:anim>
                                    <p:anim calcmode="lin" valueType="num">
                                      <p:cBhvr additive="base">
                                        <p:cTn id="88" dur="500" fill="hold"/>
                                        <p:tgtEl>
                                          <p:spTgt spid="32"/>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33"/>
                                        </p:tgtEl>
                                        <p:attrNameLst>
                                          <p:attrName>style.visibility</p:attrName>
                                        </p:attrNameLst>
                                      </p:cBhvr>
                                      <p:to>
                                        <p:strVal val="visible"/>
                                      </p:to>
                                    </p:set>
                                    <p:anim calcmode="lin" valueType="num">
                                      <p:cBhvr additive="base">
                                        <p:cTn id="91" dur="500" fill="hold"/>
                                        <p:tgtEl>
                                          <p:spTgt spid="33"/>
                                        </p:tgtEl>
                                        <p:attrNameLst>
                                          <p:attrName>ppt_x</p:attrName>
                                        </p:attrNameLst>
                                      </p:cBhvr>
                                      <p:tavLst>
                                        <p:tav tm="0">
                                          <p:val>
                                            <p:strVal val="#ppt_x"/>
                                          </p:val>
                                        </p:tav>
                                        <p:tav tm="100000">
                                          <p:val>
                                            <p:strVal val="#ppt_x"/>
                                          </p:val>
                                        </p:tav>
                                      </p:tavLst>
                                    </p:anim>
                                    <p:anim calcmode="lin" valueType="num">
                                      <p:cBhvr additive="base">
                                        <p:cTn id="92" dur="500" fill="hold"/>
                                        <p:tgtEl>
                                          <p:spTgt spid="33"/>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34"/>
                                        </p:tgtEl>
                                        <p:attrNameLst>
                                          <p:attrName>style.visibility</p:attrName>
                                        </p:attrNameLst>
                                      </p:cBhvr>
                                      <p:to>
                                        <p:strVal val="visible"/>
                                      </p:to>
                                    </p:set>
                                    <p:anim calcmode="lin" valueType="num">
                                      <p:cBhvr additive="base">
                                        <p:cTn id="95" dur="500" fill="hold"/>
                                        <p:tgtEl>
                                          <p:spTgt spid="34"/>
                                        </p:tgtEl>
                                        <p:attrNameLst>
                                          <p:attrName>ppt_x</p:attrName>
                                        </p:attrNameLst>
                                      </p:cBhvr>
                                      <p:tavLst>
                                        <p:tav tm="0">
                                          <p:val>
                                            <p:strVal val="#ppt_x"/>
                                          </p:val>
                                        </p:tav>
                                        <p:tav tm="100000">
                                          <p:val>
                                            <p:strVal val="#ppt_x"/>
                                          </p:val>
                                        </p:tav>
                                      </p:tavLst>
                                    </p:anim>
                                    <p:anim calcmode="lin" valueType="num">
                                      <p:cBhvr additive="base">
                                        <p:cTn id="96" dur="500" fill="hold"/>
                                        <p:tgtEl>
                                          <p:spTgt spid="34"/>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38"/>
                                        </p:tgtEl>
                                        <p:attrNameLst>
                                          <p:attrName>style.visibility</p:attrName>
                                        </p:attrNameLst>
                                      </p:cBhvr>
                                      <p:to>
                                        <p:strVal val="visible"/>
                                      </p:to>
                                    </p:set>
                                    <p:anim calcmode="lin" valueType="num">
                                      <p:cBhvr additive="base">
                                        <p:cTn id="99" dur="500" fill="hold"/>
                                        <p:tgtEl>
                                          <p:spTgt spid="38"/>
                                        </p:tgtEl>
                                        <p:attrNameLst>
                                          <p:attrName>ppt_x</p:attrName>
                                        </p:attrNameLst>
                                      </p:cBhvr>
                                      <p:tavLst>
                                        <p:tav tm="0">
                                          <p:val>
                                            <p:strVal val="#ppt_x"/>
                                          </p:val>
                                        </p:tav>
                                        <p:tav tm="100000">
                                          <p:val>
                                            <p:strVal val="#ppt_x"/>
                                          </p:val>
                                        </p:tav>
                                      </p:tavLst>
                                    </p:anim>
                                    <p:anim calcmode="lin" valueType="num">
                                      <p:cBhvr additive="base">
                                        <p:cTn id="100" dur="500" fill="hold"/>
                                        <p:tgtEl>
                                          <p:spTgt spid="38"/>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39"/>
                                        </p:tgtEl>
                                        <p:attrNameLst>
                                          <p:attrName>style.visibility</p:attrName>
                                        </p:attrNameLst>
                                      </p:cBhvr>
                                      <p:to>
                                        <p:strVal val="visible"/>
                                      </p:to>
                                    </p:set>
                                    <p:anim calcmode="lin" valueType="num">
                                      <p:cBhvr additive="base">
                                        <p:cTn id="103" dur="500" fill="hold"/>
                                        <p:tgtEl>
                                          <p:spTgt spid="39"/>
                                        </p:tgtEl>
                                        <p:attrNameLst>
                                          <p:attrName>ppt_x</p:attrName>
                                        </p:attrNameLst>
                                      </p:cBhvr>
                                      <p:tavLst>
                                        <p:tav tm="0">
                                          <p:val>
                                            <p:strVal val="#ppt_x"/>
                                          </p:val>
                                        </p:tav>
                                        <p:tav tm="100000">
                                          <p:val>
                                            <p:strVal val="#ppt_x"/>
                                          </p:val>
                                        </p:tav>
                                      </p:tavLst>
                                    </p:anim>
                                    <p:anim calcmode="lin" valueType="num">
                                      <p:cBhvr additive="base">
                                        <p:cTn id="104" dur="500" fill="hold"/>
                                        <p:tgtEl>
                                          <p:spTgt spid="39"/>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0"/>
                                  </p:stCondLst>
                                  <p:childTnLst>
                                    <p:set>
                                      <p:cBhvr>
                                        <p:cTn id="106" dur="1" fill="hold">
                                          <p:stCondLst>
                                            <p:cond delay="0"/>
                                          </p:stCondLst>
                                        </p:cTn>
                                        <p:tgtEl>
                                          <p:spTgt spid="40"/>
                                        </p:tgtEl>
                                        <p:attrNameLst>
                                          <p:attrName>style.visibility</p:attrName>
                                        </p:attrNameLst>
                                      </p:cBhvr>
                                      <p:to>
                                        <p:strVal val="visible"/>
                                      </p:to>
                                    </p:set>
                                    <p:anim calcmode="lin" valueType="num">
                                      <p:cBhvr additive="base">
                                        <p:cTn id="107" dur="500" fill="hold"/>
                                        <p:tgtEl>
                                          <p:spTgt spid="40"/>
                                        </p:tgtEl>
                                        <p:attrNameLst>
                                          <p:attrName>ppt_x</p:attrName>
                                        </p:attrNameLst>
                                      </p:cBhvr>
                                      <p:tavLst>
                                        <p:tav tm="0">
                                          <p:val>
                                            <p:strVal val="#ppt_x"/>
                                          </p:val>
                                        </p:tav>
                                        <p:tav tm="100000">
                                          <p:val>
                                            <p:strVal val="#ppt_x"/>
                                          </p:val>
                                        </p:tav>
                                      </p:tavLst>
                                    </p:anim>
                                    <p:anim calcmode="lin" valueType="num">
                                      <p:cBhvr additive="base">
                                        <p:cTn id="108" dur="500" fill="hold"/>
                                        <p:tgtEl>
                                          <p:spTgt spid="40"/>
                                        </p:tgtEl>
                                        <p:attrNameLst>
                                          <p:attrName>ppt_y</p:attrName>
                                        </p:attrNameLst>
                                      </p:cBhvr>
                                      <p:tavLst>
                                        <p:tav tm="0">
                                          <p:val>
                                            <p:strVal val="1+#ppt_h/2"/>
                                          </p:val>
                                        </p:tav>
                                        <p:tav tm="100000">
                                          <p:val>
                                            <p:strVal val="#ppt_y"/>
                                          </p:val>
                                        </p:tav>
                                      </p:tavLst>
                                    </p:anim>
                                  </p:childTnLst>
                                </p:cTn>
                              </p:par>
                              <p:par>
                                <p:cTn id="109" presetID="2" presetClass="entr" presetSubtype="4" fill="hold" grpId="0" nodeType="withEffect">
                                  <p:stCondLst>
                                    <p:cond delay="0"/>
                                  </p:stCondLst>
                                  <p:childTnLst>
                                    <p:set>
                                      <p:cBhvr>
                                        <p:cTn id="110" dur="1" fill="hold">
                                          <p:stCondLst>
                                            <p:cond delay="0"/>
                                          </p:stCondLst>
                                        </p:cTn>
                                        <p:tgtEl>
                                          <p:spTgt spid="41"/>
                                        </p:tgtEl>
                                        <p:attrNameLst>
                                          <p:attrName>style.visibility</p:attrName>
                                        </p:attrNameLst>
                                      </p:cBhvr>
                                      <p:to>
                                        <p:strVal val="visible"/>
                                      </p:to>
                                    </p:set>
                                    <p:anim calcmode="lin" valueType="num">
                                      <p:cBhvr additive="base">
                                        <p:cTn id="111" dur="500" fill="hold"/>
                                        <p:tgtEl>
                                          <p:spTgt spid="41"/>
                                        </p:tgtEl>
                                        <p:attrNameLst>
                                          <p:attrName>ppt_x</p:attrName>
                                        </p:attrNameLst>
                                      </p:cBhvr>
                                      <p:tavLst>
                                        <p:tav tm="0">
                                          <p:val>
                                            <p:strVal val="#ppt_x"/>
                                          </p:val>
                                        </p:tav>
                                        <p:tav tm="100000">
                                          <p:val>
                                            <p:strVal val="#ppt_x"/>
                                          </p:val>
                                        </p:tav>
                                      </p:tavLst>
                                    </p:anim>
                                    <p:anim calcmode="lin" valueType="num">
                                      <p:cBhvr additive="base">
                                        <p:cTn id="112" dur="500" fill="hold"/>
                                        <p:tgtEl>
                                          <p:spTgt spid="41"/>
                                        </p:tgtEl>
                                        <p:attrNameLst>
                                          <p:attrName>ppt_y</p:attrName>
                                        </p:attrNameLst>
                                      </p:cBhvr>
                                      <p:tavLst>
                                        <p:tav tm="0">
                                          <p:val>
                                            <p:strVal val="1+#ppt_h/2"/>
                                          </p:val>
                                        </p:tav>
                                        <p:tav tm="100000">
                                          <p:val>
                                            <p:strVal val="#ppt_y"/>
                                          </p:val>
                                        </p:tav>
                                      </p:tavLst>
                                    </p:anim>
                                  </p:childTnLst>
                                </p:cTn>
                              </p:par>
                              <p:par>
                                <p:cTn id="113" presetID="2" presetClass="entr" presetSubtype="4" fill="hold" grpId="0" nodeType="withEffect">
                                  <p:stCondLst>
                                    <p:cond delay="0"/>
                                  </p:stCondLst>
                                  <p:childTnLst>
                                    <p:set>
                                      <p:cBhvr>
                                        <p:cTn id="114" dur="1" fill="hold">
                                          <p:stCondLst>
                                            <p:cond delay="0"/>
                                          </p:stCondLst>
                                        </p:cTn>
                                        <p:tgtEl>
                                          <p:spTgt spid="42"/>
                                        </p:tgtEl>
                                        <p:attrNameLst>
                                          <p:attrName>style.visibility</p:attrName>
                                        </p:attrNameLst>
                                      </p:cBhvr>
                                      <p:to>
                                        <p:strVal val="visible"/>
                                      </p:to>
                                    </p:set>
                                    <p:anim calcmode="lin" valueType="num">
                                      <p:cBhvr additive="base">
                                        <p:cTn id="115" dur="500" fill="hold"/>
                                        <p:tgtEl>
                                          <p:spTgt spid="42"/>
                                        </p:tgtEl>
                                        <p:attrNameLst>
                                          <p:attrName>ppt_x</p:attrName>
                                        </p:attrNameLst>
                                      </p:cBhvr>
                                      <p:tavLst>
                                        <p:tav tm="0">
                                          <p:val>
                                            <p:strVal val="#ppt_x"/>
                                          </p:val>
                                        </p:tav>
                                        <p:tav tm="100000">
                                          <p:val>
                                            <p:strVal val="#ppt_x"/>
                                          </p:val>
                                        </p:tav>
                                      </p:tavLst>
                                    </p:anim>
                                    <p:anim calcmode="lin" valueType="num">
                                      <p:cBhvr additive="base">
                                        <p:cTn id="116" dur="500" fill="hold"/>
                                        <p:tgtEl>
                                          <p:spTgt spid="42"/>
                                        </p:tgtEl>
                                        <p:attrNameLst>
                                          <p:attrName>ppt_y</p:attrName>
                                        </p:attrNameLst>
                                      </p:cBhvr>
                                      <p:tavLst>
                                        <p:tav tm="0">
                                          <p:val>
                                            <p:strVal val="1+#ppt_h/2"/>
                                          </p:val>
                                        </p:tav>
                                        <p:tav tm="100000">
                                          <p:val>
                                            <p:strVal val="#ppt_y"/>
                                          </p:val>
                                        </p:tav>
                                      </p:tavLst>
                                    </p:anim>
                                  </p:childTnLst>
                                </p:cTn>
                              </p:par>
                              <p:par>
                                <p:cTn id="117" presetID="2" presetClass="entr" presetSubtype="4" fill="hold" grpId="0" nodeType="withEffect">
                                  <p:stCondLst>
                                    <p:cond delay="0"/>
                                  </p:stCondLst>
                                  <p:childTnLst>
                                    <p:set>
                                      <p:cBhvr>
                                        <p:cTn id="118" dur="1" fill="hold">
                                          <p:stCondLst>
                                            <p:cond delay="0"/>
                                          </p:stCondLst>
                                        </p:cTn>
                                        <p:tgtEl>
                                          <p:spTgt spid="45"/>
                                        </p:tgtEl>
                                        <p:attrNameLst>
                                          <p:attrName>style.visibility</p:attrName>
                                        </p:attrNameLst>
                                      </p:cBhvr>
                                      <p:to>
                                        <p:strVal val="visible"/>
                                      </p:to>
                                    </p:set>
                                    <p:anim calcmode="lin" valueType="num">
                                      <p:cBhvr additive="base">
                                        <p:cTn id="119" dur="500" fill="hold"/>
                                        <p:tgtEl>
                                          <p:spTgt spid="45"/>
                                        </p:tgtEl>
                                        <p:attrNameLst>
                                          <p:attrName>ppt_x</p:attrName>
                                        </p:attrNameLst>
                                      </p:cBhvr>
                                      <p:tavLst>
                                        <p:tav tm="0">
                                          <p:val>
                                            <p:strVal val="#ppt_x"/>
                                          </p:val>
                                        </p:tav>
                                        <p:tav tm="100000">
                                          <p:val>
                                            <p:strVal val="#ppt_x"/>
                                          </p:val>
                                        </p:tav>
                                      </p:tavLst>
                                    </p:anim>
                                    <p:anim calcmode="lin" valueType="num">
                                      <p:cBhvr additive="base">
                                        <p:cTn id="120" dur="500" fill="hold"/>
                                        <p:tgtEl>
                                          <p:spTgt spid="45"/>
                                        </p:tgtEl>
                                        <p:attrNameLst>
                                          <p:attrName>ppt_y</p:attrName>
                                        </p:attrNameLst>
                                      </p:cBhvr>
                                      <p:tavLst>
                                        <p:tav tm="0">
                                          <p:val>
                                            <p:strVal val="1+#ppt_h/2"/>
                                          </p:val>
                                        </p:tav>
                                        <p:tav tm="100000">
                                          <p:val>
                                            <p:strVal val="#ppt_y"/>
                                          </p:val>
                                        </p:tav>
                                      </p:tavLst>
                                    </p:anim>
                                  </p:childTnLst>
                                </p:cTn>
                              </p:par>
                              <p:par>
                                <p:cTn id="121" presetID="2" presetClass="entr" presetSubtype="4" fill="hold" grpId="0" nodeType="withEffect">
                                  <p:stCondLst>
                                    <p:cond delay="0"/>
                                  </p:stCondLst>
                                  <p:childTnLst>
                                    <p:set>
                                      <p:cBhvr>
                                        <p:cTn id="122" dur="1" fill="hold">
                                          <p:stCondLst>
                                            <p:cond delay="0"/>
                                          </p:stCondLst>
                                        </p:cTn>
                                        <p:tgtEl>
                                          <p:spTgt spid="46"/>
                                        </p:tgtEl>
                                        <p:attrNameLst>
                                          <p:attrName>style.visibility</p:attrName>
                                        </p:attrNameLst>
                                      </p:cBhvr>
                                      <p:to>
                                        <p:strVal val="visible"/>
                                      </p:to>
                                    </p:set>
                                    <p:anim calcmode="lin" valueType="num">
                                      <p:cBhvr additive="base">
                                        <p:cTn id="123" dur="500" fill="hold"/>
                                        <p:tgtEl>
                                          <p:spTgt spid="46"/>
                                        </p:tgtEl>
                                        <p:attrNameLst>
                                          <p:attrName>ppt_x</p:attrName>
                                        </p:attrNameLst>
                                      </p:cBhvr>
                                      <p:tavLst>
                                        <p:tav tm="0">
                                          <p:val>
                                            <p:strVal val="#ppt_x"/>
                                          </p:val>
                                        </p:tav>
                                        <p:tav tm="100000">
                                          <p:val>
                                            <p:strVal val="#ppt_x"/>
                                          </p:val>
                                        </p:tav>
                                      </p:tavLst>
                                    </p:anim>
                                    <p:anim calcmode="lin" valueType="num">
                                      <p:cBhvr additive="base">
                                        <p:cTn id="124" dur="500" fill="hold"/>
                                        <p:tgtEl>
                                          <p:spTgt spid="46"/>
                                        </p:tgtEl>
                                        <p:attrNameLst>
                                          <p:attrName>ppt_y</p:attrName>
                                        </p:attrNameLst>
                                      </p:cBhvr>
                                      <p:tavLst>
                                        <p:tav tm="0">
                                          <p:val>
                                            <p:strVal val="1+#ppt_h/2"/>
                                          </p:val>
                                        </p:tav>
                                        <p:tav tm="100000">
                                          <p:val>
                                            <p:strVal val="#ppt_y"/>
                                          </p:val>
                                        </p:tav>
                                      </p:tavLst>
                                    </p:anim>
                                  </p:childTnLst>
                                </p:cTn>
                              </p:par>
                              <p:par>
                                <p:cTn id="125" presetID="2" presetClass="entr" presetSubtype="4" fill="hold" grpId="0" nodeType="withEffect">
                                  <p:stCondLst>
                                    <p:cond delay="0"/>
                                  </p:stCondLst>
                                  <p:childTnLst>
                                    <p:set>
                                      <p:cBhvr>
                                        <p:cTn id="126" dur="1" fill="hold">
                                          <p:stCondLst>
                                            <p:cond delay="0"/>
                                          </p:stCondLst>
                                        </p:cTn>
                                        <p:tgtEl>
                                          <p:spTgt spid="47"/>
                                        </p:tgtEl>
                                        <p:attrNameLst>
                                          <p:attrName>style.visibility</p:attrName>
                                        </p:attrNameLst>
                                      </p:cBhvr>
                                      <p:to>
                                        <p:strVal val="visible"/>
                                      </p:to>
                                    </p:set>
                                    <p:anim calcmode="lin" valueType="num">
                                      <p:cBhvr additive="base">
                                        <p:cTn id="127" dur="500" fill="hold"/>
                                        <p:tgtEl>
                                          <p:spTgt spid="47"/>
                                        </p:tgtEl>
                                        <p:attrNameLst>
                                          <p:attrName>ppt_x</p:attrName>
                                        </p:attrNameLst>
                                      </p:cBhvr>
                                      <p:tavLst>
                                        <p:tav tm="0">
                                          <p:val>
                                            <p:strVal val="#ppt_x"/>
                                          </p:val>
                                        </p:tav>
                                        <p:tav tm="100000">
                                          <p:val>
                                            <p:strVal val="#ppt_x"/>
                                          </p:val>
                                        </p:tav>
                                      </p:tavLst>
                                    </p:anim>
                                    <p:anim calcmode="lin" valueType="num">
                                      <p:cBhvr additive="base">
                                        <p:cTn id="128" dur="500" fill="hold"/>
                                        <p:tgtEl>
                                          <p:spTgt spid="47"/>
                                        </p:tgtEl>
                                        <p:attrNameLst>
                                          <p:attrName>ppt_y</p:attrName>
                                        </p:attrNameLst>
                                      </p:cBhvr>
                                      <p:tavLst>
                                        <p:tav tm="0">
                                          <p:val>
                                            <p:strVal val="1+#ppt_h/2"/>
                                          </p:val>
                                        </p:tav>
                                        <p:tav tm="100000">
                                          <p:val>
                                            <p:strVal val="#ppt_y"/>
                                          </p:val>
                                        </p:tav>
                                      </p:tavLst>
                                    </p:anim>
                                  </p:childTnLst>
                                </p:cTn>
                              </p:par>
                              <p:par>
                                <p:cTn id="129" presetID="2" presetClass="entr" presetSubtype="4" fill="hold" grpId="0" nodeType="withEffect">
                                  <p:stCondLst>
                                    <p:cond delay="0"/>
                                  </p:stCondLst>
                                  <p:childTnLst>
                                    <p:set>
                                      <p:cBhvr>
                                        <p:cTn id="130" dur="1" fill="hold">
                                          <p:stCondLst>
                                            <p:cond delay="0"/>
                                          </p:stCondLst>
                                        </p:cTn>
                                        <p:tgtEl>
                                          <p:spTgt spid="48"/>
                                        </p:tgtEl>
                                        <p:attrNameLst>
                                          <p:attrName>style.visibility</p:attrName>
                                        </p:attrNameLst>
                                      </p:cBhvr>
                                      <p:to>
                                        <p:strVal val="visible"/>
                                      </p:to>
                                    </p:set>
                                    <p:anim calcmode="lin" valueType="num">
                                      <p:cBhvr additive="base">
                                        <p:cTn id="131" dur="500" fill="hold"/>
                                        <p:tgtEl>
                                          <p:spTgt spid="48"/>
                                        </p:tgtEl>
                                        <p:attrNameLst>
                                          <p:attrName>ppt_x</p:attrName>
                                        </p:attrNameLst>
                                      </p:cBhvr>
                                      <p:tavLst>
                                        <p:tav tm="0">
                                          <p:val>
                                            <p:strVal val="#ppt_x"/>
                                          </p:val>
                                        </p:tav>
                                        <p:tav tm="100000">
                                          <p:val>
                                            <p:strVal val="#ppt_x"/>
                                          </p:val>
                                        </p:tav>
                                      </p:tavLst>
                                    </p:anim>
                                    <p:anim calcmode="lin" valueType="num">
                                      <p:cBhvr additive="base">
                                        <p:cTn id="132" dur="500" fill="hold"/>
                                        <p:tgtEl>
                                          <p:spTgt spid="48"/>
                                        </p:tgtEl>
                                        <p:attrNameLst>
                                          <p:attrName>ppt_y</p:attrName>
                                        </p:attrNameLst>
                                      </p:cBhvr>
                                      <p:tavLst>
                                        <p:tav tm="0">
                                          <p:val>
                                            <p:strVal val="1+#ppt_h/2"/>
                                          </p:val>
                                        </p:tav>
                                        <p:tav tm="100000">
                                          <p:val>
                                            <p:strVal val="#ppt_y"/>
                                          </p:val>
                                        </p:tav>
                                      </p:tavLst>
                                    </p:anim>
                                  </p:childTnLst>
                                </p:cTn>
                              </p:par>
                              <p:par>
                                <p:cTn id="133" presetID="2" presetClass="entr" presetSubtype="4" fill="hold" grpId="0" nodeType="withEffect">
                                  <p:stCondLst>
                                    <p:cond delay="0"/>
                                  </p:stCondLst>
                                  <p:childTnLst>
                                    <p:set>
                                      <p:cBhvr>
                                        <p:cTn id="134" dur="1" fill="hold">
                                          <p:stCondLst>
                                            <p:cond delay="0"/>
                                          </p:stCondLst>
                                        </p:cTn>
                                        <p:tgtEl>
                                          <p:spTgt spid="49"/>
                                        </p:tgtEl>
                                        <p:attrNameLst>
                                          <p:attrName>style.visibility</p:attrName>
                                        </p:attrNameLst>
                                      </p:cBhvr>
                                      <p:to>
                                        <p:strVal val="visible"/>
                                      </p:to>
                                    </p:set>
                                    <p:anim calcmode="lin" valueType="num">
                                      <p:cBhvr additive="base">
                                        <p:cTn id="135" dur="500" fill="hold"/>
                                        <p:tgtEl>
                                          <p:spTgt spid="49"/>
                                        </p:tgtEl>
                                        <p:attrNameLst>
                                          <p:attrName>ppt_x</p:attrName>
                                        </p:attrNameLst>
                                      </p:cBhvr>
                                      <p:tavLst>
                                        <p:tav tm="0">
                                          <p:val>
                                            <p:strVal val="#ppt_x"/>
                                          </p:val>
                                        </p:tav>
                                        <p:tav tm="100000">
                                          <p:val>
                                            <p:strVal val="#ppt_x"/>
                                          </p:val>
                                        </p:tav>
                                      </p:tavLst>
                                    </p:anim>
                                    <p:anim calcmode="lin" valueType="num">
                                      <p:cBhvr additive="base">
                                        <p:cTn id="136"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P spid="2" grpId="0"/>
      <p:bldP spid="117" grpId="0"/>
      <p:bldP spid="118" grpId="0" animBg="1"/>
      <p:bldP spid="119" grpId="0"/>
      <p:bldP spid="35" grpId="0" animBg="1"/>
      <p:bldP spid="17" grpId="0"/>
      <p:bldP spid="4" grpId="0"/>
      <p:bldP spid="5" grpId="0"/>
      <p:bldP spid="6" grpId="0"/>
      <p:bldP spid="7" grpId="0"/>
      <p:bldP spid="8" grpId="0"/>
      <p:bldP spid="9" grpId="0"/>
      <p:bldP spid="10" grpId="0"/>
      <p:bldP spid="11" grpId="0"/>
      <p:bldP spid="12" grpId="0"/>
      <p:bldP spid="13" grpId="0"/>
      <p:bldP spid="14" grpId="0"/>
      <p:bldP spid="15" grpId="0"/>
      <p:bldP spid="16" grpId="0"/>
      <p:bldP spid="32" grpId="0" animBg="1"/>
      <p:bldP spid="33" grpId="0" animBg="1"/>
      <p:bldP spid="34" grpId="0" animBg="1"/>
      <p:bldP spid="38" grpId="0" animBg="1"/>
      <p:bldP spid="39" grpId="0" animBg="1"/>
      <p:bldP spid="40" grpId="0" animBg="1"/>
      <p:bldP spid="41" grpId="0" animBg="1"/>
      <p:bldP spid="42" grpId="0" animBg="1"/>
      <p:bldP spid="45" grpId="0" animBg="1"/>
      <p:bldP spid="46" grpId="0" animBg="1"/>
      <p:bldP spid="47" grpId="0" animBg="1"/>
      <p:bldP spid="48" grpId="0" animBg="1"/>
      <p:bldP spid="4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A8912529-6169-47F5-9658-8FDF6B11E78E}"/>
              </a:ext>
            </a:extLst>
          </p:cNvPr>
          <p:cNvSpPr/>
          <p:nvPr/>
        </p:nvSpPr>
        <p:spPr>
          <a:xfrm>
            <a:off x="666183" y="2780928"/>
            <a:ext cx="5233998" cy="216024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60281" y="3108535"/>
            <a:ext cx="5882070" cy="1505027"/>
          </a:xfrm>
          <a:prstGeom prst="rect">
            <a:avLst/>
          </a:prstGeom>
        </p:spPr>
        <p:txBody>
          <a:bodyPr wrap="square">
            <a:spAutoFit/>
          </a:bodyPr>
          <a:lstStyle/>
          <a:p>
            <a:pPr indent="457200" algn="just">
              <a:lnSpc>
                <a:spcPct val="170000"/>
              </a:lnSpc>
            </a:pPr>
            <a:r>
              <a:rPr lang="zh-CN" altLang="en-US" b="1" dirty="0">
                <a:solidFill>
                  <a:schemeClr val="bg1"/>
                </a:solidFill>
                <a:latin typeface="微软雅黑" pitchFamily="34" charset="-122"/>
                <a:ea typeface="微软雅黑" pitchFamily="34" charset="-122"/>
              </a:rPr>
              <a:t>会议名称：第十三届全国人民代表大会第一次会议</a:t>
            </a:r>
            <a:endParaRPr lang="en-US" altLang="zh-CN" b="1" dirty="0">
              <a:solidFill>
                <a:schemeClr val="bg1"/>
              </a:solidFill>
              <a:latin typeface="微软雅黑" pitchFamily="34" charset="-122"/>
              <a:ea typeface="微软雅黑" pitchFamily="34" charset="-122"/>
            </a:endParaRPr>
          </a:p>
          <a:p>
            <a:pPr indent="457200" algn="just">
              <a:lnSpc>
                <a:spcPct val="170000"/>
              </a:lnSpc>
            </a:pPr>
            <a:r>
              <a:rPr lang="zh-CN" altLang="en-US" b="1" dirty="0">
                <a:solidFill>
                  <a:schemeClr val="bg1"/>
                </a:solidFill>
                <a:latin typeface="微软雅黑" pitchFamily="34" charset="-122"/>
                <a:ea typeface="微软雅黑" pitchFamily="34" charset="-122"/>
              </a:rPr>
              <a:t>会议时间：</a:t>
            </a:r>
            <a:r>
              <a:rPr lang="en-US" altLang="zh-CN" b="1" dirty="0">
                <a:solidFill>
                  <a:schemeClr val="bg1"/>
                </a:solidFill>
                <a:latin typeface="微软雅黑" pitchFamily="34" charset="-122"/>
                <a:ea typeface="微软雅黑" pitchFamily="34" charset="-122"/>
              </a:rPr>
              <a:t>2018</a:t>
            </a:r>
            <a:r>
              <a:rPr lang="zh-CN" altLang="en-US" b="1" dirty="0">
                <a:solidFill>
                  <a:schemeClr val="bg1"/>
                </a:solidFill>
                <a:latin typeface="微软雅黑" pitchFamily="34" charset="-122"/>
                <a:ea typeface="微软雅黑" pitchFamily="34" charset="-122"/>
              </a:rPr>
              <a:t>年</a:t>
            </a:r>
            <a:r>
              <a:rPr lang="en-US" altLang="zh-CN" b="1" dirty="0">
                <a:solidFill>
                  <a:schemeClr val="bg1"/>
                </a:solidFill>
                <a:latin typeface="微软雅黑" pitchFamily="34" charset="-122"/>
                <a:ea typeface="微软雅黑" pitchFamily="34" charset="-122"/>
              </a:rPr>
              <a:t>3</a:t>
            </a:r>
            <a:r>
              <a:rPr lang="zh-CN" altLang="en-US" b="1" dirty="0">
                <a:solidFill>
                  <a:schemeClr val="bg1"/>
                </a:solidFill>
                <a:latin typeface="微软雅黑" pitchFamily="34" charset="-122"/>
                <a:ea typeface="微软雅黑" pitchFamily="34" charset="-122"/>
              </a:rPr>
              <a:t>月</a:t>
            </a:r>
            <a:r>
              <a:rPr lang="en-US" altLang="zh-CN" b="1" dirty="0">
                <a:solidFill>
                  <a:schemeClr val="bg1"/>
                </a:solidFill>
                <a:latin typeface="微软雅黑" pitchFamily="34" charset="-122"/>
                <a:ea typeface="微软雅黑" pitchFamily="34" charset="-122"/>
              </a:rPr>
              <a:t>3</a:t>
            </a:r>
            <a:r>
              <a:rPr lang="zh-CN" altLang="en-US" b="1" dirty="0">
                <a:solidFill>
                  <a:schemeClr val="bg1"/>
                </a:solidFill>
                <a:latin typeface="微软雅黑" pitchFamily="34" charset="-122"/>
                <a:ea typeface="微软雅黑" pitchFamily="34" charset="-122"/>
              </a:rPr>
              <a:t>日</a:t>
            </a:r>
            <a:endParaRPr lang="en-US" altLang="zh-CN" b="1" dirty="0">
              <a:solidFill>
                <a:schemeClr val="bg1"/>
              </a:solidFill>
              <a:latin typeface="微软雅黑" pitchFamily="34" charset="-122"/>
              <a:ea typeface="微软雅黑" pitchFamily="34" charset="-122"/>
            </a:endParaRPr>
          </a:p>
          <a:p>
            <a:pPr indent="457200" algn="just">
              <a:lnSpc>
                <a:spcPct val="170000"/>
              </a:lnSpc>
            </a:pPr>
            <a:r>
              <a:rPr lang="zh-CN" altLang="en-US" b="1" dirty="0">
                <a:solidFill>
                  <a:schemeClr val="bg1"/>
                </a:solidFill>
                <a:latin typeface="微软雅黑" pitchFamily="34" charset="-122"/>
                <a:ea typeface="微软雅黑" pitchFamily="34" charset="-122"/>
              </a:rPr>
              <a:t>会议地点：北京</a:t>
            </a:r>
          </a:p>
        </p:txBody>
      </p:sp>
      <p:sp>
        <p:nvSpPr>
          <p:cNvPr id="15" name="文本框 103">
            <a:extLst>
              <a:ext uri="{FF2B5EF4-FFF2-40B4-BE49-F238E27FC236}">
                <a16:creationId xmlns:a16="http://schemas.microsoft.com/office/drawing/2014/main" id="{08E4F623-E95B-4E3B-A8CD-7C97B9DD6580}"/>
              </a:ext>
            </a:extLst>
          </p:cNvPr>
          <p:cNvSpPr txBox="1"/>
          <p:nvPr/>
        </p:nvSpPr>
        <p:spPr>
          <a:xfrm>
            <a:off x="1125067" y="303677"/>
            <a:ext cx="2031325" cy="646331"/>
          </a:xfrm>
          <a:prstGeom prst="rect">
            <a:avLst/>
          </a:prstGeom>
          <a:noFill/>
        </p:spPr>
        <p:txBody>
          <a:bodyPr vert="horz" wrap="none" rtlCol="0">
            <a:spAutoFit/>
          </a:bodyPr>
          <a:lstStyle/>
          <a:p>
            <a:r>
              <a:rPr lang="zh-CN" altLang="en-US" sz="3600" b="1" dirty="0">
                <a:solidFill>
                  <a:srgbClr val="FFFF00"/>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两会概况</a:t>
            </a:r>
          </a:p>
        </p:txBody>
      </p:sp>
      <p:sp>
        <p:nvSpPr>
          <p:cNvPr id="16" name="矩形: 圆角 15">
            <a:extLst>
              <a:ext uri="{FF2B5EF4-FFF2-40B4-BE49-F238E27FC236}">
                <a16:creationId xmlns:a16="http://schemas.microsoft.com/office/drawing/2014/main" id="{33D9547D-ADFE-49A9-9F9F-10FDCD522F72}"/>
              </a:ext>
            </a:extLst>
          </p:cNvPr>
          <p:cNvSpPr/>
          <p:nvPr/>
        </p:nvSpPr>
        <p:spPr>
          <a:xfrm>
            <a:off x="6260221" y="2780928"/>
            <a:ext cx="5112568" cy="216024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id="{4ECB7076-70AB-4881-98AC-5C133F2D36D6}"/>
              </a:ext>
            </a:extLst>
          </p:cNvPr>
          <p:cNvSpPr/>
          <p:nvPr/>
        </p:nvSpPr>
        <p:spPr>
          <a:xfrm>
            <a:off x="5900181" y="3137379"/>
            <a:ext cx="5882070" cy="1505027"/>
          </a:xfrm>
          <a:prstGeom prst="rect">
            <a:avLst/>
          </a:prstGeom>
        </p:spPr>
        <p:txBody>
          <a:bodyPr wrap="square">
            <a:spAutoFit/>
          </a:bodyPr>
          <a:lstStyle/>
          <a:p>
            <a:pPr indent="457200" algn="just">
              <a:lnSpc>
                <a:spcPct val="170000"/>
              </a:lnSpc>
            </a:pPr>
            <a:r>
              <a:rPr lang="zh-CN" altLang="en-US" b="1" dirty="0">
                <a:solidFill>
                  <a:schemeClr val="bg1"/>
                </a:solidFill>
                <a:latin typeface="微软雅黑" pitchFamily="34" charset="-122"/>
                <a:ea typeface="微软雅黑" pitchFamily="34" charset="-122"/>
              </a:rPr>
              <a:t>会议名称：政协第十三届全国委员会第一次会议</a:t>
            </a:r>
            <a:endParaRPr lang="en-US" altLang="zh-CN" b="1" dirty="0">
              <a:solidFill>
                <a:schemeClr val="bg1"/>
              </a:solidFill>
              <a:latin typeface="微软雅黑" pitchFamily="34" charset="-122"/>
              <a:ea typeface="微软雅黑" pitchFamily="34" charset="-122"/>
            </a:endParaRPr>
          </a:p>
          <a:p>
            <a:pPr indent="457200" algn="just">
              <a:lnSpc>
                <a:spcPct val="170000"/>
              </a:lnSpc>
            </a:pPr>
            <a:r>
              <a:rPr lang="zh-CN" altLang="en-US" b="1" dirty="0">
                <a:solidFill>
                  <a:schemeClr val="bg1"/>
                </a:solidFill>
                <a:latin typeface="微软雅黑" pitchFamily="34" charset="-122"/>
                <a:ea typeface="微软雅黑" pitchFamily="34" charset="-122"/>
              </a:rPr>
              <a:t>会议时间：</a:t>
            </a:r>
            <a:r>
              <a:rPr lang="en-US" altLang="zh-CN" b="1" dirty="0">
                <a:solidFill>
                  <a:schemeClr val="bg1"/>
                </a:solidFill>
                <a:latin typeface="微软雅黑" pitchFamily="34" charset="-122"/>
                <a:ea typeface="微软雅黑" pitchFamily="34" charset="-122"/>
              </a:rPr>
              <a:t>2018</a:t>
            </a:r>
            <a:r>
              <a:rPr lang="zh-CN" altLang="en-US" b="1" dirty="0">
                <a:solidFill>
                  <a:schemeClr val="bg1"/>
                </a:solidFill>
                <a:latin typeface="微软雅黑" pitchFamily="34" charset="-122"/>
                <a:ea typeface="微软雅黑" pitchFamily="34" charset="-122"/>
              </a:rPr>
              <a:t>年</a:t>
            </a:r>
            <a:r>
              <a:rPr lang="en-US" altLang="zh-CN" b="1" dirty="0">
                <a:solidFill>
                  <a:schemeClr val="bg1"/>
                </a:solidFill>
                <a:latin typeface="微软雅黑" pitchFamily="34" charset="-122"/>
                <a:ea typeface="微软雅黑" pitchFamily="34" charset="-122"/>
              </a:rPr>
              <a:t>3</a:t>
            </a:r>
            <a:r>
              <a:rPr lang="zh-CN" altLang="en-US" b="1" dirty="0">
                <a:solidFill>
                  <a:schemeClr val="bg1"/>
                </a:solidFill>
                <a:latin typeface="微软雅黑" pitchFamily="34" charset="-122"/>
                <a:ea typeface="微软雅黑" pitchFamily="34" charset="-122"/>
              </a:rPr>
              <a:t>月</a:t>
            </a:r>
            <a:r>
              <a:rPr lang="en-US" altLang="zh-CN" b="1" dirty="0">
                <a:solidFill>
                  <a:schemeClr val="bg1"/>
                </a:solidFill>
                <a:latin typeface="微软雅黑" pitchFamily="34" charset="-122"/>
                <a:ea typeface="微软雅黑" pitchFamily="34" charset="-122"/>
              </a:rPr>
              <a:t>5</a:t>
            </a:r>
            <a:r>
              <a:rPr lang="zh-CN" altLang="en-US" b="1" dirty="0">
                <a:solidFill>
                  <a:schemeClr val="bg1"/>
                </a:solidFill>
                <a:latin typeface="微软雅黑" pitchFamily="34" charset="-122"/>
                <a:ea typeface="微软雅黑" pitchFamily="34" charset="-122"/>
              </a:rPr>
              <a:t>日</a:t>
            </a:r>
            <a:endParaRPr lang="en-US" altLang="zh-CN" b="1" dirty="0">
              <a:solidFill>
                <a:schemeClr val="bg1"/>
              </a:solidFill>
              <a:latin typeface="微软雅黑" pitchFamily="34" charset="-122"/>
              <a:ea typeface="微软雅黑" pitchFamily="34" charset="-122"/>
            </a:endParaRPr>
          </a:p>
          <a:p>
            <a:pPr indent="457200" algn="just">
              <a:lnSpc>
                <a:spcPct val="170000"/>
              </a:lnSpc>
            </a:pPr>
            <a:r>
              <a:rPr lang="zh-CN" altLang="en-US" b="1" dirty="0">
                <a:solidFill>
                  <a:schemeClr val="bg1"/>
                </a:solidFill>
                <a:latin typeface="微软雅黑" pitchFamily="34" charset="-122"/>
                <a:ea typeface="微软雅黑" pitchFamily="34" charset="-122"/>
              </a:rPr>
              <a:t>会议地点：北京</a:t>
            </a:r>
          </a:p>
        </p:txBody>
      </p:sp>
      <p:sp>
        <p:nvSpPr>
          <p:cNvPr id="4" name="椭圆 3">
            <a:extLst>
              <a:ext uri="{FF2B5EF4-FFF2-40B4-BE49-F238E27FC236}">
                <a16:creationId xmlns:a16="http://schemas.microsoft.com/office/drawing/2014/main" id="{79659454-520E-4BEF-BD08-E7FBE5A21D6C}"/>
              </a:ext>
            </a:extLst>
          </p:cNvPr>
          <p:cNvSpPr/>
          <p:nvPr/>
        </p:nvSpPr>
        <p:spPr>
          <a:xfrm>
            <a:off x="2823001" y="1929465"/>
            <a:ext cx="1080120" cy="108012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500" b="1" dirty="0">
                <a:solidFill>
                  <a:srgbClr val="C00000"/>
                </a:solidFill>
                <a:latin typeface="微软雅黑" panose="020B0503020204020204" pitchFamily="34" charset="-122"/>
                <a:ea typeface="微软雅黑" panose="020B0503020204020204" pitchFamily="34" charset="-122"/>
              </a:rPr>
              <a:t>一</a:t>
            </a:r>
          </a:p>
        </p:txBody>
      </p:sp>
      <p:sp>
        <p:nvSpPr>
          <p:cNvPr id="29" name="椭圆 28">
            <a:extLst>
              <a:ext uri="{FF2B5EF4-FFF2-40B4-BE49-F238E27FC236}">
                <a16:creationId xmlns:a16="http://schemas.microsoft.com/office/drawing/2014/main" id="{6B870CE8-BFDF-4ABF-A31C-8EAD66B767F7}"/>
              </a:ext>
            </a:extLst>
          </p:cNvPr>
          <p:cNvSpPr/>
          <p:nvPr/>
        </p:nvSpPr>
        <p:spPr>
          <a:xfrm>
            <a:off x="8487524" y="1929465"/>
            <a:ext cx="1080120" cy="108012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500" b="1" dirty="0">
                <a:solidFill>
                  <a:srgbClr val="C00000"/>
                </a:solidFill>
                <a:latin typeface="微软雅黑" panose="020B0503020204020204" pitchFamily="34" charset="-122"/>
                <a:ea typeface="微软雅黑" panose="020B0503020204020204" pitchFamily="34" charset="-122"/>
              </a:rPr>
              <a:t>二</a:t>
            </a:r>
          </a:p>
        </p:txBody>
      </p:sp>
    </p:spTree>
    <p:extLst>
      <p:ext uri="{BB962C8B-B14F-4D97-AF65-F5344CB8AC3E}">
        <p14:creationId xmlns:p14="http://schemas.microsoft.com/office/powerpoint/2010/main" val="789961588"/>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8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8000">
                                          <p:cBhvr additive="base">
                                            <p:cTn id="7" dur="500" fill="hold"/>
                                            <p:tgtEl>
                                              <p:spTgt spid="15"/>
                                            </p:tgtEl>
                                            <p:attrNameLst>
                                              <p:attrName>ppt_x</p:attrName>
                                            </p:attrNameLst>
                                          </p:cBhvr>
                                          <p:tavLst>
                                            <p:tav tm="0">
                                              <p:val>
                                                <p:strVal val="0-#ppt_w/2"/>
                                              </p:val>
                                            </p:tav>
                                            <p:tav tm="100000">
                                              <p:val>
                                                <p:strVal val="#ppt_x"/>
                                              </p:val>
                                            </p:tav>
                                          </p:tavLst>
                                        </p:anim>
                                        <p:anim calcmode="lin" valueType="num" p14:bounceEnd="58000">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inVertical)">
                                          <p:cBhvr>
                                            <p:cTn id="13" dur="500"/>
                                            <p:tgtEl>
                                              <p:spTgt spid="2"/>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arn(inVertical)">
                                          <p:cBhvr>
                                            <p:cTn id="16" dur="500"/>
                                            <p:tgtEl>
                                              <p:spTgt spid="3"/>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barn(inVertical)">
                                          <p:cBhvr>
                                            <p:cTn id="24" dur="500"/>
                                            <p:tgtEl>
                                              <p:spTgt spid="16"/>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barn(inVertical)">
                                          <p:cBhvr>
                                            <p:cTn id="27" dur="500"/>
                                            <p:tgtEl>
                                              <p:spTgt spid="27"/>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barn(inVertical)">
                                          <p:cBhvr>
                                            <p:cTn id="3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15" grpId="0"/>
          <p:bldP spid="16" grpId="0" animBg="1"/>
          <p:bldP spid="27" grpId="0"/>
          <p:bldP spid="4" grpId="0" animBg="1"/>
          <p:bldP spid="2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inVertical)">
                                          <p:cBhvr>
                                            <p:cTn id="13" dur="500"/>
                                            <p:tgtEl>
                                              <p:spTgt spid="2"/>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arn(inVertical)">
                                          <p:cBhvr>
                                            <p:cTn id="16" dur="500"/>
                                            <p:tgtEl>
                                              <p:spTgt spid="3"/>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barn(inVertical)">
                                          <p:cBhvr>
                                            <p:cTn id="24" dur="500"/>
                                            <p:tgtEl>
                                              <p:spTgt spid="16"/>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barn(inVertical)">
                                          <p:cBhvr>
                                            <p:cTn id="27" dur="500"/>
                                            <p:tgtEl>
                                              <p:spTgt spid="27"/>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barn(inVertical)">
                                          <p:cBhvr>
                                            <p:cTn id="3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15" grpId="0"/>
          <p:bldP spid="16" grpId="0" animBg="1"/>
          <p:bldP spid="27" grpId="0"/>
          <p:bldP spid="4" grpId="0" animBg="1"/>
          <p:bldP spid="29" grpId="0" animBg="1"/>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矩形 119">
            <a:extLst>
              <a:ext uri="{FF2B5EF4-FFF2-40B4-BE49-F238E27FC236}">
                <a16:creationId xmlns:a16="http://schemas.microsoft.com/office/drawing/2014/main" id="{7D3CDBC4-88F8-41FF-91A4-F9BB4CE5D0A9}"/>
              </a:ext>
            </a:extLst>
          </p:cNvPr>
          <p:cNvSpPr/>
          <p:nvPr/>
        </p:nvSpPr>
        <p:spPr>
          <a:xfrm>
            <a:off x="1125067" y="1556792"/>
            <a:ext cx="10081120" cy="1008112"/>
          </a:xfrm>
          <a:prstGeom prst="rect">
            <a:avLst/>
          </a:prstGeom>
          <a:solidFill>
            <a:schemeClr val="accent2"/>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053059" y="260648"/>
            <a:ext cx="4339650"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过去五年的主要工作</a:t>
            </a:r>
          </a:p>
        </p:txBody>
      </p:sp>
      <p:sp>
        <p:nvSpPr>
          <p:cNvPr id="117" name="矩形 116">
            <a:extLst>
              <a:ext uri="{FF2B5EF4-FFF2-40B4-BE49-F238E27FC236}">
                <a16:creationId xmlns:a16="http://schemas.microsoft.com/office/drawing/2014/main" id="{4841C70E-6241-418D-AC0A-D52B673C4CC2}"/>
              </a:ext>
            </a:extLst>
          </p:cNvPr>
          <p:cNvSpPr/>
          <p:nvPr/>
        </p:nvSpPr>
        <p:spPr>
          <a:xfrm>
            <a:off x="3717355" y="1628800"/>
            <a:ext cx="6210845" cy="837152"/>
          </a:xfrm>
          <a:prstGeom prst="rect">
            <a:avLst/>
          </a:prstGeom>
        </p:spPr>
        <p:txBody>
          <a:bodyPr wrap="square">
            <a:spAutoFit/>
          </a:bodyPr>
          <a:lstStyle/>
          <a:p>
            <a:pPr>
              <a:lnSpc>
                <a:spcPct val="121000"/>
              </a:lnSpc>
            </a:pPr>
            <a:r>
              <a:rPr lang="zh-CN" altLang="en-US" sz="2000" b="1" dirty="0">
                <a:solidFill>
                  <a:schemeClr val="bg1"/>
                </a:solidFill>
                <a:latin typeface="微软雅黑" panose="020B0503020204020204" pitchFamily="34" charset="-122"/>
                <a:ea typeface="微软雅黑" panose="020B0503020204020204" pitchFamily="34" charset="-122"/>
              </a:rPr>
              <a:t>坚持人与自然和谐发展，着力治理环境污染，生态文明建设取得明显成效</a:t>
            </a:r>
          </a:p>
        </p:txBody>
      </p:sp>
      <p:sp>
        <p:nvSpPr>
          <p:cNvPr id="118" name="六边形 117">
            <a:extLst>
              <a:ext uri="{FF2B5EF4-FFF2-40B4-BE49-F238E27FC236}">
                <a16:creationId xmlns:a16="http://schemas.microsoft.com/office/drawing/2014/main" id="{0B23D4B4-8B29-4B5D-BF59-95B4A0144E67}"/>
              </a:ext>
            </a:extLst>
          </p:cNvPr>
          <p:cNvSpPr/>
          <p:nvPr/>
        </p:nvSpPr>
        <p:spPr>
          <a:xfrm>
            <a:off x="1773139" y="1412776"/>
            <a:ext cx="1368152" cy="1296144"/>
          </a:xfrm>
          <a:prstGeom prst="hexagon">
            <a:avLst/>
          </a:prstGeom>
          <a:solidFill>
            <a:schemeClr val="bg1"/>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矩形 118">
            <a:extLst>
              <a:ext uri="{FF2B5EF4-FFF2-40B4-BE49-F238E27FC236}">
                <a16:creationId xmlns:a16="http://schemas.microsoft.com/office/drawing/2014/main" id="{5068219C-C2F5-40FB-B25D-063B8865EE64}"/>
              </a:ext>
            </a:extLst>
          </p:cNvPr>
          <p:cNvSpPr/>
          <p:nvPr/>
        </p:nvSpPr>
        <p:spPr>
          <a:xfrm>
            <a:off x="2061171" y="1456908"/>
            <a:ext cx="1008112" cy="988347"/>
          </a:xfrm>
          <a:prstGeom prst="rect">
            <a:avLst/>
          </a:prstGeom>
        </p:spPr>
        <p:txBody>
          <a:bodyPr wrap="square">
            <a:spAutoFit/>
          </a:bodyPr>
          <a:lstStyle/>
          <a:p>
            <a:pPr>
              <a:lnSpc>
                <a:spcPct val="150000"/>
              </a:lnSpc>
            </a:pPr>
            <a:r>
              <a:rPr lang="en-US" altLang="zh-CN" sz="4400" b="1" dirty="0">
                <a:solidFill>
                  <a:schemeClr val="accent1"/>
                </a:solidFill>
                <a:latin typeface="微软雅黑" panose="020B0503020204020204" pitchFamily="34" charset="-122"/>
                <a:ea typeface="微软雅黑" panose="020B0503020204020204" pitchFamily="34" charset="-122"/>
              </a:rPr>
              <a:t>08</a:t>
            </a:r>
            <a:endParaRPr lang="zh-CN" altLang="en-US" sz="4400" b="1" dirty="0">
              <a:solidFill>
                <a:schemeClr val="accent1"/>
              </a:solidFill>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id="{3ED9AA21-C9BA-4E1C-9761-B2B5D053B029}"/>
              </a:ext>
            </a:extLst>
          </p:cNvPr>
          <p:cNvSpPr/>
          <p:nvPr/>
        </p:nvSpPr>
        <p:spPr>
          <a:xfrm>
            <a:off x="4941491" y="5540"/>
            <a:ext cx="6092825" cy="328936"/>
          </a:xfrm>
          <a:prstGeom prst="rect">
            <a:avLst/>
          </a:prstGeom>
        </p:spPr>
        <p:txBody>
          <a:bodyPr wrap="square">
            <a:spAutoFit/>
          </a:bodyPr>
          <a:lstStyle/>
          <a:p>
            <a:pPr>
              <a:lnSpc>
                <a:spcPct val="120000"/>
              </a:lnSpc>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5" name="等腰三角形 34">
            <a:extLst>
              <a:ext uri="{FF2B5EF4-FFF2-40B4-BE49-F238E27FC236}">
                <a16:creationId xmlns:a16="http://schemas.microsoft.com/office/drawing/2014/main" id="{20B61CA7-D67B-40CF-8A1D-2482AC165C3D}"/>
              </a:ext>
            </a:extLst>
          </p:cNvPr>
          <p:cNvSpPr/>
          <p:nvPr/>
        </p:nvSpPr>
        <p:spPr>
          <a:xfrm rot="5400000">
            <a:off x="1185951" y="3008076"/>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a16="http://schemas.microsoft.com/office/drawing/2014/main" id="{189FD55C-9D85-4A13-B347-AC801759D5EA}"/>
              </a:ext>
            </a:extLst>
          </p:cNvPr>
          <p:cNvSpPr/>
          <p:nvPr/>
        </p:nvSpPr>
        <p:spPr>
          <a:xfrm>
            <a:off x="1485107" y="2852936"/>
            <a:ext cx="6552728" cy="3416320"/>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重点地区细颗粒物（</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PM2.5</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）平均浓度</a:t>
            </a:r>
            <a:r>
              <a:rPr lang="zh-CN" altLang="en-US" sz="1600" dirty="0">
                <a:solidFill>
                  <a:srgbClr val="C00000"/>
                </a:solidFill>
                <a:latin typeface="微软雅黑" panose="020B0503020204020204" pitchFamily="34" charset="-122"/>
                <a:ea typeface="微软雅黑" panose="020B0503020204020204" pitchFamily="34" charset="-122"/>
              </a:rPr>
              <a:t>下降</a:t>
            </a:r>
            <a:r>
              <a:rPr lang="en-US" altLang="zh-CN" sz="1600" b="1" dirty="0">
                <a:solidFill>
                  <a:srgbClr val="C00000"/>
                </a:solidFill>
                <a:latin typeface="微软雅黑" panose="020B0503020204020204" pitchFamily="34" charset="-122"/>
                <a:ea typeface="微软雅黑" panose="020B0503020204020204" pitchFamily="34" charset="-122"/>
              </a:rPr>
              <a:t>30</a:t>
            </a:r>
            <a:r>
              <a:rPr lang="en-US" altLang="zh-CN" sz="1600" dirty="0">
                <a:solidFill>
                  <a:srgbClr val="C00000"/>
                </a:solidFill>
                <a:latin typeface="微软雅黑" panose="020B0503020204020204" pitchFamily="34" charset="-122"/>
                <a:ea typeface="微软雅黑" panose="020B0503020204020204" pitchFamily="34" charset="-122"/>
              </a:rPr>
              <a:t>%</a:t>
            </a:r>
            <a:r>
              <a:rPr lang="zh-CN" altLang="en-US" sz="1600" dirty="0">
                <a:solidFill>
                  <a:srgbClr val="C00000"/>
                </a:solidFill>
                <a:latin typeface="微软雅黑" panose="020B0503020204020204" pitchFamily="34" charset="-122"/>
                <a:ea typeface="微软雅黑" panose="020B0503020204020204" pitchFamily="34" charset="-122"/>
              </a:rPr>
              <a:t>以上</a:t>
            </a:r>
            <a:endParaRPr lang="en-US" altLang="zh-CN" sz="1600" dirty="0">
              <a:solidFill>
                <a:srgbClr val="C00000"/>
              </a:solidFill>
              <a:latin typeface="微软雅黑" panose="020B0503020204020204" pitchFamily="34" charset="-122"/>
              <a:ea typeface="微软雅黑" panose="020B0503020204020204" pitchFamily="34" charset="-122"/>
            </a:endParaRPr>
          </a:p>
          <a:p>
            <a:pPr>
              <a:lnSpc>
                <a:spcPct val="150000"/>
              </a:lnSpc>
            </a:pPr>
            <a:r>
              <a:rPr lang="en-US" altLang="zh-CN" sz="1600" b="1" dirty="0">
                <a:solidFill>
                  <a:srgbClr val="C00000"/>
                </a:solidFill>
                <a:latin typeface="微软雅黑" panose="020B0503020204020204" pitchFamily="34" charset="-122"/>
                <a:ea typeface="微软雅黑" panose="020B0503020204020204" pitchFamily="34" charset="-122"/>
              </a:rPr>
              <a:t>71%</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的煤电机组实现超低排放</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煤炭消费比重下降</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8.1</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个百分点，清洁能源消费比重提高</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6.3</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个百分点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淘汰黄标车和老旧车</a:t>
            </a:r>
            <a:r>
              <a:rPr lang="en-US" altLang="zh-CN" sz="1600" dirty="0">
                <a:solidFill>
                  <a:srgbClr val="C00000"/>
                </a:solidFill>
                <a:latin typeface="微软雅黑" panose="020B0503020204020204" pitchFamily="34" charset="-122"/>
                <a:ea typeface="微软雅黑" panose="020B0503020204020204" pitchFamily="34" charset="-122"/>
              </a:rPr>
              <a:t>2000</a:t>
            </a:r>
            <a:r>
              <a:rPr lang="zh-CN" altLang="en-US" sz="1600" dirty="0">
                <a:solidFill>
                  <a:srgbClr val="C00000"/>
                </a:solidFill>
                <a:latin typeface="微软雅黑" panose="020B0503020204020204" pitchFamily="34" charset="-122"/>
                <a:ea typeface="微软雅黑" panose="020B0503020204020204" pitchFamily="34" charset="-122"/>
              </a:rPr>
              <a:t>多万</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辆</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加强重点流域海域水污染防治</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化肥农药使用量实现零增长</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推进重大生态保护和修复工程</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开展中央环保督察，严肃查处违法案件</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积极推动</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巴黎协定</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签署生效</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等腰三角形 49">
            <a:extLst>
              <a:ext uri="{FF2B5EF4-FFF2-40B4-BE49-F238E27FC236}">
                <a16:creationId xmlns:a16="http://schemas.microsoft.com/office/drawing/2014/main" id="{A147A1A9-1C46-4344-8492-6F589E44145B}"/>
              </a:ext>
            </a:extLst>
          </p:cNvPr>
          <p:cNvSpPr/>
          <p:nvPr/>
        </p:nvSpPr>
        <p:spPr>
          <a:xfrm rot="5400000">
            <a:off x="1185951" y="337735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等腰三角形 50">
            <a:extLst>
              <a:ext uri="{FF2B5EF4-FFF2-40B4-BE49-F238E27FC236}">
                <a16:creationId xmlns:a16="http://schemas.microsoft.com/office/drawing/2014/main" id="{4B5F9603-F744-4ECF-AC8D-49B105552331}"/>
              </a:ext>
            </a:extLst>
          </p:cNvPr>
          <p:cNvSpPr/>
          <p:nvPr/>
        </p:nvSpPr>
        <p:spPr>
          <a:xfrm rot="5400000">
            <a:off x="1185951" y="375586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等腰三角形 51">
            <a:extLst>
              <a:ext uri="{FF2B5EF4-FFF2-40B4-BE49-F238E27FC236}">
                <a16:creationId xmlns:a16="http://schemas.microsoft.com/office/drawing/2014/main" id="{3BA89241-F8C6-4D12-A0D6-1A24FB8A8E19}"/>
              </a:ext>
            </a:extLst>
          </p:cNvPr>
          <p:cNvSpPr/>
          <p:nvPr/>
        </p:nvSpPr>
        <p:spPr>
          <a:xfrm rot="5400000">
            <a:off x="1185951" y="416020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a:extLst>
              <a:ext uri="{FF2B5EF4-FFF2-40B4-BE49-F238E27FC236}">
                <a16:creationId xmlns:a16="http://schemas.microsoft.com/office/drawing/2014/main" id="{F8FC0782-29BD-4BAD-80A5-33D72BE1262B}"/>
              </a:ext>
            </a:extLst>
          </p:cNvPr>
          <p:cNvSpPr/>
          <p:nvPr/>
        </p:nvSpPr>
        <p:spPr>
          <a:xfrm rot="5400000">
            <a:off x="1185951" y="452024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等腰三角形 53">
            <a:extLst>
              <a:ext uri="{FF2B5EF4-FFF2-40B4-BE49-F238E27FC236}">
                <a16:creationId xmlns:a16="http://schemas.microsoft.com/office/drawing/2014/main" id="{1FF9FDB8-5F1A-4EB6-A1D1-D2FDF12C429F}"/>
              </a:ext>
            </a:extLst>
          </p:cNvPr>
          <p:cNvSpPr/>
          <p:nvPr/>
        </p:nvSpPr>
        <p:spPr>
          <a:xfrm rot="5400000">
            <a:off x="1185951" y="488028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等腰三角形 54">
            <a:extLst>
              <a:ext uri="{FF2B5EF4-FFF2-40B4-BE49-F238E27FC236}">
                <a16:creationId xmlns:a16="http://schemas.microsoft.com/office/drawing/2014/main" id="{B65A2E1C-B5CD-458B-8CE7-0B0CC3A6D169}"/>
              </a:ext>
            </a:extLst>
          </p:cNvPr>
          <p:cNvSpPr/>
          <p:nvPr/>
        </p:nvSpPr>
        <p:spPr>
          <a:xfrm rot="5400000">
            <a:off x="1185951" y="524032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a:extLst>
              <a:ext uri="{FF2B5EF4-FFF2-40B4-BE49-F238E27FC236}">
                <a16:creationId xmlns:a16="http://schemas.microsoft.com/office/drawing/2014/main" id="{25CF9BED-C579-40E0-8A58-F35B8861A4B4}"/>
              </a:ext>
            </a:extLst>
          </p:cNvPr>
          <p:cNvSpPr/>
          <p:nvPr/>
        </p:nvSpPr>
        <p:spPr>
          <a:xfrm rot="5400000">
            <a:off x="1185951" y="560036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等腰三角形 56">
            <a:extLst>
              <a:ext uri="{FF2B5EF4-FFF2-40B4-BE49-F238E27FC236}">
                <a16:creationId xmlns:a16="http://schemas.microsoft.com/office/drawing/2014/main" id="{339C59B0-AC74-4E86-AFB7-A6DB8FBAA61E}"/>
              </a:ext>
            </a:extLst>
          </p:cNvPr>
          <p:cNvSpPr/>
          <p:nvPr/>
        </p:nvSpPr>
        <p:spPr>
          <a:xfrm rot="5400000">
            <a:off x="1185951" y="596040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1256494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0"/>
                                        </p:tgtEl>
                                        <p:attrNameLst>
                                          <p:attrName>style.visibility</p:attrName>
                                        </p:attrNameLst>
                                      </p:cBhvr>
                                      <p:to>
                                        <p:strVal val="visible"/>
                                      </p:to>
                                    </p:set>
                                    <p:anim calcmode="lin" valueType="num">
                                      <p:cBhvr additive="base">
                                        <p:cTn id="11" dur="500" fill="hold"/>
                                        <p:tgtEl>
                                          <p:spTgt spid="120"/>
                                        </p:tgtEl>
                                        <p:attrNameLst>
                                          <p:attrName>ppt_x</p:attrName>
                                        </p:attrNameLst>
                                      </p:cBhvr>
                                      <p:tavLst>
                                        <p:tav tm="0">
                                          <p:val>
                                            <p:strVal val="#ppt_x"/>
                                          </p:val>
                                        </p:tav>
                                        <p:tav tm="100000">
                                          <p:val>
                                            <p:strVal val="#ppt_x"/>
                                          </p:val>
                                        </p:tav>
                                      </p:tavLst>
                                    </p:anim>
                                    <p:anim calcmode="lin" valueType="num">
                                      <p:cBhvr additive="base">
                                        <p:cTn id="12" dur="500" fill="hold"/>
                                        <p:tgtEl>
                                          <p:spTgt spid="12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7"/>
                                        </p:tgtEl>
                                        <p:attrNameLst>
                                          <p:attrName>style.visibility</p:attrName>
                                        </p:attrNameLst>
                                      </p:cBhvr>
                                      <p:to>
                                        <p:strVal val="visible"/>
                                      </p:to>
                                    </p:set>
                                    <p:anim calcmode="lin" valueType="num">
                                      <p:cBhvr additive="base">
                                        <p:cTn id="15" dur="500" fill="hold"/>
                                        <p:tgtEl>
                                          <p:spTgt spid="117"/>
                                        </p:tgtEl>
                                        <p:attrNameLst>
                                          <p:attrName>ppt_x</p:attrName>
                                        </p:attrNameLst>
                                      </p:cBhvr>
                                      <p:tavLst>
                                        <p:tav tm="0">
                                          <p:val>
                                            <p:strVal val="#ppt_x"/>
                                          </p:val>
                                        </p:tav>
                                        <p:tav tm="100000">
                                          <p:val>
                                            <p:strVal val="#ppt_x"/>
                                          </p:val>
                                        </p:tav>
                                      </p:tavLst>
                                    </p:anim>
                                    <p:anim calcmode="lin" valueType="num">
                                      <p:cBhvr additive="base">
                                        <p:cTn id="16" dur="500" fill="hold"/>
                                        <p:tgtEl>
                                          <p:spTgt spid="11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8"/>
                                        </p:tgtEl>
                                        <p:attrNameLst>
                                          <p:attrName>style.visibility</p:attrName>
                                        </p:attrNameLst>
                                      </p:cBhvr>
                                      <p:to>
                                        <p:strVal val="visible"/>
                                      </p:to>
                                    </p:set>
                                    <p:anim calcmode="lin" valueType="num">
                                      <p:cBhvr additive="base">
                                        <p:cTn id="19" dur="500" fill="hold"/>
                                        <p:tgtEl>
                                          <p:spTgt spid="118"/>
                                        </p:tgtEl>
                                        <p:attrNameLst>
                                          <p:attrName>ppt_x</p:attrName>
                                        </p:attrNameLst>
                                      </p:cBhvr>
                                      <p:tavLst>
                                        <p:tav tm="0">
                                          <p:val>
                                            <p:strVal val="#ppt_x"/>
                                          </p:val>
                                        </p:tav>
                                        <p:tav tm="100000">
                                          <p:val>
                                            <p:strVal val="#ppt_x"/>
                                          </p:val>
                                        </p:tav>
                                      </p:tavLst>
                                    </p:anim>
                                    <p:anim calcmode="lin" valueType="num">
                                      <p:cBhvr additive="base">
                                        <p:cTn id="20" dur="500" fill="hold"/>
                                        <p:tgtEl>
                                          <p:spTgt spid="11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9"/>
                                        </p:tgtEl>
                                        <p:attrNameLst>
                                          <p:attrName>style.visibility</p:attrName>
                                        </p:attrNameLst>
                                      </p:cBhvr>
                                      <p:to>
                                        <p:strVal val="visible"/>
                                      </p:to>
                                    </p:set>
                                    <p:anim calcmode="lin" valueType="num">
                                      <p:cBhvr additive="base">
                                        <p:cTn id="23" dur="500" fill="hold"/>
                                        <p:tgtEl>
                                          <p:spTgt spid="119"/>
                                        </p:tgtEl>
                                        <p:attrNameLst>
                                          <p:attrName>ppt_x</p:attrName>
                                        </p:attrNameLst>
                                      </p:cBhvr>
                                      <p:tavLst>
                                        <p:tav tm="0">
                                          <p:val>
                                            <p:strVal val="#ppt_x"/>
                                          </p:val>
                                        </p:tav>
                                        <p:tav tm="100000">
                                          <p:val>
                                            <p:strVal val="#ppt_x"/>
                                          </p:val>
                                        </p:tav>
                                      </p:tavLst>
                                    </p:anim>
                                    <p:anim calcmode="lin" valueType="num">
                                      <p:cBhvr additive="base">
                                        <p:cTn id="24" dur="500" fill="hold"/>
                                        <p:tgtEl>
                                          <p:spTgt spid="11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nodePh="1">
                                  <p:stCondLst>
                                    <p:cond delay="0"/>
                                  </p:stCondLst>
                                  <p:endCondLst>
                                    <p:cond evt="begin" delay="0">
                                      <p:tn val="25"/>
                                    </p:cond>
                                  </p:end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ppt_x"/>
                                          </p:val>
                                        </p:tav>
                                        <p:tav tm="100000">
                                          <p:val>
                                            <p:strVal val="#ppt_x"/>
                                          </p:val>
                                        </p:tav>
                                      </p:tavLst>
                                    </p:anim>
                                    <p:anim calcmode="lin" valueType="num">
                                      <p:cBhvr additive="base">
                                        <p:cTn id="28" dur="500" fill="hold"/>
                                        <p:tgtEl>
                                          <p:spTgt spid="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500" fill="hold"/>
                                        <p:tgtEl>
                                          <p:spTgt spid="35"/>
                                        </p:tgtEl>
                                        <p:attrNameLst>
                                          <p:attrName>ppt_x</p:attrName>
                                        </p:attrNameLst>
                                      </p:cBhvr>
                                      <p:tavLst>
                                        <p:tav tm="0">
                                          <p:val>
                                            <p:strVal val="#ppt_x"/>
                                          </p:val>
                                        </p:tav>
                                        <p:tav tm="100000">
                                          <p:val>
                                            <p:strVal val="#ppt_x"/>
                                          </p:val>
                                        </p:tav>
                                      </p:tavLst>
                                    </p:anim>
                                    <p:anim calcmode="lin" valueType="num">
                                      <p:cBhvr additive="base">
                                        <p:cTn id="32" dur="500" fill="hold"/>
                                        <p:tgtEl>
                                          <p:spTgt spid="3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fill="hold"/>
                                        <p:tgtEl>
                                          <p:spTgt spid="23"/>
                                        </p:tgtEl>
                                        <p:attrNameLst>
                                          <p:attrName>ppt_x</p:attrName>
                                        </p:attrNameLst>
                                      </p:cBhvr>
                                      <p:tavLst>
                                        <p:tav tm="0">
                                          <p:val>
                                            <p:strVal val="#ppt_x"/>
                                          </p:val>
                                        </p:tav>
                                        <p:tav tm="100000">
                                          <p:val>
                                            <p:strVal val="#ppt_x"/>
                                          </p:val>
                                        </p:tav>
                                      </p:tavLst>
                                    </p:anim>
                                    <p:anim calcmode="lin" valueType="num">
                                      <p:cBhvr additive="base">
                                        <p:cTn id="36" dur="500" fill="hold"/>
                                        <p:tgtEl>
                                          <p:spTgt spid="23"/>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50"/>
                                        </p:tgtEl>
                                        <p:attrNameLst>
                                          <p:attrName>style.visibility</p:attrName>
                                        </p:attrNameLst>
                                      </p:cBhvr>
                                      <p:to>
                                        <p:strVal val="visible"/>
                                      </p:to>
                                    </p:set>
                                    <p:anim calcmode="lin" valueType="num">
                                      <p:cBhvr additive="base">
                                        <p:cTn id="39" dur="500" fill="hold"/>
                                        <p:tgtEl>
                                          <p:spTgt spid="50"/>
                                        </p:tgtEl>
                                        <p:attrNameLst>
                                          <p:attrName>ppt_x</p:attrName>
                                        </p:attrNameLst>
                                      </p:cBhvr>
                                      <p:tavLst>
                                        <p:tav tm="0">
                                          <p:val>
                                            <p:strVal val="#ppt_x"/>
                                          </p:val>
                                        </p:tav>
                                        <p:tav tm="100000">
                                          <p:val>
                                            <p:strVal val="#ppt_x"/>
                                          </p:val>
                                        </p:tav>
                                      </p:tavLst>
                                    </p:anim>
                                    <p:anim calcmode="lin" valueType="num">
                                      <p:cBhvr additive="base">
                                        <p:cTn id="40" dur="500" fill="hold"/>
                                        <p:tgtEl>
                                          <p:spTgt spid="50"/>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51"/>
                                        </p:tgtEl>
                                        <p:attrNameLst>
                                          <p:attrName>style.visibility</p:attrName>
                                        </p:attrNameLst>
                                      </p:cBhvr>
                                      <p:to>
                                        <p:strVal val="visible"/>
                                      </p:to>
                                    </p:set>
                                    <p:anim calcmode="lin" valueType="num">
                                      <p:cBhvr additive="base">
                                        <p:cTn id="43" dur="500" fill="hold"/>
                                        <p:tgtEl>
                                          <p:spTgt spid="51"/>
                                        </p:tgtEl>
                                        <p:attrNameLst>
                                          <p:attrName>ppt_x</p:attrName>
                                        </p:attrNameLst>
                                      </p:cBhvr>
                                      <p:tavLst>
                                        <p:tav tm="0">
                                          <p:val>
                                            <p:strVal val="#ppt_x"/>
                                          </p:val>
                                        </p:tav>
                                        <p:tav tm="100000">
                                          <p:val>
                                            <p:strVal val="#ppt_x"/>
                                          </p:val>
                                        </p:tav>
                                      </p:tavLst>
                                    </p:anim>
                                    <p:anim calcmode="lin" valueType="num">
                                      <p:cBhvr additive="base">
                                        <p:cTn id="44" dur="500" fill="hold"/>
                                        <p:tgtEl>
                                          <p:spTgt spid="51"/>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52"/>
                                        </p:tgtEl>
                                        <p:attrNameLst>
                                          <p:attrName>style.visibility</p:attrName>
                                        </p:attrNameLst>
                                      </p:cBhvr>
                                      <p:to>
                                        <p:strVal val="visible"/>
                                      </p:to>
                                    </p:set>
                                    <p:anim calcmode="lin" valueType="num">
                                      <p:cBhvr additive="base">
                                        <p:cTn id="47" dur="500" fill="hold"/>
                                        <p:tgtEl>
                                          <p:spTgt spid="52"/>
                                        </p:tgtEl>
                                        <p:attrNameLst>
                                          <p:attrName>ppt_x</p:attrName>
                                        </p:attrNameLst>
                                      </p:cBhvr>
                                      <p:tavLst>
                                        <p:tav tm="0">
                                          <p:val>
                                            <p:strVal val="#ppt_x"/>
                                          </p:val>
                                        </p:tav>
                                        <p:tav tm="100000">
                                          <p:val>
                                            <p:strVal val="#ppt_x"/>
                                          </p:val>
                                        </p:tav>
                                      </p:tavLst>
                                    </p:anim>
                                    <p:anim calcmode="lin" valueType="num">
                                      <p:cBhvr additive="base">
                                        <p:cTn id="48" dur="500" fill="hold"/>
                                        <p:tgtEl>
                                          <p:spTgt spid="52"/>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53"/>
                                        </p:tgtEl>
                                        <p:attrNameLst>
                                          <p:attrName>style.visibility</p:attrName>
                                        </p:attrNameLst>
                                      </p:cBhvr>
                                      <p:to>
                                        <p:strVal val="visible"/>
                                      </p:to>
                                    </p:set>
                                    <p:anim calcmode="lin" valueType="num">
                                      <p:cBhvr additive="base">
                                        <p:cTn id="51" dur="500" fill="hold"/>
                                        <p:tgtEl>
                                          <p:spTgt spid="53"/>
                                        </p:tgtEl>
                                        <p:attrNameLst>
                                          <p:attrName>ppt_x</p:attrName>
                                        </p:attrNameLst>
                                      </p:cBhvr>
                                      <p:tavLst>
                                        <p:tav tm="0">
                                          <p:val>
                                            <p:strVal val="#ppt_x"/>
                                          </p:val>
                                        </p:tav>
                                        <p:tav tm="100000">
                                          <p:val>
                                            <p:strVal val="#ppt_x"/>
                                          </p:val>
                                        </p:tav>
                                      </p:tavLst>
                                    </p:anim>
                                    <p:anim calcmode="lin" valueType="num">
                                      <p:cBhvr additive="base">
                                        <p:cTn id="52" dur="500" fill="hold"/>
                                        <p:tgtEl>
                                          <p:spTgt spid="53"/>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54"/>
                                        </p:tgtEl>
                                        <p:attrNameLst>
                                          <p:attrName>style.visibility</p:attrName>
                                        </p:attrNameLst>
                                      </p:cBhvr>
                                      <p:to>
                                        <p:strVal val="visible"/>
                                      </p:to>
                                    </p:set>
                                    <p:anim calcmode="lin" valueType="num">
                                      <p:cBhvr additive="base">
                                        <p:cTn id="55" dur="500" fill="hold"/>
                                        <p:tgtEl>
                                          <p:spTgt spid="54"/>
                                        </p:tgtEl>
                                        <p:attrNameLst>
                                          <p:attrName>ppt_x</p:attrName>
                                        </p:attrNameLst>
                                      </p:cBhvr>
                                      <p:tavLst>
                                        <p:tav tm="0">
                                          <p:val>
                                            <p:strVal val="#ppt_x"/>
                                          </p:val>
                                        </p:tav>
                                        <p:tav tm="100000">
                                          <p:val>
                                            <p:strVal val="#ppt_x"/>
                                          </p:val>
                                        </p:tav>
                                      </p:tavLst>
                                    </p:anim>
                                    <p:anim calcmode="lin" valueType="num">
                                      <p:cBhvr additive="base">
                                        <p:cTn id="56" dur="500" fill="hold"/>
                                        <p:tgtEl>
                                          <p:spTgt spid="54"/>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55"/>
                                        </p:tgtEl>
                                        <p:attrNameLst>
                                          <p:attrName>style.visibility</p:attrName>
                                        </p:attrNameLst>
                                      </p:cBhvr>
                                      <p:to>
                                        <p:strVal val="visible"/>
                                      </p:to>
                                    </p:set>
                                    <p:anim calcmode="lin" valueType="num">
                                      <p:cBhvr additive="base">
                                        <p:cTn id="59" dur="500" fill="hold"/>
                                        <p:tgtEl>
                                          <p:spTgt spid="55"/>
                                        </p:tgtEl>
                                        <p:attrNameLst>
                                          <p:attrName>ppt_x</p:attrName>
                                        </p:attrNameLst>
                                      </p:cBhvr>
                                      <p:tavLst>
                                        <p:tav tm="0">
                                          <p:val>
                                            <p:strVal val="#ppt_x"/>
                                          </p:val>
                                        </p:tav>
                                        <p:tav tm="100000">
                                          <p:val>
                                            <p:strVal val="#ppt_x"/>
                                          </p:val>
                                        </p:tav>
                                      </p:tavLst>
                                    </p:anim>
                                    <p:anim calcmode="lin" valueType="num">
                                      <p:cBhvr additive="base">
                                        <p:cTn id="60" dur="500" fill="hold"/>
                                        <p:tgtEl>
                                          <p:spTgt spid="55"/>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56"/>
                                        </p:tgtEl>
                                        <p:attrNameLst>
                                          <p:attrName>style.visibility</p:attrName>
                                        </p:attrNameLst>
                                      </p:cBhvr>
                                      <p:to>
                                        <p:strVal val="visible"/>
                                      </p:to>
                                    </p:set>
                                    <p:anim calcmode="lin" valueType="num">
                                      <p:cBhvr additive="base">
                                        <p:cTn id="63" dur="500" fill="hold"/>
                                        <p:tgtEl>
                                          <p:spTgt spid="56"/>
                                        </p:tgtEl>
                                        <p:attrNameLst>
                                          <p:attrName>ppt_x</p:attrName>
                                        </p:attrNameLst>
                                      </p:cBhvr>
                                      <p:tavLst>
                                        <p:tav tm="0">
                                          <p:val>
                                            <p:strVal val="#ppt_x"/>
                                          </p:val>
                                        </p:tav>
                                        <p:tav tm="100000">
                                          <p:val>
                                            <p:strVal val="#ppt_x"/>
                                          </p:val>
                                        </p:tav>
                                      </p:tavLst>
                                    </p:anim>
                                    <p:anim calcmode="lin" valueType="num">
                                      <p:cBhvr additive="base">
                                        <p:cTn id="64" dur="500" fill="hold"/>
                                        <p:tgtEl>
                                          <p:spTgt spid="56"/>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57"/>
                                        </p:tgtEl>
                                        <p:attrNameLst>
                                          <p:attrName>style.visibility</p:attrName>
                                        </p:attrNameLst>
                                      </p:cBhvr>
                                      <p:to>
                                        <p:strVal val="visible"/>
                                      </p:to>
                                    </p:set>
                                    <p:anim calcmode="lin" valueType="num">
                                      <p:cBhvr additive="base">
                                        <p:cTn id="67" dur="500" fill="hold"/>
                                        <p:tgtEl>
                                          <p:spTgt spid="57"/>
                                        </p:tgtEl>
                                        <p:attrNameLst>
                                          <p:attrName>ppt_x</p:attrName>
                                        </p:attrNameLst>
                                      </p:cBhvr>
                                      <p:tavLst>
                                        <p:tav tm="0">
                                          <p:val>
                                            <p:strVal val="#ppt_x"/>
                                          </p:val>
                                        </p:tav>
                                        <p:tav tm="100000">
                                          <p:val>
                                            <p:strVal val="#ppt_x"/>
                                          </p:val>
                                        </p:tav>
                                      </p:tavLst>
                                    </p:anim>
                                    <p:anim calcmode="lin" valueType="num">
                                      <p:cBhvr additive="base">
                                        <p:cTn id="68"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P spid="2" grpId="0"/>
      <p:bldP spid="117" grpId="0"/>
      <p:bldP spid="118" grpId="0" animBg="1"/>
      <p:bldP spid="119" grpId="0"/>
      <p:bldP spid="3" grpId="0"/>
      <p:bldP spid="35" grpId="0" animBg="1"/>
      <p:bldP spid="23" grpId="0"/>
      <p:bldP spid="50" grpId="0" animBg="1"/>
      <p:bldP spid="51" grpId="0" animBg="1"/>
      <p:bldP spid="52" grpId="0" animBg="1"/>
      <p:bldP spid="53" grpId="0" animBg="1"/>
      <p:bldP spid="54" grpId="0" animBg="1"/>
      <p:bldP spid="55" grpId="0" animBg="1"/>
      <p:bldP spid="56" grpId="0" animBg="1"/>
      <p:bldP spid="57"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矩形 119">
            <a:extLst>
              <a:ext uri="{FF2B5EF4-FFF2-40B4-BE49-F238E27FC236}">
                <a16:creationId xmlns:a16="http://schemas.microsoft.com/office/drawing/2014/main" id="{7D3CDBC4-88F8-41FF-91A4-F9BB4CE5D0A9}"/>
              </a:ext>
            </a:extLst>
          </p:cNvPr>
          <p:cNvSpPr/>
          <p:nvPr/>
        </p:nvSpPr>
        <p:spPr>
          <a:xfrm>
            <a:off x="1125067" y="1556792"/>
            <a:ext cx="10081120" cy="1008112"/>
          </a:xfrm>
          <a:prstGeom prst="rect">
            <a:avLst/>
          </a:prstGeom>
          <a:solidFill>
            <a:schemeClr val="accent2"/>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053059" y="260648"/>
            <a:ext cx="4339650"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过去五年的主要工作</a:t>
            </a:r>
          </a:p>
        </p:txBody>
      </p:sp>
      <p:sp>
        <p:nvSpPr>
          <p:cNvPr id="117" name="矩形 116">
            <a:extLst>
              <a:ext uri="{FF2B5EF4-FFF2-40B4-BE49-F238E27FC236}">
                <a16:creationId xmlns:a16="http://schemas.microsoft.com/office/drawing/2014/main" id="{4841C70E-6241-418D-AC0A-D52B673C4CC2}"/>
              </a:ext>
            </a:extLst>
          </p:cNvPr>
          <p:cNvSpPr/>
          <p:nvPr/>
        </p:nvSpPr>
        <p:spPr>
          <a:xfrm>
            <a:off x="3717355" y="1628800"/>
            <a:ext cx="6210845" cy="837152"/>
          </a:xfrm>
          <a:prstGeom prst="rect">
            <a:avLst/>
          </a:prstGeom>
        </p:spPr>
        <p:txBody>
          <a:bodyPr wrap="square">
            <a:spAutoFit/>
          </a:bodyPr>
          <a:lstStyle/>
          <a:p>
            <a:pPr>
              <a:lnSpc>
                <a:spcPct val="121000"/>
              </a:lnSpc>
            </a:pPr>
            <a:r>
              <a:rPr lang="zh-CN" altLang="en-US" sz="2000" b="1" dirty="0">
                <a:solidFill>
                  <a:schemeClr val="bg1"/>
                </a:solidFill>
                <a:latin typeface="微软雅黑" panose="020B0503020204020204" pitchFamily="34" charset="-122"/>
                <a:ea typeface="微软雅黑" panose="020B0503020204020204" pitchFamily="34" charset="-122"/>
              </a:rPr>
              <a:t>坚持依法全面履行政府职能，着力加强和创新社会治理，社会保持和谐稳定</a:t>
            </a:r>
          </a:p>
        </p:txBody>
      </p:sp>
      <p:sp>
        <p:nvSpPr>
          <p:cNvPr id="118" name="六边形 117">
            <a:extLst>
              <a:ext uri="{FF2B5EF4-FFF2-40B4-BE49-F238E27FC236}">
                <a16:creationId xmlns:a16="http://schemas.microsoft.com/office/drawing/2014/main" id="{0B23D4B4-8B29-4B5D-BF59-95B4A0144E67}"/>
              </a:ext>
            </a:extLst>
          </p:cNvPr>
          <p:cNvSpPr/>
          <p:nvPr/>
        </p:nvSpPr>
        <p:spPr>
          <a:xfrm>
            <a:off x="1773139" y="1412776"/>
            <a:ext cx="1368152" cy="1296144"/>
          </a:xfrm>
          <a:prstGeom prst="hexagon">
            <a:avLst/>
          </a:prstGeom>
          <a:solidFill>
            <a:schemeClr val="bg1"/>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矩形 118">
            <a:extLst>
              <a:ext uri="{FF2B5EF4-FFF2-40B4-BE49-F238E27FC236}">
                <a16:creationId xmlns:a16="http://schemas.microsoft.com/office/drawing/2014/main" id="{5068219C-C2F5-40FB-B25D-063B8865EE64}"/>
              </a:ext>
            </a:extLst>
          </p:cNvPr>
          <p:cNvSpPr/>
          <p:nvPr/>
        </p:nvSpPr>
        <p:spPr>
          <a:xfrm>
            <a:off x="2061171" y="1456908"/>
            <a:ext cx="1008112" cy="988347"/>
          </a:xfrm>
          <a:prstGeom prst="rect">
            <a:avLst/>
          </a:prstGeom>
        </p:spPr>
        <p:txBody>
          <a:bodyPr wrap="square">
            <a:spAutoFit/>
          </a:bodyPr>
          <a:lstStyle/>
          <a:p>
            <a:pPr>
              <a:lnSpc>
                <a:spcPct val="150000"/>
              </a:lnSpc>
            </a:pPr>
            <a:r>
              <a:rPr lang="en-US" altLang="zh-CN" sz="4400" b="1" dirty="0">
                <a:solidFill>
                  <a:schemeClr val="accent1"/>
                </a:solidFill>
                <a:latin typeface="微软雅黑" panose="020B0503020204020204" pitchFamily="34" charset="-122"/>
                <a:ea typeface="微软雅黑" panose="020B0503020204020204" pitchFamily="34" charset="-122"/>
              </a:rPr>
              <a:t>09</a:t>
            </a:r>
            <a:endParaRPr lang="zh-CN" altLang="en-US" sz="4400" b="1" dirty="0">
              <a:solidFill>
                <a:schemeClr val="accent1"/>
              </a:solidFill>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id="{3ED9AA21-C9BA-4E1C-9761-B2B5D053B029}"/>
              </a:ext>
            </a:extLst>
          </p:cNvPr>
          <p:cNvSpPr/>
          <p:nvPr/>
        </p:nvSpPr>
        <p:spPr>
          <a:xfrm>
            <a:off x="4941491" y="5540"/>
            <a:ext cx="6092825" cy="328936"/>
          </a:xfrm>
          <a:prstGeom prst="rect">
            <a:avLst/>
          </a:prstGeom>
        </p:spPr>
        <p:txBody>
          <a:bodyPr wrap="square">
            <a:spAutoFit/>
          </a:bodyPr>
          <a:lstStyle/>
          <a:p>
            <a:pPr>
              <a:lnSpc>
                <a:spcPct val="120000"/>
              </a:lnSpc>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 name="矩形 23">
            <a:extLst>
              <a:ext uri="{FF2B5EF4-FFF2-40B4-BE49-F238E27FC236}">
                <a16:creationId xmlns:a16="http://schemas.microsoft.com/office/drawing/2014/main" id="{EFC9EE5C-E951-4BBA-99CC-8EE7CD625AA8}"/>
              </a:ext>
            </a:extLst>
          </p:cNvPr>
          <p:cNvSpPr/>
          <p:nvPr/>
        </p:nvSpPr>
        <p:spPr>
          <a:xfrm>
            <a:off x="1413099" y="2780928"/>
            <a:ext cx="8784976" cy="3440942"/>
          </a:xfrm>
          <a:prstGeom prst="rect">
            <a:avLst/>
          </a:prstGeom>
        </p:spPr>
        <p:txBody>
          <a:bodyPr wrap="square">
            <a:spAutoFit/>
          </a:bodyPr>
          <a:lstStyle/>
          <a:p>
            <a:pPr>
              <a:lnSpc>
                <a:spcPct val="17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提请全国人大常委会制定修订法律</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95</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部，制定修订行政法规</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195</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部，修改废止一大批部门规章</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7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省、市、县政府部门制定公布权责清单</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7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开展国务院大督查和专项督查</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7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扩大法律援助范围</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7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事故总量和重特大事故数量持续下降</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7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改革完善食品药品监管，强化风险全程管控</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7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加强地震、特大洪灾等防灾减灾救灾工作</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7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健全社会治安防控体系</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9" name="等腰三角形 58">
            <a:extLst>
              <a:ext uri="{FF2B5EF4-FFF2-40B4-BE49-F238E27FC236}">
                <a16:creationId xmlns:a16="http://schemas.microsoft.com/office/drawing/2014/main" id="{5CC0489A-2BD8-40FE-9194-FC03882592D8}"/>
              </a:ext>
            </a:extLst>
          </p:cNvPr>
          <p:cNvSpPr/>
          <p:nvPr/>
        </p:nvSpPr>
        <p:spPr>
          <a:xfrm rot="5400000">
            <a:off x="1185951" y="3008076"/>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等腰三角形 59">
            <a:extLst>
              <a:ext uri="{FF2B5EF4-FFF2-40B4-BE49-F238E27FC236}">
                <a16:creationId xmlns:a16="http://schemas.microsoft.com/office/drawing/2014/main" id="{DE86FAA5-645B-41AE-80A3-959FC6FABF40}"/>
              </a:ext>
            </a:extLst>
          </p:cNvPr>
          <p:cNvSpPr/>
          <p:nvPr/>
        </p:nvSpPr>
        <p:spPr>
          <a:xfrm rot="5400000">
            <a:off x="1185951" y="344012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等腰三角形 60">
            <a:extLst>
              <a:ext uri="{FF2B5EF4-FFF2-40B4-BE49-F238E27FC236}">
                <a16:creationId xmlns:a16="http://schemas.microsoft.com/office/drawing/2014/main" id="{4CC5E29A-EF70-4D4D-BB36-F755AFACDD09}"/>
              </a:ext>
            </a:extLst>
          </p:cNvPr>
          <p:cNvSpPr/>
          <p:nvPr/>
        </p:nvSpPr>
        <p:spPr>
          <a:xfrm rot="5400000">
            <a:off x="1185951" y="380016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a:extLst>
              <a:ext uri="{FF2B5EF4-FFF2-40B4-BE49-F238E27FC236}">
                <a16:creationId xmlns:a16="http://schemas.microsoft.com/office/drawing/2014/main" id="{D5C8C9C9-6320-4B81-BCE4-A32F74D99B0B}"/>
              </a:ext>
            </a:extLst>
          </p:cNvPr>
          <p:cNvSpPr/>
          <p:nvPr/>
        </p:nvSpPr>
        <p:spPr>
          <a:xfrm rot="5400000">
            <a:off x="1185951" y="423221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等腰三角形 62">
            <a:extLst>
              <a:ext uri="{FF2B5EF4-FFF2-40B4-BE49-F238E27FC236}">
                <a16:creationId xmlns:a16="http://schemas.microsoft.com/office/drawing/2014/main" id="{4ECDF05E-4CA2-4E54-9AF1-68ED34B98F98}"/>
              </a:ext>
            </a:extLst>
          </p:cNvPr>
          <p:cNvSpPr/>
          <p:nvPr/>
        </p:nvSpPr>
        <p:spPr>
          <a:xfrm rot="5400000">
            <a:off x="1185951" y="4664260"/>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a:extLst>
              <a:ext uri="{FF2B5EF4-FFF2-40B4-BE49-F238E27FC236}">
                <a16:creationId xmlns:a16="http://schemas.microsoft.com/office/drawing/2014/main" id="{207C491E-1102-443C-8D29-6344E9B75A80}"/>
              </a:ext>
            </a:extLst>
          </p:cNvPr>
          <p:cNvSpPr/>
          <p:nvPr/>
        </p:nvSpPr>
        <p:spPr>
          <a:xfrm rot="5400000">
            <a:off x="1185951" y="5024300"/>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a:extLst>
              <a:ext uri="{FF2B5EF4-FFF2-40B4-BE49-F238E27FC236}">
                <a16:creationId xmlns:a16="http://schemas.microsoft.com/office/drawing/2014/main" id="{1C6D5828-F9B7-4EB2-98A2-639AEBEEC5C2}"/>
              </a:ext>
            </a:extLst>
          </p:cNvPr>
          <p:cNvSpPr/>
          <p:nvPr/>
        </p:nvSpPr>
        <p:spPr>
          <a:xfrm rot="5400000">
            <a:off x="1185951" y="545634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等腰三角形 65">
            <a:extLst>
              <a:ext uri="{FF2B5EF4-FFF2-40B4-BE49-F238E27FC236}">
                <a16:creationId xmlns:a16="http://schemas.microsoft.com/office/drawing/2014/main" id="{830A1185-995F-4452-8445-AF079871703B}"/>
              </a:ext>
            </a:extLst>
          </p:cNvPr>
          <p:cNvSpPr/>
          <p:nvPr/>
        </p:nvSpPr>
        <p:spPr>
          <a:xfrm rot="5400000">
            <a:off x="1185951" y="5888396"/>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6662748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0"/>
                                        </p:tgtEl>
                                        <p:attrNameLst>
                                          <p:attrName>style.visibility</p:attrName>
                                        </p:attrNameLst>
                                      </p:cBhvr>
                                      <p:to>
                                        <p:strVal val="visible"/>
                                      </p:to>
                                    </p:set>
                                    <p:anim calcmode="lin" valueType="num">
                                      <p:cBhvr additive="base">
                                        <p:cTn id="11" dur="500" fill="hold"/>
                                        <p:tgtEl>
                                          <p:spTgt spid="120"/>
                                        </p:tgtEl>
                                        <p:attrNameLst>
                                          <p:attrName>ppt_x</p:attrName>
                                        </p:attrNameLst>
                                      </p:cBhvr>
                                      <p:tavLst>
                                        <p:tav tm="0">
                                          <p:val>
                                            <p:strVal val="#ppt_x"/>
                                          </p:val>
                                        </p:tav>
                                        <p:tav tm="100000">
                                          <p:val>
                                            <p:strVal val="#ppt_x"/>
                                          </p:val>
                                        </p:tav>
                                      </p:tavLst>
                                    </p:anim>
                                    <p:anim calcmode="lin" valueType="num">
                                      <p:cBhvr additive="base">
                                        <p:cTn id="12" dur="500" fill="hold"/>
                                        <p:tgtEl>
                                          <p:spTgt spid="12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7"/>
                                        </p:tgtEl>
                                        <p:attrNameLst>
                                          <p:attrName>style.visibility</p:attrName>
                                        </p:attrNameLst>
                                      </p:cBhvr>
                                      <p:to>
                                        <p:strVal val="visible"/>
                                      </p:to>
                                    </p:set>
                                    <p:anim calcmode="lin" valueType="num">
                                      <p:cBhvr additive="base">
                                        <p:cTn id="15" dur="500" fill="hold"/>
                                        <p:tgtEl>
                                          <p:spTgt spid="117"/>
                                        </p:tgtEl>
                                        <p:attrNameLst>
                                          <p:attrName>ppt_x</p:attrName>
                                        </p:attrNameLst>
                                      </p:cBhvr>
                                      <p:tavLst>
                                        <p:tav tm="0">
                                          <p:val>
                                            <p:strVal val="#ppt_x"/>
                                          </p:val>
                                        </p:tav>
                                        <p:tav tm="100000">
                                          <p:val>
                                            <p:strVal val="#ppt_x"/>
                                          </p:val>
                                        </p:tav>
                                      </p:tavLst>
                                    </p:anim>
                                    <p:anim calcmode="lin" valueType="num">
                                      <p:cBhvr additive="base">
                                        <p:cTn id="16" dur="500" fill="hold"/>
                                        <p:tgtEl>
                                          <p:spTgt spid="11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8"/>
                                        </p:tgtEl>
                                        <p:attrNameLst>
                                          <p:attrName>style.visibility</p:attrName>
                                        </p:attrNameLst>
                                      </p:cBhvr>
                                      <p:to>
                                        <p:strVal val="visible"/>
                                      </p:to>
                                    </p:set>
                                    <p:anim calcmode="lin" valueType="num">
                                      <p:cBhvr additive="base">
                                        <p:cTn id="19" dur="500" fill="hold"/>
                                        <p:tgtEl>
                                          <p:spTgt spid="118"/>
                                        </p:tgtEl>
                                        <p:attrNameLst>
                                          <p:attrName>ppt_x</p:attrName>
                                        </p:attrNameLst>
                                      </p:cBhvr>
                                      <p:tavLst>
                                        <p:tav tm="0">
                                          <p:val>
                                            <p:strVal val="#ppt_x"/>
                                          </p:val>
                                        </p:tav>
                                        <p:tav tm="100000">
                                          <p:val>
                                            <p:strVal val="#ppt_x"/>
                                          </p:val>
                                        </p:tav>
                                      </p:tavLst>
                                    </p:anim>
                                    <p:anim calcmode="lin" valueType="num">
                                      <p:cBhvr additive="base">
                                        <p:cTn id="20" dur="500" fill="hold"/>
                                        <p:tgtEl>
                                          <p:spTgt spid="11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9"/>
                                        </p:tgtEl>
                                        <p:attrNameLst>
                                          <p:attrName>style.visibility</p:attrName>
                                        </p:attrNameLst>
                                      </p:cBhvr>
                                      <p:to>
                                        <p:strVal val="visible"/>
                                      </p:to>
                                    </p:set>
                                    <p:anim calcmode="lin" valueType="num">
                                      <p:cBhvr additive="base">
                                        <p:cTn id="23" dur="500" fill="hold"/>
                                        <p:tgtEl>
                                          <p:spTgt spid="119"/>
                                        </p:tgtEl>
                                        <p:attrNameLst>
                                          <p:attrName>ppt_x</p:attrName>
                                        </p:attrNameLst>
                                      </p:cBhvr>
                                      <p:tavLst>
                                        <p:tav tm="0">
                                          <p:val>
                                            <p:strVal val="#ppt_x"/>
                                          </p:val>
                                        </p:tav>
                                        <p:tav tm="100000">
                                          <p:val>
                                            <p:strVal val="#ppt_x"/>
                                          </p:val>
                                        </p:tav>
                                      </p:tavLst>
                                    </p:anim>
                                    <p:anim calcmode="lin" valueType="num">
                                      <p:cBhvr additive="base">
                                        <p:cTn id="24" dur="500" fill="hold"/>
                                        <p:tgtEl>
                                          <p:spTgt spid="11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nodePh="1">
                                  <p:stCondLst>
                                    <p:cond delay="0"/>
                                  </p:stCondLst>
                                  <p:endCondLst>
                                    <p:cond evt="begin" delay="0">
                                      <p:tn val="25"/>
                                    </p:cond>
                                  </p:end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ppt_x"/>
                                          </p:val>
                                        </p:tav>
                                        <p:tav tm="100000">
                                          <p:val>
                                            <p:strVal val="#ppt_x"/>
                                          </p:val>
                                        </p:tav>
                                      </p:tavLst>
                                    </p:anim>
                                    <p:anim calcmode="lin" valueType="num">
                                      <p:cBhvr additive="base">
                                        <p:cTn id="28" dur="500" fill="hold"/>
                                        <p:tgtEl>
                                          <p:spTgt spid="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500" fill="hold"/>
                                        <p:tgtEl>
                                          <p:spTgt spid="24"/>
                                        </p:tgtEl>
                                        <p:attrNameLst>
                                          <p:attrName>ppt_x</p:attrName>
                                        </p:attrNameLst>
                                      </p:cBhvr>
                                      <p:tavLst>
                                        <p:tav tm="0">
                                          <p:val>
                                            <p:strVal val="#ppt_x"/>
                                          </p:val>
                                        </p:tav>
                                        <p:tav tm="100000">
                                          <p:val>
                                            <p:strVal val="#ppt_x"/>
                                          </p:val>
                                        </p:tav>
                                      </p:tavLst>
                                    </p:anim>
                                    <p:anim calcmode="lin" valueType="num">
                                      <p:cBhvr additive="base">
                                        <p:cTn id="32" dur="500" fill="hold"/>
                                        <p:tgtEl>
                                          <p:spTgt spid="2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59"/>
                                        </p:tgtEl>
                                        <p:attrNameLst>
                                          <p:attrName>style.visibility</p:attrName>
                                        </p:attrNameLst>
                                      </p:cBhvr>
                                      <p:to>
                                        <p:strVal val="visible"/>
                                      </p:to>
                                    </p:set>
                                    <p:anim calcmode="lin" valueType="num">
                                      <p:cBhvr additive="base">
                                        <p:cTn id="35" dur="500" fill="hold"/>
                                        <p:tgtEl>
                                          <p:spTgt spid="59"/>
                                        </p:tgtEl>
                                        <p:attrNameLst>
                                          <p:attrName>ppt_x</p:attrName>
                                        </p:attrNameLst>
                                      </p:cBhvr>
                                      <p:tavLst>
                                        <p:tav tm="0">
                                          <p:val>
                                            <p:strVal val="#ppt_x"/>
                                          </p:val>
                                        </p:tav>
                                        <p:tav tm="100000">
                                          <p:val>
                                            <p:strVal val="#ppt_x"/>
                                          </p:val>
                                        </p:tav>
                                      </p:tavLst>
                                    </p:anim>
                                    <p:anim calcmode="lin" valueType="num">
                                      <p:cBhvr additive="base">
                                        <p:cTn id="36" dur="500" fill="hold"/>
                                        <p:tgtEl>
                                          <p:spTgt spid="59"/>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60"/>
                                        </p:tgtEl>
                                        <p:attrNameLst>
                                          <p:attrName>style.visibility</p:attrName>
                                        </p:attrNameLst>
                                      </p:cBhvr>
                                      <p:to>
                                        <p:strVal val="visible"/>
                                      </p:to>
                                    </p:set>
                                    <p:anim calcmode="lin" valueType="num">
                                      <p:cBhvr additive="base">
                                        <p:cTn id="39" dur="500" fill="hold"/>
                                        <p:tgtEl>
                                          <p:spTgt spid="60"/>
                                        </p:tgtEl>
                                        <p:attrNameLst>
                                          <p:attrName>ppt_x</p:attrName>
                                        </p:attrNameLst>
                                      </p:cBhvr>
                                      <p:tavLst>
                                        <p:tav tm="0">
                                          <p:val>
                                            <p:strVal val="#ppt_x"/>
                                          </p:val>
                                        </p:tav>
                                        <p:tav tm="100000">
                                          <p:val>
                                            <p:strVal val="#ppt_x"/>
                                          </p:val>
                                        </p:tav>
                                      </p:tavLst>
                                    </p:anim>
                                    <p:anim calcmode="lin" valueType="num">
                                      <p:cBhvr additive="base">
                                        <p:cTn id="40" dur="500" fill="hold"/>
                                        <p:tgtEl>
                                          <p:spTgt spid="60"/>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61"/>
                                        </p:tgtEl>
                                        <p:attrNameLst>
                                          <p:attrName>style.visibility</p:attrName>
                                        </p:attrNameLst>
                                      </p:cBhvr>
                                      <p:to>
                                        <p:strVal val="visible"/>
                                      </p:to>
                                    </p:set>
                                    <p:anim calcmode="lin" valueType="num">
                                      <p:cBhvr additive="base">
                                        <p:cTn id="43" dur="500" fill="hold"/>
                                        <p:tgtEl>
                                          <p:spTgt spid="61"/>
                                        </p:tgtEl>
                                        <p:attrNameLst>
                                          <p:attrName>ppt_x</p:attrName>
                                        </p:attrNameLst>
                                      </p:cBhvr>
                                      <p:tavLst>
                                        <p:tav tm="0">
                                          <p:val>
                                            <p:strVal val="#ppt_x"/>
                                          </p:val>
                                        </p:tav>
                                        <p:tav tm="100000">
                                          <p:val>
                                            <p:strVal val="#ppt_x"/>
                                          </p:val>
                                        </p:tav>
                                      </p:tavLst>
                                    </p:anim>
                                    <p:anim calcmode="lin" valueType="num">
                                      <p:cBhvr additive="base">
                                        <p:cTn id="44" dur="500" fill="hold"/>
                                        <p:tgtEl>
                                          <p:spTgt spid="61"/>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62"/>
                                        </p:tgtEl>
                                        <p:attrNameLst>
                                          <p:attrName>style.visibility</p:attrName>
                                        </p:attrNameLst>
                                      </p:cBhvr>
                                      <p:to>
                                        <p:strVal val="visible"/>
                                      </p:to>
                                    </p:set>
                                    <p:anim calcmode="lin" valueType="num">
                                      <p:cBhvr additive="base">
                                        <p:cTn id="47" dur="500" fill="hold"/>
                                        <p:tgtEl>
                                          <p:spTgt spid="62"/>
                                        </p:tgtEl>
                                        <p:attrNameLst>
                                          <p:attrName>ppt_x</p:attrName>
                                        </p:attrNameLst>
                                      </p:cBhvr>
                                      <p:tavLst>
                                        <p:tav tm="0">
                                          <p:val>
                                            <p:strVal val="#ppt_x"/>
                                          </p:val>
                                        </p:tav>
                                        <p:tav tm="100000">
                                          <p:val>
                                            <p:strVal val="#ppt_x"/>
                                          </p:val>
                                        </p:tav>
                                      </p:tavLst>
                                    </p:anim>
                                    <p:anim calcmode="lin" valueType="num">
                                      <p:cBhvr additive="base">
                                        <p:cTn id="48" dur="500" fill="hold"/>
                                        <p:tgtEl>
                                          <p:spTgt spid="62"/>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63"/>
                                        </p:tgtEl>
                                        <p:attrNameLst>
                                          <p:attrName>style.visibility</p:attrName>
                                        </p:attrNameLst>
                                      </p:cBhvr>
                                      <p:to>
                                        <p:strVal val="visible"/>
                                      </p:to>
                                    </p:set>
                                    <p:anim calcmode="lin" valueType="num">
                                      <p:cBhvr additive="base">
                                        <p:cTn id="51" dur="500" fill="hold"/>
                                        <p:tgtEl>
                                          <p:spTgt spid="63"/>
                                        </p:tgtEl>
                                        <p:attrNameLst>
                                          <p:attrName>ppt_x</p:attrName>
                                        </p:attrNameLst>
                                      </p:cBhvr>
                                      <p:tavLst>
                                        <p:tav tm="0">
                                          <p:val>
                                            <p:strVal val="#ppt_x"/>
                                          </p:val>
                                        </p:tav>
                                        <p:tav tm="100000">
                                          <p:val>
                                            <p:strVal val="#ppt_x"/>
                                          </p:val>
                                        </p:tav>
                                      </p:tavLst>
                                    </p:anim>
                                    <p:anim calcmode="lin" valueType="num">
                                      <p:cBhvr additive="base">
                                        <p:cTn id="52" dur="500" fill="hold"/>
                                        <p:tgtEl>
                                          <p:spTgt spid="63"/>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64"/>
                                        </p:tgtEl>
                                        <p:attrNameLst>
                                          <p:attrName>style.visibility</p:attrName>
                                        </p:attrNameLst>
                                      </p:cBhvr>
                                      <p:to>
                                        <p:strVal val="visible"/>
                                      </p:to>
                                    </p:set>
                                    <p:anim calcmode="lin" valueType="num">
                                      <p:cBhvr additive="base">
                                        <p:cTn id="55" dur="500" fill="hold"/>
                                        <p:tgtEl>
                                          <p:spTgt spid="64"/>
                                        </p:tgtEl>
                                        <p:attrNameLst>
                                          <p:attrName>ppt_x</p:attrName>
                                        </p:attrNameLst>
                                      </p:cBhvr>
                                      <p:tavLst>
                                        <p:tav tm="0">
                                          <p:val>
                                            <p:strVal val="#ppt_x"/>
                                          </p:val>
                                        </p:tav>
                                        <p:tav tm="100000">
                                          <p:val>
                                            <p:strVal val="#ppt_x"/>
                                          </p:val>
                                        </p:tav>
                                      </p:tavLst>
                                    </p:anim>
                                    <p:anim calcmode="lin" valueType="num">
                                      <p:cBhvr additive="base">
                                        <p:cTn id="56" dur="500" fill="hold"/>
                                        <p:tgtEl>
                                          <p:spTgt spid="64"/>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65"/>
                                        </p:tgtEl>
                                        <p:attrNameLst>
                                          <p:attrName>style.visibility</p:attrName>
                                        </p:attrNameLst>
                                      </p:cBhvr>
                                      <p:to>
                                        <p:strVal val="visible"/>
                                      </p:to>
                                    </p:set>
                                    <p:anim calcmode="lin" valueType="num">
                                      <p:cBhvr additive="base">
                                        <p:cTn id="59" dur="500" fill="hold"/>
                                        <p:tgtEl>
                                          <p:spTgt spid="65"/>
                                        </p:tgtEl>
                                        <p:attrNameLst>
                                          <p:attrName>ppt_x</p:attrName>
                                        </p:attrNameLst>
                                      </p:cBhvr>
                                      <p:tavLst>
                                        <p:tav tm="0">
                                          <p:val>
                                            <p:strVal val="#ppt_x"/>
                                          </p:val>
                                        </p:tav>
                                        <p:tav tm="100000">
                                          <p:val>
                                            <p:strVal val="#ppt_x"/>
                                          </p:val>
                                        </p:tav>
                                      </p:tavLst>
                                    </p:anim>
                                    <p:anim calcmode="lin" valueType="num">
                                      <p:cBhvr additive="base">
                                        <p:cTn id="60" dur="500" fill="hold"/>
                                        <p:tgtEl>
                                          <p:spTgt spid="65"/>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66"/>
                                        </p:tgtEl>
                                        <p:attrNameLst>
                                          <p:attrName>style.visibility</p:attrName>
                                        </p:attrNameLst>
                                      </p:cBhvr>
                                      <p:to>
                                        <p:strVal val="visible"/>
                                      </p:to>
                                    </p:set>
                                    <p:anim calcmode="lin" valueType="num">
                                      <p:cBhvr additive="base">
                                        <p:cTn id="63" dur="500" fill="hold"/>
                                        <p:tgtEl>
                                          <p:spTgt spid="66"/>
                                        </p:tgtEl>
                                        <p:attrNameLst>
                                          <p:attrName>ppt_x</p:attrName>
                                        </p:attrNameLst>
                                      </p:cBhvr>
                                      <p:tavLst>
                                        <p:tav tm="0">
                                          <p:val>
                                            <p:strVal val="#ppt_x"/>
                                          </p:val>
                                        </p:tav>
                                        <p:tav tm="100000">
                                          <p:val>
                                            <p:strVal val="#ppt_x"/>
                                          </p:val>
                                        </p:tav>
                                      </p:tavLst>
                                    </p:anim>
                                    <p:anim calcmode="lin" valueType="num">
                                      <p:cBhvr additive="base">
                                        <p:cTn id="64"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P spid="2" grpId="0"/>
      <p:bldP spid="117" grpId="0"/>
      <p:bldP spid="118" grpId="0" animBg="1"/>
      <p:bldP spid="119" grpId="0"/>
      <p:bldP spid="3" grpId="0"/>
      <p:bldP spid="24" grpId="0"/>
      <p:bldP spid="59" grpId="0" animBg="1"/>
      <p:bldP spid="60" grpId="0" animBg="1"/>
      <p:bldP spid="61" grpId="0" animBg="1"/>
      <p:bldP spid="62" grpId="0" animBg="1"/>
      <p:bldP spid="63" grpId="0" animBg="1"/>
      <p:bldP spid="64" grpId="0" animBg="1"/>
      <p:bldP spid="65" grpId="0" animBg="1"/>
      <p:bldP spid="66"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053059" y="260648"/>
            <a:ext cx="4339650"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过去五年的主要工作</a:t>
            </a:r>
          </a:p>
        </p:txBody>
      </p:sp>
      <p:sp>
        <p:nvSpPr>
          <p:cNvPr id="3" name="矩形 2">
            <a:extLst>
              <a:ext uri="{FF2B5EF4-FFF2-40B4-BE49-F238E27FC236}">
                <a16:creationId xmlns:a16="http://schemas.microsoft.com/office/drawing/2014/main" id="{3ED9AA21-C9BA-4E1C-9761-B2B5D053B029}"/>
              </a:ext>
            </a:extLst>
          </p:cNvPr>
          <p:cNvSpPr/>
          <p:nvPr/>
        </p:nvSpPr>
        <p:spPr>
          <a:xfrm>
            <a:off x="4941491" y="5540"/>
            <a:ext cx="6092825" cy="328936"/>
          </a:xfrm>
          <a:prstGeom prst="rect">
            <a:avLst/>
          </a:prstGeom>
        </p:spPr>
        <p:txBody>
          <a:bodyPr wrap="square">
            <a:spAutoFit/>
          </a:bodyPr>
          <a:lstStyle/>
          <a:p>
            <a:pPr>
              <a:lnSpc>
                <a:spcPct val="120000"/>
              </a:lnSpc>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圆角矩形 11">
            <a:extLst>
              <a:ext uri="{FF2B5EF4-FFF2-40B4-BE49-F238E27FC236}">
                <a16:creationId xmlns:a16="http://schemas.microsoft.com/office/drawing/2014/main" id="{1CD3D795-3B95-414A-8F5A-4B38CBD525CA}"/>
              </a:ext>
            </a:extLst>
          </p:cNvPr>
          <p:cNvSpPr/>
          <p:nvPr/>
        </p:nvSpPr>
        <p:spPr>
          <a:xfrm>
            <a:off x="1773140" y="2298761"/>
            <a:ext cx="1735718" cy="59093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2200" b="1" dirty="0">
                <a:latin typeface="微软雅黑" panose="020B0503020204020204" pitchFamily="34" charset="-122"/>
                <a:ea typeface="微软雅黑" panose="020B0503020204020204" pitchFamily="34" charset="-122"/>
                <a:cs typeface="+mn-ea"/>
                <a:sym typeface="+mn-lt"/>
              </a:rPr>
              <a:t>创新推进</a:t>
            </a:r>
          </a:p>
        </p:txBody>
      </p:sp>
      <p:sp>
        <p:nvSpPr>
          <p:cNvPr id="14" name="圆角矩形 12">
            <a:extLst>
              <a:ext uri="{FF2B5EF4-FFF2-40B4-BE49-F238E27FC236}">
                <a16:creationId xmlns:a16="http://schemas.microsoft.com/office/drawing/2014/main" id="{F1018818-FF7E-43DA-A690-F4040518CC61}"/>
              </a:ext>
            </a:extLst>
          </p:cNvPr>
          <p:cNvSpPr/>
          <p:nvPr/>
        </p:nvSpPr>
        <p:spPr>
          <a:xfrm>
            <a:off x="1773140" y="3012741"/>
            <a:ext cx="1735718" cy="59093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2200" b="1" dirty="0">
                <a:latin typeface="微软雅黑" panose="020B0503020204020204" pitchFamily="34" charset="-122"/>
                <a:ea typeface="微软雅黑" panose="020B0503020204020204" pitchFamily="34" charset="-122"/>
                <a:cs typeface="+mn-ea"/>
                <a:sym typeface="+mn-lt"/>
              </a:rPr>
              <a:t>创新局面</a:t>
            </a:r>
          </a:p>
        </p:txBody>
      </p:sp>
      <p:sp>
        <p:nvSpPr>
          <p:cNvPr id="15" name="圆角矩形 13">
            <a:extLst>
              <a:ext uri="{FF2B5EF4-FFF2-40B4-BE49-F238E27FC236}">
                <a16:creationId xmlns:a16="http://schemas.microsoft.com/office/drawing/2014/main" id="{E97CEDB7-14BD-4979-B42E-DF88AC121914}"/>
              </a:ext>
            </a:extLst>
          </p:cNvPr>
          <p:cNvSpPr/>
          <p:nvPr/>
        </p:nvSpPr>
        <p:spPr>
          <a:xfrm>
            <a:off x="1773140" y="3744343"/>
            <a:ext cx="1735718" cy="59093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2200" b="1" dirty="0">
                <a:latin typeface="微软雅黑" panose="020B0503020204020204" pitchFamily="34" charset="-122"/>
                <a:ea typeface="微软雅黑" panose="020B0503020204020204" pitchFamily="34" charset="-122"/>
                <a:cs typeface="+mn-ea"/>
                <a:sym typeface="+mn-lt"/>
              </a:rPr>
              <a:t>新进展</a:t>
            </a:r>
          </a:p>
        </p:txBody>
      </p:sp>
      <p:sp>
        <p:nvSpPr>
          <p:cNvPr id="16" name="燕尾形 14">
            <a:extLst>
              <a:ext uri="{FF2B5EF4-FFF2-40B4-BE49-F238E27FC236}">
                <a16:creationId xmlns:a16="http://schemas.microsoft.com/office/drawing/2014/main" id="{C2E2F9DC-3727-4E89-8D42-CCFFBF35399D}"/>
              </a:ext>
            </a:extLst>
          </p:cNvPr>
          <p:cNvSpPr/>
          <p:nvPr/>
        </p:nvSpPr>
        <p:spPr>
          <a:xfrm>
            <a:off x="3652158" y="2399222"/>
            <a:ext cx="209928" cy="390007"/>
          </a:xfrm>
          <a:prstGeom prst="chevron">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350">
              <a:solidFill>
                <a:schemeClr val="tx1"/>
              </a:solidFill>
              <a:cs typeface="+mn-ea"/>
              <a:sym typeface="+mn-lt"/>
            </a:endParaRPr>
          </a:p>
        </p:txBody>
      </p:sp>
      <p:sp>
        <p:nvSpPr>
          <p:cNvPr id="17" name="燕尾形 15">
            <a:extLst>
              <a:ext uri="{FF2B5EF4-FFF2-40B4-BE49-F238E27FC236}">
                <a16:creationId xmlns:a16="http://schemas.microsoft.com/office/drawing/2014/main" id="{A22C0807-6BD9-430F-AB87-01509F4F470E}"/>
              </a:ext>
            </a:extLst>
          </p:cNvPr>
          <p:cNvSpPr/>
          <p:nvPr/>
        </p:nvSpPr>
        <p:spPr>
          <a:xfrm>
            <a:off x="3652158" y="3127595"/>
            <a:ext cx="209928" cy="390007"/>
          </a:xfrm>
          <a:prstGeom prst="chevron">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350">
              <a:solidFill>
                <a:schemeClr val="tx1"/>
              </a:solidFill>
              <a:cs typeface="+mn-ea"/>
              <a:sym typeface="+mn-lt"/>
            </a:endParaRPr>
          </a:p>
        </p:txBody>
      </p:sp>
      <p:sp>
        <p:nvSpPr>
          <p:cNvPr id="18" name="燕尾形 16">
            <a:extLst>
              <a:ext uri="{FF2B5EF4-FFF2-40B4-BE49-F238E27FC236}">
                <a16:creationId xmlns:a16="http://schemas.microsoft.com/office/drawing/2014/main" id="{4F2078D1-1AE3-45F2-ADB6-D2CD69DAA11F}"/>
              </a:ext>
            </a:extLst>
          </p:cNvPr>
          <p:cNvSpPr/>
          <p:nvPr/>
        </p:nvSpPr>
        <p:spPr>
          <a:xfrm>
            <a:off x="3652158" y="3855968"/>
            <a:ext cx="209928" cy="390007"/>
          </a:xfrm>
          <a:prstGeom prst="chevron">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350">
              <a:solidFill>
                <a:schemeClr val="tx1"/>
              </a:solidFill>
              <a:cs typeface="+mn-ea"/>
              <a:sym typeface="+mn-lt"/>
            </a:endParaRPr>
          </a:p>
        </p:txBody>
      </p:sp>
      <p:sp>
        <p:nvSpPr>
          <p:cNvPr id="19" name="矩形 18">
            <a:extLst>
              <a:ext uri="{FF2B5EF4-FFF2-40B4-BE49-F238E27FC236}">
                <a16:creationId xmlns:a16="http://schemas.microsoft.com/office/drawing/2014/main" id="{CB87F07E-EBCA-475D-9890-3D43D8FA9EAC}"/>
              </a:ext>
            </a:extLst>
          </p:cNvPr>
          <p:cNvSpPr/>
          <p:nvPr/>
        </p:nvSpPr>
        <p:spPr>
          <a:xfrm>
            <a:off x="4028530" y="1262953"/>
            <a:ext cx="5827236" cy="3170099"/>
          </a:xfrm>
          <a:prstGeom prst="rect">
            <a:avLst/>
          </a:prstGeom>
          <a:noFill/>
        </p:spPr>
        <p:txBody>
          <a:bodyPr vert="horz" wrap="none" rtlCol="0">
            <a:spAutoFit/>
          </a:bodyPr>
          <a:lstStyle/>
          <a:p>
            <a:pPr>
              <a:lnSpc>
                <a:spcPct val="250000"/>
              </a:lnSpc>
            </a:pPr>
            <a:endParaRPr lang="en-US" altLang="zh-CN" sz="2000" dirty="0">
              <a:solidFill>
                <a:schemeClr val="tx1">
                  <a:lumMod val="75000"/>
                  <a:lumOff val="2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a:p>
            <a:pPr>
              <a:lnSpc>
                <a:spcPct val="250000"/>
              </a:lnSpc>
            </a:pPr>
            <a:r>
              <a:rPr lang="zh-CN" altLang="en-US" sz="2000" dirty="0">
                <a:solidFill>
                  <a:schemeClr val="tx1">
                    <a:lumMod val="75000"/>
                    <a:lumOff val="2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民族、宗教、侨务等工作创新推进</a:t>
            </a:r>
            <a:endParaRPr lang="en-US" altLang="zh-CN" sz="2000" dirty="0">
              <a:solidFill>
                <a:schemeClr val="tx1">
                  <a:lumMod val="75000"/>
                  <a:lumOff val="2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a:p>
            <a:pPr>
              <a:lnSpc>
                <a:spcPct val="250000"/>
              </a:lnSpc>
            </a:pPr>
            <a:r>
              <a:rPr lang="zh-CN" altLang="en-US" sz="2000" dirty="0">
                <a:solidFill>
                  <a:schemeClr val="tx1">
                    <a:lumMod val="75000"/>
                    <a:lumOff val="2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在党中央、中央军委领导下，强军兴军开创新局面</a:t>
            </a:r>
            <a:endParaRPr lang="en-US" altLang="zh-CN" sz="2000" dirty="0">
              <a:solidFill>
                <a:schemeClr val="tx1">
                  <a:lumMod val="75000"/>
                  <a:lumOff val="2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a:p>
            <a:pPr>
              <a:lnSpc>
                <a:spcPct val="250000"/>
              </a:lnSpc>
            </a:pPr>
            <a:r>
              <a:rPr lang="zh-CN" altLang="en-US" sz="2000" dirty="0">
                <a:solidFill>
                  <a:schemeClr val="tx1">
                    <a:lumMod val="75000"/>
                    <a:lumOff val="2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港澳台工作取得新进展</a:t>
            </a:r>
            <a:endParaRPr lang="en-US" altLang="zh-CN" sz="2000" dirty="0">
              <a:solidFill>
                <a:schemeClr val="tx1">
                  <a:lumMod val="75000"/>
                  <a:lumOff val="2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a16="http://schemas.microsoft.com/office/drawing/2014/main" id="{D3539E1F-FD65-4467-84DC-134E7080361C}"/>
              </a:ext>
            </a:extLst>
          </p:cNvPr>
          <p:cNvSpPr/>
          <p:nvPr/>
        </p:nvSpPr>
        <p:spPr>
          <a:xfrm>
            <a:off x="3483163" y="4381935"/>
            <a:ext cx="6917970" cy="824136"/>
          </a:xfrm>
          <a:prstGeom prst="rect">
            <a:avLst/>
          </a:prstGeom>
        </p:spPr>
        <p:txBody>
          <a:bodyPr wrap="square">
            <a:spAutoFit/>
          </a:bodyPr>
          <a:lstStyle/>
          <a:p>
            <a:pPr>
              <a:lnSpc>
                <a:spcPct val="200000"/>
              </a:lnSpc>
            </a:pPr>
            <a:r>
              <a:rPr lang="zh-CN" altLang="en-US" sz="2800" b="1" dirty="0">
                <a:solidFill>
                  <a:srgbClr val="C00000"/>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中国特色大国外交全面推进</a:t>
            </a:r>
          </a:p>
        </p:txBody>
      </p:sp>
    </p:spTree>
    <p:extLst>
      <p:ext uri="{BB962C8B-B14F-4D97-AF65-F5344CB8AC3E}">
        <p14:creationId xmlns:p14="http://schemas.microsoft.com/office/powerpoint/2010/main" val="2477410773"/>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6" presetClass="entr" presetSubtype="21" fill="hold" grpId="0" nodeType="afterEffect">
                                  <p:stCondLst>
                                    <p:cond delay="0"/>
                                  </p:stCondLst>
                                  <p:iterate type="lt">
                                    <p:tmPct val="10000"/>
                                  </p:iterate>
                                  <p:childTnLst>
                                    <p:set>
                                      <p:cBhvr>
                                        <p:cTn id="15" dur="1" fill="hold">
                                          <p:stCondLst>
                                            <p:cond delay="0"/>
                                          </p:stCondLst>
                                        </p:cTn>
                                        <p:tgtEl>
                                          <p:spTgt spid="13"/>
                                        </p:tgtEl>
                                        <p:attrNameLst>
                                          <p:attrName>style.visibility</p:attrName>
                                        </p:attrNameLst>
                                      </p:cBhvr>
                                      <p:to>
                                        <p:strVal val="visible"/>
                                      </p:to>
                                    </p:set>
                                    <p:animEffect transition="in" filter="barn(inVertical)">
                                      <p:cBhvr>
                                        <p:cTn id="16" dur="500"/>
                                        <p:tgtEl>
                                          <p:spTgt spid="13"/>
                                        </p:tgtEl>
                                      </p:cBhvr>
                                    </p:animEffect>
                                  </p:childTnLst>
                                </p:cTn>
                              </p:par>
                            </p:childTnLst>
                          </p:cTn>
                        </p:par>
                        <p:par>
                          <p:cTn id="17" fill="hold">
                            <p:stCondLst>
                              <p:cond delay="1150"/>
                            </p:stCondLst>
                            <p:childTnLst>
                              <p:par>
                                <p:cTn id="18" presetID="22" presetClass="entr" presetSubtype="8"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500"/>
                                        <p:tgtEl>
                                          <p:spTgt spid="16"/>
                                        </p:tgtEl>
                                      </p:cBhvr>
                                    </p:animEffect>
                                  </p:childTnLst>
                                </p:cTn>
                              </p:par>
                            </p:childTnLst>
                          </p:cTn>
                        </p:par>
                        <p:par>
                          <p:cTn id="21" fill="hold">
                            <p:stCondLst>
                              <p:cond delay="1650"/>
                            </p:stCondLst>
                            <p:childTnLst>
                              <p:par>
                                <p:cTn id="22" presetID="16" presetClass="entr" presetSubtype="21" fill="hold" grpId="0" nodeType="afterEffect">
                                  <p:stCondLst>
                                    <p:cond delay="0"/>
                                  </p:stCondLst>
                                  <p:iterate type="lt">
                                    <p:tmPct val="10000"/>
                                  </p:iterate>
                                  <p:childTnLst>
                                    <p:set>
                                      <p:cBhvr>
                                        <p:cTn id="23" dur="1" fill="hold">
                                          <p:stCondLst>
                                            <p:cond delay="0"/>
                                          </p:stCondLst>
                                        </p:cTn>
                                        <p:tgtEl>
                                          <p:spTgt spid="14"/>
                                        </p:tgtEl>
                                        <p:attrNameLst>
                                          <p:attrName>style.visibility</p:attrName>
                                        </p:attrNameLst>
                                      </p:cBhvr>
                                      <p:to>
                                        <p:strVal val="visible"/>
                                      </p:to>
                                    </p:set>
                                    <p:animEffect transition="in" filter="barn(inVertical)">
                                      <p:cBhvr>
                                        <p:cTn id="24" dur="500"/>
                                        <p:tgtEl>
                                          <p:spTgt spid="14"/>
                                        </p:tgtEl>
                                      </p:cBhvr>
                                    </p:animEffect>
                                  </p:childTnLst>
                                </p:cTn>
                              </p:par>
                            </p:childTnLst>
                          </p:cTn>
                        </p:par>
                        <p:par>
                          <p:cTn id="25" fill="hold">
                            <p:stCondLst>
                              <p:cond delay="2300"/>
                            </p:stCondLst>
                            <p:childTnLst>
                              <p:par>
                                <p:cTn id="26" presetID="22" presetClass="entr" presetSubtype="8"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left)">
                                      <p:cBhvr>
                                        <p:cTn id="28" dur="500"/>
                                        <p:tgtEl>
                                          <p:spTgt spid="17"/>
                                        </p:tgtEl>
                                      </p:cBhvr>
                                    </p:animEffect>
                                  </p:childTnLst>
                                </p:cTn>
                              </p:par>
                            </p:childTnLst>
                          </p:cTn>
                        </p:par>
                        <p:par>
                          <p:cTn id="29" fill="hold">
                            <p:stCondLst>
                              <p:cond delay="2800"/>
                            </p:stCondLst>
                            <p:childTnLst>
                              <p:par>
                                <p:cTn id="30" presetID="16" presetClass="entr" presetSubtype="21" fill="hold" grpId="0" nodeType="afterEffect">
                                  <p:stCondLst>
                                    <p:cond delay="0"/>
                                  </p:stCondLst>
                                  <p:iterate type="lt">
                                    <p:tmPct val="10000"/>
                                  </p:iterate>
                                  <p:childTnLst>
                                    <p:set>
                                      <p:cBhvr>
                                        <p:cTn id="31" dur="1" fill="hold">
                                          <p:stCondLst>
                                            <p:cond delay="0"/>
                                          </p:stCondLst>
                                        </p:cTn>
                                        <p:tgtEl>
                                          <p:spTgt spid="15"/>
                                        </p:tgtEl>
                                        <p:attrNameLst>
                                          <p:attrName>style.visibility</p:attrName>
                                        </p:attrNameLst>
                                      </p:cBhvr>
                                      <p:to>
                                        <p:strVal val="visible"/>
                                      </p:to>
                                    </p:set>
                                    <p:animEffect transition="in" filter="barn(inVertical)">
                                      <p:cBhvr>
                                        <p:cTn id="32" dur="500"/>
                                        <p:tgtEl>
                                          <p:spTgt spid="15"/>
                                        </p:tgtEl>
                                      </p:cBhvr>
                                    </p:animEffect>
                                  </p:childTnLst>
                                </p:cTn>
                              </p:par>
                            </p:childTnLst>
                          </p:cTn>
                        </p:par>
                        <p:par>
                          <p:cTn id="33" fill="hold">
                            <p:stCondLst>
                              <p:cond delay="3400"/>
                            </p:stCondLst>
                            <p:childTnLst>
                              <p:par>
                                <p:cTn id="34" presetID="22" presetClass="entr" presetSubtype="8"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left)">
                                      <p:cBhvr>
                                        <p:cTn id="36" dur="500"/>
                                        <p:tgtEl>
                                          <p:spTgt spid="18"/>
                                        </p:tgtEl>
                                      </p:cBhvr>
                                    </p:animEffect>
                                  </p:childTnLst>
                                </p:cTn>
                              </p:par>
                              <p:par>
                                <p:cTn id="37" presetID="2" presetClass="entr" presetSubtype="4"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ppt_x"/>
                                          </p:val>
                                        </p:tav>
                                        <p:tav tm="100000">
                                          <p:val>
                                            <p:strVal val="#ppt_x"/>
                                          </p:val>
                                        </p:tav>
                                      </p:tavLst>
                                    </p:anim>
                                    <p:anim calcmode="lin" valueType="num">
                                      <p:cBhvr additive="base">
                                        <p:cTn id="4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3" grpId="0" animBg="1"/>
      <p:bldP spid="14" grpId="0" animBg="1"/>
      <p:bldP spid="15" grpId="0" animBg="1"/>
      <p:bldP spid="16" grpId="0" animBg="1"/>
      <p:bldP spid="17" grpId="0" animBg="1"/>
      <p:bldP spid="18" grpId="0" animBg="1"/>
      <p:bldP spid="1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B5013F5F-1B2A-4531-87C8-729302DD29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2706"/>
            <a:ext cx="12169541" cy="6880706"/>
          </a:xfrm>
          <a:prstGeom prst="rect">
            <a:avLst/>
          </a:prstGeom>
        </p:spPr>
      </p:pic>
      <p:sp>
        <p:nvSpPr>
          <p:cNvPr id="6" name="文本框 103"/>
          <p:cNvSpPr txBox="1"/>
          <p:nvPr/>
        </p:nvSpPr>
        <p:spPr>
          <a:xfrm>
            <a:off x="3847582" y="2567145"/>
            <a:ext cx="5352747" cy="923330"/>
          </a:xfrm>
          <a:prstGeom prst="rect">
            <a:avLst/>
          </a:prstGeom>
          <a:noFill/>
          <a:effectLst/>
        </p:spPr>
        <p:txBody>
          <a:bodyPr vert="horz" wrap="none" rtlCol="0">
            <a:spAutoFit/>
          </a:bodyPr>
          <a:lstStyle/>
          <a:p>
            <a:pPr algn="ctr"/>
            <a:r>
              <a:rPr lang="en-US" altLang="zh-CN" sz="5400" b="1" dirty="0">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2018</a:t>
            </a:r>
            <a:r>
              <a:rPr lang="zh-CN" altLang="en-US" sz="5400" b="1" dirty="0">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年工作目标</a:t>
            </a:r>
          </a:p>
        </p:txBody>
      </p:sp>
      <p:pic>
        <p:nvPicPr>
          <p:cNvPr id="5" name="图片 4">
            <a:extLst>
              <a:ext uri="{FF2B5EF4-FFF2-40B4-BE49-F238E27FC236}">
                <a16:creationId xmlns:a16="http://schemas.microsoft.com/office/drawing/2014/main" id="{B37FE754-DC19-47FC-AD02-A842522159C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1583" t="-513" r="6419" b="42953"/>
          <a:stretch/>
        </p:blipFill>
        <p:spPr>
          <a:xfrm>
            <a:off x="8712543" y="188640"/>
            <a:ext cx="3058480" cy="1596176"/>
          </a:xfrm>
          <a:prstGeom prst="rect">
            <a:avLst/>
          </a:prstGeom>
        </p:spPr>
      </p:pic>
      <p:pic>
        <p:nvPicPr>
          <p:cNvPr id="10" name="图片 9">
            <a:extLst>
              <a:ext uri="{FF2B5EF4-FFF2-40B4-BE49-F238E27FC236}">
                <a16:creationId xmlns:a16="http://schemas.microsoft.com/office/drawing/2014/main" id="{11848040-499E-46F2-A352-9A6E284A9D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99237" y="3639189"/>
            <a:ext cx="2100270" cy="1202882"/>
          </a:xfrm>
          <a:prstGeom prst="rect">
            <a:avLst/>
          </a:prstGeom>
        </p:spPr>
      </p:pic>
      <p:sp>
        <p:nvSpPr>
          <p:cNvPr id="11" name="圆角矩形 4">
            <a:extLst>
              <a:ext uri="{FF2B5EF4-FFF2-40B4-BE49-F238E27FC236}">
                <a16:creationId xmlns:a16="http://schemas.microsoft.com/office/drawing/2014/main" id="{7FC71882-A605-4C98-8C8F-255E295DC044}"/>
              </a:ext>
            </a:extLst>
          </p:cNvPr>
          <p:cNvSpPr/>
          <p:nvPr/>
        </p:nvSpPr>
        <p:spPr>
          <a:xfrm>
            <a:off x="5626387" y="3658127"/>
            <a:ext cx="981120" cy="1111734"/>
          </a:xfrm>
          <a:prstGeom prst="roundRect">
            <a:avLst/>
          </a:prstGeom>
          <a:noFill/>
        </p:spPr>
        <p:txBody>
          <a:bodyPr wrap="none" rtlCol="0">
            <a:spAutoFit/>
          </a:bodyPr>
          <a:lstStyle/>
          <a:p>
            <a:pPr>
              <a:lnSpc>
                <a:spcPct val="120000"/>
              </a:lnSpc>
            </a:pPr>
            <a:r>
              <a:rPr lang="en-US" altLang="zh-CN" sz="5398" b="1" dirty="0">
                <a:solidFill>
                  <a:schemeClr val="accent4">
                    <a:lumMod val="20000"/>
                    <a:lumOff val="80000"/>
                  </a:schemeClr>
                </a:solidFill>
                <a:cs typeface="+mn-ea"/>
                <a:sym typeface="+mn-lt"/>
              </a:rPr>
              <a:t>04</a:t>
            </a:r>
            <a:endParaRPr lang="zh-CN" altLang="en-US" sz="5398" b="1" dirty="0">
              <a:solidFill>
                <a:schemeClr val="accent4">
                  <a:lumMod val="20000"/>
                  <a:lumOff val="80000"/>
                </a:schemeClr>
              </a:solidFill>
              <a:cs typeface="+mn-ea"/>
              <a:sym typeface="+mn-lt"/>
            </a:endParaRPr>
          </a:p>
        </p:txBody>
      </p:sp>
      <p:pic>
        <p:nvPicPr>
          <p:cNvPr id="12" name="图片 11">
            <a:extLst>
              <a:ext uri="{FF2B5EF4-FFF2-40B4-BE49-F238E27FC236}">
                <a16:creationId xmlns:a16="http://schemas.microsoft.com/office/drawing/2014/main" id="{7BAC4B65-68CF-40AD-9CB1-01DB139DD14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99237" y="1073605"/>
            <a:ext cx="1932085" cy="1143981"/>
          </a:xfrm>
          <a:prstGeom prst="rect">
            <a:avLst/>
          </a:prstGeom>
        </p:spPr>
      </p:pic>
      <p:pic>
        <p:nvPicPr>
          <p:cNvPr id="13" name="图片 12">
            <a:extLst>
              <a:ext uri="{FF2B5EF4-FFF2-40B4-BE49-F238E27FC236}">
                <a16:creationId xmlns:a16="http://schemas.microsoft.com/office/drawing/2014/main" id="{832D93DA-6152-4980-8902-449E29400FA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0" y="-22706"/>
            <a:ext cx="3604269" cy="1596176"/>
          </a:xfrm>
          <a:prstGeom prst="rect">
            <a:avLst/>
          </a:prstGeom>
        </p:spPr>
      </p:pic>
    </p:spTree>
    <p:extLst>
      <p:ext uri="{BB962C8B-B14F-4D97-AF65-F5344CB8AC3E}">
        <p14:creationId xmlns:p14="http://schemas.microsoft.com/office/powerpoint/2010/main" val="3789134312"/>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053059" y="260648"/>
            <a:ext cx="8712642" cy="700769"/>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pPr>
              <a:lnSpc>
                <a:spcPct val="120000"/>
              </a:lnSpc>
            </a:pPr>
            <a:r>
              <a:rPr lang="en-US" altLang="zh-CN" dirty="0">
                <a:solidFill>
                  <a:srgbClr val="FFFF00"/>
                </a:solidFill>
              </a:rPr>
              <a:t>2018</a:t>
            </a:r>
            <a:r>
              <a:rPr lang="zh-CN" altLang="en-US" dirty="0">
                <a:solidFill>
                  <a:srgbClr val="FFFF00"/>
                </a:solidFill>
              </a:rPr>
              <a:t>年经济社会发展总体要求和政策取向</a:t>
            </a:r>
            <a:endParaRPr lang="en-US" altLang="zh-CN" dirty="0">
              <a:solidFill>
                <a:srgbClr val="FFFF00"/>
              </a:solidFill>
            </a:endParaRPr>
          </a:p>
        </p:txBody>
      </p:sp>
      <p:sp>
        <p:nvSpPr>
          <p:cNvPr id="3" name="矩形 2">
            <a:extLst>
              <a:ext uri="{FF2B5EF4-FFF2-40B4-BE49-F238E27FC236}">
                <a16:creationId xmlns:a16="http://schemas.microsoft.com/office/drawing/2014/main" id="{3ED9AA21-C9BA-4E1C-9761-B2B5D053B029}"/>
              </a:ext>
            </a:extLst>
          </p:cNvPr>
          <p:cNvSpPr/>
          <p:nvPr/>
        </p:nvSpPr>
        <p:spPr>
          <a:xfrm>
            <a:off x="4941491" y="5540"/>
            <a:ext cx="6092825" cy="328936"/>
          </a:xfrm>
          <a:prstGeom prst="rect">
            <a:avLst/>
          </a:prstGeom>
        </p:spPr>
        <p:txBody>
          <a:bodyPr wrap="square">
            <a:spAutoFit/>
          </a:bodyPr>
          <a:lstStyle/>
          <a:p>
            <a:pPr>
              <a:lnSpc>
                <a:spcPct val="120000"/>
              </a:lnSpc>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id="{D862485D-C889-4B81-BAFC-01BA94B72218}"/>
              </a:ext>
            </a:extLst>
          </p:cNvPr>
          <p:cNvSpPr/>
          <p:nvPr/>
        </p:nvSpPr>
        <p:spPr>
          <a:xfrm>
            <a:off x="1438499" y="2028904"/>
            <a:ext cx="9433048" cy="3416320"/>
          </a:xfrm>
          <a:prstGeom prst="rect">
            <a:avLst/>
          </a:prstGeom>
        </p:spPr>
        <p:txBody>
          <a:bodyPr wrap="square">
            <a:spAutoFit/>
          </a:bodyPr>
          <a:lstStyle/>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国内生产总值增长</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6.5%</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左右，居民消费价格涨幅</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左右</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城镇新增就业</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1100</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万人以上，城镇调查失业率</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5.5%</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以内，城镇登记失业率</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4.5%</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以内</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居民收入增长和经济增长基本同步</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进出口稳中向好，国际收支基本平衡</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单位国内生产总值能耗下降</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以上，主要污染物排放量继续下降</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供给侧结构性改革取得实质性进展，宏观杠杆率保持基本稳定，各类风险有序有效防控。</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菱形 7">
            <a:extLst>
              <a:ext uri="{FF2B5EF4-FFF2-40B4-BE49-F238E27FC236}">
                <a16:creationId xmlns:a16="http://schemas.microsoft.com/office/drawing/2014/main" id="{1628DC4F-715D-4C73-9EF9-D8A485EC7DD8}"/>
              </a:ext>
            </a:extLst>
          </p:cNvPr>
          <p:cNvSpPr/>
          <p:nvPr/>
        </p:nvSpPr>
        <p:spPr>
          <a:xfrm>
            <a:off x="1197075" y="2316936"/>
            <a:ext cx="216024" cy="216024"/>
          </a:xfrm>
          <a:prstGeom prst="diamond">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a:extLst>
              <a:ext uri="{FF2B5EF4-FFF2-40B4-BE49-F238E27FC236}">
                <a16:creationId xmlns:a16="http://schemas.microsoft.com/office/drawing/2014/main" id="{F9CF3E12-CBF0-4F4D-843D-1B04EF3239AF}"/>
              </a:ext>
            </a:extLst>
          </p:cNvPr>
          <p:cNvSpPr/>
          <p:nvPr/>
        </p:nvSpPr>
        <p:spPr>
          <a:xfrm>
            <a:off x="1197075" y="2820992"/>
            <a:ext cx="216024" cy="216024"/>
          </a:xfrm>
          <a:prstGeom prst="diamond">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a:extLst>
              <a:ext uri="{FF2B5EF4-FFF2-40B4-BE49-F238E27FC236}">
                <a16:creationId xmlns:a16="http://schemas.microsoft.com/office/drawing/2014/main" id="{A335D3F0-A5F2-40F1-A014-3707E1A7D359}"/>
              </a:ext>
            </a:extLst>
          </p:cNvPr>
          <p:cNvSpPr/>
          <p:nvPr/>
        </p:nvSpPr>
        <p:spPr>
          <a:xfrm>
            <a:off x="1197075" y="3397056"/>
            <a:ext cx="216024" cy="216024"/>
          </a:xfrm>
          <a:prstGeom prst="diamond">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a:extLst>
              <a:ext uri="{FF2B5EF4-FFF2-40B4-BE49-F238E27FC236}">
                <a16:creationId xmlns:a16="http://schemas.microsoft.com/office/drawing/2014/main" id="{41591F5B-9EF0-43E9-8BF8-AEC72CF9272A}"/>
              </a:ext>
            </a:extLst>
          </p:cNvPr>
          <p:cNvSpPr/>
          <p:nvPr/>
        </p:nvSpPr>
        <p:spPr>
          <a:xfrm>
            <a:off x="1197075" y="3901112"/>
            <a:ext cx="216024" cy="216024"/>
          </a:xfrm>
          <a:prstGeom prst="diamond">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a:extLst>
              <a:ext uri="{FF2B5EF4-FFF2-40B4-BE49-F238E27FC236}">
                <a16:creationId xmlns:a16="http://schemas.microsoft.com/office/drawing/2014/main" id="{1AA5002D-83A0-4C06-80AE-464C95AA0C6D}"/>
              </a:ext>
            </a:extLst>
          </p:cNvPr>
          <p:cNvSpPr/>
          <p:nvPr/>
        </p:nvSpPr>
        <p:spPr>
          <a:xfrm>
            <a:off x="1197075" y="4477176"/>
            <a:ext cx="216024" cy="216024"/>
          </a:xfrm>
          <a:prstGeom prst="diamond">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a:extLst>
              <a:ext uri="{FF2B5EF4-FFF2-40B4-BE49-F238E27FC236}">
                <a16:creationId xmlns:a16="http://schemas.microsoft.com/office/drawing/2014/main" id="{9A4D95FD-5B7E-4095-8D77-EA5B4C313CA0}"/>
              </a:ext>
            </a:extLst>
          </p:cNvPr>
          <p:cNvSpPr/>
          <p:nvPr/>
        </p:nvSpPr>
        <p:spPr>
          <a:xfrm>
            <a:off x="1197075" y="4981232"/>
            <a:ext cx="216024" cy="216024"/>
          </a:xfrm>
          <a:prstGeom prst="diamond">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圆角 15">
            <a:extLst>
              <a:ext uri="{FF2B5EF4-FFF2-40B4-BE49-F238E27FC236}">
                <a16:creationId xmlns:a16="http://schemas.microsoft.com/office/drawing/2014/main" id="{9A27537B-A3F2-4011-A1BF-19872E4B242E}"/>
              </a:ext>
            </a:extLst>
          </p:cNvPr>
          <p:cNvSpPr/>
          <p:nvPr/>
        </p:nvSpPr>
        <p:spPr>
          <a:xfrm>
            <a:off x="1197075" y="1268760"/>
            <a:ext cx="9793088" cy="648072"/>
          </a:xfrm>
          <a:prstGeom prst="roundRect">
            <a:avLst>
              <a:gd name="adj" fmla="val 50000"/>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AA416D1D-1F7F-4064-A7A9-CAAE89D0BCF8}"/>
              </a:ext>
            </a:extLst>
          </p:cNvPr>
          <p:cNvSpPr/>
          <p:nvPr/>
        </p:nvSpPr>
        <p:spPr>
          <a:xfrm>
            <a:off x="4149403" y="1268760"/>
            <a:ext cx="4134465" cy="565604"/>
          </a:xfrm>
          <a:prstGeom prst="rect">
            <a:avLst/>
          </a:prstGeom>
        </p:spPr>
        <p:txBody>
          <a:bodyPr wrap="none">
            <a:spAutoFit/>
          </a:bodyPr>
          <a:lstStyle/>
          <a:p>
            <a:pPr>
              <a:lnSpc>
                <a:spcPct val="120000"/>
              </a:lnSpc>
            </a:pPr>
            <a:r>
              <a:rPr lang="zh-CN" altLang="en-US" sz="2800" b="1" dirty="0">
                <a:solidFill>
                  <a:schemeClr val="bg1"/>
                </a:solidFill>
                <a:latin typeface="微软雅黑" panose="020B0503020204020204" pitchFamily="34" charset="-122"/>
                <a:ea typeface="微软雅黑" panose="020B0503020204020204" pitchFamily="34" charset="-122"/>
              </a:rPr>
              <a:t>今年发展主要预期目标是</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3693644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additive="base">
                                        <p:cTn id="47" dur="500" fill="hold"/>
                                        <p:tgtEl>
                                          <p:spTgt spid="5"/>
                                        </p:tgtEl>
                                        <p:attrNameLst>
                                          <p:attrName>ppt_x</p:attrName>
                                        </p:attrNameLst>
                                      </p:cBhvr>
                                      <p:tavLst>
                                        <p:tav tm="0">
                                          <p:val>
                                            <p:strVal val="#ppt_x"/>
                                          </p:val>
                                        </p:tav>
                                        <p:tav tm="100000">
                                          <p:val>
                                            <p:strVal val="#ppt_x"/>
                                          </p:val>
                                        </p:tav>
                                      </p:tavLst>
                                    </p:anim>
                                    <p:anim calcmode="lin" valueType="num">
                                      <p:cBhvr additive="base">
                                        <p:cTn id="4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P spid="8" grpId="0" animBg="1"/>
      <p:bldP spid="11" grpId="0" animBg="1"/>
      <p:bldP spid="12" grpId="0" animBg="1"/>
      <p:bldP spid="13" grpId="0" animBg="1"/>
      <p:bldP spid="14" grpId="0" animBg="1"/>
      <p:bldP spid="15" grpId="0" animBg="1"/>
      <p:bldP spid="16" grpId="0" animBg="1"/>
      <p:bldP spid="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CF968922-3018-4148-8DD1-8F88CA42F414}"/>
              </a:ext>
            </a:extLst>
          </p:cNvPr>
          <p:cNvSpPr/>
          <p:nvPr/>
        </p:nvSpPr>
        <p:spPr>
          <a:xfrm>
            <a:off x="7605787" y="2924944"/>
            <a:ext cx="3744416" cy="1080120"/>
          </a:xfrm>
          <a:prstGeom prst="rect">
            <a:avLst/>
          </a:prstGeom>
          <a:solidFill>
            <a:srgbClr val="FF0000"/>
          </a:solidFill>
          <a:ln>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 name="文本框 103"/>
          <p:cNvSpPr txBox="1"/>
          <p:nvPr/>
        </p:nvSpPr>
        <p:spPr>
          <a:xfrm>
            <a:off x="1053059" y="260648"/>
            <a:ext cx="8712642" cy="700769"/>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pPr>
              <a:lnSpc>
                <a:spcPct val="120000"/>
              </a:lnSpc>
            </a:pPr>
            <a:r>
              <a:rPr lang="en-US" altLang="zh-CN" dirty="0">
                <a:solidFill>
                  <a:srgbClr val="FFFF00"/>
                </a:solidFill>
              </a:rPr>
              <a:t>2018</a:t>
            </a:r>
            <a:r>
              <a:rPr lang="zh-CN" altLang="en-US" dirty="0">
                <a:solidFill>
                  <a:srgbClr val="FFFF00"/>
                </a:solidFill>
              </a:rPr>
              <a:t>年经济社会发展总体要求和政策取向</a:t>
            </a:r>
            <a:endParaRPr lang="en-US" altLang="zh-CN" dirty="0">
              <a:solidFill>
                <a:srgbClr val="FFFF00"/>
              </a:solidFill>
            </a:endParaRPr>
          </a:p>
        </p:txBody>
      </p:sp>
      <p:sp>
        <p:nvSpPr>
          <p:cNvPr id="3" name="矩形 2">
            <a:extLst>
              <a:ext uri="{FF2B5EF4-FFF2-40B4-BE49-F238E27FC236}">
                <a16:creationId xmlns:a16="http://schemas.microsoft.com/office/drawing/2014/main" id="{3ED9AA21-C9BA-4E1C-9761-B2B5D053B029}"/>
              </a:ext>
            </a:extLst>
          </p:cNvPr>
          <p:cNvSpPr/>
          <p:nvPr/>
        </p:nvSpPr>
        <p:spPr>
          <a:xfrm>
            <a:off x="4941491" y="5540"/>
            <a:ext cx="6092825" cy="328936"/>
          </a:xfrm>
          <a:prstGeom prst="rect">
            <a:avLst/>
          </a:prstGeom>
        </p:spPr>
        <p:txBody>
          <a:bodyPr wrap="square">
            <a:spAutoFit/>
          </a:bodyPr>
          <a:lstStyle/>
          <a:p>
            <a:pPr>
              <a:lnSpc>
                <a:spcPct val="120000"/>
              </a:lnSpc>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矩形: 圆角 15">
            <a:extLst>
              <a:ext uri="{FF2B5EF4-FFF2-40B4-BE49-F238E27FC236}">
                <a16:creationId xmlns:a16="http://schemas.microsoft.com/office/drawing/2014/main" id="{9A27537B-A3F2-4011-A1BF-19872E4B242E}"/>
              </a:ext>
            </a:extLst>
          </p:cNvPr>
          <p:cNvSpPr/>
          <p:nvPr/>
        </p:nvSpPr>
        <p:spPr>
          <a:xfrm>
            <a:off x="1197075" y="1268760"/>
            <a:ext cx="9721080" cy="648072"/>
          </a:xfrm>
          <a:prstGeom prst="roundRect">
            <a:avLst>
              <a:gd name="adj" fmla="val 50000"/>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AA416D1D-1F7F-4064-A7A9-CAAE89D0BCF8}"/>
              </a:ext>
            </a:extLst>
          </p:cNvPr>
          <p:cNvSpPr/>
          <p:nvPr/>
        </p:nvSpPr>
        <p:spPr>
          <a:xfrm>
            <a:off x="2277195" y="1340768"/>
            <a:ext cx="8135560" cy="430374"/>
          </a:xfrm>
          <a:prstGeom prst="rect">
            <a:avLst/>
          </a:prstGeom>
        </p:spPr>
        <p:txBody>
          <a:bodyPr wrap="none">
            <a:spAutoFit/>
          </a:bodyPr>
          <a:lstStyle/>
          <a:p>
            <a:pPr>
              <a:lnSpc>
                <a:spcPct val="120000"/>
              </a:lnSpc>
            </a:pPr>
            <a:r>
              <a:rPr lang="zh-CN" altLang="en-US" sz="2000" b="1" dirty="0">
                <a:solidFill>
                  <a:schemeClr val="bg1"/>
                </a:solidFill>
                <a:latin typeface="微软雅黑" panose="020B0503020204020204" pitchFamily="34" charset="-122"/>
                <a:ea typeface="微软雅黑" panose="020B0503020204020204" pitchFamily="34" charset="-122"/>
              </a:rPr>
              <a:t>继续创新和完善宏观调，加强财政、货币、产业、区域等政策协调配合</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F978EC1F-293A-4D2B-99B0-78A20EA76332}"/>
              </a:ext>
            </a:extLst>
          </p:cNvPr>
          <p:cNvSpPr/>
          <p:nvPr/>
        </p:nvSpPr>
        <p:spPr>
          <a:xfrm>
            <a:off x="1125067" y="2204864"/>
            <a:ext cx="5086649" cy="424732"/>
          </a:xfrm>
          <a:prstGeom prst="rect">
            <a:avLst/>
          </a:prstGeom>
        </p:spPr>
        <p:txBody>
          <a:bodyPr wrap="none">
            <a:spAutoFit/>
          </a:bodyPr>
          <a:lstStyle/>
          <a:p>
            <a:pPr>
              <a:lnSpc>
                <a:spcPct val="120000"/>
              </a:lnSpc>
            </a:pPr>
            <a:r>
              <a:rPr lang="zh-CN" altLang="en-US" b="1" dirty="0">
                <a:solidFill>
                  <a:schemeClr val="accent1"/>
                </a:solidFill>
                <a:latin typeface="微软雅黑" panose="020B0503020204020204" pitchFamily="34" charset="-122"/>
                <a:ea typeface="微软雅黑" panose="020B0503020204020204" pitchFamily="34" charset="-122"/>
              </a:rPr>
              <a:t>（</a:t>
            </a:r>
            <a:r>
              <a:rPr lang="en-US" altLang="zh-CN" b="1" dirty="0">
                <a:solidFill>
                  <a:schemeClr val="accent1"/>
                </a:solidFill>
                <a:latin typeface="微软雅黑" panose="020B0503020204020204" pitchFamily="34" charset="-122"/>
                <a:ea typeface="微软雅黑" panose="020B0503020204020204" pitchFamily="34" charset="-122"/>
              </a:rPr>
              <a:t>01</a:t>
            </a:r>
            <a:r>
              <a:rPr lang="zh-CN" altLang="en-US" b="1" dirty="0">
                <a:solidFill>
                  <a:schemeClr val="accent1"/>
                </a:solidFill>
                <a:latin typeface="微软雅黑" panose="020B0503020204020204" pitchFamily="34" charset="-122"/>
                <a:ea typeface="微软雅黑" panose="020B0503020204020204" pitchFamily="34" charset="-122"/>
              </a:rPr>
              <a:t>）、积极的财政政策取向不变，要聚力增效</a:t>
            </a:r>
            <a:endParaRPr lang="en-US" altLang="zh-CN" b="1" dirty="0">
              <a:solidFill>
                <a:schemeClr val="accent1"/>
              </a:solidFill>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a16="http://schemas.microsoft.com/office/drawing/2014/main" id="{77A71F40-8139-4234-B4F7-767B13594226}"/>
              </a:ext>
            </a:extLst>
          </p:cNvPr>
          <p:cNvSpPr/>
          <p:nvPr/>
        </p:nvSpPr>
        <p:spPr>
          <a:xfrm>
            <a:off x="1701131" y="2780928"/>
            <a:ext cx="4752528" cy="683264"/>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今年赤字率拟按</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2.6%</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安排，比去年预算低</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0.4</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个百分点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菱形 17">
            <a:extLst>
              <a:ext uri="{FF2B5EF4-FFF2-40B4-BE49-F238E27FC236}">
                <a16:creationId xmlns:a16="http://schemas.microsoft.com/office/drawing/2014/main" id="{B083571C-79F0-48EC-AFCF-5FE3AE440DE4}"/>
              </a:ext>
            </a:extLst>
          </p:cNvPr>
          <p:cNvSpPr/>
          <p:nvPr/>
        </p:nvSpPr>
        <p:spPr>
          <a:xfrm>
            <a:off x="1341091" y="2924944"/>
            <a:ext cx="216024" cy="216024"/>
          </a:xfrm>
          <a:prstGeom prst="diamond">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DA38D325-EBA0-41AD-96C6-97ED7FB1B507}"/>
              </a:ext>
            </a:extLst>
          </p:cNvPr>
          <p:cNvSpPr/>
          <p:nvPr/>
        </p:nvSpPr>
        <p:spPr>
          <a:xfrm>
            <a:off x="1701131" y="5301208"/>
            <a:ext cx="4680520" cy="978729"/>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提高财政支出的公共性、普惠性，加大对三大攻坚战的支持，更多向创新驱动、“三农”、民生等领域倾斜</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菱形 24">
            <a:extLst>
              <a:ext uri="{FF2B5EF4-FFF2-40B4-BE49-F238E27FC236}">
                <a16:creationId xmlns:a16="http://schemas.microsoft.com/office/drawing/2014/main" id="{98B0F11F-932A-4C8C-8587-6CE1CEFE9551}"/>
              </a:ext>
            </a:extLst>
          </p:cNvPr>
          <p:cNvSpPr/>
          <p:nvPr/>
        </p:nvSpPr>
        <p:spPr>
          <a:xfrm>
            <a:off x="1341091" y="3645024"/>
            <a:ext cx="216024" cy="216024"/>
          </a:xfrm>
          <a:prstGeom prst="diamond">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菱形 25">
            <a:extLst>
              <a:ext uri="{FF2B5EF4-FFF2-40B4-BE49-F238E27FC236}">
                <a16:creationId xmlns:a16="http://schemas.microsoft.com/office/drawing/2014/main" id="{A6029DBB-F566-48DA-85EF-25EC99FEF97B}"/>
              </a:ext>
            </a:extLst>
          </p:cNvPr>
          <p:cNvSpPr/>
          <p:nvPr/>
        </p:nvSpPr>
        <p:spPr>
          <a:xfrm>
            <a:off x="1341091" y="4437112"/>
            <a:ext cx="216024" cy="216024"/>
          </a:xfrm>
          <a:prstGeom prst="diamond">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a:extLst>
              <a:ext uri="{FF2B5EF4-FFF2-40B4-BE49-F238E27FC236}">
                <a16:creationId xmlns:a16="http://schemas.microsoft.com/office/drawing/2014/main" id="{F4C7FDEB-EB58-4F37-8A82-65D22C398B3A}"/>
              </a:ext>
            </a:extLst>
          </p:cNvPr>
          <p:cNvSpPr/>
          <p:nvPr/>
        </p:nvSpPr>
        <p:spPr>
          <a:xfrm>
            <a:off x="1341091" y="4941168"/>
            <a:ext cx="216024" cy="216024"/>
          </a:xfrm>
          <a:prstGeom prst="diamond">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id="{9248929E-99EB-4E27-AC42-0B3CA4DE3291}"/>
              </a:ext>
            </a:extLst>
          </p:cNvPr>
          <p:cNvSpPr/>
          <p:nvPr/>
        </p:nvSpPr>
        <p:spPr>
          <a:xfrm>
            <a:off x="1701131" y="4818871"/>
            <a:ext cx="4104456" cy="362792"/>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中央对地方一般性转移支付增长</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10.9%</a:t>
            </a:r>
          </a:p>
        </p:txBody>
      </p:sp>
      <p:sp>
        <p:nvSpPr>
          <p:cNvPr id="29" name="矩形 28">
            <a:extLst>
              <a:ext uri="{FF2B5EF4-FFF2-40B4-BE49-F238E27FC236}">
                <a16:creationId xmlns:a16="http://schemas.microsoft.com/office/drawing/2014/main" id="{BFD71FAD-AA46-4E3E-A554-28EF98C06917}"/>
              </a:ext>
            </a:extLst>
          </p:cNvPr>
          <p:cNvSpPr/>
          <p:nvPr/>
        </p:nvSpPr>
        <p:spPr>
          <a:xfrm>
            <a:off x="1701131" y="4336534"/>
            <a:ext cx="4752528" cy="362792"/>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今年全国财政支出</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21</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万亿元，支出规模进一步加大</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矩形 29">
            <a:extLst>
              <a:ext uri="{FF2B5EF4-FFF2-40B4-BE49-F238E27FC236}">
                <a16:creationId xmlns:a16="http://schemas.microsoft.com/office/drawing/2014/main" id="{BAF48E21-E369-409C-9039-AE4CF83E942A}"/>
              </a:ext>
            </a:extLst>
          </p:cNvPr>
          <p:cNvSpPr/>
          <p:nvPr/>
        </p:nvSpPr>
        <p:spPr>
          <a:xfrm>
            <a:off x="1701131" y="3558731"/>
            <a:ext cx="4752528" cy="683264"/>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财政赤字</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2.38</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万亿元，其中中央财政赤字</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1.55</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万亿元，地方财政赤字</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8300</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亿元</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菱形 30">
            <a:extLst>
              <a:ext uri="{FF2B5EF4-FFF2-40B4-BE49-F238E27FC236}">
                <a16:creationId xmlns:a16="http://schemas.microsoft.com/office/drawing/2014/main" id="{E105FDA5-CB51-4877-929D-42AE7BBE9468}"/>
              </a:ext>
            </a:extLst>
          </p:cNvPr>
          <p:cNvSpPr/>
          <p:nvPr/>
        </p:nvSpPr>
        <p:spPr>
          <a:xfrm>
            <a:off x="1341091" y="5373216"/>
            <a:ext cx="216024" cy="216024"/>
          </a:xfrm>
          <a:prstGeom prst="diamond">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a16="http://schemas.microsoft.com/office/drawing/2014/main" id="{C850764D-4D4D-41D0-BCF7-1FC991C67835}"/>
              </a:ext>
            </a:extLst>
          </p:cNvPr>
          <p:cNvSpPr/>
          <p:nvPr/>
        </p:nvSpPr>
        <p:spPr>
          <a:xfrm>
            <a:off x="6597675" y="2204864"/>
            <a:ext cx="5086649" cy="396583"/>
          </a:xfrm>
          <a:prstGeom prst="rect">
            <a:avLst/>
          </a:prstGeom>
        </p:spPr>
        <p:txBody>
          <a:bodyPr wrap="none">
            <a:spAutoFit/>
          </a:bodyPr>
          <a:lstStyle/>
          <a:p>
            <a:pPr>
              <a:lnSpc>
                <a:spcPct val="120000"/>
              </a:lnSpc>
            </a:pPr>
            <a:r>
              <a:rPr lang="zh-CN" altLang="en-US" b="1" dirty="0">
                <a:solidFill>
                  <a:schemeClr val="accent1"/>
                </a:solidFill>
                <a:latin typeface="微软雅黑" panose="020B0503020204020204" pitchFamily="34" charset="-122"/>
                <a:ea typeface="微软雅黑" panose="020B0503020204020204" pitchFamily="34" charset="-122"/>
              </a:rPr>
              <a:t>（</a:t>
            </a:r>
            <a:r>
              <a:rPr lang="en-US" altLang="zh-CN" b="1" dirty="0">
                <a:solidFill>
                  <a:schemeClr val="accent1"/>
                </a:solidFill>
                <a:latin typeface="微软雅黑" panose="020B0503020204020204" pitchFamily="34" charset="-122"/>
                <a:ea typeface="微软雅黑" panose="020B0503020204020204" pitchFamily="34" charset="-122"/>
              </a:rPr>
              <a:t>02</a:t>
            </a:r>
            <a:r>
              <a:rPr lang="zh-CN" altLang="en-US" b="1" dirty="0">
                <a:solidFill>
                  <a:schemeClr val="accent1"/>
                </a:solidFill>
                <a:latin typeface="微软雅黑" panose="020B0503020204020204" pitchFamily="34" charset="-122"/>
                <a:ea typeface="微软雅黑" panose="020B0503020204020204" pitchFamily="34" charset="-122"/>
              </a:rPr>
              <a:t>）、稳健的货币政策保持中性，要松紧适度</a:t>
            </a:r>
            <a:endParaRPr lang="en-US" altLang="zh-CN" b="1" dirty="0">
              <a:solidFill>
                <a:schemeClr val="accent1"/>
              </a:solidFill>
              <a:latin typeface="微软雅黑" panose="020B0503020204020204" pitchFamily="34" charset="-122"/>
              <a:ea typeface="微软雅黑" panose="020B0503020204020204" pitchFamily="34" charset="-122"/>
            </a:endParaRPr>
          </a:p>
        </p:txBody>
      </p:sp>
      <p:sp>
        <p:nvSpPr>
          <p:cNvPr id="34" name="矩形 33">
            <a:extLst>
              <a:ext uri="{FF2B5EF4-FFF2-40B4-BE49-F238E27FC236}">
                <a16:creationId xmlns:a16="http://schemas.microsoft.com/office/drawing/2014/main" id="{D8733BB0-05B1-42DD-8332-91897A3B64C4}"/>
              </a:ext>
            </a:extLst>
          </p:cNvPr>
          <p:cNvSpPr/>
          <p:nvPr/>
        </p:nvSpPr>
        <p:spPr>
          <a:xfrm>
            <a:off x="7605787" y="4293096"/>
            <a:ext cx="3744416" cy="1152128"/>
          </a:xfrm>
          <a:prstGeom prst="rect">
            <a:avLst/>
          </a:prstGeom>
          <a:solidFill>
            <a:srgbClr val="C00000"/>
          </a:solidFill>
          <a:ln>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F29F8F56-4A53-439F-B6E0-09C6BC64097A}"/>
              </a:ext>
            </a:extLst>
          </p:cNvPr>
          <p:cNvSpPr/>
          <p:nvPr/>
        </p:nvSpPr>
        <p:spPr>
          <a:xfrm>
            <a:off x="8469883" y="3321800"/>
            <a:ext cx="2376264" cy="757130"/>
          </a:xfrm>
          <a:prstGeom prst="rect">
            <a:avLst/>
          </a:prstGeom>
        </p:spPr>
        <p:txBody>
          <a:bodyPr wrap="square">
            <a:spAutoFit/>
          </a:bodyPr>
          <a:lstStyle/>
          <a:p>
            <a:pPr>
              <a:lnSpc>
                <a:spcPct val="120000"/>
              </a:lnSpc>
            </a:pPr>
            <a:r>
              <a:rPr lang="zh-CN" altLang="en-US" b="1" dirty="0">
                <a:solidFill>
                  <a:schemeClr val="bg1"/>
                </a:solidFill>
                <a:latin typeface="微软雅黑" panose="020B0503020204020204" pitchFamily="34" charset="-122"/>
                <a:ea typeface="微软雅黑" panose="020B0503020204020204" pitchFamily="34" charset="-122"/>
              </a:rPr>
              <a:t>管好货币供给总闸门</a:t>
            </a:r>
            <a:endParaRPr lang="en-US" altLang="zh-CN" b="1" dirty="0">
              <a:solidFill>
                <a:schemeClr val="bg1"/>
              </a:solidFill>
              <a:latin typeface="微软雅黑" panose="020B0503020204020204" pitchFamily="34" charset="-122"/>
              <a:ea typeface="微软雅黑" panose="020B0503020204020204" pitchFamily="34" charset="-122"/>
            </a:endParaRPr>
          </a:p>
          <a:p>
            <a:pPr>
              <a:lnSpc>
                <a:spcPct val="120000"/>
              </a:lnSpc>
            </a:pP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id="{296B7CE1-BB0B-4866-A2A7-E08F9784C817}"/>
              </a:ext>
            </a:extLst>
          </p:cNvPr>
          <p:cNvSpPr/>
          <p:nvPr/>
        </p:nvSpPr>
        <p:spPr>
          <a:xfrm>
            <a:off x="8181851" y="4653136"/>
            <a:ext cx="2492990" cy="424732"/>
          </a:xfrm>
          <a:prstGeom prst="rect">
            <a:avLst/>
          </a:prstGeom>
        </p:spPr>
        <p:txBody>
          <a:bodyPr wrap="none">
            <a:spAutoFit/>
          </a:bodyPr>
          <a:lstStyle/>
          <a:p>
            <a:pPr>
              <a:lnSpc>
                <a:spcPct val="120000"/>
              </a:lnSpc>
            </a:pPr>
            <a:r>
              <a:rPr lang="zh-CN" altLang="en-US" b="1" dirty="0">
                <a:solidFill>
                  <a:schemeClr val="bg1"/>
                </a:solidFill>
                <a:latin typeface="微软雅黑" panose="020B0503020204020204" pitchFamily="34" charset="-122"/>
                <a:ea typeface="微软雅黑" panose="020B0503020204020204" pitchFamily="34" charset="-122"/>
              </a:rPr>
              <a:t>疏通货币政策传导渠道</a:t>
            </a:r>
            <a:endParaRPr lang="en-US" altLang="zh-CN"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0107993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nodePh="1">
                                  <p:stCondLst>
                                    <p:cond delay="0"/>
                                  </p:stCondLst>
                                  <p:endCondLst>
                                    <p:cond evt="begin" delay="0">
                                      <p:tn val="13"/>
                                    </p:cond>
                                  </p:end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ppt_x"/>
                                          </p:val>
                                        </p:tav>
                                        <p:tav tm="100000">
                                          <p:val>
                                            <p:strVal val="#ppt_x"/>
                                          </p:val>
                                        </p:tav>
                                      </p:tavLst>
                                    </p:anim>
                                    <p:anim calcmode="lin" valueType="num">
                                      <p:cBhvr additive="base">
                                        <p:cTn id="36" dur="500" fill="hold"/>
                                        <p:tgtEl>
                                          <p:spTgt spid="1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ppt_x"/>
                                          </p:val>
                                        </p:tav>
                                        <p:tav tm="100000">
                                          <p:val>
                                            <p:strVal val="#ppt_x"/>
                                          </p:val>
                                        </p:tav>
                                      </p:tavLst>
                                    </p:anim>
                                    <p:anim calcmode="lin" valueType="num">
                                      <p:cBhvr additive="base">
                                        <p:cTn id="40" dur="500" fill="hold"/>
                                        <p:tgtEl>
                                          <p:spTgt spid="19"/>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500" fill="hold"/>
                                        <p:tgtEl>
                                          <p:spTgt spid="25"/>
                                        </p:tgtEl>
                                        <p:attrNameLst>
                                          <p:attrName>ppt_x</p:attrName>
                                        </p:attrNameLst>
                                      </p:cBhvr>
                                      <p:tavLst>
                                        <p:tav tm="0">
                                          <p:val>
                                            <p:strVal val="#ppt_x"/>
                                          </p:val>
                                        </p:tav>
                                        <p:tav tm="100000">
                                          <p:val>
                                            <p:strVal val="#ppt_x"/>
                                          </p:val>
                                        </p:tav>
                                      </p:tavLst>
                                    </p:anim>
                                    <p:anim calcmode="lin" valueType="num">
                                      <p:cBhvr additive="base">
                                        <p:cTn id="44" dur="500" fill="hold"/>
                                        <p:tgtEl>
                                          <p:spTgt spid="25"/>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additive="base">
                                        <p:cTn id="47" dur="500" fill="hold"/>
                                        <p:tgtEl>
                                          <p:spTgt spid="26"/>
                                        </p:tgtEl>
                                        <p:attrNameLst>
                                          <p:attrName>ppt_x</p:attrName>
                                        </p:attrNameLst>
                                      </p:cBhvr>
                                      <p:tavLst>
                                        <p:tav tm="0">
                                          <p:val>
                                            <p:strVal val="#ppt_x"/>
                                          </p:val>
                                        </p:tav>
                                        <p:tav tm="100000">
                                          <p:val>
                                            <p:strVal val="#ppt_x"/>
                                          </p:val>
                                        </p:tav>
                                      </p:tavLst>
                                    </p:anim>
                                    <p:anim calcmode="lin" valueType="num">
                                      <p:cBhvr additive="base">
                                        <p:cTn id="48" dur="500" fill="hold"/>
                                        <p:tgtEl>
                                          <p:spTgt spid="26"/>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7"/>
                                        </p:tgtEl>
                                        <p:attrNameLst>
                                          <p:attrName>style.visibility</p:attrName>
                                        </p:attrNameLst>
                                      </p:cBhvr>
                                      <p:to>
                                        <p:strVal val="visible"/>
                                      </p:to>
                                    </p:set>
                                    <p:anim calcmode="lin" valueType="num">
                                      <p:cBhvr additive="base">
                                        <p:cTn id="51" dur="500" fill="hold"/>
                                        <p:tgtEl>
                                          <p:spTgt spid="27"/>
                                        </p:tgtEl>
                                        <p:attrNameLst>
                                          <p:attrName>ppt_x</p:attrName>
                                        </p:attrNameLst>
                                      </p:cBhvr>
                                      <p:tavLst>
                                        <p:tav tm="0">
                                          <p:val>
                                            <p:strVal val="#ppt_x"/>
                                          </p:val>
                                        </p:tav>
                                        <p:tav tm="100000">
                                          <p:val>
                                            <p:strVal val="#ppt_x"/>
                                          </p:val>
                                        </p:tav>
                                      </p:tavLst>
                                    </p:anim>
                                    <p:anim calcmode="lin" valueType="num">
                                      <p:cBhvr additive="base">
                                        <p:cTn id="52" dur="500" fill="hold"/>
                                        <p:tgtEl>
                                          <p:spTgt spid="27"/>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additive="base">
                                        <p:cTn id="55" dur="500" fill="hold"/>
                                        <p:tgtEl>
                                          <p:spTgt spid="28"/>
                                        </p:tgtEl>
                                        <p:attrNameLst>
                                          <p:attrName>ppt_x</p:attrName>
                                        </p:attrNameLst>
                                      </p:cBhvr>
                                      <p:tavLst>
                                        <p:tav tm="0">
                                          <p:val>
                                            <p:strVal val="#ppt_x"/>
                                          </p:val>
                                        </p:tav>
                                        <p:tav tm="100000">
                                          <p:val>
                                            <p:strVal val="#ppt_x"/>
                                          </p:val>
                                        </p:tav>
                                      </p:tavLst>
                                    </p:anim>
                                    <p:anim calcmode="lin" valueType="num">
                                      <p:cBhvr additive="base">
                                        <p:cTn id="56" dur="500" fill="hold"/>
                                        <p:tgtEl>
                                          <p:spTgt spid="28"/>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9"/>
                                        </p:tgtEl>
                                        <p:attrNameLst>
                                          <p:attrName>style.visibility</p:attrName>
                                        </p:attrNameLst>
                                      </p:cBhvr>
                                      <p:to>
                                        <p:strVal val="visible"/>
                                      </p:to>
                                    </p:set>
                                    <p:anim calcmode="lin" valueType="num">
                                      <p:cBhvr additive="base">
                                        <p:cTn id="59" dur="500" fill="hold"/>
                                        <p:tgtEl>
                                          <p:spTgt spid="29"/>
                                        </p:tgtEl>
                                        <p:attrNameLst>
                                          <p:attrName>ppt_x</p:attrName>
                                        </p:attrNameLst>
                                      </p:cBhvr>
                                      <p:tavLst>
                                        <p:tav tm="0">
                                          <p:val>
                                            <p:strVal val="#ppt_x"/>
                                          </p:val>
                                        </p:tav>
                                        <p:tav tm="100000">
                                          <p:val>
                                            <p:strVal val="#ppt_x"/>
                                          </p:val>
                                        </p:tav>
                                      </p:tavLst>
                                    </p:anim>
                                    <p:anim calcmode="lin" valueType="num">
                                      <p:cBhvr additive="base">
                                        <p:cTn id="60" dur="500" fill="hold"/>
                                        <p:tgtEl>
                                          <p:spTgt spid="29"/>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additive="base">
                                        <p:cTn id="63" dur="500" fill="hold"/>
                                        <p:tgtEl>
                                          <p:spTgt spid="30"/>
                                        </p:tgtEl>
                                        <p:attrNameLst>
                                          <p:attrName>ppt_x</p:attrName>
                                        </p:attrNameLst>
                                      </p:cBhvr>
                                      <p:tavLst>
                                        <p:tav tm="0">
                                          <p:val>
                                            <p:strVal val="#ppt_x"/>
                                          </p:val>
                                        </p:tav>
                                        <p:tav tm="100000">
                                          <p:val>
                                            <p:strVal val="#ppt_x"/>
                                          </p:val>
                                        </p:tav>
                                      </p:tavLst>
                                    </p:anim>
                                    <p:anim calcmode="lin" valueType="num">
                                      <p:cBhvr additive="base">
                                        <p:cTn id="64" dur="500" fill="hold"/>
                                        <p:tgtEl>
                                          <p:spTgt spid="30"/>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31"/>
                                        </p:tgtEl>
                                        <p:attrNameLst>
                                          <p:attrName>style.visibility</p:attrName>
                                        </p:attrNameLst>
                                      </p:cBhvr>
                                      <p:to>
                                        <p:strVal val="visible"/>
                                      </p:to>
                                    </p:set>
                                    <p:anim calcmode="lin" valueType="num">
                                      <p:cBhvr additive="base">
                                        <p:cTn id="67" dur="500" fill="hold"/>
                                        <p:tgtEl>
                                          <p:spTgt spid="31"/>
                                        </p:tgtEl>
                                        <p:attrNameLst>
                                          <p:attrName>ppt_x</p:attrName>
                                        </p:attrNameLst>
                                      </p:cBhvr>
                                      <p:tavLst>
                                        <p:tav tm="0">
                                          <p:val>
                                            <p:strVal val="#ppt_x"/>
                                          </p:val>
                                        </p:tav>
                                        <p:tav tm="100000">
                                          <p:val>
                                            <p:strVal val="#ppt_x"/>
                                          </p:val>
                                        </p:tav>
                                      </p:tavLst>
                                    </p:anim>
                                    <p:anim calcmode="lin" valueType="num">
                                      <p:cBhvr additive="base">
                                        <p:cTn id="68" dur="500" fill="hold"/>
                                        <p:tgtEl>
                                          <p:spTgt spid="31"/>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32"/>
                                        </p:tgtEl>
                                        <p:attrNameLst>
                                          <p:attrName>style.visibility</p:attrName>
                                        </p:attrNameLst>
                                      </p:cBhvr>
                                      <p:to>
                                        <p:strVal val="visible"/>
                                      </p:to>
                                    </p:set>
                                    <p:anim calcmode="lin" valueType="num">
                                      <p:cBhvr additive="base">
                                        <p:cTn id="71" dur="500" fill="hold"/>
                                        <p:tgtEl>
                                          <p:spTgt spid="32"/>
                                        </p:tgtEl>
                                        <p:attrNameLst>
                                          <p:attrName>ppt_x</p:attrName>
                                        </p:attrNameLst>
                                      </p:cBhvr>
                                      <p:tavLst>
                                        <p:tav tm="0">
                                          <p:val>
                                            <p:strVal val="#ppt_x"/>
                                          </p:val>
                                        </p:tav>
                                        <p:tav tm="100000">
                                          <p:val>
                                            <p:strVal val="#ppt_x"/>
                                          </p:val>
                                        </p:tav>
                                      </p:tavLst>
                                    </p:anim>
                                    <p:anim calcmode="lin" valueType="num">
                                      <p:cBhvr additive="base">
                                        <p:cTn id="72" dur="500" fill="hold"/>
                                        <p:tgtEl>
                                          <p:spTgt spid="32"/>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34"/>
                                        </p:tgtEl>
                                        <p:attrNameLst>
                                          <p:attrName>style.visibility</p:attrName>
                                        </p:attrNameLst>
                                      </p:cBhvr>
                                      <p:to>
                                        <p:strVal val="visible"/>
                                      </p:to>
                                    </p:set>
                                    <p:anim calcmode="lin" valueType="num">
                                      <p:cBhvr additive="base">
                                        <p:cTn id="75" dur="500" fill="hold"/>
                                        <p:tgtEl>
                                          <p:spTgt spid="34"/>
                                        </p:tgtEl>
                                        <p:attrNameLst>
                                          <p:attrName>ppt_x</p:attrName>
                                        </p:attrNameLst>
                                      </p:cBhvr>
                                      <p:tavLst>
                                        <p:tav tm="0">
                                          <p:val>
                                            <p:strVal val="#ppt_x"/>
                                          </p:val>
                                        </p:tav>
                                        <p:tav tm="100000">
                                          <p:val>
                                            <p:strVal val="#ppt_x"/>
                                          </p:val>
                                        </p:tav>
                                      </p:tavLst>
                                    </p:anim>
                                    <p:anim calcmode="lin" valueType="num">
                                      <p:cBhvr additive="base">
                                        <p:cTn id="76" dur="500" fill="hold"/>
                                        <p:tgtEl>
                                          <p:spTgt spid="34"/>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4"/>
                                        </p:tgtEl>
                                        <p:attrNameLst>
                                          <p:attrName>style.visibility</p:attrName>
                                        </p:attrNameLst>
                                      </p:cBhvr>
                                      <p:to>
                                        <p:strVal val="visible"/>
                                      </p:to>
                                    </p:set>
                                    <p:anim calcmode="lin" valueType="num">
                                      <p:cBhvr additive="base">
                                        <p:cTn id="79" dur="500" fill="hold"/>
                                        <p:tgtEl>
                                          <p:spTgt spid="4"/>
                                        </p:tgtEl>
                                        <p:attrNameLst>
                                          <p:attrName>ppt_x</p:attrName>
                                        </p:attrNameLst>
                                      </p:cBhvr>
                                      <p:tavLst>
                                        <p:tav tm="0">
                                          <p:val>
                                            <p:strVal val="#ppt_x"/>
                                          </p:val>
                                        </p:tav>
                                        <p:tav tm="100000">
                                          <p:val>
                                            <p:strVal val="#ppt_x"/>
                                          </p:val>
                                        </p:tav>
                                      </p:tavLst>
                                    </p:anim>
                                    <p:anim calcmode="lin" valueType="num">
                                      <p:cBhvr additive="base">
                                        <p:cTn id="80" dur="500" fill="hold"/>
                                        <p:tgtEl>
                                          <p:spTgt spid="4"/>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8"/>
                                        </p:tgtEl>
                                        <p:attrNameLst>
                                          <p:attrName>style.visibility</p:attrName>
                                        </p:attrNameLst>
                                      </p:cBhvr>
                                      <p:to>
                                        <p:strVal val="visible"/>
                                      </p:to>
                                    </p:set>
                                    <p:anim calcmode="lin" valueType="num">
                                      <p:cBhvr additive="base">
                                        <p:cTn id="83" dur="500" fill="hold"/>
                                        <p:tgtEl>
                                          <p:spTgt spid="8"/>
                                        </p:tgtEl>
                                        <p:attrNameLst>
                                          <p:attrName>ppt_x</p:attrName>
                                        </p:attrNameLst>
                                      </p:cBhvr>
                                      <p:tavLst>
                                        <p:tav tm="0">
                                          <p:val>
                                            <p:strVal val="#ppt_x"/>
                                          </p:val>
                                        </p:tav>
                                        <p:tav tm="100000">
                                          <p:val>
                                            <p:strVal val="#ppt_x"/>
                                          </p:val>
                                        </p:tav>
                                      </p:tavLst>
                                    </p:anim>
                                    <p:anim calcmode="lin" valueType="num">
                                      <p:cBhvr additive="base">
                                        <p:cTn id="8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p:bldP spid="3" grpId="0"/>
      <p:bldP spid="16" grpId="0" animBg="1"/>
      <p:bldP spid="5" grpId="0"/>
      <p:bldP spid="10" grpId="0"/>
      <p:bldP spid="15" grpId="0"/>
      <p:bldP spid="18" grpId="0" animBg="1"/>
      <p:bldP spid="19" grpId="0"/>
      <p:bldP spid="25" grpId="0" animBg="1"/>
      <p:bldP spid="26" grpId="0" animBg="1"/>
      <p:bldP spid="27" grpId="0" animBg="1"/>
      <p:bldP spid="28" grpId="0"/>
      <p:bldP spid="29" grpId="0"/>
      <p:bldP spid="30" grpId="0"/>
      <p:bldP spid="31" grpId="0" animBg="1"/>
      <p:bldP spid="32" grpId="0"/>
      <p:bldP spid="34" grpId="0" animBg="1"/>
      <p:bldP spid="4" grpId="0"/>
      <p:bldP spid="8"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六边形 63">
            <a:extLst>
              <a:ext uri="{FF2B5EF4-FFF2-40B4-BE49-F238E27FC236}">
                <a16:creationId xmlns:a16="http://schemas.microsoft.com/office/drawing/2014/main" id="{78816273-0E46-4633-8AE4-46490A3C157E}"/>
              </a:ext>
            </a:extLst>
          </p:cNvPr>
          <p:cNvSpPr/>
          <p:nvPr/>
        </p:nvSpPr>
        <p:spPr>
          <a:xfrm>
            <a:off x="1823544" y="3176972"/>
            <a:ext cx="2923525" cy="2520280"/>
          </a:xfrm>
          <a:prstGeom prst="hexagon">
            <a:avLst/>
          </a:prstGeom>
          <a:solidFill>
            <a:srgbClr val="C00000"/>
          </a:solidFill>
          <a:ln>
            <a:solidFill>
              <a:schemeClr val="bg1">
                <a:lumMod val="6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六边形 33">
            <a:extLst>
              <a:ext uri="{FF2B5EF4-FFF2-40B4-BE49-F238E27FC236}">
                <a16:creationId xmlns:a16="http://schemas.microsoft.com/office/drawing/2014/main" id="{272DB9DC-3A87-497E-99BC-4771010B2081}"/>
              </a:ext>
            </a:extLst>
          </p:cNvPr>
          <p:cNvSpPr/>
          <p:nvPr/>
        </p:nvSpPr>
        <p:spPr>
          <a:xfrm>
            <a:off x="4365427" y="1916832"/>
            <a:ext cx="2923525" cy="2520280"/>
          </a:xfrm>
          <a:prstGeom prst="hexagon">
            <a:avLst/>
          </a:prstGeom>
          <a:solidFill>
            <a:schemeClr val="bg1"/>
          </a:solidFill>
          <a:ln>
            <a:solidFill>
              <a:schemeClr val="bg1">
                <a:lumMod val="6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六边形 34">
            <a:extLst>
              <a:ext uri="{FF2B5EF4-FFF2-40B4-BE49-F238E27FC236}">
                <a16:creationId xmlns:a16="http://schemas.microsoft.com/office/drawing/2014/main" id="{D36C3ACE-BE81-4E5A-A85F-D740E5E0F85A}"/>
              </a:ext>
            </a:extLst>
          </p:cNvPr>
          <p:cNvSpPr/>
          <p:nvPr/>
        </p:nvSpPr>
        <p:spPr>
          <a:xfrm>
            <a:off x="6887082" y="3284984"/>
            <a:ext cx="2923525" cy="2520280"/>
          </a:xfrm>
          <a:prstGeom prst="hexagon">
            <a:avLst/>
          </a:prstGeom>
          <a:solidFill>
            <a:srgbClr val="FF0000"/>
          </a:solidFill>
          <a:ln>
            <a:solidFill>
              <a:schemeClr val="bg1">
                <a:lumMod val="6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 name="文本框 103"/>
          <p:cNvSpPr txBox="1"/>
          <p:nvPr/>
        </p:nvSpPr>
        <p:spPr>
          <a:xfrm>
            <a:off x="1053059" y="260648"/>
            <a:ext cx="8712642" cy="700769"/>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pPr>
              <a:lnSpc>
                <a:spcPct val="120000"/>
              </a:lnSpc>
            </a:pPr>
            <a:r>
              <a:rPr lang="en-US" altLang="zh-CN" dirty="0">
                <a:solidFill>
                  <a:srgbClr val="FFFF00"/>
                </a:solidFill>
              </a:rPr>
              <a:t>2018</a:t>
            </a:r>
            <a:r>
              <a:rPr lang="zh-CN" altLang="en-US" dirty="0">
                <a:solidFill>
                  <a:srgbClr val="FFFF00"/>
                </a:solidFill>
              </a:rPr>
              <a:t>年经济社会发展总体要求和政策取向</a:t>
            </a:r>
            <a:endParaRPr lang="en-US" altLang="zh-CN" dirty="0">
              <a:solidFill>
                <a:srgbClr val="FFFF00"/>
              </a:solidFill>
            </a:endParaRPr>
          </a:p>
        </p:txBody>
      </p:sp>
      <p:sp>
        <p:nvSpPr>
          <p:cNvPr id="3" name="矩形 2">
            <a:extLst>
              <a:ext uri="{FF2B5EF4-FFF2-40B4-BE49-F238E27FC236}">
                <a16:creationId xmlns:a16="http://schemas.microsoft.com/office/drawing/2014/main" id="{3ED9AA21-C9BA-4E1C-9761-B2B5D053B029}"/>
              </a:ext>
            </a:extLst>
          </p:cNvPr>
          <p:cNvSpPr/>
          <p:nvPr/>
        </p:nvSpPr>
        <p:spPr>
          <a:xfrm>
            <a:off x="4941491" y="5540"/>
            <a:ext cx="6092825" cy="328936"/>
          </a:xfrm>
          <a:prstGeom prst="rect">
            <a:avLst/>
          </a:prstGeom>
        </p:spPr>
        <p:txBody>
          <a:bodyPr wrap="square">
            <a:spAutoFit/>
          </a:bodyPr>
          <a:lstStyle/>
          <a:p>
            <a:pPr>
              <a:lnSpc>
                <a:spcPct val="120000"/>
              </a:lnSpc>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5" name="矩形 24">
            <a:extLst>
              <a:ext uri="{FF2B5EF4-FFF2-40B4-BE49-F238E27FC236}">
                <a16:creationId xmlns:a16="http://schemas.microsoft.com/office/drawing/2014/main" id="{35D915F6-F6BE-4376-9553-E6F32DEFB779}"/>
              </a:ext>
            </a:extLst>
          </p:cNvPr>
          <p:cNvSpPr/>
          <p:nvPr/>
        </p:nvSpPr>
        <p:spPr>
          <a:xfrm>
            <a:off x="7300933" y="3913484"/>
            <a:ext cx="2448272" cy="1421928"/>
          </a:xfrm>
          <a:prstGeom prst="rect">
            <a:avLst/>
          </a:prstGeom>
        </p:spPr>
        <p:txBody>
          <a:bodyPr wrap="square">
            <a:spAutoFit/>
          </a:bodyPr>
          <a:lstStyle/>
          <a:p>
            <a:pPr>
              <a:lnSpc>
                <a:spcPct val="120000"/>
              </a:lnSpc>
            </a:pPr>
            <a:r>
              <a:rPr lang="zh-CN" altLang="en-US" sz="2400" b="1" dirty="0">
                <a:solidFill>
                  <a:schemeClr val="bg1"/>
                </a:solidFill>
                <a:latin typeface="微软雅黑" panose="020B0503020204020204" pitchFamily="34" charset="-122"/>
                <a:ea typeface="微软雅黑" panose="020B0503020204020204" pitchFamily="34" charset="-122"/>
              </a:rPr>
              <a:t>三是</a:t>
            </a:r>
            <a:r>
              <a:rPr lang="zh-CN" altLang="en-US" sz="2400" dirty="0">
                <a:solidFill>
                  <a:schemeClr val="bg1"/>
                </a:solidFill>
                <a:latin typeface="微软雅黑" panose="020B0503020204020204" pitchFamily="34" charset="-122"/>
                <a:ea typeface="微软雅黑" panose="020B0503020204020204" pitchFamily="34" charset="-122"/>
              </a:rPr>
              <a:t>抓好决胜全面建成小康社会三大攻坚战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28" name="矩形 27">
            <a:extLst>
              <a:ext uri="{FF2B5EF4-FFF2-40B4-BE49-F238E27FC236}">
                <a16:creationId xmlns:a16="http://schemas.microsoft.com/office/drawing/2014/main" id="{F0075AAA-3257-4D2B-BAAD-C0A2F41199AA}"/>
              </a:ext>
            </a:extLst>
          </p:cNvPr>
          <p:cNvSpPr/>
          <p:nvPr/>
        </p:nvSpPr>
        <p:spPr>
          <a:xfrm>
            <a:off x="3789363" y="1196752"/>
            <a:ext cx="4185761" cy="497957"/>
          </a:xfrm>
          <a:prstGeom prst="rect">
            <a:avLst/>
          </a:prstGeom>
        </p:spPr>
        <p:txBody>
          <a:bodyPr wrap="none">
            <a:spAutoFit/>
          </a:bodyPr>
          <a:lstStyle/>
          <a:p>
            <a:pPr>
              <a:lnSpc>
                <a:spcPct val="120000"/>
              </a:lnSpc>
            </a:pPr>
            <a:r>
              <a:rPr lang="zh-CN" altLang="en-US" sz="2400" b="1" dirty="0">
                <a:solidFill>
                  <a:schemeClr val="accent1"/>
                </a:solidFill>
                <a:latin typeface="微软雅黑" panose="020B0503020204020204" pitchFamily="34" charset="-122"/>
                <a:ea typeface="微软雅黑" panose="020B0503020204020204" pitchFamily="34" charset="-122"/>
              </a:rPr>
              <a:t>做好今年工作，注重以下几点</a:t>
            </a:r>
            <a:endParaRPr lang="en-US" altLang="zh-CN" sz="2400" b="1" dirty="0">
              <a:solidFill>
                <a:schemeClr val="accent1"/>
              </a:solidFill>
              <a:latin typeface="微软雅黑" panose="020B0503020204020204" pitchFamily="34" charset="-122"/>
              <a:ea typeface="微软雅黑" panose="020B0503020204020204" pitchFamily="34" charset="-122"/>
            </a:endParaRPr>
          </a:p>
        </p:txBody>
      </p:sp>
      <p:sp>
        <p:nvSpPr>
          <p:cNvPr id="65" name="矩形 64">
            <a:extLst>
              <a:ext uri="{FF2B5EF4-FFF2-40B4-BE49-F238E27FC236}">
                <a16:creationId xmlns:a16="http://schemas.microsoft.com/office/drawing/2014/main" id="{FB7D70E3-9771-447B-A395-322B516AE1EF}"/>
              </a:ext>
            </a:extLst>
          </p:cNvPr>
          <p:cNvSpPr/>
          <p:nvPr/>
        </p:nvSpPr>
        <p:spPr>
          <a:xfrm>
            <a:off x="2277195" y="3933056"/>
            <a:ext cx="2016224" cy="941155"/>
          </a:xfrm>
          <a:prstGeom prst="rect">
            <a:avLst/>
          </a:prstGeom>
        </p:spPr>
        <p:txBody>
          <a:bodyPr wrap="square">
            <a:spAutoFit/>
          </a:bodyPr>
          <a:lstStyle/>
          <a:p>
            <a:pPr>
              <a:lnSpc>
                <a:spcPct val="120000"/>
              </a:lnSpc>
            </a:pPr>
            <a:r>
              <a:rPr lang="zh-CN" altLang="en-US" sz="2400" b="1" dirty="0">
                <a:solidFill>
                  <a:schemeClr val="bg1"/>
                </a:solidFill>
                <a:latin typeface="微软雅黑" panose="020B0503020204020204" pitchFamily="34" charset="-122"/>
                <a:ea typeface="微软雅黑" panose="020B0503020204020204" pitchFamily="34" charset="-122"/>
              </a:rPr>
              <a:t>一是</a:t>
            </a:r>
            <a:r>
              <a:rPr lang="zh-CN" altLang="en-US" sz="2400" dirty="0">
                <a:solidFill>
                  <a:schemeClr val="bg1"/>
                </a:solidFill>
                <a:latin typeface="微软雅黑" panose="020B0503020204020204" pitchFamily="34" charset="-122"/>
                <a:ea typeface="微软雅黑" panose="020B0503020204020204" pitchFamily="34" charset="-122"/>
              </a:rPr>
              <a:t>大力推动高质量发展</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66" name="矩形 65">
            <a:extLst>
              <a:ext uri="{FF2B5EF4-FFF2-40B4-BE49-F238E27FC236}">
                <a16:creationId xmlns:a16="http://schemas.microsoft.com/office/drawing/2014/main" id="{8DFDE721-2187-47AC-A138-BC8103441E97}"/>
              </a:ext>
            </a:extLst>
          </p:cNvPr>
          <p:cNvSpPr/>
          <p:nvPr/>
        </p:nvSpPr>
        <p:spPr>
          <a:xfrm>
            <a:off x="5013499" y="2636912"/>
            <a:ext cx="1895361" cy="941155"/>
          </a:xfrm>
          <a:prstGeom prst="rect">
            <a:avLst/>
          </a:prstGeom>
        </p:spPr>
        <p:txBody>
          <a:bodyPr wrap="square">
            <a:spAutoFit/>
          </a:bodyPr>
          <a:lstStyle/>
          <a:p>
            <a:pPr>
              <a:lnSpc>
                <a:spcPct val="120000"/>
              </a:lnSpc>
            </a:pP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二是</a:t>
            </a:r>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加大改革开放力度</a:t>
            </a:r>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41251144"/>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4"/>
                                        </p:tgtEl>
                                        <p:attrNameLst>
                                          <p:attrName>style.visibility</p:attrName>
                                        </p:attrNameLst>
                                      </p:cBhvr>
                                      <p:to>
                                        <p:strVal val="visible"/>
                                      </p:to>
                                    </p:set>
                                    <p:anim calcmode="lin" valueType="num">
                                      <p:cBhvr additive="base">
                                        <p:cTn id="11" dur="500" fill="hold"/>
                                        <p:tgtEl>
                                          <p:spTgt spid="64"/>
                                        </p:tgtEl>
                                        <p:attrNameLst>
                                          <p:attrName>ppt_x</p:attrName>
                                        </p:attrNameLst>
                                      </p:cBhvr>
                                      <p:tavLst>
                                        <p:tav tm="0">
                                          <p:val>
                                            <p:strVal val="#ppt_x"/>
                                          </p:val>
                                        </p:tav>
                                        <p:tav tm="100000">
                                          <p:val>
                                            <p:strVal val="#ppt_x"/>
                                          </p:val>
                                        </p:tav>
                                      </p:tavLst>
                                    </p:anim>
                                    <p:anim calcmode="lin" valueType="num">
                                      <p:cBhvr additive="base">
                                        <p:cTn id="12" dur="500" fill="hold"/>
                                        <p:tgtEl>
                                          <p:spTgt spid="6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500" fill="hold"/>
                                        <p:tgtEl>
                                          <p:spTgt spid="34"/>
                                        </p:tgtEl>
                                        <p:attrNameLst>
                                          <p:attrName>ppt_x</p:attrName>
                                        </p:attrNameLst>
                                      </p:cBhvr>
                                      <p:tavLst>
                                        <p:tav tm="0">
                                          <p:val>
                                            <p:strVal val="#ppt_x"/>
                                          </p:val>
                                        </p:tav>
                                        <p:tav tm="100000">
                                          <p:val>
                                            <p:strVal val="#ppt_x"/>
                                          </p:val>
                                        </p:tav>
                                      </p:tavLst>
                                    </p:anim>
                                    <p:anim calcmode="lin" valueType="num">
                                      <p:cBhvr additive="base">
                                        <p:cTn id="16" dur="500" fill="hold"/>
                                        <p:tgtEl>
                                          <p:spTgt spid="3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500" fill="hold"/>
                                        <p:tgtEl>
                                          <p:spTgt spid="35"/>
                                        </p:tgtEl>
                                        <p:attrNameLst>
                                          <p:attrName>ppt_x</p:attrName>
                                        </p:attrNameLst>
                                      </p:cBhvr>
                                      <p:tavLst>
                                        <p:tav tm="0">
                                          <p:val>
                                            <p:strVal val="#ppt_x"/>
                                          </p:val>
                                        </p:tav>
                                        <p:tav tm="100000">
                                          <p:val>
                                            <p:strVal val="#ppt_x"/>
                                          </p:val>
                                        </p:tav>
                                      </p:tavLst>
                                    </p:anim>
                                    <p:anim calcmode="lin" valueType="num">
                                      <p:cBhvr additive="base">
                                        <p:cTn id="20" dur="500" fill="hold"/>
                                        <p:tgtEl>
                                          <p:spTgt spid="3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nodePh="1">
                                  <p:stCondLst>
                                    <p:cond delay="0"/>
                                  </p:stCondLst>
                                  <p:endCondLst>
                                    <p:cond evt="begin" delay="0">
                                      <p:tn val="21"/>
                                    </p:cond>
                                  </p:end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ppt_x"/>
                                          </p:val>
                                        </p:tav>
                                        <p:tav tm="100000">
                                          <p:val>
                                            <p:strVal val="#ppt_x"/>
                                          </p:val>
                                        </p:tav>
                                      </p:tavLst>
                                    </p:anim>
                                    <p:anim calcmode="lin" valueType="num">
                                      <p:cBhvr additive="base">
                                        <p:cTn id="24" dur="500" fill="hold"/>
                                        <p:tgtEl>
                                          <p:spTgt spid="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500" fill="hold"/>
                                        <p:tgtEl>
                                          <p:spTgt spid="25"/>
                                        </p:tgtEl>
                                        <p:attrNameLst>
                                          <p:attrName>ppt_x</p:attrName>
                                        </p:attrNameLst>
                                      </p:cBhvr>
                                      <p:tavLst>
                                        <p:tav tm="0">
                                          <p:val>
                                            <p:strVal val="#ppt_x"/>
                                          </p:val>
                                        </p:tav>
                                        <p:tav tm="100000">
                                          <p:val>
                                            <p:strVal val="#ppt_x"/>
                                          </p:val>
                                        </p:tav>
                                      </p:tavLst>
                                    </p:anim>
                                    <p:anim calcmode="lin" valueType="num">
                                      <p:cBhvr additive="base">
                                        <p:cTn id="28" dur="500" fill="hold"/>
                                        <p:tgtEl>
                                          <p:spTgt spid="2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fill="hold"/>
                                        <p:tgtEl>
                                          <p:spTgt spid="28"/>
                                        </p:tgtEl>
                                        <p:attrNameLst>
                                          <p:attrName>ppt_x</p:attrName>
                                        </p:attrNameLst>
                                      </p:cBhvr>
                                      <p:tavLst>
                                        <p:tav tm="0">
                                          <p:val>
                                            <p:strVal val="#ppt_x"/>
                                          </p:val>
                                        </p:tav>
                                        <p:tav tm="100000">
                                          <p:val>
                                            <p:strVal val="#ppt_x"/>
                                          </p:val>
                                        </p:tav>
                                      </p:tavLst>
                                    </p:anim>
                                    <p:anim calcmode="lin" valueType="num">
                                      <p:cBhvr additive="base">
                                        <p:cTn id="32" dur="500" fill="hold"/>
                                        <p:tgtEl>
                                          <p:spTgt spid="2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65"/>
                                        </p:tgtEl>
                                        <p:attrNameLst>
                                          <p:attrName>style.visibility</p:attrName>
                                        </p:attrNameLst>
                                      </p:cBhvr>
                                      <p:to>
                                        <p:strVal val="visible"/>
                                      </p:to>
                                    </p:set>
                                    <p:anim calcmode="lin" valueType="num">
                                      <p:cBhvr additive="base">
                                        <p:cTn id="35" dur="500" fill="hold"/>
                                        <p:tgtEl>
                                          <p:spTgt spid="65"/>
                                        </p:tgtEl>
                                        <p:attrNameLst>
                                          <p:attrName>ppt_x</p:attrName>
                                        </p:attrNameLst>
                                      </p:cBhvr>
                                      <p:tavLst>
                                        <p:tav tm="0">
                                          <p:val>
                                            <p:strVal val="#ppt_x"/>
                                          </p:val>
                                        </p:tav>
                                        <p:tav tm="100000">
                                          <p:val>
                                            <p:strVal val="#ppt_x"/>
                                          </p:val>
                                        </p:tav>
                                      </p:tavLst>
                                    </p:anim>
                                    <p:anim calcmode="lin" valueType="num">
                                      <p:cBhvr additive="base">
                                        <p:cTn id="36" dur="500" fill="hold"/>
                                        <p:tgtEl>
                                          <p:spTgt spid="6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66"/>
                                        </p:tgtEl>
                                        <p:attrNameLst>
                                          <p:attrName>style.visibility</p:attrName>
                                        </p:attrNameLst>
                                      </p:cBhvr>
                                      <p:to>
                                        <p:strVal val="visible"/>
                                      </p:to>
                                    </p:set>
                                    <p:anim calcmode="lin" valueType="num">
                                      <p:cBhvr additive="base">
                                        <p:cTn id="39" dur="500" fill="hold"/>
                                        <p:tgtEl>
                                          <p:spTgt spid="66"/>
                                        </p:tgtEl>
                                        <p:attrNameLst>
                                          <p:attrName>ppt_x</p:attrName>
                                        </p:attrNameLst>
                                      </p:cBhvr>
                                      <p:tavLst>
                                        <p:tav tm="0">
                                          <p:val>
                                            <p:strVal val="#ppt_x"/>
                                          </p:val>
                                        </p:tav>
                                        <p:tav tm="100000">
                                          <p:val>
                                            <p:strVal val="#ppt_x"/>
                                          </p:val>
                                        </p:tav>
                                      </p:tavLst>
                                    </p:anim>
                                    <p:anim calcmode="lin" valueType="num">
                                      <p:cBhvr additive="base">
                                        <p:cTn id="40"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34" grpId="0" animBg="1"/>
      <p:bldP spid="35" grpId="0" animBg="1"/>
      <p:bldP spid="2" grpId="0"/>
      <p:bldP spid="3" grpId="0"/>
      <p:bldP spid="25" grpId="0"/>
      <p:bldP spid="28" grpId="0"/>
      <p:bldP spid="65" grpId="0"/>
      <p:bldP spid="6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B5013F5F-1B2A-4531-87C8-729302DD29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2706"/>
            <a:ext cx="12169541" cy="6880706"/>
          </a:xfrm>
          <a:prstGeom prst="rect">
            <a:avLst/>
          </a:prstGeom>
        </p:spPr>
      </p:pic>
      <p:sp>
        <p:nvSpPr>
          <p:cNvPr id="6" name="文本框 103"/>
          <p:cNvSpPr txBox="1"/>
          <p:nvPr/>
        </p:nvSpPr>
        <p:spPr>
          <a:xfrm>
            <a:off x="3847582" y="2567145"/>
            <a:ext cx="5352747" cy="923330"/>
          </a:xfrm>
          <a:prstGeom prst="rect">
            <a:avLst/>
          </a:prstGeom>
          <a:noFill/>
          <a:effectLst/>
        </p:spPr>
        <p:txBody>
          <a:bodyPr vert="horz" wrap="none" rtlCol="0">
            <a:spAutoFit/>
          </a:bodyPr>
          <a:lstStyle/>
          <a:p>
            <a:pPr algn="ctr"/>
            <a:r>
              <a:rPr lang="en-US" altLang="zh-CN" sz="5400" b="1" dirty="0">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2018</a:t>
            </a:r>
            <a:r>
              <a:rPr lang="zh-CN" altLang="en-US" sz="5400" b="1" dirty="0">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年工作重点</a:t>
            </a:r>
          </a:p>
        </p:txBody>
      </p:sp>
      <p:pic>
        <p:nvPicPr>
          <p:cNvPr id="5" name="图片 4">
            <a:extLst>
              <a:ext uri="{FF2B5EF4-FFF2-40B4-BE49-F238E27FC236}">
                <a16:creationId xmlns:a16="http://schemas.microsoft.com/office/drawing/2014/main" id="{B37FE754-DC19-47FC-AD02-A842522159C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1583" t="-513" r="6419" b="42953"/>
          <a:stretch/>
        </p:blipFill>
        <p:spPr>
          <a:xfrm>
            <a:off x="8712543" y="188640"/>
            <a:ext cx="3058480" cy="1596176"/>
          </a:xfrm>
          <a:prstGeom prst="rect">
            <a:avLst/>
          </a:prstGeom>
        </p:spPr>
      </p:pic>
      <p:pic>
        <p:nvPicPr>
          <p:cNvPr id="10" name="图片 9">
            <a:extLst>
              <a:ext uri="{FF2B5EF4-FFF2-40B4-BE49-F238E27FC236}">
                <a16:creationId xmlns:a16="http://schemas.microsoft.com/office/drawing/2014/main" id="{11848040-499E-46F2-A352-9A6E284A9D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99237" y="3639189"/>
            <a:ext cx="2100270" cy="1202882"/>
          </a:xfrm>
          <a:prstGeom prst="rect">
            <a:avLst/>
          </a:prstGeom>
        </p:spPr>
      </p:pic>
      <p:sp>
        <p:nvSpPr>
          <p:cNvPr id="11" name="圆角矩形 4">
            <a:extLst>
              <a:ext uri="{FF2B5EF4-FFF2-40B4-BE49-F238E27FC236}">
                <a16:creationId xmlns:a16="http://schemas.microsoft.com/office/drawing/2014/main" id="{7FC71882-A605-4C98-8C8F-255E295DC044}"/>
              </a:ext>
            </a:extLst>
          </p:cNvPr>
          <p:cNvSpPr/>
          <p:nvPr/>
        </p:nvSpPr>
        <p:spPr>
          <a:xfrm>
            <a:off x="5626387" y="3658127"/>
            <a:ext cx="981120" cy="1111734"/>
          </a:xfrm>
          <a:prstGeom prst="roundRect">
            <a:avLst/>
          </a:prstGeom>
          <a:noFill/>
        </p:spPr>
        <p:txBody>
          <a:bodyPr wrap="none" rtlCol="0">
            <a:spAutoFit/>
          </a:bodyPr>
          <a:lstStyle/>
          <a:p>
            <a:pPr>
              <a:lnSpc>
                <a:spcPct val="120000"/>
              </a:lnSpc>
            </a:pPr>
            <a:r>
              <a:rPr lang="en-US" altLang="zh-CN" sz="5398" b="1" dirty="0">
                <a:solidFill>
                  <a:schemeClr val="accent4">
                    <a:lumMod val="20000"/>
                    <a:lumOff val="80000"/>
                  </a:schemeClr>
                </a:solidFill>
                <a:cs typeface="+mn-ea"/>
                <a:sym typeface="+mn-lt"/>
              </a:rPr>
              <a:t>05</a:t>
            </a:r>
            <a:endParaRPr lang="zh-CN" altLang="en-US" sz="5398" b="1" dirty="0">
              <a:solidFill>
                <a:schemeClr val="accent4">
                  <a:lumMod val="20000"/>
                  <a:lumOff val="80000"/>
                </a:schemeClr>
              </a:solidFill>
              <a:cs typeface="+mn-ea"/>
              <a:sym typeface="+mn-lt"/>
            </a:endParaRPr>
          </a:p>
        </p:txBody>
      </p:sp>
      <p:pic>
        <p:nvPicPr>
          <p:cNvPr id="12" name="图片 11">
            <a:extLst>
              <a:ext uri="{FF2B5EF4-FFF2-40B4-BE49-F238E27FC236}">
                <a16:creationId xmlns:a16="http://schemas.microsoft.com/office/drawing/2014/main" id="{7BAC4B65-68CF-40AD-9CB1-01DB139DD14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99237" y="1073605"/>
            <a:ext cx="1932085" cy="1143981"/>
          </a:xfrm>
          <a:prstGeom prst="rect">
            <a:avLst/>
          </a:prstGeom>
        </p:spPr>
      </p:pic>
      <p:pic>
        <p:nvPicPr>
          <p:cNvPr id="13" name="图片 12">
            <a:extLst>
              <a:ext uri="{FF2B5EF4-FFF2-40B4-BE49-F238E27FC236}">
                <a16:creationId xmlns:a16="http://schemas.microsoft.com/office/drawing/2014/main" id="{832D93DA-6152-4980-8902-449E29400FA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0" y="-22706"/>
            <a:ext cx="3604269" cy="1596176"/>
          </a:xfrm>
          <a:prstGeom prst="rect">
            <a:avLst/>
          </a:prstGeom>
        </p:spPr>
      </p:pic>
    </p:spTree>
    <p:extLst>
      <p:ext uri="{BB962C8B-B14F-4D97-AF65-F5344CB8AC3E}">
        <p14:creationId xmlns:p14="http://schemas.microsoft.com/office/powerpoint/2010/main" val="247905037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H_Picture_1">
            <a:extLst>
              <a:ext uri="{FF2B5EF4-FFF2-40B4-BE49-F238E27FC236}">
                <a16:creationId xmlns:a16="http://schemas.microsoft.com/office/drawing/2014/main" id="{E2F97A7C-A696-49A0-AF71-3F3A1060A0C3}"/>
              </a:ext>
            </a:extLst>
          </p:cNvPr>
          <p:cNvSpPr>
            <a:spLocks noChangeArrowheads="1"/>
          </p:cNvSpPr>
          <p:nvPr>
            <p:custDataLst>
              <p:tags r:id="rId1"/>
            </p:custDataLst>
          </p:nvPr>
        </p:nvSpPr>
        <p:spPr bwMode="auto">
          <a:xfrm>
            <a:off x="1197075" y="2078850"/>
            <a:ext cx="9837241" cy="3798422"/>
          </a:xfrm>
          <a:prstGeom prst="rect">
            <a:avLst/>
          </a:prstGeom>
          <a:solidFill>
            <a:schemeClr val="bg1"/>
          </a:solidFill>
          <a:ln w="28575">
            <a:solidFill>
              <a:schemeClr val="accent1"/>
            </a:solidFill>
            <a:miter lim="800000"/>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03"/>
          <p:cNvSpPr txBox="1"/>
          <p:nvPr/>
        </p:nvSpPr>
        <p:spPr>
          <a:xfrm>
            <a:off x="1053059" y="260648"/>
            <a:ext cx="5724644" cy="757130"/>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pPr>
              <a:lnSpc>
                <a:spcPct val="120000"/>
              </a:lnSpc>
            </a:pPr>
            <a:r>
              <a:rPr lang="zh-CN" altLang="en-US" dirty="0">
                <a:solidFill>
                  <a:srgbClr val="FFFF00"/>
                </a:solidFill>
              </a:rPr>
              <a:t>深入推进供给侧结构性改革</a:t>
            </a:r>
            <a:endParaRPr lang="en-US" altLang="zh-CN" dirty="0">
              <a:solidFill>
                <a:srgbClr val="FFFF00"/>
              </a:solidFill>
            </a:endParaRPr>
          </a:p>
        </p:txBody>
      </p:sp>
      <p:sp>
        <p:nvSpPr>
          <p:cNvPr id="3" name="矩形 2">
            <a:extLst>
              <a:ext uri="{FF2B5EF4-FFF2-40B4-BE49-F238E27FC236}">
                <a16:creationId xmlns:a16="http://schemas.microsoft.com/office/drawing/2014/main" id="{3ED9AA21-C9BA-4E1C-9761-B2B5D053B029}"/>
              </a:ext>
            </a:extLst>
          </p:cNvPr>
          <p:cNvSpPr/>
          <p:nvPr/>
        </p:nvSpPr>
        <p:spPr>
          <a:xfrm>
            <a:off x="4941491" y="5540"/>
            <a:ext cx="6092825" cy="328936"/>
          </a:xfrm>
          <a:prstGeom prst="rect">
            <a:avLst/>
          </a:prstGeom>
        </p:spPr>
        <p:txBody>
          <a:bodyPr wrap="square">
            <a:spAutoFit/>
          </a:bodyPr>
          <a:lstStyle/>
          <a:p>
            <a:pPr>
              <a:lnSpc>
                <a:spcPct val="120000"/>
              </a:lnSpc>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9" name="矩形 68">
            <a:extLst>
              <a:ext uri="{FF2B5EF4-FFF2-40B4-BE49-F238E27FC236}">
                <a16:creationId xmlns:a16="http://schemas.microsoft.com/office/drawing/2014/main" id="{B36F7603-A64A-42A5-B3FE-F6C725F5D213}"/>
              </a:ext>
            </a:extLst>
          </p:cNvPr>
          <p:cNvSpPr/>
          <p:nvPr/>
        </p:nvSpPr>
        <p:spPr>
          <a:xfrm>
            <a:off x="1324762" y="2110234"/>
            <a:ext cx="9537714" cy="3539430"/>
          </a:xfrm>
          <a:prstGeom prst="rect">
            <a:avLst/>
          </a:prstGeom>
        </p:spPr>
        <p:txBody>
          <a:bodyPr wrap="square">
            <a:spAutoFit/>
          </a:bodyPr>
          <a:lstStyle/>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实施大数据发展行动，加强新一代人工智能研发应用，在医疗、养老、教育、文化、体育等多领域推进“互联网</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发展智能产业，拓展智能生活</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大力改造提升传统产业</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加强新兴产业统计</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加大网络提速降费力度，实现高速宽带城乡全覆盖，扩大公共场所免费上网范围，明显降低家庭宽带、企业宽带和专线使用费，取消流量“漫游”费，移动网络流量资费年内至少降低</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30%</a:t>
            </a:r>
          </a:p>
        </p:txBody>
      </p:sp>
      <p:sp>
        <p:nvSpPr>
          <p:cNvPr id="70" name="矩形 69">
            <a:extLst>
              <a:ext uri="{FF2B5EF4-FFF2-40B4-BE49-F238E27FC236}">
                <a16:creationId xmlns:a16="http://schemas.microsoft.com/office/drawing/2014/main" id="{E6E81E3E-B462-460C-B360-E5112AE0E435}"/>
              </a:ext>
            </a:extLst>
          </p:cNvPr>
          <p:cNvSpPr/>
          <p:nvPr/>
        </p:nvSpPr>
        <p:spPr>
          <a:xfrm>
            <a:off x="1125067" y="1124744"/>
            <a:ext cx="4134465" cy="954107"/>
          </a:xfrm>
          <a:prstGeom prst="rect">
            <a:avLst/>
          </a:prstGeom>
        </p:spPr>
        <p:txBody>
          <a:bodyPr wrap="none">
            <a:spAutoFit/>
          </a:bodyPr>
          <a:lstStyle/>
          <a:p>
            <a:pP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（一）、发展壮大新动能</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0157479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9"/>
                                        </p:tgtEl>
                                        <p:attrNameLst>
                                          <p:attrName>style.visibility</p:attrName>
                                        </p:attrNameLst>
                                      </p:cBhvr>
                                      <p:to>
                                        <p:strVal val="visible"/>
                                      </p:to>
                                    </p:set>
                                    <p:anim calcmode="lin" valueType="num">
                                      <p:cBhvr additive="base">
                                        <p:cTn id="15" dur="500" fill="hold"/>
                                        <p:tgtEl>
                                          <p:spTgt spid="69"/>
                                        </p:tgtEl>
                                        <p:attrNameLst>
                                          <p:attrName>ppt_x</p:attrName>
                                        </p:attrNameLst>
                                      </p:cBhvr>
                                      <p:tavLst>
                                        <p:tav tm="0">
                                          <p:val>
                                            <p:strVal val="#ppt_x"/>
                                          </p:val>
                                        </p:tav>
                                        <p:tav tm="100000">
                                          <p:val>
                                            <p:strVal val="#ppt_x"/>
                                          </p:val>
                                        </p:tav>
                                      </p:tavLst>
                                    </p:anim>
                                    <p:anim calcmode="lin" valueType="num">
                                      <p:cBhvr additive="base">
                                        <p:cTn id="16" dur="500" fill="hold"/>
                                        <p:tgtEl>
                                          <p:spTgt spid="6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0"/>
                                        </p:tgtEl>
                                        <p:attrNameLst>
                                          <p:attrName>style.visibility</p:attrName>
                                        </p:attrNameLst>
                                      </p:cBhvr>
                                      <p:to>
                                        <p:strVal val="visible"/>
                                      </p:to>
                                    </p:set>
                                    <p:anim calcmode="lin" valueType="num">
                                      <p:cBhvr additive="base">
                                        <p:cTn id="19" dur="500" fill="hold"/>
                                        <p:tgtEl>
                                          <p:spTgt spid="70"/>
                                        </p:tgtEl>
                                        <p:attrNameLst>
                                          <p:attrName>ppt_x</p:attrName>
                                        </p:attrNameLst>
                                      </p:cBhvr>
                                      <p:tavLst>
                                        <p:tav tm="0">
                                          <p:val>
                                            <p:strVal val="#ppt_x"/>
                                          </p:val>
                                        </p:tav>
                                        <p:tav tm="100000">
                                          <p:val>
                                            <p:strVal val="#ppt_x"/>
                                          </p:val>
                                        </p:tav>
                                      </p:tavLst>
                                    </p:anim>
                                    <p:anim calcmode="lin" valueType="num">
                                      <p:cBhvr additive="base">
                                        <p:cTn id="20" dur="500" fill="hold"/>
                                        <p:tgtEl>
                                          <p:spTgt spid="7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ircle(in)">
                                      <p:cBhvr>
                                        <p:cTn id="25"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p:bldP spid="3" grpId="0"/>
      <p:bldP spid="69" grpId="0"/>
      <p:bldP spid="70"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MH_Picture_1">
            <a:extLst>
              <a:ext uri="{FF2B5EF4-FFF2-40B4-BE49-F238E27FC236}">
                <a16:creationId xmlns:a16="http://schemas.microsoft.com/office/drawing/2014/main" id="{0F8C54ED-4E3F-4E62-9049-7A9B3C256E5F}"/>
              </a:ext>
            </a:extLst>
          </p:cNvPr>
          <p:cNvSpPr>
            <a:spLocks noChangeArrowheads="1"/>
          </p:cNvSpPr>
          <p:nvPr>
            <p:custDataLst>
              <p:tags r:id="rId1"/>
            </p:custDataLst>
          </p:nvPr>
        </p:nvSpPr>
        <p:spPr bwMode="auto">
          <a:xfrm>
            <a:off x="1197074" y="4615313"/>
            <a:ext cx="9837241" cy="1569660"/>
          </a:xfrm>
          <a:prstGeom prst="rect">
            <a:avLst/>
          </a:prstGeom>
          <a:solidFill>
            <a:schemeClr val="bg1"/>
          </a:solidFill>
          <a:ln w="28575">
            <a:solidFill>
              <a:schemeClr val="accent1"/>
            </a:solidFill>
            <a:miter lim="800000"/>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MH_Picture_1">
            <a:extLst>
              <a:ext uri="{FF2B5EF4-FFF2-40B4-BE49-F238E27FC236}">
                <a16:creationId xmlns:a16="http://schemas.microsoft.com/office/drawing/2014/main" id="{ACBE3B75-313F-45B1-B6E0-832819010FBC}"/>
              </a:ext>
            </a:extLst>
          </p:cNvPr>
          <p:cNvSpPr>
            <a:spLocks noChangeArrowheads="1"/>
          </p:cNvSpPr>
          <p:nvPr>
            <p:custDataLst>
              <p:tags r:id="rId2"/>
            </p:custDataLst>
          </p:nvPr>
        </p:nvSpPr>
        <p:spPr bwMode="auto">
          <a:xfrm>
            <a:off x="1197075" y="2078850"/>
            <a:ext cx="9837241" cy="1710190"/>
          </a:xfrm>
          <a:prstGeom prst="rect">
            <a:avLst/>
          </a:prstGeom>
          <a:solidFill>
            <a:schemeClr val="bg1"/>
          </a:solidFill>
          <a:ln w="28575">
            <a:solidFill>
              <a:schemeClr val="accent1"/>
            </a:solidFill>
            <a:miter lim="800000"/>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03"/>
          <p:cNvSpPr txBox="1"/>
          <p:nvPr/>
        </p:nvSpPr>
        <p:spPr>
          <a:xfrm>
            <a:off x="1053059" y="260648"/>
            <a:ext cx="5724644" cy="700769"/>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pPr>
              <a:lnSpc>
                <a:spcPct val="120000"/>
              </a:lnSpc>
            </a:pPr>
            <a:r>
              <a:rPr lang="zh-CN" altLang="en-US" dirty="0">
                <a:solidFill>
                  <a:srgbClr val="FFFF00"/>
                </a:solidFill>
              </a:rPr>
              <a:t>深入推进供给侧结构性改革</a:t>
            </a:r>
            <a:endParaRPr lang="en-US" altLang="zh-CN" dirty="0">
              <a:solidFill>
                <a:srgbClr val="FFFF00"/>
              </a:solidFill>
            </a:endParaRPr>
          </a:p>
        </p:txBody>
      </p:sp>
      <p:sp>
        <p:nvSpPr>
          <p:cNvPr id="3" name="矩形 2">
            <a:extLst>
              <a:ext uri="{FF2B5EF4-FFF2-40B4-BE49-F238E27FC236}">
                <a16:creationId xmlns:a16="http://schemas.microsoft.com/office/drawing/2014/main" id="{3ED9AA21-C9BA-4E1C-9761-B2B5D053B029}"/>
              </a:ext>
            </a:extLst>
          </p:cNvPr>
          <p:cNvSpPr/>
          <p:nvPr/>
        </p:nvSpPr>
        <p:spPr>
          <a:xfrm>
            <a:off x="4941491" y="5540"/>
            <a:ext cx="6092825" cy="328936"/>
          </a:xfrm>
          <a:prstGeom prst="rect">
            <a:avLst/>
          </a:prstGeom>
        </p:spPr>
        <p:txBody>
          <a:bodyPr wrap="square">
            <a:spAutoFit/>
          </a:bodyPr>
          <a:lstStyle/>
          <a:p>
            <a:pPr>
              <a:lnSpc>
                <a:spcPct val="120000"/>
              </a:lnSpc>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9" name="矩形 68">
            <a:extLst>
              <a:ext uri="{FF2B5EF4-FFF2-40B4-BE49-F238E27FC236}">
                <a16:creationId xmlns:a16="http://schemas.microsoft.com/office/drawing/2014/main" id="{B36F7603-A64A-42A5-B3FE-F6C725F5D213}"/>
              </a:ext>
            </a:extLst>
          </p:cNvPr>
          <p:cNvSpPr/>
          <p:nvPr/>
        </p:nvSpPr>
        <p:spPr>
          <a:xfrm>
            <a:off x="1269083" y="2132856"/>
            <a:ext cx="9577064" cy="1569660"/>
          </a:xfrm>
          <a:prstGeom prst="rect">
            <a:avLst/>
          </a:prstGeom>
        </p:spPr>
        <p:txBody>
          <a:bodyPr wrap="square">
            <a:spAutoFit/>
          </a:bodyPr>
          <a:lstStyle/>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实施重大短板装备专项工程，发展工业互联网平台，创建“中国制造</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2025”</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示范区</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大幅压减工业生产许可证</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全面开展质量提升行动，推进与国际先进水平对标达标，弘扬工匠精神，来一场中国制造的品质革命</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0" name="矩形 69">
            <a:extLst>
              <a:ext uri="{FF2B5EF4-FFF2-40B4-BE49-F238E27FC236}">
                <a16:creationId xmlns:a16="http://schemas.microsoft.com/office/drawing/2014/main" id="{E6E81E3E-B462-460C-B360-E5112AE0E435}"/>
              </a:ext>
            </a:extLst>
          </p:cNvPr>
          <p:cNvSpPr/>
          <p:nvPr/>
        </p:nvSpPr>
        <p:spPr>
          <a:xfrm>
            <a:off x="1125067" y="1124744"/>
            <a:ext cx="4493538" cy="954107"/>
          </a:xfrm>
          <a:prstGeom prst="rect">
            <a:avLst/>
          </a:prstGeom>
        </p:spPr>
        <p:txBody>
          <a:bodyPr wrap="none">
            <a:spAutoFit/>
          </a:bodyPr>
          <a:lstStyle/>
          <a:p>
            <a:pP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（二）、加快制造强国建设</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41" name="矩形 40">
            <a:extLst>
              <a:ext uri="{FF2B5EF4-FFF2-40B4-BE49-F238E27FC236}">
                <a16:creationId xmlns:a16="http://schemas.microsoft.com/office/drawing/2014/main" id="{13077DE6-DF0F-47B8-B90C-487EE7B3DB65}"/>
              </a:ext>
            </a:extLst>
          </p:cNvPr>
          <p:cNvSpPr/>
          <p:nvPr/>
        </p:nvSpPr>
        <p:spPr>
          <a:xfrm>
            <a:off x="1125067" y="3645024"/>
            <a:ext cx="4493538" cy="954107"/>
          </a:xfrm>
          <a:prstGeom prst="rect">
            <a:avLst/>
          </a:prstGeom>
        </p:spPr>
        <p:txBody>
          <a:bodyPr wrap="none">
            <a:spAutoFit/>
          </a:bodyPr>
          <a:lstStyle/>
          <a:p>
            <a:pP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（三）、继续破除无效供给</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71" name="矩形 70">
            <a:extLst>
              <a:ext uri="{FF2B5EF4-FFF2-40B4-BE49-F238E27FC236}">
                <a16:creationId xmlns:a16="http://schemas.microsoft.com/office/drawing/2014/main" id="{208FEE5B-147C-4FDB-8044-50453596E25B}"/>
              </a:ext>
            </a:extLst>
          </p:cNvPr>
          <p:cNvSpPr/>
          <p:nvPr/>
        </p:nvSpPr>
        <p:spPr>
          <a:xfrm>
            <a:off x="1269083" y="4581128"/>
            <a:ext cx="10225136" cy="1569660"/>
          </a:xfrm>
          <a:prstGeom prst="rect">
            <a:avLst/>
          </a:prstGeom>
        </p:spPr>
        <p:txBody>
          <a:bodyPr wrap="square">
            <a:spAutoFit/>
          </a:bodyPr>
          <a:lstStyle/>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今年再压减钢铁产能</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3000</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万吨左右，退出煤炭产能</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1.5</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亿吨左右，淘汰关停不达标的</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30</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万千瓦以下煤电机组</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加大“僵尸企业”破产清算和重整力度，做好职工安置和债务处置</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加快消化粮食库存</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5052741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9"/>
                                        </p:tgtEl>
                                        <p:attrNameLst>
                                          <p:attrName>style.visibility</p:attrName>
                                        </p:attrNameLst>
                                      </p:cBhvr>
                                      <p:to>
                                        <p:strVal val="visible"/>
                                      </p:to>
                                    </p:set>
                                    <p:anim calcmode="lin" valueType="num">
                                      <p:cBhvr additive="base">
                                        <p:cTn id="15" dur="500" fill="hold"/>
                                        <p:tgtEl>
                                          <p:spTgt spid="69"/>
                                        </p:tgtEl>
                                        <p:attrNameLst>
                                          <p:attrName>ppt_x</p:attrName>
                                        </p:attrNameLst>
                                      </p:cBhvr>
                                      <p:tavLst>
                                        <p:tav tm="0">
                                          <p:val>
                                            <p:strVal val="#ppt_x"/>
                                          </p:val>
                                        </p:tav>
                                        <p:tav tm="100000">
                                          <p:val>
                                            <p:strVal val="#ppt_x"/>
                                          </p:val>
                                        </p:tav>
                                      </p:tavLst>
                                    </p:anim>
                                    <p:anim calcmode="lin" valueType="num">
                                      <p:cBhvr additive="base">
                                        <p:cTn id="16" dur="500" fill="hold"/>
                                        <p:tgtEl>
                                          <p:spTgt spid="6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0"/>
                                        </p:tgtEl>
                                        <p:attrNameLst>
                                          <p:attrName>style.visibility</p:attrName>
                                        </p:attrNameLst>
                                      </p:cBhvr>
                                      <p:to>
                                        <p:strVal val="visible"/>
                                      </p:to>
                                    </p:set>
                                    <p:anim calcmode="lin" valueType="num">
                                      <p:cBhvr additive="base">
                                        <p:cTn id="19" dur="500" fill="hold"/>
                                        <p:tgtEl>
                                          <p:spTgt spid="70"/>
                                        </p:tgtEl>
                                        <p:attrNameLst>
                                          <p:attrName>ppt_x</p:attrName>
                                        </p:attrNameLst>
                                      </p:cBhvr>
                                      <p:tavLst>
                                        <p:tav tm="0">
                                          <p:val>
                                            <p:strVal val="#ppt_x"/>
                                          </p:val>
                                        </p:tav>
                                        <p:tav tm="100000">
                                          <p:val>
                                            <p:strVal val="#ppt_x"/>
                                          </p:val>
                                        </p:tav>
                                      </p:tavLst>
                                    </p:anim>
                                    <p:anim calcmode="lin" valueType="num">
                                      <p:cBhvr additive="base">
                                        <p:cTn id="20" dur="500" fill="hold"/>
                                        <p:tgtEl>
                                          <p:spTgt spid="7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cBhvr additive="base">
                                        <p:cTn id="23" dur="500" fill="hold"/>
                                        <p:tgtEl>
                                          <p:spTgt spid="41"/>
                                        </p:tgtEl>
                                        <p:attrNameLst>
                                          <p:attrName>ppt_x</p:attrName>
                                        </p:attrNameLst>
                                      </p:cBhvr>
                                      <p:tavLst>
                                        <p:tav tm="0">
                                          <p:val>
                                            <p:strVal val="#ppt_x"/>
                                          </p:val>
                                        </p:tav>
                                        <p:tav tm="100000">
                                          <p:val>
                                            <p:strVal val="#ppt_x"/>
                                          </p:val>
                                        </p:tav>
                                      </p:tavLst>
                                    </p:anim>
                                    <p:anim calcmode="lin" valueType="num">
                                      <p:cBhvr additive="base">
                                        <p:cTn id="24" dur="500" fill="hold"/>
                                        <p:tgtEl>
                                          <p:spTgt spid="4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1"/>
                                        </p:tgtEl>
                                        <p:attrNameLst>
                                          <p:attrName>style.visibility</p:attrName>
                                        </p:attrNameLst>
                                      </p:cBhvr>
                                      <p:to>
                                        <p:strVal val="visible"/>
                                      </p:to>
                                    </p:set>
                                    <p:anim calcmode="lin" valueType="num">
                                      <p:cBhvr additive="base">
                                        <p:cTn id="27" dur="500" fill="hold"/>
                                        <p:tgtEl>
                                          <p:spTgt spid="71"/>
                                        </p:tgtEl>
                                        <p:attrNameLst>
                                          <p:attrName>ppt_x</p:attrName>
                                        </p:attrNameLst>
                                      </p:cBhvr>
                                      <p:tavLst>
                                        <p:tav tm="0">
                                          <p:val>
                                            <p:strVal val="#ppt_x"/>
                                          </p:val>
                                        </p:tav>
                                        <p:tav tm="100000">
                                          <p:val>
                                            <p:strVal val="#ppt_x"/>
                                          </p:val>
                                        </p:tav>
                                      </p:tavLst>
                                    </p:anim>
                                    <p:anim calcmode="lin" valueType="num">
                                      <p:cBhvr additive="base">
                                        <p:cTn id="28" dur="500" fill="hold"/>
                                        <p:tgtEl>
                                          <p:spTgt spid="71"/>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6" presetClass="entr" presetSubtype="16"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circle(in)">
                                      <p:cBhvr>
                                        <p:cTn id="33" dur="20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6" presetClass="entr" presetSubtype="16"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circle(in)">
                                      <p:cBhvr>
                                        <p:cTn id="38"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P spid="2" grpId="0"/>
      <p:bldP spid="3" grpId="0"/>
      <p:bldP spid="69" grpId="0"/>
      <p:bldP spid="70" grpId="0"/>
      <p:bldP spid="41" grpId="0"/>
      <p:bldP spid="7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103"/>
          <p:cNvSpPr txBox="1"/>
          <p:nvPr/>
        </p:nvSpPr>
        <p:spPr>
          <a:xfrm>
            <a:off x="2997275" y="260648"/>
            <a:ext cx="2954655" cy="646331"/>
          </a:xfrm>
          <a:prstGeom prst="rect">
            <a:avLst/>
          </a:prstGeom>
          <a:noFill/>
        </p:spPr>
        <p:txBody>
          <a:bodyPr vert="horz" wrap="none" rtlCol="0">
            <a:spAutoFit/>
          </a:bodyPr>
          <a:lstStyle/>
          <a:p>
            <a:r>
              <a:rPr lang="zh-CN" altLang="en-US" sz="3600" b="1" dirty="0">
                <a:solidFill>
                  <a:srgbClr val="FFFF00"/>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什么是两会？</a:t>
            </a:r>
          </a:p>
        </p:txBody>
      </p:sp>
      <p:sp>
        <p:nvSpPr>
          <p:cNvPr id="6" name="矩形 5"/>
          <p:cNvSpPr/>
          <p:nvPr/>
        </p:nvSpPr>
        <p:spPr>
          <a:xfrm>
            <a:off x="2989855" y="2104573"/>
            <a:ext cx="7270998" cy="3440942"/>
          </a:xfrm>
          <a:prstGeom prst="rect">
            <a:avLst/>
          </a:prstGeom>
        </p:spPr>
        <p:txBody>
          <a:bodyPr wrap="square">
            <a:spAutoFit/>
          </a:bodyPr>
          <a:lstStyle/>
          <a:p>
            <a:pPr marL="285750" indent="-285750" algn="just">
              <a:lnSpc>
                <a:spcPct val="170000"/>
              </a:lnSpc>
              <a:buFont typeface="Wingdings" panose="05000000000000000000" pitchFamily="2" charset="2"/>
              <a:buChar char="u"/>
            </a:pPr>
            <a:r>
              <a:rPr lang="zh-CN" altLang="en-US" sz="1600" dirty="0">
                <a:solidFill>
                  <a:schemeClr val="tx1">
                    <a:lumMod val="75000"/>
                    <a:lumOff val="25000"/>
                  </a:schemeClr>
                </a:solidFill>
                <a:latin typeface="微软雅黑" pitchFamily="34" charset="-122"/>
                <a:ea typeface="微软雅黑" pitchFamily="34" charset="-122"/>
              </a:rPr>
              <a:t>由于两场会议会期基本重合，而且对于国家运作的重要程度都非常的高，故简称做“两会”。从省级地方到中央，各地的政协及人大的全体会议的会期全部基本重合，所以两会的名称可以同时适用于全国及各省（市、自治区）</a:t>
            </a:r>
          </a:p>
          <a:p>
            <a:pPr marL="285750" indent="-285750" algn="just">
              <a:lnSpc>
                <a:spcPct val="170000"/>
              </a:lnSpc>
              <a:buFont typeface="Wingdings" panose="05000000000000000000" pitchFamily="2" charset="2"/>
              <a:buChar char="u"/>
            </a:pPr>
            <a:r>
              <a:rPr lang="zh-CN" altLang="en-US" sz="1600" dirty="0">
                <a:solidFill>
                  <a:schemeClr val="tx1">
                    <a:lumMod val="75000"/>
                    <a:lumOff val="25000"/>
                  </a:schemeClr>
                </a:solidFill>
                <a:latin typeface="微软雅黑" pitchFamily="34" charset="-122"/>
                <a:ea typeface="微软雅黑" pitchFamily="34" charset="-122"/>
              </a:rPr>
              <a:t>两会每</a:t>
            </a:r>
            <a:r>
              <a:rPr lang="en-US" altLang="zh-CN" sz="1600" dirty="0">
                <a:solidFill>
                  <a:schemeClr val="tx1">
                    <a:lumMod val="75000"/>
                    <a:lumOff val="25000"/>
                  </a:schemeClr>
                </a:solidFill>
                <a:latin typeface="微软雅黑" pitchFamily="34" charset="-122"/>
                <a:ea typeface="微软雅黑" pitchFamily="34" charset="-122"/>
              </a:rPr>
              <a:t>5</a:t>
            </a:r>
            <a:r>
              <a:rPr lang="zh-CN" altLang="en-US" sz="1600" dirty="0">
                <a:solidFill>
                  <a:schemeClr val="tx1">
                    <a:lumMod val="75000"/>
                    <a:lumOff val="25000"/>
                  </a:schemeClr>
                </a:solidFill>
                <a:latin typeface="微软雅黑" pitchFamily="34" charset="-122"/>
                <a:ea typeface="微软雅黑" pitchFamily="34" charset="-122"/>
              </a:rPr>
              <a:t>年称为一届，每年会议称</a:t>
            </a:r>
            <a:r>
              <a:rPr lang="en-US" altLang="zh-CN" sz="1600" dirty="0">
                <a:solidFill>
                  <a:schemeClr val="tx1">
                    <a:lumMod val="75000"/>
                    <a:lumOff val="25000"/>
                  </a:schemeClr>
                </a:solidFill>
                <a:latin typeface="微软雅黑" pitchFamily="34" charset="-122"/>
                <a:ea typeface="微软雅黑" pitchFamily="34" charset="-122"/>
              </a:rPr>
              <a:t>X</a:t>
            </a:r>
            <a:r>
              <a:rPr lang="zh-CN" altLang="en-US" sz="1600" dirty="0">
                <a:solidFill>
                  <a:schemeClr val="tx1">
                    <a:lumMod val="75000"/>
                    <a:lumOff val="25000"/>
                  </a:schemeClr>
                </a:solidFill>
                <a:latin typeface="微软雅黑" pitchFamily="34" charset="-122"/>
                <a:ea typeface="微软雅黑" pitchFamily="34" charset="-122"/>
              </a:rPr>
              <a:t>届</a:t>
            </a:r>
            <a:r>
              <a:rPr lang="en-US" altLang="zh-CN" sz="1600" dirty="0">
                <a:solidFill>
                  <a:schemeClr val="tx1">
                    <a:lumMod val="75000"/>
                    <a:lumOff val="25000"/>
                  </a:schemeClr>
                </a:solidFill>
                <a:latin typeface="微软雅黑" pitchFamily="34" charset="-122"/>
                <a:ea typeface="微软雅黑" pitchFamily="34" charset="-122"/>
              </a:rPr>
              <a:t>X</a:t>
            </a:r>
            <a:r>
              <a:rPr lang="zh-CN" altLang="en-US" sz="1600" dirty="0">
                <a:solidFill>
                  <a:schemeClr val="tx1">
                    <a:lumMod val="75000"/>
                    <a:lumOff val="25000"/>
                  </a:schemeClr>
                </a:solidFill>
                <a:latin typeface="微软雅黑" pitchFamily="34" charset="-122"/>
                <a:ea typeface="微软雅黑" pitchFamily="34" charset="-122"/>
              </a:rPr>
              <a:t>次会议。根据中国宪法规定：“两会”召开的意义在于将“两会”代表从人民中得来的信息和要求进行收集及整理，传达给党中央。“两会”代表是代表着广大选民的一种利益的，代表着选民在召开两会期间，向政府有关部门提出选民们自己的意见和要求。地方每年召开的人大和政协也称为两会，通常召开的时间比全国“两会”时间要早。</a:t>
            </a:r>
          </a:p>
        </p:txBody>
      </p:sp>
      <p:grpSp>
        <p:nvGrpSpPr>
          <p:cNvPr id="8" name="组合 7"/>
          <p:cNvGrpSpPr/>
          <p:nvPr/>
        </p:nvGrpSpPr>
        <p:grpSpPr>
          <a:xfrm>
            <a:off x="1197075" y="188640"/>
            <a:ext cx="1622160" cy="792088"/>
            <a:chOff x="4509443" y="4653136"/>
            <a:chExt cx="2532977" cy="1236833"/>
          </a:xfrm>
        </p:grpSpPr>
        <p:pic>
          <p:nvPicPr>
            <p:cNvPr id="9" name="Picture 6" descr="C:\Documents and Settings\Administrator\桌面\059999999.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09443" y="4653136"/>
              <a:ext cx="1225059" cy="123296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 name="Picture 7" descr="C:\Documents and Settings\Administrator\桌面\27_素材中国sccnn.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479" t="15734" r="53891" b="16964"/>
            <a:stretch/>
          </p:blipFill>
          <p:spPr bwMode="auto">
            <a:xfrm>
              <a:off x="5805587" y="4653136"/>
              <a:ext cx="1236833" cy="123683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grpSp>
      <p:sp>
        <p:nvSpPr>
          <p:cNvPr id="11" name="圆角矩形 7">
            <a:extLst>
              <a:ext uri="{FF2B5EF4-FFF2-40B4-BE49-F238E27FC236}">
                <a16:creationId xmlns:a16="http://schemas.microsoft.com/office/drawing/2014/main" id="{EC8BE2D6-03A2-4C4D-8F36-B2BA01AC571B}"/>
              </a:ext>
            </a:extLst>
          </p:cNvPr>
          <p:cNvSpPr/>
          <p:nvPr/>
        </p:nvSpPr>
        <p:spPr>
          <a:xfrm>
            <a:off x="2709243" y="1988840"/>
            <a:ext cx="7832222" cy="3672408"/>
          </a:xfrm>
          <a:prstGeom prst="roundRect">
            <a:avLst>
              <a:gd name="adj" fmla="val 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99">
              <a:cs typeface="+mn-ea"/>
              <a:sym typeface="+mn-lt"/>
            </a:endParaRPr>
          </a:p>
        </p:txBody>
      </p:sp>
      <p:sp>
        <p:nvSpPr>
          <p:cNvPr id="13" name="圆角矩形 6">
            <a:extLst>
              <a:ext uri="{FF2B5EF4-FFF2-40B4-BE49-F238E27FC236}">
                <a16:creationId xmlns:a16="http://schemas.microsoft.com/office/drawing/2014/main" id="{A972F2E2-BB00-4207-B142-3FE81F88E5F0}"/>
              </a:ext>
            </a:extLst>
          </p:cNvPr>
          <p:cNvSpPr/>
          <p:nvPr/>
        </p:nvSpPr>
        <p:spPr>
          <a:xfrm>
            <a:off x="833177" y="1988840"/>
            <a:ext cx="1876066" cy="3672408"/>
          </a:xfrm>
          <a:prstGeom prst="roundRect">
            <a:avLst>
              <a:gd name="adj" fmla="val 0"/>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2200" b="1" dirty="0">
                <a:solidFill>
                  <a:srgbClr val="FFFF00"/>
                </a:solidFill>
                <a:latin typeface="微软雅黑" pitchFamily="34" charset="-122"/>
                <a:ea typeface="微软雅黑" pitchFamily="34" charset="-122"/>
              </a:rPr>
              <a:t>两会</a:t>
            </a:r>
            <a:r>
              <a:rPr lang="zh-CN" altLang="en-US" sz="2200" dirty="0">
                <a:latin typeface="微软雅黑" pitchFamily="34" charset="-122"/>
                <a:ea typeface="微软雅黑" pitchFamily="34" charset="-122"/>
              </a:rPr>
              <a:t>是对自</a:t>
            </a:r>
            <a:r>
              <a:rPr lang="en-US" altLang="zh-CN" sz="2200" dirty="0">
                <a:latin typeface="微软雅黑" pitchFamily="34" charset="-122"/>
                <a:ea typeface="微软雅黑" pitchFamily="34" charset="-122"/>
              </a:rPr>
              <a:t>1959</a:t>
            </a:r>
            <a:r>
              <a:rPr lang="zh-CN" altLang="en-US" sz="2200" dirty="0">
                <a:latin typeface="微软雅黑" pitchFamily="34" charset="-122"/>
                <a:ea typeface="微软雅黑" pitchFamily="34" charset="-122"/>
              </a:rPr>
              <a:t>年以来历年召开的中华人民共和国全国人民代表大会和中国人民政治协商会议的统称。</a:t>
            </a:r>
            <a:endParaRPr lang="zh-CN" altLang="en-US" sz="2200" b="1" dirty="0">
              <a:cs typeface="+mn-ea"/>
              <a:sym typeface="+mn-lt"/>
            </a:endParaRPr>
          </a:p>
        </p:txBody>
      </p:sp>
    </p:spTree>
    <p:extLst>
      <p:ext uri="{BB962C8B-B14F-4D97-AF65-F5344CB8AC3E}">
        <p14:creationId xmlns:p14="http://schemas.microsoft.com/office/powerpoint/2010/main" val="3727170043"/>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66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66000">
                                          <p:cBhvr additive="base">
                                            <p:cTn id="7" dur="500" fill="hold"/>
                                            <p:tgtEl>
                                              <p:spTgt spid="5"/>
                                            </p:tgtEl>
                                            <p:attrNameLst>
                                              <p:attrName>ppt_x</p:attrName>
                                            </p:attrNameLst>
                                          </p:cBhvr>
                                          <p:tavLst>
                                            <p:tav tm="0">
                                              <p:val>
                                                <p:strVal val="0-#ppt_w/2"/>
                                              </p:val>
                                            </p:tav>
                                            <p:tav tm="100000">
                                              <p:val>
                                                <p:strVal val="#ppt_x"/>
                                              </p:val>
                                            </p:tav>
                                          </p:tavLst>
                                        </p:anim>
                                        <p:anim calcmode="lin" valueType="num" p14:bounceEnd="66000">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14:presetBounceEnd="66000">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14:bounceEnd="66000">
                                          <p:cBhvr additive="base">
                                            <p:cTn id="11" dur="500" fill="hold"/>
                                            <p:tgtEl>
                                              <p:spTgt spid="8"/>
                                            </p:tgtEl>
                                            <p:attrNameLst>
                                              <p:attrName>ppt_x</p:attrName>
                                            </p:attrNameLst>
                                          </p:cBhvr>
                                          <p:tavLst>
                                            <p:tav tm="0">
                                              <p:val>
                                                <p:strVal val="0-#ppt_w/2"/>
                                              </p:val>
                                            </p:tav>
                                            <p:tav tm="100000">
                                              <p:val>
                                                <p:strVal val="#ppt_x"/>
                                              </p:val>
                                            </p:tav>
                                          </p:tavLst>
                                        </p:anim>
                                        <p:anim calcmode="lin" valueType="num" p14:bounceEnd="66000">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circle(in)">
                                          <p:cBhvr>
                                            <p:cTn id="17" dur="20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par>
                              <p:cTn id="23" fill="hold">
                                <p:stCondLst>
                                  <p:cond delay="500"/>
                                </p:stCondLst>
                                <p:childTnLst>
                                  <p:par>
                                    <p:cTn id="24" presetID="2" presetClass="entr" presetSubtype="4" fill="hold" grpId="0" nodeType="afterEffect" p14:presetBounceEnd="66000">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14:bounceEnd="66000">
                                          <p:cBhvr additive="base">
                                            <p:cTn id="26" dur="500" fill="hold"/>
                                            <p:tgtEl>
                                              <p:spTgt spid="6"/>
                                            </p:tgtEl>
                                            <p:attrNameLst>
                                              <p:attrName>ppt_x</p:attrName>
                                            </p:attrNameLst>
                                          </p:cBhvr>
                                          <p:tavLst>
                                            <p:tav tm="0">
                                              <p:val>
                                                <p:strVal val="#ppt_x"/>
                                              </p:val>
                                            </p:tav>
                                            <p:tav tm="100000">
                                              <p:val>
                                                <p:strVal val="#ppt_x"/>
                                              </p:val>
                                            </p:tav>
                                          </p:tavLst>
                                        </p:anim>
                                        <p:anim calcmode="lin" valueType="num" p14:bounceEnd="66000">
                                          <p:cBhvr additive="base">
                                            <p:cTn id="2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1" grpId="0" animBg="1"/>
          <p:bldP spid="1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circle(in)">
                                          <p:cBhvr>
                                            <p:cTn id="17" dur="20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par>
                              <p:cTn id="23" fill="hold">
                                <p:stCondLst>
                                  <p:cond delay="500"/>
                                </p:stCondLst>
                                <p:childTnLst>
                                  <p:par>
                                    <p:cTn id="24" presetID="2" presetClass="entr" presetSubtype="4"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1" grpId="0" animBg="1"/>
          <p:bldP spid="13" grpId="0" animBg="1"/>
        </p:bldLst>
      </p:timing>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H_Picture_1">
            <a:extLst>
              <a:ext uri="{FF2B5EF4-FFF2-40B4-BE49-F238E27FC236}">
                <a16:creationId xmlns:a16="http://schemas.microsoft.com/office/drawing/2014/main" id="{D012F242-E0CB-4930-8420-9071F2A27021}"/>
              </a:ext>
            </a:extLst>
          </p:cNvPr>
          <p:cNvSpPr>
            <a:spLocks noChangeArrowheads="1"/>
          </p:cNvSpPr>
          <p:nvPr>
            <p:custDataLst>
              <p:tags r:id="rId1"/>
            </p:custDataLst>
          </p:nvPr>
        </p:nvSpPr>
        <p:spPr bwMode="auto">
          <a:xfrm>
            <a:off x="1197075" y="2078850"/>
            <a:ext cx="9837241" cy="3798422"/>
          </a:xfrm>
          <a:prstGeom prst="rect">
            <a:avLst/>
          </a:prstGeom>
          <a:solidFill>
            <a:schemeClr val="bg1"/>
          </a:solidFill>
          <a:ln w="28575">
            <a:solidFill>
              <a:schemeClr val="accent1"/>
            </a:solidFill>
            <a:miter lim="800000"/>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03"/>
          <p:cNvSpPr txBox="1"/>
          <p:nvPr/>
        </p:nvSpPr>
        <p:spPr>
          <a:xfrm>
            <a:off x="1053059" y="260648"/>
            <a:ext cx="5724644" cy="757130"/>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pPr>
              <a:lnSpc>
                <a:spcPct val="120000"/>
              </a:lnSpc>
            </a:pPr>
            <a:r>
              <a:rPr lang="zh-CN" altLang="en-US" dirty="0">
                <a:solidFill>
                  <a:srgbClr val="FFFF00"/>
                </a:solidFill>
              </a:rPr>
              <a:t>深入推进供给侧结构性改革</a:t>
            </a:r>
            <a:endParaRPr lang="en-US" altLang="zh-CN" dirty="0">
              <a:solidFill>
                <a:srgbClr val="FFFF00"/>
              </a:solidFill>
            </a:endParaRPr>
          </a:p>
        </p:txBody>
      </p:sp>
      <p:sp>
        <p:nvSpPr>
          <p:cNvPr id="3" name="矩形 2">
            <a:extLst>
              <a:ext uri="{FF2B5EF4-FFF2-40B4-BE49-F238E27FC236}">
                <a16:creationId xmlns:a16="http://schemas.microsoft.com/office/drawing/2014/main" id="{3ED9AA21-C9BA-4E1C-9761-B2B5D053B029}"/>
              </a:ext>
            </a:extLst>
          </p:cNvPr>
          <p:cNvSpPr/>
          <p:nvPr/>
        </p:nvSpPr>
        <p:spPr>
          <a:xfrm>
            <a:off x="4941491" y="5540"/>
            <a:ext cx="6092825" cy="328936"/>
          </a:xfrm>
          <a:prstGeom prst="rect">
            <a:avLst/>
          </a:prstGeom>
        </p:spPr>
        <p:txBody>
          <a:bodyPr wrap="square">
            <a:spAutoFit/>
          </a:bodyPr>
          <a:lstStyle/>
          <a:p>
            <a:pPr>
              <a:lnSpc>
                <a:spcPct val="120000"/>
              </a:lnSpc>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9" name="矩形 68">
            <a:extLst>
              <a:ext uri="{FF2B5EF4-FFF2-40B4-BE49-F238E27FC236}">
                <a16:creationId xmlns:a16="http://schemas.microsoft.com/office/drawing/2014/main" id="{B36F7603-A64A-42A5-B3FE-F6C725F5D213}"/>
              </a:ext>
            </a:extLst>
          </p:cNvPr>
          <p:cNvSpPr/>
          <p:nvPr/>
        </p:nvSpPr>
        <p:spPr>
          <a:xfrm>
            <a:off x="1269083" y="2204864"/>
            <a:ext cx="10585176" cy="3416320"/>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全面实施市场准入负面清单制度</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在全国推开“证照分离”改革，重点是照后减证，各类证能减尽减、能合则合，进一步压缩企业开办时间</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大幅缩短商标注册周期</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工程建设项目审批时间再压减一半</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全面实施“双随机、一公开”监管</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深入推进“互联网</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政务服务”</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大力推进综合执法机构机制改革</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加快政府信息系统互联互通，打通信息孤岛</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清理群众和企业办事的各类证明，没有法律法规依据的一律取消</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0" name="矩形 69">
            <a:extLst>
              <a:ext uri="{FF2B5EF4-FFF2-40B4-BE49-F238E27FC236}">
                <a16:creationId xmlns:a16="http://schemas.microsoft.com/office/drawing/2014/main" id="{E6E81E3E-B462-460C-B360-E5112AE0E435}"/>
              </a:ext>
            </a:extLst>
          </p:cNvPr>
          <p:cNvSpPr/>
          <p:nvPr/>
        </p:nvSpPr>
        <p:spPr>
          <a:xfrm>
            <a:off x="1125067" y="1124744"/>
            <a:ext cx="4852610" cy="954107"/>
          </a:xfrm>
          <a:prstGeom prst="rect">
            <a:avLst/>
          </a:prstGeom>
        </p:spPr>
        <p:txBody>
          <a:bodyPr wrap="none">
            <a:spAutoFit/>
          </a:bodyPr>
          <a:lstStyle/>
          <a:p>
            <a:pP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（四）、深化“放管服”改革</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3832521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9"/>
                                        </p:tgtEl>
                                        <p:attrNameLst>
                                          <p:attrName>style.visibility</p:attrName>
                                        </p:attrNameLst>
                                      </p:cBhvr>
                                      <p:to>
                                        <p:strVal val="visible"/>
                                      </p:to>
                                    </p:set>
                                    <p:anim calcmode="lin" valueType="num">
                                      <p:cBhvr additive="base">
                                        <p:cTn id="15" dur="500" fill="hold"/>
                                        <p:tgtEl>
                                          <p:spTgt spid="69"/>
                                        </p:tgtEl>
                                        <p:attrNameLst>
                                          <p:attrName>ppt_x</p:attrName>
                                        </p:attrNameLst>
                                      </p:cBhvr>
                                      <p:tavLst>
                                        <p:tav tm="0">
                                          <p:val>
                                            <p:strVal val="#ppt_x"/>
                                          </p:val>
                                        </p:tav>
                                        <p:tav tm="100000">
                                          <p:val>
                                            <p:strVal val="#ppt_x"/>
                                          </p:val>
                                        </p:tav>
                                      </p:tavLst>
                                    </p:anim>
                                    <p:anim calcmode="lin" valueType="num">
                                      <p:cBhvr additive="base">
                                        <p:cTn id="16" dur="500" fill="hold"/>
                                        <p:tgtEl>
                                          <p:spTgt spid="6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0"/>
                                        </p:tgtEl>
                                        <p:attrNameLst>
                                          <p:attrName>style.visibility</p:attrName>
                                        </p:attrNameLst>
                                      </p:cBhvr>
                                      <p:to>
                                        <p:strVal val="visible"/>
                                      </p:to>
                                    </p:set>
                                    <p:anim calcmode="lin" valueType="num">
                                      <p:cBhvr additive="base">
                                        <p:cTn id="19" dur="500" fill="hold"/>
                                        <p:tgtEl>
                                          <p:spTgt spid="70"/>
                                        </p:tgtEl>
                                        <p:attrNameLst>
                                          <p:attrName>ppt_x</p:attrName>
                                        </p:attrNameLst>
                                      </p:cBhvr>
                                      <p:tavLst>
                                        <p:tav tm="0">
                                          <p:val>
                                            <p:strVal val="#ppt_x"/>
                                          </p:val>
                                        </p:tav>
                                        <p:tav tm="100000">
                                          <p:val>
                                            <p:strVal val="#ppt_x"/>
                                          </p:val>
                                        </p:tav>
                                      </p:tavLst>
                                    </p:anim>
                                    <p:anim calcmode="lin" valueType="num">
                                      <p:cBhvr additive="base">
                                        <p:cTn id="20" dur="500" fill="hold"/>
                                        <p:tgtEl>
                                          <p:spTgt spid="7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ircle(in)">
                                      <p:cBhvr>
                                        <p:cTn id="25"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p:bldP spid="3" grpId="0"/>
      <p:bldP spid="69" grpId="0"/>
      <p:bldP spid="70"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H_Picture_1">
            <a:extLst>
              <a:ext uri="{FF2B5EF4-FFF2-40B4-BE49-F238E27FC236}">
                <a16:creationId xmlns:a16="http://schemas.microsoft.com/office/drawing/2014/main" id="{B860C358-01C1-4E8C-9DA0-B7A6B0E73BA0}"/>
              </a:ext>
            </a:extLst>
          </p:cNvPr>
          <p:cNvSpPr>
            <a:spLocks noChangeArrowheads="1"/>
          </p:cNvSpPr>
          <p:nvPr>
            <p:custDataLst>
              <p:tags r:id="rId1"/>
            </p:custDataLst>
          </p:nvPr>
        </p:nvSpPr>
        <p:spPr bwMode="auto">
          <a:xfrm>
            <a:off x="1197076" y="2078850"/>
            <a:ext cx="6912767" cy="3798422"/>
          </a:xfrm>
          <a:prstGeom prst="rect">
            <a:avLst/>
          </a:prstGeom>
          <a:solidFill>
            <a:schemeClr val="bg1"/>
          </a:solidFill>
          <a:ln w="28575">
            <a:solidFill>
              <a:schemeClr val="accent1"/>
            </a:solidFill>
            <a:miter lim="800000"/>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03"/>
          <p:cNvSpPr txBox="1"/>
          <p:nvPr/>
        </p:nvSpPr>
        <p:spPr>
          <a:xfrm>
            <a:off x="1053059" y="260648"/>
            <a:ext cx="5724644" cy="700769"/>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pPr>
              <a:lnSpc>
                <a:spcPct val="120000"/>
              </a:lnSpc>
            </a:pPr>
            <a:r>
              <a:rPr lang="zh-CN" altLang="en-US" dirty="0">
                <a:solidFill>
                  <a:srgbClr val="FFFF00"/>
                </a:solidFill>
              </a:rPr>
              <a:t>深入推进供给侧结构性改革</a:t>
            </a:r>
            <a:endParaRPr lang="en-US" altLang="zh-CN" dirty="0">
              <a:solidFill>
                <a:srgbClr val="FFFF00"/>
              </a:solidFill>
            </a:endParaRPr>
          </a:p>
        </p:txBody>
      </p:sp>
      <p:sp>
        <p:nvSpPr>
          <p:cNvPr id="3" name="矩形 2">
            <a:extLst>
              <a:ext uri="{FF2B5EF4-FFF2-40B4-BE49-F238E27FC236}">
                <a16:creationId xmlns:a16="http://schemas.microsoft.com/office/drawing/2014/main" id="{3ED9AA21-C9BA-4E1C-9761-B2B5D053B029}"/>
              </a:ext>
            </a:extLst>
          </p:cNvPr>
          <p:cNvSpPr/>
          <p:nvPr/>
        </p:nvSpPr>
        <p:spPr>
          <a:xfrm>
            <a:off x="4941491" y="5540"/>
            <a:ext cx="6092825" cy="328936"/>
          </a:xfrm>
          <a:prstGeom prst="rect">
            <a:avLst/>
          </a:prstGeom>
        </p:spPr>
        <p:txBody>
          <a:bodyPr wrap="square">
            <a:spAutoFit/>
          </a:bodyPr>
          <a:lstStyle/>
          <a:p>
            <a:pPr>
              <a:lnSpc>
                <a:spcPct val="120000"/>
              </a:lnSpc>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0" name="矩形 69">
            <a:extLst>
              <a:ext uri="{FF2B5EF4-FFF2-40B4-BE49-F238E27FC236}">
                <a16:creationId xmlns:a16="http://schemas.microsoft.com/office/drawing/2014/main" id="{E6E81E3E-B462-460C-B360-E5112AE0E435}"/>
              </a:ext>
            </a:extLst>
          </p:cNvPr>
          <p:cNvSpPr/>
          <p:nvPr/>
        </p:nvSpPr>
        <p:spPr>
          <a:xfrm>
            <a:off x="1125067" y="1124744"/>
            <a:ext cx="4852610" cy="954107"/>
          </a:xfrm>
          <a:prstGeom prst="rect">
            <a:avLst/>
          </a:prstGeom>
        </p:spPr>
        <p:txBody>
          <a:bodyPr wrap="none">
            <a:spAutoFit/>
          </a:bodyPr>
          <a:lstStyle/>
          <a:p>
            <a:pP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（五）、进一步减轻企业税负</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id="{A3281E61-0EE7-46D0-8EB2-2A5C71BAAD5A}"/>
              </a:ext>
            </a:extLst>
          </p:cNvPr>
          <p:cNvSpPr/>
          <p:nvPr/>
        </p:nvSpPr>
        <p:spPr>
          <a:xfrm>
            <a:off x="1341091" y="2204864"/>
            <a:ext cx="10081120" cy="3539430"/>
          </a:xfrm>
          <a:prstGeom prst="rect">
            <a:avLst/>
          </a:prstGeom>
        </p:spPr>
        <p:txBody>
          <a:bodyPr wrap="square">
            <a:spAutoFit/>
          </a:bodyPr>
          <a:lstStyle/>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重点降低制造业、交通运输等行业税率，提高小规模纳税人年销售额标准</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大幅扩展享受减半征收所得税优惠政策的小微企业范围</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大幅提高企业新购入仪器设备税前扣除上限</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实施企业境外所得综合抵免政策</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扩大物流企业仓储用地税收优惠范围</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继续实施企业重组土地增值税、契税等到期优惠政策</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全年再为企业和个人减税</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8000</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多亿元</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8" name="图片 7">
            <a:extLst>
              <a:ext uri="{FF2B5EF4-FFF2-40B4-BE49-F238E27FC236}">
                <a16:creationId xmlns:a16="http://schemas.microsoft.com/office/drawing/2014/main" id="{8C50E3F6-E2A9-400F-A813-4C64CDCF96F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5796" y="2538458"/>
            <a:ext cx="3106415" cy="2797990"/>
          </a:xfrm>
          <a:prstGeom prst="rect">
            <a:avLst/>
          </a:prstGeom>
        </p:spPr>
      </p:pic>
    </p:spTree>
    <p:extLst>
      <p:ext uri="{BB962C8B-B14F-4D97-AF65-F5344CB8AC3E}">
        <p14:creationId xmlns:p14="http://schemas.microsoft.com/office/powerpoint/2010/main" val="5928587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0"/>
                                        </p:tgtEl>
                                        <p:attrNameLst>
                                          <p:attrName>style.visibility</p:attrName>
                                        </p:attrNameLst>
                                      </p:cBhvr>
                                      <p:to>
                                        <p:strVal val="visible"/>
                                      </p:to>
                                    </p:set>
                                    <p:anim calcmode="lin" valueType="num">
                                      <p:cBhvr additive="base">
                                        <p:cTn id="15" dur="500" fill="hold"/>
                                        <p:tgtEl>
                                          <p:spTgt spid="70"/>
                                        </p:tgtEl>
                                        <p:attrNameLst>
                                          <p:attrName>ppt_x</p:attrName>
                                        </p:attrNameLst>
                                      </p:cBhvr>
                                      <p:tavLst>
                                        <p:tav tm="0">
                                          <p:val>
                                            <p:strVal val="#ppt_x"/>
                                          </p:val>
                                        </p:tav>
                                        <p:tav tm="100000">
                                          <p:val>
                                            <p:strVal val="#ppt_x"/>
                                          </p:val>
                                        </p:tav>
                                      </p:tavLst>
                                    </p:anim>
                                    <p:anim calcmode="lin" valueType="num">
                                      <p:cBhvr additive="base">
                                        <p:cTn id="16" dur="500" fill="hold"/>
                                        <p:tgtEl>
                                          <p:spTgt spid="7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ircle(in)">
                                      <p:cBhvr>
                                        <p:cTn id="25" dur="20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randombar(horizontal)">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p:bldP spid="3" grpId="0"/>
      <p:bldP spid="70" grpId="0"/>
      <p:bldP spid="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H_Picture_1">
            <a:extLst>
              <a:ext uri="{FF2B5EF4-FFF2-40B4-BE49-F238E27FC236}">
                <a16:creationId xmlns:a16="http://schemas.microsoft.com/office/drawing/2014/main" id="{4E7C844E-D3D1-4FFE-899F-3C439C33A51E}"/>
              </a:ext>
            </a:extLst>
          </p:cNvPr>
          <p:cNvSpPr>
            <a:spLocks noChangeArrowheads="1"/>
          </p:cNvSpPr>
          <p:nvPr>
            <p:custDataLst>
              <p:tags r:id="rId1"/>
            </p:custDataLst>
          </p:nvPr>
        </p:nvSpPr>
        <p:spPr bwMode="auto">
          <a:xfrm>
            <a:off x="1197076" y="2078850"/>
            <a:ext cx="6696743" cy="3582398"/>
          </a:xfrm>
          <a:prstGeom prst="rect">
            <a:avLst/>
          </a:prstGeom>
          <a:solidFill>
            <a:schemeClr val="bg1"/>
          </a:solidFill>
          <a:ln w="28575">
            <a:solidFill>
              <a:schemeClr val="accent1"/>
            </a:solidFill>
            <a:miter lim="800000"/>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03"/>
          <p:cNvSpPr txBox="1"/>
          <p:nvPr/>
        </p:nvSpPr>
        <p:spPr>
          <a:xfrm>
            <a:off x="1053059" y="260648"/>
            <a:ext cx="5724644" cy="700769"/>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pPr>
              <a:lnSpc>
                <a:spcPct val="120000"/>
              </a:lnSpc>
            </a:pPr>
            <a:r>
              <a:rPr lang="zh-CN" altLang="en-US" dirty="0">
                <a:solidFill>
                  <a:srgbClr val="FFFF00"/>
                </a:solidFill>
              </a:rPr>
              <a:t>深入推进供给侧结构性改革</a:t>
            </a:r>
            <a:endParaRPr lang="en-US" altLang="zh-CN" dirty="0">
              <a:solidFill>
                <a:srgbClr val="FFFF00"/>
              </a:solidFill>
            </a:endParaRPr>
          </a:p>
        </p:txBody>
      </p:sp>
      <p:sp>
        <p:nvSpPr>
          <p:cNvPr id="3" name="矩形 2">
            <a:extLst>
              <a:ext uri="{FF2B5EF4-FFF2-40B4-BE49-F238E27FC236}">
                <a16:creationId xmlns:a16="http://schemas.microsoft.com/office/drawing/2014/main" id="{3ED9AA21-C9BA-4E1C-9761-B2B5D053B029}"/>
              </a:ext>
            </a:extLst>
          </p:cNvPr>
          <p:cNvSpPr/>
          <p:nvPr/>
        </p:nvSpPr>
        <p:spPr>
          <a:xfrm>
            <a:off x="4941491" y="5540"/>
            <a:ext cx="6092825" cy="328936"/>
          </a:xfrm>
          <a:prstGeom prst="rect">
            <a:avLst/>
          </a:prstGeom>
        </p:spPr>
        <p:txBody>
          <a:bodyPr wrap="square">
            <a:spAutoFit/>
          </a:bodyPr>
          <a:lstStyle/>
          <a:p>
            <a:pPr>
              <a:lnSpc>
                <a:spcPct val="120000"/>
              </a:lnSpc>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0" name="矩形 69">
            <a:extLst>
              <a:ext uri="{FF2B5EF4-FFF2-40B4-BE49-F238E27FC236}">
                <a16:creationId xmlns:a16="http://schemas.microsoft.com/office/drawing/2014/main" id="{E6E81E3E-B462-460C-B360-E5112AE0E435}"/>
              </a:ext>
            </a:extLst>
          </p:cNvPr>
          <p:cNvSpPr/>
          <p:nvPr/>
        </p:nvSpPr>
        <p:spPr>
          <a:xfrm>
            <a:off x="1125067" y="1124744"/>
            <a:ext cx="5211683" cy="1685911"/>
          </a:xfrm>
          <a:prstGeom prst="rect">
            <a:avLst/>
          </a:prstGeom>
        </p:spPr>
        <p:txBody>
          <a:bodyPr wrap="none">
            <a:spAutoFit/>
          </a:bodyPr>
          <a:lstStyle/>
          <a:p>
            <a:pP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（六）、大幅降低企业非税负担</a:t>
            </a:r>
            <a:endParaRPr lang="en-US" altLang="zh-CN" sz="2800" b="1" dirty="0">
              <a:solidFill>
                <a:schemeClr val="accent1"/>
              </a:solidFill>
              <a:latin typeface="微软雅黑" panose="020B0503020204020204" pitchFamily="34" charset="-122"/>
              <a:ea typeface="微软雅黑" panose="020B0503020204020204" pitchFamily="34" charset="-122"/>
            </a:endParaRPr>
          </a:p>
          <a:p>
            <a:pPr>
              <a:lnSpc>
                <a:spcPct val="200000"/>
              </a:lnSpc>
            </a:pP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id="{A3281E61-0EE7-46D0-8EB2-2A5C71BAAD5A}"/>
              </a:ext>
            </a:extLst>
          </p:cNvPr>
          <p:cNvSpPr/>
          <p:nvPr/>
        </p:nvSpPr>
        <p:spPr>
          <a:xfrm>
            <a:off x="1368199" y="2278392"/>
            <a:ext cx="6525620" cy="3046988"/>
          </a:xfrm>
          <a:prstGeom prst="rect">
            <a:avLst/>
          </a:prstGeom>
        </p:spPr>
        <p:txBody>
          <a:bodyPr wrap="square">
            <a:spAutoFit/>
          </a:bodyPr>
          <a:lstStyle/>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进一步清理规范行政事业性收费，调低部分政府性基金征收标准</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继续阶段性降低企业“五险一金”缴费比例</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降低电网环节收费和输配电价格，一般工商业电价平均降低</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10%</a:t>
            </a: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深化收费公路制度改革，降低过路过桥费用</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加大中介服务收费清理整顿力度</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全年要为市场主体减轻非税负担</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3000</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多亿元</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Oval 66">
            <a:extLst>
              <a:ext uri="{FF2B5EF4-FFF2-40B4-BE49-F238E27FC236}">
                <a16:creationId xmlns:a16="http://schemas.microsoft.com/office/drawing/2014/main" id="{946EC2DE-8B9F-42B1-82A6-42580632DC36}"/>
              </a:ext>
            </a:extLst>
          </p:cNvPr>
          <p:cNvSpPr>
            <a:spLocks noChangeArrowheads="1"/>
          </p:cNvSpPr>
          <p:nvPr/>
        </p:nvSpPr>
        <p:spPr bwMode="auto">
          <a:xfrm>
            <a:off x="8079966" y="2278391"/>
            <a:ext cx="3300165" cy="3242685"/>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a:noFill/>
          </a:ln>
        </p:spPr>
        <p:txBody>
          <a:bodyPr lIns="96429" tIns="48214" rIns="96429" bIns="48214"/>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en-US" altLang="zh-CN">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10126945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0"/>
                                        </p:tgtEl>
                                        <p:attrNameLst>
                                          <p:attrName>style.visibility</p:attrName>
                                        </p:attrNameLst>
                                      </p:cBhvr>
                                      <p:to>
                                        <p:strVal val="visible"/>
                                      </p:to>
                                    </p:set>
                                    <p:anim calcmode="lin" valueType="num">
                                      <p:cBhvr additive="base">
                                        <p:cTn id="15" dur="500" fill="hold"/>
                                        <p:tgtEl>
                                          <p:spTgt spid="70"/>
                                        </p:tgtEl>
                                        <p:attrNameLst>
                                          <p:attrName>ppt_x</p:attrName>
                                        </p:attrNameLst>
                                      </p:cBhvr>
                                      <p:tavLst>
                                        <p:tav tm="0">
                                          <p:val>
                                            <p:strVal val="#ppt_x"/>
                                          </p:val>
                                        </p:tav>
                                        <p:tav tm="100000">
                                          <p:val>
                                            <p:strVal val="#ppt_x"/>
                                          </p:val>
                                        </p:tav>
                                      </p:tavLst>
                                    </p:anim>
                                    <p:anim calcmode="lin" valueType="num">
                                      <p:cBhvr additive="base">
                                        <p:cTn id="16" dur="500" fill="hold"/>
                                        <p:tgtEl>
                                          <p:spTgt spid="7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ircle(in)">
                                      <p:cBhvr>
                                        <p:cTn id="25" dur="20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down)">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p:bldP spid="3" grpId="0"/>
      <p:bldP spid="70" grpId="0"/>
      <p:bldP spid="4" grpId="0"/>
      <p:bldP spid="8"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MH_Picture_1">
            <a:extLst>
              <a:ext uri="{FF2B5EF4-FFF2-40B4-BE49-F238E27FC236}">
                <a16:creationId xmlns:a16="http://schemas.microsoft.com/office/drawing/2014/main" id="{D23D8273-AE3F-49BE-B1BA-9575C9F5100D}"/>
              </a:ext>
            </a:extLst>
          </p:cNvPr>
          <p:cNvSpPr>
            <a:spLocks noChangeArrowheads="1"/>
          </p:cNvSpPr>
          <p:nvPr>
            <p:custDataLst>
              <p:tags r:id="rId1"/>
            </p:custDataLst>
          </p:nvPr>
        </p:nvSpPr>
        <p:spPr bwMode="auto">
          <a:xfrm>
            <a:off x="1197076" y="4336315"/>
            <a:ext cx="9217023" cy="1756981"/>
          </a:xfrm>
          <a:prstGeom prst="rect">
            <a:avLst/>
          </a:prstGeom>
          <a:solidFill>
            <a:srgbClr val="C00000"/>
          </a:solidFill>
          <a:ln w="28575">
            <a:solidFill>
              <a:srgbClr val="C00000"/>
            </a:solidFill>
            <a:miter lim="800000"/>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MH_Picture_1">
            <a:extLst>
              <a:ext uri="{FF2B5EF4-FFF2-40B4-BE49-F238E27FC236}">
                <a16:creationId xmlns:a16="http://schemas.microsoft.com/office/drawing/2014/main" id="{FD70FB1F-93B0-4AB3-93C1-7B6246C37E33}"/>
              </a:ext>
            </a:extLst>
          </p:cNvPr>
          <p:cNvSpPr>
            <a:spLocks noChangeArrowheads="1"/>
          </p:cNvSpPr>
          <p:nvPr>
            <p:custDataLst>
              <p:tags r:id="rId2"/>
            </p:custDataLst>
          </p:nvPr>
        </p:nvSpPr>
        <p:spPr bwMode="auto">
          <a:xfrm>
            <a:off x="1197076" y="2078850"/>
            <a:ext cx="9217023" cy="1494166"/>
          </a:xfrm>
          <a:prstGeom prst="rect">
            <a:avLst/>
          </a:prstGeom>
          <a:solidFill>
            <a:srgbClr val="C00000"/>
          </a:solidFill>
          <a:ln w="28575">
            <a:solidFill>
              <a:srgbClr val="C00000"/>
            </a:solidFill>
            <a:miter lim="800000"/>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03"/>
          <p:cNvSpPr txBox="1"/>
          <p:nvPr/>
        </p:nvSpPr>
        <p:spPr>
          <a:xfrm>
            <a:off x="1053059" y="260648"/>
            <a:ext cx="4339650" cy="700769"/>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pPr>
              <a:lnSpc>
                <a:spcPct val="120000"/>
              </a:lnSpc>
            </a:pPr>
            <a:r>
              <a:rPr lang="zh-CN" altLang="en-US" dirty="0">
                <a:solidFill>
                  <a:srgbClr val="FFFF00"/>
                </a:solidFill>
              </a:rPr>
              <a:t>加快建设创新型国家</a:t>
            </a:r>
            <a:endParaRPr lang="en-US" altLang="zh-CN" dirty="0">
              <a:solidFill>
                <a:srgbClr val="FFFF00"/>
              </a:solidFill>
            </a:endParaRPr>
          </a:p>
        </p:txBody>
      </p:sp>
      <p:sp>
        <p:nvSpPr>
          <p:cNvPr id="3" name="矩形 2">
            <a:extLst>
              <a:ext uri="{FF2B5EF4-FFF2-40B4-BE49-F238E27FC236}">
                <a16:creationId xmlns:a16="http://schemas.microsoft.com/office/drawing/2014/main" id="{3ED9AA21-C9BA-4E1C-9761-B2B5D053B029}"/>
              </a:ext>
            </a:extLst>
          </p:cNvPr>
          <p:cNvSpPr/>
          <p:nvPr/>
        </p:nvSpPr>
        <p:spPr>
          <a:xfrm>
            <a:off x="4941491" y="5540"/>
            <a:ext cx="6092825" cy="328936"/>
          </a:xfrm>
          <a:prstGeom prst="rect">
            <a:avLst/>
          </a:prstGeom>
        </p:spPr>
        <p:txBody>
          <a:bodyPr wrap="square">
            <a:spAutoFit/>
          </a:bodyPr>
          <a:lstStyle/>
          <a:p>
            <a:pPr>
              <a:lnSpc>
                <a:spcPct val="120000"/>
              </a:lnSpc>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0" name="矩形 69">
            <a:extLst>
              <a:ext uri="{FF2B5EF4-FFF2-40B4-BE49-F238E27FC236}">
                <a16:creationId xmlns:a16="http://schemas.microsoft.com/office/drawing/2014/main" id="{E6E81E3E-B462-460C-B360-E5112AE0E435}"/>
              </a:ext>
            </a:extLst>
          </p:cNvPr>
          <p:cNvSpPr/>
          <p:nvPr/>
        </p:nvSpPr>
        <p:spPr>
          <a:xfrm>
            <a:off x="1125067" y="1124744"/>
            <a:ext cx="5295039" cy="954107"/>
          </a:xfrm>
          <a:prstGeom prst="rect">
            <a:avLst/>
          </a:prstGeom>
        </p:spPr>
        <p:txBody>
          <a:bodyPr wrap="none">
            <a:spAutoFit/>
          </a:bodyPr>
          <a:lstStyle/>
          <a:p>
            <a:pP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a:t>
            </a:r>
            <a:r>
              <a:rPr lang="en-US" altLang="zh-CN" sz="2800" b="1" dirty="0">
                <a:solidFill>
                  <a:schemeClr val="accent1"/>
                </a:solidFill>
                <a:latin typeface="微软雅黑" panose="020B0503020204020204" pitchFamily="34" charset="-122"/>
                <a:ea typeface="微软雅黑" panose="020B0503020204020204" pitchFamily="34" charset="-122"/>
              </a:rPr>
              <a:t>01</a:t>
            </a:r>
            <a:r>
              <a:rPr lang="zh-CN" altLang="en-US" sz="2800" b="1" dirty="0">
                <a:solidFill>
                  <a:schemeClr val="accent1"/>
                </a:solidFill>
                <a:latin typeface="微软雅黑" panose="020B0503020204020204" pitchFamily="34" charset="-122"/>
                <a:ea typeface="微软雅黑" panose="020B0503020204020204" pitchFamily="34" charset="-122"/>
              </a:rPr>
              <a:t>）、加强国家创新体系建设</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id="{3E0FCE28-4E75-415E-B0A8-67910F94A428}"/>
              </a:ext>
            </a:extLst>
          </p:cNvPr>
          <p:cNvSpPr/>
          <p:nvPr/>
        </p:nvSpPr>
        <p:spPr>
          <a:xfrm>
            <a:off x="1341091" y="2185366"/>
            <a:ext cx="8951862" cy="1200329"/>
          </a:xfrm>
          <a:prstGeom prst="rect">
            <a:avLst/>
          </a:prstGeom>
        </p:spPr>
        <p:txBody>
          <a:bodyPr wrap="square">
            <a:spAutoFit/>
          </a:bodyPr>
          <a:lstStyle/>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启动一批科技创新重大项目，高标准建设国家实验室</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鼓励企业牵头实施重大科技项目，支持科研院所、高校与企业融通创新，加快创新成果转化应用</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国家科技投入要向民生领域倾斜，加强雾霾治理、癌症等重大疾病防治攻关</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id="{1669F648-AD2B-4E15-BD10-CFFF2D262B98}"/>
              </a:ext>
            </a:extLst>
          </p:cNvPr>
          <p:cNvSpPr/>
          <p:nvPr/>
        </p:nvSpPr>
        <p:spPr>
          <a:xfrm>
            <a:off x="1125067" y="3429000"/>
            <a:ext cx="5654112" cy="954107"/>
          </a:xfrm>
          <a:prstGeom prst="rect">
            <a:avLst/>
          </a:prstGeom>
        </p:spPr>
        <p:txBody>
          <a:bodyPr wrap="none">
            <a:spAutoFit/>
          </a:bodyPr>
          <a:lstStyle/>
          <a:p>
            <a:pP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a:t>
            </a:r>
            <a:r>
              <a:rPr lang="en-US" altLang="zh-CN" sz="2800" b="1" dirty="0">
                <a:solidFill>
                  <a:schemeClr val="accent1"/>
                </a:solidFill>
                <a:latin typeface="微软雅黑" panose="020B0503020204020204" pitchFamily="34" charset="-122"/>
                <a:ea typeface="微软雅黑" panose="020B0503020204020204" pitchFamily="34" charset="-122"/>
              </a:rPr>
              <a:t>02</a:t>
            </a:r>
            <a:r>
              <a:rPr lang="zh-CN" altLang="en-US" sz="2800" b="1" dirty="0">
                <a:solidFill>
                  <a:schemeClr val="accent1"/>
                </a:solidFill>
                <a:latin typeface="微软雅黑" panose="020B0503020204020204" pitchFamily="34" charset="-122"/>
                <a:ea typeface="微软雅黑" panose="020B0503020204020204" pitchFamily="34" charset="-122"/>
              </a:rPr>
              <a:t>）、落实和完善创新激励政策</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id="{B937DDC3-84E9-40B1-BF6C-72B16E4AEED6}"/>
              </a:ext>
            </a:extLst>
          </p:cNvPr>
          <p:cNvSpPr/>
          <p:nvPr/>
        </p:nvSpPr>
        <p:spPr>
          <a:xfrm>
            <a:off x="1341091" y="4451306"/>
            <a:ext cx="8375798" cy="1569660"/>
          </a:xfrm>
          <a:prstGeom prst="rect">
            <a:avLst/>
          </a:prstGeom>
        </p:spPr>
        <p:txBody>
          <a:bodyPr wrap="square">
            <a:spAutoFit/>
          </a:bodyPr>
          <a:lstStyle/>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改革科技管理制度，绩效评价要加快从重过程向重结果转变</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赋予创新团队和领军人才更大的人财物支配权和技术路线决策权</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对承担重大科技攻关任务的科研人员，采取灵活的薪酬制度和奖励措施</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探索赋予科研人员科技成果所有权和长期使用权</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19531592"/>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0"/>
                                        </p:tgtEl>
                                        <p:attrNameLst>
                                          <p:attrName>style.visibility</p:attrName>
                                        </p:attrNameLst>
                                      </p:cBhvr>
                                      <p:to>
                                        <p:strVal val="visible"/>
                                      </p:to>
                                    </p:set>
                                    <p:anim calcmode="lin" valueType="num">
                                      <p:cBhvr additive="base">
                                        <p:cTn id="15" dur="500" fill="hold"/>
                                        <p:tgtEl>
                                          <p:spTgt spid="70"/>
                                        </p:tgtEl>
                                        <p:attrNameLst>
                                          <p:attrName>ppt_x</p:attrName>
                                        </p:attrNameLst>
                                      </p:cBhvr>
                                      <p:tavLst>
                                        <p:tav tm="0">
                                          <p:val>
                                            <p:strVal val="#ppt_x"/>
                                          </p:val>
                                        </p:tav>
                                        <p:tav tm="100000">
                                          <p:val>
                                            <p:strVal val="#ppt_x"/>
                                          </p:val>
                                        </p:tav>
                                      </p:tavLst>
                                    </p:anim>
                                    <p:anim calcmode="lin" valueType="num">
                                      <p:cBhvr additive="base">
                                        <p:cTn id="16" dur="500" fill="hold"/>
                                        <p:tgtEl>
                                          <p:spTgt spid="7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6" presetClass="entr" presetSubtype="16"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circle(in)">
                                      <p:cBhvr>
                                        <p:cTn id="33" dur="20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6" presetClass="entr" presetSubtype="16"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circle(in)">
                                      <p:cBhvr>
                                        <p:cTn id="38"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P spid="2" grpId="0"/>
      <p:bldP spid="3" grpId="0"/>
      <p:bldP spid="70" grpId="0"/>
      <p:bldP spid="6" grpId="0"/>
      <p:bldP spid="13" grpId="0"/>
      <p:bldP spid="7"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H_Picture_1">
            <a:extLst>
              <a:ext uri="{FF2B5EF4-FFF2-40B4-BE49-F238E27FC236}">
                <a16:creationId xmlns:a16="http://schemas.microsoft.com/office/drawing/2014/main" id="{4623D6C2-4E05-4DB1-95E0-188BFD556936}"/>
              </a:ext>
            </a:extLst>
          </p:cNvPr>
          <p:cNvSpPr>
            <a:spLocks noChangeArrowheads="1"/>
          </p:cNvSpPr>
          <p:nvPr>
            <p:custDataLst>
              <p:tags r:id="rId1"/>
            </p:custDataLst>
          </p:nvPr>
        </p:nvSpPr>
        <p:spPr bwMode="auto">
          <a:xfrm>
            <a:off x="1197076" y="2420888"/>
            <a:ext cx="5976663" cy="2952328"/>
          </a:xfrm>
          <a:prstGeom prst="rect">
            <a:avLst/>
          </a:prstGeom>
          <a:solidFill>
            <a:srgbClr val="C00000"/>
          </a:solidFill>
          <a:ln w="28575">
            <a:solidFill>
              <a:srgbClr val="C00000"/>
            </a:solidFill>
            <a:miter lim="800000"/>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03"/>
          <p:cNvSpPr txBox="1"/>
          <p:nvPr/>
        </p:nvSpPr>
        <p:spPr>
          <a:xfrm>
            <a:off x="1053059" y="260648"/>
            <a:ext cx="4339650" cy="700769"/>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pPr>
              <a:lnSpc>
                <a:spcPct val="120000"/>
              </a:lnSpc>
            </a:pPr>
            <a:r>
              <a:rPr lang="zh-CN" altLang="en-US" dirty="0">
                <a:solidFill>
                  <a:srgbClr val="FFFF00"/>
                </a:solidFill>
              </a:rPr>
              <a:t>加快建设创新型国家</a:t>
            </a:r>
            <a:endParaRPr lang="en-US" altLang="zh-CN" dirty="0">
              <a:solidFill>
                <a:srgbClr val="FFFF00"/>
              </a:solidFill>
            </a:endParaRPr>
          </a:p>
        </p:txBody>
      </p:sp>
      <p:sp>
        <p:nvSpPr>
          <p:cNvPr id="3" name="矩形 2">
            <a:extLst>
              <a:ext uri="{FF2B5EF4-FFF2-40B4-BE49-F238E27FC236}">
                <a16:creationId xmlns:a16="http://schemas.microsoft.com/office/drawing/2014/main" id="{3ED9AA21-C9BA-4E1C-9761-B2B5D053B029}"/>
              </a:ext>
            </a:extLst>
          </p:cNvPr>
          <p:cNvSpPr/>
          <p:nvPr/>
        </p:nvSpPr>
        <p:spPr>
          <a:xfrm>
            <a:off x="4941491" y="5540"/>
            <a:ext cx="6092825" cy="328936"/>
          </a:xfrm>
          <a:prstGeom prst="rect">
            <a:avLst/>
          </a:prstGeom>
        </p:spPr>
        <p:txBody>
          <a:bodyPr wrap="square">
            <a:spAutoFit/>
          </a:bodyPr>
          <a:lstStyle/>
          <a:p>
            <a:pPr>
              <a:lnSpc>
                <a:spcPct val="120000"/>
              </a:lnSpc>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0" name="矩形 69">
            <a:extLst>
              <a:ext uri="{FF2B5EF4-FFF2-40B4-BE49-F238E27FC236}">
                <a16:creationId xmlns:a16="http://schemas.microsoft.com/office/drawing/2014/main" id="{E6E81E3E-B462-460C-B360-E5112AE0E435}"/>
              </a:ext>
            </a:extLst>
          </p:cNvPr>
          <p:cNvSpPr/>
          <p:nvPr/>
        </p:nvSpPr>
        <p:spPr>
          <a:xfrm>
            <a:off x="1125067" y="1124744"/>
            <a:ext cx="6731330" cy="954107"/>
          </a:xfrm>
          <a:prstGeom prst="rect">
            <a:avLst/>
          </a:prstGeom>
        </p:spPr>
        <p:txBody>
          <a:bodyPr wrap="none">
            <a:spAutoFit/>
          </a:bodyPr>
          <a:lstStyle/>
          <a:p>
            <a:pP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a:t>
            </a:r>
            <a:r>
              <a:rPr lang="en-US" altLang="zh-CN" sz="2800" b="1" dirty="0">
                <a:solidFill>
                  <a:schemeClr val="accent1"/>
                </a:solidFill>
                <a:latin typeface="微软雅黑" panose="020B0503020204020204" pitchFamily="34" charset="-122"/>
                <a:ea typeface="微软雅黑" panose="020B0503020204020204" pitchFamily="34" charset="-122"/>
              </a:rPr>
              <a:t>03</a:t>
            </a:r>
            <a:r>
              <a:rPr lang="zh-CN" altLang="en-US" sz="2800" b="1" dirty="0">
                <a:solidFill>
                  <a:schemeClr val="accent1"/>
                </a:solidFill>
                <a:latin typeface="微软雅黑" panose="020B0503020204020204" pitchFamily="34" charset="-122"/>
                <a:ea typeface="微软雅黑" panose="020B0503020204020204" pitchFamily="34" charset="-122"/>
              </a:rPr>
              <a:t>）、促进大众创业、万众创新上水平</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id="{3E0FCE28-4E75-415E-B0A8-67910F94A428}"/>
              </a:ext>
            </a:extLst>
          </p:cNvPr>
          <p:cNvSpPr/>
          <p:nvPr/>
        </p:nvSpPr>
        <p:spPr>
          <a:xfrm>
            <a:off x="1413099" y="2541383"/>
            <a:ext cx="5416351" cy="2585323"/>
          </a:xfrm>
          <a:prstGeom prst="rect">
            <a:avLst/>
          </a:prstGeom>
        </p:spPr>
        <p:txBody>
          <a:bodyPr wrap="square">
            <a:spAutoFit/>
          </a:bodyPr>
          <a:lstStyle/>
          <a:p>
            <a:pPr marL="285750" indent="-285750">
              <a:lnSpc>
                <a:spcPct val="150000"/>
              </a:lnSpc>
              <a:buFont typeface="Wingdings" panose="05000000000000000000" pitchFamily="2" charset="2"/>
              <a:buChar char="u"/>
            </a:pPr>
            <a:r>
              <a:rPr lang="zh-CN" altLang="en-US" dirty="0">
                <a:solidFill>
                  <a:schemeClr val="bg1"/>
                </a:solidFill>
                <a:latin typeface="微软雅黑" panose="020B0503020204020204" pitchFamily="34" charset="-122"/>
                <a:ea typeface="微软雅黑" panose="020B0503020204020204" pitchFamily="34" charset="-122"/>
              </a:rPr>
              <a:t>推进“双创”示范基地建设</a:t>
            </a:r>
            <a:endParaRPr lang="en-US" altLang="zh-CN" dirty="0">
              <a:solidFill>
                <a:schemeClr val="bg1"/>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zh-CN" altLang="en-US" dirty="0">
                <a:solidFill>
                  <a:schemeClr val="bg1"/>
                </a:solidFill>
                <a:latin typeface="微软雅黑" panose="020B0503020204020204" pitchFamily="34" charset="-122"/>
                <a:ea typeface="微软雅黑" panose="020B0503020204020204" pitchFamily="34" charset="-122"/>
              </a:rPr>
              <a:t>打造“双创”升级版</a:t>
            </a:r>
            <a:endParaRPr lang="en-US" altLang="zh-CN" dirty="0">
              <a:solidFill>
                <a:schemeClr val="bg1"/>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zh-CN" altLang="en-US" dirty="0">
                <a:solidFill>
                  <a:schemeClr val="bg1"/>
                </a:solidFill>
                <a:latin typeface="微软雅黑" panose="020B0503020204020204" pitchFamily="34" charset="-122"/>
                <a:ea typeface="微软雅黑" panose="020B0503020204020204" pitchFamily="34" charset="-122"/>
              </a:rPr>
              <a:t>设立国家融资担保基金，支持优质创新型企业上市融资，将创业投资、天使投资税收优惠政策试点范围扩大到全国</a:t>
            </a:r>
            <a:endParaRPr lang="en-US" altLang="zh-CN" dirty="0">
              <a:solidFill>
                <a:schemeClr val="bg1"/>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zh-CN" altLang="en-US" dirty="0">
                <a:solidFill>
                  <a:schemeClr val="bg1"/>
                </a:solidFill>
                <a:latin typeface="微软雅黑" panose="020B0503020204020204" pitchFamily="34" charset="-122"/>
                <a:ea typeface="微软雅黑" panose="020B0503020204020204" pitchFamily="34" charset="-122"/>
              </a:rPr>
              <a:t>深化人才发展体制改革</a:t>
            </a:r>
            <a:endParaRPr lang="en-US" altLang="zh-CN" dirty="0">
              <a:solidFill>
                <a:schemeClr val="bg1"/>
              </a:solidFill>
              <a:latin typeface="微软雅黑" panose="020B0503020204020204" pitchFamily="34" charset="-122"/>
              <a:ea typeface="微软雅黑" panose="020B0503020204020204" pitchFamily="34" charset="-122"/>
            </a:endParaRPr>
          </a:p>
        </p:txBody>
      </p:sp>
      <p:pic>
        <p:nvPicPr>
          <p:cNvPr id="8" name="图片 9">
            <a:extLst>
              <a:ext uri="{FF2B5EF4-FFF2-40B4-BE49-F238E27FC236}">
                <a16:creationId xmlns:a16="http://schemas.microsoft.com/office/drawing/2014/main" id="{A595141D-5DA1-444A-976A-E4AEB299B55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43932" y="3172542"/>
            <a:ext cx="3060700" cy="1606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4232411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0"/>
                                        </p:tgtEl>
                                        <p:attrNameLst>
                                          <p:attrName>style.visibility</p:attrName>
                                        </p:attrNameLst>
                                      </p:cBhvr>
                                      <p:to>
                                        <p:strVal val="visible"/>
                                      </p:to>
                                    </p:set>
                                    <p:anim calcmode="lin" valueType="num">
                                      <p:cBhvr additive="base">
                                        <p:cTn id="15" dur="500" fill="hold"/>
                                        <p:tgtEl>
                                          <p:spTgt spid="70"/>
                                        </p:tgtEl>
                                        <p:attrNameLst>
                                          <p:attrName>ppt_x</p:attrName>
                                        </p:attrNameLst>
                                      </p:cBhvr>
                                      <p:tavLst>
                                        <p:tav tm="0">
                                          <p:val>
                                            <p:strVal val="#ppt_x"/>
                                          </p:val>
                                        </p:tav>
                                        <p:tav tm="100000">
                                          <p:val>
                                            <p:strVal val="#ppt_x"/>
                                          </p:val>
                                        </p:tav>
                                      </p:tavLst>
                                    </p:anim>
                                    <p:anim calcmode="lin" valueType="num">
                                      <p:cBhvr additive="base">
                                        <p:cTn id="16" dur="500" fill="hold"/>
                                        <p:tgtEl>
                                          <p:spTgt spid="7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ircle(in)">
                                      <p:cBhvr>
                                        <p:cTn id="25" dur="20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randombar(horizontal)">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p:bldP spid="3" grpId="0"/>
      <p:bldP spid="70" grpId="0"/>
      <p:bldP spid="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053059" y="260648"/>
            <a:ext cx="5262979" cy="700769"/>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pPr>
              <a:lnSpc>
                <a:spcPct val="120000"/>
              </a:lnSpc>
            </a:pPr>
            <a:r>
              <a:rPr lang="zh-CN" altLang="en-US" dirty="0">
                <a:solidFill>
                  <a:srgbClr val="FFFF00"/>
                </a:solidFill>
              </a:rPr>
              <a:t>深化基础性关健领域改革</a:t>
            </a:r>
            <a:endParaRPr lang="en-US" altLang="zh-CN" dirty="0">
              <a:solidFill>
                <a:srgbClr val="FFFF00"/>
              </a:solidFill>
            </a:endParaRPr>
          </a:p>
        </p:txBody>
      </p:sp>
      <p:sp>
        <p:nvSpPr>
          <p:cNvPr id="3" name="矩形 2">
            <a:extLst>
              <a:ext uri="{FF2B5EF4-FFF2-40B4-BE49-F238E27FC236}">
                <a16:creationId xmlns:a16="http://schemas.microsoft.com/office/drawing/2014/main" id="{3ED9AA21-C9BA-4E1C-9761-B2B5D053B029}"/>
              </a:ext>
            </a:extLst>
          </p:cNvPr>
          <p:cNvSpPr/>
          <p:nvPr/>
        </p:nvSpPr>
        <p:spPr>
          <a:xfrm>
            <a:off x="4941491" y="5540"/>
            <a:ext cx="6092825" cy="328936"/>
          </a:xfrm>
          <a:prstGeom prst="rect">
            <a:avLst/>
          </a:prstGeom>
        </p:spPr>
        <p:txBody>
          <a:bodyPr wrap="square">
            <a:spAutoFit/>
          </a:bodyPr>
          <a:lstStyle/>
          <a:p>
            <a:pPr>
              <a:lnSpc>
                <a:spcPct val="120000"/>
              </a:lnSpc>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a16="http://schemas.microsoft.com/office/drawing/2014/main" id="{8F3967F8-BDFA-4A21-A346-7E8DDA18081B}"/>
              </a:ext>
            </a:extLst>
          </p:cNvPr>
          <p:cNvSpPr/>
          <p:nvPr/>
        </p:nvSpPr>
        <p:spPr>
          <a:xfrm>
            <a:off x="233115" y="1868624"/>
            <a:ext cx="5040560" cy="1685911"/>
          </a:xfrm>
          <a:prstGeom prst="rect">
            <a:avLst/>
          </a:prstGeom>
        </p:spPr>
        <p:txBody>
          <a:bodyPr wrap="square">
            <a:spAutoFit/>
          </a:bodyPr>
          <a:lstStyle/>
          <a:p>
            <a:pPr algn="ct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（一）</a:t>
            </a:r>
            <a:endParaRPr lang="en-US" altLang="zh-CN" sz="2800" b="1" dirty="0">
              <a:solidFill>
                <a:schemeClr val="accent1"/>
              </a:solidFill>
              <a:latin typeface="微软雅黑" panose="020B0503020204020204" pitchFamily="34" charset="-122"/>
              <a:ea typeface="微软雅黑" panose="020B0503020204020204" pitchFamily="34" charset="-122"/>
            </a:endParaRPr>
          </a:p>
          <a:p>
            <a:pPr algn="ct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推进国资国企改革</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a16="http://schemas.microsoft.com/office/drawing/2014/main" id="{09F9CD8E-6C64-406A-8939-9FD646778D03}"/>
              </a:ext>
            </a:extLst>
          </p:cNvPr>
          <p:cNvSpPr/>
          <p:nvPr/>
        </p:nvSpPr>
        <p:spPr>
          <a:xfrm>
            <a:off x="4493022" y="1988840"/>
            <a:ext cx="6541294" cy="1754326"/>
          </a:xfrm>
          <a:prstGeom prst="rect">
            <a:avLst/>
          </a:prstGeom>
          <a:solidFill>
            <a:srgbClr val="C00000"/>
          </a:solidFill>
        </p:spPr>
        <p:txBody>
          <a:bodyPr wrap="square">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制定出资人监管权责清单</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深化国有资本投资、运营公司等改革试点，赋予更多自主权</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继续推进国有企业优化重组和央企股份制改革</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落实向全国人大常委会报告国有资产管理情况的制度</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19" name="矩形 18">
            <a:extLst>
              <a:ext uri="{FF2B5EF4-FFF2-40B4-BE49-F238E27FC236}">
                <a16:creationId xmlns:a16="http://schemas.microsoft.com/office/drawing/2014/main" id="{19D1D0A9-45A2-421E-ADD1-884B1B2D9CE0}"/>
              </a:ext>
            </a:extLst>
          </p:cNvPr>
          <p:cNvSpPr/>
          <p:nvPr/>
        </p:nvSpPr>
        <p:spPr>
          <a:xfrm>
            <a:off x="6780126" y="4175077"/>
            <a:ext cx="5040560" cy="1685911"/>
          </a:xfrm>
          <a:prstGeom prst="rect">
            <a:avLst/>
          </a:prstGeom>
        </p:spPr>
        <p:txBody>
          <a:bodyPr wrap="square">
            <a:spAutoFit/>
          </a:bodyPr>
          <a:lstStyle/>
          <a:p>
            <a:pPr algn="ct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（二）</a:t>
            </a:r>
            <a:endParaRPr lang="en-US" altLang="zh-CN" sz="2800" b="1" dirty="0">
              <a:solidFill>
                <a:schemeClr val="accent1"/>
              </a:solidFill>
              <a:latin typeface="微软雅黑" panose="020B0503020204020204" pitchFamily="34" charset="-122"/>
              <a:ea typeface="微软雅黑" panose="020B0503020204020204" pitchFamily="34" charset="-122"/>
            </a:endParaRPr>
          </a:p>
          <a:p>
            <a:pPr algn="ct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支持民营企业发展</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19684C2E-31A5-4084-9A71-0C508F06B0EE}"/>
              </a:ext>
            </a:extLst>
          </p:cNvPr>
          <p:cNvSpPr/>
          <p:nvPr/>
        </p:nvSpPr>
        <p:spPr>
          <a:xfrm>
            <a:off x="946800" y="4203656"/>
            <a:ext cx="6541294" cy="1754326"/>
          </a:xfrm>
          <a:prstGeom prst="rect">
            <a:avLst/>
          </a:prstGeom>
          <a:solidFill>
            <a:srgbClr val="C00000"/>
          </a:solidFill>
        </p:spPr>
        <p:txBody>
          <a:bodyPr wrap="square">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全面落实支持非公有制经济发展的政策措施，认真解决民营企业反映的突出问题，坚决破除各种隐性壁垒</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构建亲清新型政商关系，健全企业家参与涉企政策制定机制。</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激发和保护企业家精神</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4" name="矩形: 圆角 3">
            <a:extLst>
              <a:ext uri="{FF2B5EF4-FFF2-40B4-BE49-F238E27FC236}">
                <a16:creationId xmlns:a16="http://schemas.microsoft.com/office/drawing/2014/main" id="{14B96B2E-0274-49AE-8F10-943A62101B5E}"/>
              </a:ext>
            </a:extLst>
          </p:cNvPr>
          <p:cNvSpPr/>
          <p:nvPr/>
        </p:nvSpPr>
        <p:spPr>
          <a:xfrm>
            <a:off x="1011835" y="2047735"/>
            <a:ext cx="3467819" cy="1621450"/>
          </a:xfrm>
          <a:prstGeom prst="roundRect">
            <a:avLst/>
          </a:prstGeom>
          <a:noFill/>
          <a:ln>
            <a:solidFill>
              <a:srgbClr val="C0000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id="{FAE069A1-34E7-4C24-B4FA-A7CEF7988CAC}"/>
              </a:ext>
            </a:extLst>
          </p:cNvPr>
          <p:cNvSpPr/>
          <p:nvPr/>
        </p:nvSpPr>
        <p:spPr>
          <a:xfrm>
            <a:off x="7566497" y="4336532"/>
            <a:ext cx="3467819" cy="1621450"/>
          </a:xfrm>
          <a:prstGeom prst="roundRect">
            <a:avLst/>
          </a:prstGeom>
          <a:noFill/>
          <a:ln>
            <a:solidFill>
              <a:srgbClr val="C0000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97156091"/>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ppt_x"/>
                                          </p:val>
                                        </p:tav>
                                        <p:tav tm="100000">
                                          <p:val>
                                            <p:strVal val="#ppt_x"/>
                                          </p:val>
                                        </p:tav>
                                      </p:tavLst>
                                    </p:anim>
                                    <p:anim calcmode="lin" valueType="num">
                                      <p:cBhvr additive="base">
                                        <p:cTn id="24" dur="500" fill="hold"/>
                                        <p:tgtEl>
                                          <p:spTgt spid="1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barn(inVertical)">
                                      <p:cBhvr>
                                        <p:cTn id="33" dur="500"/>
                                        <p:tgtEl>
                                          <p:spTgt spid="4"/>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barn(inVertical)">
                                      <p:cBhvr>
                                        <p:cTn id="3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6" grpId="0"/>
      <p:bldP spid="9" grpId="0" animBg="1"/>
      <p:bldP spid="19" grpId="0"/>
      <p:bldP spid="10" grpId="0" animBg="1"/>
      <p:bldP spid="4" grpId="0" animBg="1"/>
      <p:bldP spid="11"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053059" y="260648"/>
            <a:ext cx="5262979" cy="700769"/>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pPr>
              <a:lnSpc>
                <a:spcPct val="120000"/>
              </a:lnSpc>
            </a:pPr>
            <a:r>
              <a:rPr lang="zh-CN" altLang="en-US" dirty="0">
                <a:solidFill>
                  <a:srgbClr val="FFFF00"/>
                </a:solidFill>
              </a:rPr>
              <a:t>深化基础性关健领域改革</a:t>
            </a:r>
            <a:endParaRPr lang="en-US" altLang="zh-CN" dirty="0">
              <a:solidFill>
                <a:srgbClr val="FFFF00"/>
              </a:solidFill>
            </a:endParaRPr>
          </a:p>
        </p:txBody>
      </p:sp>
      <p:sp>
        <p:nvSpPr>
          <p:cNvPr id="3" name="矩形 2">
            <a:extLst>
              <a:ext uri="{FF2B5EF4-FFF2-40B4-BE49-F238E27FC236}">
                <a16:creationId xmlns:a16="http://schemas.microsoft.com/office/drawing/2014/main" id="{3ED9AA21-C9BA-4E1C-9761-B2B5D053B029}"/>
              </a:ext>
            </a:extLst>
          </p:cNvPr>
          <p:cNvSpPr/>
          <p:nvPr/>
        </p:nvSpPr>
        <p:spPr>
          <a:xfrm>
            <a:off x="4941491" y="5540"/>
            <a:ext cx="6092825" cy="328936"/>
          </a:xfrm>
          <a:prstGeom prst="rect">
            <a:avLst/>
          </a:prstGeom>
        </p:spPr>
        <p:txBody>
          <a:bodyPr wrap="square">
            <a:spAutoFit/>
          </a:bodyPr>
          <a:lstStyle/>
          <a:p>
            <a:pPr>
              <a:lnSpc>
                <a:spcPct val="120000"/>
              </a:lnSpc>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a16="http://schemas.microsoft.com/office/drawing/2014/main" id="{8F3967F8-BDFA-4A21-A346-7E8DDA18081B}"/>
              </a:ext>
            </a:extLst>
          </p:cNvPr>
          <p:cNvSpPr/>
          <p:nvPr/>
        </p:nvSpPr>
        <p:spPr>
          <a:xfrm>
            <a:off x="225464" y="2099315"/>
            <a:ext cx="5040560" cy="1384995"/>
          </a:xfrm>
          <a:prstGeom prst="rect">
            <a:avLst/>
          </a:prstGeom>
        </p:spPr>
        <p:txBody>
          <a:bodyPr wrap="square">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（三）</a:t>
            </a:r>
            <a:endParaRPr lang="en-US" altLang="zh-CN" sz="2800" b="1" dirty="0">
              <a:solidFill>
                <a:schemeClr val="accent1"/>
              </a:solidFill>
              <a:latin typeface="微软雅黑" panose="020B0503020204020204" pitchFamily="34" charset="-122"/>
              <a:ea typeface="微软雅黑" panose="020B0503020204020204" pitchFamily="34" charset="-122"/>
            </a:endParaRPr>
          </a:p>
          <a:p>
            <a:pPr algn="ctr"/>
            <a:r>
              <a:rPr lang="zh-CN" altLang="en-US" sz="2800" b="1" dirty="0">
                <a:solidFill>
                  <a:schemeClr val="accent1"/>
                </a:solidFill>
                <a:latin typeface="微软雅黑" panose="020B0503020204020204" pitchFamily="34" charset="-122"/>
                <a:ea typeface="微软雅黑" panose="020B0503020204020204" pitchFamily="34" charset="-122"/>
              </a:rPr>
              <a:t>完善产权制度和要素</a:t>
            </a:r>
            <a:endParaRPr lang="en-US" altLang="zh-CN" sz="2800" b="1" dirty="0">
              <a:solidFill>
                <a:schemeClr val="accent1"/>
              </a:solidFill>
              <a:latin typeface="微软雅黑" panose="020B0503020204020204" pitchFamily="34" charset="-122"/>
              <a:ea typeface="微软雅黑" panose="020B0503020204020204" pitchFamily="34" charset="-122"/>
            </a:endParaRPr>
          </a:p>
          <a:p>
            <a:pPr algn="ctr"/>
            <a:r>
              <a:rPr lang="zh-CN" altLang="en-US" sz="2800" b="1" dirty="0">
                <a:solidFill>
                  <a:schemeClr val="accent1"/>
                </a:solidFill>
                <a:latin typeface="微软雅黑" panose="020B0503020204020204" pitchFamily="34" charset="-122"/>
                <a:ea typeface="微软雅黑" panose="020B0503020204020204" pitchFamily="34" charset="-122"/>
              </a:rPr>
              <a:t>市场化配置机制</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a16="http://schemas.microsoft.com/office/drawing/2014/main" id="{09F9CD8E-6C64-406A-8939-9FD646778D03}"/>
              </a:ext>
            </a:extLst>
          </p:cNvPr>
          <p:cNvSpPr/>
          <p:nvPr/>
        </p:nvSpPr>
        <p:spPr>
          <a:xfrm>
            <a:off x="4493022" y="1912047"/>
            <a:ext cx="6541294" cy="1892826"/>
          </a:xfrm>
          <a:prstGeom prst="rect">
            <a:avLst/>
          </a:prstGeom>
          <a:solidFill>
            <a:srgbClr val="C00000"/>
          </a:solidFill>
        </p:spPr>
        <p:txBody>
          <a:bodyPr wrap="square">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对各种侵权行为要依法严肃处理，对产权纠纷案件要依法甄别纠正</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实行侵权惩罚性赔偿制度</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加快技术、土地等要素价格市场化改革，深化资源类产品和公共服务价格改革，打破行政垄断，防止市场垄断</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19" name="矩形 18">
            <a:extLst>
              <a:ext uri="{FF2B5EF4-FFF2-40B4-BE49-F238E27FC236}">
                <a16:creationId xmlns:a16="http://schemas.microsoft.com/office/drawing/2014/main" id="{19D1D0A9-45A2-421E-ADD1-884B1B2D9CE0}"/>
              </a:ext>
            </a:extLst>
          </p:cNvPr>
          <p:cNvSpPr/>
          <p:nvPr/>
        </p:nvSpPr>
        <p:spPr>
          <a:xfrm>
            <a:off x="6780126" y="4175077"/>
            <a:ext cx="5040560" cy="1815882"/>
          </a:xfrm>
          <a:prstGeom prst="rect">
            <a:avLst/>
          </a:prstGeom>
        </p:spPr>
        <p:txBody>
          <a:bodyPr wrap="square">
            <a:spAutoFit/>
          </a:bodyPr>
          <a:lstStyle/>
          <a:p>
            <a:pPr algn="ct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（四）</a:t>
            </a:r>
            <a:endParaRPr lang="en-US" altLang="zh-CN" sz="2800" b="1" dirty="0">
              <a:solidFill>
                <a:schemeClr val="accent1"/>
              </a:solidFill>
              <a:latin typeface="微软雅黑" panose="020B0503020204020204" pitchFamily="34" charset="-122"/>
              <a:ea typeface="微软雅黑" panose="020B0503020204020204" pitchFamily="34" charset="-122"/>
            </a:endParaRPr>
          </a:p>
          <a:p>
            <a:pPr algn="ct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深化财税体制改革</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19684C2E-31A5-4084-9A71-0C508F06B0EE}"/>
              </a:ext>
            </a:extLst>
          </p:cNvPr>
          <p:cNvSpPr/>
          <p:nvPr/>
        </p:nvSpPr>
        <p:spPr>
          <a:xfrm>
            <a:off x="946800" y="4203656"/>
            <a:ext cx="6541294" cy="1754326"/>
          </a:xfrm>
          <a:prstGeom prst="rect">
            <a:avLst/>
          </a:prstGeom>
          <a:solidFill>
            <a:srgbClr val="C00000"/>
          </a:solidFill>
        </p:spPr>
        <p:txBody>
          <a:bodyPr wrap="square">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推进中央与地方财政事权和支出责任划分改革</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健全地方税体系，稳妥推进房地产税立法</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改革个人所得税</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全面实施绩效管理，使财政资金花得其所、用得安全</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4" name="矩形: 圆角 3">
            <a:extLst>
              <a:ext uri="{FF2B5EF4-FFF2-40B4-BE49-F238E27FC236}">
                <a16:creationId xmlns:a16="http://schemas.microsoft.com/office/drawing/2014/main" id="{14B96B2E-0274-49AE-8F10-943A62101B5E}"/>
              </a:ext>
            </a:extLst>
          </p:cNvPr>
          <p:cNvSpPr/>
          <p:nvPr/>
        </p:nvSpPr>
        <p:spPr>
          <a:xfrm>
            <a:off x="1011835" y="2047735"/>
            <a:ext cx="3467819" cy="1621450"/>
          </a:xfrm>
          <a:prstGeom prst="roundRect">
            <a:avLst/>
          </a:prstGeom>
          <a:noFill/>
          <a:ln>
            <a:solidFill>
              <a:srgbClr val="C0000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id="{FAE069A1-34E7-4C24-B4FA-A7CEF7988CAC}"/>
              </a:ext>
            </a:extLst>
          </p:cNvPr>
          <p:cNvSpPr/>
          <p:nvPr/>
        </p:nvSpPr>
        <p:spPr>
          <a:xfrm>
            <a:off x="7566497" y="4336532"/>
            <a:ext cx="3467819" cy="1621450"/>
          </a:xfrm>
          <a:prstGeom prst="roundRect">
            <a:avLst/>
          </a:prstGeom>
          <a:noFill/>
          <a:ln>
            <a:solidFill>
              <a:srgbClr val="C0000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67831233"/>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ppt_x"/>
                                          </p:val>
                                        </p:tav>
                                        <p:tav tm="100000">
                                          <p:val>
                                            <p:strVal val="#ppt_x"/>
                                          </p:val>
                                        </p:tav>
                                      </p:tavLst>
                                    </p:anim>
                                    <p:anim calcmode="lin" valueType="num">
                                      <p:cBhvr additive="base">
                                        <p:cTn id="24" dur="500" fill="hold"/>
                                        <p:tgtEl>
                                          <p:spTgt spid="1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arn(inVertical)">
                                      <p:cBhvr>
                                        <p:cTn id="33" dur="500"/>
                                        <p:tgtEl>
                                          <p:spTgt spid="11"/>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barn(inVertical)">
                                      <p:cBhvr>
                                        <p:cTn id="3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6" grpId="0"/>
      <p:bldP spid="9" grpId="0" animBg="1"/>
      <p:bldP spid="19" grpId="0"/>
      <p:bldP spid="10" grpId="0" animBg="1"/>
      <p:bldP spid="4" grpId="0" animBg="1"/>
      <p:bldP spid="11"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圆角 19">
            <a:extLst>
              <a:ext uri="{FF2B5EF4-FFF2-40B4-BE49-F238E27FC236}">
                <a16:creationId xmlns:a16="http://schemas.microsoft.com/office/drawing/2014/main" id="{F33296FD-8025-42D8-8EB9-CC6240DA7597}"/>
              </a:ext>
            </a:extLst>
          </p:cNvPr>
          <p:cNvSpPr/>
          <p:nvPr/>
        </p:nvSpPr>
        <p:spPr>
          <a:xfrm>
            <a:off x="6082757" y="1925468"/>
            <a:ext cx="5304203" cy="3705599"/>
          </a:xfrm>
          <a:prstGeom prst="roundRect">
            <a:avLst/>
          </a:prstGeom>
          <a:noFill/>
          <a:ln>
            <a:solidFill>
              <a:srgbClr val="C0000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a16="http://schemas.microsoft.com/office/drawing/2014/main" id="{77B4484C-DDBA-474B-9172-B89789F8D207}"/>
              </a:ext>
            </a:extLst>
          </p:cNvPr>
          <p:cNvSpPr/>
          <p:nvPr/>
        </p:nvSpPr>
        <p:spPr>
          <a:xfrm>
            <a:off x="6457128" y="1654380"/>
            <a:ext cx="4491834" cy="582968"/>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a:extLst>
              <a:ext uri="{FF2B5EF4-FFF2-40B4-BE49-F238E27FC236}">
                <a16:creationId xmlns:a16="http://schemas.microsoft.com/office/drawing/2014/main" id="{29CF34BB-9D02-4F96-99BF-AF604581CE8C}"/>
              </a:ext>
            </a:extLst>
          </p:cNvPr>
          <p:cNvSpPr/>
          <p:nvPr/>
        </p:nvSpPr>
        <p:spPr>
          <a:xfrm>
            <a:off x="693019" y="1844824"/>
            <a:ext cx="5304203" cy="3705599"/>
          </a:xfrm>
          <a:prstGeom prst="roundRect">
            <a:avLst/>
          </a:prstGeom>
          <a:noFill/>
          <a:ln>
            <a:solidFill>
              <a:srgbClr val="C0000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C9B05DD9-D0B4-4E0A-9A62-A09F814C15C5}"/>
              </a:ext>
            </a:extLst>
          </p:cNvPr>
          <p:cNvSpPr/>
          <p:nvPr/>
        </p:nvSpPr>
        <p:spPr>
          <a:xfrm>
            <a:off x="1241745" y="1628800"/>
            <a:ext cx="4491834" cy="582968"/>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053059" y="260648"/>
            <a:ext cx="5262979" cy="700769"/>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pPr>
              <a:lnSpc>
                <a:spcPct val="120000"/>
              </a:lnSpc>
            </a:pPr>
            <a:r>
              <a:rPr lang="zh-CN" altLang="en-US" dirty="0">
                <a:solidFill>
                  <a:srgbClr val="FFFF00"/>
                </a:solidFill>
              </a:rPr>
              <a:t>深化基础性关健领域改革</a:t>
            </a:r>
            <a:endParaRPr lang="en-US" altLang="zh-CN" dirty="0">
              <a:solidFill>
                <a:srgbClr val="FFFF00"/>
              </a:solidFill>
            </a:endParaRPr>
          </a:p>
        </p:txBody>
      </p:sp>
      <p:sp>
        <p:nvSpPr>
          <p:cNvPr id="16" name="矩形 15">
            <a:extLst>
              <a:ext uri="{FF2B5EF4-FFF2-40B4-BE49-F238E27FC236}">
                <a16:creationId xmlns:a16="http://schemas.microsoft.com/office/drawing/2014/main" id="{8F3967F8-BDFA-4A21-A346-7E8DDA18081B}"/>
              </a:ext>
            </a:extLst>
          </p:cNvPr>
          <p:cNvSpPr/>
          <p:nvPr/>
        </p:nvSpPr>
        <p:spPr>
          <a:xfrm>
            <a:off x="1190189" y="1332599"/>
            <a:ext cx="4752528" cy="824136"/>
          </a:xfrm>
          <a:prstGeom prst="rect">
            <a:avLst/>
          </a:prstGeom>
        </p:spPr>
        <p:txBody>
          <a:bodyPr wrap="square">
            <a:spAutoFit/>
          </a:bodyPr>
          <a:lstStyle/>
          <a:p>
            <a:pPr>
              <a:lnSpc>
                <a:spcPct val="200000"/>
              </a:lnSpc>
            </a:pPr>
            <a:r>
              <a:rPr lang="zh-CN" altLang="en-US" sz="2800" b="1" dirty="0">
                <a:solidFill>
                  <a:schemeClr val="bg1"/>
                </a:solidFill>
                <a:latin typeface="微软雅黑" panose="020B0503020204020204" pitchFamily="34" charset="-122"/>
                <a:ea typeface="微软雅黑" panose="020B0503020204020204" pitchFamily="34" charset="-122"/>
              </a:rPr>
              <a:t>（五）、加快金融体制改革</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19" name="矩形 18">
            <a:extLst>
              <a:ext uri="{FF2B5EF4-FFF2-40B4-BE49-F238E27FC236}">
                <a16:creationId xmlns:a16="http://schemas.microsoft.com/office/drawing/2014/main" id="{19D1D0A9-45A2-421E-ADD1-884B1B2D9CE0}"/>
              </a:ext>
            </a:extLst>
          </p:cNvPr>
          <p:cNvSpPr/>
          <p:nvPr/>
        </p:nvSpPr>
        <p:spPr>
          <a:xfrm>
            <a:off x="6352299" y="1367770"/>
            <a:ext cx="5040560" cy="824136"/>
          </a:xfrm>
          <a:prstGeom prst="rect">
            <a:avLst/>
          </a:prstGeom>
        </p:spPr>
        <p:txBody>
          <a:bodyPr wrap="square">
            <a:spAutoFit/>
          </a:bodyPr>
          <a:lstStyle/>
          <a:p>
            <a:pPr>
              <a:lnSpc>
                <a:spcPct val="200000"/>
              </a:lnSpc>
            </a:pPr>
            <a:r>
              <a:rPr lang="zh-CN" altLang="en-US" sz="2800" b="1" dirty="0">
                <a:solidFill>
                  <a:schemeClr val="bg1"/>
                </a:solidFill>
                <a:latin typeface="微软雅黑" panose="020B0503020204020204" pitchFamily="34" charset="-122"/>
                <a:ea typeface="微软雅黑" panose="020B0503020204020204" pitchFamily="34" charset="-122"/>
              </a:rPr>
              <a:t>（六）、推进社会体制改革</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a16="http://schemas.microsoft.com/office/drawing/2014/main" id="{4AE6A10B-19D7-444D-95D1-6C1925C095C5}"/>
              </a:ext>
            </a:extLst>
          </p:cNvPr>
          <p:cNvSpPr/>
          <p:nvPr/>
        </p:nvSpPr>
        <p:spPr>
          <a:xfrm>
            <a:off x="6278859" y="3737965"/>
            <a:ext cx="4153242" cy="1754326"/>
          </a:xfrm>
          <a:prstGeom prst="rect">
            <a:avLst/>
          </a:prstGeom>
        </p:spPr>
        <p:txBody>
          <a:bodyPr wrap="square">
            <a:spAutoFit/>
          </a:bodyPr>
          <a:lstStyle/>
          <a:p>
            <a:pPr marL="285750" indent="-285750">
              <a:buFont typeface="Wingdings" panose="05000000000000000000" pitchFamily="2" charset="2"/>
              <a:buChar char="u"/>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深入推进教育、文化、体育等改革</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健全生态文明体制</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改革完善生态环境管理制度</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加强自然生态空间用途管制</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推行生态环境损害赔偿制度</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完善生态补偿机制</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95041347-C725-46FF-BB31-F05695B09A6D}"/>
              </a:ext>
            </a:extLst>
          </p:cNvPr>
          <p:cNvSpPr/>
          <p:nvPr/>
        </p:nvSpPr>
        <p:spPr>
          <a:xfrm>
            <a:off x="927045" y="3778268"/>
            <a:ext cx="5278816" cy="1338828"/>
          </a:xfrm>
          <a:prstGeom prst="rect">
            <a:avLst/>
          </a:prstGeom>
        </p:spPr>
        <p:txBody>
          <a:bodyPr wrap="square">
            <a:spAutoFit/>
          </a:bodyPr>
          <a:lstStyle/>
          <a:p>
            <a:pPr marL="285750" indent="-285750">
              <a:lnSpc>
                <a:spcPct val="150000"/>
              </a:lnSpc>
              <a:buFont typeface="Wingdings" panose="05000000000000000000" pitchFamily="2" charset="2"/>
              <a:buChar char="u"/>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推动债券、期货市场发展</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拓展保险市场的风险保障功能</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保持人民币汇率在合理均衡水平上的基本稳定</a:t>
            </a:r>
          </a:p>
        </p:txBody>
      </p:sp>
      <p:sp>
        <p:nvSpPr>
          <p:cNvPr id="15" name="矩形 14">
            <a:extLst>
              <a:ext uri="{FF2B5EF4-FFF2-40B4-BE49-F238E27FC236}">
                <a16:creationId xmlns:a16="http://schemas.microsoft.com/office/drawing/2014/main" id="{6B9257DA-37C8-4734-9250-D70196D85BA5}"/>
              </a:ext>
            </a:extLst>
          </p:cNvPr>
          <p:cNvSpPr/>
          <p:nvPr/>
        </p:nvSpPr>
        <p:spPr>
          <a:xfrm>
            <a:off x="927045" y="2645095"/>
            <a:ext cx="4392488" cy="1089529"/>
          </a:xfrm>
          <a:prstGeom prst="rect">
            <a:avLst/>
          </a:prstGeom>
        </p:spPr>
        <p:txBody>
          <a:bodyPr wrap="square">
            <a:spAutoFit/>
          </a:bodyPr>
          <a:lstStyle/>
          <a:p>
            <a:pPr marL="285750" indent="-285750">
              <a:lnSpc>
                <a:spcPct val="120000"/>
              </a:lnSpc>
              <a:buFont typeface="Wingdings" panose="05000000000000000000" pitchFamily="2" charset="2"/>
              <a:buChar char="u"/>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支持金融机构扩展普惠金融业务，规范发展地方性中小金融机构，着力解决小微企业融资难、融资贵问题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矩形 17">
            <a:extLst>
              <a:ext uri="{FF2B5EF4-FFF2-40B4-BE49-F238E27FC236}">
                <a16:creationId xmlns:a16="http://schemas.microsoft.com/office/drawing/2014/main" id="{5807D019-E0F7-4943-BEE5-035E7C69D117}"/>
              </a:ext>
            </a:extLst>
          </p:cNvPr>
          <p:cNvSpPr/>
          <p:nvPr/>
        </p:nvSpPr>
        <p:spPr>
          <a:xfrm>
            <a:off x="6255637" y="2915913"/>
            <a:ext cx="4824536" cy="923330"/>
          </a:xfrm>
          <a:prstGeom prst="rect">
            <a:avLst/>
          </a:prstGeom>
        </p:spPr>
        <p:txBody>
          <a:bodyPr wrap="square">
            <a:spAutoFit/>
          </a:bodyPr>
          <a:lstStyle/>
          <a:p>
            <a:pPr marL="285750" indent="-285750">
              <a:buFont typeface="Wingdings" panose="05000000000000000000" pitchFamily="2" charset="2"/>
              <a:buChar char="u"/>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协调推进医疗价格、人事薪酬、药品流通、医保支付改革，提高医疗卫生服务质量，下大力气解决群众看病就医难题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矩形 21">
            <a:extLst>
              <a:ext uri="{FF2B5EF4-FFF2-40B4-BE49-F238E27FC236}">
                <a16:creationId xmlns:a16="http://schemas.microsoft.com/office/drawing/2014/main" id="{746AD87A-ADCA-4BE0-960B-C7A482167F4C}"/>
              </a:ext>
            </a:extLst>
          </p:cNvPr>
          <p:cNvSpPr/>
          <p:nvPr/>
        </p:nvSpPr>
        <p:spPr>
          <a:xfrm>
            <a:off x="6278859" y="2492896"/>
            <a:ext cx="5089855" cy="458908"/>
          </a:xfrm>
          <a:prstGeom prst="rect">
            <a:avLst/>
          </a:prstGeom>
        </p:spPr>
        <p:txBody>
          <a:bodyPr wrap="none">
            <a:spAutoFit/>
          </a:bodyPr>
          <a:lstStyle/>
          <a:p>
            <a:pPr marL="285750" indent="-285750">
              <a:lnSpc>
                <a:spcPct val="150000"/>
              </a:lnSpc>
              <a:buFont typeface="Wingdings" panose="05000000000000000000" pitchFamily="2" charset="2"/>
              <a:buChar char="u"/>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建立企业职工基本养老保险基金中央调剂制度</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2007043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ppt_x"/>
                                          </p:val>
                                        </p:tav>
                                        <p:tav tm="100000">
                                          <p:val>
                                            <p:strVal val="#ppt_x"/>
                                          </p:val>
                                        </p:tav>
                                      </p:tavLst>
                                    </p:anim>
                                    <p:anim calcmode="lin" valueType="num">
                                      <p:cBhvr additive="base">
                                        <p:cTn id="16" dur="500" fill="hold"/>
                                        <p:tgtEl>
                                          <p:spTgt spid="1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ppt_x"/>
                                          </p:val>
                                        </p:tav>
                                        <p:tav tm="100000">
                                          <p:val>
                                            <p:strVal val="#ppt_x"/>
                                          </p:val>
                                        </p:tav>
                                      </p:tavLst>
                                    </p:anim>
                                    <p:anim calcmode="lin" valueType="num">
                                      <p:cBhvr additive="base">
                                        <p:cTn id="32" dur="500" fill="hold"/>
                                        <p:tgtEl>
                                          <p:spTgt spid="1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500" fill="hold"/>
                                        <p:tgtEl>
                                          <p:spTgt spid="22"/>
                                        </p:tgtEl>
                                        <p:attrNameLst>
                                          <p:attrName>ppt_x</p:attrName>
                                        </p:attrNameLst>
                                      </p:cBhvr>
                                      <p:tavLst>
                                        <p:tav tm="0">
                                          <p:val>
                                            <p:strVal val="#ppt_x"/>
                                          </p:val>
                                        </p:tav>
                                        <p:tav tm="100000">
                                          <p:val>
                                            <p:strVal val="#ppt_x"/>
                                          </p:val>
                                        </p:tav>
                                      </p:tavLst>
                                    </p:anim>
                                    <p:anim calcmode="lin" valueType="num">
                                      <p:cBhvr additive="base">
                                        <p:cTn id="36"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barn(inVertical)">
                                      <p:cBhvr>
                                        <p:cTn id="41" dur="500"/>
                                        <p:tgtEl>
                                          <p:spTgt spid="17"/>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barn(inVertical)">
                                      <p:cBhvr>
                                        <p:cTn id="4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7" grpId="0" animBg="1"/>
      <p:bldP spid="2" grpId="0"/>
      <p:bldP spid="16" grpId="0"/>
      <p:bldP spid="19" grpId="0"/>
      <p:bldP spid="12" grpId="0"/>
      <p:bldP spid="14" grpId="0"/>
      <p:bldP spid="15" grpId="0"/>
      <p:bldP spid="18" grpId="0"/>
      <p:bldP spid="2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053059" y="260648"/>
            <a:ext cx="4339650"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坚决打好三大攻坚战</a:t>
            </a:r>
            <a:endParaRPr lang="en-US" altLang="zh-CN" dirty="0">
              <a:solidFill>
                <a:srgbClr val="FFFF00"/>
              </a:solidFill>
            </a:endParaRPr>
          </a:p>
        </p:txBody>
      </p:sp>
      <p:sp>
        <p:nvSpPr>
          <p:cNvPr id="25" name="矩形 24">
            <a:extLst>
              <a:ext uri="{FF2B5EF4-FFF2-40B4-BE49-F238E27FC236}">
                <a16:creationId xmlns:a16="http://schemas.microsoft.com/office/drawing/2014/main" id="{2AF80B14-0680-4562-B94D-24351CB95641}"/>
              </a:ext>
            </a:extLst>
          </p:cNvPr>
          <p:cNvSpPr/>
          <p:nvPr/>
        </p:nvSpPr>
        <p:spPr>
          <a:xfrm>
            <a:off x="1788607" y="2078851"/>
            <a:ext cx="9433048" cy="3831818"/>
          </a:xfrm>
          <a:prstGeom prst="rect">
            <a:avLst/>
          </a:prstGeom>
        </p:spPr>
        <p:txBody>
          <a:bodyPr wrap="square">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严厉打击非法集资、金融诈骗等违法活动</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加快市场化法治化债转股和企业兼并重组</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加强金融机构风险内控</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强化金融监管统筹协调</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防范化解地方政府债务风险</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严禁各类违法违规举债、担保等行为</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省级政府对本辖区债务负总责，省级以下地方政府各负其责，积极稳妥处置存量债务</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健全规范的地方政府举债融资机制</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今年安排地方专项债券</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1.35</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万亿元，比去年增加</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5500</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亿元</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圆角矩形 7">
            <a:extLst>
              <a:ext uri="{FF2B5EF4-FFF2-40B4-BE49-F238E27FC236}">
                <a16:creationId xmlns:a16="http://schemas.microsoft.com/office/drawing/2014/main" id="{900A961F-5A1C-4298-A057-7AB74829EB7A}"/>
              </a:ext>
            </a:extLst>
          </p:cNvPr>
          <p:cNvSpPr/>
          <p:nvPr/>
        </p:nvSpPr>
        <p:spPr>
          <a:xfrm>
            <a:off x="1485107" y="1750433"/>
            <a:ext cx="9386311" cy="4160235"/>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99">
              <a:cs typeface="+mn-ea"/>
              <a:sym typeface="+mn-lt"/>
            </a:endParaRPr>
          </a:p>
        </p:txBody>
      </p:sp>
      <p:sp>
        <p:nvSpPr>
          <p:cNvPr id="7" name="圆角矩形 6">
            <a:extLst>
              <a:ext uri="{FF2B5EF4-FFF2-40B4-BE49-F238E27FC236}">
                <a16:creationId xmlns:a16="http://schemas.microsoft.com/office/drawing/2014/main" id="{338B1250-E0C0-4736-8596-3F2E599C57D8}"/>
              </a:ext>
            </a:extLst>
          </p:cNvPr>
          <p:cNvSpPr/>
          <p:nvPr/>
        </p:nvSpPr>
        <p:spPr>
          <a:xfrm>
            <a:off x="2349203" y="1490648"/>
            <a:ext cx="7704856" cy="54507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30" name="矩形 29">
            <a:extLst>
              <a:ext uri="{FF2B5EF4-FFF2-40B4-BE49-F238E27FC236}">
                <a16:creationId xmlns:a16="http://schemas.microsoft.com/office/drawing/2014/main" id="{B1DAE52A-B6D2-4962-8A9F-FB3D3809F136}"/>
              </a:ext>
            </a:extLst>
          </p:cNvPr>
          <p:cNvSpPr/>
          <p:nvPr/>
        </p:nvSpPr>
        <p:spPr>
          <a:xfrm>
            <a:off x="2377247" y="1208473"/>
            <a:ext cx="7920880" cy="824136"/>
          </a:xfrm>
          <a:prstGeom prst="rect">
            <a:avLst/>
          </a:prstGeom>
        </p:spPr>
        <p:txBody>
          <a:bodyPr wrap="square">
            <a:spAutoFit/>
          </a:bodyPr>
          <a:lstStyle/>
          <a:p>
            <a:pPr>
              <a:lnSpc>
                <a:spcPct val="200000"/>
              </a:lnSpc>
            </a:pPr>
            <a:r>
              <a:rPr lang="zh-CN" altLang="en-US" sz="2800" b="1" dirty="0">
                <a:solidFill>
                  <a:schemeClr val="bg1"/>
                </a:solidFill>
                <a:latin typeface="微软雅黑" panose="020B0503020204020204" pitchFamily="34" charset="-122"/>
                <a:ea typeface="微软雅黑" panose="020B0503020204020204" pitchFamily="34" charset="-122"/>
              </a:rPr>
              <a:t>（</a:t>
            </a:r>
            <a:r>
              <a:rPr lang="en-US" altLang="zh-CN" sz="2800" b="1" dirty="0">
                <a:solidFill>
                  <a:schemeClr val="bg1"/>
                </a:solidFill>
                <a:latin typeface="微软雅黑" panose="020B0503020204020204" pitchFamily="34" charset="-122"/>
                <a:ea typeface="微软雅黑" panose="020B0503020204020204" pitchFamily="34" charset="-122"/>
              </a:rPr>
              <a:t>01</a:t>
            </a:r>
            <a:r>
              <a:rPr lang="zh-CN" altLang="en-US" sz="2800" b="1" dirty="0">
                <a:solidFill>
                  <a:schemeClr val="bg1"/>
                </a:solidFill>
                <a:latin typeface="微软雅黑" panose="020B0503020204020204" pitchFamily="34" charset="-122"/>
                <a:ea typeface="微软雅黑" panose="020B0503020204020204" pitchFamily="34" charset="-122"/>
              </a:rPr>
              <a:t>）、推动重大风险防范化解取得明显进展</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66808254"/>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ppt_x"/>
                                          </p:val>
                                        </p:tav>
                                        <p:tav tm="100000">
                                          <p:val>
                                            <p:strVal val="#ppt_x"/>
                                          </p:val>
                                        </p:tav>
                                      </p:tavLst>
                                    </p:anim>
                                    <p:anim calcmode="lin" valueType="num">
                                      <p:cBhvr additive="base">
                                        <p:cTn id="16" dur="500" fill="hold"/>
                                        <p:tgtEl>
                                          <p:spTgt spid="25"/>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16" presetClass="entr" presetSubtype="21" fill="hold" grpId="0" nodeType="afterEffect">
                                  <p:stCondLst>
                                    <p:cond delay="0"/>
                                  </p:stCondLst>
                                  <p:iterate type="lt">
                                    <p:tmPct val="10000"/>
                                  </p:iterate>
                                  <p:childTnLst>
                                    <p:set>
                                      <p:cBhvr>
                                        <p:cTn id="19" dur="1" fill="hold">
                                          <p:stCondLst>
                                            <p:cond delay="0"/>
                                          </p:stCondLst>
                                        </p:cTn>
                                        <p:tgtEl>
                                          <p:spTgt spid="7"/>
                                        </p:tgtEl>
                                        <p:attrNameLst>
                                          <p:attrName>style.visibility</p:attrName>
                                        </p:attrNameLst>
                                      </p:cBhvr>
                                      <p:to>
                                        <p:strVal val="visible"/>
                                      </p:to>
                                    </p:set>
                                    <p:animEffect transition="in" filter="barn(inVertical)">
                                      <p:cBhvr>
                                        <p:cTn id="20" dur="500"/>
                                        <p:tgtEl>
                                          <p:spTgt spid="7"/>
                                        </p:tgtEl>
                                      </p:cBhvr>
                                    </p:animEffect>
                                  </p:childTnLst>
                                </p:cTn>
                              </p:par>
                            </p:childTnLst>
                          </p:cTn>
                        </p:par>
                        <p:par>
                          <p:cTn id="21" fill="hold">
                            <p:stCondLst>
                              <p:cond delay="1000"/>
                            </p:stCondLst>
                            <p:childTnLst>
                              <p:par>
                                <p:cTn id="22" presetID="21" presetClass="entr" presetSubtype="1"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heel(1)">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5" grpId="0"/>
      <p:bldP spid="6" grpId="0" animBg="1"/>
      <p:bldP spid="7" grpId="0" animBg="1"/>
      <p:bldP spid="30"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7">
            <a:extLst>
              <a:ext uri="{FF2B5EF4-FFF2-40B4-BE49-F238E27FC236}">
                <a16:creationId xmlns:a16="http://schemas.microsoft.com/office/drawing/2014/main" id="{7C9569E0-91C7-4741-897E-A6778991A922}"/>
              </a:ext>
            </a:extLst>
          </p:cNvPr>
          <p:cNvSpPr/>
          <p:nvPr/>
        </p:nvSpPr>
        <p:spPr>
          <a:xfrm>
            <a:off x="1269083" y="1846331"/>
            <a:ext cx="9577064" cy="4160235"/>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99">
              <a:cs typeface="+mn-ea"/>
              <a:sym typeface="+mn-lt"/>
            </a:endParaRPr>
          </a:p>
        </p:txBody>
      </p:sp>
      <p:sp>
        <p:nvSpPr>
          <p:cNvPr id="7" name="圆角矩形 6">
            <a:extLst>
              <a:ext uri="{FF2B5EF4-FFF2-40B4-BE49-F238E27FC236}">
                <a16:creationId xmlns:a16="http://schemas.microsoft.com/office/drawing/2014/main" id="{DD4B8D83-3340-4C10-B85C-93260340ED33}"/>
              </a:ext>
            </a:extLst>
          </p:cNvPr>
          <p:cNvSpPr/>
          <p:nvPr/>
        </p:nvSpPr>
        <p:spPr>
          <a:xfrm>
            <a:off x="2241191" y="1586546"/>
            <a:ext cx="7704856" cy="54507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 name="文本框 103"/>
          <p:cNvSpPr txBox="1"/>
          <p:nvPr/>
        </p:nvSpPr>
        <p:spPr>
          <a:xfrm>
            <a:off x="1053059" y="260648"/>
            <a:ext cx="4339650"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坚决打好三大攻坚战</a:t>
            </a:r>
            <a:endParaRPr lang="en-US" altLang="zh-CN" dirty="0">
              <a:solidFill>
                <a:srgbClr val="FFFF00"/>
              </a:solidFill>
            </a:endParaRPr>
          </a:p>
        </p:txBody>
      </p:sp>
      <p:sp>
        <p:nvSpPr>
          <p:cNvPr id="30" name="矩形 29">
            <a:extLst>
              <a:ext uri="{FF2B5EF4-FFF2-40B4-BE49-F238E27FC236}">
                <a16:creationId xmlns:a16="http://schemas.microsoft.com/office/drawing/2014/main" id="{B1DAE52A-B6D2-4962-8A9F-FB3D3809F136}"/>
              </a:ext>
            </a:extLst>
          </p:cNvPr>
          <p:cNvSpPr/>
          <p:nvPr/>
        </p:nvSpPr>
        <p:spPr>
          <a:xfrm>
            <a:off x="3213299" y="1290517"/>
            <a:ext cx="5184576" cy="824136"/>
          </a:xfrm>
          <a:prstGeom prst="rect">
            <a:avLst/>
          </a:prstGeom>
        </p:spPr>
        <p:txBody>
          <a:bodyPr wrap="square">
            <a:spAutoFit/>
          </a:bodyPr>
          <a:lstStyle/>
          <a:p>
            <a:pPr>
              <a:lnSpc>
                <a:spcPct val="200000"/>
              </a:lnSpc>
            </a:pPr>
            <a:r>
              <a:rPr lang="zh-CN" altLang="en-US" sz="2800" b="1" dirty="0">
                <a:solidFill>
                  <a:schemeClr val="bg1"/>
                </a:solidFill>
                <a:latin typeface="微软雅黑" panose="020B0503020204020204" pitchFamily="34" charset="-122"/>
                <a:ea typeface="微软雅黑" panose="020B0503020204020204" pitchFamily="34" charset="-122"/>
              </a:rPr>
              <a:t>（</a:t>
            </a:r>
            <a:r>
              <a:rPr lang="en-US" altLang="zh-CN" sz="2800" b="1" dirty="0">
                <a:solidFill>
                  <a:schemeClr val="bg1"/>
                </a:solidFill>
                <a:latin typeface="微软雅黑" panose="020B0503020204020204" pitchFamily="34" charset="-122"/>
                <a:ea typeface="微软雅黑" panose="020B0503020204020204" pitchFamily="34" charset="-122"/>
              </a:rPr>
              <a:t>02</a:t>
            </a:r>
            <a:r>
              <a:rPr lang="zh-CN" altLang="en-US" sz="2800" b="1" dirty="0">
                <a:solidFill>
                  <a:schemeClr val="bg1"/>
                </a:solidFill>
                <a:latin typeface="微软雅黑" panose="020B0503020204020204" pitchFamily="34" charset="-122"/>
                <a:ea typeface="微软雅黑" panose="020B0503020204020204" pitchFamily="34" charset="-122"/>
              </a:rPr>
              <a:t>）、加大精准脱贫力度</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26" name="矩形 25">
            <a:extLst>
              <a:ext uri="{FF2B5EF4-FFF2-40B4-BE49-F238E27FC236}">
                <a16:creationId xmlns:a16="http://schemas.microsoft.com/office/drawing/2014/main" id="{67888E0B-946F-48E3-988C-A200364EEB64}"/>
              </a:ext>
            </a:extLst>
          </p:cNvPr>
          <p:cNvSpPr/>
          <p:nvPr/>
        </p:nvSpPr>
        <p:spPr>
          <a:xfrm>
            <a:off x="1485107" y="1982430"/>
            <a:ext cx="9649072" cy="3970318"/>
          </a:xfrm>
          <a:prstGeom prst="rect">
            <a:avLst/>
          </a:prstGeom>
        </p:spPr>
        <p:txBody>
          <a:bodyPr wrap="square">
            <a:spAutoFit/>
          </a:bodyPr>
          <a:lstStyle/>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今年再减少农村贫困人口</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1000</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万以上，完成易地扶贫搬迁</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280</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万人</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深入推进产业、教育、健康、生态扶贫，补齐基础设施和公共服务短板，激发脱贫内生动力</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中央财政新增扶贫投入及有关转移支付向深度贫困地区倾斜</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对老年人、残疾人、重病患者等特定贫困人口，因户因人落实保障措施</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攻坚期内脱贫不脱政策，新产生的贫困人口和返贫人口要及时纳入帮扶</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加强扶贫资金整合和绩效管理</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开展扶贫领域腐败和作风问题专项治理，改进考核监督方式</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3081402"/>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16" presetClass="entr" presetSubtype="21" fill="hold" grpId="0" nodeType="afterEffect">
                                  <p:stCondLst>
                                    <p:cond delay="0"/>
                                  </p:stCondLst>
                                  <p:iterate type="lt">
                                    <p:tmPct val="10000"/>
                                  </p:iterate>
                                  <p:childTnLst>
                                    <p:set>
                                      <p:cBhvr>
                                        <p:cTn id="19" dur="1" fill="hold">
                                          <p:stCondLst>
                                            <p:cond delay="0"/>
                                          </p:stCondLst>
                                        </p:cTn>
                                        <p:tgtEl>
                                          <p:spTgt spid="7"/>
                                        </p:tgtEl>
                                        <p:attrNameLst>
                                          <p:attrName>style.visibility</p:attrName>
                                        </p:attrNameLst>
                                      </p:cBhvr>
                                      <p:to>
                                        <p:strVal val="visible"/>
                                      </p:to>
                                    </p:set>
                                    <p:animEffect transition="in" filter="barn(inVertical)">
                                      <p:cBhvr>
                                        <p:cTn id="20" dur="500"/>
                                        <p:tgtEl>
                                          <p:spTgt spid="7"/>
                                        </p:tgtEl>
                                      </p:cBhvr>
                                    </p:animEffect>
                                  </p:childTnLst>
                                </p:cTn>
                              </p:par>
                            </p:childTnLst>
                          </p:cTn>
                        </p:par>
                        <p:par>
                          <p:cTn id="21" fill="hold">
                            <p:stCondLst>
                              <p:cond delay="1000"/>
                            </p:stCondLst>
                            <p:childTnLst>
                              <p:par>
                                <p:cTn id="22" presetID="21" presetClass="entr" presetSubtype="1"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heel(1)">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2" grpId="0"/>
      <p:bldP spid="30" grpId="0"/>
      <p:bldP spid="2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125067" y="260648"/>
            <a:ext cx="2031325" cy="646331"/>
          </a:xfrm>
          <a:prstGeom prst="rect">
            <a:avLst/>
          </a:prstGeom>
          <a:noFill/>
        </p:spPr>
        <p:txBody>
          <a:bodyPr vert="horz" wrap="none" rtlCol="0">
            <a:spAutoFit/>
          </a:bodyPr>
          <a:lstStyle/>
          <a:p>
            <a:r>
              <a:rPr lang="zh-CN" altLang="en-US" sz="3600" b="1" dirty="0">
                <a:solidFill>
                  <a:srgbClr val="FFFF00"/>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两会历史</a:t>
            </a:r>
          </a:p>
        </p:txBody>
      </p:sp>
      <p:sp>
        <p:nvSpPr>
          <p:cNvPr id="4" name="矩形 3"/>
          <p:cNvSpPr/>
          <p:nvPr/>
        </p:nvSpPr>
        <p:spPr>
          <a:xfrm>
            <a:off x="2880938" y="1698802"/>
            <a:ext cx="7488832" cy="3859518"/>
          </a:xfrm>
          <a:prstGeom prst="rect">
            <a:avLst/>
          </a:prstGeom>
        </p:spPr>
        <p:txBody>
          <a:bodyPr wrap="square">
            <a:spAutoFit/>
          </a:bodyPr>
          <a:lstStyle/>
          <a:p>
            <a:pPr marL="285750" indent="-285750" algn="just">
              <a:lnSpc>
                <a:spcPct val="170000"/>
              </a:lnSpc>
              <a:buFont typeface="Wingdings" panose="05000000000000000000" pitchFamily="2" charset="2"/>
              <a:buChar char="u"/>
            </a:pPr>
            <a:r>
              <a:rPr lang="zh-CN" altLang="en-US" sz="1600" dirty="0">
                <a:solidFill>
                  <a:schemeClr val="tx1">
                    <a:lumMod val="75000"/>
                    <a:lumOff val="25000"/>
                  </a:schemeClr>
                </a:solidFill>
                <a:latin typeface="微软雅黑" pitchFamily="34" charset="-122"/>
                <a:ea typeface="微软雅黑" pitchFamily="34" charset="-122"/>
              </a:rPr>
              <a:t>参加会议的代表共</a:t>
            </a:r>
            <a:r>
              <a:rPr lang="en-US" altLang="zh-CN" sz="1600" dirty="0">
                <a:solidFill>
                  <a:schemeClr val="tx1">
                    <a:lumMod val="75000"/>
                    <a:lumOff val="25000"/>
                  </a:schemeClr>
                </a:solidFill>
                <a:latin typeface="微软雅黑" pitchFamily="34" charset="-122"/>
                <a:ea typeface="微软雅黑" pitchFamily="34" charset="-122"/>
              </a:rPr>
              <a:t>662</a:t>
            </a:r>
            <a:r>
              <a:rPr lang="zh-CN" altLang="en-US" sz="1600" dirty="0">
                <a:solidFill>
                  <a:schemeClr val="tx1">
                    <a:lumMod val="75000"/>
                    <a:lumOff val="25000"/>
                  </a:schemeClr>
                </a:solidFill>
                <a:latin typeface="微软雅黑" pitchFamily="34" charset="-122"/>
                <a:ea typeface="微软雅黑" pitchFamily="34" charset="-122"/>
              </a:rPr>
              <a:t>人，包括中国共产党、各民主党派、各人民团体、各地区、人民解放军、少数民族、国外华侨、宗教界人士等</a:t>
            </a:r>
            <a:r>
              <a:rPr lang="en-US" altLang="zh-CN" sz="1600" dirty="0">
                <a:solidFill>
                  <a:schemeClr val="tx1">
                    <a:lumMod val="75000"/>
                    <a:lumOff val="25000"/>
                  </a:schemeClr>
                </a:solidFill>
                <a:latin typeface="微软雅黑" pitchFamily="34" charset="-122"/>
                <a:ea typeface="微软雅黑" pitchFamily="34" charset="-122"/>
              </a:rPr>
              <a:t>46</a:t>
            </a:r>
            <a:r>
              <a:rPr lang="zh-CN" altLang="en-US" sz="1600" dirty="0">
                <a:solidFill>
                  <a:schemeClr val="tx1">
                    <a:lumMod val="75000"/>
                    <a:lumOff val="25000"/>
                  </a:schemeClr>
                </a:solidFill>
                <a:latin typeface="微软雅黑" pitchFamily="34" charset="-122"/>
                <a:ea typeface="微软雅黑" pitchFamily="34" charset="-122"/>
              </a:rPr>
              <a:t>个单位的代表以及特别邀请的人士，具有广泛的代表性。人民政协第一届全体会议代行全国人民代表大会的职权，代表全国人民的意志，宣告了中华人民共和国的成立；通过了具有临时宪法性质的</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中国人民政治协商会议共同纲领</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及</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中国人民政治协商会议组织法</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中华人民共和国中央人民政府组织法</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；决定中华人民共和国定都于北京，国旗为五星红旗，以</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义勇军进行曲</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为国歌，采用公元作为中国纪年；选举了中央人民政府主席、副主席、委员，并选举产生了中国人民政治协商会议第一届全国委员会。</a:t>
            </a:r>
          </a:p>
        </p:txBody>
      </p:sp>
      <p:sp>
        <p:nvSpPr>
          <p:cNvPr id="5" name="圆角矩形 7">
            <a:extLst>
              <a:ext uri="{FF2B5EF4-FFF2-40B4-BE49-F238E27FC236}">
                <a16:creationId xmlns:a16="http://schemas.microsoft.com/office/drawing/2014/main" id="{58090E1D-71C8-49AD-BA75-8A8DE4160761}"/>
              </a:ext>
            </a:extLst>
          </p:cNvPr>
          <p:cNvSpPr/>
          <p:nvPr/>
        </p:nvSpPr>
        <p:spPr>
          <a:xfrm>
            <a:off x="2709243" y="1698802"/>
            <a:ext cx="7832222" cy="3859518"/>
          </a:xfrm>
          <a:prstGeom prst="roundRect">
            <a:avLst>
              <a:gd name="adj" fmla="val 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99">
              <a:cs typeface="+mn-ea"/>
              <a:sym typeface="+mn-lt"/>
            </a:endParaRPr>
          </a:p>
        </p:txBody>
      </p:sp>
      <p:sp>
        <p:nvSpPr>
          <p:cNvPr id="7" name="圆角矩形 6">
            <a:extLst>
              <a:ext uri="{FF2B5EF4-FFF2-40B4-BE49-F238E27FC236}">
                <a16:creationId xmlns:a16="http://schemas.microsoft.com/office/drawing/2014/main" id="{0971772D-C4B0-4C6A-8C8C-9D8CA7A8C041}"/>
              </a:ext>
            </a:extLst>
          </p:cNvPr>
          <p:cNvSpPr/>
          <p:nvPr/>
        </p:nvSpPr>
        <p:spPr>
          <a:xfrm>
            <a:off x="833177" y="1698802"/>
            <a:ext cx="1876066" cy="3859518"/>
          </a:xfrm>
          <a:prstGeom prst="roundRect">
            <a:avLst>
              <a:gd name="adj" fmla="val 0"/>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2400" dirty="0">
                <a:latin typeface="微软雅黑" pitchFamily="34" charset="-122"/>
                <a:ea typeface="微软雅黑" pitchFamily="34" charset="-122"/>
              </a:rPr>
              <a:t>1949</a:t>
            </a:r>
            <a:r>
              <a:rPr lang="zh-CN" altLang="en-US" sz="2400" dirty="0">
                <a:latin typeface="微软雅黑" pitchFamily="34" charset="-122"/>
                <a:ea typeface="微软雅黑" pitchFamily="34" charset="-122"/>
              </a:rPr>
              <a:t>年</a:t>
            </a:r>
            <a:r>
              <a:rPr lang="en-US" altLang="zh-CN" sz="2400" dirty="0">
                <a:latin typeface="微软雅黑" pitchFamily="34" charset="-122"/>
                <a:ea typeface="微软雅黑" pitchFamily="34" charset="-122"/>
              </a:rPr>
              <a:t>9</a:t>
            </a:r>
            <a:r>
              <a:rPr lang="zh-CN" altLang="en-US" sz="2400" dirty="0">
                <a:latin typeface="微软雅黑" pitchFamily="34" charset="-122"/>
                <a:ea typeface="微软雅黑" pitchFamily="34" charset="-122"/>
              </a:rPr>
              <a:t>月 </a:t>
            </a:r>
            <a:endParaRPr lang="en-US" altLang="zh-CN" sz="2400" dirty="0">
              <a:latin typeface="微软雅黑" pitchFamily="34" charset="-122"/>
              <a:ea typeface="微软雅黑" pitchFamily="34" charset="-122"/>
            </a:endParaRPr>
          </a:p>
          <a:p>
            <a:pPr algn="ctr">
              <a:lnSpc>
                <a:spcPct val="120000"/>
              </a:lnSpc>
            </a:pPr>
            <a:r>
              <a:rPr lang="en-US" altLang="zh-CN" sz="2400" dirty="0">
                <a:latin typeface="微软雅黑" pitchFamily="34" charset="-122"/>
                <a:ea typeface="微软雅黑" pitchFamily="34" charset="-122"/>
              </a:rPr>
              <a:t> 21</a:t>
            </a:r>
            <a:r>
              <a:rPr lang="zh-CN" altLang="en-US" sz="2400" dirty="0">
                <a:latin typeface="微软雅黑" pitchFamily="34" charset="-122"/>
                <a:ea typeface="微软雅黑" pitchFamily="34" charset="-122"/>
              </a:rPr>
              <a:t>日至</a:t>
            </a:r>
            <a:r>
              <a:rPr lang="en-US" altLang="zh-CN" sz="2400" dirty="0">
                <a:latin typeface="微软雅黑" pitchFamily="34" charset="-122"/>
                <a:ea typeface="微软雅黑" pitchFamily="34" charset="-122"/>
              </a:rPr>
              <a:t>30</a:t>
            </a:r>
            <a:r>
              <a:rPr lang="zh-CN" altLang="en-US" sz="2400" dirty="0">
                <a:latin typeface="微软雅黑" pitchFamily="34" charset="-122"/>
                <a:ea typeface="微软雅黑" pitchFamily="34" charset="-122"/>
              </a:rPr>
              <a:t>日，中国人民政治协商会议举行了第一届全体会议</a:t>
            </a:r>
            <a:endParaRPr lang="zh-CN" altLang="en-US" sz="2200" b="1" dirty="0">
              <a:cs typeface="+mn-ea"/>
              <a:sym typeface="+mn-lt"/>
            </a:endParaRPr>
          </a:p>
        </p:txBody>
      </p:sp>
    </p:spTree>
    <p:extLst>
      <p:ext uri="{BB962C8B-B14F-4D97-AF65-F5344CB8AC3E}">
        <p14:creationId xmlns:p14="http://schemas.microsoft.com/office/powerpoint/2010/main" val="2199941852"/>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64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4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64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circle(in)">
                                          <p:cBhvr>
                                            <p:cTn id="13" dur="2000"/>
                                            <p:tgtEl>
                                              <p:spTgt spid="7"/>
                                            </p:tgtEl>
                                          </p:cBhvr>
                                        </p:animEffect>
                                      </p:childTnLst>
                                    </p:cTn>
                                  </p:par>
                                </p:childTnLst>
                              </p:cTn>
                            </p:par>
                            <p:par>
                              <p:cTn id="14" fill="hold">
                                <p:stCondLst>
                                  <p:cond delay="2000"/>
                                </p:stCondLst>
                                <p:childTnLst>
                                  <p:par>
                                    <p:cTn id="15" presetID="2" presetClass="entr" presetSubtype="8" fill="hold" grpId="0" nodeType="afterEffect" p14:presetBounceEnd="64000">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14:bounceEnd="64000">
                                          <p:cBhvr additive="base">
                                            <p:cTn id="17" dur="500" fill="hold"/>
                                            <p:tgtEl>
                                              <p:spTgt spid="4"/>
                                            </p:tgtEl>
                                            <p:attrNameLst>
                                              <p:attrName>ppt_x</p:attrName>
                                            </p:attrNameLst>
                                          </p:cBhvr>
                                          <p:tavLst>
                                            <p:tav tm="0">
                                              <p:val>
                                                <p:strVal val="0-#ppt_w/2"/>
                                              </p:val>
                                            </p:tav>
                                            <p:tav tm="100000">
                                              <p:val>
                                                <p:strVal val="#ppt_x"/>
                                              </p:val>
                                            </p:tav>
                                          </p:tavLst>
                                        </p:anim>
                                        <p:anim calcmode="lin" valueType="num" p14:bounceEnd="64000">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animBg="1"/>
          <p:bldP spid="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circle(in)">
                                          <p:cBhvr>
                                            <p:cTn id="13" dur="2000"/>
                                            <p:tgtEl>
                                              <p:spTgt spid="7"/>
                                            </p:tgtEl>
                                          </p:cBhvr>
                                        </p:animEffect>
                                      </p:childTnLst>
                                    </p:cTn>
                                  </p:par>
                                </p:childTnLst>
                              </p:cTn>
                            </p:par>
                            <p:par>
                              <p:cTn id="14" fill="hold">
                                <p:stCondLst>
                                  <p:cond delay="2000"/>
                                </p:stCondLst>
                                <p:childTnLst>
                                  <p:par>
                                    <p:cTn id="15" presetID="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animBg="1"/>
          <p:bldP spid="7" grpId="0" animBg="1"/>
        </p:bldLst>
      </p:timing>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053059" y="260648"/>
            <a:ext cx="4339650"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坚决打好三大攻坚战</a:t>
            </a:r>
            <a:endParaRPr lang="en-US" altLang="zh-CN" dirty="0">
              <a:solidFill>
                <a:srgbClr val="FFFF00"/>
              </a:solidFill>
            </a:endParaRPr>
          </a:p>
        </p:txBody>
      </p:sp>
      <p:sp>
        <p:nvSpPr>
          <p:cNvPr id="23" name="矩形 22">
            <a:extLst>
              <a:ext uri="{FF2B5EF4-FFF2-40B4-BE49-F238E27FC236}">
                <a16:creationId xmlns:a16="http://schemas.microsoft.com/office/drawing/2014/main" id="{AE5E5931-84AF-4697-8FB0-03B4792EFA7B}"/>
              </a:ext>
            </a:extLst>
          </p:cNvPr>
          <p:cNvSpPr/>
          <p:nvPr/>
        </p:nvSpPr>
        <p:spPr>
          <a:xfrm>
            <a:off x="1521111" y="2123917"/>
            <a:ext cx="9145016" cy="4293483"/>
          </a:xfrm>
          <a:prstGeom prst="rect">
            <a:avLst/>
          </a:prstGeom>
        </p:spPr>
        <p:txBody>
          <a:bodyPr wrap="square">
            <a:spAutoFit/>
          </a:bodyPr>
          <a:lstStyle/>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巩固蓝天保卫战成果，今年二氧化硫、氮氧化物排放量要下降</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，重点地区细颗粒物（</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PM2.5</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）浓度继续下降</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推动钢铁等行业超低排放改造</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提高污染排放标准，实行限期达标</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开展柴油货车超标排放专项治理</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深入推进水、土壤污染防治，今年化学需氧量、氨氮排放量要下降</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2%</a:t>
            </a:r>
          </a:p>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全面整治黑臭水体</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加大污水处理设施建设力度，完善收费政策</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严禁“洋垃圾”入境</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全面划定生态保护红线，完成造林</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亿亩以上，耕地轮作休耕试点面积增加到</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3000</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万亩，扩大湿地保护和恢复范围，深化国家公园体制改革试点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严控填海造地</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严格环境执法</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圆角矩形 7">
            <a:extLst>
              <a:ext uri="{FF2B5EF4-FFF2-40B4-BE49-F238E27FC236}">
                <a16:creationId xmlns:a16="http://schemas.microsoft.com/office/drawing/2014/main" id="{CF679B02-72BE-44F7-A5AB-CF4B7EE6102C}"/>
              </a:ext>
            </a:extLst>
          </p:cNvPr>
          <p:cNvSpPr/>
          <p:nvPr/>
        </p:nvSpPr>
        <p:spPr>
          <a:xfrm>
            <a:off x="1269083" y="1846331"/>
            <a:ext cx="9577064" cy="4160235"/>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99">
              <a:cs typeface="+mn-ea"/>
              <a:sym typeface="+mn-lt"/>
            </a:endParaRPr>
          </a:p>
        </p:txBody>
      </p:sp>
      <p:sp>
        <p:nvSpPr>
          <p:cNvPr id="7" name="圆角矩形 6">
            <a:extLst>
              <a:ext uri="{FF2B5EF4-FFF2-40B4-BE49-F238E27FC236}">
                <a16:creationId xmlns:a16="http://schemas.microsoft.com/office/drawing/2014/main" id="{1359DC8B-C957-48D7-A9F0-B3EE2DBE8A45}"/>
              </a:ext>
            </a:extLst>
          </p:cNvPr>
          <p:cNvSpPr/>
          <p:nvPr/>
        </p:nvSpPr>
        <p:spPr>
          <a:xfrm>
            <a:off x="2241191" y="1586546"/>
            <a:ext cx="7704856" cy="54507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30" name="矩形 29">
            <a:extLst>
              <a:ext uri="{FF2B5EF4-FFF2-40B4-BE49-F238E27FC236}">
                <a16:creationId xmlns:a16="http://schemas.microsoft.com/office/drawing/2014/main" id="{B1DAE52A-B6D2-4962-8A9F-FB3D3809F136}"/>
              </a:ext>
            </a:extLst>
          </p:cNvPr>
          <p:cNvSpPr/>
          <p:nvPr/>
        </p:nvSpPr>
        <p:spPr>
          <a:xfrm>
            <a:off x="2745247" y="1321055"/>
            <a:ext cx="6624736" cy="824136"/>
          </a:xfrm>
          <a:prstGeom prst="rect">
            <a:avLst/>
          </a:prstGeom>
        </p:spPr>
        <p:txBody>
          <a:bodyPr wrap="square">
            <a:spAutoFit/>
          </a:bodyPr>
          <a:lstStyle/>
          <a:p>
            <a:pPr>
              <a:lnSpc>
                <a:spcPct val="200000"/>
              </a:lnSpc>
            </a:pPr>
            <a:r>
              <a:rPr lang="zh-CN" altLang="en-US" sz="2800" b="1" dirty="0">
                <a:solidFill>
                  <a:schemeClr val="bg1"/>
                </a:solidFill>
                <a:latin typeface="微软雅黑" panose="020B0503020204020204" pitchFamily="34" charset="-122"/>
                <a:ea typeface="微软雅黑" panose="020B0503020204020204" pitchFamily="34" charset="-122"/>
              </a:rPr>
              <a:t>（</a:t>
            </a:r>
            <a:r>
              <a:rPr lang="en-US" altLang="zh-CN" sz="2800" b="1" dirty="0">
                <a:solidFill>
                  <a:schemeClr val="bg1"/>
                </a:solidFill>
                <a:latin typeface="微软雅黑" panose="020B0503020204020204" pitchFamily="34" charset="-122"/>
                <a:ea typeface="微软雅黑" panose="020B0503020204020204" pitchFamily="34" charset="-122"/>
              </a:rPr>
              <a:t>03</a:t>
            </a:r>
            <a:r>
              <a:rPr lang="zh-CN" altLang="en-US" sz="2800" b="1" dirty="0">
                <a:solidFill>
                  <a:schemeClr val="bg1"/>
                </a:solidFill>
                <a:latin typeface="微软雅黑" panose="020B0503020204020204" pitchFamily="34" charset="-122"/>
                <a:ea typeface="微软雅黑" panose="020B0503020204020204" pitchFamily="34" charset="-122"/>
              </a:rPr>
              <a:t>）、推进污染防治取得更大成效</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6206076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ppt_x"/>
                                          </p:val>
                                        </p:tav>
                                        <p:tav tm="100000">
                                          <p:val>
                                            <p:strVal val="#ppt_x"/>
                                          </p:val>
                                        </p:tav>
                                      </p:tavLst>
                                    </p:anim>
                                    <p:anim calcmode="lin" valueType="num">
                                      <p:cBhvr additive="base">
                                        <p:cTn id="16" dur="500" fill="hold"/>
                                        <p:tgtEl>
                                          <p:spTgt spid="30"/>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16" presetClass="entr" presetSubtype="21" fill="hold" grpId="0" nodeType="afterEffect">
                                  <p:stCondLst>
                                    <p:cond delay="0"/>
                                  </p:stCondLst>
                                  <p:iterate type="lt">
                                    <p:tmPct val="10000"/>
                                  </p:iterate>
                                  <p:childTnLst>
                                    <p:set>
                                      <p:cBhvr>
                                        <p:cTn id="19" dur="1" fill="hold">
                                          <p:stCondLst>
                                            <p:cond delay="0"/>
                                          </p:stCondLst>
                                        </p:cTn>
                                        <p:tgtEl>
                                          <p:spTgt spid="7"/>
                                        </p:tgtEl>
                                        <p:attrNameLst>
                                          <p:attrName>style.visibility</p:attrName>
                                        </p:attrNameLst>
                                      </p:cBhvr>
                                      <p:to>
                                        <p:strVal val="visible"/>
                                      </p:to>
                                    </p:set>
                                    <p:animEffect transition="in" filter="barn(inVertical)">
                                      <p:cBhvr>
                                        <p:cTn id="20" dur="500"/>
                                        <p:tgtEl>
                                          <p:spTgt spid="7"/>
                                        </p:tgtEl>
                                      </p:cBhvr>
                                    </p:animEffect>
                                  </p:childTnLst>
                                </p:cTn>
                              </p:par>
                            </p:childTnLst>
                          </p:cTn>
                        </p:par>
                        <p:par>
                          <p:cTn id="21" fill="hold">
                            <p:stCondLst>
                              <p:cond delay="1000"/>
                            </p:stCondLst>
                            <p:childTnLst>
                              <p:par>
                                <p:cTn id="22" presetID="21" presetClass="entr" presetSubtype="1"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heel(1)">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p:bldP spid="6" grpId="0" animBg="1"/>
      <p:bldP spid="7" grpId="0" animBg="1"/>
      <p:bldP spid="30"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45866F5B-CBE1-46EC-985B-42DA0E1BB0B4}"/>
              </a:ext>
            </a:extLst>
          </p:cNvPr>
          <p:cNvSpPr/>
          <p:nvPr/>
        </p:nvSpPr>
        <p:spPr>
          <a:xfrm>
            <a:off x="1701131" y="2860034"/>
            <a:ext cx="7956892" cy="2664296"/>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161063" y="260648"/>
            <a:ext cx="4801314"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大力实施乡村振兴战略</a:t>
            </a:r>
            <a:endParaRPr lang="en-US" altLang="zh-CN" dirty="0">
              <a:solidFill>
                <a:srgbClr val="FFFF00"/>
              </a:solidFill>
            </a:endParaRPr>
          </a:p>
        </p:txBody>
      </p:sp>
      <p:sp>
        <p:nvSpPr>
          <p:cNvPr id="30" name="矩形 29">
            <a:extLst>
              <a:ext uri="{FF2B5EF4-FFF2-40B4-BE49-F238E27FC236}">
                <a16:creationId xmlns:a16="http://schemas.microsoft.com/office/drawing/2014/main" id="{B1DAE52A-B6D2-4962-8A9F-FB3D3809F136}"/>
              </a:ext>
            </a:extLst>
          </p:cNvPr>
          <p:cNvSpPr/>
          <p:nvPr/>
        </p:nvSpPr>
        <p:spPr>
          <a:xfrm>
            <a:off x="1845147" y="1693710"/>
            <a:ext cx="6624736" cy="954107"/>
          </a:xfrm>
          <a:prstGeom prst="rect">
            <a:avLst/>
          </a:prstGeom>
        </p:spPr>
        <p:txBody>
          <a:bodyPr wrap="square">
            <a:spAutoFit/>
          </a:bodyPr>
          <a:lstStyle/>
          <a:p>
            <a:pP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（一）、推进农业供给侧结构性改革</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28" name="矩形 27">
            <a:extLst>
              <a:ext uri="{FF2B5EF4-FFF2-40B4-BE49-F238E27FC236}">
                <a16:creationId xmlns:a16="http://schemas.microsoft.com/office/drawing/2014/main" id="{DEB40CF9-3F35-4B97-93AE-DA6F6366103E}"/>
              </a:ext>
            </a:extLst>
          </p:cNvPr>
          <p:cNvSpPr/>
          <p:nvPr/>
        </p:nvSpPr>
        <p:spPr>
          <a:xfrm>
            <a:off x="2097183" y="2939514"/>
            <a:ext cx="7488832" cy="2308324"/>
          </a:xfrm>
          <a:prstGeom prst="rect">
            <a:avLst/>
          </a:prstGeom>
        </p:spPr>
        <p:txBody>
          <a:bodyPr wrap="square">
            <a:spAutoFit/>
          </a:bodyPr>
          <a:lstStyle/>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加快建设现代农业产业园和特色农产品优势区，稳定和优化粮食生产</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新增高标准农田</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8000</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万亩以上、高效节水灌溉面积</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2000</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万亩</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培育新型经营主体，加强面向小农户的社会化服务</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发展“互联网</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农业</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1211990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randombar(horizontal)">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p:bldP spid="30" grpId="0"/>
      <p:bldP spid="28"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98CCF073-45F2-46AE-9528-763E7C9125EF}"/>
              </a:ext>
            </a:extLst>
          </p:cNvPr>
          <p:cNvSpPr/>
          <p:nvPr/>
        </p:nvSpPr>
        <p:spPr>
          <a:xfrm>
            <a:off x="1701131" y="2870938"/>
            <a:ext cx="7956892" cy="2664296"/>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161063" y="260648"/>
            <a:ext cx="4801314"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大力实施乡村振兴战略</a:t>
            </a:r>
            <a:endParaRPr lang="en-US" altLang="zh-CN" dirty="0">
              <a:solidFill>
                <a:srgbClr val="FFFF00"/>
              </a:solidFill>
            </a:endParaRPr>
          </a:p>
        </p:txBody>
      </p:sp>
      <p:sp>
        <p:nvSpPr>
          <p:cNvPr id="30" name="矩形 29">
            <a:extLst>
              <a:ext uri="{FF2B5EF4-FFF2-40B4-BE49-F238E27FC236}">
                <a16:creationId xmlns:a16="http://schemas.microsoft.com/office/drawing/2014/main" id="{B1DAE52A-B6D2-4962-8A9F-FB3D3809F136}"/>
              </a:ext>
            </a:extLst>
          </p:cNvPr>
          <p:cNvSpPr/>
          <p:nvPr/>
        </p:nvSpPr>
        <p:spPr>
          <a:xfrm>
            <a:off x="1989163" y="1794186"/>
            <a:ext cx="4752528" cy="954107"/>
          </a:xfrm>
          <a:prstGeom prst="rect">
            <a:avLst/>
          </a:prstGeom>
        </p:spPr>
        <p:txBody>
          <a:bodyPr wrap="square">
            <a:spAutoFit/>
          </a:bodyPr>
          <a:lstStyle/>
          <a:p>
            <a:pP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（二）、全面深化农村改革</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29" name="矩形 28">
            <a:extLst>
              <a:ext uri="{FF2B5EF4-FFF2-40B4-BE49-F238E27FC236}">
                <a16:creationId xmlns:a16="http://schemas.microsoft.com/office/drawing/2014/main" id="{2E92969A-D0B4-4915-89A2-CB77E188465D}"/>
              </a:ext>
            </a:extLst>
          </p:cNvPr>
          <p:cNvSpPr/>
          <p:nvPr/>
        </p:nvSpPr>
        <p:spPr>
          <a:xfrm>
            <a:off x="1859224" y="2711126"/>
            <a:ext cx="8647089" cy="1754326"/>
          </a:xfrm>
          <a:prstGeom prst="rect">
            <a:avLst/>
          </a:prstGeom>
        </p:spPr>
        <p:txBody>
          <a:bodyPr wrap="square">
            <a:spAutoFit/>
          </a:bodyPr>
          <a:lstStyle/>
          <a:p>
            <a:pPr>
              <a:lnSpc>
                <a:spcPct val="150000"/>
              </a:lnSpc>
            </a:pP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落实第二轮土地承包到期后再延长</a:t>
            </a:r>
            <a:r>
              <a:rPr lang="en-US" altLang="zh-CN" dirty="0">
                <a:solidFill>
                  <a:schemeClr val="bg1"/>
                </a:solidFill>
                <a:latin typeface="微软雅黑" panose="020B0503020204020204" pitchFamily="34" charset="-122"/>
                <a:ea typeface="微软雅黑" panose="020B0503020204020204" pitchFamily="34" charset="-122"/>
              </a:rPr>
              <a:t>30</a:t>
            </a:r>
            <a:r>
              <a:rPr lang="zh-CN" altLang="en-US" dirty="0">
                <a:solidFill>
                  <a:schemeClr val="bg1"/>
                </a:solidFill>
                <a:latin typeface="微软雅黑" panose="020B0503020204020204" pitchFamily="34" charset="-122"/>
                <a:ea typeface="微软雅黑" panose="020B0503020204020204" pitchFamily="34" charset="-122"/>
              </a:rPr>
              <a:t>年的政策</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探索宅基地所有权、资格权、使用权分置改革</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深化粮食收储、集体产权、集体林权、国有林区林场、农垦、供销社等改革</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32" name="矩形 31">
            <a:extLst>
              <a:ext uri="{FF2B5EF4-FFF2-40B4-BE49-F238E27FC236}">
                <a16:creationId xmlns:a16="http://schemas.microsoft.com/office/drawing/2014/main" id="{38D7A1DB-D05F-4629-B9C1-B1F3D123A089}"/>
              </a:ext>
            </a:extLst>
          </p:cNvPr>
          <p:cNvSpPr/>
          <p:nvPr/>
        </p:nvSpPr>
        <p:spPr>
          <a:xfrm>
            <a:off x="1859224" y="4459062"/>
            <a:ext cx="6203346" cy="874407"/>
          </a:xfrm>
          <a:prstGeom prst="rect">
            <a:avLst/>
          </a:prstGeom>
        </p:spPr>
        <p:txBody>
          <a:bodyPr wrap="square">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建立新增耕地指标、城乡建设用地增减挂钩节余指标跨省域调剂机制，所得收益全部用于脱贫攻坚和支持乡村振兴</a:t>
            </a:r>
            <a:endParaRPr lang="en-US" altLang="zh-CN"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90602661"/>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ppt_x"/>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fill="hold"/>
                                        <p:tgtEl>
                                          <p:spTgt spid="32"/>
                                        </p:tgtEl>
                                        <p:attrNameLst>
                                          <p:attrName>ppt_x</p:attrName>
                                        </p:attrNameLst>
                                      </p:cBhvr>
                                      <p:tavLst>
                                        <p:tav tm="0">
                                          <p:val>
                                            <p:strVal val="#ppt_x"/>
                                          </p:val>
                                        </p:tav>
                                        <p:tav tm="100000">
                                          <p:val>
                                            <p:strVal val="#ppt_x"/>
                                          </p:val>
                                        </p:tav>
                                      </p:tavLst>
                                    </p:anim>
                                    <p:anim calcmode="lin" valueType="num">
                                      <p:cBhvr additive="base">
                                        <p:cTn id="20"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randombar(horizontal)">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p:bldP spid="30" grpId="0"/>
      <p:bldP spid="29" grpId="0"/>
      <p:bldP spid="3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BB7CB6B9-8D8F-467D-A658-6C173ACF14ED}"/>
              </a:ext>
            </a:extLst>
          </p:cNvPr>
          <p:cNvSpPr/>
          <p:nvPr/>
        </p:nvSpPr>
        <p:spPr>
          <a:xfrm>
            <a:off x="1701131" y="2870938"/>
            <a:ext cx="7956892" cy="2664296"/>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161063" y="260648"/>
            <a:ext cx="4801314"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大力实施乡村振兴战略</a:t>
            </a:r>
            <a:endParaRPr lang="en-US" altLang="zh-CN" dirty="0">
              <a:solidFill>
                <a:srgbClr val="FFFF00"/>
              </a:solidFill>
            </a:endParaRPr>
          </a:p>
        </p:txBody>
      </p:sp>
      <p:sp>
        <p:nvSpPr>
          <p:cNvPr id="30" name="矩形 29">
            <a:extLst>
              <a:ext uri="{FF2B5EF4-FFF2-40B4-BE49-F238E27FC236}">
                <a16:creationId xmlns:a16="http://schemas.microsoft.com/office/drawing/2014/main" id="{B1DAE52A-B6D2-4962-8A9F-FB3D3809F136}"/>
              </a:ext>
            </a:extLst>
          </p:cNvPr>
          <p:cNvSpPr/>
          <p:nvPr/>
        </p:nvSpPr>
        <p:spPr>
          <a:xfrm>
            <a:off x="1845147" y="1735942"/>
            <a:ext cx="6264696" cy="954107"/>
          </a:xfrm>
          <a:prstGeom prst="rect">
            <a:avLst/>
          </a:prstGeom>
        </p:spPr>
        <p:txBody>
          <a:bodyPr wrap="square">
            <a:spAutoFit/>
          </a:bodyPr>
          <a:lstStyle/>
          <a:p>
            <a:pP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（三）、推动农村各项事业全面发展</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38" name="矩形 37">
            <a:extLst>
              <a:ext uri="{FF2B5EF4-FFF2-40B4-BE49-F238E27FC236}">
                <a16:creationId xmlns:a16="http://schemas.microsoft.com/office/drawing/2014/main" id="{2C136FAC-F856-4596-A66A-20F76BAEE6EA}"/>
              </a:ext>
            </a:extLst>
          </p:cNvPr>
          <p:cNvSpPr/>
          <p:nvPr/>
        </p:nvSpPr>
        <p:spPr>
          <a:xfrm>
            <a:off x="2187189" y="3212976"/>
            <a:ext cx="6984776" cy="1754326"/>
          </a:xfrm>
          <a:prstGeom prst="rect">
            <a:avLst/>
          </a:prstGeom>
        </p:spPr>
        <p:txBody>
          <a:bodyPr wrap="square">
            <a:spAutoFit/>
          </a:bodyPr>
          <a:lstStyle/>
          <a:p>
            <a:pPr>
              <a:lnSpc>
                <a:spcPct val="200000"/>
              </a:lnSpc>
            </a:pPr>
            <a:r>
              <a:rPr lang="zh-CN" altLang="en-US" dirty="0">
                <a:solidFill>
                  <a:schemeClr val="bg1"/>
                </a:solidFill>
                <a:latin typeface="微软雅黑" panose="020B0503020204020204" pitchFamily="34" charset="-122"/>
                <a:ea typeface="微软雅黑" panose="020B0503020204020204" pitchFamily="34" charset="-122"/>
              </a:rPr>
              <a:t>改善供水、供电、信息等基础设施，新建改建农村公路</a:t>
            </a:r>
            <a:r>
              <a:rPr lang="en-US" altLang="zh-CN" dirty="0">
                <a:solidFill>
                  <a:schemeClr val="bg1"/>
                </a:solidFill>
                <a:latin typeface="微软雅黑" panose="020B0503020204020204" pitchFamily="34" charset="-122"/>
                <a:ea typeface="微软雅黑" panose="020B0503020204020204" pitchFamily="34" charset="-122"/>
              </a:rPr>
              <a:t>20</a:t>
            </a:r>
            <a:r>
              <a:rPr lang="zh-CN" altLang="en-US" dirty="0">
                <a:solidFill>
                  <a:schemeClr val="bg1"/>
                </a:solidFill>
                <a:latin typeface="微软雅黑" panose="020B0503020204020204" pitchFamily="34" charset="-122"/>
                <a:ea typeface="微软雅黑" panose="020B0503020204020204" pitchFamily="34" charset="-122"/>
              </a:rPr>
              <a:t>万公里</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bg1"/>
                </a:solidFill>
                <a:latin typeface="微软雅黑" panose="020B0503020204020204" pitchFamily="34" charset="-122"/>
                <a:ea typeface="微软雅黑" panose="020B0503020204020204" pitchFamily="34" charset="-122"/>
              </a:rPr>
              <a:t>稳步开展农村人居环境整治三年行动，推进“厕所革命”</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bg1"/>
                </a:solidFill>
                <a:latin typeface="微软雅黑" panose="020B0503020204020204" pitchFamily="34" charset="-122"/>
                <a:ea typeface="微软雅黑" panose="020B0503020204020204" pitchFamily="34" charset="-122"/>
              </a:rPr>
              <a:t>健全自治、法治、德治相结合的乡村治理体系</a:t>
            </a:r>
            <a:endParaRPr lang="en-US" altLang="zh-CN"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2533291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8"/>
                                        </p:tgtEl>
                                        <p:attrNameLst>
                                          <p:attrName>style.visibility</p:attrName>
                                        </p:attrNameLst>
                                      </p:cBhvr>
                                      <p:to>
                                        <p:strVal val="visible"/>
                                      </p:to>
                                    </p:set>
                                    <p:anim calcmode="lin" valueType="num">
                                      <p:cBhvr additive="base">
                                        <p:cTn id="15" dur="500" fill="hold"/>
                                        <p:tgtEl>
                                          <p:spTgt spid="38"/>
                                        </p:tgtEl>
                                        <p:attrNameLst>
                                          <p:attrName>ppt_x</p:attrName>
                                        </p:attrNameLst>
                                      </p:cBhvr>
                                      <p:tavLst>
                                        <p:tav tm="0">
                                          <p:val>
                                            <p:strVal val="#ppt_x"/>
                                          </p:val>
                                        </p:tav>
                                        <p:tav tm="100000">
                                          <p:val>
                                            <p:strVal val="#ppt_x"/>
                                          </p:val>
                                        </p:tav>
                                      </p:tavLst>
                                    </p:anim>
                                    <p:anim calcmode="lin" valueType="num">
                                      <p:cBhvr additive="base">
                                        <p:cTn id="16"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randombar(horizontal)">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30" grpId="0"/>
      <p:bldP spid="38"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F5BBE03A-742A-48AC-B393-0457233B40CC}"/>
              </a:ext>
            </a:extLst>
          </p:cNvPr>
          <p:cNvSpPr/>
          <p:nvPr/>
        </p:nvSpPr>
        <p:spPr>
          <a:xfrm>
            <a:off x="1226271" y="2654915"/>
            <a:ext cx="9547868" cy="3090540"/>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161063" y="260648"/>
            <a:ext cx="5724644"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扎实推进区域协调发展战略</a:t>
            </a:r>
            <a:endParaRPr lang="en-US" altLang="zh-CN" dirty="0">
              <a:solidFill>
                <a:srgbClr val="FFFF00"/>
              </a:solidFill>
            </a:endParaRPr>
          </a:p>
        </p:txBody>
      </p:sp>
      <p:sp>
        <p:nvSpPr>
          <p:cNvPr id="30" name="矩形 29">
            <a:extLst>
              <a:ext uri="{FF2B5EF4-FFF2-40B4-BE49-F238E27FC236}">
                <a16:creationId xmlns:a16="http://schemas.microsoft.com/office/drawing/2014/main" id="{B1DAE52A-B6D2-4962-8A9F-FB3D3809F136}"/>
              </a:ext>
            </a:extLst>
          </p:cNvPr>
          <p:cNvSpPr/>
          <p:nvPr/>
        </p:nvSpPr>
        <p:spPr>
          <a:xfrm>
            <a:off x="1485107" y="1668000"/>
            <a:ext cx="6264696" cy="954107"/>
          </a:xfrm>
          <a:prstGeom prst="rect">
            <a:avLst/>
          </a:prstGeom>
        </p:spPr>
        <p:txBody>
          <a:bodyPr wrap="square">
            <a:spAutoFit/>
          </a:bodyPr>
          <a:lstStyle/>
          <a:p>
            <a:pP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（一）、塑造区域发展新格局</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34" name="矩形 33">
            <a:extLst>
              <a:ext uri="{FF2B5EF4-FFF2-40B4-BE49-F238E27FC236}">
                <a16:creationId xmlns:a16="http://schemas.microsoft.com/office/drawing/2014/main" id="{2D56CE39-EFC7-4FB3-93F0-0BC6AE4A3948}"/>
              </a:ext>
            </a:extLst>
          </p:cNvPr>
          <p:cNvSpPr/>
          <p:nvPr/>
        </p:nvSpPr>
        <p:spPr>
          <a:xfrm>
            <a:off x="1413099" y="2647653"/>
            <a:ext cx="9403852" cy="3108543"/>
          </a:xfrm>
          <a:prstGeom prst="rect">
            <a:avLst/>
          </a:prstGeom>
        </p:spPr>
        <p:txBody>
          <a:bodyPr wrap="square">
            <a:spAutoFit/>
          </a:bodyPr>
          <a:lstStyle/>
          <a:p>
            <a:pPr>
              <a:lnSpc>
                <a:spcPct val="200000"/>
              </a:lnSpc>
            </a:pPr>
            <a:r>
              <a:rPr lang="zh-CN" altLang="en-US" sz="1400" dirty="0">
                <a:solidFill>
                  <a:schemeClr val="bg1"/>
                </a:solidFill>
                <a:latin typeface="微软雅黑" panose="020B0503020204020204" pitchFamily="34" charset="-122"/>
                <a:ea typeface="微软雅黑" panose="020B0503020204020204" pitchFamily="34" charset="-122"/>
              </a:rPr>
              <a:t>加强对革命老区、民族地区、边疆地区、贫困地区改革发展的支持</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sz="1400" dirty="0">
                <a:solidFill>
                  <a:schemeClr val="bg1"/>
                </a:solidFill>
                <a:latin typeface="微软雅黑" panose="020B0503020204020204" pitchFamily="34" charset="-122"/>
                <a:ea typeface="微软雅黑" panose="020B0503020204020204" pitchFamily="34" charset="-122"/>
              </a:rPr>
              <a:t>以疏解北京非首都功能为重点推进京津冀协同发展，高起点规划、高标准建设雄安新区</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sz="1400" dirty="0">
                <a:solidFill>
                  <a:schemeClr val="bg1"/>
                </a:solidFill>
                <a:latin typeface="微软雅黑" panose="020B0503020204020204" pitchFamily="34" charset="-122"/>
                <a:ea typeface="微软雅黑" panose="020B0503020204020204" pitchFamily="34" charset="-122"/>
              </a:rPr>
              <a:t>以生态优先、绿色发展为引领推进长江经济带发展</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sz="1400" dirty="0">
                <a:solidFill>
                  <a:schemeClr val="bg1"/>
                </a:solidFill>
                <a:latin typeface="微软雅黑" panose="020B0503020204020204" pitchFamily="34" charset="-122"/>
                <a:ea typeface="微软雅黑" panose="020B0503020204020204" pitchFamily="34" charset="-122"/>
              </a:rPr>
              <a:t>出台实施粤港澳大湾区发展规划，全面推进内地同香港、澳门互利合作</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sz="1400" dirty="0">
                <a:solidFill>
                  <a:schemeClr val="bg1"/>
                </a:solidFill>
                <a:latin typeface="微软雅黑" panose="020B0503020204020204" pitchFamily="34" charset="-122"/>
                <a:ea typeface="微软雅黑" panose="020B0503020204020204" pitchFamily="34" charset="-122"/>
              </a:rPr>
              <a:t>制定西部大开发新的指导意见，落实东北等老工业基地振兴举措，继续推动中部地区崛起，支持东部地区率先发展</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sz="1400" dirty="0">
                <a:solidFill>
                  <a:schemeClr val="bg1"/>
                </a:solidFill>
                <a:latin typeface="微软雅黑" panose="020B0503020204020204" pitchFamily="34" charset="-122"/>
                <a:ea typeface="微软雅黑" panose="020B0503020204020204" pitchFamily="34" charset="-122"/>
              </a:rPr>
              <a:t>促进资源型地区经济转型</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sz="1400" dirty="0">
                <a:solidFill>
                  <a:schemeClr val="bg1"/>
                </a:solidFill>
                <a:latin typeface="微软雅黑" panose="020B0503020204020204" pitchFamily="34" charset="-122"/>
                <a:ea typeface="微软雅黑" panose="020B0503020204020204" pitchFamily="34" charset="-122"/>
              </a:rPr>
              <a:t>壮大海洋经济，坚决维护国家海洋权益。</a:t>
            </a:r>
          </a:p>
        </p:txBody>
      </p:sp>
    </p:spTree>
    <p:extLst>
      <p:ext uri="{BB962C8B-B14F-4D97-AF65-F5344CB8AC3E}">
        <p14:creationId xmlns:p14="http://schemas.microsoft.com/office/powerpoint/2010/main" val="3600517743"/>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500" fill="hold"/>
                                        <p:tgtEl>
                                          <p:spTgt spid="34"/>
                                        </p:tgtEl>
                                        <p:attrNameLst>
                                          <p:attrName>ppt_x</p:attrName>
                                        </p:attrNameLst>
                                      </p:cBhvr>
                                      <p:tavLst>
                                        <p:tav tm="0">
                                          <p:val>
                                            <p:strVal val="#ppt_x"/>
                                          </p:val>
                                        </p:tav>
                                        <p:tav tm="100000">
                                          <p:val>
                                            <p:strVal val="#ppt_x"/>
                                          </p:val>
                                        </p:tav>
                                      </p:tavLst>
                                    </p:anim>
                                    <p:anim calcmode="lin" valueType="num">
                                      <p:cBhvr additive="base">
                                        <p:cTn id="16"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randombar(horizontal)">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30" grpId="0"/>
      <p:bldP spid="34"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6E574E0B-6318-4707-B52A-FCD377FD7C07}"/>
              </a:ext>
            </a:extLst>
          </p:cNvPr>
          <p:cNvSpPr/>
          <p:nvPr/>
        </p:nvSpPr>
        <p:spPr>
          <a:xfrm>
            <a:off x="1226271" y="2654915"/>
            <a:ext cx="9547868" cy="3090540"/>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161063" y="260648"/>
            <a:ext cx="5724644"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扎实推进区域协调发展战略</a:t>
            </a:r>
            <a:endParaRPr lang="en-US" altLang="zh-CN" dirty="0">
              <a:solidFill>
                <a:srgbClr val="FFFF00"/>
              </a:solidFill>
            </a:endParaRPr>
          </a:p>
        </p:txBody>
      </p:sp>
      <p:sp>
        <p:nvSpPr>
          <p:cNvPr id="30" name="矩形 29">
            <a:extLst>
              <a:ext uri="{FF2B5EF4-FFF2-40B4-BE49-F238E27FC236}">
                <a16:creationId xmlns:a16="http://schemas.microsoft.com/office/drawing/2014/main" id="{B1DAE52A-B6D2-4962-8A9F-FB3D3809F136}"/>
              </a:ext>
            </a:extLst>
          </p:cNvPr>
          <p:cNvSpPr/>
          <p:nvPr/>
        </p:nvSpPr>
        <p:spPr>
          <a:xfrm>
            <a:off x="1125067" y="1700808"/>
            <a:ext cx="6264696" cy="954107"/>
          </a:xfrm>
          <a:prstGeom prst="rect">
            <a:avLst/>
          </a:prstGeom>
        </p:spPr>
        <p:txBody>
          <a:bodyPr wrap="square">
            <a:spAutoFit/>
          </a:bodyPr>
          <a:lstStyle/>
          <a:p>
            <a:pP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（二）、提高新型城镇化质量</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42" name="矩形 41">
            <a:extLst>
              <a:ext uri="{FF2B5EF4-FFF2-40B4-BE49-F238E27FC236}">
                <a16:creationId xmlns:a16="http://schemas.microsoft.com/office/drawing/2014/main" id="{761838F0-A217-4A4E-8DDD-3FA741E3E8FB}"/>
              </a:ext>
            </a:extLst>
          </p:cNvPr>
          <p:cNvSpPr/>
          <p:nvPr/>
        </p:nvSpPr>
        <p:spPr>
          <a:xfrm>
            <a:off x="1413099" y="3025878"/>
            <a:ext cx="8208912" cy="2308324"/>
          </a:xfrm>
          <a:prstGeom prst="rect">
            <a:avLst/>
          </a:prstGeom>
        </p:spPr>
        <p:txBody>
          <a:bodyPr wrap="square">
            <a:spAutoFit/>
          </a:bodyPr>
          <a:lstStyle/>
          <a:p>
            <a:pPr>
              <a:lnSpc>
                <a:spcPct val="200000"/>
              </a:lnSpc>
            </a:pPr>
            <a:r>
              <a:rPr lang="zh-CN" altLang="en-US" dirty="0">
                <a:solidFill>
                  <a:schemeClr val="bg1"/>
                </a:solidFill>
                <a:latin typeface="微软雅黑" panose="020B0503020204020204" pitchFamily="34" charset="-122"/>
                <a:ea typeface="微软雅黑" panose="020B0503020204020204" pitchFamily="34" charset="-122"/>
              </a:rPr>
              <a:t>今年再进城落户</a:t>
            </a:r>
            <a:r>
              <a:rPr lang="en-US" altLang="zh-CN" dirty="0">
                <a:solidFill>
                  <a:schemeClr val="bg1"/>
                </a:solidFill>
                <a:latin typeface="微软雅黑" panose="020B0503020204020204" pitchFamily="34" charset="-122"/>
                <a:ea typeface="微软雅黑" panose="020B0503020204020204" pitchFamily="34" charset="-122"/>
              </a:rPr>
              <a:t>1300</a:t>
            </a:r>
            <a:r>
              <a:rPr lang="zh-CN" altLang="en-US" dirty="0">
                <a:solidFill>
                  <a:schemeClr val="bg1"/>
                </a:solidFill>
                <a:latin typeface="微软雅黑" panose="020B0503020204020204" pitchFamily="34" charset="-122"/>
                <a:ea typeface="微软雅黑" panose="020B0503020204020204" pitchFamily="34" charset="-122"/>
              </a:rPr>
              <a:t>万人，加快农业转移人口市民化</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bg1"/>
                </a:solidFill>
                <a:latin typeface="微软雅黑" panose="020B0503020204020204" pitchFamily="34" charset="-122"/>
                <a:ea typeface="微软雅黑" panose="020B0503020204020204" pitchFamily="34" charset="-122"/>
              </a:rPr>
              <a:t>优先发展公共交通，健全菜市场、停车场等便民服务设施</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bg1"/>
                </a:solidFill>
                <a:latin typeface="微软雅黑" panose="020B0503020204020204" pitchFamily="34" charset="-122"/>
                <a:ea typeface="微软雅黑" panose="020B0503020204020204" pitchFamily="34" charset="-122"/>
              </a:rPr>
              <a:t>有序推进“城中村”、老旧小区改造，完善配套设施，鼓励有条件的加装电梯</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bg1"/>
                </a:solidFill>
                <a:latin typeface="微软雅黑" panose="020B0503020204020204" pitchFamily="34" charset="-122"/>
                <a:ea typeface="微软雅黑" panose="020B0503020204020204" pitchFamily="34" charset="-122"/>
              </a:rPr>
              <a:t>加强排涝管网、地下综合管廊等建设</a:t>
            </a:r>
            <a:endParaRPr lang="en-US" altLang="zh-CN"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78457182"/>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500" fill="hold"/>
                                        <p:tgtEl>
                                          <p:spTgt spid="42"/>
                                        </p:tgtEl>
                                        <p:attrNameLst>
                                          <p:attrName>ppt_x</p:attrName>
                                        </p:attrNameLst>
                                      </p:cBhvr>
                                      <p:tavLst>
                                        <p:tav tm="0">
                                          <p:val>
                                            <p:strVal val="#ppt_x"/>
                                          </p:val>
                                        </p:tav>
                                        <p:tav tm="100000">
                                          <p:val>
                                            <p:strVal val="#ppt_x"/>
                                          </p:val>
                                        </p:tav>
                                      </p:tavLst>
                                    </p:anim>
                                    <p:anim calcmode="lin" valueType="num">
                                      <p:cBhvr additive="base">
                                        <p:cTn id="16"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randombar(horizontal)">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30" grpId="0"/>
      <p:bldP spid="42"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7C5347EE-C3B4-43EF-951A-50E5A2D7B573}"/>
              </a:ext>
            </a:extLst>
          </p:cNvPr>
          <p:cNvSpPr/>
          <p:nvPr/>
        </p:nvSpPr>
        <p:spPr>
          <a:xfrm>
            <a:off x="1226271" y="2654915"/>
            <a:ext cx="9547868" cy="3090540"/>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161063" y="260648"/>
            <a:ext cx="6186309"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积极扩大消费和促进有效投资</a:t>
            </a:r>
            <a:endParaRPr lang="en-US" altLang="zh-CN" dirty="0">
              <a:solidFill>
                <a:srgbClr val="FFFF00"/>
              </a:solidFill>
            </a:endParaRPr>
          </a:p>
        </p:txBody>
      </p:sp>
      <p:sp>
        <p:nvSpPr>
          <p:cNvPr id="30" name="矩形 29">
            <a:extLst>
              <a:ext uri="{FF2B5EF4-FFF2-40B4-BE49-F238E27FC236}">
                <a16:creationId xmlns:a16="http://schemas.microsoft.com/office/drawing/2014/main" id="{B1DAE52A-B6D2-4962-8A9F-FB3D3809F136}"/>
              </a:ext>
            </a:extLst>
          </p:cNvPr>
          <p:cNvSpPr/>
          <p:nvPr/>
        </p:nvSpPr>
        <p:spPr>
          <a:xfrm>
            <a:off x="1125067" y="1484784"/>
            <a:ext cx="7488832" cy="824136"/>
          </a:xfrm>
          <a:prstGeom prst="rect">
            <a:avLst/>
          </a:prstGeom>
        </p:spPr>
        <p:txBody>
          <a:bodyPr wrap="square">
            <a:spAutoFit/>
          </a:bodyPr>
          <a:lstStyle/>
          <a:p>
            <a:pP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a:t>
            </a:r>
            <a:r>
              <a:rPr lang="en-US" altLang="zh-CN" sz="2800" b="1" dirty="0">
                <a:solidFill>
                  <a:schemeClr val="accent1"/>
                </a:solidFill>
                <a:latin typeface="微软雅黑" panose="020B0503020204020204" pitchFamily="34" charset="-122"/>
                <a:ea typeface="微软雅黑" panose="020B0503020204020204" pitchFamily="34" charset="-122"/>
              </a:rPr>
              <a:t>01</a:t>
            </a:r>
            <a:r>
              <a:rPr lang="zh-CN" altLang="en-US" sz="2800" b="1" dirty="0">
                <a:solidFill>
                  <a:schemeClr val="accent1"/>
                </a:solidFill>
                <a:latin typeface="微软雅黑" panose="020B0503020204020204" pitchFamily="34" charset="-122"/>
                <a:ea typeface="微软雅黑" panose="020B0503020204020204" pitchFamily="34" charset="-122"/>
              </a:rPr>
              <a:t>）、增强消费对经济发展的基础性作用</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36" name="矩形 35">
            <a:extLst>
              <a:ext uri="{FF2B5EF4-FFF2-40B4-BE49-F238E27FC236}">
                <a16:creationId xmlns:a16="http://schemas.microsoft.com/office/drawing/2014/main" id="{286A79B3-287A-47B9-A6BB-FF097C725E65}"/>
              </a:ext>
            </a:extLst>
          </p:cNvPr>
          <p:cNvSpPr/>
          <p:nvPr/>
        </p:nvSpPr>
        <p:spPr>
          <a:xfrm>
            <a:off x="1989163" y="2856340"/>
            <a:ext cx="6863630" cy="2308324"/>
          </a:xfrm>
          <a:prstGeom prst="rect">
            <a:avLst/>
          </a:prstGeom>
        </p:spPr>
        <p:txBody>
          <a:bodyPr wrap="square">
            <a:spAutoFit/>
          </a:bodyPr>
          <a:lstStyle/>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推进消费升级，发展消费新业态新模式</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支持社会力量增加医疗、养老、教育、文化、体育等服务供给</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创建全域旅游示范区，降低重点国有景区门票价格</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推动网购、快递健康发展</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02477732"/>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500" fill="hold"/>
                                        <p:tgtEl>
                                          <p:spTgt spid="36"/>
                                        </p:tgtEl>
                                        <p:attrNameLst>
                                          <p:attrName>ppt_x</p:attrName>
                                        </p:attrNameLst>
                                      </p:cBhvr>
                                      <p:tavLst>
                                        <p:tav tm="0">
                                          <p:val>
                                            <p:strVal val="#ppt_x"/>
                                          </p:val>
                                        </p:tav>
                                        <p:tav tm="100000">
                                          <p:val>
                                            <p:strVal val="#ppt_x"/>
                                          </p:val>
                                        </p:tav>
                                      </p:tavLst>
                                    </p:anim>
                                    <p:anim calcmode="lin" valueType="num">
                                      <p:cBhvr additive="base">
                                        <p:cTn id="16"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randombar(horizontal)">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30" grpId="0"/>
      <p:bldP spid="36"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89A71546-1317-4300-BB3C-FF2C1C231894}"/>
              </a:ext>
            </a:extLst>
          </p:cNvPr>
          <p:cNvSpPr/>
          <p:nvPr/>
        </p:nvSpPr>
        <p:spPr>
          <a:xfrm>
            <a:off x="1226271" y="2654915"/>
            <a:ext cx="9547868" cy="3090540"/>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 name="文本框 103"/>
          <p:cNvSpPr txBox="1"/>
          <p:nvPr/>
        </p:nvSpPr>
        <p:spPr>
          <a:xfrm>
            <a:off x="1161063" y="260648"/>
            <a:ext cx="6186309"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积极扩大消费和促进有效投资</a:t>
            </a:r>
            <a:endParaRPr lang="en-US" altLang="zh-CN" dirty="0">
              <a:solidFill>
                <a:srgbClr val="FFFF00"/>
              </a:solidFill>
            </a:endParaRPr>
          </a:p>
        </p:txBody>
      </p:sp>
      <p:sp>
        <p:nvSpPr>
          <p:cNvPr id="30" name="矩形 29">
            <a:extLst>
              <a:ext uri="{FF2B5EF4-FFF2-40B4-BE49-F238E27FC236}">
                <a16:creationId xmlns:a16="http://schemas.microsoft.com/office/drawing/2014/main" id="{B1DAE52A-B6D2-4962-8A9F-FB3D3809F136}"/>
              </a:ext>
            </a:extLst>
          </p:cNvPr>
          <p:cNvSpPr/>
          <p:nvPr/>
        </p:nvSpPr>
        <p:spPr>
          <a:xfrm>
            <a:off x="1125067" y="1484784"/>
            <a:ext cx="8352928" cy="954107"/>
          </a:xfrm>
          <a:prstGeom prst="rect">
            <a:avLst/>
          </a:prstGeom>
        </p:spPr>
        <p:txBody>
          <a:bodyPr wrap="square">
            <a:spAutoFit/>
          </a:bodyPr>
          <a:lstStyle/>
          <a:p>
            <a:pP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a:t>
            </a:r>
            <a:r>
              <a:rPr lang="en-US" altLang="zh-CN" sz="2800" b="1" dirty="0">
                <a:solidFill>
                  <a:schemeClr val="accent1"/>
                </a:solidFill>
                <a:latin typeface="微软雅黑" panose="020B0503020204020204" pitchFamily="34" charset="-122"/>
                <a:ea typeface="微软雅黑" panose="020B0503020204020204" pitchFamily="34" charset="-122"/>
              </a:rPr>
              <a:t>02</a:t>
            </a:r>
            <a:r>
              <a:rPr lang="zh-CN" altLang="en-US" sz="2800" b="1" dirty="0">
                <a:solidFill>
                  <a:schemeClr val="accent1"/>
                </a:solidFill>
                <a:latin typeface="微软雅黑" panose="020B0503020204020204" pitchFamily="34" charset="-122"/>
                <a:ea typeface="微软雅黑" panose="020B0503020204020204" pitchFamily="34" charset="-122"/>
              </a:rPr>
              <a:t>）、发挥投资对优化供给结构的关键性作用</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44" name="矩形 43">
            <a:extLst>
              <a:ext uri="{FF2B5EF4-FFF2-40B4-BE49-F238E27FC236}">
                <a16:creationId xmlns:a16="http://schemas.microsoft.com/office/drawing/2014/main" id="{8190DB3A-FBC8-47F6-B7D2-CBC4B1509A5A}"/>
              </a:ext>
            </a:extLst>
          </p:cNvPr>
          <p:cNvSpPr/>
          <p:nvPr/>
        </p:nvSpPr>
        <p:spPr>
          <a:xfrm>
            <a:off x="1435129" y="2769867"/>
            <a:ext cx="9178300" cy="2708434"/>
          </a:xfrm>
          <a:prstGeom prst="rect">
            <a:avLst/>
          </a:prstGeom>
        </p:spPr>
        <p:txBody>
          <a:bodyPr wrap="square">
            <a:spAutoFit/>
          </a:bodyPr>
          <a:lstStyle/>
          <a:p>
            <a:pPr>
              <a:lnSpc>
                <a:spcPct val="200000"/>
              </a:lnSpc>
            </a:pPr>
            <a:r>
              <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rPr>
              <a:t>今年要完成铁路投资</a:t>
            </a:r>
            <a:r>
              <a:rPr lang="en-US" altLang="zh-CN" sz="1700" dirty="0">
                <a:solidFill>
                  <a:schemeClr val="tx1">
                    <a:lumMod val="75000"/>
                    <a:lumOff val="25000"/>
                  </a:schemeClr>
                </a:solidFill>
                <a:latin typeface="微软雅黑" panose="020B0503020204020204" pitchFamily="34" charset="-122"/>
                <a:ea typeface="微软雅黑" panose="020B0503020204020204" pitchFamily="34" charset="-122"/>
              </a:rPr>
              <a:t>7320</a:t>
            </a:r>
            <a:r>
              <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rPr>
              <a:t>亿元、公路水运投资</a:t>
            </a:r>
            <a:r>
              <a:rPr lang="en-US" altLang="zh-CN" sz="1700" dirty="0">
                <a:solidFill>
                  <a:schemeClr val="tx1">
                    <a:lumMod val="75000"/>
                    <a:lumOff val="25000"/>
                  </a:schemeClr>
                </a:solidFill>
                <a:latin typeface="微软雅黑" panose="020B0503020204020204" pitchFamily="34" charset="-122"/>
                <a:ea typeface="微软雅黑" panose="020B0503020204020204" pitchFamily="34" charset="-122"/>
              </a:rPr>
              <a:t>1.8</a:t>
            </a:r>
            <a:r>
              <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rPr>
              <a:t>万亿元左右，水利在建投资规模达到</a:t>
            </a:r>
            <a:r>
              <a:rPr lang="en-US" altLang="zh-CN" sz="1700"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rPr>
              <a:t>万亿元</a:t>
            </a:r>
            <a:endParaRPr lang="en-US" altLang="zh-CN" sz="17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rPr>
              <a:t>重大基础设施建设继续向中西部地区倾斜</a:t>
            </a:r>
            <a:endParaRPr lang="en-US" altLang="zh-CN" sz="17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rPr>
              <a:t>实施新一轮重大技术改造升级工程</a:t>
            </a:r>
            <a:endParaRPr lang="en-US" altLang="zh-CN" sz="17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rPr>
              <a:t>中央预算内投资安排</a:t>
            </a:r>
            <a:r>
              <a:rPr lang="en-US" altLang="zh-CN" sz="1700" dirty="0">
                <a:solidFill>
                  <a:schemeClr val="tx1">
                    <a:lumMod val="75000"/>
                    <a:lumOff val="25000"/>
                  </a:schemeClr>
                </a:solidFill>
                <a:latin typeface="微软雅黑" panose="020B0503020204020204" pitchFamily="34" charset="-122"/>
                <a:ea typeface="微软雅黑" panose="020B0503020204020204" pitchFamily="34" charset="-122"/>
              </a:rPr>
              <a:t>5376</a:t>
            </a:r>
            <a:r>
              <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rPr>
              <a:t>亿元，比去年增加</a:t>
            </a:r>
            <a:r>
              <a:rPr lang="en-US" altLang="zh-CN" sz="1700" dirty="0">
                <a:solidFill>
                  <a:schemeClr val="tx1">
                    <a:lumMod val="75000"/>
                    <a:lumOff val="25000"/>
                  </a:schemeClr>
                </a:solidFill>
                <a:latin typeface="微软雅黑" panose="020B0503020204020204" pitchFamily="34" charset="-122"/>
                <a:ea typeface="微软雅黑" panose="020B0503020204020204" pitchFamily="34" charset="-122"/>
              </a:rPr>
              <a:t>300</a:t>
            </a:r>
            <a:r>
              <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rPr>
              <a:t>亿元</a:t>
            </a:r>
            <a:endParaRPr lang="en-US" altLang="zh-CN" sz="17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rPr>
              <a:t>落实鼓励民间投资政策措施</a:t>
            </a:r>
          </a:p>
        </p:txBody>
      </p:sp>
      <p:pic>
        <p:nvPicPr>
          <p:cNvPr id="7" name="图片 6">
            <a:extLst>
              <a:ext uri="{FF2B5EF4-FFF2-40B4-BE49-F238E27FC236}">
                <a16:creationId xmlns:a16="http://schemas.microsoft.com/office/drawing/2014/main" id="{E71C5ED7-8672-45C2-8BF9-40ECA36827EB}"/>
              </a:ext>
            </a:extLst>
          </p:cNvPr>
          <p:cNvPicPr>
            <a:picLocks noChangeAspect="1"/>
          </p:cNvPicPr>
          <p:nvPr/>
        </p:nvPicPr>
        <p:blipFill>
          <a:blip r:embed="rId3"/>
          <a:stretch>
            <a:fillRect/>
          </a:stretch>
        </p:blipFill>
        <p:spPr>
          <a:xfrm>
            <a:off x="7821811" y="3284984"/>
            <a:ext cx="2304256" cy="2330409"/>
          </a:xfrm>
          <a:prstGeom prst="rect">
            <a:avLst/>
          </a:prstGeom>
        </p:spPr>
      </p:pic>
    </p:spTree>
    <p:extLst>
      <p:ext uri="{BB962C8B-B14F-4D97-AF65-F5344CB8AC3E}">
        <p14:creationId xmlns:p14="http://schemas.microsoft.com/office/powerpoint/2010/main" val="2615508621"/>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4"/>
                                        </p:tgtEl>
                                        <p:attrNameLst>
                                          <p:attrName>style.visibility</p:attrName>
                                        </p:attrNameLst>
                                      </p:cBhvr>
                                      <p:to>
                                        <p:strVal val="visible"/>
                                      </p:to>
                                    </p:set>
                                    <p:anim calcmode="lin" valueType="num">
                                      <p:cBhvr additive="base">
                                        <p:cTn id="15" dur="500" fill="hold"/>
                                        <p:tgtEl>
                                          <p:spTgt spid="44"/>
                                        </p:tgtEl>
                                        <p:attrNameLst>
                                          <p:attrName>ppt_x</p:attrName>
                                        </p:attrNameLst>
                                      </p:cBhvr>
                                      <p:tavLst>
                                        <p:tav tm="0">
                                          <p:val>
                                            <p:strVal val="#ppt_x"/>
                                          </p:val>
                                        </p:tav>
                                        <p:tav tm="100000">
                                          <p:val>
                                            <p:strVal val="#ppt_x"/>
                                          </p:val>
                                        </p:tav>
                                      </p:tavLst>
                                    </p:anim>
                                    <p:anim calcmode="lin" valueType="num">
                                      <p:cBhvr additive="base">
                                        <p:cTn id="16"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randombar(horizontal)">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arn(inVertical)">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30" grpId="0"/>
      <p:bldP spid="44"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C5D5B045-07AD-4F00-8280-0548F7CB0F85}"/>
              </a:ext>
            </a:extLst>
          </p:cNvPr>
          <p:cNvSpPr/>
          <p:nvPr/>
        </p:nvSpPr>
        <p:spPr>
          <a:xfrm>
            <a:off x="1226271" y="2654915"/>
            <a:ext cx="9547868" cy="3090540"/>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161063" y="260648"/>
            <a:ext cx="6732756" cy="646331"/>
          </a:xfrm>
          <a:prstGeom prst="rect">
            <a:avLst/>
          </a:prstGeom>
          <a:noFill/>
        </p:spPr>
        <p:txBody>
          <a:bodyPr vert="horz" wrap="squar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推动形成全面开放新格局</a:t>
            </a:r>
            <a:endParaRPr lang="en-US" altLang="zh-CN" dirty="0">
              <a:solidFill>
                <a:srgbClr val="FFFF00"/>
              </a:solidFill>
            </a:endParaRPr>
          </a:p>
        </p:txBody>
      </p:sp>
      <p:sp>
        <p:nvSpPr>
          <p:cNvPr id="30" name="矩形 29">
            <a:extLst>
              <a:ext uri="{FF2B5EF4-FFF2-40B4-BE49-F238E27FC236}">
                <a16:creationId xmlns:a16="http://schemas.microsoft.com/office/drawing/2014/main" id="{B1DAE52A-B6D2-4962-8A9F-FB3D3809F136}"/>
              </a:ext>
            </a:extLst>
          </p:cNvPr>
          <p:cNvSpPr/>
          <p:nvPr/>
        </p:nvSpPr>
        <p:spPr>
          <a:xfrm>
            <a:off x="1148810" y="1785830"/>
            <a:ext cx="6192688" cy="523220"/>
          </a:xfrm>
          <a:prstGeom prst="rect">
            <a:avLst/>
          </a:prstGeom>
        </p:spPr>
        <p:txBody>
          <a:bodyPr wrap="square">
            <a:spAutoFit/>
          </a:bodyPr>
          <a:lstStyle/>
          <a:p>
            <a:r>
              <a:rPr lang="zh-CN" altLang="en-US" sz="2800" b="1" dirty="0">
                <a:solidFill>
                  <a:schemeClr val="accent1"/>
                </a:solidFill>
                <a:latin typeface="微软雅黑" panose="020B0503020204020204" pitchFamily="34" charset="-122"/>
                <a:ea typeface="微软雅黑" panose="020B0503020204020204" pitchFamily="34" charset="-122"/>
              </a:rPr>
              <a:t>（一）、推进“一带一路”国际合作</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39" name="矩形 38">
            <a:extLst>
              <a:ext uri="{FF2B5EF4-FFF2-40B4-BE49-F238E27FC236}">
                <a16:creationId xmlns:a16="http://schemas.microsoft.com/office/drawing/2014/main" id="{D76BA8FC-E033-4077-9E55-C87AF339DB2A}"/>
              </a:ext>
            </a:extLst>
          </p:cNvPr>
          <p:cNvSpPr/>
          <p:nvPr/>
        </p:nvSpPr>
        <p:spPr>
          <a:xfrm>
            <a:off x="1481028" y="2674724"/>
            <a:ext cx="6092825" cy="2862322"/>
          </a:xfrm>
          <a:prstGeom prst="rect">
            <a:avLst/>
          </a:prstGeom>
        </p:spPr>
        <p:txBody>
          <a:bodyPr wrap="square">
            <a:spAutoFit/>
          </a:bodyPr>
          <a:lstStyle/>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坚持共商共建共享</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推动国际大通道建设，深化沿线大通关合作</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扩大国际产能合作，带动中国制造和中国服务走出去</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优化对外投资结构</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加大西部、内陆和沿边开放力度</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7" name="图片 6">
            <a:extLst>
              <a:ext uri="{FF2B5EF4-FFF2-40B4-BE49-F238E27FC236}">
                <a16:creationId xmlns:a16="http://schemas.microsoft.com/office/drawing/2014/main" id="{19C67169-34D0-4102-9432-3602FC2AE62D}"/>
              </a:ext>
            </a:extLst>
          </p:cNvPr>
          <p:cNvPicPr>
            <a:picLocks noChangeAspect="1"/>
          </p:cNvPicPr>
          <p:nvPr/>
        </p:nvPicPr>
        <p:blipFill>
          <a:blip r:embed="rId3"/>
          <a:stretch>
            <a:fillRect/>
          </a:stretch>
        </p:blipFill>
        <p:spPr>
          <a:xfrm>
            <a:off x="7828609" y="2838550"/>
            <a:ext cx="2681999" cy="2778774"/>
          </a:xfrm>
          <a:prstGeom prst="rect">
            <a:avLst/>
          </a:prstGeom>
        </p:spPr>
      </p:pic>
    </p:spTree>
    <p:extLst>
      <p:ext uri="{BB962C8B-B14F-4D97-AF65-F5344CB8AC3E}">
        <p14:creationId xmlns:p14="http://schemas.microsoft.com/office/powerpoint/2010/main" val="2416378953"/>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additive="base">
                                        <p:cTn id="15" dur="500" fill="hold"/>
                                        <p:tgtEl>
                                          <p:spTgt spid="39"/>
                                        </p:tgtEl>
                                        <p:attrNameLst>
                                          <p:attrName>ppt_x</p:attrName>
                                        </p:attrNameLst>
                                      </p:cBhvr>
                                      <p:tavLst>
                                        <p:tav tm="0">
                                          <p:val>
                                            <p:strVal val="#ppt_x"/>
                                          </p:val>
                                        </p:tav>
                                        <p:tav tm="100000">
                                          <p:val>
                                            <p:strVal val="#ppt_x"/>
                                          </p:val>
                                        </p:tav>
                                      </p:tavLst>
                                    </p:anim>
                                    <p:anim calcmode="lin" valueType="num">
                                      <p:cBhvr additive="base">
                                        <p:cTn id="16"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randombar(horizontal)">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arn(inVertical)">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30" grpId="0"/>
      <p:bldP spid="3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圆角 10">
            <a:extLst>
              <a:ext uri="{FF2B5EF4-FFF2-40B4-BE49-F238E27FC236}">
                <a16:creationId xmlns:a16="http://schemas.microsoft.com/office/drawing/2014/main" id="{1344B391-9BA9-4A60-9807-488358A47176}"/>
              </a:ext>
            </a:extLst>
          </p:cNvPr>
          <p:cNvSpPr/>
          <p:nvPr/>
        </p:nvSpPr>
        <p:spPr>
          <a:xfrm>
            <a:off x="1125067" y="2327923"/>
            <a:ext cx="9649072" cy="3366373"/>
          </a:xfrm>
          <a:prstGeom prst="round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161063" y="260648"/>
            <a:ext cx="6732756" cy="646331"/>
          </a:xfrm>
          <a:prstGeom prst="rect">
            <a:avLst/>
          </a:prstGeom>
          <a:noFill/>
        </p:spPr>
        <p:txBody>
          <a:bodyPr vert="horz" wrap="squar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推动形成全面开放新格局</a:t>
            </a:r>
            <a:endParaRPr lang="en-US" altLang="zh-CN" dirty="0">
              <a:solidFill>
                <a:srgbClr val="FFFF00"/>
              </a:solidFill>
            </a:endParaRPr>
          </a:p>
        </p:txBody>
      </p:sp>
      <p:sp>
        <p:nvSpPr>
          <p:cNvPr id="30" name="矩形 29">
            <a:extLst>
              <a:ext uri="{FF2B5EF4-FFF2-40B4-BE49-F238E27FC236}">
                <a16:creationId xmlns:a16="http://schemas.microsoft.com/office/drawing/2014/main" id="{B1DAE52A-B6D2-4962-8A9F-FB3D3809F136}"/>
              </a:ext>
            </a:extLst>
          </p:cNvPr>
          <p:cNvSpPr/>
          <p:nvPr/>
        </p:nvSpPr>
        <p:spPr>
          <a:xfrm>
            <a:off x="1125067" y="1484784"/>
            <a:ext cx="6192688" cy="523220"/>
          </a:xfrm>
          <a:prstGeom prst="rect">
            <a:avLst/>
          </a:prstGeom>
        </p:spPr>
        <p:txBody>
          <a:bodyPr wrap="square">
            <a:spAutoFit/>
          </a:bodyPr>
          <a:lstStyle/>
          <a:p>
            <a:r>
              <a:rPr lang="zh-CN" altLang="en-US" sz="2800" b="1" dirty="0">
                <a:solidFill>
                  <a:schemeClr val="accent1"/>
                </a:solidFill>
                <a:latin typeface="微软雅黑" panose="020B0503020204020204" pitchFamily="34" charset="-122"/>
                <a:ea typeface="微软雅黑" panose="020B0503020204020204" pitchFamily="34" charset="-122"/>
              </a:rPr>
              <a:t>（二）、促进外商投资稳定增长</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40" name="矩形 39">
            <a:extLst>
              <a:ext uri="{FF2B5EF4-FFF2-40B4-BE49-F238E27FC236}">
                <a16:creationId xmlns:a16="http://schemas.microsoft.com/office/drawing/2014/main" id="{EB03970E-6F64-4E43-A63C-3BF283C326A9}"/>
              </a:ext>
            </a:extLst>
          </p:cNvPr>
          <p:cNvSpPr/>
          <p:nvPr/>
        </p:nvSpPr>
        <p:spPr>
          <a:xfrm>
            <a:off x="1269083" y="2327923"/>
            <a:ext cx="3024336" cy="1200329"/>
          </a:xfrm>
          <a:prstGeom prst="rect">
            <a:avLst/>
          </a:prstGeom>
        </p:spPr>
        <p:txBody>
          <a:bodyPr wrap="square">
            <a:spAutoFit/>
          </a:bodyPr>
          <a:lstStyle/>
          <a:p>
            <a:pPr>
              <a:lnSpc>
                <a:spcPct val="200000"/>
              </a:lnSpc>
            </a:pPr>
            <a:r>
              <a:rPr lang="zh-CN" altLang="en-US" dirty="0">
                <a:solidFill>
                  <a:schemeClr val="bg1"/>
                </a:solidFill>
                <a:latin typeface="微软雅黑" panose="020B0503020204020204" pitchFamily="34" charset="-122"/>
                <a:ea typeface="微软雅黑" panose="020B0503020204020204" pitchFamily="34" charset="-122"/>
              </a:rPr>
              <a:t>建设国际一流营商环境</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bg1"/>
                </a:solidFill>
                <a:latin typeface="微软雅黑" panose="020B0503020204020204" pitchFamily="34" charset="-122"/>
                <a:ea typeface="微软雅黑" panose="020B0503020204020204" pitchFamily="34" charset="-122"/>
              </a:rPr>
              <a:t>全面放开一般制造业</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43" name="矩形 42">
            <a:extLst>
              <a:ext uri="{FF2B5EF4-FFF2-40B4-BE49-F238E27FC236}">
                <a16:creationId xmlns:a16="http://schemas.microsoft.com/office/drawing/2014/main" id="{7C75D057-13E8-45D4-A023-E4F8775362F8}"/>
              </a:ext>
            </a:extLst>
          </p:cNvPr>
          <p:cNvSpPr/>
          <p:nvPr/>
        </p:nvSpPr>
        <p:spPr>
          <a:xfrm>
            <a:off x="1269083" y="5008478"/>
            <a:ext cx="2723823" cy="562783"/>
          </a:xfrm>
          <a:prstGeom prst="rect">
            <a:avLst/>
          </a:prstGeom>
        </p:spPr>
        <p:txBody>
          <a:bodyPr wrap="none">
            <a:spAutoFit/>
          </a:bodyPr>
          <a:lstStyle/>
          <a:p>
            <a:pPr>
              <a:lnSpc>
                <a:spcPct val="200000"/>
              </a:lnSpc>
            </a:pPr>
            <a:r>
              <a:rPr lang="zh-CN" altLang="en-US" dirty="0">
                <a:solidFill>
                  <a:schemeClr val="bg1"/>
                </a:solidFill>
                <a:latin typeface="微软雅黑" panose="020B0503020204020204" pitchFamily="34" charset="-122"/>
                <a:ea typeface="微软雅黑" panose="020B0503020204020204" pitchFamily="34" charset="-122"/>
              </a:rPr>
              <a:t>全面复制推广自贸区经验</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45" name="矩形 44">
            <a:extLst>
              <a:ext uri="{FF2B5EF4-FFF2-40B4-BE49-F238E27FC236}">
                <a16:creationId xmlns:a16="http://schemas.microsoft.com/office/drawing/2014/main" id="{EF93F603-CC96-42DF-B02F-D45DF615B647}"/>
              </a:ext>
            </a:extLst>
          </p:cNvPr>
          <p:cNvSpPr/>
          <p:nvPr/>
        </p:nvSpPr>
        <p:spPr>
          <a:xfrm>
            <a:off x="1269083" y="4460095"/>
            <a:ext cx="3647152" cy="562783"/>
          </a:xfrm>
          <a:prstGeom prst="rect">
            <a:avLst/>
          </a:prstGeom>
        </p:spPr>
        <p:txBody>
          <a:bodyPr wrap="none">
            <a:spAutoFit/>
          </a:bodyPr>
          <a:lstStyle/>
          <a:p>
            <a:pPr>
              <a:lnSpc>
                <a:spcPct val="200000"/>
              </a:lnSpc>
            </a:pPr>
            <a:r>
              <a:rPr lang="zh-CN" altLang="en-US" dirty="0">
                <a:solidFill>
                  <a:schemeClr val="bg1"/>
                </a:solidFill>
                <a:latin typeface="微软雅黑" panose="020B0503020204020204" pitchFamily="34" charset="-122"/>
                <a:ea typeface="微软雅黑" panose="020B0503020204020204" pitchFamily="34" charset="-122"/>
              </a:rPr>
              <a:t>商务备案与工商登记“一口办理”</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46" name="矩形 45">
            <a:extLst>
              <a:ext uri="{FF2B5EF4-FFF2-40B4-BE49-F238E27FC236}">
                <a16:creationId xmlns:a16="http://schemas.microsoft.com/office/drawing/2014/main" id="{F060C0A8-424A-44DE-ABC5-3849ECBD6D13}"/>
              </a:ext>
            </a:extLst>
          </p:cNvPr>
          <p:cNvSpPr/>
          <p:nvPr/>
        </p:nvSpPr>
        <p:spPr>
          <a:xfrm>
            <a:off x="1269083" y="4191667"/>
            <a:ext cx="4339650" cy="369332"/>
          </a:xfrm>
          <a:prstGeom prst="rect">
            <a:avLst/>
          </a:prstGeom>
        </p:spPr>
        <p:txBody>
          <a:bodyPr wrap="square">
            <a:spAutoFit/>
          </a:bodyPr>
          <a:lstStyle/>
          <a:p>
            <a:r>
              <a:rPr lang="zh-CN" altLang="en-US" dirty="0">
                <a:solidFill>
                  <a:schemeClr val="bg1"/>
                </a:solidFill>
                <a:latin typeface="微软雅黑" panose="020B0503020204020204" pitchFamily="34" charset="-122"/>
                <a:ea typeface="微软雅黑" panose="020B0503020204020204" pitchFamily="34" charset="-122"/>
              </a:rPr>
              <a:t>实施境外投资者境内利润再投资递延纳税</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48" name="矩形 47">
            <a:extLst>
              <a:ext uri="{FF2B5EF4-FFF2-40B4-BE49-F238E27FC236}">
                <a16:creationId xmlns:a16="http://schemas.microsoft.com/office/drawing/2014/main" id="{9E40FA4D-2B0A-41AD-881B-2583F22909E4}"/>
              </a:ext>
            </a:extLst>
          </p:cNvPr>
          <p:cNvSpPr/>
          <p:nvPr/>
        </p:nvSpPr>
        <p:spPr>
          <a:xfrm>
            <a:off x="1269083" y="3643283"/>
            <a:ext cx="9577064" cy="646331"/>
          </a:xfrm>
          <a:prstGeom prst="rect">
            <a:avLst/>
          </a:prstGeom>
        </p:spPr>
        <p:txBody>
          <a:bodyPr wrap="square">
            <a:spAutoFit/>
          </a:bodyPr>
          <a:lstStyle/>
          <a:p>
            <a:r>
              <a:rPr lang="zh-CN" altLang="en-US" dirty="0">
                <a:solidFill>
                  <a:schemeClr val="bg1"/>
                </a:solidFill>
                <a:latin typeface="微软雅黑" panose="020B0503020204020204" pitchFamily="34" charset="-122"/>
                <a:ea typeface="微软雅黑" panose="020B0503020204020204" pitchFamily="34" charset="-122"/>
              </a:rPr>
              <a:t>有序开放银行卡清算等市场，放开外资保险经纪公司经营范围限制，放宽或取消银行、证券、基金管理、期货、金融资产管理公司等外资股比限制，统一中外资银行市场准入标准。</a:t>
            </a:r>
            <a:endParaRPr lang="en-US" altLang="zh-CN"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56426206"/>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500" fill="hold"/>
                                        <p:tgtEl>
                                          <p:spTgt spid="40"/>
                                        </p:tgtEl>
                                        <p:attrNameLst>
                                          <p:attrName>ppt_x</p:attrName>
                                        </p:attrNameLst>
                                      </p:cBhvr>
                                      <p:tavLst>
                                        <p:tav tm="0">
                                          <p:val>
                                            <p:strVal val="#ppt_x"/>
                                          </p:val>
                                        </p:tav>
                                        <p:tav tm="100000">
                                          <p:val>
                                            <p:strVal val="#ppt_x"/>
                                          </p:val>
                                        </p:tav>
                                      </p:tavLst>
                                    </p:anim>
                                    <p:anim calcmode="lin" valueType="num">
                                      <p:cBhvr additive="base">
                                        <p:cTn id="16" dur="500" fill="hold"/>
                                        <p:tgtEl>
                                          <p:spTgt spid="4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additive="base">
                                        <p:cTn id="19" dur="500" fill="hold"/>
                                        <p:tgtEl>
                                          <p:spTgt spid="43"/>
                                        </p:tgtEl>
                                        <p:attrNameLst>
                                          <p:attrName>ppt_x</p:attrName>
                                        </p:attrNameLst>
                                      </p:cBhvr>
                                      <p:tavLst>
                                        <p:tav tm="0">
                                          <p:val>
                                            <p:strVal val="#ppt_x"/>
                                          </p:val>
                                        </p:tav>
                                        <p:tav tm="100000">
                                          <p:val>
                                            <p:strVal val="#ppt_x"/>
                                          </p:val>
                                        </p:tav>
                                      </p:tavLst>
                                    </p:anim>
                                    <p:anim calcmode="lin" valueType="num">
                                      <p:cBhvr additive="base">
                                        <p:cTn id="20" dur="500" fill="hold"/>
                                        <p:tgtEl>
                                          <p:spTgt spid="4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5"/>
                                        </p:tgtEl>
                                        <p:attrNameLst>
                                          <p:attrName>style.visibility</p:attrName>
                                        </p:attrNameLst>
                                      </p:cBhvr>
                                      <p:to>
                                        <p:strVal val="visible"/>
                                      </p:to>
                                    </p:set>
                                    <p:anim calcmode="lin" valueType="num">
                                      <p:cBhvr additive="base">
                                        <p:cTn id="23" dur="500" fill="hold"/>
                                        <p:tgtEl>
                                          <p:spTgt spid="45"/>
                                        </p:tgtEl>
                                        <p:attrNameLst>
                                          <p:attrName>ppt_x</p:attrName>
                                        </p:attrNameLst>
                                      </p:cBhvr>
                                      <p:tavLst>
                                        <p:tav tm="0">
                                          <p:val>
                                            <p:strVal val="#ppt_x"/>
                                          </p:val>
                                        </p:tav>
                                        <p:tav tm="100000">
                                          <p:val>
                                            <p:strVal val="#ppt_x"/>
                                          </p:val>
                                        </p:tav>
                                      </p:tavLst>
                                    </p:anim>
                                    <p:anim calcmode="lin" valueType="num">
                                      <p:cBhvr additive="base">
                                        <p:cTn id="24" dur="500" fill="hold"/>
                                        <p:tgtEl>
                                          <p:spTgt spid="4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6"/>
                                        </p:tgtEl>
                                        <p:attrNameLst>
                                          <p:attrName>style.visibility</p:attrName>
                                        </p:attrNameLst>
                                      </p:cBhvr>
                                      <p:to>
                                        <p:strVal val="visible"/>
                                      </p:to>
                                    </p:set>
                                    <p:anim calcmode="lin" valueType="num">
                                      <p:cBhvr additive="base">
                                        <p:cTn id="27" dur="500" fill="hold"/>
                                        <p:tgtEl>
                                          <p:spTgt spid="46"/>
                                        </p:tgtEl>
                                        <p:attrNameLst>
                                          <p:attrName>ppt_x</p:attrName>
                                        </p:attrNameLst>
                                      </p:cBhvr>
                                      <p:tavLst>
                                        <p:tav tm="0">
                                          <p:val>
                                            <p:strVal val="#ppt_x"/>
                                          </p:val>
                                        </p:tav>
                                        <p:tav tm="100000">
                                          <p:val>
                                            <p:strVal val="#ppt_x"/>
                                          </p:val>
                                        </p:tav>
                                      </p:tavLst>
                                    </p:anim>
                                    <p:anim calcmode="lin" valueType="num">
                                      <p:cBhvr additive="base">
                                        <p:cTn id="28" dur="500" fill="hold"/>
                                        <p:tgtEl>
                                          <p:spTgt spid="4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8"/>
                                        </p:tgtEl>
                                        <p:attrNameLst>
                                          <p:attrName>style.visibility</p:attrName>
                                        </p:attrNameLst>
                                      </p:cBhvr>
                                      <p:to>
                                        <p:strVal val="visible"/>
                                      </p:to>
                                    </p:set>
                                    <p:anim calcmode="lin" valueType="num">
                                      <p:cBhvr additive="base">
                                        <p:cTn id="31" dur="500" fill="hold"/>
                                        <p:tgtEl>
                                          <p:spTgt spid="48"/>
                                        </p:tgtEl>
                                        <p:attrNameLst>
                                          <p:attrName>ppt_x</p:attrName>
                                        </p:attrNameLst>
                                      </p:cBhvr>
                                      <p:tavLst>
                                        <p:tav tm="0">
                                          <p:val>
                                            <p:strVal val="#ppt_x"/>
                                          </p:val>
                                        </p:tav>
                                        <p:tav tm="100000">
                                          <p:val>
                                            <p:strVal val="#ppt_x"/>
                                          </p:val>
                                        </p:tav>
                                      </p:tavLst>
                                    </p:anim>
                                    <p:anim calcmode="lin" valueType="num">
                                      <p:cBhvr additive="base">
                                        <p:cTn id="32"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arn(inVertical)">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 grpId="0"/>
      <p:bldP spid="30" grpId="0"/>
      <p:bldP spid="40" grpId="0"/>
      <p:bldP spid="43" grpId="0"/>
      <p:bldP spid="45" grpId="0"/>
      <p:bldP spid="46" grpId="0"/>
      <p:bldP spid="4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053059" y="260648"/>
            <a:ext cx="2031325" cy="646331"/>
          </a:xfrm>
          <a:prstGeom prst="rect">
            <a:avLst/>
          </a:prstGeom>
          <a:noFill/>
        </p:spPr>
        <p:txBody>
          <a:bodyPr vert="horz" wrap="none" rtlCol="0">
            <a:spAutoFit/>
          </a:bodyPr>
          <a:lstStyle/>
          <a:p>
            <a:r>
              <a:rPr lang="zh-CN" altLang="en-US" sz="3600" b="1" dirty="0">
                <a:solidFill>
                  <a:srgbClr val="FFFF00"/>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两会组成</a:t>
            </a:r>
          </a:p>
        </p:txBody>
      </p:sp>
      <p:sp>
        <p:nvSpPr>
          <p:cNvPr id="4" name="矩形 3"/>
          <p:cNvSpPr/>
          <p:nvPr/>
        </p:nvSpPr>
        <p:spPr>
          <a:xfrm>
            <a:off x="2876936" y="2276872"/>
            <a:ext cx="7569165" cy="3465564"/>
          </a:xfrm>
          <a:prstGeom prst="rect">
            <a:avLst/>
          </a:prstGeom>
        </p:spPr>
        <p:txBody>
          <a:bodyPr wrap="square">
            <a:spAutoFit/>
          </a:bodyPr>
          <a:lstStyle/>
          <a:p>
            <a:pPr marL="285750" indent="-285750" algn="just">
              <a:lnSpc>
                <a:spcPct val="150000"/>
              </a:lnSpc>
              <a:buFont typeface="Wingdings" panose="05000000000000000000" pitchFamily="2" charset="2"/>
              <a:buChar char="u"/>
            </a:pPr>
            <a:r>
              <a:rPr lang="zh-CN" altLang="en-US" sz="1600" dirty="0">
                <a:solidFill>
                  <a:schemeClr val="tx1">
                    <a:lumMod val="75000"/>
                    <a:lumOff val="25000"/>
                  </a:schemeClr>
                </a:solidFill>
                <a:latin typeface="微软雅黑" pitchFamily="34" charset="-122"/>
                <a:ea typeface="微软雅黑" pitchFamily="34" charset="-122"/>
              </a:rPr>
              <a:t>全国人民代表大会是最高国家权力机关，人民代表大会制度是实现人民当家作主的根本政治制度。在我国，人民通过民主选举选出自己的代表，组成人民代表大会，集中行使国家权力。人大的组成机构主要有全国人民代表大会常务委员会及全国人民代表大会专门委员会</a:t>
            </a:r>
            <a:endParaRPr lang="en-US" altLang="zh-CN" sz="1600" dirty="0">
              <a:solidFill>
                <a:schemeClr val="tx1">
                  <a:lumMod val="75000"/>
                  <a:lumOff val="25000"/>
                </a:schemeClr>
              </a:solidFill>
              <a:latin typeface="微软雅黑" pitchFamily="34" charset="-122"/>
              <a:ea typeface="微软雅黑" pitchFamily="34" charset="-122"/>
            </a:endParaRPr>
          </a:p>
          <a:p>
            <a:pPr marL="285750" indent="-285750" algn="just">
              <a:lnSpc>
                <a:spcPct val="150000"/>
              </a:lnSpc>
              <a:buFont typeface="Wingdings" panose="05000000000000000000" pitchFamily="2" charset="2"/>
              <a:buChar char="u"/>
            </a:pPr>
            <a:r>
              <a:rPr lang="zh-CN" altLang="en-US" sz="1600" dirty="0">
                <a:solidFill>
                  <a:schemeClr val="tx1">
                    <a:lumMod val="75000"/>
                    <a:lumOff val="25000"/>
                  </a:schemeClr>
                </a:solidFill>
                <a:latin typeface="微软雅黑" pitchFamily="34" charset="-122"/>
                <a:ea typeface="微软雅黑" pitchFamily="34" charset="-122"/>
              </a:rPr>
              <a:t>中国人民政治协商会议主要职能是政治协商和民主监督，组织参加政协的各党派、团体和各族各界人士参政议政。政协全国委员会每届任期</a:t>
            </a:r>
            <a:r>
              <a:rPr lang="en-US" altLang="zh-CN" sz="1600" dirty="0">
                <a:solidFill>
                  <a:schemeClr val="tx1">
                    <a:lumMod val="75000"/>
                    <a:lumOff val="25000"/>
                  </a:schemeClr>
                </a:solidFill>
                <a:latin typeface="微软雅黑" pitchFamily="34" charset="-122"/>
                <a:ea typeface="微软雅黑" pitchFamily="34" charset="-122"/>
              </a:rPr>
              <a:t>5</a:t>
            </a:r>
            <a:r>
              <a:rPr lang="zh-CN" altLang="en-US" sz="1600" dirty="0">
                <a:solidFill>
                  <a:schemeClr val="tx1">
                    <a:lumMod val="75000"/>
                    <a:lumOff val="25000"/>
                  </a:schemeClr>
                </a:solidFill>
                <a:latin typeface="微软雅黑" pitchFamily="34" charset="-122"/>
                <a:ea typeface="微软雅黑" pitchFamily="34" charset="-122"/>
              </a:rPr>
              <a:t>年，每年举行一次全体会议。人民政协在中央设有全国委员会和常务委员会以及</a:t>
            </a:r>
            <a:r>
              <a:rPr lang="en-US" altLang="zh-CN" sz="1600" dirty="0">
                <a:solidFill>
                  <a:schemeClr val="tx1">
                    <a:lumMod val="75000"/>
                    <a:lumOff val="25000"/>
                  </a:schemeClr>
                </a:solidFill>
                <a:latin typeface="微软雅黑" pitchFamily="34" charset="-122"/>
                <a:ea typeface="微软雅黑" pitchFamily="34" charset="-122"/>
              </a:rPr>
              <a:t>9</a:t>
            </a:r>
            <a:r>
              <a:rPr lang="zh-CN" altLang="en-US" sz="1600" dirty="0">
                <a:solidFill>
                  <a:schemeClr val="tx1">
                    <a:lumMod val="75000"/>
                    <a:lumOff val="25000"/>
                  </a:schemeClr>
                </a:solidFill>
                <a:latin typeface="微软雅黑" pitchFamily="34" charset="-122"/>
                <a:ea typeface="微软雅黑" pitchFamily="34" charset="-122"/>
              </a:rPr>
              <a:t>个专门委员会，在地方设有政协地方委员会。每届任期</a:t>
            </a:r>
            <a:r>
              <a:rPr lang="en-US" altLang="zh-CN" sz="1600" dirty="0">
                <a:solidFill>
                  <a:schemeClr val="tx1">
                    <a:lumMod val="75000"/>
                    <a:lumOff val="25000"/>
                  </a:schemeClr>
                </a:solidFill>
                <a:latin typeface="微软雅黑" pitchFamily="34" charset="-122"/>
                <a:ea typeface="微软雅黑" pitchFamily="34" charset="-122"/>
              </a:rPr>
              <a:t>5</a:t>
            </a:r>
            <a:r>
              <a:rPr lang="zh-CN" altLang="en-US" sz="1600" dirty="0">
                <a:solidFill>
                  <a:schemeClr val="tx1">
                    <a:lumMod val="75000"/>
                    <a:lumOff val="25000"/>
                  </a:schemeClr>
                </a:solidFill>
                <a:latin typeface="微软雅黑" pitchFamily="34" charset="-122"/>
                <a:ea typeface="微软雅黑" pitchFamily="34" charset="-122"/>
              </a:rPr>
              <a:t>年，每年举行一次全体会议。</a:t>
            </a:r>
          </a:p>
          <a:p>
            <a:pPr marL="285750" indent="-285750" algn="just">
              <a:lnSpc>
                <a:spcPct val="170000"/>
              </a:lnSpc>
              <a:buFont typeface="Wingdings" panose="05000000000000000000" pitchFamily="2" charset="2"/>
              <a:buChar char="u"/>
            </a:pP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5" name="圆角矩形 7">
            <a:extLst>
              <a:ext uri="{FF2B5EF4-FFF2-40B4-BE49-F238E27FC236}">
                <a16:creationId xmlns:a16="http://schemas.microsoft.com/office/drawing/2014/main" id="{512F8060-A08E-4DDC-8316-766DD2757111}"/>
              </a:ext>
            </a:extLst>
          </p:cNvPr>
          <p:cNvSpPr/>
          <p:nvPr/>
        </p:nvSpPr>
        <p:spPr>
          <a:xfrm>
            <a:off x="2781251" y="1916832"/>
            <a:ext cx="7832222" cy="3571486"/>
          </a:xfrm>
          <a:prstGeom prst="roundRect">
            <a:avLst>
              <a:gd name="adj" fmla="val 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99" dirty="0">
              <a:cs typeface="+mn-ea"/>
              <a:sym typeface="+mn-lt"/>
            </a:endParaRPr>
          </a:p>
        </p:txBody>
      </p:sp>
      <p:sp>
        <p:nvSpPr>
          <p:cNvPr id="7" name="圆角矩形 6">
            <a:extLst>
              <a:ext uri="{FF2B5EF4-FFF2-40B4-BE49-F238E27FC236}">
                <a16:creationId xmlns:a16="http://schemas.microsoft.com/office/drawing/2014/main" id="{744C8302-399D-4122-BD39-2C2876D99D63}"/>
              </a:ext>
            </a:extLst>
          </p:cNvPr>
          <p:cNvSpPr/>
          <p:nvPr/>
        </p:nvSpPr>
        <p:spPr>
          <a:xfrm>
            <a:off x="905185" y="1916832"/>
            <a:ext cx="1876066" cy="3571486"/>
          </a:xfrm>
          <a:prstGeom prst="roundRect">
            <a:avLst>
              <a:gd name="adj" fmla="val 0"/>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sz="2200" b="1" dirty="0">
                <a:solidFill>
                  <a:srgbClr val="FFFF00"/>
                </a:solidFill>
                <a:latin typeface="微软雅黑" panose="020B0503020204020204" pitchFamily="34" charset="-122"/>
                <a:ea typeface="微软雅黑" panose="020B0503020204020204" pitchFamily="34" charset="-122"/>
                <a:cs typeface="+mn-ea"/>
                <a:sym typeface="+mn-lt"/>
              </a:rPr>
              <a:t>全国人大</a:t>
            </a:r>
            <a:r>
              <a:rPr lang="zh-CN" altLang="en-US" sz="2200" dirty="0">
                <a:latin typeface="微软雅黑" panose="020B0503020204020204" pitchFamily="34" charset="-122"/>
                <a:ea typeface="微软雅黑" panose="020B0503020204020204" pitchFamily="34" charset="-122"/>
                <a:cs typeface="+mn-ea"/>
                <a:sym typeface="+mn-lt"/>
              </a:rPr>
              <a:t>：全国人民代表大会</a:t>
            </a:r>
            <a:endParaRPr lang="en-US" altLang="zh-CN" sz="2200" dirty="0">
              <a:latin typeface="微软雅黑" panose="020B0503020204020204" pitchFamily="34" charset="-122"/>
              <a:ea typeface="微软雅黑" panose="020B0503020204020204" pitchFamily="34" charset="-122"/>
              <a:cs typeface="+mn-ea"/>
              <a:sym typeface="+mn-lt"/>
            </a:endParaRPr>
          </a:p>
          <a:p>
            <a:pPr>
              <a:lnSpc>
                <a:spcPct val="120000"/>
              </a:lnSpc>
            </a:pPr>
            <a:r>
              <a:rPr lang="zh-CN" altLang="en-US" sz="2200" b="1" dirty="0">
                <a:solidFill>
                  <a:srgbClr val="FFFF00"/>
                </a:solidFill>
                <a:latin typeface="微软雅黑" panose="020B0503020204020204" pitchFamily="34" charset="-122"/>
                <a:ea typeface="微软雅黑" panose="020B0503020204020204" pitchFamily="34" charset="-122"/>
                <a:cs typeface="+mn-ea"/>
                <a:sym typeface="+mn-lt"/>
              </a:rPr>
              <a:t>政协</a:t>
            </a:r>
            <a:r>
              <a:rPr lang="zh-CN" altLang="en-US" sz="2200" dirty="0">
                <a:latin typeface="微软雅黑" panose="020B0503020204020204" pitchFamily="34" charset="-122"/>
                <a:ea typeface="微软雅黑" panose="020B0503020204020204" pitchFamily="34" charset="-122"/>
                <a:cs typeface="+mn-ea"/>
                <a:sym typeface="+mn-lt"/>
              </a:rPr>
              <a:t>：全国人民政协会议</a:t>
            </a:r>
          </a:p>
        </p:txBody>
      </p:sp>
    </p:spTree>
    <p:extLst>
      <p:ext uri="{BB962C8B-B14F-4D97-AF65-F5344CB8AC3E}">
        <p14:creationId xmlns:p14="http://schemas.microsoft.com/office/powerpoint/2010/main" val="238079786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childTnLst>
                          </p:cTn>
                        </p:par>
                        <p:par>
                          <p:cTn id="14" fill="hold">
                            <p:stCondLst>
                              <p:cond delay="500"/>
                            </p:stCondLst>
                            <p:childTnLst>
                              <p:par>
                                <p:cTn id="15" presetID="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animBg="1"/>
      <p:bldP spid="7"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圆角 7">
            <a:extLst>
              <a:ext uri="{FF2B5EF4-FFF2-40B4-BE49-F238E27FC236}">
                <a16:creationId xmlns:a16="http://schemas.microsoft.com/office/drawing/2014/main" id="{2E974552-35EE-4A8F-8EBB-E7BA91882711}"/>
              </a:ext>
            </a:extLst>
          </p:cNvPr>
          <p:cNvSpPr/>
          <p:nvPr/>
        </p:nvSpPr>
        <p:spPr>
          <a:xfrm>
            <a:off x="1341091" y="2438891"/>
            <a:ext cx="5976664" cy="3149382"/>
          </a:xfrm>
          <a:prstGeom prst="round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161063" y="260648"/>
            <a:ext cx="6732756" cy="646331"/>
          </a:xfrm>
          <a:prstGeom prst="rect">
            <a:avLst/>
          </a:prstGeom>
          <a:noFill/>
        </p:spPr>
        <p:txBody>
          <a:bodyPr vert="horz" wrap="squar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推动形成全面开放新格局</a:t>
            </a:r>
            <a:endParaRPr lang="en-US" altLang="zh-CN" dirty="0">
              <a:solidFill>
                <a:srgbClr val="FFFF00"/>
              </a:solidFill>
            </a:endParaRPr>
          </a:p>
        </p:txBody>
      </p:sp>
      <p:sp>
        <p:nvSpPr>
          <p:cNvPr id="30" name="矩形 29">
            <a:extLst>
              <a:ext uri="{FF2B5EF4-FFF2-40B4-BE49-F238E27FC236}">
                <a16:creationId xmlns:a16="http://schemas.microsoft.com/office/drawing/2014/main" id="{B1DAE52A-B6D2-4962-8A9F-FB3D3809F136}"/>
              </a:ext>
            </a:extLst>
          </p:cNvPr>
          <p:cNvSpPr/>
          <p:nvPr/>
        </p:nvSpPr>
        <p:spPr>
          <a:xfrm>
            <a:off x="1125067" y="1484784"/>
            <a:ext cx="6192688" cy="523220"/>
          </a:xfrm>
          <a:prstGeom prst="rect">
            <a:avLst/>
          </a:prstGeom>
        </p:spPr>
        <p:txBody>
          <a:bodyPr wrap="square">
            <a:spAutoFit/>
          </a:bodyPr>
          <a:lstStyle/>
          <a:p>
            <a:r>
              <a:rPr lang="zh-CN" altLang="en-US" sz="2800" b="1" dirty="0">
                <a:solidFill>
                  <a:schemeClr val="accent1"/>
                </a:solidFill>
                <a:latin typeface="微软雅黑" panose="020B0503020204020204" pitchFamily="34" charset="-122"/>
                <a:ea typeface="微软雅黑" panose="020B0503020204020204" pitchFamily="34" charset="-122"/>
              </a:rPr>
              <a:t>（三）、巩固外贸稳中向好势头</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49" name="矩形 48">
            <a:extLst>
              <a:ext uri="{FF2B5EF4-FFF2-40B4-BE49-F238E27FC236}">
                <a16:creationId xmlns:a16="http://schemas.microsoft.com/office/drawing/2014/main" id="{CF86C411-7752-431C-A578-9ECF90A160D8}"/>
              </a:ext>
            </a:extLst>
          </p:cNvPr>
          <p:cNvSpPr/>
          <p:nvPr/>
        </p:nvSpPr>
        <p:spPr>
          <a:xfrm>
            <a:off x="1514848" y="2510894"/>
            <a:ext cx="5514875" cy="2862322"/>
          </a:xfrm>
          <a:prstGeom prst="rect">
            <a:avLst/>
          </a:prstGeom>
        </p:spPr>
        <p:txBody>
          <a:bodyPr wrap="square">
            <a:spAutoFit/>
          </a:bodyPr>
          <a:lstStyle/>
          <a:p>
            <a:pPr>
              <a:lnSpc>
                <a:spcPct val="200000"/>
              </a:lnSpc>
            </a:pPr>
            <a:r>
              <a:rPr lang="zh-CN" altLang="en-US" dirty="0">
                <a:solidFill>
                  <a:schemeClr val="bg1"/>
                </a:solidFill>
                <a:latin typeface="微软雅黑" panose="020B0503020204020204" pitchFamily="34" charset="-122"/>
                <a:ea typeface="微软雅黑" panose="020B0503020204020204" pitchFamily="34" charset="-122"/>
              </a:rPr>
              <a:t>整体通关时间再压缩三分之一</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bg1"/>
                </a:solidFill>
                <a:latin typeface="微软雅黑" panose="020B0503020204020204" pitchFamily="34" charset="-122"/>
                <a:ea typeface="微软雅黑" panose="020B0503020204020204" pitchFamily="34" charset="-122"/>
              </a:rPr>
              <a:t>改革服务贸易发展机制</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bg1"/>
                </a:solidFill>
                <a:latin typeface="微软雅黑" panose="020B0503020204020204" pitchFamily="34" charset="-122"/>
                <a:ea typeface="微软雅黑" panose="020B0503020204020204" pitchFamily="34" charset="-122"/>
              </a:rPr>
              <a:t>推动加工贸易向中西部梯度转移。积极扩大进口</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bg1"/>
                </a:solidFill>
                <a:latin typeface="微软雅黑" panose="020B0503020204020204" pitchFamily="34" charset="-122"/>
                <a:ea typeface="微软雅黑" panose="020B0503020204020204" pitchFamily="34" charset="-122"/>
              </a:rPr>
              <a:t>办好首届中国国际进口博览会，下调汽车、部分日用消费品等进口关税</a:t>
            </a:r>
            <a:endParaRPr lang="en-US" altLang="zh-CN" dirty="0">
              <a:solidFill>
                <a:schemeClr val="bg1"/>
              </a:solidFill>
              <a:latin typeface="微软雅黑" panose="020B0503020204020204" pitchFamily="34" charset="-122"/>
              <a:ea typeface="微软雅黑" panose="020B0503020204020204" pitchFamily="34" charset="-122"/>
            </a:endParaRPr>
          </a:p>
        </p:txBody>
      </p:sp>
      <p:pic>
        <p:nvPicPr>
          <p:cNvPr id="7" name="图片 6">
            <a:extLst>
              <a:ext uri="{FF2B5EF4-FFF2-40B4-BE49-F238E27FC236}">
                <a16:creationId xmlns:a16="http://schemas.microsoft.com/office/drawing/2014/main" id="{4796A936-A534-4871-8DB4-BFD45FF154B6}"/>
              </a:ext>
            </a:extLst>
          </p:cNvPr>
          <p:cNvPicPr>
            <a:picLocks noChangeAspect="1"/>
          </p:cNvPicPr>
          <p:nvPr/>
        </p:nvPicPr>
        <p:blipFill>
          <a:blip r:embed="rId3"/>
          <a:stretch>
            <a:fillRect/>
          </a:stretch>
        </p:blipFill>
        <p:spPr>
          <a:xfrm>
            <a:off x="7510141" y="2607140"/>
            <a:ext cx="2592288" cy="2981133"/>
          </a:xfrm>
          <a:prstGeom prst="rect">
            <a:avLst/>
          </a:prstGeom>
        </p:spPr>
      </p:pic>
    </p:spTree>
    <p:extLst>
      <p:ext uri="{BB962C8B-B14F-4D97-AF65-F5344CB8AC3E}">
        <p14:creationId xmlns:p14="http://schemas.microsoft.com/office/powerpoint/2010/main" val="3606645924"/>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500" fill="hold"/>
                                        <p:tgtEl>
                                          <p:spTgt spid="49"/>
                                        </p:tgtEl>
                                        <p:attrNameLst>
                                          <p:attrName>ppt_x</p:attrName>
                                        </p:attrNameLst>
                                      </p:cBhvr>
                                      <p:tavLst>
                                        <p:tav tm="0">
                                          <p:val>
                                            <p:strVal val="#ppt_x"/>
                                          </p:val>
                                        </p:tav>
                                        <p:tav tm="100000">
                                          <p:val>
                                            <p:strVal val="#ppt_x"/>
                                          </p:val>
                                        </p:tav>
                                      </p:tavLst>
                                    </p:anim>
                                    <p:anim calcmode="lin" valueType="num">
                                      <p:cBhvr additive="base">
                                        <p:cTn id="16"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down)">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inVertical)">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0" grpId="0"/>
      <p:bldP spid="4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id="{0CA0869C-E75F-43D5-8258-274DBE56EE37}"/>
              </a:ext>
            </a:extLst>
          </p:cNvPr>
          <p:cNvSpPr/>
          <p:nvPr/>
        </p:nvSpPr>
        <p:spPr>
          <a:xfrm>
            <a:off x="1341091" y="2438891"/>
            <a:ext cx="5760640" cy="2838683"/>
          </a:xfrm>
          <a:prstGeom prst="round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161063" y="260648"/>
            <a:ext cx="6732756" cy="646331"/>
          </a:xfrm>
          <a:prstGeom prst="rect">
            <a:avLst/>
          </a:prstGeom>
          <a:noFill/>
        </p:spPr>
        <p:txBody>
          <a:bodyPr vert="horz" wrap="squar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推动形成全面开放新格局</a:t>
            </a:r>
            <a:endParaRPr lang="en-US" altLang="zh-CN" dirty="0">
              <a:solidFill>
                <a:srgbClr val="FFFF00"/>
              </a:solidFill>
            </a:endParaRPr>
          </a:p>
        </p:txBody>
      </p:sp>
      <p:sp>
        <p:nvSpPr>
          <p:cNvPr id="30" name="矩形 29">
            <a:extLst>
              <a:ext uri="{FF2B5EF4-FFF2-40B4-BE49-F238E27FC236}">
                <a16:creationId xmlns:a16="http://schemas.microsoft.com/office/drawing/2014/main" id="{B1DAE52A-B6D2-4962-8A9F-FB3D3809F136}"/>
              </a:ext>
            </a:extLst>
          </p:cNvPr>
          <p:cNvSpPr/>
          <p:nvPr/>
        </p:nvSpPr>
        <p:spPr>
          <a:xfrm>
            <a:off x="1125067" y="1484784"/>
            <a:ext cx="6912768" cy="954107"/>
          </a:xfrm>
          <a:prstGeom prst="rect">
            <a:avLst/>
          </a:prstGeom>
        </p:spPr>
        <p:txBody>
          <a:bodyPr wrap="square">
            <a:spAutoFit/>
          </a:bodyPr>
          <a:lstStyle/>
          <a:p>
            <a:r>
              <a:rPr lang="zh-CN" altLang="en-US" sz="2800" b="1" dirty="0">
                <a:solidFill>
                  <a:schemeClr val="accent1"/>
                </a:solidFill>
                <a:latin typeface="微软雅黑" panose="020B0503020204020204" pitchFamily="34" charset="-122"/>
                <a:ea typeface="微软雅黑" panose="020B0503020204020204" pitchFamily="34" charset="-122"/>
              </a:rPr>
              <a:t>（四）、促进贸易和投资自由化便利化</a:t>
            </a:r>
            <a:endParaRPr lang="en-US" altLang="zh-CN" sz="2800" b="1" dirty="0">
              <a:solidFill>
                <a:schemeClr val="accent1"/>
              </a:solidFill>
              <a:latin typeface="微软雅黑" panose="020B0503020204020204" pitchFamily="34" charset="-122"/>
              <a:ea typeface="微软雅黑" panose="020B0503020204020204" pitchFamily="34" charset="-122"/>
            </a:endParaRPr>
          </a:p>
          <a:p>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54" name="矩形 53">
            <a:extLst>
              <a:ext uri="{FF2B5EF4-FFF2-40B4-BE49-F238E27FC236}">
                <a16:creationId xmlns:a16="http://schemas.microsoft.com/office/drawing/2014/main" id="{41373AA7-20FA-49ED-B0D6-D20666B43B29}"/>
              </a:ext>
            </a:extLst>
          </p:cNvPr>
          <p:cNvSpPr/>
          <p:nvPr/>
        </p:nvSpPr>
        <p:spPr>
          <a:xfrm>
            <a:off x="1557115" y="2852936"/>
            <a:ext cx="4824536" cy="1754326"/>
          </a:xfrm>
          <a:prstGeom prst="rect">
            <a:avLst/>
          </a:prstGeom>
        </p:spPr>
        <p:txBody>
          <a:bodyPr wrap="square">
            <a:spAutoFit/>
          </a:bodyPr>
          <a:lstStyle/>
          <a:p>
            <a:pPr>
              <a:lnSpc>
                <a:spcPct val="200000"/>
              </a:lnSpc>
            </a:pPr>
            <a:r>
              <a:rPr lang="zh-CN" altLang="en-US" dirty="0">
                <a:solidFill>
                  <a:schemeClr val="bg1"/>
                </a:solidFill>
                <a:latin typeface="微软雅黑" panose="020B0503020204020204" pitchFamily="34" charset="-122"/>
                <a:ea typeface="微软雅黑" panose="020B0503020204020204" pitchFamily="34" charset="-122"/>
              </a:rPr>
              <a:t>早日结束区域全面经济伙伴关系协定谈判，加快亚太自贸区和东亚经济共同体建设。</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bg1"/>
                </a:solidFill>
                <a:latin typeface="微软雅黑" panose="020B0503020204020204" pitchFamily="34" charset="-122"/>
                <a:ea typeface="微软雅黑" panose="020B0503020204020204" pitchFamily="34" charset="-122"/>
              </a:rPr>
              <a:t>反对贸易保护主义，坚决捍卫自身合法权益。</a:t>
            </a:r>
          </a:p>
        </p:txBody>
      </p:sp>
      <p:pic>
        <p:nvPicPr>
          <p:cNvPr id="7" name="图片 6">
            <a:extLst>
              <a:ext uri="{FF2B5EF4-FFF2-40B4-BE49-F238E27FC236}">
                <a16:creationId xmlns:a16="http://schemas.microsoft.com/office/drawing/2014/main" id="{1BD3B8FE-5004-4B3D-94B3-71988BB6547B}"/>
              </a:ext>
            </a:extLst>
          </p:cNvPr>
          <p:cNvPicPr>
            <a:picLocks noChangeAspect="1"/>
          </p:cNvPicPr>
          <p:nvPr/>
        </p:nvPicPr>
        <p:blipFill>
          <a:blip r:embed="rId3"/>
          <a:stretch>
            <a:fillRect/>
          </a:stretch>
        </p:blipFill>
        <p:spPr>
          <a:xfrm>
            <a:off x="7324695" y="2438891"/>
            <a:ext cx="2518637" cy="2838683"/>
          </a:xfrm>
          <a:prstGeom prst="rect">
            <a:avLst/>
          </a:prstGeom>
        </p:spPr>
      </p:pic>
    </p:spTree>
    <p:extLst>
      <p:ext uri="{BB962C8B-B14F-4D97-AF65-F5344CB8AC3E}">
        <p14:creationId xmlns:p14="http://schemas.microsoft.com/office/powerpoint/2010/main" val="396785986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4"/>
                                        </p:tgtEl>
                                        <p:attrNameLst>
                                          <p:attrName>style.visibility</p:attrName>
                                        </p:attrNameLst>
                                      </p:cBhvr>
                                      <p:to>
                                        <p:strVal val="visible"/>
                                      </p:to>
                                    </p:set>
                                    <p:anim calcmode="lin" valueType="num">
                                      <p:cBhvr additive="base">
                                        <p:cTn id="15" dur="500" fill="hold"/>
                                        <p:tgtEl>
                                          <p:spTgt spid="54"/>
                                        </p:tgtEl>
                                        <p:attrNameLst>
                                          <p:attrName>ppt_x</p:attrName>
                                        </p:attrNameLst>
                                      </p:cBhvr>
                                      <p:tavLst>
                                        <p:tav tm="0">
                                          <p:val>
                                            <p:strVal val="#ppt_x"/>
                                          </p:val>
                                        </p:tav>
                                        <p:tav tm="100000">
                                          <p:val>
                                            <p:strVal val="#ppt_x"/>
                                          </p:val>
                                        </p:tav>
                                      </p:tavLst>
                                    </p:anim>
                                    <p:anim calcmode="lin" valueType="num">
                                      <p:cBhvr additive="base">
                                        <p:cTn id="16"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barn(inVertical)">
                                      <p:cBhvr>
                                        <p:cTn id="2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p:bldP spid="30" grpId="0"/>
      <p:bldP spid="54"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对角圆角 2">
            <a:extLst>
              <a:ext uri="{FF2B5EF4-FFF2-40B4-BE49-F238E27FC236}">
                <a16:creationId xmlns:a16="http://schemas.microsoft.com/office/drawing/2014/main" id="{4EAB68E5-9A5A-4589-B460-03B1ED458F75}"/>
              </a:ext>
            </a:extLst>
          </p:cNvPr>
          <p:cNvSpPr/>
          <p:nvPr/>
        </p:nvSpPr>
        <p:spPr>
          <a:xfrm>
            <a:off x="1258519" y="2132856"/>
            <a:ext cx="6732756" cy="3744416"/>
          </a:xfrm>
          <a:prstGeom prst="round2Diag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161063" y="260648"/>
            <a:ext cx="6732756" cy="646331"/>
          </a:xfrm>
          <a:prstGeom prst="rect">
            <a:avLst/>
          </a:prstGeom>
          <a:noFill/>
        </p:spPr>
        <p:txBody>
          <a:bodyPr vert="horz" wrap="squar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提高保障和改善民生水平</a:t>
            </a:r>
            <a:endParaRPr lang="en-US" altLang="zh-CN" dirty="0">
              <a:solidFill>
                <a:srgbClr val="FFFF00"/>
              </a:solidFill>
            </a:endParaRPr>
          </a:p>
        </p:txBody>
      </p:sp>
      <p:sp>
        <p:nvSpPr>
          <p:cNvPr id="30" name="矩形 29">
            <a:extLst>
              <a:ext uri="{FF2B5EF4-FFF2-40B4-BE49-F238E27FC236}">
                <a16:creationId xmlns:a16="http://schemas.microsoft.com/office/drawing/2014/main" id="{B1DAE52A-B6D2-4962-8A9F-FB3D3809F136}"/>
              </a:ext>
            </a:extLst>
          </p:cNvPr>
          <p:cNvSpPr/>
          <p:nvPr/>
        </p:nvSpPr>
        <p:spPr>
          <a:xfrm>
            <a:off x="1125067" y="1484784"/>
            <a:ext cx="4752528" cy="523220"/>
          </a:xfrm>
          <a:prstGeom prst="rect">
            <a:avLst/>
          </a:prstGeom>
        </p:spPr>
        <p:txBody>
          <a:bodyPr wrap="square">
            <a:spAutoFit/>
          </a:bodyPr>
          <a:lstStyle/>
          <a:p>
            <a:r>
              <a:rPr lang="zh-CN" altLang="en-US" sz="2800" b="1" dirty="0">
                <a:solidFill>
                  <a:schemeClr val="accent1"/>
                </a:solidFill>
                <a:latin typeface="微软雅黑" panose="020B0503020204020204" pitchFamily="34" charset="-122"/>
                <a:ea typeface="微软雅黑" panose="020B0503020204020204" pitchFamily="34" charset="-122"/>
              </a:rPr>
              <a:t>（</a:t>
            </a:r>
            <a:r>
              <a:rPr lang="en-US" altLang="zh-CN" sz="2800" b="1" dirty="0">
                <a:solidFill>
                  <a:schemeClr val="accent1"/>
                </a:solidFill>
                <a:latin typeface="微软雅黑" panose="020B0503020204020204" pitchFamily="34" charset="-122"/>
                <a:ea typeface="微软雅黑" panose="020B0503020204020204" pitchFamily="34" charset="-122"/>
              </a:rPr>
              <a:t>01</a:t>
            </a:r>
            <a:r>
              <a:rPr lang="zh-CN" altLang="en-US" sz="2800" b="1" dirty="0">
                <a:solidFill>
                  <a:schemeClr val="accent1"/>
                </a:solidFill>
                <a:latin typeface="微软雅黑" panose="020B0503020204020204" pitchFamily="34" charset="-122"/>
                <a:ea typeface="微软雅黑" panose="020B0503020204020204" pitchFamily="34" charset="-122"/>
              </a:rPr>
              <a:t>）、着力促进就业创业</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51" name="矩形 50">
            <a:extLst>
              <a:ext uri="{FF2B5EF4-FFF2-40B4-BE49-F238E27FC236}">
                <a16:creationId xmlns:a16="http://schemas.microsoft.com/office/drawing/2014/main" id="{83746CE0-14B8-46A5-A867-922A18017DD5}"/>
              </a:ext>
            </a:extLst>
          </p:cNvPr>
          <p:cNvSpPr/>
          <p:nvPr/>
        </p:nvSpPr>
        <p:spPr>
          <a:xfrm>
            <a:off x="1535988" y="2204864"/>
            <a:ext cx="6357831" cy="3416320"/>
          </a:xfrm>
          <a:prstGeom prst="rect">
            <a:avLst/>
          </a:prstGeom>
        </p:spPr>
        <p:txBody>
          <a:bodyPr wrap="none">
            <a:spAutoFit/>
          </a:bodyPr>
          <a:lstStyle/>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大规模开展职业技能培训，运用“互联网</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发展新就业形态</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促进多渠道就业，支持以创业带动就业</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扎实做好退役军人安置</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加大对残疾人等就业困难人员援助力度</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扩大农民工就业，全面治理拖欠工资问题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要健全劳动关系协商机制，消除性别和身份歧视</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7" name="图片 6">
            <a:extLst>
              <a:ext uri="{FF2B5EF4-FFF2-40B4-BE49-F238E27FC236}">
                <a16:creationId xmlns:a16="http://schemas.microsoft.com/office/drawing/2014/main" id="{DA539C2D-CB63-437C-9090-6DEA2CD1A39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43296" y="2319756"/>
            <a:ext cx="2962891" cy="3386691"/>
          </a:xfrm>
          <a:prstGeom prst="rect">
            <a:avLst/>
          </a:prstGeom>
        </p:spPr>
      </p:pic>
    </p:spTree>
    <p:extLst>
      <p:ext uri="{BB962C8B-B14F-4D97-AF65-F5344CB8AC3E}">
        <p14:creationId xmlns:p14="http://schemas.microsoft.com/office/powerpoint/2010/main" val="361779409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down)">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对角圆角 5">
            <a:extLst>
              <a:ext uri="{FF2B5EF4-FFF2-40B4-BE49-F238E27FC236}">
                <a16:creationId xmlns:a16="http://schemas.microsoft.com/office/drawing/2014/main" id="{D9946054-1FF1-4607-8828-5836890CAB4E}"/>
              </a:ext>
            </a:extLst>
          </p:cNvPr>
          <p:cNvSpPr/>
          <p:nvPr/>
        </p:nvSpPr>
        <p:spPr>
          <a:xfrm>
            <a:off x="1258519" y="2132856"/>
            <a:ext cx="6275260" cy="3744416"/>
          </a:xfrm>
          <a:prstGeom prst="round2Diag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161063" y="260648"/>
            <a:ext cx="6732756" cy="646331"/>
          </a:xfrm>
          <a:prstGeom prst="rect">
            <a:avLst/>
          </a:prstGeom>
          <a:noFill/>
        </p:spPr>
        <p:txBody>
          <a:bodyPr vert="horz" wrap="squar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提高保障和改善民生水平</a:t>
            </a:r>
            <a:endParaRPr lang="en-US" altLang="zh-CN" dirty="0">
              <a:solidFill>
                <a:srgbClr val="FFFF00"/>
              </a:solidFill>
            </a:endParaRPr>
          </a:p>
        </p:txBody>
      </p:sp>
      <p:sp>
        <p:nvSpPr>
          <p:cNvPr id="30" name="矩形 29">
            <a:extLst>
              <a:ext uri="{FF2B5EF4-FFF2-40B4-BE49-F238E27FC236}">
                <a16:creationId xmlns:a16="http://schemas.microsoft.com/office/drawing/2014/main" id="{B1DAE52A-B6D2-4962-8A9F-FB3D3809F136}"/>
              </a:ext>
            </a:extLst>
          </p:cNvPr>
          <p:cNvSpPr/>
          <p:nvPr/>
        </p:nvSpPr>
        <p:spPr>
          <a:xfrm>
            <a:off x="1125067" y="1484784"/>
            <a:ext cx="5544616" cy="523220"/>
          </a:xfrm>
          <a:prstGeom prst="rect">
            <a:avLst/>
          </a:prstGeom>
        </p:spPr>
        <p:txBody>
          <a:bodyPr wrap="square">
            <a:spAutoFit/>
          </a:bodyPr>
          <a:lstStyle/>
          <a:p>
            <a:r>
              <a:rPr lang="zh-CN" altLang="en-US" sz="2800" b="1" dirty="0">
                <a:solidFill>
                  <a:schemeClr val="accent1"/>
                </a:solidFill>
                <a:latin typeface="微软雅黑" panose="020B0503020204020204" pitchFamily="34" charset="-122"/>
                <a:ea typeface="微软雅黑" panose="020B0503020204020204" pitchFamily="34" charset="-122"/>
              </a:rPr>
              <a:t>（</a:t>
            </a:r>
            <a:r>
              <a:rPr lang="en-US" altLang="zh-CN" sz="2800" b="1" dirty="0">
                <a:solidFill>
                  <a:schemeClr val="accent1"/>
                </a:solidFill>
                <a:latin typeface="微软雅黑" panose="020B0503020204020204" pitchFamily="34" charset="-122"/>
                <a:ea typeface="微软雅黑" panose="020B0503020204020204" pitchFamily="34" charset="-122"/>
              </a:rPr>
              <a:t>02</a:t>
            </a:r>
            <a:r>
              <a:rPr lang="zh-CN" altLang="en-US" sz="2800" b="1" dirty="0">
                <a:solidFill>
                  <a:schemeClr val="accent1"/>
                </a:solidFill>
                <a:latin typeface="微软雅黑" panose="020B0503020204020204" pitchFamily="34" charset="-122"/>
                <a:ea typeface="微软雅黑" panose="020B0503020204020204" pitchFamily="34" charset="-122"/>
              </a:rPr>
              <a:t>）、稳步提高居民收入水平</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52" name="矩形 51">
            <a:extLst>
              <a:ext uri="{FF2B5EF4-FFF2-40B4-BE49-F238E27FC236}">
                <a16:creationId xmlns:a16="http://schemas.microsoft.com/office/drawing/2014/main" id="{DF944F59-571E-42A6-B367-D8B0BD63A87E}"/>
              </a:ext>
            </a:extLst>
          </p:cNvPr>
          <p:cNvSpPr/>
          <p:nvPr/>
        </p:nvSpPr>
        <p:spPr>
          <a:xfrm>
            <a:off x="1755133" y="2296904"/>
            <a:ext cx="5544616" cy="3416320"/>
          </a:xfrm>
          <a:prstGeom prst="rect">
            <a:avLst/>
          </a:prstGeom>
        </p:spPr>
        <p:txBody>
          <a:bodyPr wrap="square">
            <a:spAutoFit/>
          </a:bodyPr>
          <a:lstStyle/>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继续提高退休人员基本养老金和城乡居民基础养老金</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合理调整社会最低工资标准</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完善机关事业单位工资和津补贴制度，向艰苦地区、特殊岗位倾斜</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提高个人所得税起征点，增加子女教育、大病医疗等专项费用扣除</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7" name="图片 4">
            <a:extLst>
              <a:ext uri="{FF2B5EF4-FFF2-40B4-BE49-F238E27FC236}">
                <a16:creationId xmlns:a16="http://schemas.microsoft.com/office/drawing/2014/main" id="{A18C81AF-96A4-4145-9AEE-31490C9777F1}"/>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796363" y="2924944"/>
            <a:ext cx="3582145" cy="1936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6178781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2"/>
                                        </p:tgtEl>
                                        <p:attrNameLst>
                                          <p:attrName>style.visibility</p:attrName>
                                        </p:attrNameLst>
                                      </p:cBhvr>
                                      <p:to>
                                        <p:strVal val="visible"/>
                                      </p:to>
                                    </p:set>
                                    <p:anim calcmode="lin" valueType="num">
                                      <p:cBhvr additive="base">
                                        <p:cTn id="15" dur="500" fill="hold"/>
                                        <p:tgtEl>
                                          <p:spTgt spid="52"/>
                                        </p:tgtEl>
                                        <p:attrNameLst>
                                          <p:attrName>ppt_x</p:attrName>
                                        </p:attrNameLst>
                                      </p:cBhvr>
                                      <p:tavLst>
                                        <p:tav tm="0">
                                          <p:val>
                                            <p:strVal val="#ppt_x"/>
                                          </p:val>
                                        </p:tav>
                                        <p:tav tm="100000">
                                          <p:val>
                                            <p:strVal val="#ppt_x"/>
                                          </p:val>
                                        </p:tav>
                                      </p:tavLst>
                                    </p:anim>
                                    <p:anim calcmode="lin" valueType="num">
                                      <p:cBhvr additive="base">
                                        <p:cTn id="16"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down)">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barn(inVertical)">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30" grpId="0"/>
      <p:bldP spid="52"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对角圆角 5">
            <a:extLst>
              <a:ext uri="{FF2B5EF4-FFF2-40B4-BE49-F238E27FC236}">
                <a16:creationId xmlns:a16="http://schemas.microsoft.com/office/drawing/2014/main" id="{D1E49E33-F0D6-4BF5-B729-0E3C45B4BB70}"/>
              </a:ext>
            </a:extLst>
          </p:cNvPr>
          <p:cNvSpPr/>
          <p:nvPr/>
        </p:nvSpPr>
        <p:spPr>
          <a:xfrm>
            <a:off x="1258519" y="2132855"/>
            <a:ext cx="9659636" cy="3910135"/>
          </a:xfrm>
          <a:prstGeom prst="round2Diag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161063" y="260648"/>
            <a:ext cx="6732756" cy="646331"/>
          </a:xfrm>
          <a:prstGeom prst="rect">
            <a:avLst/>
          </a:prstGeom>
          <a:noFill/>
        </p:spPr>
        <p:txBody>
          <a:bodyPr vert="horz" wrap="squar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提高保障和改善民生水平</a:t>
            </a:r>
            <a:endParaRPr lang="en-US" altLang="zh-CN" dirty="0">
              <a:solidFill>
                <a:srgbClr val="FFFF00"/>
              </a:solidFill>
            </a:endParaRPr>
          </a:p>
        </p:txBody>
      </p:sp>
      <p:sp>
        <p:nvSpPr>
          <p:cNvPr id="30" name="矩形 29">
            <a:extLst>
              <a:ext uri="{FF2B5EF4-FFF2-40B4-BE49-F238E27FC236}">
                <a16:creationId xmlns:a16="http://schemas.microsoft.com/office/drawing/2014/main" id="{B1DAE52A-B6D2-4962-8A9F-FB3D3809F136}"/>
              </a:ext>
            </a:extLst>
          </p:cNvPr>
          <p:cNvSpPr/>
          <p:nvPr/>
        </p:nvSpPr>
        <p:spPr>
          <a:xfrm>
            <a:off x="1125067" y="1484784"/>
            <a:ext cx="5832648" cy="523220"/>
          </a:xfrm>
          <a:prstGeom prst="rect">
            <a:avLst/>
          </a:prstGeom>
        </p:spPr>
        <p:txBody>
          <a:bodyPr wrap="square">
            <a:spAutoFit/>
          </a:bodyPr>
          <a:lstStyle/>
          <a:p>
            <a:r>
              <a:rPr lang="zh-CN" altLang="en-US" sz="2800" b="1" dirty="0">
                <a:solidFill>
                  <a:schemeClr val="accent1"/>
                </a:solidFill>
                <a:latin typeface="微软雅黑" panose="020B0503020204020204" pitchFamily="34" charset="-122"/>
                <a:ea typeface="微软雅黑" panose="020B0503020204020204" pitchFamily="34" charset="-122"/>
              </a:rPr>
              <a:t>（</a:t>
            </a:r>
            <a:r>
              <a:rPr lang="en-US" altLang="zh-CN" sz="2800" b="1" dirty="0">
                <a:solidFill>
                  <a:schemeClr val="accent1"/>
                </a:solidFill>
                <a:latin typeface="微软雅黑" panose="020B0503020204020204" pitchFamily="34" charset="-122"/>
                <a:ea typeface="微软雅黑" panose="020B0503020204020204" pitchFamily="34" charset="-122"/>
              </a:rPr>
              <a:t>03</a:t>
            </a:r>
            <a:r>
              <a:rPr lang="zh-CN" altLang="en-US" sz="2800" b="1" dirty="0">
                <a:solidFill>
                  <a:schemeClr val="accent1"/>
                </a:solidFill>
                <a:latin typeface="微软雅黑" panose="020B0503020204020204" pitchFamily="34" charset="-122"/>
                <a:ea typeface="微软雅黑" panose="020B0503020204020204" pitchFamily="34" charset="-122"/>
              </a:rPr>
              <a:t>）、发展公平而有质量的教育</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53" name="矩形 52">
            <a:extLst>
              <a:ext uri="{FF2B5EF4-FFF2-40B4-BE49-F238E27FC236}">
                <a16:creationId xmlns:a16="http://schemas.microsoft.com/office/drawing/2014/main" id="{81F4ED75-1643-4C6E-AB27-2E0CD9928838}"/>
              </a:ext>
            </a:extLst>
          </p:cNvPr>
          <p:cNvSpPr/>
          <p:nvPr/>
        </p:nvSpPr>
        <p:spPr>
          <a:xfrm>
            <a:off x="1515829" y="2071985"/>
            <a:ext cx="9145015" cy="4031873"/>
          </a:xfrm>
          <a:prstGeom prst="rect">
            <a:avLst/>
          </a:prstGeom>
        </p:spPr>
        <p:txBody>
          <a:bodyPr wrap="square">
            <a:spAutoFit/>
          </a:bodyPr>
          <a:lstStyle/>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教育投入继续向困难地区和薄弱环节倾斜</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切实降低农村学生辍学率，抓紧消除城镇“大班额”，着力解决中小学生课外负担重问题</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多渠道增加学前教育资源供给，运用互联网等信息化手段，加强对儿童托育全过程监管，一定要让家长放心安心</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支持社会力量举办职业教育</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继续实施农村和贫困地区专项招生计划</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发展民族教育、特殊教育、继续教育和网络教育</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加强师资队伍和师德师风建设</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7" name="组合 6">
            <a:extLst>
              <a:ext uri="{FF2B5EF4-FFF2-40B4-BE49-F238E27FC236}">
                <a16:creationId xmlns:a16="http://schemas.microsoft.com/office/drawing/2014/main" id="{1579A73A-DF0E-444C-AD44-1B589A79A064}"/>
              </a:ext>
            </a:extLst>
          </p:cNvPr>
          <p:cNvGrpSpPr/>
          <p:nvPr/>
        </p:nvGrpSpPr>
        <p:grpSpPr>
          <a:xfrm>
            <a:off x="6700372" y="3924044"/>
            <a:ext cx="4226240" cy="2109934"/>
            <a:chOff x="1190768" y="3832901"/>
            <a:chExt cx="3483782" cy="1739265"/>
          </a:xfrm>
          <a:effectLst>
            <a:outerShdw blurRad="317500" dist="215900" dir="8100000" algn="tr" rotWithShape="0">
              <a:prstClr val="black">
                <a:alpha val="40000"/>
              </a:prstClr>
            </a:outerShdw>
          </a:effectLst>
        </p:grpSpPr>
        <p:grpSp>
          <p:nvGrpSpPr>
            <p:cNvPr id="8" name="组合 7">
              <a:extLst>
                <a:ext uri="{FF2B5EF4-FFF2-40B4-BE49-F238E27FC236}">
                  <a16:creationId xmlns:a16="http://schemas.microsoft.com/office/drawing/2014/main" id="{CADBE662-FDA7-4A81-9A28-48C173E09A26}"/>
                </a:ext>
              </a:extLst>
            </p:cNvPr>
            <p:cNvGrpSpPr/>
            <p:nvPr/>
          </p:nvGrpSpPr>
          <p:grpSpPr>
            <a:xfrm>
              <a:off x="1190768" y="3832901"/>
              <a:ext cx="3483782" cy="1739265"/>
              <a:chOff x="2045347" y="3884176"/>
              <a:chExt cx="3483782" cy="1739265"/>
            </a:xfrm>
          </p:grpSpPr>
          <p:sp>
            <p:nvSpPr>
              <p:cNvPr id="10" name="圆角矩形 52">
                <a:extLst>
                  <a:ext uri="{FF2B5EF4-FFF2-40B4-BE49-F238E27FC236}">
                    <a16:creationId xmlns:a16="http://schemas.microsoft.com/office/drawing/2014/main" id="{C2463299-28A6-4C30-BC3D-9B65CE67D542}"/>
                  </a:ext>
                </a:extLst>
              </p:cNvPr>
              <p:cNvSpPr/>
              <p:nvPr/>
            </p:nvSpPr>
            <p:spPr>
              <a:xfrm>
                <a:off x="2045347" y="4753808"/>
                <a:ext cx="3483782" cy="867955"/>
              </a:xfrm>
              <a:prstGeom prst="round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2700000" scaled="1"/>
                <a:tileRect/>
              </a:gradFill>
              <a:ln w="25400" cap="flat" cmpd="sng" algn="ctr">
                <a:solidFill>
                  <a:srgbClr val="C00000"/>
                </a:solidFill>
                <a:prstDash val="solid"/>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defRPr/>
                </a:pPr>
                <a:endParaRPr lang="zh-CN" altLang="en-US" sz="3750" kern="0">
                  <a:solidFill>
                    <a:srgbClr val="FFF9EF"/>
                  </a:solidFill>
                  <a:latin typeface="微软雅黑" panose="020B0503020204020204" charset="-122"/>
                  <a:ea typeface="微软雅黑" panose="020B0503020204020204" charset="-122"/>
                </a:endParaRPr>
              </a:p>
            </p:txBody>
          </p:sp>
          <p:pic>
            <p:nvPicPr>
              <p:cNvPr id="11" name="图片 10" descr="E:\xfplay\49a0c7478d17894d047899cfa16be1f7.png49a0c7478d17894d047899cfa16be1f7">
                <a:extLst>
                  <a:ext uri="{FF2B5EF4-FFF2-40B4-BE49-F238E27FC236}">
                    <a16:creationId xmlns:a16="http://schemas.microsoft.com/office/drawing/2014/main" id="{839C0EE4-0E83-47B8-8A55-9C128F248FFB}"/>
                  </a:ext>
                </a:extLst>
              </p:cNvPr>
              <p:cNvPicPr>
                <a:picLocks noChangeAspect="1"/>
              </p:cNvPicPr>
              <p:nvPr/>
            </p:nvPicPr>
            <p:blipFill>
              <a:blip r:embed="rId3"/>
              <a:srcRect/>
              <a:stretch>
                <a:fillRect/>
              </a:stretch>
            </p:blipFill>
            <p:spPr>
              <a:xfrm>
                <a:off x="3694546" y="3884176"/>
                <a:ext cx="1820228" cy="1739265"/>
              </a:xfrm>
              <a:prstGeom prst="rect">
                <a:avLst/>
              </a:prstGeom>
            </p:spPr>
          </p:pic>
        </p:grpSp>
        <p:sp>
          <p:nvSpPr>
            <p:cNvPr id="9" name="矩形 8">
              <a:extLst>
                <a:ext uri="{FF2B5EF4-FFF2-40B4-BE49-F238E27FC236}">
                  <a16:creationId xmlns:a16="http://schemas.microsoft.com/office/drawing/2014/main" id="{DBBC1C8F-E5BB-48E4-9F78-7974A04D809E}"/>
                </a:ext>
              </a:extLst>
            </p:cNvPr>
            <p:cNvSpPr/>
            <p:nvPr/>
          </p:nvSpPr>
          <p:spPr>
            <a:xfrm>
              <a:off x="1460062" y="4844403"/>
              <a:ext cx="1452473" cy="520099"/>
            </a:xfrm>
            <a:prstGeom prst="rect">
              <a:avLst/>
            </a:prstGeom>
          </p:spPr>
          <p:txBody>
            <a:bodyPr wrap="none">
              <a:spAutoFit/>
            </a:bodyPr>
            <a:lstStyle/>
            <a:p>
              <a:pPr algn="ctr"/>
              <a:r>
                <a:rPr lang="zh-CN" altLang="en-US" sz="3500" b="1" spc="600" dirty="0">
                  <a:solidFill>
                    <a:schemeClr val="bg1"/>
                  </a:solidFill>
                  <a:latin typeface="微软雅黑" panose="020B0503020204020204" pitchFamily="34" charset="-122"/>
                  <a:ea typeface="微软雅黑" panose="020B0503020204020204" pitchFamily="34" charset="-122"/>
                </a:rPr>
                <a:t>中国梦</a:t>
              </a:r>
            </a:p>
          </p:txBody>
        </p:sp>
      </p:grpSp>
    </p:spTree>
    <p:extLst>
      <p:ext uri="{BB962C8B-B14F-4D97-AF65-F5344CB8AC3E}">
        <p14:creationId xmlns:p14="http://schemas.microsoft.com/office/powerpoint/2010/main" val="410601834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3"/>
                                        </p:tgtEl>
                                        <p:attrNameLst>
                                          <p:attrName>style.visibility</p:attrName>
                                        </p:attrNameLst>
                                      </p:cBhvr>
                                      <p:to>
                                        <p:strVal val="visible"/>
                                      </p:to>
                                    </p:set>
                                    <p:anim calcmode="lin" valueType="num">
                                      <p:cBhvr additive="base">
                                        <p:cTn id="15" dur="500" fill="hold"/>
                                        <p:tgtEl>
                                          <p:spTgt spid="53"/>
                                        </p:tgtEl>
                                        <p:attrNameLst>
                                          <p:attrName>ppt_x</p:attrName>
                                        </p:attrNameLst>
                                      </p:cBhvr>
                                      <p:tavLst>
                                        <p:tav tm="0">
                                          <p:val>
                                            <p:strVal val="#ppt_x"/>
                                          </p:val>
                                        </p:tav>
                                        <p:tav tm="100000">
                                          <p:val>
                                            <p:strVal val="#ppt_x"/>
                                          </p:val>
                                        </p:tav>
                                      </p:tavLst>
                                    </p:anim>
                                    <p:anim calcmode="lin" valueType="num">
                                      <p:cBhvr additive="base">
                                        <p:cTn id="16"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arn(inVertical)">
                                      <p:cBhvr>
                                        <p:cTn id="21" dur="500"/>
                                        <p:tgtEl>
                                          <p:spTgt spid="6"/>
                                        </p:tgtEl>
                                      </p:cBhvr>
                                    </p:animEffect>
                                  </p:childTnLst>
                                </p:cTn>
                              </p:par>
                            </p:childTnLst>
                          </p:cTn>
                        </p:par>
                        <p:par>
                          <p:cTn id="22" fill="hold">
                            <p:stCondLst>
                              <p:cond delay="500"/>
                            </p:stCondLst>
                            <p:childTnLst>
                              <p:par>
                                <p:cTn id="23" presetID="53" presetClass="entr" presetSubtype="16"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 fill="hold"/>
                                        <p:tgtEl>
                                          <p:spTgt spid="7"/>
                                        </p:tgtEl>
                                        <p:attrNameLst>
                                          <p:attrName>ppt_w</p:attrName>
                                        </p:attrNameLst>
                                      </p:cBhvr>
                                      <p:tavLst>
                                        <p:tav tm="0">
                                          <p:val>
                                            <p:fltVal val="0"/>
                                          </p:val>
                                        </p:tav>
                                        <p:tav tm="100000">
                                          <p:val>
                                            <p:strVal val="#ppt_w"/>
                                          </p:val>
                                        </p:tav>
                                      </p:tavLst>
                                    </p:anim>
                                    <p:anim calcmode="lin" valueType="num">
                                      <p:cBhvr>
                                        <p:cTn id="26" dur="100" fill="hold"/>
                                        <p:tgtEl>
                                          <p:spTgt spid="7"/>
                                        </p:tgtEl>
                                        <p:attrNameLst>
                                          <p:attrName>ppt_h</p:attrName>
                                        </p:attrNameLst>
                                      </p:cBhvr>
                                      <p:tavLst>
                                        <p:tav tm="0">
                                          <p:val>
                                            <p:fltVal val="0"/>
                                          </p:val>
                                        </p:tav>
                                        <p:tav tm="100000">
                                          <p:val>
                                            <p:strVal val="#ppt_h"/>
                                          </p:val>
                                        </p:tav>
                                      </p:tavLst>
                                    </p:anim>
                                    <p:animEffect transition="in" filter="fade">
                                      <p:cBhvr>
                                        <p:cTn id="27" dur="100"/>
                                        <p:tgtEl>
                                          <p:spTgt spid="7"/>
                                        </p:tgtEl>
                                      </p:cBhvr>
                                    </p:animEffect>
                                  </p:childTnLst>
                                </p:cTn>
                              </p:par>
                              <p:par>
                                <p:cTn id="28" presetID="6" presetClass="emph" presetSubtype="0" fill="hold" nodeType="withEffect">
                                  <p:stCondLst>
                                    <p:cond delay="100"/>
                                  </p:stCondLst>
                                  <p:childTnLst>
                                    <p:animScale>
                                      <p:cBhvr>
                                        <p:cTn id="29" dur="100" fill="hold"/>
                                        <p:tgtEl>
                                          <p:spTgt spid="7"/>
                                        </p:tgtEl>
                                      </p:cBhvr>
                                      <p:by x="110000" y="110000"/>
                                    </p:animScale>
                                  </p:childTnLst>
                                </p:cTn>
                              </p:par>
                              <p:par>
                                <p:cTn id="30" presetID="6" presetClass="emph" presetSubtype="0" fill="hold" nodeType="withEffect">
                                  <p:stCondLst>
                                    <p:cond delay="200"/>
                                  </p:stCondLst>
                                  <p:childTnLst>
                                    <p:animScale>
                                      <p:cBhvr>
                                        <p:cTn id="31" dur="200" fill="hold"/>
                                        <p:tgtEl>
                                          <p:spTgt spid="7"/>
                                        </p:tgtEl>
                                      </p:cBhvr>
                                      <p:by x="90000" y="90000"/>
                                    </p:animScale>
                                  </p:childTnLst>
                                </p:cTn>
                              </p:par>
                              <p:par>
                                <p:cTn id="32" presetID="6" presetClass="emph" presetSubtype="0" fill="hold" nodeType="withEffect">
                                  <p:stCondLst>
                                    <p:cond delay="400"/>
                                  </p:stCondLst>
                                  <p:childTnLst>
                                    <p:animScale>
                                      <p:cBhvr>
                                        <p:cTn id="33" dur="100" fill="hold"/>
                                        <p:tgtEl>
                                          <p:spTgt spid="7"/>
                                        </p:tgtEl>
                                      </p:cBhvr>
                                      <p:by x="105000" y="105000"/>
                                    </p:animScale>
                                  </p:childTnLst>
                                </p:cTn>
                              </p:par>
                              <p:par>
                                <p:cTn id="34" presetID="6" presetClass="emph" presetSubtype="0" fill="hold" nodeType="withEffect">
                                  <p:stCondLst>
                                    <p:cond delay="500"/>
                                  </p:stCondLst>
                                  <p:childTnLst>
                                    <p:animScale>
                                      <p:cBhvr>
                                        <p:cTn id="35" dur="200" fill="hold"/>
                                        <p:tgtEl>
                                          <p:spTgt spid="7"/>
                                        </p:tgtEl>
                                      </p:cBhvr>
                                      <p:by x="95000" y="9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30" grpId="0"/>
      <p:bldP spid="53"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161063" y="260648"/>
            <a:ext cx="6732756" cy="646331"/>
          </a:xfrm>
          <a:prstGeom prst="rect">
            <a:avLst/>
          </a:prstGeom>
          <a:noFill/>
        </p:spPr>
        <p:txBody>
          <a:bodyPr vert="horz" wrap="squar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提高保障和改善民生水平</a:t>
            </a:r>
            <a:endParaRPr lang="en-US" altLang="zh-CN" dirty="0">
              <a:solidFill>
                <a:srgbClr val="FFFF00"/>
              </a:solidFill>
            </a:endParaRPr>
          </a:p>
        </p:txBody>
      </p:sp>
      <p:sp>
        <p:nvSpPr>
          <p:cNvPr id="30" name="矩形 29">
            <a:extLst>
              <a:ext uri="{FF2B5EF4-FFF2-40B4-BE49-F238E27FC236}">
                <a16:creationId xmlns:a16="http://schemas.microsoft.com/office/drawing/2014/main" id="{B1DAE52A-B6D2-4962-8A9F-FB3D3809F136}"/>
              </a:ext>
            </a:extLst>
          </p:cNvPr>
          <p:cNvSpPr/>
          <p:nvPr/>
        </p:nvSpPr>
        <p:spPr>
          <a:xfrm>
            <a:off x="1125067" y="1484784"/>
            <a:ext cx="5832648" cy="523220"/>
          </a:xfrm>
          <a:prstGeom prst="rect">
            <a:avLst/>
          </a:prstGeom>
        </p:spPr>
        <p:txBody>
          <a:bodyPr wrap="square">
            <a:spAutoFit/>
          </a:bodyPr>
          <a:lstStyle/>
          <a:p>
            <a:r>
              <a:rPr lang="zh-CN" altLang="en-US" sz="2800" b="1" dirty="0">
                <a:solidFill>
                  <a:schemeClr val="accent1"/>
                </a:solidFill>
                <a:latin typeface="微软雅黑" panose="020B0503020204020204" pitchFamily="34" charset="-122"/>
                <a:ea typeface="微软雅黑" panose="020B0503020204020204" pitchFamily="34" charset="-122"/>
              </a:rPr>
              <a:t>（</a:t>
            </a:r>
            <a:r>
              <a:rPr lang="en-US" altLang="zh-CN" sz="2800" b="1" dirty="0">
                <a:solidFill>
                  <a:schemeClr val="accent1"/>
                </a:solidFill>
                <a:latin typeface="微软雅黑" panose="020B0503020204020204" pitchFamily="34" charset="-122"/>
                <a:ea typeface="微软雅黑" panose="020B0503020204020204" pitchFamily="34" charset="-122"/>
              </a:rPr>
              <a:t>04</a:t>
            </a:r>
            <a:r>
              <a:rPr lang="zh-CN" altLang="en-US" sz="2800" b="1" dirty="0">
                <a:solidFill>
                  <a:schemeClr val="accent1"/>
                </a:solidFill>
                <a:latin typeface="微软雅黑" panose="020B0503020204020204" pitchFamily="34" charset="-122"/>
                <a:ea typeface="微软雅黑" panose="020B0503020204020204" pitchFamily="34" charset="-122"/>
              </a:rPr>
              <a:t>）、实施健康中国战略</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56" name="矩形 55">
            <a:extLst>
              <a:ext uri="{FF2B5EF4-FFF2-40B4-BE49-F238E27FC236}">
                <a16:creationId xmlns:a16="http://schemas.microsoft.com/office/drawing/2014/main" id="{8357EEAE-E7CD-4C80-9355-284BC96E5445}"/>
              </a:ext>
            </a:extLst>
          </p:cNvPr>
          <p:cNvSpPr/>
          <p:nvPr/>
        </p:nvSpPr>
        <p:spPr>
          <a:xfrm>
            <a:off x="1358401" y="2494019"/>
            <a:ext cx="9982051" cy="3416320"/>
          </a:xfrm>
          <a:prstGeom prst="rect">
            <a:avLst/>
          </a:prstGeom>
        </p:spPr>
        <p:txBody>
          <a:bodyPr wrap="square">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居民基本医保人均财政补助标准再增加</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40</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元，一半用于大病保险</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扩大跨省异地就医直接结算范围，把基层医院和外出农民工、外来就业创业人员等全部纳入</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加强全科医生队伍建设，推进分级诊疗</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继续提高基本公共卫生服务经费人均财政补助标准</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改善妇幼保健服务。</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支持中医药事业传承发展。</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创新食品药品监管方式</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做好北京冬奥会、冬残奥会筹办工作</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8" name="组合 7">
            <a:extLst>
              <a:ext uri="{FF2B5EF4-FFF2-40B4-BE49-F238E27FC236}">
                <a16:creationId xmlns:a16="http://schemas.microsoft.com/office/drawing/2014/main" id="{1C659C0A-4CDA-4524-B719-F1B0D8B4E12E}"/>
              </a:ext>
            </a:extLst>
          </p:cNvPr>
          <p:cNvGrpSpPr/>
          <p:nvPr/>
        </p:nvGrpSpPr>
        <p:grpSpPr>
          <a:xfrm>
            <a:off x="1161063" y="2383072"/>
            <a:ext cx="9667774" cy="3638215"/>
            <a:chOff x="1106129" y="2153265"/>
            <a:chExt cx="7831394" cy="2775898"/>
          </a:xfrm>
        </p:grpSpPr>
        <p:sp>
          <p:nvSpPr>
            <p:cNvPr id="9" name="矩形 8">
              <a:extLst>
                <a:ext uri="{FF2B5EF4-FFF2-40B4-BE49-F238E27FC236}">
                  <a16:creationId xmlns:a16="http://schemas.microsoft.com/office/drawing/2014/main" id="{693ADF5A-5AEA-4D06-80F3-9CD06F8C3D91}"/>
                </a:ext>
              </a:extLst>
            </p:cNvPr>
            <p:cNvSpPr/>
            <p:nvPr/>
          </p:nvSpPr>
          <p:spPr>
            <a:xfrm>
              <a:off x="1106129" y="2153265"/>
              <a:ext cx="7831394" cy="2775898"/>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ea typeface="微软雅黑" panose="020B0503020204020204" pitchFamily="34" charset="-122"/>
              </a:endParaRPr>
            </a:p>
          </p:txBody>
        </p:sp>
        <p:sp>
          <p:nvSpPr>
            <p:cNvPr id="10" name="矩形 9">
              <a:extLst>
                <a:ext uri="{FF2B5EF4-FFF2-40B4-BE49-F238E27FC236}">
                  <a16:creationId xmlns:a16="http://schemas.microsoft.com/office/drawing/2014/main" id="{FC8E744D-8644-43A5-9F54-B815024FCF0D}"/>
                </a:ext>
              </a:extLst>
            </p:cNvPr>
            <p:cNvSpPr/>
            <p:nvPr/>
          </p:nvSpPr>
          <p:spPr>
            <a:xfrm>
              <a:off x="1106130" y="2356643"/>
              <a:ext cx="159854" cy="548790"/>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ea typeface="微软雅黑" panose="020B0503020204020204" pitchFamily="34" charset="-122"/>
              </a:endParaRPr>
            </a:p>
          </p:txBody>
        </p:sp>
      </p:grpSp>
      <p:pic>
        <p:nvPicPr>
          <p:cNvPr id="11" name="图片 10">
            <a:extLst>
              <a:ext uri="{FF2B5EF4-FFF2-40B4-BE49-F238E27FC236}">
                <a16:creationId xmlns:a16="http://schemas.microsoft.com/office/drawing/2014/main" id="{AEE1F795-FBD7-4130-9DB9-DAF78CAE288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15460" y="3725367"/>
            <a:ext cx="3413377" cy="2406867"/>
          </a:xfrm>
          <a:prstGeom prst="rect">
            <a:avLst/>
          </a:prstGeom>
        </p:spPr>
      </p:pic>
    </p:spTree>
    <p:extLst>
      <p:ext uri="{BB962C8B-B14F-4D97-AF65-F5344CB8AC3E}">
        <p14:creationId xmlns:p14="http://schemas.microsoft.com/office/powerpoint/2010/main" val="349183857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6"/>
                                        </p:tgtEl>
                                        <p:attrNameLst>
                                          <p:attrName>style.visibility</p:attrName>
                                        </p:attrNameLst>
                                      </p:cBhvr>
                                      <p:to>
                                        <p:strVal val="visible"/>
                                      </p:to>
                                    </p:set>
                                    <p:anim calcmode="lin" valueType="num">
                                      <p:cBhvr additive="base">
                                        <p:cTn id="15" dur="500" fill="hold"/>
                                        <p:tgtEl>
                                          <p:spTgt spid="56"/>
                                        </p:tgtEl>
                                        <p:attrNameLst>
                                          <p:attrName>ppt_x</p:attrName>
                                        </p:attrNameLst>
                                      </p:cBhvr>
                                      <p:tavLst>
                                        <p:tav tm="0">
                                          <p:val>
                                            <p:strVal val="#ppt_x"/>
                                          </p:val>
                                        </p:tav>
                                        <p:tav tm="100000">
                                          <p:val>
                                            <p:strVal val="#ppt_x"/>
                                          </p:val>
                                        </p:tav>
                                      </p:tavLst>
                                    </p:anim>
                                    <p:anim calcmode="lin" valueType="num">
                                      <p:cBhvr additive="base">
                                        <p:cTn id="16" dur="500" fill="hold"/>
                                        <p:tgtEl>
                                          <p:spTgt spid="5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1" presetClass="entr" presetSubtype="1"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heel(1)">
                                      <p:cBhvr>
                                        <p:cTn id="20" dur="500"/>
                                        <p:tgtEl>
                                          <p:spTgt spid="8"/>
                                        </p:tgtEl>
                                      </p:cBhvr>
                                    </p:animEffect>
                                  </p:childTnLst>
                                </p:cTn>
                              </p:par>
                              <p:par>
                                <p:cTn id="21" presetID="42"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0" grpId="0"/>
      <p:bldP spid="56"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161063" y="260648"/>
            <a:ext cx="6732756" cy="646331"/>
          </a:xfrm>
          <a:prstGeom prst="rect">
            <a:avLst/>
          </a:prstGeom>
          <a:noFill/>
        </p:spPr>
        <p:txBody>
          <a:bodyPr vert="horz" wrap="squar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提高保障和改善民生水平</a:t>
            </a:r>
            <a:endParaRPr lang="en-US" altLang="zh-CN" dirty="0">
              <a:solidFill>
                <a:srgbClr val="FFFF00"/>
              </a:solidFill>
            </a:endParaRPr>
          </a:p>
        </p:txBody>
      </p:sp>
      <p:sp>
        <p:nvSpPr>
          <p:cNvPr id="30" name="矩形 29">
            <a:extLst>
              <a:ext uri="{FF2B5EF4-FFF2-40B4-BE49-F238E27FC236}">
                <a16:creationId xmlns:a16="http://schemas.microsoft.com/office/drawing/2014/main" id="{B1DAE52A-B6D2-4962-8A9F-FB3D3809F136}"/>
              </a:ext>
            </a:extLst>
          </p:cNvPr>
          <p:cNvSpPr/>
          <p:nvPr/>
        </p:nvSpPr>
        <p:spPr>
          <a:xfrm>
            <a:off x="1125067" y="1484784"/>
            <a:ext cx="6696744" cy="523220"/>
          </a:xfrm>
          <a:prstGeom prst="rect">
            <a:avLst/>
          </a:prstGeom>
        </p:spPr>
        <p:txBody>
          <a:bodyPr wrap="square">
            <a:spAutoFit/>
          </a:bodyPr>
          <a:lstStyle/>
          <a:p>
            <a:r>
              <a:rPr lang="zh-CN" altLang="en-US" sz="2800" b="1" dirty="0">
                <a:solidFill>
                  <a:schemeClr val="accent1"/>
                </a:solidFill>
                <a:latin typeface="微软雅黑" panose="020B0503020204020204" pitchFamily="34" charset="-122"/>
                <a:ea typeface="微软雅黑" panose="020B0503020204020204" pitchFamily="34" charset="-122"/>
              </a:rPr>
              <a:t>（</a:t>
            </a:r>
            <a:r>
              <a:rPr lang="en-US" altLang="zh-CN" sz="2800" b="1" dirty="0">
                <a:solidFill>
                  <a:schemeClr val="accent1"/>
                </a:solidFill>
                <a:latin typeface="微软雅黑" panose="020B0503020204020204" pitchFamily="34" charset="-122"/>
                <a:ea typeface="微软雅黑" panose="020B0503020204020204" pitchFamily="34" charset="-122"/>
              </a:rPr>
              <a:t>05</a:t>
            </a:r>
            <a:r>
              <a:rPr lang="zh-CN" altLang="en-US" sz="2800" b="1" dirty="0">
                <a:solidFill>
                  <a:schemeClr val="accent1"/>
                </a:solidFill>
                <a:latin typeface="微软雅黑" panose="020B0503020204020204" pitchFamily="34" charset="-122"/>
                <a:ea typeface="微软雅黑" panose="020B0503020204020204" pitchFamily="34" charset="-122"/>
              </a:rPr>
              <a:t>）、更好解决群众住房问题</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55" name="矩形 54">
            <a:extLst>
              <a:ext uri="{FF2B5EF4-FFF2-40B4-BE49-F238E27FC236}">
                <a16:creationId xmlns:a16="http://schemas.microsoft.com/office/drawing/2014/main" id="{4E4004B0-CB9B-42B7-94D0-CE4BF3278E5E}"/>
              </a:ext>
            </a:extLst>
          </p:cNvPr>
          <p:cNvSpPr/>
          <p:nvPr/>
        </p:nvSpPr>
        <p:spPr>
          <a:xfrm>
            <a:off x="1557115" y="2492896"/>
            <a:ext cx="8856984" cy="3046988"/>
          </a:xfrm>
          <a:prstGeom prst="rect">
            <a:avLst/>
          </a:prstGeom>
        </p:spPr>
        <p:txBody>
          <a:bodyPr wrap="square">
            <a:spAutoFit/>
          </a:bodyPr>
          <a:lstStyle/>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启动新的三年棚改攻坚计划，今年开工</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580</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万套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加大公租房保障力度，对低收入住房困难家庭要应保尽保，将符合条件的新就业无房职工、外来务工人员纳入保障范围</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落实地方主体责任，继续实行差别化调控，建立健全长效机制</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支持居民自住购房需求，培育住房租赁市场，发展共有产权住房</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加快建立多主体供给、多渠道保障、租购并举的住房制度</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7" name="组合 6">
            <a:extLst>
              <a:ext uri="{FF2B5EF4-FFF2-40B4-BE49-F238E27FC236}">
                <a16:creationId xmlns:a16="http://schemas.microsoft.com/office/drawing/2014/main" id="{0C5D3750-5A64-480B-BBFD-308CB881019D}"/>
              </a:ext>
            </a:extLst>
          </p:cNvPr>
          <p:cNvGrpSpPr/>
          <p:nvPr/>
        </p:nvGrpSpPr>
        <p:grpSpPr>
          <a:xfrm>
            <a:off x="1286059" y="2420888"/>
            <a:ext cx="9128040" cy="3312368"/>
            <a:chOff x="1106129" y="2153265"/>
            <a:chExt cx="7831394" cy="2775898"/>
          </a:xfrm>
        </p:grpSpPr>
        <p:sp>
          <p:nvSpPr>
            <p:cNvPr id="8" name="矩形 7">
              <a:extLst>
                <a:ext uri="{FF2B5EF4-FFF2-40B4-BE49-F238E27FC236}">
                  <a16:creationId xmlns:a16="http://schemas.microsoft.com/office/drawing/2014/main" id="{835087A8-1E77-4421-ABC3-C8325EF288A3}"/>
                </a:ext>
              </a:extLst>
            </p:cNvPr>
            <p:cNvSpPr/>
            <p:nvPr/>
          </p:nvSpPr>
          <p:spPr>
            <a:xfrm>
              <a:off x="1106129" y="2153265"/>
              <a:ext cx="7831394" cy="2775898"/>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ea typeface="微软雅黑" panose="020B0503020204020204" pitchFamily="34" charset="-122"/>
              </a:endParaRPr>
            </a:p>
          </p:txBody>
        </p:sp>
        <p:sp>
          <p:nvSpPr>
            <p:cNvPr id="9" name="矩形 8">
              <a:extLst>
                <a:ext uri="{FF2B5EF4-FFF2-40B4-BE49-F238E27FC236}">
                  <a16:creationId xmlns:a16="http://schemas.microsoft.com/office/drawing/2014/main" id="{28A4517D-AABF-4AAD-9F4E-C1250B82589B}"/>
                </a:ext>
              </a:extLst>
            </p:cNvPr>
            <p:cNvSpPr/>
            <p:nvPr/>
          </p:nvSpPr>
          <p:spPr>
            <a:xfrm>
              <a:off x="1106129" y="2356643"/>
              <a:ext cx="191729" cy="548790"/>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ea typeface="微软雅黑" panose="020B0503020204020204" pitchFamily="34" charset="-122"/>
              </a:endParaRPr>
            </a:p>
          </p:txBody>
        </p:sp>
      </p:grpSp>
      <p:pic>
        <p:nvPicPr>
          <p:cNvPr id="10" name="图片 9">
            <a:extLst>
              <a:ext uri="{FF2B5EF4-FFF2-40B4-BE49-F238E27FC236}">
                <a16:creationId xmlns:a16="http://schemas.microsoft.com/office/drawing/2014/main" id="{07C0DB25-1B94-4281-B87B-A4EA65DA7E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81851" y="3404629"/>
            <a:ext cx="3138108" cy="2800760"/>
          </a:xfrm>
          <a:prstGeom prst="rect">
            <a:avLst/>
          </a:prstGeom>
          <a:effectLst>
            <a:softEdge rad="635000"/>
          </a:effectLst>
        </p:spPr>
      </p:pic>
    </p:spTree>
    <p:extLst>
      <p:ext uri="{BB962C8B-B14F-4D97-AF65-F5344CB8AC3E}">
        <p14:creationId xmlns:p14="http://schemas.microsoft.com/office/powerpoint/2010/main" val="2516719054"/>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5"/>
                                        </p:tgtEl>
                                        <p:attrNameLst>
                                          <p:attrName>style.visibility</p:attrName>
                                        </p:attrNameLst>
                                      </p:cBhvr>
                                      <p:to>
                                        <p:strVal val="visible"/>
                                      </p:to>
                                    </p:set>
                                    <p:anim calcmode="lin" valueType="num">
                                      <p:cBhvr additive="base">
                                        <p:cTn id="15" dur="500" fill="hold"/>
                                        <p:tgtEl>
                                          <p:spTgt spid="55"/>
                                        </p:tgtEl>
                                        <p:attrNameLst>
                                          <p:attrName>ppt_x</p:attrName>
                                        </p:attrNameLst>
                                      </p:cBhvr>
                                      <p:tavLst>
                                        <p:tav tm="0">
                                          <p:val>
                                            <p:strVal val="#ppt_x"/>
                                          </p:val>
                                        </p:tav>
                                        <p:tav tm="100000">
                                          <p:val>
                                            <p:strVal val="#ppt_x"/>
                                          </p:val>
                                        </p:tav>
                                      </p:tavLst>
                                    </p:anim>
                                    <p:anim calcmode="lin" valueType="num">
                                      <p:cBhvr additive="base">
                                        <p:cTn id="16" dur="500" fill="hold"/>
                                        <p:tgtEl>
                                          <p:spTgt spid="55"/>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1" presetClass="entr" presetSubtype="1"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heel(1)">
                                      <p:cBhvr>
                                        <p:cTn id="20" dur="500"/>
                                        <p:tgtEl>
                                          <p:spTgt spid="7"/>
                                        </p:tgtEl>
                                      </p:cBhvr>
                                    </p:animEffect>
                                  </p:childTnLst>
                                </p:cTn>
                              </p:par>
                              <p:par>
                                <p:cTn id="21" presetID="14" presetClass="entr" presetSubtype="1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randombar(horizontal)">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0" grpId="0"/>
      <p:bldP spid="55"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161063" y="260648"/>
            <a:ext cx="6732756" cy="646331"/>
          </a:xfrm>
          <a:prstGeom prst="rect">
            <a:avLst/>
          </a:prstGeom>
          <a:noFill/>
        </p:spPr>
        <p:txBody>
          <a:bodyPr vert="horz" wrap="squar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提高保障和改善民生水平</a:t>
            </a:r>
            <a:endParaRPr lang="en-US" altLang="zh-CN" dirty="0">
              <a:solidFill>
                <a:srgbClr val="FFFF00"/>
              </a:solidFill>
            </a:endParaRPr>
          </a:p>
        </p:txBody>
      </p:sp>
      <p:sp>
        <p:nvSpPr>
          <p:cNvPr id="30" name="矩形 29">
            <a:extLst>
              <a:ext uri="{FF2B5EF4-FFF2-40B4-BE49-F238E27FC236}">
                <a16:creationId xmlns:a16="http://schemas.microsoft.com/office/drawing/2014/main" id="{B1DAE52A-B6D2-4962-8A9F-FB3D3809F136}"/>
              </a:ext>
            </a:extLst>
          </p:cNvPr>
          <p:cNvSpPr/>
          <p:nvPr/>
        </p:nvSpPr>
        <p:spPr>
          <a:xfrm>
            <a:off x="1125067" y="1484784"/>
            <a:ext cx="6696744" cy="523220"/>
          </a:xfrm>
          <a:prstGeom prst="rect">
            <a:avLst/>
          </a:prstGeom>
        </p:spPr>
        <p:txBody>
          <a:bodyPr wrap="square">
            <a:spAutoFit/>
          </a:bodyPr>
          <a:lstStyle/>
          <a:p>
            <a:r>
              <a:rPr lang="zh-CN" altLang="en-US" sz="2800" b="1" dirty="0">
                <a:solidFill>
                  <a:schemeClr val="accent1"/>
                </a:solidFill>
                <a:latin typeface="微软雅黑" panose="020B0503020204020204" pitchFamily="34" charset="-122"/>
                <a:ea typeface="微软雅黑" panose="020B0503020204020204" pitchFamily="34" charset="-122"/>
              </a:rPr>
              <a:t>（</a:t>
            </a:r>
            <a:r>
              <a:rPr lang="en-US" altLang="zh-CN" sz="2800" b="1" dirty="0">
                <a:solidFill>
                  <a:schemeClr val="accent1"/>
                </a:solidFill>
                <a:latin typeface="微软雅黑" panose="020B0503020204020204" pitchFamily="34" charset="-122"/>
                <a:ea typeface="微软雅黑" panose="020B0503020204020204" pitchFamily="34" charset="-122"/>
              </a:rPr>
              <a:t>06</a:t>
            </a:r>
            <a:r>
              <a:rPr lang="zh-CN" altLang="en-US" sz="2800" b="1" dirty="0">
                <a:solidFill>
                  <a:schemeClr val="accent1"/>
                </a:solidFill>
                <a:latin typeface="微软雅黑" panose="020B0503020204020204" pitchFamily="34" charset="-122"/>
                <a:ea typeface="微软雅黑" panose="020B0503020204020204" pitchFamily="34" charset="-122"/>
              </a:rPr>
              <a:t>）、强化民生兜底保障</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id="{27738D0A-07A7-44F3-AD01-65F3B9B0F3C1}"/>
              </a:ext>
            </a:extLst>
          </p:cNvPr>
          <p:cNvSpPr/>
          <p:nvPr/>
        </p:nvSpPr>
        <p:spPr>
          <a:xfrm>
            <a:off x="1557115" y="2691786"/>
            <a:ext cx="8519814" cy="2554545"/>
          </a:xfrm>
          <a:prstGeom prst="rect">
            <a:avLst/>
          </a:prstGeom>
        </p:spPr>
        <p:txBody>
          <a:bodyPr wrap="square">
            <a:spAutoFit/>
          </a:bodyPr>
          <a:lstStyle/>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稳步提高城乡低保、社会救助、抚恤优待等标准</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积极应对人口老龄化，发展居家、社区和互助式养老，推进医养结合，提高养老院服务质量</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做好军烈属优抚工作</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加强残疾人康复服务</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健全社会救助体系，支持公益慈善事业发展</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8" name="组合 7">
            <a:extLst>
              <a:ext uri="{FF2B5EF4-FFF2-40B4-BE49-F238E27FC236}">
                <a16:creationId xmlns:a16="http://schemas.microsoft.com/office/drawing/2014/main" id="{70432534-E1A5-4773-A60A-CB434CBFD928}"/>
              </a:ext>
            </a:extLst>
          </p:cNvPr>
          <p:cNvGrpSpPr/>
          <p:nvPr/>
        </p:nvGrpSpPr>
        <p:grpSpPr>
          <a:xfrm>
            <a:off x="1286059" y="2581109"/>
            <a:ext cx="8826361" cy="2775898"/>
            <a:chOff x="1106129" y="2153265"/>
            <a:chExt cx="7831394" cy="2775898"/>
          </a:xfrm>
        </p:grpSpPr>
        <p:sp>
          <p:nvSpPr>
            <p:cNvPr id="9" name="矩形 8">
              <a:extLst>
                <a:ext uri="{FF2B5EF4-FFF2-40B4-BE49-F238E27FC236}">
                  <a16:creationId xmlns:a16="http://schemas.microsoft.com/office/drawing/2014/main" id="{858CCFE8-3C22-429F-90DE-F6CD3EC96976}"/>
                </a:ext>
              </a:extLst>
            </p:cNvPr>
            <p:cNvSpPr/>
            <p:nvPr/>
          </p:nvSpPr>
          <p:spPr>
            <a:xfrm>
              <a:off x="1106129" y="2153265"/>
              <a:ext cx="7831394" cy="2775898"/>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ea typeface="微软雅黑" panose="020B0503020204020204" pitchFamily="34" charset="-122"/>
              </a:endParaRPr>
            </a:p>
          </p:txBody>
        </p:sp>
        <p:sp>
          <p:nvSpPr>
            <p:cNvPr id="10" name="矩形 9">
              <a:extLst>
                <a:ext uri="{FF2B5EF4-FFF2-40B4-BE49-F238E27FC236}">
                  <a16:creationId xmlns:a16="http://schemas.microsoft.com/office/drawing/2014/main" id="{4F8DDF91-6460-4384-86CA-0CD08CA21511}"/>
                </a:ext>
              </a:extLst>
            </p:cNvPr>
            <p:cNvSpPr/>
            <p:nvPr/>
          </p:nvSpPr>
          <p:spPr>
            <a:xfrm>
              <a:off x="1106129" y="2356643"/>
              <a:ext cx="191729" cy="548790"/>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ea typeface="微软雅黑" panose="020B0503020204020204" pitchFamily="34" charset="-122"/>
              </a:endParaRPr>
            </a:p>
          </p:txBody>
        </p:sp>
      </p:grpSp>
      <p:pic>
        <p:nvPicPr>
          <p:cNvPr id="7" name="图片 6">
            <a:extLst>
              <a:ext uri="{FF2B5EF4-FFF2-40B4-BE49-F238E27FC236}">
                <a16:creationId xmlns:a16="http://schemas.microsoft.com/office/drawing/2014/main" id="{4EF151EB-98F5-469B-B813-8312F2AF93BE}"/>
              </a:ext>
            </a:extLst>
          </p:cNvPr>
          <p:cNvPicPr>
            <a:picLocks noChangeAspect="1"/>
          </p:cNvPicPr>
          <p:nvPr/>
        </p:nvPicPr>
        <p:blipFill rotWithShape="1">
          <a:blip r:embed="rId3">
            <a:extLst>
              <a:ext uri="{28A0092B-C50C-407E-A947-70E740481C1C}">
                <a14:useLocalDpi xmlns:a14="http://schemas.microsoft.com/office/drawing/2010/main" val="0"/>
              </a:ext>
            </a:extLst>
          </a:blip>
          <a:srcRect b="5332"/>
          <a:stretch/>
        </p:blipFill>
        <p:spPr>
          <a:xfrm>
            <a:off x="6885707" y="3448368"/>
            <a:ext cx="4532110" cy="3024784"/>
          </a:xfrm>
          <a:prstGeom prst="rect">
            <a:avLst/>
          </a:prstGeom>
          <a:ln>
            <a:noFill/>
          </a:ln>
          <a:effectLst>
            <a:softEdge rad="635000"/>
          </a:effectLst>
        </p:spPr>
      </p:pic>
    </p:spTree>
    <p:extLst>
      <p:ext uri="{BB962C8B-B14F-4D97-AF65-F5344CB8AC3E}">
        <p14:creationId xmlns:p14="http://schemas.microsoft.com/office/powerpoint/2010/main" val="385091367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stCondLst>
                                    <p:cond delay="100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1" presetClass="entr" presetSubtype="1"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heel(1)">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0" grpId="0"/>
      <p:bldP spid="3"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161063" y="260648"/>
            <a:ext cx="1692196" cy="646331"/>
          </a:xfrm>
          <a:prstGeom prst="rect">
            <a:avLst/>
          </a:prstGeom>
          <a:noFill/>
        </p:spPr>
        <p:txBody>
          <a:bodyPr vert="horz" wrap="squar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总结</a:t>
            </a:r>
            <a:endParaRPr lang="en-US" altLang="zh-CN" dirty="0">
              <a:solidFill>
                <a:srgbClr val="FFFF00"/>
              </a:solidFill>
            </a:endParaRPr>
          </a:p>
        </p:txBody>
      </p:sp>
      <p:sp>
        <p:nvSpPr>
          <p:cNvPr id="10" name="矩形 9">
            <a:extLst>
              <a:ext uri="{FF2B5EF4-FFF2-40B4-BE49-F238E27FC236}">
                <a16:creationId xmlns:a16="http://schemas.microsoft.com/office/drawing/2014/main" id="{256EA030-BF92-4100-A56F-B99C3C10CFD1}"/>
              </a:ext>
            </a:extLst>
          </p:cNvPr>
          <p:cNvSpPr/>
          <p:nvPr/>
        </p:nvSpPr>
        <p:spPr>
          <a:xfrm>
            <a:off x="2421211" y="1772816"/>
            <a:ext cx="6624736" cy="1308884"/>
          </a:xfrm>
          <a:prstGeom prst="rect">
            <a:avLst/>
          </a:prstGeom>
          <a:noFill/>
        </p:spPr>
        <p:txBody>
          <a:bodyPr vert="horz" wrap="square" rtlCol="0">
            <a:spAutoFit/>
          </a:bodyPr>
          <a:lstStyle/>
          <a:p>
            <a:pPr algn="ctr">
              <a:lnSpc>
                <a:spcPct val="150000"/>
              </a:lnSpc>
            </a:pPr>
            <a:r>
              <a:rPr lang="zh-CN" altLang="en-US" sz="2800" b="1" dirty="0">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打造共建共治共享社会治理格局为人民过上美好生活提供丰富精神食粮</a:t>
            </a:r>
          </a:p>
        </p:txBody>
      </p:sp>
      <p:sp>
        <p:nvSpPr>
          <p:cNvPr id="4" name="矩形 3">
            <a:extLst>
              <a:ext uri="{FF2B5EF4-FFF2-40B4-BE49-F238E27FC236}">
                <a16:creationId xmlns:a16="http://schemas.microsoft.com/office/drawing/2014/main" id="{BA358069-B040-48BA-9377-F6F69910312C}"/>
              </a:ext>
            </a:extLst>
          </p:cNvPr>
          <p:cNvSpPr/>
          <p:nvPr/>
        </p:nvSpPr>
        <p:spPr>
          <a:xfrm>
            <a:off x="2223189" y="3140968"/>
            <a:ext cx="7020780" cy="2862322"/>
          </a:xfrm>
          <a:prstGeom prst="rect">
            <a:avLst/>
          </a:prstGeom>
        </p:spPr>
        <p:txBody>
          <a:bodyPr wrap="square">
            <a:spAutoFit/>
          </a:bodyPr>
          <a:lstStyle/>
          <a:p>
            <a:pPr algn="ctr">
              <a:lnSpc>
                <a:spcPct val="150000"/>
              </a:lnSpc>
            </a:pPr>
            <a:r>
              <a:rPr lang="zh-CN" altLang="en-US" sz="4000" b="1" dirty="0">
                <a:solidFill>
                  <a:srgbClr val="FF0000"/>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全面推进依宪施政、依法行政</a:t>
            </a:r>
            <a:endParaRPr lang="en-US" altLang="zh-CN" sz="4000" b="1" dirty="0">
              <a:solidFill>
                <a:srgbClr val="FF0000"/>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a:p>
            <a:pPr algn="ctr">
              <a:lnSpc>
                <a:spcPct val="150000"/>
              </a:lnSpc>
            </a:pPr>
            <a:r>
              <a:rPr lang="zh-CN" altLang="en-US" sz="4000" b="1" dirty="0">
                <a:solidFill>
                  <a:srgbClr val="FF0000"/>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全面加强党风廉政建设</a:t>
            </a:r>
            <a:endParaRPr lang="en-US" altLang="zh-CN" sz="4000" b="1" dirty="0">
              <a:solidFill>
                <a:srgbClr val="FF0000"/>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a:p>
            <a:pPr algn="ctr">
              <a:lnSpc>
                <a:spcPct val="150000"/>
              </a:lnSpc>
            </a:pPr>
            <a:r>
              <a:rPr lang="zh-CN" altLang="en-US" sz="4000" b="1" dirty="0">
                <a:solidFill>
                  <a:srgbClr val="FF0000"/>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全面提高政府效能</a:t>
            </a:r>
            <a:endParaRPr lang="zh-CN" altLang="en-US" sz="4000" dirty="0">
              <a:solidFill>
                <a:srgbClr val="FF0000"/>
              </a:solidFill>
            </a:endParaRPr>
          </a:p>
        </p:txBody>
      </p:sp>
    </p:spTree>
    <p:extLst>
      <p:ext uri="{BB962C8B-B14F-4D97-AF65-F5344CB8AC3E}">
        <p14:creationId xmlns:p14="http://schemas.microsoft.com/office/powerpoint/2010/main" val="2357433064"/>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4"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DF925D2D-026F-4F5C-94D2-244842D53B86}"/>
              </a:ext>
            </a:extLst>
          </p:cNvPr>
          <p:cNvSpPr/>
          <p:nvPr/>
        </p:nvSpPr>
        <p:spPr>
          <a:xfrm>
            <a:off x="3573339" y="1679848"/>
            <a:ext cx="4898522" cy="676641"/>
          </a:xfrm>
          <a:prstGeom prst="roundRect">
            <a:avLst>
              <a:gd name="adj" fmla="val 50000"/>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5110056" y="383961"/>
            <a:ext cx="1920080" cy="937560"/>
            <a:chOff x="4509443" y="4653136"/>
            <a:chExt cx="2532977" cy="1236833"/>
          </a:xfrm>
        </p:grpSpPr>
        <p:pic>
          <p:nvPicPr>
            <p:cNvPr id="1030" name="Picture 6" descr="C:\Documents and Settings\Administrator\桌面\059999999.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09443" y="4653136"/>
              <a:ext cx="1225059" cy="123296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31" name="Picture 7" descr="C:\Documents and Settings\Administrator\桌面\27_素材中国sccnn.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479" t="15734" r="53891" b="16964"/>
            <a:stretch/>
          </p:blipFill>
          <p:spPr bwMode="auto">
            <a:xfrm>
              <a:off x="5805587" y="4653136"/>
              <a:ext cx="1236833" cy="123683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grpSp>
      <p:sp>
        <p:nvSpPr>
          <p:cNvPr id="6" name="矩形 5"/>
          <p:cNvSpPr/>
          <p:nvPr/>
        </p:nvSpPr>
        <p:spPr>
          <a:xfrm>
            <a:off x="3861371" y="4005064"/>
            <a:ext cx="4608512" cy="738664"/>
          </a:xfrm>
          <a:prstGeom prst="rect">
            <a:avLst/>
          </a:prstGeom>
        </p:spPr>
        <p:txBody>
          <a:bodyPr wrap="square">
            <a:spAutoFit/>
          </a:bodyPr>
          <a:lstStyle/>
          <a:p>
            <a:pPr>
              <a:lnSpc>
                <a:spcPct val="150000"/>
              </a:lnSpc>
            </a:pPr>
            <a:r>
              <a:rPr lang="zh-CN" altLang="en-US" sz="1400" dirty="0">
                <a:solidFill>
                  <a:schemeClr val="accent1"/>
                </a:solidFill>
                <a:latin typeface="微软雅黑" pitchFamily="34" charset="-122"/>
                <a:ea typeface="微软雅黑" pitchFamily="34" charset="-122"/>
              </a:rPr>
              <a:t>中国人民政治协商会议第十三届全国委员会第一次会议</a:t>
            </a:r>
            <a:endParaRPr lang="en-US" altLang="zh-CN" sz="1400" dirty="0">
              <a:solidFill>
                <a:schemeClr val="accent1"/>
              </a:solidFill>
              <a:latin typeface="微软雅黑" pitchFamily="34" charset="-122"/>
              <a:ea typeface="微软雅黑" pitchFamily="34" charset="-122"/>
            </a:endParaRPr>
          </a:p>
          <a:p>
            <a:pPr>
              <a:lnSpc>
                <a:spcPct val="150000"/>
              </a:lnSpc>
            </a:pPr>
            <a:r>
              <a:rPr lang="zh-CN" altLang="en-US" sz="1400" dirty="0">
                <a:solidFill>
                  <a:schemeClr val="accent1"/>
                </a:solidFill>
                <a:latin typeface="微软雅黑" pitchFamily="34" charset="-122"/>
                <a:ea typeface="微软雅黑" pitchFamily="34" charset="-122"/>
              </a:rPr>
              <a:t>中华人民共和国第十三届全国人民代表大会第一次会议</a:t>
            </a:r>
          </a:p>
        </p:txBody>
      </p:sp>
      <p:sp>
        <p:nvSpPr>
          <p:cNvPr id="14" name="矩形 13"/>
          <p:cNvSpPr/>
          <p:nvPr/>
        </p:nvSpPr>
        <p:spPr>
          <a:xfrm>
            <a:off x="2815277" y="4077072"/>
            <a:ext cx="1152128" cy="507831"/>
          </a:xfrm>
          <a:prstGeom prst="rect">
            <a:avLst/>
          </a:prstGeom>
        </p:spPr>
        <p:txBody>
          <a:bodyPr wrap="square">
            <a:spAutoFit/>
          </a:bodyPr>
          <a:lstStyle/>
          <a:p>
            <a:pPr>
              <a:lnSpc>
                <a:spcPct val="150000"/>
              </a:lnSpc>
            </a:pPr>
            <a:r>
              <a:rPr lang="zh-CN" altLang="en-US" dirty="0">
                <a:solidFill>
                  <a:schemeClr val="accent1"/>
                </a:solidFill>
                <a:latin typeface="微软雅黑" pitchFamily="34" charset="-122"/>
                <a:ea typeface="微软雅黑" pitchFamily="34" charset="-122"/>
              </a:rPr>
              <a:t>热烈庆祝</a:t>
            </a:r>
          </a:p>
        </p:txBody>
      </p:sp>
      <p:sp>
        <p:nvSpPr>
          <p:cNvPr id="15" name="矩形 14"/>
          <p:cNvSpPr/>
          <p:nvPr/>
        </p:nvSpPr>
        <p:spPr>
          <a:xfrm>
            <a:off x="8287885" y="4077072"/>
            <a:ext cx="1152128" cy="458908"/>
          </a:xfrm>
          <a:prstGeom prst="rect">
            <a:avLst/>
          </a:prstGeom>
        </p:spPr>
        <p:txBody>
          <a:bodyPr wrap="square">
            <a:spAutoFit/>
          </a:bodyPr>
          <a:lstStyle/>
          <a:p>
            <a:pPr>
              <a:lnSpc>
                <a:spcPct val="150000"/>
              </a:lnSpc>
            </a:pPr>
            <a:r>
              <a:rPr lang="zh-CN" altLang="en-US" dirty="0">
                <a:solidFill>
                  <a:schemeClr val="accent1"/>
                </a:solidFill>
                <a:latin typeface="微软雅黑" pitchFamily="34" charset="-122"/>
                <a:ea typeface="微软雅黑" pitchFamily="34" charset="-122"/>
              </a:rPr>
              <a:t>胜利召开</a:t>
            </a:r>
          </a:p>
        </p:txBody>
      </p:sp>
      <p:sp>
        <p:nvSpPr>
          <p:cNvPr id="9" name="矩形 8">
            <a:extLst>
              <a:ext uri="{FF2B5EF4-FFF2-40B4-BE49-F238E27FC236}">
                <a16:creationId xmlns:a16="http://schemas.microsoft.com/office/drawing/2014/main" id="{78A345FB-4CCE-4448-AE17-2985A7A2812D}"/>
              </a:ext>
            </a:extLst>
          </p:cNvPr>
          <p:cNvSpPr/>
          <p:nvPr/>
        </p:nvSpPr>
        <p:spPr>
          <a:xfrm>
            <a:off x="3692459" y="1618096"/>
            <a:ext cx="4755274" cy="784830"/>
          </a:xfrm>
          <a:prstGeom prst="rect">
            <a:avLst/>
          </a:prstGeom>
        </p:spPr>
        <p:txBody>
          <a:bodyPr wrap="square">
            <a:spAutoFit/>
          </a:bodyPr>
          <a:lstStyle/>
          <a:p>
            <a:pPr>
              <a:lnSpc>
                <a:spcPct val="150000"/>
              </a:lnSpc>
            </a:pPr>
            <a:r>
              <a:rPr lang="zh-CN" altLang="en-US" sz="3000" b="1" dirty="0">
                <a:solidFill>
                  <a:srgbClr val="FFFF00"/>
                </a:solidFill>
                <a:latin typeface="微软雅黑" pitchFamily="34" charset="-122"/>
                <a:ea typeface="微软雅黑" pitchFamily="34" charset="-122"/>
              </a:rPr>
              <a:t>两会政府工作报告全文解读</a:t>
            </a:r>
          </a:p>
        </p:txBody>
      </p:sp>
      <p:sp>
        <p:nvSpPr>
          <p:cNvPr id="3" name="文本框 2">
            <a:extLst>
              <a:ext uri="{FF2B5EF4-FFF2-40B4-BE49-F238E27FC236}">
                <a16:creationId xmlns:a16="http://schemas.microsoft.com/office/drawing/2014/main" id="{ABB0980C-D09B-42F4-8B07-00BA146D7DCA}"/>
              </a:ext>
            </a:extLst>
          </p:cNvPr>
          <p:cNvSpPr txBox="1"/>
          <p:nvPr/>
        </p:nvSpPr>
        <p:spPr>
          <a:xfrm>
            <a:off x="2925267" y="2524254"/>
            <a:ext cx="6480720" cy="1323439"/>
          </a:xfrm>
          <a:prstGeom prst="rect">
            <a:avLst/>
          </a:prstGeom>
          <a:noFill/>
        </p:spPr>
        <p:txBody>
          <a:bodyPr wrap="square" rtlCol="0">
            <a:spAutoFit/>
          </a:bodyPr>
          <a:lstStyle/>
          <a:p>
            <a:r>
              <a:rPr lang="zh-CN" altLang="en-US" sz="8000" dirty="0">
                <a:solidFill>
                  <a:schemeClr val="accent1"/>
                </a:solidFill>
                <a:latin typeface="方正粗倩简体" panose="03000509000000000000" pitchFamily="65" charset="-122"/>
                <a:ea typeface="方正粗倩简体" panose="03000509000000000000" pitchFamily="65" charset="-122"/>
              </a:rPr>
              <a:t>谢谢观看聆听</a:t>
            </a:r>
          </a:p>
        </p:txBody>
      </p:sp>
      <p:pic>
        <p:nvPicPr>
          <p:cNvPr id="12" name="图片 11" descr="图片包含 美食, 鸡蛋&#10;&#10;已生成高可信度的说明">
            <a:extLst>
              <a:ext uri="{FF2B5EF4-FFF2-40B4-BE49-F238E27FC236}">
                <a16:creationId xmlns:a16="http://schemas.microsoft.com/office/drawing/2014/main" id="{A025718D-F706-4295-9823-C82ED55F22B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805940"/>
            <a:ext cx="2542478" cy="1052060"/>
          </a:xfrm>
          <a:prstGeom prst="rect">
            <a:avLst/>
          </a:prstGeom>
        </p:spPr>
      </p:pic>
      <p:pic>
        <p:nvPicPr>
          <p:cNvPr id="13" name="图片 12" descr="图片包含 杯子, 咖啡, 室内, 饮料&#10;&#10;已生成极高可信度的说明">
            <a:extLst>
              <a:ext uri="{FF2B5EF4-FFF2-40B4-BE49-F238E27FC236}">
                <a16:creationId xmlns:a16="http://schemas.microsoft.com/office/drawing/2014/main" id="{20003B5A-F8DC-4156-99AD-403AD4FD140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47733" y="6276705"/>
            <a:ext cx="2096015" cy="581295"/>
          </a:xfrm>
          <a:prstGeom prst="rect">
            <a:avLst/>
          </a:prstGeom>
        </p:spPr>
      </p:pic>
      <p:pic>
        <p:nvPicPr>
          <p:cNvPr id="16" name="图片 15" descr="图片包含 杯子, 咖啡, 饮料&#10;&#10;已生成极高可信度的说明">
            <a:extLst>
              <a:ext uri="{FF2B5EF4-FFF2-40B4-BE49-F238E27FC236}">
                <a16:creationId xmlns:a16="http://schemas.microsoft.com/office/drawing/2014/main" id="{ADA03842-E989-46E9-8C95-3AEBBA84CAB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54000" y="6294885"/>
            <a:ext cx="2096015" cy="581295"/>
          </a:xfrm>
          <a:prstGeom prst="rect">
            <a:avLst/>
          </a:prstGeom>
        </p:spPr>
      </p:pic>
      <p:pic>
        <p:nvPicPr>
          <p:cNvPr id="17" name="图片 16" descr="图片包含 美食&#10;&#10;已生成高可信度的说明">
            <a:extLst>
              <a:ext uri="{FF2B5EF4-FFF2-40B4-BE49-F238E27FC236}">
                <a16:creationId xmlns:a16="http://schemas.microsoft.com/office/drawing/2014/main" id="{82E3FDC5-B818-4246-BFE4-6E285E7D033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270083" y="5986058"/>
            <a:ext cx="1917155" cy="871942"/>
          </a:xfrm>
          <a:prstGeom prst="rect">
            <a:avLst/>
          </a:prstGeom>
        </p:spPr>
      </p:pic>
      <p:pic>
        <p:nvPicPr>
          <p:cNvPr id="18" name="图片 17" descr="图片包含 杯子, 咖啡, 饮料&#10;&#10;已生成极高可信度的说明">
            <a:extLst>
              <a:ext uri="{FF2B5EF4-FFF2-40B4-BE49-F238E27FC236}">
                <a16:creationId xmlns:a16="http://schemas.microsoft.com/office/drawing/2014/main" id="{BFE1156E-6F2D-41FC-B5A8-E1EE9F71845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46657" y="6492187"/>
            <a:ext cx="1384590" cy="383993"/>
          </a:xfrm>
          <a:prstGeom prst="rect">
            <a:avLst/>
          </a:prstGeom>
        </p:spPr>
      </p:pic>
    </p:spTree>
    <p:extLst>
      <p:ext uri="{BB962C8B-B14F-4D97-AF65-F5344CB8AC3E}">
        <p14:creationId xmlns:p14="http://schemas.microsoft.com/office/powerpoint/2010/main" val="223294113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ppt_x"/>
                                          </p:val>
                                        </p:tav>
                                        <p:tav tm="100000">
                                          <p:val>
                                            <p:strVal val="#ppt_x"/>
                                          </p:val>
                                        </p:tav>
                                      </p:tavLst>
                                    </p:anim>
                                    <p:anim calcmode="lin" valueType="num">
                                      <p:cBhvr additive="base">
                                        <p:cTn id="25" dur="500" fill="hold"/>
                                        <p:tgtEl>
                                          <p:spTgt spid="14"/>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ppt_x"/>
                                          </p:val>
                                        </p:tav>
                                        <p:tav tm="100000">
                                          <p:val>
                                            <p:strVal val="#ppt_x"/>
                                          </p:val>
                                        </p:tav>
                                      </p:tavLst>
                                    </p:anim>
                                    <p:anim calcmode="lin" valueType="num">
                                      <p:cBhvr additive="base">
                                        <p:cTn id="2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barn(inVertical)">
                                      <p:cBhvr>
                                        <p:cTn id="3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14" grpId="0"/>
      <p:bldP spid="15" grpId="0"/>
      <p:bldP spid="9"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B5013F5F-1B2A-4531-87C8-729302DD29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2706"/>
            <a:ext cx="12169541" cy="6880706"/>
          </a:xfrm>
          <a:prstGeom prst="rect">
            <a:avLst/>
          </a:prstGeom>
        </p:spPr>
      </p:pic>
      <p:sp>
        <p:nvSpPr>
          <p:cNvPr id="6" name="文本框 103"/>
          <p:cNvSpPr txBox="1"/>
          <p:nvPr/>
        </p:nvSpPr>
        <p:spPr>
          <a:xfrm>
            <a:off x="3501331" y="2567145"/>
            <a:ext cx="6045245" cy="923330"/>
          </a:xfrm>
          <a:prstGeom prst="rect">
            <a:avLst/>
          </a:prstGeom>
          <a:noFill/>
          <a:effectLst/>
        </p:spPr>
        <p:txBody>
          <a:bodyPr vert="horz" wrap="none" rtlCol="0">
            <a:spAutoFit/>
          </a:bodyPr>
          <a:lstStyle/>
          <a:p>
            <a:pPr algn="ctr"/>
            <a:r>
              <a:rPr lang="en-US" altLang="zh-CN" sz="5400" b="1" dirty="0">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2018</a:t>
            </a:r>
            <a:r>
              <a:rPr lang="zh-CN" altLang="en-US" sz="5400" b="1" dirty="0">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两会七大看点</a:t>
            </a:r>
          </a:p>
        </p:txBody>
      </p:sp>
      <p:pic>
        <p:nvPicPr>
          <p:cNvPr id="5" name="图片 4">
            <a:extLst>
              <a:ext uri="{FF2B5EF4-FFF2-40B4-BE49-F238E27FC236}">
                <a16:creationId xmlns:a16="http://schemas.microsoft.com/office/drawing/2014/main" id="{B37FE754-DC19-47FC-AD02-A842522159C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1583" t="-513" r="6419" b="42953"/>
          <a:stretch/>
        </p:blipFill>
        <p:spPr>
          <a:xfrm>
            <a:off x="8712543" y="188640"/>
            <a:ext cx="3058480" cy="1596176"/>
          </a:xfrm>
          <a:prstGeom prst="rect">
            <a:avLst/>
          </a:prstGeom>
        </p:spPr>
      </p:pic>
      <p:pic>
        <p:nvPicPr>
          <p:cNvPr id="10" name="图片 9">
            <a:extLst>
              <a:ext uri="{FF2B5EF4-FFF2-40B4-BE49-F238E27FC236}">
                <a16:creationId xmlns:a16="http://schemas.microsoft.com/office/drawing/2014/main" id="{11848040-499E-46F2-A352-9A6E284A9D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99237" y="3639189"/>
            <a:ext cx="2100270" cy="1202882"/>
          </a:xfrm>
          <a:prstGeom prst="rect">
            <a:avLst/>
          </a:prstGeom>
        </p:spPr>
      </p:pic>
      <p:sp>
        <p:nvSpPr>
          <p:cNvPr id="11" name="圆角矩形 4">
            <a:extLst>
              <a:ext uri="{FF2B5EF4-FFF2-40B4-BE49-F238E27FC236}">
                <a16:creationId xmlns:a16="http://schemas.microsoft.com/office/drawing/2014/main" id="{7FC71882-A605-4C98-8C8F-255E295DC044}"/>
              </a:ext>
            </a:extLst>
          </p:cNvPr>
          <p:cNvSpPr/>
          <p:nvPr/>
        </p:nvSpPr>
        <p:spPr>
          <a:xfrm>
            <a:off x="5626387" y="3658127"/>
            <a:ext cx="981120" cy="1111734"/>
          </a:xfrm>
          <a:prstGeom prst="roundRect">
            <a:avLst/>
          </a:prstGeom>
          <a:noFill/>
        </p:spPr>
        <p:txBody>
          <a:bodyPr wrap="none" rtlCol="0">
            <a:spAutoFit/>
          </a:bodyPr>
          <a:lstStyle/>
          <a:p>
            <a:pPr>
              <a:lnSpc>
                <a:spcPct val="120000"/>
              </a:lnSpc>
            </a:pPr>
            <a:r>
              <a:rPr lang="en-US" altLang="zh-CN" sz="5398" b="1" dirty="0">
                <a:solidFill>
                  <a:schemeClr val="accent4">
                    <a:lumMod val="20000"/>
                    <a:lumOff val="80000"/>
                  </a:schemeClr>
                </a:solidFill>
                <a:cs typeface="+mn-ea"/>
                <a:sym typeface="+mn-lt"/>
              </a:rPr>
              <a:t>02</a:t>
            </a:r>
            <a:endParaRPr lang="zh-CN" altLang="en-US" sz="5398" b="1" dirty="0">
              <a:solidFill>
                <a:schemeClr val="accent4">
                  <a:lumMod val="20000"/>
                  <a:lumOff val="80000"/>
                </a:schemeClr>
              </a:solidFill>
              <a:cs typeface="+mn-ea"/>
              <a:sym typeface="+mn-lt"/>
            </a:endParaRPr>
          </a:p>
        </p:txBody>
      </p:sp>
      <p:pic>
        <p:nvPicPr>
          <p:cNvPr id="12" name="图片 11">
            <a:extLst>
              <a:ext uri="{FF2B5EF4-FFF2-40B4-BE49-F238E27FC236}">
                <a16:creationId xmlns:a16="http://schemas.microsoft.com/office/drawing/2014/main" id="{7BAC4B65-68CF-40AD-9CB1-01DB139DD14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99237" y="1073605"/>
            <a:ext cx="1932085" cy="1143981"/>
          </a:xfrm>
          <a:prstGeom prst="rect">
            <a:avLst/>
          </a:prstGeom>
        </p:spPr>
      </p:pic>
      <p:pic>
        <p:nvPicPr>
          <p:cNvPr id="13" name="图片 12">
            <a:extLst>
              <a:ext uri="{FF2B5EF4-FFF2-40B4-BE49-F238E27FC236}">
                <a16:creationId xmlns:a16="http://schemas.microsoft.com/office/drawing/2014/main" id="{832D93DA-6152-4980-8902-449E29400FA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0" y="-22706"/>
            <a:ext cx="3604269" cy="1596176"/>
          </a:xfrm>
          <a:prstGeom prst="rect">
            <a:avLst/>
          </a:prstGeom>
        </p:spPr>
      </p:pic>
    </p:spTree>
    <p:extLst>
      <p:ext uri="{BB962C8B-B14F-4D97-AF65-F5344CB8AC3E}">
        <p14:creationId xmlns:p14="http://schemas.microsoft.com/office/powerpoint/2010/main" val="3928008442"/>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053059" y="260648"/>
            <a:ext cx="4339650"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贯彻落实十九大精神</a:t>
            </a:r>
          </a:p>
        </p:txBody>
      </p:sp>
      <p:sp>
        <p:nvSpPr>
          <p:cNvPr id="10" name="圆角矩形 7">
            <a:extLst>
              <a:ext uri="{FF2B5EF4-FFF2-40B4-BE49-F238E27FC236}">
                <a16:creationId xmlns:a16="http://schemas.microsoft.com/office/drawing/2014/main" id="{7887581B-2092-4ADF-9C6F-477F2163260D}"/>
              </a:ext>
            </a:extLst>
          </p:cNvPr>
          <p:cNvSpPr/>
          <p:nvPr/>
        </p:nvSpPr>
        <p:spPr>
          <a:xfrm>
            <a:off x="1413099" y="1750434"/>
            <a:ext cx="9386311" cy="3983422"/>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99">
              <a:cs typeface="+mn-ea"/>
              <a:sym typeface="+mn-lt"/>
            </a:endParaRPr>
          </a:p>
        </p:txBody>
      </p:sp>
      <p:sp>
        <p:nvSpPr>
          <p:cNvPr id="11" name="圆角矩形 6">
            <a:extLst>
              <a:ext uri="{FF2B5EF4-FFF2-40B4-BE49-F238E27FC236}">
                <a16:creationId xmlns:a16="http://schemas.microsoft.com/office/drawing/2014/main" id="{DC7C540C-3F64-4865-A585-1E31804D918F}"/>
              </a:ext>
            </a:extLst>
          </p:cNvPr>
          <p:cNvSpPr/>
          <p:nvPr/>
        </p:nvSpPr>
        <p:spPr>
          <a:xfrm>
            <a:off x="2611839" y="1490648"/>
            <a:ext cx="6696744" cy="54507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rgbClr val="FFFF00"/>
                </a:solidFill>
                <a:latin typeface="微软雅黑" panose="020B0503020204020204" pitchFamily="34" charset="-122"/>
                <a:ea typeface="微软雅黑" panose="020B0503020204020204" pitchFamily="34" charset="-122"/>
              </a:rPr>
              <a:t>贯彻落实十九大精神</a:t>
            </a:r>
            <a:r>
              <a:rPr lang="zh-CN" altLang="en-US" sz="2400" b="1" dirty="0">
                <a:solidFill>
                  <a:schemeClr val="bg1"/>
                </a:solidFill>
                <a:latin typeface="微软雅黑" panose="020B0503020204020204" pitchFamily="34" charset="-122"/>
                <a:ea typeface="微软雅黑" panose="020B0503020204020204" pitchFamily="34" charset="-122"/>
              </a:rPr>
              <a:t>：使党的主张成为国家意志</a:t>
            </a:r>
          </a:p>
        </p:txBody>
      </p:sp>
      <p:sp>
        <p:nvSpPr>
          <p:cNvPr id="5" name="矩形 4">
            <a:extLst>
              <a:ext uri="{FF2B5EF4-FFF2-40B4-BE49-F238E27FC236}">
                <a16:creationId xmlns:a16="http://schemas.microsoft.com/office/drawing/2014/main" id="{B9912B0B-E398-408C-9938-6B967B36ADBE}"/>
              </a:ext>
            </a:extLst>
          </p:cNvPr>
          <p:cNvSpPr/>
          <p:nvPr/>
        </p:nvSpPr>
        <p:spPr>
          <a:xfrm>
            <a:off x="1819751" y="2636912"/>
            <a:ext cx="8424936" cy="2384051"/>
          </a:xfrm>
          <a:prstGeom prst="rect">
            <a:avLst/>
          </a:prstGeom>
        </p:spPr>
        <p:txBody>
          <a:bodyPr wrap="square">
            <a:spAutoFit/>
          </a:bodyPr>
          <a:lstStyle/>
          <a:p>
            <a:pPr indent="457200" algn="just">
              <a:lnSpc>
                <a:spcPct val="170000"/>
              </a:lnSpc>
            </a:pPr>
            <a:r>
              <a:rPr lang="zh-CN" altLang="en-US" dirty="0">
                <a:solidFill>
                  <a:schemeClr val="tx1">
                    <a:lumMod val="75000"/>
                    <a:lumOff val="25000"/>
                  </a:schemeClr>
                </a:solidFill>
                <a:latin typeface="微软雅黑" pitchFamily="34" charset="-122"/>
                <a:ea typeface="微软雅黑" pitchFamily="34" charset="-122"/>
              </a:rPr>
              <a:t>今年两会是党的十九大后的第一次全国两会。</a:t>
            </a:r>
          </a:p>
          <a:p>
            <a:pPr indent="457200" algn="just">
              <a:lnSpc>
                <a:spcPct val="170000"/>
              </a:lnSpc>
            </a:pPr>
            <a:r>
              <a:rPr lang="zh-CN" altLang="en-US" dirty="0">
                <a:solidFill>
                  <a:schemeClr val="tx1">
                    <a:lumMod val="75000"/>
                    <a:lumOff val="25000"/>
                  </a:schemeClr>
                </a:solidFill>
                <a:latin typeface="微软雅黑" pitchFamily="34" charset="-122"/>
                <a:ea typeface="微软雅黑" pitchFamily="34" charset="-122"/>
              </a:rPr>
              <a:t>党的十九大确立习近平新时代中国特色社会主义思想为全党必须长期坚持的指导思想，描绘了决胜全面建成小康社会、全面建设社会主义现代化强国的宏伟蓝图。来自全国各地的代表委员将齐聚一堂，共商国是，使党的主张通过法定程序成为国家意志，化作全体人民的共同行动。</a:t>
            </a:r>
          </a:p>
        </p:txBody>
      </p:sp>
    </p:spTree>
    <p:extLst>
      <p:ext uri="{BB962C8B-B14F-4D97-AF65-F5344CB8AC3E}">
        <p14:creationId xmlns:p14="http://schemas.microsoft.com/office/powerpoint/2010/main" val="3068023361"/>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2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2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iterate type="lt">
                                        <p:tmPct val="10000"/>
                                      </p:iterate>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par>
                              <p:cTn id="13" fill="hold">
                                <p:stCondLst>
                                  <p:cond delay="2000"/>
                                </p:stCondLst>
                                <p:childTnLst>
                                  <p:par>
                                    <p:cTn id="14" presetID="21"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heel(1)">
                                          <p:cBhvr>
                                            <p:cTn id="16" dur="500"/>
                                            <p:tgtEl>
                                              <p:spTgt spid="10"/>
                                            </p:tgtEl>
                                          </p:cBhvr>
                                        </p:animEffect>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11" grpId="0" animBg="1"/>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iterate type="lt">
                                        <p:tmPct val="10000"/>
                                      </p:iterate>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par>
                              <p:cTn id="13" fill="hold">
                                <p:stCondLst>
                                  <p:cond delay="2000"/>
                                </p:stCondLst>
                                <p:childTnLst>
                                  <p:par>
                                    <p:cTn id="14" presetID="21"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heel(1)">
                                          <p:cBhvr>
                                            <p:cTn id="16" dur="500"/>
                                            <p:tgtEl>
                                              <p:spTgt spid="10"/>
                                            </p:tgtEl>
                                          </p:cBhvr>
                                        </p:animEffect>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11" grpId="0" animBg="1"/>
          <p:bldP spid="5"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MH" val="20171020184207"/>
  <p:tag name="MH_LIBRARY" val="GRAPHIC"/>
  <p:tag name="MH_TYPE" val="Picture"/>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71020184207"/>
  <p:tag name="MH_LIBRARY" val="GRAPHIC"/>
  <p:tag name="MH_TYPE" val="Pictur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71020184207"/>
  <p:tag name="MH_LIBRARY" val="GRAPHIC"/>
  <p:tag name="MH_TYPE" val="Pictur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71020184207"/>
  <p:tag name="MH_LIBRARY" val="GRAPHIC"/>
  <p:tag name="MH_TYPE" val="Pictur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71020184207"/>
  <p:tag name="MH_LIBRARY" val="GRAPHIC"/>
  <p:tag name="MH_TYPE" val="Picture"/>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71020184207"/>
  <p:tag name="MH_LIBRARY" val="GRAPHIC"/>
  <p:tag name="MH_TYPE" val="Picture"/>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71020184207"/>
  <p:tag name="MH_LIBRARY" val="GRAPHIC"/>
  <p:tag name="MH_TYPE" val="Picture"/>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71020184207"/>
  <p:tag name="MH_LIBRARY" val="GRAPHIC"/>
  <p:tag name="MH_TYPE" val="Picture"/>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71020184207"/>
  <p:tag name="MH_LIBRARY" val="GRAPHIC"/>
  <p:tag name="MH_TYPE" val="Picture"/>
  <p:tag name="MH_ORDER" val="1"/>
</p:tagLst>
</file>

<file path=ppt/theme/theme1.xml><?xml version="1.0" encoding="utf-8"?>
<a:theme xmlns:a="http://schemas.openxmlformats.org/drawingml/2006/main" name="Office 主题​​">
  <a:themeElements>
    <a:clrScheme name="自定义 27">
      <a:dk1>
        <a:sysClr val="windowText" lastClr="000000"/>
      </a:dk1>
      <a:lt1>
        <a:sysClr val="window" lastClr="FFFFFF"/>
      </a:lt1>
      <a:dk2>
        <a:srgbClr val="44546A"/>
      </a:dk2>
      <a:lt2>
        <a:srgbClr val="E7E6E6"/>
      </a:lt2>
      <a:accent1>
        <a:srgbClr val="C00000"/>
      </a:accent1>
      <a:accent2>
        <a:srgbClr val="A40000"/>
      </a:accent2>
      <a:accent3>
        <a:srgbClr val="FFC000"/>
      </a:accent3>
      <a:accent4>
        <a:srgbClr val="B71C1C"/>
      </a:accent4>
      <a:accent5>
        <a:srgbClr val="5B9BD5"/>
      </a:accent5>
      <a:accent6>
        <a:srgbClr val="F7E160"/>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877</TotalTime>
  <Words>7104</Words>
  <Application>Microsoft Office PowerPoint</Application>
  <PresentationFormat>自定义</PresentationFormat>
  <Paragraphs>700</Paragraphs>
  <Slides>79</Slides>
  <Notes>56</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79</vt:i4>
      </vt:variant>
    </vt:vector>
  </HeadingPairs>
  <TitlesOfParts>
    <vt:vector size="88" baseType="lpstr">
      <vt:lpstr>等线</vt:lpstr>
      <vt:lpstr>方正粗倩简体</vt:lpstr>
      <vt:lpstr>宋体</vt:lpstr>
      <vt:lpstr>微软雅黑</vt:lpstr>
      <vt:lpstr>Arial</vt:lpstr>
      <vt:lpstr>Calibri</vt:lpstr>
      <vt:lpstr>Impact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xbany</cp:lastModifiedBy>
  <cp:revision>111</cp:revision>
  <dcterms:created xsi:type="dcterms:W3CDTF">2018-03-03T06:43:21Z</dcterms:created>
  <dcterms:modified xsi:type="dcterms:W3CDTF">2018-03-08T04:23:53Z</dcterms:modified>
</cp:coreProperties>
</file>